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427" r:id="rId3"/>
    <p:sldId id="408" r:id="rId4"/>
    <p:sldId id="513" r:id="rId5"/>
    <p:sldId id="515" r:id="rId6"/>
    <p:sldId id="528" r:id="rId7"/>
    <p:sldId id="516" r:id="rId8"/>
    <p:sldId id="517" r:id="rId9"/>
    <p:sldId id="520" r:id="rId10"/>
    <p:sldId id="521" r:id="rId11"/>
    <p:sldId id="522" r:id="rId12"/>
    <p:sldId id="518" r:id="rId13"/>
    <p:sldId id="523" r:id="rId14"/>
    <p:sldId id="519" r:id="rId15"/>
    <p:sldId id="524" r:id="rId16"/>
    <p:sldId id="525" r:id="rId17"/>
    <p:sldId id="526" r:id="rId18"/>
    <p:sldId id="527" r:id="rId19"/>
    <p:sldId id="529" r:id="rId20"/>
    <p:sldId id="530" r:id="rId21"/>
    <p:sldId id="531" r:id="rId22"/>
    <p:sldId id="532" r:id="rId23"/>
    <p:sldId id="533" r:id="rId24"/>
    <p:sldId id="537" r:id="rId25"/>
    <p:sldId id="538" r:id="rId26"/>
    <p:sldId id="534" r:id="rId27"/>
    <p:sldId id="536" r:id="rId28"/>
    <p:sldId id="539" r:id="rId29"/>
    <p:sldId id="540" r:id="rId30"/>
    <p:sldId id="547" r:id="rId31"/>
    <p:sldId id="543" r:id="rId32"/>
    <p:sldId id="544" r:id="rId33"/>
    <p:sldId id="546" r:id="rId34"/>
    <p:sldId id="550" r:id="rId35"/>
    <p:sldId id="551" r:id="rId36"/>
    <p:sldId id="552" r:id="rId37"/>
    <p:sldId id="553" r:id="rId38"/>
    <p:sldId id="554" r:id="rId39"/>
    <p:sldId id="556" r:id="rId40"/>
    <p:sldId id="560" r:id="rId41"/>
    <p:sldId id="56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09/2019" id="{EB277AD3-B8E7-4E74-803C-DC2A4DDA148A}">
          <p14:sldIdLst>
            <p14:sldId id="257"/>
            <p14:sldId id="427"/>
            <p14:sldId id="408"/>
            <p14:sldId id="513"/>
            <p14:sldId id="515"/>
          </p14:sldIdLst>
        </p14:section>
        <p14:section name="17/09/2019" id="{EC189468-7AF9-451D-B617-05EE71032BC2}">
          <p14:sldIdLst>
            <p14:sldId id="528"/>
          </p14:sldIdLst>
        </p14:section>
        <p14:section name="24/09/2019" id="{1F00EDE7-10BA-4ED1-80DC-A22492169AB5}">
          <p14:sldIdLst>
            <p14:sldId id="516"/>
            <p14:sldId id="517"/>
            <p14:sldId id="520"/>
            <p14:sldId id="521"/>
            <p14:sldId id="522"/>
            <p14:sldId id="518"/>
            <p14:sldId id="523"/>
            <p14:sldId id="519"/>
          </p14:sldIdLst>
        </p14:section>
        <p14:section name="25/09/2019" id="{CE710BD2-7471-4E56-81C3-32202B993947}">
          <p14:sldIdLst>
            <p14:sldId id="524"/>
            <p14:sldId id="525"/>
            <p14:sldId id="526"/>
            <p14:sldId id="527"/>
            <p14:sldId id="529"/>
            <p14:sldId id="530"/>
            <p14:sldId id="531"/>
          </p14:sldIdLst>
        </p14:section>
        <p14:section name="26-29/09/2019" id="{258B9593-AB2F-4C3A-AF12-A995C8EA25AF}">
          <p14:sldIdLst>
            <p14:sldId id="532"/>
            <p14:sldId id="533"/>
            <p14:sldId id="537"/>
            <p14:sldId id="538"/>
            <p14:sldId id="534"/>
            <p14:sldId id="536"/>
            <p14:sldId id="539"/>
            <p14:sldId id="540"/>
            <p14:sldId id="547"/>
            <p14:sldId id="543"/>
            <p14:sldId id="544"/>
            <p14:sldId id="546"/>
          </p14:sldIdLst>
        </p14:section>
        <p14:section name="09.30-10.02/2019" id="{AFB823A1-7443-437A-8D4C-C07FD80194D7}">
          <p14:sldIdLst>
            <p14:sldId id="550"/>
            <p14:sldId id="551"/>
            <p14:sldId id="552"/>
            <p14:sldId id="553"/>
            <p14:sldId id="554"/>
            <p14:sldId id="556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193B1-14B9-4306-9D92-916981A29B5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0324F-4FFF-41DB-A6BC-F2F96345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E39E-2C6B-4E59-9464-0206490628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0324F-4FFF-41DB-A6BC-F2F963455B9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2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713C-10DD-4D54-9E45-BB901B1E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C3760-5399-4D2F-8952-288A94490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60162-E087-4418-833B-39226954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D9987-6620-4333-9994-99A7718B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B8910-1C41-4754-9BF5-976DC268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8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B7D2-27ED-470F-B734-A162DBD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D39CF-D15A-4BE8-A636-6FD980BD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626B1-82E2-47E7-A304-BD60C03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EEF25-E421-425C-AB64-8D8D3A86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9FD4-BF4D-4D02-B5A4-6460586D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FB5BA2-4143-47DB-89D8-C4D672D3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69482-8D52-4171-93A3-4431318D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EF5-3154-4919-87B9-8F84B744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20012-F3BC-4043-BA7C-54F6B16C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6C7B0-BC5F-4FBF-80BA-1281B3CD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85F7-4A4C-4D27-B528-15C08204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FDFD-7837-44B0-BB39-A285586B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7F7A-EA84-495A-9B3A-77D91C9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3F637-A126-4B9E-8FC9-7A37E979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E8A31-1D84-4401-B617-8A8C971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6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40D5-64AA-4E77-86AD-5A5F38E8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0234E-2ED8-46D3-890D-50A2572B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2C202-B1AF-4E77-BACF-238B916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0CB89-1C65-4251-A929-3A642626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9FA70-6223-4ACB-BC92-9CF8416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6568A-8A56-4C34-9331-EA3C52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F08BE-F13B-4082-98FF-43CA592B3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C1C93-373A-4BDC-A254-BD084409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83CBB-50D3-4212-ADEA-21E79BCE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0EB4D-4B6E-42FB-A240-57CEF391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1B88-D9A3-4329-BB74-60510E49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F37E-3543-4145-9C67-9D9C298A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0785B-5DBA-4D5B-AD09-42B52EBB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71348-CDE7-4D90-A8C4-33E9A649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B71757-15C1-4110-A16F-4A688DB24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79B7D5-0268-474F-8486-F0ECF258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9CBCFC-9C3E-43B2-89AD-67EB787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1F39F-F83F-4F21-BDF1-CAC6FA26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D4F76C-3CE3-4001-A1D8-655837BF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6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27EE-3693-4619-B1E9-3514C1E6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51985-843C-48D6-B33B-EF84AA82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10E57-A924-4010-9E6A-0C23B430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61D754-CCC5-41F3-93CC-1DB335F5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045FA-7B48-40A7-AC6E-6A585BCF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E593E-3AD7-4532-AA84-3FB8399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9EAA7-3430-4B01-BD9D-EA48496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49D5-0AAD-4075-B9AC-140DDD2A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E1EF-D7DD-4DEA-B1EA-D85996A0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18D44-0FA4-41EA-9353-AC163BB6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07AD1-1E08-4AFA-A323-4E5E6B04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1262B-8A55-4509-81D2-34A4B8A0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98B0E-3DB2-4095-84DA-7FE95763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4EDB-21CF-41A5-8E5F-1FD96E7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74F56-9C70-418C-91F7-DAC41D15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75E15-0961-4077-886C-77D5DCC2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BD194-71F9-450D-8BEA-6F3D7BE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547AB-B259-4CBC-A8F8-A6C700DC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F53E2-1BB3-450C-91D6-A58A4783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7B06E3-1388-4AB2-9148-7C21CC2F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72AAE-3088-445E-95A3-1F0E6233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C916D-36DE-4CE4-AF57-C1EA869B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FCFE-BB34-468D-8B09-B61F9C9B3BD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D5DA-5A4F-44DA-A65D-1D311E8F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BFB38-6792-4929-819A-55DF3657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227D-F76C-4BB2-89BD-A3BDA7E63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8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png"/><Relationship Id="rId5" Type="http://schemas.openxmlformats.org/officeDocument/2006/relationships/image" Target="../media/image11.jp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70BDF7-246B-4E7E-B53B-B6CA3898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926"/>
            <a:ext cx="9144000" cy="115714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Bypass for </a:t>
            </a:r>
            <a:r>
              <a:rPr lang="en-US" altLang="zh-CN" dirty="0" err="1">
                <a:latin typeface="Bahnschrift" panose="020B0502040204020203" pitchFamily="34" charset="0"/>
              </a:rPr>
              <a:t>FCC_ee</a:t>
            </a:r>
            <a:r>
              <a:rPr lang="en-US" altLang="zh-CN" dirty="0">
                <a:latin typeface="Bahnschrift" panose="020B0502040204020203" pitchFamily="34" charset="0"/>
              </a:rPr>
              <a:t> injector</a:t>
            </a:r>
            <a:endParaRPr lang="zh-CN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D1DBE-0890-4A1D-B169-1E9AD2D90142}"/>
              </a:ext>
            </a:extLst>
          </p:cNvPr>
          <p:cNvSpPr txBox="1"/>
          <p:nvPr/>
        </p:nvSpPr>
        <p:spPr>
          <a:xfrm>
            <a:off x="5651807" y="471450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Bowen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734E-28C3-4BFB-A224-F2357F07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GeV - 6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0E343-CBD4-4F21-AF7C-25E20446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248.497m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1.54GeV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6.14069GeV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 </a:t>
            </a:r>
            <a:r>
              <a:rPr lang="el-GR" altLang="zh-CN" dirty="0">
                <a:latin typeface="Bahnschrift" panose="020B0502040204020203" pitchFamily="34" charset="0"/>
              </a:rPr>
              <a:t>δ</a:t>
            </a:r>
            <a:r>
              <a:rPr lang="en-US" altLang="zh-CN" dirty="0">
                <a:latin typeface="Bahnschrift" panose="020B0502040204020203" pitchFamily="34" charset="0"/>
              </a:rPr>
              <a:t>P/P = 2.0e-8  </a:t>
            </a:r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(</a:t>
            </a:r>
            <a:r>
              <a:rPr lang="el-GR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Χ</a:t>
            </a:r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2.0e-9m,  EMITY = 2.0e-9m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5.0e-10m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5.188e-9?</a:t>
            </a:r>
            <a:r>
              <a:rPr lang="en-US" altLang="zh-CN" dirty="0">
                <a:latin typeface="Bahnschrift" panose="020B0502040204020203" pitchFamily="34" charset="0"/>
              </a:rPr>
              <a:t>),  EMITY = 5.0e-10m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1.796e-9?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 err="1">
                <a:latin typeface="Bahnschrift" panose="020B0502040204020203" pitchFamily="34" charset="0"/>
              </a:rPr>
              <a:t>Dispersion_X</a:t>
            </a:r>
            <a:r>
              <a:rPr lang="en-US" altLang="zh-CN" dirty="0">
                <a:latin typeface="Bahnschrift" panose="020B0502040204020203" pitchFamily="34" charset="0"/>
              </a:rPr>
              <a:t> = 3.10e-4,  </a:t>
            </a:r>
            <a:r>
              <a:rPr lang="en-US" altLang="zh-CN" dirty="0" err="1">
                <a:latin typeface="Bahnschrift" panose="020B0502040204020203" pitchFamily="34" charset="0"/>
              </a:rPr>
              <a:t>Dispersion_Y</a:t>
            </a:r>
            <a:r>
              <a:rPr lang="en-US" altLang="zh-CN" dirty="0">
                <a:latin typeface="Bahnschrift" panose="020B0502040204020203" pitchFamily="34" charset="0"/>
              </a:rPr>
              <a:t> = 5.10e-4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4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D68132-0F96-4522-B073-5F85422E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580"/>
            <a:ext cx="6096000" cy="4434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D1E9C4-1F19-4971-81E5-891894C2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5534"/>
            <a:ext cx="6096000" cy="39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6476-09FF-4459-9097-5F107B6D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GeV - 4.46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9C62A-1E8D-4825-9188-DBA0B338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160.916m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1.54GeV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4.51GeV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 </a:t>
            </a:r>
            <a:r>
              <a:rPr lang="el-GR" altLang="zh-CN" dirty="0">
                <a:latin typeface="Bahnschrift" panose="020B0502040204020203" pitchFamily="34" charset="0"/>
              </a:rPr>
              <a:t>δ</a:t>
            </a:r>
            <a:r>
              <a:rPr lang="en-US" altLang="zh-CN" dirty="0">
                <a:latin typeface="Bahnschrift" panose="020B0502040204020203" pitchFamily="34" charset="0"/>
              </a:rPr>
              <a:t>P/P = 1.6e-8 </a:t>
            </a:r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 (X)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2.0e-9m,  EMITY = 2.0e-9m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7.0e-10m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1.2e-8?</a:t>
            </a:r>
            <a:r>
              <a:rPr lang="en-US" altLang="zh-CN" dirty="0">
                <a:latin typeface="Bahnschrift" panose="020B0502040204020203" pitchFamily="34" charset="0"/>
              </a:rPr>
              <a:t>),  EMITY = 7.0e-10m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3.7e-9?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 err="1">
                <a:latin typeface="Bahnschrift" panose="020B0502040204020203" pitchFamily="34" charset="0"/>
              </a:rPr>
              <a:t>Dispersion_X</a:t>
            </a:r>
            <a:r>
              <a:rPr lang="en-US" altLang="zh-CN" dirty="0">
                <a:latin typeface="Bahnschrift" panose="020B0502040204020203" pitchFamily="34" charset="0"/>
              </a:rPr>
              <a:t> = 2.5e-4,  </a:t>
            </a:r>
            <a:r>
              <a:rPr lang="en-US" altLang="zh-CN" dirty="0" err="1">
                <a:latin typeface="Bahnschrift" panose="020B0502040204020203" pitchFamily="34" charset="0"/>
              </a:rPr>
              <a:t>Dispersion_Y</a:t>
            </a:r>
            <a:r>
              <a:rPr lang="en-US" altLang="zh-CN" dirty="0">
                <a:latin typeface="Bahnschrift" panose="020B0502040204020203" pitchFamily="34" charset="0"/>
              </a:rPr>
              <a:t> = 1.7e-4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49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BE7EA-B25A-4B28-951C-CF223D7E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844"/>
            <a:ext cx="6096000" cy="4046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30590F-148E-41D6-83A3-7FD6FCC4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793"/>
            <a:ext cx="6096000" cy="4484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525171-AC68-4865-AFE5-2087B9F2620E}"/>
              </a:ext>
            </a:extLst>
          </p:cNvPr>
          <p:cNvSpPr txBox="1"/>
          <p:nvPr/>
        </p:nvSpPr>
        <p:spPr>
          <a:xfrm>
            <a:off x="593888" y="5788058"/>
            <a:ext cx="5832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 αx = -1.4685,  αy = 1.3642,  βx = 44.2332,  βy = 56.9306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 </a:t>
            </a:r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7.0e-10m,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7.0e-10m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 dx = 2.5e-4,  </a:t>
            </a:r>
            <a:r>
              <a:rPr lang="en-US" altLang="zh-CN" sz="2000" dirty="0" err="1">
                <a:latin typeface="Bahnschrift" panose="020B0502040204020203" pitchFamily="34" charset="0"/>
              </a:rPr>
              <a:t>dy</a:t>
            </a:r>
            <a:r>
              <a:rPr lang="en-US" altLang="zh-CN" sz="2000" dirty="0">
                <a:latin typeface="Bahnschrift" panose="020B0502040204020203" pitchFamily="34" charset="0"/>
              </a:rPr>
              <a:t> = 1.7e-4</a:t>
            </a:r>
          </a:p>
        </p:txBody>
      </p:sp>
    </p:spTree>
    <p:extLst>
      <p:ext uri="{BB962C8B-B14F-4D97-AF65-F5344CB8AC3E}">
        <p14:creationId xmlns:p14="http://schemas.microsoft.com/office/powerpoint/2010/main" val="84303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AA06-21A4-4561-A822-3D73250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4.46 GeV – 6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14F1-F6DC-41AD-910B-7D8323F3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Later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3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72694-D0CF-4F0B-9D51-D46CA903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Further simulation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81D63-0B34-4E13-8F0E-F7D3F9D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Without considering </a:t>
            </a:r>
            <a:r>
              <a:rPr lang="en-US" altLang="zh-CN" dirty="0" err="1">
                <a:latin typeface="Bahnschrift" panose="020B0502040204020203" pitchFamily="34" charset="0"/>
              </a:rPr>
              <a:t>wakefields</a:t>
            </a:r>
            <a:r>
              <a:rPr lang="en-US" altLang="zh-CN" dirty="0">
                <a:latin typeface="Bahnschrift" panose="020B0502040204020203" pitchFamily="34" charset="0"/>
              </a:rPr>
              <a:t> and misalignments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Try to get particle distribution </a:t>
            </a:r>
            <a:r>
              <a:rPr lang="en-US" altLang="zh-CN" dirty="0" err="1">
                <a:latin typeface="Bahnschrift" panose="020B0502040204020203" pitchFamily="34" charset="0"/>
              </a:rPr>
              <a:t>zout</a:t>
            </a:r>
            <a:r>
              <a:rPr lang="en-US" altLang="zh-CN" dirty="0">
                <a:latin typeface="Bahnschrift" panose="020B0502040204020203" pitchFamily="34" charset="0"/>
              </a:rPr>
              <a:t>[] and calculate again to see the emittance and energy spread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7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5924-3896-4998-AEDF-EAE1B76A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0 - 1.54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F51C8-F9F1-4D58-A631-85C8B8FA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81.257m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0.012GeV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1.571GeV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Cavity phase: -90°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5%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 1%</a:t>
            </a:r>
            <a:endParaRPr lang="en-US" altLang="zh-CN" dirty="0">
              <a:latin typeface="Bahnschrift" panose="020B0502040204020203" pitchFamily="34" charset="0"/>
            </a:endParaRP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3.5e-7m,  EMITY = 5e-7m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2.7e-9m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2.845e-9</a:t>
            </a:r>
            <a:r>
              <a:rPr lang="en-US" altLang="zh-CN" dirty="0">
                <a:latin typeface="Bahnschrift" panose="020B0502040204020203" pitchFamily="34" charset="0"/>
              </a:rPr>
              <a:t>),  EMITY = 3.8e-9m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4.187e-9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667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53CDD-6C36-4483-80A0-69D8984D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0224"/>
            <a:ext cx="6096000" cy="40160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649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5.658,  αy = -1.920,  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βx = 179.346,  βy = 27.857, </a:t>
            </a:r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1%,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0.8mm</a:t>
            </a:r>
            <a:r>
              <a:rPr lang="en-US" altLang="zh-CN" sz="2000" dirty="0">
                <a:latin typeface="Bahnschrift" panose="020B0502040204020203" pitchFamily="34" charset="0"/>
              </a:rPr>
              <a:t> ,  σx = 0.696mm,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0.325mm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7BF0B-9C5A-4B53-BB56-F300627B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264"/>
            <a:ext cx="5988313" cy="42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6A87-E76F-49CD-BE5F-9CBA1B07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GeV - 6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4D1C3-0E81-49FC-8979-E579E29E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248.4973m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1.54GeV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6.1435GeV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Cavity phase: -90°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2.4%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 1%</a:t>
            </a:r>
            <a:endParaRPr lang="en-US" altLang="zh-CN" dirty="0">
              <a:latin typeface="Bahnschrift" panose="020B0502040204020203" pitchFamily="34" charset="0"/>
            </a:endParaRP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2e-9m,  EMITY = 2e-9m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5e-10m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5.02e-10</a:t>
            </a:r>
            <a:r>
              <a:rPr lang="en-US" altLang="zh-CN" dirty="0">
                <a:latin typeface="Bahnschrift" panose="020B0502040204020203" pitchFamily="34" charset="0"/>
              </a:rPr>
              <a:t>),  EMITY = 5e-10m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5.01e-10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1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AD324A-57CD-4813-95E3-DDD3489B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86981"/>
            <a:ext cx="6096000" cy="40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F32464-F1A4-4CAF-BA08-D7FA3821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803"/>
            <a:ext cx="6096000" cy="45363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B6313A-ACD2-4BD1-9701-AAD3E64DB94C}"/>
              </a:ext>
            </a:extLst>
          </p:cNvPr>
          <p:cNvSpPr txBox="1"/>
          <p:nvPr/>
        </p:nvSpPr>
        <p:spPr>
          <a:xfrm>
            <a:off x="593888" y="5788058"/>
            <a:ext cx="58464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0.967,  αy = -1.297,  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βx = 42.782,  βy = 61.439, </a:t>
            </a:r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5e-10m,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5e-10m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1%,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0.38mm ,  σx = 146.26um,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=175.27 um</a:t>
            </a:r>
          </a:p>
        </p:txBody>
      </p:sp>
    </p:spTree>
    <p:extLst>
      <p:ext uri="{BB962C8B-B14F-4D97-AF65-F5344CB8AC3E}">
        <p14:creationId xmlns:p14="http://schemas.microsoft.com/office/powerpoint/2010/main" val="360456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D692-B95D-40AD-BEC2-D0E8976D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727675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Lattice design of bypass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Bahnschrift" panose="020B0502040204020203" pitchFamily="34" charset="0"/>
              </a:rPr>
              <a:t>Dogleg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Bahnschrift" panose="020B0502040204020203" pitchFamily="34" charset="0"/>
              </a:rPr>
              <a:t>Chicane </a:t>
            </a:r>
          </a:p>
        </p:txBody>
      </p:sp>
      <p:grpSp>
        <p:nvGrpSpPr>
          <p:cNvPr id="4" name="Grouper 9">
            <a:extLst>
              <a:ext uri="{FF2B5EF4-FFF2-40B4-BE49-F238E27FC236}">
                <a16:creationId xmlns:a16="http://schemas.microsoft.com/office/drawing/2014/main" id="{F43715E8-F57A-40F8-8229-4792086595BB}"/>
              </a:ext>
            </a:extLst>
          </p:cNvPr>
          <p:cNvGrpSpPr/>
          <p:nvPr/>
        </p:nvGrpSpPr>
        <p:grpSpPr>
          <a:xfrm flipH="1" flipV="1">
            <a:off x="6721799" y="1445919"/>
            <a:ext cx="3396434" cy="1015698"/>
            <a:chOff x="2888510" y="2392328"/>
            <a:chExt cx="3396434" cy="1015698"/>
          </a:xfrm>
        </p:grpSpPr>
        <p:grpSp>
          <p:nvGrpSpPr>
            <p:cNvPr id="5" name="Grouper 52">
              <a:extLst>
                <a:ext uri="{FF2B5EF4-FFF2-40B4-BE49-F238E27FC236}">
                  <a16:creationId xmlns:a16="http://schemas.microsoft.com/office/drawing/2014/main" id="{81ED8F43-B2B6-49E8-A33C-33D52C5B774A}"/>
                </a:ext>
              </a:extLst>
            </p:cNvPr>
            <p:cNvGrpSpPr/>
            <p:nvPr/>
          </p:nvGrpSpPr>
          <p:grpSpPr>
            <a:xfrm>
              <a:off x="3862174" y="2650877"/>
              <a:ext cx="265956" cy="746168"/>
              <a:chOff x="3953594" y="2992862"/>
              <a:chExt cx="559477" cy="1814954"/>
            </a:xfrm>
          </p:grpSpPr>
          <p:cxnSp>
            <p:nvCxnSpPr>
              <p:cNvPr id="16" name="Connecteur droit 53">
                <a:extLst>
                  <a:ext uri="{FF2B5EF4-FFF2-40B4-BE49-F238E27FC236}">
                    <a16:creationId xmlns:a16="http://schemas.microsoft.com/office/drawing/2014/main" id="{39C3C6D6-8D63-445C-A86D-4E8CA138FE88}"/>
                  </a:ext>
                </a:extLst>
              </p:cNvPr>
              <p:cNvCxnSpPr/>
              <p:nvPr/>
            </p:nvCxnSpPr>
            <p:spPr>
              <a:xfrm>
                <a:off x="3953594" y="3001854"/>
                <a:ext cx="55153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" name="Forme libre 54">
                <a:extLst>
                  <a:ext uri="{FF2B5EF4-FFF2-40B4-BE49-F238E27FC236}">
                    <a16:creationId xmlns:a16="http://schemas.microsoft.com/office/drawing/2014/main" id="{62E8397C-8CD9-4F74-85F2-060305138A4B}"/>
                  </a:ext>
                </a:extLst>
              </p:cNvPr>
              <p:cNvSpPr/>
              <p:nvPr/>
            </p:nvSpPr>
            <p:spPr>
              <a:xfrm>
                <a:off x="3957563" y="2997885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orme libre 55">
                <a:extLst>
                  <a:ext uri="{FF2B5EF4-FFF2-40B4-BE49-F238E27FC236}">
                    <a16:creationId xmlns:a16="http://schemas.microsoft.com/office/drawing/2014/main" id="{AFF587B6-EF7B-45DB-BEDA-FB5A9B9C70A1}"/>
                  </a:ext>
                </a:extLst>
              </p:cNvPr>
              <p:cNvSpPr/>
              <p:nvPr/>
            </p:nvSpPr>
            <p:spPr>
              <a:xfrm flipH="1">
                <a:off x="4291388" y="2992862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" name="Connecteur droit 56">
                <a:extLst>
                  <a:ext uri="{FF2B5EF4-FFF2-40B4-BE49-F238E27FC236}">
                    <a16:creationId xmlns:a16="http://schemas.microsoft.com/office/drawing/2014/main" id="{3413C836-8526-4415-802D-9B9B8267DA0F}"/>
                  </a:ext>
                </a:extLst>
              </p:cNvPr>
              <p:cNvCxnSpPr/>
              <p:nvPr/>
            </p:nvCxnSpPr>
            <p:spPr>
              <a:xfrm>
                <a:off x="3961532" y="4798824"/>
                <a:ext cx="55153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6" name="Connecteur droit 80">
              <a:extLst>
                <a:ext uri="{FF2B5EF4-FFF2-40B4-BE49-F238E27FC236}">
                  <a16:creationId xmlns:a16="http://schemas.microsoft.com/office/drawing/2014/main" id="{395D0479-C3AA-41B4-A8C7-7F72669A41A1}"/>
                </a:ext>
              </a:extLst>
            </p:cNvPr>
            <p:cNvCxnSpPr/>
            <p:nvPr/>
          </p:nvCxnSpPr>
          <p:spPr>
            <a:xfrm>
              <a:off x="2888510" y="2985651"/>
              <a:ext cx="1650841" cy="715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Forme libre 108">
              <a:extLst>
                <a:ext uri="{FF2B5EF4-FFF2-40B4-BE49-F238E27FC236}">
                  <a16:creationId xmlns:a16="http://schemas.microsoft.com/office/drawing/2014/main" id="{753680D1-C0C1-4D11-AA3E-78DF754C412B}"/>
                </a:ext>
              </a:extLst>
            </p:cNvPr>
            <p:cNvSpPr/>
            <p:nvPr/>
          </p:nvSpPr>
          <p:spPr>
            <a:xfrm>
              <a:off x="4525277" y="2649351"/>
              <a:ext cx="1589837" cy="349861"/>
            </a:xfrm>
            <a:custGeom>
              <a:avLst/>
              <a:gdLst>
                <a:gd name="connsiteX0" fmla="*/ 0 w 781844"/>
                <a:gd name="connsiteY0" fmla="*/ 162719 h 162719"/>
                <a:gd name="connsiteX1" fmla="*/ 781844 w 781844"/>
                <a:gd name="connsiteY1" fmla="*/ 0 h 16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844" h="162719">
                  <a:moveTo>
                    <a:pt x="0" y="162719"/>
                  </a:moveTo>
                  <a:lnTo>
                    <a:pt x="781844" y="0"/>
                  </a:ln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126">
              <a:extLst>
                <a:ext uri="{FF2B5EF4-FFF2-40B4-BE49-F238E27FC236}">
                  <a16:creationId xmlns:a16="http://schemas.microsoft.com/office/drawing/2014/main" id="{D9EB0465-3EAD-4AC9-8ADC-DF01A0CA4DD5}"/>
                </a:ext>
              </a:extLst>
            </p:cNvPr>
            <p:cNvSpPr/>
            <p:nvPr/>
          </p:nvSpPr>
          <p:spPr>
            <a:xfrm>
              <a:off x="4511537" y="2929988"/>
              <a:ext cx="246017" cy="1330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127">
              <a:extLst>
                <a:ext uri="{FF2B5EF4-FFF2-40B4-BE49-F238E27FC236}">
                  <a16:creationId xmlns:a16="http://schemas.microsoft.com/office/drawing/2014/main" id="{FAB7701E-682E-442B-BCFB-30AA254436F4}"/>
                </a:ext>
              </a:extLst>
            </p:cNvPr>
            <p:cNvSpPr/>
            <p:nvPr/>
          </p:nvSpPr>
          <p:spPr>
            <a:xfrm>
              <a:off x="6038927" y="2567079"/>
              <a:ext cx="246017" cy="1330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" name="Grouper 135">
              <a:extLst>
                <a:ext uri="{FF2B5EF4-FFF2-40B4-BE49-F238E27FC236}">
                  <a16:creationId xmlns:a16="http://schemas.microsoft.com/office/drawing/2014/main" id="{80271FBF-08ED-4FF2-996C-57C573D2C94B}"/>
                </a:ext>
              </a:extLst>
            </p:cNvPr>
            <p:cNvGrpSpPr/>
            <p:nvPr/>
          </p:nvGrpSpPr>
          <p:grpSpPr>
            <a:xfrm>
              <a:off x="3573779" y="2585000"/>
              <a:ext cx="156717" cy="823026"/>
              <a:chOff x="4832726" y="3177012"/>
              <a:chExt cx="426759" cy="1809931"/>
            </a:xfrm>
          </p:grpSpPr>
          <p:sp>
            <p:nvSpPr>
              <p:cNvPr id="14" name="Forme libre 136">
                <a:extLst>
                  <a:ext uri="{FF2B5EF4-FFF2-40B4-BE49-F238E27FC236}">
                    <a16:creationId xmlns:a16="http://schemas.microsoft.com/office/drawing/2014/main" id="{DE0F980C-9A53-45F8-A42F-3F86D9F87EB1}"/>
                  </a:ext>
                </a:extLst>
              </p:cNvPr>
              <p:cNvSpPr/>
              <p:nvPr/>
            </p:nvSpPr>
            <p:spPr>
              <a:xfrm flipH="1">
                <a:off x="4832726" y="3177012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orme libre 137">
                <a:extLst>
                  <a:ext uri="{FF2B5EF4-FFF2-40B4-BE49-F238E27FC236}">
                    <a16:creationId xmlns:a16="http://schemas.microsoft.com/office/drawing/2014/main" id="{E2D91FFA-9ACA-4C13-AE48-0DD0B677A2F5}"/>
                  </a:ext>
                </a:extLst>
              </p:cNvPr>
              <p:cNvSpPr/>
              <p:nvPr/>
            </p:nvSpPr>
            <p:spPr>
              <a:xfrm>
                <a:off x="5044190" y="3177012"/>
                <a:ext cx="215295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er 148">
              <a:extLst>
                <a:ext uri="{FF2B5EF4-FFF2-40B4-BE49-F238E27FC236}">
                  <a16:creationId xmlns:a16="http://schemas.microsoft.com/office/drawing/2014/main" id="{B7538ACB-C1FB-4F06-9300-C68146B10239}"/>
                </a:ext>
              </a:extLst>
            </p:cNvPr>
            <p:cNvGrpSpPr/>
            <p:nvPr/>
          </p:nvGrpSpPr>
          <p:grpSpPr>
            <a:xfrm rot="20040000">
              <a:off x="5328687" y="2392328"/>
              <a:ext cx="174146" cy="851846"/>
              <a:chOff x="-236559" y="2914554"/>
              <a:chExt cx="474218" cy="1873310"/>
            </a:xfrm>
          </p:grpSpPr>
          <p:sp>
            <p:nvSpPr>
              <p:cNvPr id="12" name="Forme libre 149">
                <a:extLst>
                  <a:ext uri="{FF2B5EF4-FFF2-40B4-BE49-F238E27FC236}">
                    <a16:creationId xmlns:a16="http://schemas.microsoft.com/office/drawing/2014/main" id="{062F704B-6830-4D9E-ABCB-908881ADFA0B}"/>
                  </a:ext>
                </a:extLst>
              </p:cNvPr>
              <p:cNvSpPr/>
              <p:nvPr/>
            </p:nvSpPr>
            <p:spPr>
              <a:xfrm rot="725804" flipH="1">
                <a:off x="-236559" y="2914554"/>
                <a:ext cx="26637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orme libre 150">
                <a:extLst>
                  <a:ext uri="{FF2B5EF4-FFF2-40B4-BE49-F238E27FC236}">
                    <a16:creationId xmlns:a16="http://schemas.microsoft.com/office/drawing/2014/main" id="{606BA40C-41B7-4A8C-92FA-E537B104D9D7}"/>
                  </a:ext>
                </a:extLst>
              </p:cNvPr>
              <p:cNvSpPr/>
              <p:nvPr/>
            </p:nvSpPr>
            <p:spPr>
              <a:xfrm rot="638820">
                <a:off x="22364" y="2977932"/>
                <a:ext cx="215295" cy="1809932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Forme libre 55">
            <a:extLst>
              <a:ext uri="{FF2B5EF4-FFF2-40B4-BE49-F238E27FC236}">
                <a16:creationId xmlns:a16="http://schemas.microsoft.com/office/drawing/2014/main" id="{E46CF16A-AC05-4709-97E8-2A6A8922093E}"/>
              </a:ext>
            </a:extLst>
          </p:cNvPr>
          <p:cNvSpPr/>
          <p:nvPr/>
        </p:nvSpPr>
        <p:spPr>
          <a:xfrm rot="20700193" flipV="1">
            <a:off x="7044543" y="1827319"/>
            <a:ext cx="102343" cy="744103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orme libre 55">
            <a:extLst>
              <a:ext uri="{FF2B5EF4-FFF2-40B4-BE49-F238E27FC236}">
                <a16:creationId xmlns:a16="http://schemas.microsoft.com/office/drawing/2014/main" id="{49E89BF3-D1A1-4D93-AD60-86BC14341F5D}"/>
              </a:ext>
            </a:extLst>
          </p:cNvPr>
          <p:cNvSpPr/>
          <p:nvPr/>
        </p:nvSpPr>
        <p:spPr>
          <a:xfrm rot="20700193" flipV="1">
            <a:off x="7963800" y="1587747"/>
            <a:ext cx="45719" cy="770946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orme libre 150">
            <a:extLst>
              <a:ext uri="{FF2B5EF4-FFF2-40B4-BE49-F238E27FC236}">
                <a16:creationId xmlns:a16="http://schemas.microsoft.com/office/drawing/2014/main" id="{68B39F37-9A8C-4B84-A06A-477895AE50C0}"/>
              </a:ext>
            </a:extLst>
          </p:cNvPr>
          <p:cNvSpPr/>
          <p:nvPr/>
        </p:nvSpPr>
        <p:spPr>
          <a:xfrm rot="20757632" flipH="1" flipV="1">
            <a:off x="7211892" y="1721733"/>
            <a:ext cx="79062" cy="823026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necteur droit 144">
            <a:extLst>
              <a:ext uri="{FF2B5EF4-FFF2-40B4-BE49-F238E27FC236}">
                <a16:creationId xmlns:a16="http://schemas.microsoft.com/office/drawing/2014/main" id="{A2C1DC5B-8F08-4C82-98F6-91C27388463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42560" y="2493422"/>
            <a:ext cx="256186" cy="7856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Connecteur droit 144">
            <a:extLst>
              <a:ext uri="{FF2B5EF4-FFF2-40B4-BE49-F238E27FC236}">
                <a16:creationId xmlns:a16="http://schemas.microsoft.com/office/drawing/2014/main" id="{5D3340F2-B949-4C37-A0D9-2FF2CC6E61CC}"/>
              </a:ext>
            </a:extLst>
          </p:cNvPr>
          <p:cNvCxnSpPr>
            <a:cxnSpLocks/>
          </p:cNvCxnSpPr>
          <p:nvPr/>
        </p:nvCxnSpPr>
        <p:spPr>
          <a:xfrm flipH="1">
            <a:off x="6936804" y="1751058"/>
            <a:ext cx="256186" cy="7856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Connecteur droit 144">
            <a:extLst>
              <a:ext uri="{FF2B5EF4-FFF2-40B4-BE49-F238E27FC236}">
                <a16:creationId xmlns:a16="http://schemas.microsoft.com/office/drawing/2014/main" id="{D02B6640-C1B2-44D5-9E52-793829994D7C}"/>
              </a:ext>
            </a:extLst>
          </p:cNvPr>
          <p:cNvCxnSpPr>
            <a:cxnSpLocks/>
          </p:cNvCxnSpPr>
          <p:nvPr/>
        </p:nvCxnSpPr>
        <p:spPr>
          <a:xfrm flipH="1">
            <a:off x="8036198" y="2257438"/>
            <a:ext cx="256186" cy="7856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Forme libre 150">
            <a:extLst>
              <a:ext uri="{FF2B5EF4-FFF2-40B4-BE49-F238E27FC236}">
                <a16:creationId xmlns:a16="http://schemas.microsoft.com/office/drawing/2014/main" id="{9A5BFC21-8A58-4669-AC6F-07F8EE71663F}"/>
              </a:ext>
            </a:extLst>
          </p:cNvPr>
          <p:cNvSpPr/>
          <p:nvPr/>
        </p:nvSpPr>
        <p:spPr>
          <a:xfrm rot="20759880" flipH="1" flipV="1">
            <a:off x="8123840" y="1502186"/>
            <a:ext cx="79062" cy="823026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Connecteur droit 144">
            <a:extLst>
              <a:ext uri="{FF2B5EF4-FFF2-40B4-BE49-F238E27FC236}">
                <a16:creationId xmlns:a16="http://schemas.microsoft.com/office/drawing/2014/main" id="{4F0486F4-D159-4CD9-9A55-46A4305D9285}"/>
              </a:ext>
            </a:extLst>
          </p:cNvPr>
          <p:cNvCxnSpPr>
            <a:cxnSpLocks/>
          </p:cNvCxnSpPr>
          <p:nvPr/>
        </p:nvCxnSpPr>
        <p:spPr>
          <a:xfrm flipH="1">
            <a:off x="7842314" y="1508269"/>
            <a:ext cx="256186" cy="7856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Connecteur droit 80">
            <a:extLst>
              <a:ext uri="{FF2B5EF4-FFF2-40B4-BE49-F238E27FC236}">
                <a16:creationId xmlns:a16="http://schemas.microsoft.com/office/drawing/2014/main" id="{BDC3256D-0D30-4DF3-9B78-8614B47B4DA6}"/>
              </a:ext>
            </a:extLst>
          </p:cNvPr>
          <p:cNvCxnSpPr/>
          <p:nvPr/>
        </p:nvCxnSpPr>
        <p:spPr>
          <a:xfrm flipH="1" flipV="1">
            <a:off x="5069071" y="2202195"/>
            <a:ext cx="1650841" cy="715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Forme libre 55">
            <a:extLst>
              <a:ext uri="{FF2B5EF4-FFF2-40B4-BE49-F238E27FC236}">
                <a16:creationId xmlns:a16="http://schemas.microsoft.com/office/drawing/2014/main" id="{2289B1A4-C16D-4513-97A0-1C0C289CE50E}"/>
              </a:ext>
            </a:extLst>
          </p:cNvPr>
          <p:cNvSpPr/>
          <p:nvPr/>
        </p:nvSpPr>
        <p:spPr>
          <a:xfrm flipV="1">
            <a:off x="5648541" y="1812021"/>
            <a:ext cx="102343" cy="744103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orme libre 54">
            <a:extLst>
              <a:ext uri="{FF2B5EF4-FFF2-40B4-BE49-F238E27FC236}">
                <a16:creationId xmlns:a16="http://schemas.microsoft.com/office/drawing/2014/main" id="{7AA6EA04-43D3-43FE-B929-66788CCB6CA3}"/>
              </a:ext>
            </a:extLst>
          </p:cNvPr>
          <p:cNvSpPr/>
          <p:nvPr/>
        </p:nvSpPr>
        <p:spPr>
          <a:xfrm flipH="1" flipV="1">
            <a:off x="5837757" y="1820361"/>
            <a:ext cx="102343" cy="744103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necteur droit 56">
            <a:extLst>
              <a:ext uri="{FF2B5EF4-FFF2-40B4-BE49-F238E27FC236}">
                <a16:creationId xmlns:a16="http://schemas.microsoft.com/office/drawing/2014/main" id="{0DD6F782-3F42-440D-9402-47DF268775FA}"/>
              </a:ext>
            </a:extLst>
          </p:cNvPr>
          <p:cNvCxnSpPr/>
          <p:nvPr/>
        </p:nvCxnSpPr>
        <p:spPr>
          <a:xfrm flipH="1" flipV="1">
            <a:off x="5677917" y="1826749"/>
            <a:ext cx="262183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Connecteur droit 56">
            <a:extLst>
              <a:ext uri="{FF2B5EF4-FFF2-40B4-BE49-F238E27FC236}">
                <a16:creationId xmlns:a16="http://schemas.microsoft.com/office/drawing/2014/main" id="{7A70CF52-5113-4E87-932C-1359435B5B59}"/>
              </a:ext>
            </a:extLst>
          </p:cNvPr>
          <p:cNvCxnSpPr/>
          <p:nvPr/>
        </p:nvCxnSpPr>
        <p:spPr>
          <a:xfrm flipH="1" flipV="1">
            <a:off x="5677916" y="2564464"/>
            <a:ext cx="262183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Forme libre 137">
            <a:extLst>
              <a:ext uri="{FF2B5EF4-FFF2-40B4-BE49-F238E27FC236}">
                <a16:creationId xmlns:a16="http://schemas.microsoft.com/office/drawing/2014/main" id="{2527D9DE-3B58-4C29-97B4-85FB9EAFDBAB}"/>
              </a:ext>
            </a:extLst>
          </p:cNvPr>
          <p:cNvSpPr/>
          <p:nvPr/>
        </p:nvSpPr>
        <p:spPr>
          <a:xfrm flipH="1" flipV="1">
            <a:off x="6072006" y="1787857"/>
            <a:ext cx="79062" cy="823026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orme libre 136">
            <a:extLst>
              <a:ext uri="{FF2B5EF4-FFF2-40B4-BE49-F238E27FC236}">
                <a16:creationId xmlns:a16="http://schemas.microsoft.com/office/drawing/2014/main" id="{12CC5B62-E078-4BF3-A0D0-9D92F1D11514}"/>
              </a:ext>
            </a:extLst>
          </p:cNvPr>
          <p:cNvSpPr/>
          <p:nvPr/>
        </p:nvSpPr>
        <p:spPr>
          <a:xfrm flipV="1">
            <a:off x="6150365" y="1787857"/>
            <a:ext cx="79062" cy="823026"/>
          </a:xfrm>
          <a:custGeom>
            <a:avLst/>
            <a:gdLst>
              <a:gd name="connsiteX0" fmla="*/ 0 w 544290"/>
              <a:gd name="connsiteY0" fmla="*/ 0 h 1475619"/>
              <a:gd name="connsiteX1" fmla="*/ 544285 w 544290"/>
              <a:gd name="connsiteY1" fmla="*/ 774095 h 1475619"/>
              <a:gd name="connsiteX2" fmla="*/ 12095 w 544290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90" h="1475619">
                <a:moveTo>
                  <a:pt x="0" y="0"/>
                </a:moveTo>
                <a:cubicBezTo>
                  <a:pt x="271134" y="264079"/>
                  <a:pt x="542269" y="528159"/>
                  <a:pt x="544285" y="774095"/>
                </a:cubicBezTo>
                <a:cubicBezTo>
                  <a:pt x="546301" y="1020031"/>
                  <a:pt x="12095" y="1475619"/>
                  <a:pt x="12095" y="1475619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5" name="Grouper 9">
            <a:extLst>
              <a:ext uri="{FF2B5EF4-FFF2-40B4-BE49-F238E27FC236}">
                <a16:creationId xmlns:a16="http://schemas.microsoft.com/office/drawing/2014/main" id="{DC7A2636-DF9B-447F-8B72-CBB09A47EE2C}"/>
              </a:ext>
            </a:extLst>
          </p:cNvPr>
          <p:cNvGrpSpPr/>
          <p:nvPr/>
        </p:nvGrpSpPr>
        <p:grpSpPr>
          <a:xfrm flipH="1" flipV="1">
            <a:off x="5063733" y="3849086"/>
            <a:ext cx="4483536" cy="1118355"/>
            <a:chOff x="4032532" y="2585002"/>
            <a:chExt cx="4483536" cy="1118355"/>
          </a:xfrm>
        </p:grpSpPr>
        <p:grpSp>
          <p:nvGrpSpPr>
            <p:cNvPr id="36" name="Grouper 52">
              <a:extLst>
                <a:ext uri="{FF2B5EF4-FFF2-40B4-BE49-F238E27FC236}">
                  <a16:creationId xmlns:a16="http://schemas.microsoft.com/office/drawing/2014/main" id="{763FB80E-F23B-4106-B37C-9732331DFC9E}"/>
                </a:ext>
              </a:extLst>
            </p:cNvPr>
            <p:cNvGrpSpPr/>
            <p:nvPr/>
          </p:nvGrpSpPr>
          <p:grpSpPr>
            <a:xfrm>
              <a:off x="4264603" y="2623203"/>
              <a:ext cx="262184" cy="752997"/>
              <a:chOff x="4800157" y="2925549"/>
              <a:chExt cx="551542" cy="1831564"/>
            </a:xfrm>
          </p:grpSpPr>
          <p:cxnSp>
            <p:nvCxnSpPr>
              <p:cNvPr id="55" name="Connecteur droit 53">
                <a:extLst>
                  <a:ext uri="{FF2B5EF4-FFF2-40B4-BE49-F238E27FC236}">
                    <a16:creationId xmlns:a16="http://schemas.microsoft.com/office/drawing/2014/main" id="{47BFAF88-2C94-4A8A-8951-042EFB505F4C}"/>
                  </a:ext>
                </a:extLst>
              </p:cNvPr>
              <p:cNvCxnSpPr/>
              <p:nvPr/>
            </p:nvCxnSpPr>
            <p:spPr>
              <a:xfrm>
                <a:off x="4800159" y="2925549"/>
                <a:ext cx="5515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6" name="Forme libre 54">
                <a:extLst>
                  <a:ext uri="{FF2B5EF4-FFF2-40B4-BE49-F238E27FC236}">
                    <a16:creationId xmlns:a16="http://schemas.microsoft.com/office/drawing/2014/main" id="{743E7743-55D7-4E05-B7B1-D312A94DA73B}"/>
                  </a:ext>
                </a:extLst>
              </p:cNvPr>
              <p:cNvSpPr/>
              <p:nvPr/>
            </p:nvSpPr>
            <p:spPr>
              <a:xfrm>
                <a:off x="4814529" y="2928611"/>
                <a:ext cx="215293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orme libre 55">
                <a:extLst>
                  <a:ext uri="{FF2B5EF4-FFF2-40B4-BE49-F238E27FC236}">
                    <a16:creationId xmlns:a16="http://schemas.microsoft.com/office/drawing/2014/main" id="{D410ED21-0674-483D-B9A2-A7D88CE91CB1}"/>
                  </a:ext>
                </a:extLst>
              </p:cNvPr>
              <p:cNvSpPr/>
              <p:nvPr/>
            </p:nvSpPr>
            <p:spPr>
              <a:xfrm flipH="1">
                <a:off x="5118508" y="2947182"/>
                <a:ext cx="215293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Connecteur droit 56">
                <a:extLst>
                  <a:ext uri="{FF2B5EF4-FFF2-40B4-BE49-F238E27FC236}">
                    <a16:creationId xmlns:a16="http://schemas.microsoft.com/office/drawing/2014/main" id="{6ED95D97-D575-4B04-997F-FB4F619B87B2}"/>
                  </a:ext>
                </a:extLst>
              </p:cNvPr>
              <p:cNvCxnSpPr/>
              <p:nvPr/>
            </p:nvCxnSpPr>
            <p:spPr>
              <a:xfrm>
                <a:off x="4800157" y="4739982"/>
                <a:ext cx="55154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37" name="Connecteur droit 73">
              <a:extLst>
                <a:ext uri="{FF2B5EF4-FFF2-40B4-BE49-F238E27FC236}">
                  <a16:creationId xmlns:a16="http://schemas.microsoft.com/office/drawing/2014/main" id="{D738820B-3BB9-4CAB-B81D-80732B8B65F8}"/>
                </a:ext>
              </a:extLst>
            </p:cNvPr>
            <p:cNvCxnSpPr/>
            <p:nvPr/>
          </p:nvCxnSpPr>
          <p:spPr>
            <a:xfrm>
              <a:off x="5203958" y="3031399"/>
              <a:ext cx="349956" cy="6113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Connecteur droit 74">
              <a:extLst>
                <a:ext uri="{FF2B5EF4-FFF2-40B4-BE49-F238E27FC236}">
                  <a16:creationId xmlns:a16="http://schemas.microsoft.com/office/drawing/2014/main" id="{D4FE5817-2FFD-4DE1-86CD-16690591A0F2}"/>
                </a:ext>
              </a:extLst>
            </p:cNvPr>
            <p:cNvCxnSpPr/>
            <p:nvPr/>
          </p:nvCxnSpPr>
          <p:spPr>
            <a:xfrm flipH="1">
              <a:off x="6384061" y="3010124"/>
              <a:ext cx="349956" cy="6113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Connecteur droit 76">
              <a:extLst>
                <a:ext uri="{FF2B5EF4-FFF2-40B4-BE49-F238E27FC236}">
                  <a16:creationId xmlns:a16="http://schemas.microsoft.com/office/drawing/2014/main" id="{B011E60C-EFA4-4DF9-B81A-C5407174C9B5}"/>
                </a:ext>
              </a:extLst>
            </p:cNvPr>
            <p:cNvCxnSpPr>
              <a:cxnSpLocks/>
              <a:stCxn id="41" idx="1"/>
              <a:endCxn id="42" idx="1"/>
            </p:cNvCxnSpPr>
            <p:nvPr/>
          </p:nvCxnSpPr>
          <p:spPr>
            <a:xfrm flipV="1">
              <a:off x="5541648" y="3636833"/>
              <a:ext cx="59361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Connecteur droit 80">
              <a:extLst>
                <a:ext uri="{FF2B5EF4-FFF2-40B4-BE49-F238E27FC236}">
                  <a16:creationId xmlns:a16="http://schemas.microsoft.com/office/drawing/2014/main" id="{EC8313A7-A102-4248-BE83-AE470E3E86FE}"/>
                </a:ext>
              </a:extLst>
            </p:cNvPr>
            <p:cNvCxnSpPr/>
            <p:nvPr/>
          </p:nvCxnSpPr>
          <p:spPr>
            <a:xfrm>
              <a:off x="6865227" y="3002968"/>
              <a:ext cx="1650841" cy="715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1" name="Rectangle 131">
              <a:extLst>
                <a:ext uri="{FF2B5EF4-FFF2-40B4-BE49-F238E27FC236}">
                  <a16:creationId xmlns:a16="http://schemas.microsoft.com/office/drawing/2014/main" id="{B1459B9A-8A88-4DB3-8D24-E88EDE14B1CF}"/>
                </a:ext>
              </a:extLst>
            </p:cNvPr>
            <p:cNvSpPr/>
            <p:nvPr/>
          </p:nvSpPr>
          <p:spPr>
            <a:xfrm>
              <a:off x="5541648" y="3570308"/>
              <a:ext cx="246017" cy="1330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132">
              <a:extLst>
                <a:ext uri="{FF2B5EF4-FFF2-40B4-BE49-F238E27FC236}">
                  <a16:creationId xmlns:a16="http://schemas.microsoft.com/office/drawing/2014/main" id="{726201FB-87D8-47BA-8084-BB8AB1C7012C}"/>
                </a:ext>
              </a:extLst>
            </p:cNvPr>
            <p:cNvSpPr/>
            <p:nvPr/>
          </p:nvSpPr>
          <p:spPr>
            <a:xfrm>
              <a:off x="6135263" y="3570308"/>
              <a:ext cx="246017" cy="1330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134">
              <a:extLst>
                <a:ext uri="{FF2B5EF4-FFF2-40B4-BE49-F238E27FC236}">
                  <a16:creationId xmlns:a16="http://schemas.microsoft.com/office/drawing/2014/main" id="{D1BC36A1-14D4-4532-8DD3-BFA1E893273C}"/>
                </a:ext>
              </a:extLst>
            </p:cNvPr>
            <p:cNvSpPr/>
            <p:nvPr/>
          </p:nvSpPr>
          <p:spPr>
            <a:xfrm>
              <a:off x="6717862" y="2947667"/>
              <a:ext cx="246017" cy="1330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" name="Grouper 135">
              <a:extLst>
                <a:ext uri="{FF2B5EF4-FFF2-40B4-BE49-F238E27FC236}">
                  <a16:creationId xmlns:a16="http://schemas.microsoft.com/office/drawing/2014/main" id="{4A7D0086-A481-4C93-9373-621B49461AE3}"/>
                </a:ext>
              </a:extLst>
            </p:cNvPr>
            <p:cNvGrpSpPr/>
            <p:nvPr/>
          </p:nvGrpSpPr>
          <p:grpSpPr>
            <a:xfrm>
              <a:off x="4032532" y="2585002"/>
              <a:ext cx="168030" cy="823027"/>
              <a:chOff x="6081972" y="3177014"/>
              <a:chExt cx="457566" cy="1809932"/>
            </a:xfrm>
          </p:grpSpPr>
          <p:sp>
            <p:nvSpPr>
              <p:cNvPr id="53" name="Forme libre 136">
                <a:extLst>
                  <a:ext uri="{FF2B5EF4-FFF2-40B4-BE49-F238E27FC236}">
                    <a16:creationId xmlns:a16="http://schemas.microsoft.com/office/drawing/2014/main" id="{3085E864-0B3C-4481-87B9-ECD2339E95DF}"/>
                  </a:ext>
                </a:extLst>
              </p:cNvPr>
              <p:cNvSpPr/>
              <p:nvPr/>
            </p:nvSpPr>
            <p:spPr>
              <a:xfrm flipH="1">
                <a:off x="6081972" y="3177014"/>
                <a:ext cx="215295" cy="1809932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orme libre 137">
                <a:extLst>
                  <a:ext uri="{FF2B5EF4-FFF2-40B4-BE49-F238E27FC236}">
                    <a16:creationId xmlns:a16="http://schemas.microsoft.com/office/drawing/2014/main" id="{F701D4D7-2A83-4329-98E9-85F088A52ECD}"/>
                  </a:ext>
                </a:extLst>
              </p:cNvPr>
              <p:cNvSpPr/>
              <p:nvPr/>
            </p:nvSpPr>
            <p:spPr>
              <a:xfrm>
                <a:off x="6324243" y="3177015"/>
                <a:ext cx="215295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er 151">
              <a:extLst>
                <a:ext uri="{FF2B5EF4-FFF2-40B4-BE49-F238E27FC236}">
                  <a16:creationId xmlns:a16="http://schemas.microsoft.com/office/drawing/2014/main" id="{382CD419-F473-448D-AC4D-4AE27C602E30}"/>
                </a:ext>
              </a:extLst>
            </p:cNvPr>
            <p:cNvGrpSpPr/>
            <p:nvPr/>
          </p:nvGrpSpPr>
          <p:grpSpPr>
            <a:xfrm>
              <a:off x="7167392" y="2592635"/>
              <a:ext cx="156717" cy="823026"/>
              <a:chOff x="4832726" y="3177012"/>
              <a:chExt cx="426759" cy="1809931"/>
            </a:xfrm>
          </p:grpSpPr>
          <p:sp>
            <p:nvSpPr>
              <p:cNvPr id="51" name="Forme libre 152">
                <a:extLst>
                  <a:ext uri="{FF2B5EF4-FFF2-40B4-BE49-F238E27FC236}">
                    <a16:creationId xmlns:a16="http://schemas.microsoft.com/office/drawing/2014/main" id="{C37BD2AB-737B-4175-916A-61B76EFB44F1}"/>
                  </a:ext>
                </a:extLst>
              </p:cNvPr>
              <p:cNvSpPr/>
              <p:nvPr/>
            </p:nvSpPr>
            <p:spPr>
              <a:xfrm flipH="1">
                <a:off x="4832726" y="3177012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orme libre 153">
                <a:extLst>
                  <a:ext uri="{FF2B5EF4-FFF2-40B4-BE49-F238E27FC236}">
                    <a16:creationId xmlns:a16="http://schemas.microsoft.com/office/drawing/2014/main" id="{49B3C879-A299-4517-8327-FB341B799A94}"/>
                  </a:ext>
                </a:extLst>
              </p:cNvPr>
              <p:cNvSpPr/>
              <p:nvPr/>
            </p:nvSpPr>
            <p:spPr>
              <a:xfrm>
                <a:off x="5044190" y="3177012"/>
                <a:ext cx="215295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er 154">
              <a:extLst>
                <a:ext uri="{FF2B5EF4-FFF2-40B4-BE49-F238E27FC236}">
                  <a16:creationId xmlns:a16="http://schemas.microsoft.com/office/drawing/2014/main" id="{7C1C82C5-D12B-4F87-82EC-B7F6C3F52B0E}"/>
                </a:ext>
              </a:extLst>
            </p:cNvPr>
            <p:cNvGrpSpPr/>
            <p:nvPr/>
          </p:nvGrpSpPr>
          <p:grpSpPr>
            <a:xfrm>
              <a:off x="7346833" y="2635560"/>
              <a:ext cx="265956" cy="746168"/>
              <a:chOff x="3953594" y="2992862"/>
              <a:chExt cx="559477" cy="1814954"/>
            </a:xfrm>
          </p:grpSpPr>
          <p:cxnSp>
            <p:nvCxnSpPr>
              <p:cNvPr id="47" name="Connecteur droit 155">
                <a:extLst>
                  <a:ext uri="{FF2B5EF4-FFF2-40B4-BE49-F238E27FC236}">
                    <a16:creationId xmlns:a16="http://schemas.microsoft.com/office/drawing/2014/main" id="{8F64CA59-49AF-434F-B28F-A5178C983266}"/>
                  </a:ext>
                </a:extLst>
              </p:cNvPr>
              <p:cNvCxnSpPr/>
              <p:nvPr/>
            </p:nvCxnSpPr>
            <p:spPr>
              <a:xfrm>
                <a:off x="3953594" y="3001854"/>
                <a:ext cx="55153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8" name="Forme libre 156">
                <a:extLst>
                  <a:ext uri="{FF2B5EF4-FFF2-40B4-BE49-F238E27FC236}">
                    <a16:creationId xmlns:a16="http://schemas.microsoft.com/office/drawing/2014/main" id="{0093B9E9-A82A-4EDA-BB48-AB13171EFD9B}"/>
                  </a:ext>
                </a:extLst>
              </p:cNvPr>
              <p:cNvSpPr/>
              <p:nvPr/>
            </p:nvSpPr>
            <p:spPr>
              <a:xfrm>
                <a:off x="3957563" y="2997885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orme libre 157">
                <a:extLst>
                  <a:ext uri="{FF2B5EF4-FFF2-40B4-BE49-F238E27FC236}">
                    <a16:creationId xmlns:a16="http://schemas.microsoft.com/office/drawing/2014/main" id="{749D9420-685A-42A5-8A95-70F94A1188B2}"/>
                  </a:ext>
                </a:extLst>
              </p:cNvPr>
              <p:cNvSpPr/>
              <p:nvPr/>
            </p:nvSpPr>
            <p:spPr>
              <a:xfrm flipH="1">
                <a:off x="4291388" y="2992862"/>
                <a:ext cx="215294" cy="1809931"/>
              </a:xfrm>
              <a:custGeom>
                <a:avLst/>
                <a:gdLst>
                  <a:gd name="connsiteX0" fmla="*/ 0 w 544290"/>
                  <a:gd name="connsiteY0" fmla="*/ 0 h 1475619"/>
                  <a:gd name="connsiteX1" fmla="*/ 544285 w 544290"/>
                  <a:gd name="connsiteY1" fmla="*/ 774095 h 1475619"/>
                  <a:gd name="connsiteX2" fmla="*/ 12095 w 544290"/>
                  <a:gd name="connsiteY2" fmla="*/ 1475619 h 147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290" h="1475619">
                    <a:moveTo>
                      <a:pt x="0" y="0"/>
                    </a:moveTo>
                    <a:cubicBezTo>
                      <a:pt x="271134" y="264079"/>
                      <a:pt x="542269" y="528159"/>
                      <a:pt x="544285" y="774095"/>
                    </a:cubicBezTo>
                    <a:cubicBezTo>
                      <a:pt x="546301" y="1020031"/>
                      <a:pt x="12095" y="1475619"/>
                      <a:pt x="12095" y="147561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Connecteur droit 158">
                <a:extLst>
                  <a:ext uri="{FF2B5EF4-FFF2-40B4-BE49-F238E27FC236}">
                    <a16:creationId xmlns:a16="http://schemas.microsoft.com/office/drawing/2014/main" id="{1DE77AE0-0632-4B14-A346-ECC127D20C19}"/>
                  </a:ext>
                </a:extLst>
              </p:cNvPr>
              <p:cNvCxnSpPr/>
              <p:nvPr/>
            </p:nvCxnSpPr>
            <p:spPr>
              <a:xfrm>
                <a:off x="3961532" y="4798824"/>
                <a:ext cx="551539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59" name="Connecteur droit 80">
            <a:extLst>
              <a:ext uri="{FF2B5EF4-FFF2-40B4-BE49-F238E27FC236}">
                <a16:creationId xmlns:a16="http://schemas.microsoft.com/office/drawing/2014/main" id="{B455C006-691A-46D2-88AF-8B519536C408}"/>
              </a:ext>
            </a:extLst>
          </p:cNvPr>
          <p:cNvCxnSpPr>
            <a:cxnSpLocks/>
          </p:cNvCxnSpPr>
          <p:nvPr/>
        </p:nvCxnSpPr>
        <p:spPr>
          <a:xfrm flipH="1" flipV="1">
            <a:off x="8414503" y="4527449"/>
            <a:ext cx="1650841" cy="715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Rectangle 68">
            <a:extLst>
              <a:ext uri="{FF2B5EF4-FFF2-40B4-BE49-F238E27FC236}">
                <a16:creationId xmlns:a16="http://schemas.microsoft.com/office/drawing/2014/main" id="{09544399-3DD6-499B-999F-D891BF4C3D60}"/>
              </a:ext>
            </a:extLst>
          </p:cNvPr>
          <p:cNvSpPr/>
          <p:nvPr/>
        </p:nvSpPr>
        <p:spPr>
          <a:xfrm flipH="1" flipV="1">
            <a:off x="8375843" y="4470613"/>
            <a:ext cx="246017" cy="133049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51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D6A52-FEC5-422E-8D8A-DEC161F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GeV - 4.46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88F86-D5C4-459C-B83D-4DE76873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160.916m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1.54GeV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4.51GeV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Cavity phase: -90°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2.4%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 1%</a:t>
            </a:r>
            <a:endParaRPr lang="en-US" altLang="zh-CN" dirty="0">
              <a:latin typeface="Bahnschrift" panose="020B0502040204020203" pitchFamily="34" charset="0"/>
            </a:endParaRP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2e-9m,  EMITY = 2e-9m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7e-10m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6.84e-10</a:t>
            </a:r>
            <a:r>
              <a:rPr lang="en-US" altLang="zh-CN" dirty="0">
                <a:latin typeface="Bahnschrift" panose="020B0502040204020203" pitchFamily="34" charset="0"/>
              </a:rPr>
              <a:t>),  EMITY = 7e-10m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6.82e-10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40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05C76A-1F1E-4134-8DA5-F291488A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219"/>
            <a:ext cx="6096000" cy="40925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0EA564-2CB1-444D-A336-07AD64EE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202"/>
            <a:ext cx="6096000" cy="44995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445B63-5B39-4B3C-A484-35C989CF0F75}"/>
              </a:ext>
            </a:extLst>
          </p:cNvPr>
          <p:cNvSpPr txBox="1"/>
          <p:nvPr/>
        </p:nvSpPr>
        <p:spPr>
          <a:xfrm>
            <a:off x="593888" y="5788058"/>
            <a:ext cx="7019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-1.468,  αy = 1.364,  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βx = 44.233,  βy = 56.930, </a:t>
            </a:r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7e-10m,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7e-10m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1%,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0.4mm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000" dirty="0">
                <a:latin typeface="Bahnschrift" panose="020B0502040204020203" pitchFamily="34" charset="0"/>
              </a:rPr>
              <a:t>0.38mm ,  σx = 175.96um,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199.63mm</a:t>
            </a:r>
          </a:p>
        </p:txBody>
      </p:sp>
    </p:spTree>
    <p:extLst>
      <p:ext uri="{BB962C8B-B14F-4D97-AF65-F5344CB8AC3E}">
        <p14:creationId xmlns:p14="http://schemas.microsoft.com/office/powerpoint/2010/main" val="56394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EA44-B4BC-4C11-9AE3-0DE9984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Further simulation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A724E-34D5-4554-9F2F-46D70273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In previous simulation of ideal conditions, the decrease of the beam size </a:t>
            </a:r>
            <a:r>
              <a:rPr lang="en-US" altLang="zh-CN" dirty="0" err="1">
                <a:latin typeface="Bahnschrift" panose="020B0502040204020203" pitchFamily="34" charset="0"/>
              </a:rPr>
              <a:t>σz</a:t>
            </a:r>
            <a:r>
              <a:rPr lang="en-US" altLang="zh-CN" dirty="0">
                <a:latin typeface="Bahnschrift" panose="020B0502040204020203" pitchFamily="34" charset="0"/>
              </a:rPr>
              <a:t> is due to the definition of his original code. (too many confused definitions)</a:t>
            </a:r>
          </a:p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</a:rPr>
              <a:t>MARK: IP(SIGZ, DP),      (* Beam parameters *) SIGZ , DP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Consider the difference of z-</a:t>
            </a:r>
            <a:r>
              <a:rPr lang="en-US" altLang="zh-CN" dirty="0" err="1">
                <a:latin typeface="Bahnschrift" panose="020B0502040204020203" pitchFamily="34" charset="0"/>
              </a:rPr>
              <a:t>δp</a:t>
            </a:r>
            <a:r>
              <a:rPr lang="en-US" altLang="zh-CN" dirty="0">
                <a:latin typeface="Bahnschrift" panose="020B0502040204020203" pitchFamily="34" charset="0"/>
              </a:rPr>
              <a:t> between 0-1.54 and 1.54-6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Consider simulation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Compare </a:t>
            </a:r>
            <a:r>
              <a:rPr lang="en-US" altLang="zh-CN" dirty="0" err="1">
                <a:latin typeface="Bahnschrift" panose="020B0502040204020203" pitchFamily="34" charset="0"/>
              </a:rPr>
              <a:t>SuperKEKB</a:t>
            </a:r>
            <a:r>
              <a:rPr lang="en-US" altLang="zh-CN" dirty="0">
                <a:latin typeface="Bahnschrift" panose="020B0502040204020203" pitchFamily="34" charset="0"/>
              </a:rPr>
              <a:t> simulation</a:t>
            </a:r>
          </a:p>
        </p:txBody>
      </p:sp>
      <p:pic>
        <p:nvPicPr>
          <p:cNvPr id="7" name="图形 6" descr="悲伤的脸，实心填充">
            <a:extLst>
              <a:ext uri="{FF2B5EF4-FFF2-40B4-BE49-F238E27FC236}">
                <a16:creationId xmlns:a16="http://schemas.microsoft.com/office/drawing/2014/main" id="{C426F2A4-2A8D-4961-A392-2291353B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064" y="3071928"/>
            <a:ext cx="506691" cy="5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FE74-A27D-4585-9390-854AD265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Consider the difference of z-</a:t>
            </a:r>
            <a:r>
              <a:rPr lang="en-US" altLang="zh-CN" dirty="0" err="1">
                <a:latin typeface="Bahnschrift" panose="020B0502040204020203" pitchFamily="34" charset="0"/>
              </a:rPr>
              <a:t>δp</a:t>
            </a:r>
            <a:r>
              <a:rPr lang="en-US" altLang="zh-CN" dirty="0">
                <a:latin typeface="Bahnschrift" panose="020B0502040204020203" pitchFamily="34" charset="0"/>
              </a:rPr>
              <a:t> between 0-1.54 and 1.54-6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F83C1-C44B-4DEC-A654-50619E52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Due to the energy spread,  chromaticity will come out by quadrupoles, and then the longitudinal emittance will increase. 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In 1.54-6, Salim still used ideal energy distribution for the beam,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and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the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most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important,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the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emittance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is</a:t>
            </a:r>
            <a:r>
              <a:rPr lang="zh-CN" altLang="en-US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Bahnschrift" panose="020B0502040204020203" pitchFamily="34" charset="0"/>
              </a:rPr>
              <a:t>incorrect. It’s wrong for the design. The real beam is from 0-1.54.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Use output of 0-1.54 as the input of 1.54-4.46, 6GeV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2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53CDD-6C36-4483-80A0-69D8984D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4264"/>
            <a:ext cx="6096000" cy="40160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331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5.658,  αy = -1.920,  βx = 179.346,  βy = 27.857,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2.8e-9m</a:t>
            </a:r>
            <a:r>
              <a:rPr lang="en-US" altLang="zh-CN" sz="2000" dirty="0">
                <a:latin typeface="Bahnschrift" panose="020B0502040204020203" pitchFamily="34" charset="0"/>
              </a:rPr>
              <a:t>),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4.2e-9m</a:t>
            </a:r>
            <a:r>
              <a:rPr lang="en-US" altLang="zh-CN" sz="2000" dirty="0">
                <a:latin typeface="Bahnschrift" panose="020B0502040204020203" pitchFamily="34" charset="0"/>
              </a:rPr>
              <a:t>), σx = 0.696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0.707</a:t>
            </a:r>
            <a:r>
              <a:rPr lang="en-US" altLang="zh-CN" sz="2000" dirty="0">
                <a:latin typeface="Bahnschrift" panose="020B0502040204020203" pitchFamily="34" charset="0"/>
              </a:rPr>
              <a:t>)mm,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0.325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0.323</a:t>
            </a:r>
            <a:r>
              <a:rPr lang="en-US" altLang="zh-CN" sz="2000" dirty="0">
                <a:latin typeface="Bahnschrift" panose="020B0502040204020203" pitchFamily="34" charset="0"/>
              </a:rPr>
              <a:t>)mm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1.571GeV,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7BF0B-9C5A-4B53-BB56-F300627B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264"/>
            <a:ext cx="5988313" cy="420947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no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06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6575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13.01,  αy = -3.58,  βx = 331.07,  βy = 85.07,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1.51e-9m,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2.22e-9m, σx = 0.454mm,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0.530mm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6.14GeV,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>
                <a:latin typeface="Bahnschrift" panose="020B0502040204020203" pitchFamily="34" charset="0"/>
              </a:rPr>
              <a:t>1.54 - 6GeV, no wakefield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29C1FE-0B4A-457D-A4D1-D0D8AACC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4288"/>
            <a:ext cx="6096000" cy="40245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C4BA8D-61F7-4BB4-AC59-6E54407B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323"/>
            <a:ext cx="6096000" cy="45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8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9A050-E7BE-4808-8CF6-9D96CE15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10011-083C-4D13-B918-66FDCA72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Optics </a:t>
            </a:r>
            <a:r>
              <a:rPr lang="zh-CN" altLang="en-US" dirty="0"/>
              <a:t>需要重新匹配， </a:t>
            </a:r>
            <a:r>
              <a:rPr lang="en-US" altLang="zh-CN" dirty="0"/>
              <a:t>1.5-6GeV</a:t>
            </a:r>
            <a:r>
              <a:rPr lang="zh-CN" altLang="en-US" dirty="0"/>
              <a:t> 发射度对不上，怀疑是</a:t>
            </a:r>
            <a:r>
              <a:rPr lang="en-US" altLang="zh-CN" dirty="0"/>
              <a:t>optics</a:t>
            </a:r>
            <a:r>
              <a:rPr lang="zh-CN" altLang="en-US" dirty="0"/>
              <a:t>没匹配好，导致发射度增长</a:t>
            </a:r>
            <a:r>
              <a:rPr lang="en-US" altLang="zh-CN" dirty="0"/>
              <a:t>(</a:t>
            </a:r>
            <a:r>
              <a:rPr lang="zh-CN" altLang="en-US" dirty="0"/>
              <a:t>不清楚</a:t>
            </a:r>
            <a:r>
              <a:rPr lang="en-US" altLang="zh-CN" dirty="0"/>
              <a:t>SAD</a:t>
            </a:r>
            <a:r>
              <a:rPr lang="zh-CN" altLang="en-US" dirty="0"/>
              <a:t>模拟的正确与否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58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FAFB1-3AFA-4BFA-8A22-B57324F5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343C8-A40E-4E10-8F99-CAE13077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算的</a:t>
            </a:r>
            <a:r>
              <a:rPr lang="en-US" altLang="zh-CN" dirty="0"/>
              <a:t>1.54GeV</a:t>
            </a:r>
            <a:r>
              <a:rPr lang="zh-CN" altLang="en-US" dirty="0"/>
              <a:t>束流动力学，</a:t>
            </a:r>
            <a:r>
              <a:rPr lang="en-US" altLang="zh-CN" dirty="0"/>
              <a:t>αx,αy</a:t>
            </a:r>
            <a:r>
              <a:rPr lang="zh-CN" altLang="en-US" dirty="0"/>
              <a:t>分别为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，得到较好的束流分布；后面加一些磁铁连接</a:t>
            </a:r>
            <a:r>
              <a:rPr lang="en-US" altLang="zh-CN" dirty="0"/>
              <a:t>1.54-6GeV</a:t>
            </a:r>
            <a:r>
              <a:rPr lang="zh-CN" altLang="en-US" dirty="0"/>
              <a:t>，保证在进入后面的</a:t>
            </a:r>
            <a:r>
              <a:rPr lang="en-US" altLang="zh-CN" dirty="0" err="1"/>
              <a:t>linac</a:t>
            </a:r>
            <a:r>
              <a:rPr lang="zh-CN" altLang="en-US" dirty="0"/>
              <a:t>后，</a:t>
            </a:r>
            <a:r>
              <a:rPr lang="en-US" altLang="zh-CN" dirty="0"/>
              <a:t>α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。进入第二段的模拟，选择前一段模拟</a:t>
            </a:r>
            <a:r>
              <a:rPr lang="en-US" altLang="zh-CN" dirty="0"/>
              <a:t>α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的最终结果作为初始束流</a:t>
            </a:r>
            <a:r>
              <a:rPr lang="en-US" altLang="zh-CN" dirty="0"/>
              <a:t>(</a:t>
            </a:r>
            <a:r>
              <a:rPr lang="zh-CN" altLang="en-US" dirty="0"/>
              <a:t>但是要保证此时的束流为匹配好的束流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85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36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-2,  αy = 2,  βx = 39.52,  βy = 15.56,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2.8e-9m</a:t>
            </a:r>
            <a:r>
              <a:rPr lang="en-US" altLang="zh-CN" sz="2000" dirty="0">
                <a:latin typeface="Bahnschrift" panose="020B0502040204020203" pitchFamily="34" charset="0"/>
              </a:rPr>
              <a:t>),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4.2e-9m</a:t>
            </a:r>
            <a:r>
              <a:rPr lang="en-US" altLang="zh-CN" sz="2000" dirty="0">
                <a:latin typeface="Bahnschrift" panose="020B0502040204020203" pitchFamily="34" charset="0"/>
              </a:rPr>
              <a:t>), σx = 0.327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0.339</a:t>
            </a:r>
            <a:r>
              <a:rPr lang="en-US" altLang="zh-CN" sz="2000" dirty="0">
                <a:latin typeface="Bahnschrift" panose="020B0502040204020203" pitchFamily="34" charset="0"/>
              </a:rPr>
              <a:t>)mm,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0.243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0.240</a:t>
            </a:r>
            <a:r>
              <a:rPr lang="en-US" altLang="zh-CN" sz="2000" dirty="0">
                <a:latin typeface="Bahnschrift" panose="020B0502040204020203" pitchFamily="34" charset="0"/>
              </a:rPr>
              <a:t>)mm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1.571GeV,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no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E60E7-A314-4969-828A-722F5CAA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765"/>
            <a:ext cx="6096000" cy="42734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6586740-B344-4BA1-8E7C-BC5E0A6C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765"/>
            <a:ext cx="6096000" cy="4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9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352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0.912,  αy = -0.499,  βx = 35,  βy = 35,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7e-10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6.88e-10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9.66e-10 </a:t>
            </a:r>
            <a:r>
              <a:rPr lang="en-US" altLang="zh-CN" sz="2000" dirty="0">
                <a:latin typeface="Bahnschrift" panose="020B0502040204020203" pitchFamily="34" charset="0"/>
              </a:rPr>
              <a:t>) m, σx = 156.52(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155.64 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=187.08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183.83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6.17GeV,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0.198%,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>
                <a:latin typeface="Bahnschrift" panose="020B0502040204020203" pitchFamily="34" charset="0"/>
              </a:rPr>
              <a:t>1.54 - 6GeV, no wakefield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A3AC1-FE8B-43FA-A43F-75390E0A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26"/>
            <a:ext cx="6096000" cy="4494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F35643-F21B-435E-ABC8-A320C9C7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626"/>
            <a:ext cx="6096000" cy="4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51147-9FFD-424C-8CB5-CEC7EC04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1" y="1"/>
            <a:ext cx="2275703" cy="71669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1. Dogleg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84FA19-BC4C-4E8F-BE00-DE7C75401152}"/>
                  </a:ext>
                </a:extLst>
              </p:cNvPr>
              <p:cNvSpPr txBox="1"/>
              <p:nvPr/>
            </p:nvSpPr>
            <p:spPr>
              <a:xfrm>
                <a:off x="56090" y="4455238"/>
                <a:ext cx="2897175" cy="2014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Bahnschrift" panose="020B0502040204020203" pitchFamily="34" charset="0"/>
                  </a:rPr>
                  <a:t>Particle</a:t>
                </a:r>
                <a:r>
                  <a:rPr lang="en-US" altLang="zh-CN" sz="16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1600" b="1" dirty="0"/>
                  <a:t>, Charge: 3.2nC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zh-CN" sz="1600" b="1" dirty="0"/>
                  <a:t>x :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altLang="zh-CN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1600" b="1" dirty="0"/>
                  <a:t> :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altLang="zh-CN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𝟒𝟔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𝑮𝒆𝑽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84FA19-BC4C-4E8F-BE00-DE7C754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" y="4455238"/>
                <a:ext cx="2897175" cy="2014654"/>
              </a:xfrm>
              <a:prstGeom prst="rect">
                <a:avLst/>
              </a:prstGeom>
              <a:blipFill>
                <a:blip r:embed="rId2"/>
                <a:stretch>
                  <a:fillRect l="-4000" t="-3636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0CE3EEF4-185A-41B6-8927-6CDAEA8C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" y="716693"/>
            <a:ext cx="4895348" cy="36229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D64721-40D8-45D8-890B-6196AC496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02" y="1"/>
            <a:ext cx="2633019" cy="19747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5C64F9-6B04-43BA-BDA5-D1E9DCE89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34" y="0"/>
            <a:ext cx="2633020" cy="19747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067D92C-C066-4B82-92F7-9B2A5A2300F5}"/>
              </a:ext>
            </a:extLst>
          </p:cNvPr>
          <p:cNvSpPr txBox="1"/>
          <p:nvPr/>
        </p:nvSpPr>
        <p:spPr>
          <a:xfrm>
            <a:off x="5236806" y="828272"/>
            <a:ext cx="1447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latin typeface="Bahnschrift" panose="020B0502040204020203" pitchFamily="34" charset="0"/>
              </a:rPr>
              <a:t>PTC_track</a:t>
            </a:r>
            <a:endParaRPr lang="zh-CN" altLang="en-US" sz="2200" dirty="0">
              <a:latin typeface="Bahnschrift" panose="020B0502040204020203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168300A-0544-4459-AA77-98BBF5008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02" y="1974765"/>
            <a:ext cx="2633020" cy="19747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CA13893-D257-4EDF-9797-E7F10C2BF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34" y="1974765"/>
            <a:ext cx="2633020" cy="197476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4401704-66B5-4955-9BBB-6C399CA5DF7F}"/>
              </a:ext>
            </a:extLst>
          </p:cNvPr>
          <p:cNvSpPr txBox="1"/>
          <p:nvPr/>
        </p:nvSpPr>
        <p:spPr>
          <a:xfrm>
            <a:off x="5402500" y="2575094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latin typeface="Bahnschrift" panose="020B0502040204020203" pitchFamily="34" charset="0"/>
              </a:rPr>
              <a:t>Placet</a:t>
            </a:r>
            <a:endParaRPr lang="zh-CN" altLang="en-US" sz="2200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D67D70-7526-41DF-BF4B-45764102421A}"/>
                  </a:ext>
                </a:extLst>
              </p:cNvPr>
              <p:cNvSpPr txBox="1"/>
              <p:nvPr/>
            </p:nvSpPr>
            <p:spPr>
              <a:xfrm>
                <a:off x="4999857" y="3285162"/>
                <a:ext cx="1674626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=474.57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𝑢𝑚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=316.23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D67D70-7526-41DF-BF4B-45764102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57" y="3285162"/>
                <a:ext cx="1674626" cy="575927"/>
              </a:xfrm>
              <a:prstGeom prst="rect">
                <a:avLst/>
              </a:prstGeom>
              <a:blipFill>
                <a:blip r:embed="rId6"/>
                <a:stretch>
                  <a:fillRect r="-1091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1A63DEDC-56D9-4B8B-A84E-4451B29B16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15" y="4439682"/>
            <a:ext cx="2706946" cy="203021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7987ACA-4484-4035-9FC8-D2A1E6C80296}"/>
              </a:ext>
            </a:extLst>
          </p:cNvPr>
          <p:cNvSpPr txBox="1"/>
          <p:nvPr/>
        </p:nvSpPr>
        <p:spPr>
          <a:xfrm>
            <a:off x="8039411" y="4132072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Emittance change 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longitudinally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6BC75-C089-4C17-8829-98D38E417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330" y="5242690"/>
            <a:ext cx="2452916" cy="14963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076DFA-D8A7-4EA6-BEE1-F554C5810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1988" y="5221309"/>
            <a:ext cx="2452916" cy="1539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FBDB9E-1426-4BA0-A851-72907D3262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5436" y="5242689"/>
            <a:ext cx="2455077" cy="14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9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499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-1.86,  αy = 1.066,  βx = 56.77,  βy = 68.71,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9e-10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9.24e-10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1.3e-9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1.30e-9</a:t>
            </a:r>
            <a:r>
              <a:rPr lang="en-US" altLang="zh-CN" sz="2000" dirty="0">
                <a:latin typeface="Bahnschrift" panose="020B0502040204020203" pitchFamily="34" charset="0"/>
              </a:rPr>
              <a:t>) m, σx = 226.04(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228.20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=298.87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298.20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4.51GeV,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0.186%,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– 4.46GeV, no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7626ED-0873-4D15-B117-A570154C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1626"/>
            <a:ext cx="6096000" cy="4046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5E7E62-8F26-4B5C-AF0E-5B8C4911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626"/>
            <a:ext cx="6096000" cy="45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617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-2,  αy = 2,  βx = 39.52,  βy = 15.56,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2.95e-9m</a:t>
            </a:r>
            <a:r>
              <a:rPr lang="en-US" altLang="zh-CN" sz="2000" dirty="0">
                <a:latin typeface="Bahnschrift" panose="020B0502040204020203" pitchFamily="34" charset="0"/>
              </a:rPr>
              <a:t>),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4.33e-9m</a:t>
            </a:r>
            <a:r>
              <a:rPr lang="en-US" altLang="zh-CN" sz="2000" dirty="0">
                <a:latin typeface="Bahnschrift" panose="020B0502040204020203" pitchFamily="34" charset="0"/>
              </a:rPr>
              <a:t>), σx = 0.327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0.356</a:t>
            </a:r>
            <a:r>
              <a:rPr lang="en-US" altLang="zh-CN" sz="2000" dirty="0">
                <a:latin typeface="Bahnschrift" panose="020B0502040204020203" pitchFamily="34" charset="0"/>
              </a:rPr>
              <a:t>)mm,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0.243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0.249</a:t>
            </a:r>
            <a:r>
              <a:rPr lang="en-US" altLang="zh-CN" sz="2000" dirty="0">
                <a:latin typeface="Bahnschrift" panose="020B0502040204020203" pitchFamily="34" charset="0"/>
              </a:rPr>
              <a:t>)mm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1.571GeV,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0.578%,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E60E7-A314-4969-828A-722F5CAA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765"/>
            <a:ext cx="6096000" cy="42734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472E08-EB5C-43DE-A686-CA2A111B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4288"/>
            <a:ext cx="6096000" cy="40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2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352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0.912,  αy = -0.499,  βx = 35,  βy = 35,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7e-10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6.88e-10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9.66e-10 </a:t>
            </a:r>
            <a:r>
              <a:rPr lang="en-US" altLang="zh-CN" sz="2000" dirty="0">
                <a:latin typeface="Bahnschrift" panose="020B0502040204020203" pitchFamily="34" charset="0"/>
              </a:rPr>
              <a:t>) m, σx = 156.52(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155.64 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=187.08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183.83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6.17GeV,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0.31%,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1.54 - 6GeV,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A3AC1-FE8B-43FA-A43F-75390E0A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26"/>
            <a:ext cx="6096000" cy="44947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0C4C86D-0543-4AAC-91FE-6FD1A0F2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4288"/>
            <a:ext cx="6096000" cy="4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487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-1.86,  αy = 1.066,  βx = 56.77,  βy = 68.71,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9e-10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9.24e-10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1.3e-9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1.30e-9</a:t>
            </a:r>
            <a:r>
              <a:rPr lang="en-US" altLang="zh-CN" sz="2000" dirty="0">
                <a:latin typeface="Bahnschrift" panose="020B0502040204020203" pitchFamily="34" charset="0"/>
              </a:rPr>
              <a:t>) m, σx = 226.04(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229.57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=298.87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299.44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4.51GeV,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0.286%,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– 4.46GeV,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5E7E62-8F26-4B5C-AF0E-5B8C4911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26"/>
            <a:ext cx="6096000" cy="45264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25A982-E427-4EE7-89D8-1AD70831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8110"/>
            <a:ext cx="6096000" cy="40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7E09-A394-4DAC-90CB-234A139F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</a:t>
            </a:r>
            <a:r>
              <a:rPr lang="zh-CN" altLang="en-US" dirty="0"/>
              <a:t>号总结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8785-F39C-4CB8-ADB6-91273CAE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联系</a:t>
            </a:r>
            <a:r>
              <a:rPr lang="en-US" altLang="zh-CN" dirty="0" err="1"/>
              <a:t>salim</a:t>
            </a:r>
            <a:r>
              <a:rPr lang="zh-CN" altLang="en-US" dirty="0"/>
              <a:t>没有收到关于其</a:t>
            </a:r>
            <a:r>
              <a:rPr lang="en-US" altLang="zh-CN" dirty="0"/>
              <a:t>code</a:t>
            </a:r>
            <a:r>
              <a:rPr lang="zh-CN" altLang="en-US" dirty="0"/>
              <a:t>的任何回复</a:t>
            </a:r>
            <a:endParaRPr lang="en-US" altLang="zh-CN" dirty="0"/>
          </a:p>
          <a:p>
            <a:r>
              <a:rPr lang="zh-CN" altLang="en-US" dirty="0"/>
              <a:t>跟师兄交流，支持暂时在</a:t>
            </a:r>
            <a:r>
              <a:rPr lang="en-US" altLang="zh-CN" dirty="0"/>
              <a:t>1.54GeV</a:t>
            </a:r>
            <a:r>
              <a:rPr lang="zh-CN" altLang="en-US" dirty="0"/>
              <a:t>加段</a:t>
            </a:r>
            <a:r>
              <a:rPr lang="en-US" altLang="zh-CN" dirty="0"/>
              <a:t>FODO</a:t>
            </a:r>
            <a:r>
              <a:rPr lang="zh-CN" altLang="en-US" dirty="0"/>
              <a:t>结构做进一步匹配的决定，保证进入后续的</a:t>
            </a:r>
            <a:r>
              <a:rPr lang="en-US" altLang="zh-CN" dirty="0"/>
              <a:t>1.54-6GeV</a:t>
            </a:r>
            <a:r>
              <a:rPr lang="zh-CN" altLang="en-US" dirty="0"/>
              <a:t>加速段的束流</a:t>
            </a:r>
            <a:r>
              <a:rPr lang="en-US" altLang="zh-CN" dirty="0"/>
              <a:t>α=0</a:t>
            </a:r>
            <a:r>
              <a:rPr lang="zh-CN" altLang="en-US" dirty="0"/>
              <a:t>，而非</a:t>
            </a:r>
            <a:r>
              <a:rPr lang="en-US" altLang="zh-CN" dirty="0"/>
              <a:t>1.54GeV</a:t>
            </a:r>
            <a:r>
              <a:rPr lang="zh-CN" altLang="en-US" dirty="0"/>
              <a:t>出来后的</a:t>
            </a:r>
            <a:r>
              <a:rPr lang="en-US" altLang="zh-CN" dirty="0"/>
              <a:t>αx=-2, αy=2.</a:t>
            </a:r>
          </a:p>
          <a:p>
            <a:r>
              <a:rPr lang="zh-CN" altLang="en-US" b="1" dirty="0"/>
              <a:t>找到解决办法。把</a:t>
            </a:r>
            <a:r>
              <a:rPr lang="en-US" altLang="zh-CN" b="1" dirty="0"/>
              <a:t>1.54GeV</a:t>
            </a:r>
            <a:r>
              <a:rPr lang="zh-CN" altLang="en-US" b="1" dirty="0"/>
              <a:t>输出的</a:t>
            </a:r>
            <a:r>
              <a:rPr lang="en-US" altLang="zh-CN" b="1" dirty="0" err="1"/>
              <a:t>zout</a:t>
            </a:r>
            <a:r>
              <a:rPr lang="zh-CN" altLang="en-US" b="1" dirty="0"/>
              <a:t>重新定义，在</a:t>
            </a:r>
            <a:r>
              <a:rPr lang="en-US" altLang="zh-CN" b="1" dirty="0"/>
              <a:t>0-1.54</a:t>
            </a:r>
            <a:r>
              <a:rPr lang="zh-CN" altLang="en-US" b="1" dirty="0"/>
              <a:t>计算完成后在</a:t>
            </a:r>
            <a:r>
              <a:rPr lang="en-US" altLang="zh-CN" b="1" dirty="0"/>
              <a:t>shell</a:t>
            </a:r>
            <a:r>
              <a:rPr lang="zh-CN" altLang="en-US" b="1" dirty="0"/>
              <a:t>内输出</a:t>
            </a:r>
            <a:r>
              <a:rPr lang="en-US" altLang="zh-CN" b="1" dirty="0" err="1"/>
              <a:t>zout</a:t>
            </a:r>
            <a:r>
              <a:rPr lang="en-US" altLang="zh-CN" b="1" dirty="0"/>
              <a:t>[[1]]</a:t>
            </a:r>
            <a:r>
              <a:rPr lang="zh-CN" altLang="en-US" b="1" dirty="0"/>
              <a:t>，得到</a:t>
            </a:r>
            <a:r>
              <a:rPr lang="en-US" altLang="zh-CN" b="1" dirty="0"/>
              <a:t>200</a:t>
            </a:r>
            <a:r>
              <a:rPr lang="zh-CN" altLang="en-US" b="1" dirty="0"/>
              <a:t>，根据</a:t>
            </a:r>
            <a:r>
              <a:rPr lang="en-US" altLang="zh-CN" b="1" dirty="0"/>
              <a:t>SAD</a:t>
            </a:r>
            <a:r>
              <a:rPr lang="zh-CN" altLang="en-US" b="1" dirty="0"/>
              <a:t>的定义实际应为</a:t>
            </a:r>
            <a:r>
              <a:rPr lang="en-US" altLang="zh-CN" b="1" dirty="0"/>
              <a:t>1</a:t>
            </a:r>
            <a:r>
              <a:rPr lang="zh-CN" altLang="en-US" b="1" dirty="0"/>
              <a:t>，将其改为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 err="1"/>
              <a:t>zout</a:t>
            </a:r>
            <a:r>
              <a:rPr lang="en-US" altLang="zh-CN" b="1" dirty="0"/>
              <a:t>[[1]]=1</a:t>
            </a:r>
            <a:r>
              <a:rPr lang="zh-CN" altLang="en-US" b="1" dirty="0"/>
              <a:t>，再利用</a:t>
            </a:r>
            <a:r>
              <a:rPr lang="en-US" altLang="zh-CN" b="1" dirty="0" err="1"/>
              <a:t>OpenWrite</a:t>
            </a:r>
            <a:r>
              <a:rPr lang="en-US" altLang="zh-CN" b="1" dirty="0"/>
              <a:t>, Write</a:t>
            </a:r>
            <a:r>
              <a:rPr lang="zh-CN" altLang="en-US" b="1" dirty="0"/>
              <a:t>等输出，将输出结果代入到</a:t>
            </a:r>
            <a:r>
              <a:rPr lang="en-US" altLang="zh-CN" b="1" dirty="0"/>
              <a:t>1.54-6</a:t>
            </a:r>
            <a:r>
              <a:rPr lang="zh-CN" altLang="en-US" b="1" dirty="0"/>
              <a:t>即可。不过后续的</a:t>
            </a:r>
            <a:r>
              <a:rPr lang="en-US" altLang="zh-CN" b="1" dirty="0"/>
              <a:t>1.54-6</a:t>
            </a:r>
            <a:r>
              <a:rPr lang="zh-CN" altLang="en-US" b="1" dirty="0"/>
              <a:t>加速段的</a:t>
            </a:r>
            <a:r>
              <a:rPr lang="en-US" altLang="zh-CN" b="1" dirty="0"/>
              <a:t>optics</a:t>
            </a:r>
            <a:r>
              <a:rPr lang="zh-CN" altLang="en-US" b="1" dirty="0"/>
              <a:t>需要重新匹配，因为</a:t>
            </a:r>
            <a:r>
              <a:rPr lang="en-US" altLang="zh-CN" b="1" dirty="0"/>
              <a:t>1.54</a:t>
            </a:r>
            <a:r>
              <a:rPr lang="zh-CN" altLang="en-US" b="1" dirty="0"/>
              <a:t>输出的</a:t>
            </a:r>
            <a:r>
              <a:rPr lang="en-US" altLang="zh-CN" b="1" dirty="0" err="1"/>
              <a:t>zout</a:t>
            </a:r>
            <a:r>
              <a:rPr lang="zh-CN" altLang="en-US" b="1" dirty="0"/>
              <a:t>中</a:t>
            </a:r>
            <a:r>
              <a:rPr lang="en-US" altLang="zh-CN" b="1" dirty="0"/>
              <a:t>αx=-2</a:t>
            </a:r>
            <a:r>
              <a:rPr lang="zh-CN" altLang="en-US" b="1" dirty="0"/>
              <a:t>，</a:t>
            </a:r>
            <a:r>
              <a:rPr lang="en-US" altLang="zh-CN" b="1" dirty="0"/>
              <a:t>αy=2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考虑重新匹配</a:t>
            </a:r>
            <a:r>
              <a:rPr lang="en-US" altLang="zh-CN" b="1" dirty="0"/>
              <a:t>1.54-6GeV</a:t>
            </a:r>
            <a:r>
              <a:rPr lang="zh-CN" altLang="en-US" b="1" dirty="0"/>
              <a:t>段的</a:t>
            </a:r>
            <a:r>
              <a:rPr lang="en-US" altLang="zh-CN" b="1" dirty="0"/>
              <a:t>optics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4089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36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-2e-6,  αy = 2e-6,  βx = 39.52,  βy = 15.56,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2.8e-9m</a:t>
            </a:r>
            <a:r>
              <a:rPr lang="en-US" altLang="zh-CN" sz="2000" dirty="0">
                <a:latin typeface="Bahnschrift" panose="020B0502040204020203" pitchFamily="34" charset="0"/>
              </a:rPr>
              <a:t>),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4.2e-9m</a:t>
            </a:r>
            <a:r>
              <a:rPr lang="en-US" altLang="zh-CN" sz="2000" dirty="0">
                <a:latin typeface="Bahnschrift" panose="020B0502040204020203" pitchFamily="34" charset="0"/>
              </a:rPr>
              <a:t>), σx = 0.327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0.334</a:t>
            </a:r>
            <a:r>
              <a:rPr lang="en-US" altLang="zh-CN" sz="2000" dirty="0">
                <a:latin typeface="Bahnschrift" panose="020B0502040204020203" pitchFamily="34" charset="0"/>
              </a:rPr>
              <a:t>)mm,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0.243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0.241</a:t>
            </a:r>
            <a:r>
              <a:rPr lang="en-US" altLang="zh-CN" sz="2000" dirty="0">
                <a:latin typeface="Bahnschrift" panose="020B0502040204020203" pitchFamily="34" charset="0"/>
              </a:rPr>
              <a:t>)mm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1.571GeV,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no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A34F7C-572A-4ED3-9B58-6EDDBC0D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947"/>
            <a:ext cx="6096000" cy="43462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6BD7B5-EB7D-4EA0-B0A2-F236C744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765"/>
            <a:ext cx="6096000" cy="40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6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063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0.912,  αy = -0.499,  βx = 35,  βy = 35,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7e-10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7.18e-10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1.08e-10 </a:t>
            </a:r>
            <a:r>
              <a:rPr lang="en-US" altLang="zh-CN" sz="2000" dirty="0">
                <a:latin typeface="Bahnschrift" panose="020B0502040204020203" pitchFamily="34" charset="0"/>
              </a:rPr>
              <a:t>) m, σx = 156.52(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158.74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=187.08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192.21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6.17GeV,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>
                <a:latin typeface="Bahnschrift" panose="020B0502040204020203" pitchFamily="34" charset="0"/>
              </a:rPr>
              <a:t>1.54 - 6GeV, no wakefield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9A5CC8-4640-4153-8D50-A711DC56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455"/>
            <a:ext cx="6096000" cy="44989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7C32928-F417-4828-952B-2EF12835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7455"/>
            <a:ext cx="6096000" cy="4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58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272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-1.21,  αy = 1.09,  βx = 30.75,  βy = 75.00,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9e-10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9.92e-10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1.3e-9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1.49e-9</a:t>
            </a:r>
            <a:r>
              <a:rPr lang="en-US" altLang="zh-CN" sz="2000" dirty="0">
                <a:latin typeface="Bahnschrift" panose="020B0502040204020203" pitchFamily="34" charset="0"/>
              </a:rPr>
              <a:t>) m, σx = 166.36(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173.44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=312.25(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339.53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4.467GeV,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0.25%,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3" y="217208"/>
            <a:ext cx="10515600" cy="1047080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1.54 – 4.46GeV, no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F47DA4-206D-4823-8405-E172C890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081"/>
            <a:ext cx="6096000" cy="4515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2BD9C-9D17-4558-949F-E84BB863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081"/>
            <a:ext cx="6096000" cy="40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111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-2e-6,  αy = 2e-6,  βx = 39.52,  βy = 15.56,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2.7e-9m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3.03e-9m</a:t>
            </a:r>
            <a:r>
              <a:rPr lang="en-US" altLang="zh-CN" sz="2000" dirty="0">
                <a:latin typeface="Bahnschrift" panose="020B0502040204020203" pitchFamily="34" charset="0"/>
              </a:rPr>
              <a:t>),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3.8e-9m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4.37e-9m</a:t>
            </a:r>
            <a:r>
              <a:rPr lang="en-US" altLang="zh-CN" sz="2000" dirty="0">
                <a:latin typeface="Bahnschrift" panose="020B0502040204020203" pitchFamily="34" charset="0"/>
              </a:rPr>
              <a:t>), σx = 0.327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0.35871</a:t>
            </a:r>
            <a:r>
              <a:rPr lang="en-US" altLang="zh-CN" sz="2000" dirty="0">
                <a:latin typeface="Bahnschrift" panose="020B0502040204020203" pitchFamily="34" charset="0"/>
              </a:rPr>
              <a:t>)mm,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 0.243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0.24769</a:t>
            </a:r>
            <a:r>
              <a:rPr lang="en-US" altLang="zh-CN" sz="2000" dirty="0">
                <a:latin typeface="Bahnschrift" panose="020B0502040204020203" pitchFamily="34" charset="0"/>
              </a:rPr>
              <a:t>)mm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1.571GeV,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0.57%,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217208"/>
            <a:ext cx="10975713" cy="10470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r>
              <a:rPr lang="en-US" altLang="zh-CN" dirty="0">
                <a:latin typeface="Bahnschrift" panose="020B0502040204020203" pitchFamily="34" charset="0"/>
              </a:rPr>
              <a:t>, without correction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A34F7C-572A-4ED3-9B58-6EDDBC0D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947"/>
            <a:ext cx="6096000" cy="43462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A6BBCB6-5719-4000-B0DE-AE0DFEF5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765"/>
            <a:ext cx="6096000" cy="40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593888" y="5788058"/>
            <a:ext cx="10281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αx = -1.21,  αy = 1.09,  βx = 30.75,  βy = 75.00, </a:t>
            </a: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= 9e-10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1.176e-9 </a:t>
            </a:r>
            <a:r>
              <a:rPr lang="en-US" altLang="zh-CN" sz="2000" dirty="0">
                <a:latin typeface="Bahnschrift" panose="020B0502040204020203" pitchFamily="34" charset="0"/>
              </a:rPr>
              <a:t>)m,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= 1.3e-9 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1.536e-9</a:t>
            </a:r>
            <a:r>
              <a:rPr lang="en-US" altLang="zh-CN" sz="2000" dirty="0">
                <a:latin typeface="Bahnschrift" panose="020B0502040204020203" pitchFamily="34" charset="0"/>
              </a:rPr>
              <a:t>) m, σx = 166.36(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194.95</a:t>
            </a:r>
            <a:r>
              <a:rPr lang="en-US" altLang="zh-CN" sz="2000" dirty="0">
                <a:latin typeface="Bahnschrift" panose="020B0502040204020203" pitchFamily="34" charset="0"/>
              </a:rPr>
              <a:t>) 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=312.25(</a:t>
            </a:r>
            <a:r>
              <a:rPr lang="en-US" altLang="zh-CN" sz="2000" dirty="0">
                <a:solidFill>
                  <a:srgbClr val="FF0000"/>
                </a:solidFill>
                <a:latin typeface="Bahnschrift" panose="020B0502040204020203" pitchFamily="34" charset="0"/>
              </a:rPr>
              <a:t>347.16</a:t>
            </a:r>
            <a:r>
              <a:rPr lang="en-US" altLang="zh-CN" sz="2000" dirty="0">
                <a:latin typeface="Bahnschrift" panose="020B0502040204020203" pitchFamily="34" charset="0"/>
              </a:rPr>
              <a:t>)um</a:t>
            </a:r>
          </a:p>
          <a:p>
            <a:r>
              <a:rPr lang="en-US" altLang="zh-CN" sz="2000" dirty="0">
                <a:latin typeface="Bahnschrift" panose="020B0502040204020203" pitchFamily="34" charset="0"/>
              </a:rPr>
              <a:t>E = 4.467GeV,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= 0.583%,  </a:t>
            </a:r>
            <a:r>
              <a:rPr lang="en-US" altLang="zh-CN" sz="2000" dirty="0" err="1">
                <a:latin typeface="Bahnschrift" panose="020B0502040204020203" pitchFamily="34" charset="0"/>
              </a:rPr>
              <a:t>σz</a:t>
            </a:r>
            <a:r>
              <a:rPr lang="en-US" altLang="zh-CN" sz="2000" dirty="0">
                <a:latin typeface="Bahnschrift" panose="020B0502040204020203" pitchFamily="34" charset="0"/>
              </a:rPr>
              <a:t> : 1mm 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217208"/>
            <a:ext cx="11193757" cy="10470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1.54 – 4.46GeV,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r>
              <a:rPr lang="en-US" altLang="zh-CN" dirty="0">
                <a:latin typeface="Bahnschrift" panose="020B0502040204020203" pitchFamily="34" charset="0"/>
              </a:rPr>
              <a:t>, without correction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F47DA4-206D-4823-8405-E172C890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081"/>
            <a:ext cx="6096000" cy="45152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F73457-510C-4262-BEF7-42DB34E2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90" y="1264288"/>
            <a:ext cx="5864776" cy="38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D5D61AC4-E5E3-45C1-8BDD-6CFEA8E4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1" y="1"/>
            <a:ext cx="2275703" cy="71669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2. Chicane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72A1D9-4571-4C9B-8491-1EAFEA28853F}"/>
                  </a:ext>
                </a:extLst>
              </p:cNvPr>
              <p:cNvSpPr txBox="1"/>
              <p:nvPr/>
            </p:nvSpPr>
            <p:spPr>
              <a:xfrm>
                <a:off x="0" y="4339682"/>
                <a:ext cx="3517557" cy="2014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Bahnschrift" panose="020B0502040204020203" pitchFamily="34" charset="0"/>
                  </a:rPr>
                  <a:t>Particle</a:t>
                </a:r>
                <a:r>
                  <a:rPr lang="en-US" altLang="zh-CN" sz="16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1600" b="1" dirty="0"/>
                  <a:t>, Charge: 3.2nC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zh-CN" sz="1600" b="1" dirty="0"/>
                  <a:t>x :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altLang="zh-CN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1600" b="1" dirty="0"/>
                  <a:t> :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altLang="zh-CN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𝟒𝟔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𝑮𝒆𝑽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72A1D9-4571-4C9B-8491-1EAFEA28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9682"/>
                <a:ext cx="3517557" cy="2014654"/>
              </a:xfrm>
              <a:prstGeom prst="rect">
                <a:avLst/>
              </a:prstGeom>
              <a:blipFill>
                <a:blip r:embed="rId3"/>
                <a:stretch>
                  <a:fillRect l="-3293" t="-3636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934469F-DC18-4580-971B-965CEF4CF6A7}"/>
              </a:ext>
            </a:extLst>
          </p:cNvPr>
          <p:cNvSpPr txBox="1"/>
          <p:nvPr/>
        </p:nvSpPr>
        <p:spPr>
          <a:xfrm>
            <a:off x="4933531" y="828274"/>
            <a:ext cx="1447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latin typeface="Bahnschrift" panose="020B0502040204020203" pitchFamily="34" charset="0"/>
              </a:rPr>
              <a:t>PTC_track</a:t>
            </a:r>
            <a:endParaRPr lang="zh-CN" altLang="en-US" sz="2200" dirty="0">
              <a:latin typeface="Bahnschrift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6C264-37EB-4B9D-A3B2-881EA6821E3A}"/>
              </a:ext>
            </a:extLst>
          </p:cNvPr>
          <p:cNvSpPr txBox="1"/>
          <p:nvPr/>
        </p:nvSpPr>
        <p:spPr>
          <a:xfrm>
            <a:off x="5099225" y="2575096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latin typeface="Bahnschrift" panose="020B0502040204020203" pitchFamily="34" charset="0"/>
              </a:rPr>
              <a:t>Placet</a:t>
            </a:r>
            <a:endParaRPr lang="zh-CN" altLang="en-US" sz="2200" dirty="0">
              <a:latin typeface="Bahnschrift" panose="020B0502040204020203" pitchFamily="34" charset="0"/>
            </a:endParaRPr>
          </a:p>
        </p:txBody>
      </p:sp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47B9DA7C-28C5-4507-839D-7C24253E4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2" y="716693"/>
            <a:ext cx="4522125" cy="362298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FEAD798-D131-462F-B4A3-170E2DD66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27" y="1"/>
            <a:ext cx="2633021" cy="19747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E136D-E1A8-4D71-8F4B-815E18500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647" y="0"/>
            <a:ext cx="2633023" cy="197476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987C3AA-4D63-4836-B187-264AA3FA8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22" y="1974764"/>
            <a:ext cx="2633024" cy="19747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E430408-EA9A-4471-BF37-87FA65A15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646" y="1974764"/>
            <a:ext cx="2633024" cy="197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23C92AD-4475-4AD9-9A61-672783E2360F}"/>
                  </a:ext>
                </a:extLst>
              </p:cNvPr>
              <p:cNvSpPr txBox="1"/>
              <p:nvPr/>
            </p:nvSpPr>
            <p:spPr>
              <a:xfrm>
                <a:off x="4750186" y="3347526"/>
                <a:ext cx="1674626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=474.12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𝑢𝑚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=316.29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23C92AD-4475-4AD9-9A61-672783E2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86" y="3347526"/>
                <a:ext cx="1674626" cy="575927"/>
              </a:xfrm>
              <a:prstGeom prst="rect">
                <a:avLst/>
              </a:prstGeom>
              <a:blipFill>
                <a:blip r:embed="rId7"/>
                <a:stretch>
                  <a:fillRect r="-1091" b="-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3C62E62-E4F9-48BF-ACF5-456582789B80}"/>
              </a:ext>
            </a:extLst>
          </p:cNvPr>
          <p:cNvSpPr txBox="1"/>
          <p:nvPr/>
        </p:nvSpPr>
        <p:spPr>
          <a:xfrm>
            <a:off x="7918421" y="4016516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Emittance change </a:t>
            </a:r>
          </a:p>
          <a:p>
            <a:r>
              <a:rPr lang="en-US" altLang="zh-CN" dirty="0">
                <a:latin typeface="Bahnschrift" panose="020B0502040204020203" pitchFamily="34" charset="0"/>
              </a:rPr>
              <a:t>longitudinally</a:t>
            </a:r>
          </a:p>
        </p:txBody>
      </p:sp>
      <p:pic>
        <p:nvPicPr>
          <p:cNvPr id="36" name="图片 35" descr="图片包含 屏幕截图&#10;&#10;描述已自动生成">
            <a:extLst>
              <a:ext uri="{FF2B5EF4-FFF2-40B4-BE49-F238E27FC236}">
                <a16:creationId xmlns:a16="http://schemas.microsoft.com/office/drawing/2014/main" id="{ACA6858C-77E9-4BB5-A9E0-3EBB2939F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94" y="4464245"/>
            <a:ext cx="2686206" cy="20146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0D4E3A-A2CB-4DE6-9EF2-0ABF77318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2144" y="5144748"/>
            <a:ext cx="2520214" cy="15550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AEDC64-99D5-4A36-BB2C-10357C929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358" y="5160062"/>
            <a:ext cx="2520214" cy="1539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41856D-BEF9-4BA6-901E-E2147C8F4B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2572" y="5177560"/>
            <a:ext cx="2520214" cy="15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2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AE1BF9-E86F-401E-BB1E-089F25E2ED21}"/>
              </a:ext>
            </a:extLst>
          </p:cNvPr>
          <p:cNvSpPr txBox="1"/>
          <p:nvPr/>
        </p:nvSpPr>
        <p:spPr>
          <a:xfrm>
            <a:off x="233260" y="5842337"/>
            <a:ext cx="7670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Phase of cavity: -94°,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: 0.57%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0.227%,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: 3.03e-9m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2.94e-9m</a:t>
            </a:r>
            <a:r>
              <a:rPr lang="en-US" altLang="zh-CN" sz="2000" dirty="0">
                <a:latin typeface="Bahnschrift" panose="020B0502040204020203" pitchFamily="34" charset="0"/>
              </a:rPr>
              <a:t>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: 4.37e-9m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4.35e-9m,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σx</a:t>
            </a:r>
            <a:r>
              <a:rPr lang="en-US" altLang="zh-CN" sz="2000" dirty="0">
                <a:latin typeface="Bahnschrift" panose="020B0502040204020203" pitchFamily="34" charset="0"/>
              </a:rPr>
              <a:t> : 358.71um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347.80um</a:t>
            </a:r>
            <a:r>
              <a:rPr lang="en-US" altLang="zh-CN" sz="2000" dirty="0">
                <a:latin typeface="Bahnschrift" panose="020B0502040204020203" pitchFamily="34" charset="0"/>
              </a:rPr>
              <a:t>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: 247.69um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244.11um</a:t>
            </a:r>
            <a:endParaRPr lang="en-US" altLang="zh-CN" sz="2000" dirty="0">
              <a:latin typeface="Bahnschrif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217208"/>
            <a:ext cx="10975713" cy="10470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0 – 1.54GeV,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r>
              <a:rPr lang="en-US" altLang="zh-CN" dirty="0">
                <a:latin typeface="Bahnschrift" panose="020B0502040204020203" pitchFamily="34" charset="0"/>
              </a:rPr>
              <a:t>, with correction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6BBCB6-5719-4000-B0DE-AE0DFEF5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298"/>
            <a:ext cx="6096000" cy="40574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7AF9C5-E75A-4EED-88E4-0A2BD720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554"/>
            <a:ext cx="6096000" cy="40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3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4267C62-09C4-4DCB-9849-9368BEE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217208"/>
            <a:ext cx="11193757" cy="10470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1.54 – 4.46GeV, with </a:t>
            </a:r>
            <a:r>
              <a:rPr lang="en-US" altLang="zh-CN" dirty="0" err="1">
                <a:latin typeface="Bahnschrift" panose="020B0502040204020203" pitchFamily="34" charset="0"/>
              </a:rPr>
              <a:t>wakefield</a:t>
            </a:r>
            <a:r>
              <a:rPr lang="en-US" altLang="zh-CN" dirty="0">
                <a:latin typeface="Bahnschrift" panose="020B0502040204020203" pitchFamily="34" charset="0"/>
              </a:rPr>
              <a:t>, with correction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F73457-510C-4262-BEF7-42DB34E2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583"/>
            <a:ext cx="5864776" cy="38928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3DAD92-432F-46AD-8E4D-C1817783ECB0}"/>
              </a:ext>
            </a:extLst>
          </p:cNvPr>
          <p:cNvSpPr txBox="1"/>
          <p:nvPr/>
        </p:nvSpPr>
        <p:spPr>
          <a:xfrm>
            <a:off x="233260" y="5842337"/>
            <a:ext cx="6342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</a:rPr>
              <a:t>Phase of cavity: -94°, </a:t>
            </a:r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: 0.58%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0.23%,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: 1.176e-9m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1.12e-9m</a:t>
            </a:r>
            <a:r>
              <a:rPr lang="en-US" altLang="zh-CN" sz="2000" dirty="0">
                <a:latin typeface="Bahnschrift" panose="020B0502040204020203" pitchFamily="34" charset="0"/>
              </a:rPr>
              <a:t>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: 1.536e-9m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1.523e-9m,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σx</a:t>
            </a:r>
            <a:r>
              <a:rPr lang="en-US" altLang="zh-CN" sz="2000" dirty="0">
                <a:latin typeface="Bahnschrift" panose="020B0502040204020203" pitchFamily="34" charset="0"/>
              </a:rPr>
              <a:t> : 194.95um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180.31um</a:t>
            </a:r>
            <a:r>
              <a:rPr lang="en-US" altLang="zh-CN" sz="2000" dirty="0">
                <a:latin typeface="Bahnschrift" panose="020B0502040204020203" pitchFamily="34" charset="0"/>
              </a:rPr>
              <a:t>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: 347.16um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 345.31um</a:t>
            </a:r>
            <a:endParaRPr lang="en-US" altLang="zh-CN" sz="2000" dirty="0">
              <a:latin typeface="Bahnschrift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F8FDA-DE43-4FFA-B165-378970B6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16792"/>
            <a:ext cx="6096000" cy="40244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8EDC19-BC56-4371-B9C2-40FDE0256398}"/>
              </a:ext>
            </a:extLst>
          </p:cNvPr>
          <p:cNvSpPr txBox="1"/>
          <p:nvPr/>
        </p:nvSpPr>
        <p:spPr>
          <a:xfrm>
            <a:off x="6761966" y="5842336"/>
            <a:ext cx="5430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Bahnschrift" panose="020B0502040204020203" pitchFamily="34" charset="0"/>
              </a:rPr>
              <a:t>δE</a:t>
            </a:r>
            <a:r>
              <a:rPr lang="en-US" altLang="zh-CN" sz="2000" dirty="0">
                <a:latin typeface="Bahnschrift" panose="020B0502040204020203" pitchFamily="34" charset="0"/>
              </a:rPr>
              <a:t> : 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 0.230%, αx = -1.21, αy = 1.09, βx=30.75, βy=75,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εx</a:t>
            </a:r>
            <a:r>
              <a:rPr lang="en-US" altLang="zh-CN" sz="2000" dirty="0">
                <a:latin typeface="Bahnschrift" panose="020B0502040204020203" pitchFamily="34" charset="0"/>
              </a:rPr>
              <a:t> : 1.12e-9,  </a:t>
            </a:r>
            <a:r>
              <a:rPr lang="en-US" altLang="zh-CN" sz="2000" dirty="0" err="1">
                <a:latin typeface="Bahnschrift" panose="020B0502040204020203" pitchFamily="34" charset="0"/>
              </a:rPr>
              <a:t>εy</a:t>
            </a:r>
            <a:r>
              <a:rPr lang="en-US" altLang="zh-CN" sz="2000" dirty="0">
                <a:latin typeface="Bahnschrift" panose="020B0502040204020203" pitchFamily="34" charset="0"/>
              </a:rPr>
              <a:t> : 1.52e-9</a:t>
            </a:r>
            <a:r>
              <a:rPr lang="en-US" altLang="zh-CN" sz="2000" dirty="0">
                <a:latin typeface="Bahnschrift" panose="020B0502040204020203" pitchFamily="34" charset="0"/>
                <a:sym typeface="Wingdings" panose="05000000000000000000" pitchFamily="2" charset="2"/>
              </a:rPr>
              <a:t>,</a:t>
            </a:r>
            <a:endParaRPr lang="en-US" altLang="zh-CN" sz="2000" dirty="0">
              <a:latin typeface="Bahnschrift" panose="020B0502040204020203" pitchFamily="34" charset="0"/>
            </a:endParaRPr>
          </a:p>
          <a:p>
            <a:r>
              <a:rPr lang="en-US" altLang="zh-CN" sz="2000" dirty="0" err="1">
                <a:latin typeface="Bahnschrift" panose="020B0502040204020203" pitchFamily="34" charset="0"/>
              </a:rPr>
              <a:t>σx</a:t>
            </a:r>
            <a:r>
              <a:rPr lang="en-US" altLang="zh-CN" sz="2000" dirty="0">
                <a:latin typeface="Bahnschrift" panose="020B0502040204020203" pitchFamily="34" charset="0"/>
              </a:rPr>
              <a:t> : 180.31um, </a:t>
            </a:r>
            <a:r>
              <a:rPr lang="en-US" altLang="zh-CN" sz="2000" dirty="0" err="1">
                <a:latin typeface="Bahnschrift" panose="020B0502040204020203" pitchFamily="34" charset="0"/>
              </a:rPr>
              <a:t>σy</a:t>
            </a:r>
            <a:r>
              <a:rPr lang="en-US" altLang="zh-CN" sz="2000" dirty="0">
                <a:latin typeface="Bahnschrift" panose="020B0502040204020203" pitchFamily="34" charset="0"/>
              </a:rPr>
              <a:t> : 345.31um</a:t>
            </a:r>
          </a:p>
        </p:txBody>
      </p:sp>
    </p:spTree>
    <p:extLst>
      <p:ext uri="{BB962C8B-B14F-4D97-AF65-F5344CB8AC3E}">
        <p14:creationId xmlns:p14="http://schemas.microsoft.com/office/powerpoint/2010/main" val="310545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D9EA4-57EB-4ABF-B288-C7633FED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2019.9.10 short meeting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E1680-C377-4D0C-82EA-6663B6EE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Positron source</a:t>
            </a:r>
          </a:p>
          <a:p>
            <a:r>
              <a:rPr lang="en-US" altLang="zh-CN" dirty="0" err="1"/>
              <a:t>Superkekb</a:t>
            </a:r>
            <a:endParaRPr lang="en-US" altLang="zh-CN" dirty="0"/>
          </a:p>
          <a:p>
            <a:r>
              <a:rPr lang="en-US" altLang="zh-CN" dirty="0"/>
              <a:t>7GeV 2nC 50Hz</a:t>
            </a:r>
          </a:p>
          <a:p>
            <a:endParaRPr lang="en-US" altLang="zh-CN" dirty="0"/>
          </a:p>
          <a:p>
            <a:r>
              <a:rPr lang="en-US" altLang="zh-CN" dirty="0"/>
              <a:t>Comparation between CEPC (/</a:t>
            </a:r>
            <a:r>
              <a:rPr lang="en-US" altLang="zh-CN" dirty="0" err="1"/>
              <a:t>SuperKEKB</a:t>
            </a:r>
            <a:r>
              <a:rPr lang="en-US" altLang="zh-CN" dirty="0"/>
              <a:t>) and FCC</a:t>
            </a:r>
          </a:p>
          <a:p>
            <a:r>
              <a:rPr lang="en-US" altLang="zh-CN" dirty="0"/>
              <a:t>Consideration about RF pulse, beam bunch and magnetic field (see </a:t>
            </a:r>
            <a:r>
              <a:rPr lang="en-US" altLang="zh-CN" dirty="0" err="1"/>
              <a:t>Oide’s</a:t>
            </a:r>
            <a:r>
              <a:rPr lang="en-US" altLang="zh-CN" dirty="0"/>
              <a:t> slides)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94A56-EFBA-4493-A831-669C120A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16/09—22/09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9BC4E-939A-47A3-845D-77AAD530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FCC SAD code reading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Salim’s thesis reading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7870E-DF7A-4D16-9872-A190B2C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FCC-</a:t>
            </a:r>
            <a:r>
              <a:rPr lang="en-US" altLang="zh-CN" dirty="0" err="1">
                <a:latin typeface="Bahnschrift" panose="020B0502040204020203" pitchFamily="34" charset="0"/>
              </a:rPr>
              <a:t>ee</a:t>
            </a:r>
            <a:r>
              <a:rPr lang="en-US" altLang="zh-CN" dirty="0">
                <a:latin typeface="Bahnschrift" panose="020B0502040204020203" pitchFamily="34" charset="0"/>
              </a:rPr>
              <a:t> injector </a:t>
            </a:r>
            <a:r>
              <a:rPr lang="en-US" altLang="zh-CN" dirty="0" err="1">
                <a:latin typeface="Bahnschrift" panose="020B0502040204020203" pitchFamily="34" charset="0"/>
              </a:rPr>
              <a:t>linac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278E3-0153-4B69-A33F-339494A7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766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0 - 1.54 GeV;</a:t>
            </a:r>
          </a:p>
          <a:p>
            <a:pPr marL="0" indent="0">
              <a:buNone/>
            </a:pPr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1.54 GeV - 6 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1.54 GeV - 4.46 GeV;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4.46 GeV – 6 GeV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DED1-71DF-4061-BDCD-E7377820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0 - 1.54 GeV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12F37-0AA5-4CF9-BF5F-DBB83CC3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>
                <a:latin typeface="Bahnschrift" panose="020B0502040204020203" pitchFamily="34" charset="0"/>
              </a:rPr>
              <a:t>Length = 81.257m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E = 0.012GeV </a:t>
            </a:r>
            <a:r>
              <a:rPr lang="en-US" altLang="zh-CN" dirty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Bahnschrift" panose="020B0502040204020203" pitchFamily="34" charset="0"/>
              </a:rPr>
              <a:t> 1.567GeV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latin typeface="Bahnschrift" panose="020B0502040204020203" pitchFamily="34" charset="0"/>
              </a:rPr>
              <a:t>Momentum spread:  </a:t>
            </a:r>
            <a:r>
              <a:rPr lang="el-GR" altLang="zh-CN" dirty="0">
                <a:latin typeface="Bahnschrift" panose="020B0502040204020203" pitchFamily="34" charset="0"/>
              </a:rPr>
              <a:t>Δ</a:t>
            </a:r>
            <a:r>
              <a:rPr lang="en-US" altLang="zh-CN" dirty="0">
                <a:latin typeface="Bahnschrift" panose="020B0502040204020203" pitchFamily="34" charset="0"/>
              </a:rPr>
              <a:t>p/p = 1e-6  </a:t>
            </a:r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(X)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Initial</a:t>
            </a:r>
            <a:r>
              <a:rPr lang="en-US" altLang="zh-CN" dirty="0">
                <a:latin typeface="Bahnschrift" panose="020B0502040204020203" pitchFamily="34" charset="0"/>
              </a:rPr>
              <a:t> EMITX = 3.5e-7m,  EMITY = 5e-7m</a:t>
            </a:r>
          </a:p>
          <a:p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Final</a:t>
            </a:r>
            <a:r>
              <a:rPr lang="en-US" altLang="zh-CN" dirty="0">
                <a:latin typeface="Bahnschrift" panose="020B0502040204020203" pitchFamily="34" charset="0"/>
              </a:rPr>
              <a:t>   EMITX = 2.7e-9m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8.3e-9?</a:t>
            </a:r>
            <a:r>
              <a:rPr lang="en-US" altLang="zh-CN" dirty="0">
                <a:latin typeface="Bahnschrift" panose="020B0502040204020203" pitchFamily="34" charset="0"/>
              </a:rPr>
              <a:t>),  EMITY = 3.8e-9m (</a:t>
            </a:r>
            <a:r>
              <a:rPr lang="en-US" altLang="zh-CN" dirty="0">
                <a:solidFill>
                  <a:srgbClr val="C00000"/>
                </a:solidFill>
                <a:latin typeface="Bahnschrift" panose="020B0502040204020203" pitchFamily="34" charset="0"/>
              </a:rPr>
              <a:t>4.3e-9?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r>
              <a:rPr lang="en-US" altLang="zh-CN" dirty="0" err="1">
                <a:latin typeface="Bahnschrift" panose="020B0502040204020203" pitchFamily="34" charset="0"/>
              </a:rPr>
              <a:t>Dispersion_X</a:t>
            </a:r>
            <a:r>
              <a:rPr lang="en-US" altLang="zh-CN" dirty="0">
                <a:latin typeface="Bahnschrift" panose="020B0502040204020203" pitchFamily="34" charset="0"/>
              </a:rPr>
              <a:t> = 8e-4,  </a:t>
            </a:r>
            <a:r>
              <a:rPr lang="en-US" altLang="zh-CN" dirty="0" err="1">
                <a:latin typeface="Bahnschrift" panose="020B0502040204020203" pitchFamily="34" charset="0"/>
              </a:rPr>
              <a:t>Dispersion_Y</a:t>
            </a:r>
            <a:r>
              <a:rPr lang="en-US" altLang="zh-CN" dirty="0">
                <a:latin typeface="Bahnschrift" panose="020B0502040204020203" pitchFamily="34" charset="0"/>
              </a:rPr>
              <a:t> = 2.1e-4</a:t>
            </a:r>
          </a:p>
          <a:p>
            <a:endParaRPr lang="zh-CN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9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4E61D5-F609-4C24-B07E-031CB7E0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20869"/>
            <a:ext cx="5846717" cy="4112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1A9042-7AD5-4EB1-B072-0E30DAF8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20" y="1460398"/>
            <a:ext cx="6430380" cy="4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9431</TotalTime>
  <Words>2066</Words>
  <Application>Microsoft Office PowerPoint</Application>
  <PresentationFormat>宽屏</PresentationFormat>
  <Paragraphs>223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Arial</vt:lpstr>
      <vt:lpstr>Bahnschrift</vt:lpstr>
      <vt:lpstr>Calibri</vt:lpstr>
      <vt:lpstr>Cambria Math</vt:lpstr>
      <vt:lpstr>Office 主题​​</vt:lpstr>
      <vt:lpstr>Bypass for FCC_ee injector</vt:lpstr>
      <vt:lpstr>PowerPoint 演示文稿</vt:lpstr>
      <vt:lpstr>1. Dogleg </vt:lpstr>
      <vt:lpstr>2. Chicane</vt:lpstr>
      <vt:lpstr>2019.9.10 short meeting</vt:lpstr>
      <vt:lpstr>16/09—22/09</vt:lpstr>
      <vt:lpstr>FCC-ee injector linac</vt:lpstr>
      <vt:lpstr>0 - 1.54 GeV</vt:lpstr>
      <vt:lpstr>PowerPoint 演示文稿</vt:lpstr>
      <vt:lpstr>1.54 GeV - 6 GeV</vt:lpstr>
      <vt:lpstr>PowerPoint 演示文稿</vt:lpstr>
      <vt:lpstr>1.54 GeV - 4.46 GeV</vt:lpstr>
      <vt:lpstr>PowerPoint 演示文稿</vt:lpstr>
      <vt:lpstr>4.46 GeV – 6 GeV</vt:lpstr>
      <vt:lpstr>Further simulation</vt:lpstr>
      <vt:lpstr>0 - 1.54 GeV</vt:lpstr>
      <vt:lpstr>PowerPoint 演示文稿</vt:lpstr>
      <vt:lpstr>1.54 GeV - 6 GeV</vt:lpstr>
      <vt:lpstr>PowerPoint 演示文稿</vt:lpstr>
      <vt:lpstr>1.54 GeV - 4.46 GeV</vt:lpstr>
      <vt:lpstr>PowerPoint 演示文稿</vt:lpstr>
      <vt:lpstr>Further simulation</vt:lpstr>
      <vt:lpstr>Consider the difference of z-δp between 0-1.54 and 1.54-6</vt:lpstr>
      <vt:lpstr>0 – 1.54GeV, no wakefield</vt:lpstr>
      <vt:lpstr>1.54 - 6GeV, no wakefield</vt:lpstr>
      <vt:lpstr>PowerPoint 演示文稿</vt:lpstr>
      <vt:lpstr>PowerPoint 演示文稿</vt:lpstr>
      <vt:lpstr>0 – 1.54GeV, no wakefield</vt:lpstr>
      <vt:lpstr>1.54 - 6GeV, no wakefield</vt:lpstr>
      <vt:lpstr>1.54 – 4.46GeV, no wakefield</vt:lpstr>
      <vt:lpstr>0 – 1.54GeV, with wakefield</vt:lpstr>
      <vt:lpstr>1.54 - 6GeV, with wakefield</vt:lpstr>
      <vt:lpstr>1.54 – 4.46GeV, with wakefield</vt:lpstr>
      <vt:lpstr>29号总结</vt:lpstr>
      <vt:lpstr>0 – 1.54GeV, no wakefield</vt:lpstr>
      <vt:lpstr>1.54 - 6GeV, no wakefield</vt:lpstr>
      <vt:lpstr>1.54 – 4.46GeV, no wakefield</vt:lpstr>
      <vt:lpstr>0 – 1.54GeV, with wakefield, without correction</vt:lpstr>
      <vt:lpstr>1.54 – 4.46GeV, with wakefield, without correction</vt:lpstr>
      <vt:lpstr>0 – 1.54GeV, with wakefield, with correction</vt:lpstr>
      <vt:lpstr>1.54 – 4.46GeV, with wakefield, with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for FCC_ee injector</dc:title>
  <dc:creator>白 博文</dc:creator>
  <cp:lastModifiedBy>白 博文</cp:lastModifiedBy>
  <cp:revision>94</cp:revision>
  <dcterms:created xsi:type="dcterms:W3CDTF">2019-09-24T08:39:30Z</dcterms:created>
  <dcterms:modified xsi:type="dcterms:W3CDTF">2019-10-02T14:05:24Z</dcterms:modified>
</cp:coreProperties>
</file>