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9" r:id="rId2"/>
    <p:sldId id="333" r:id="rId3"/>
    <p:sldId id="334" r:id="rId4"/>
    <p:sldId id="335" r:id="rId5"/>
    <p:sldId id="300" r:id="rId6"/>
    <p:sldId id="313" r:id="rId7"/>
    <p:sldId id="306" r:id="rId8"/>
    <p:sldId id="304" r:id="rId9"/>
    <p:sldId id="295" r:id="rId10"/>
  </p:sldIdLst>
  <p:sldSz cx="12195175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0"/>
  </p:normalViewPr>
  <p:slideViewPr>
    <p:cSldViewPr showGuides="1">
      <p:cViewPr varScale="1">
        <p:scale>
          <a:sx n="74" d="100"/>
          <a:sy n="74" d="100"/>
        </p:scale>
        <p:origin x="72" y="306"/>
      </p:cViewPr>
      <p:guideLst>
        <p:guide orient="horz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3BF-42E2-8818-0C21B8F93551}"/>
              </c:ext>
            </c:extLst>
          </c:dPt>
          <c:dPt>
            <c:idx val="1"/>
            <c:bubble3D val="0"/>
            <c:spPr>
              <a:solidFill>
                <a:srgbClr val="DC6C7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BF-42E2-8818-0C21B8F93551}"/>
              </c:ext>
            </c:extLst>
          </c:dPt>
          <c:dPt>
            <c:idx val="2"/>
            <c:bubble3D val="0"/>
            <c:spPr>
              <a:solidFill>
                <a:srgbClr val="F1AF5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3BF-42E2-8818-0C21B8F93551}"/>
              </c:ext>
            </c:extLst>
          </c:dPt>
          <c:dPt>
            <c:idx val="3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BF-42E2-8818-0C21B8F93551}"/>
              </c:ext>
            </c:extLst>
          </c:dPt>
          <c:dPt>
            <c:idx val="4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3BF-42E2-8818-0C21B8F93551}"/>
              </c:ext>
            </c:extLst>
          </c:dPt>
          <c:dPt>
            <c:idx val="5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BF-42E2-8818-0C21B8F93551}"/>
              </c:ext>
            </c:extLst>
          </c:dPt>
          <c:dPt>
            <c:idx val="6"/>
            <c:bubble3D val="0"/>
            <c:spPr>
              <a:solidFill>
                <a:srgbClr val="56A8B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3BF-42E2-8818-0C21B8F93551}"/>
              </c:ext>
            </c:extLst>
          </c:dPt>
          <c:dPt>
            <c:idx val="7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BF-42E2-8818-0C21B8F93551}"/>
              </c:ext>
            </c:extLst>
          </c:dPt>
          <c:cat>
            <c:strRef>
              <c:f>Sheet1!$A$2:$A$9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BF-42E2-8818-0C21B8F93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0.14917</cdr:x>
      <cdr:y>0.15132</cdr:y>
    </cdr:from>
    <cdr:to>
      <cdr:x>0.8507</cdr:x>
      <cdr:y>0.85284</cdr:y>
    </cdr:to>
    <cdr:sp macro="" textlink="">
      <cdr:nvSpPr>
        <cdr:cNvPr id="2" name="同心圆 1"/>
        <cdr:cNvSpPr/>
      </cdr:nvSpPr>
      <cdr:spPr>
        <a:xfrm xmlns:a="http://schemas.openxmlformats.org/drawingml/2006/main">
          <a:off x="387416" y="393000"/>
          <a:ext cx="1821973" cy="1821947"/>
        </a:xfrm>
        <a:prstGeom xmlns:a="http://schemas.openxmlformats.org/drawingml/2006/main" prst="donut">
          <a:avLst>
            <a:gd name="adj" fmla="val 14136"/>
          </a:avLst>
        </a:prstGeom>
        <a:solidFill xmlns:a="http://schemas.openxmlformats.org/drawingml/2006/main">
          <a:schemeClr val="tx1">
            <a:alpha val="21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139A-A79B-4645-92A0-09FBA3C9B72F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06AC1-A2C3-49E6-95F4-01B67F45C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3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6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D36-4E38-48AE-9B2C-3ABFEA0CB5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3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5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8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0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9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1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3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7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3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8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7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3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058F-3419-4783-A32B-A7489A7A2485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网络歌手-- 纯音乐 夏日香气 一段很好听的钢...(伴奏)_纯音乐(网络歌手)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-124226" y="-609600"/>
            <a:ext cx="609600" cy="609600"/>
          </a:xfrm>
          <a:prstGeom prst="rect">
            <a:avLst/>
          </a:prstGeom>
        </p:spPr>
      </p:pic>
      <p:grpSp>
        <p:nvGrpSpPr>
          <p:cNvPr id="233" name="组合 232"/>
          <p:cNvGrpSpPr/>
          <p:nvPr/>
        </p:nvGrpSpPr>
        <p:grpSpPr>
          <a:xfrm>
            <a:off x="10130035" y="279371"/>
            <a:ext cx="343825" cy="309997"/>
            <a:chOff x="4634991" y="2138335"/>
            <a:chExt cx="428348" cy="386204"/>
          </a:xfrm>
        </p:grpSpPr>
        <p:sp>
          <p:nvSpPr>
            <p:cNvPr id="234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5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10489274" y="279371"/>
            <a:ext cx="343825" cy="309997"/>
            <a:chOff x="5076056" y="2138335"/>
            <a:chExt cx="428348" cy="386204"/>
          </a:xfrm>
        </p:grpSpPr>
        <p:sp>
          <p:nvSpPr>
            <p:cNvPr id="237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8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10848513" y="279371"/>
            <a:ext cx="343825" cy="309997"/>
            <a:chOff x="5557128" y="2138335"/>
            <a:chExt cx="428348" cy="386204"/>
          </a:xfrm>
        </p:grpSpPr>
        <p:sp>
          <p:nvSpPr>
            <p:cNvPr id="240" name="Freeform 5"/>
            <p:cNvSpPr>
              <a:spLocks/>
            </p:cNvSpPr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41" name="KSO_Shape"/>
            <p:cNvSpPr>
              <a:spLocks/>
            </p:cNvSpPr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1207752" y="279371"/>
            <a:ext cx="343825" cy="309997"/>
            <a:chOff x="6068610" y="2138335"/>
            <a:chExt cx="428348" cy="386204"/>
          </a:xfrm>
        </p:grpSpPr>
        <p:sp>
          <p:nvSpPr>
            <p:cNvPr id="243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44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566990" y="279371"/>
            <a:ext cx="343825" cy="309997"/>
            <a:chOff x="6623914" y="2138335"/>
            <a:chExt cx="428348" cy="386204"/>
          </a:xfrm>
        </p:grpSpPr>
        <p:sp>
          <p:nvSpPr>
            <p:cNvPr id="246" name="Freeform 5"/>
            <p:cNvSpPr>
              <a:spLocks/>
            </p:cNvSpPr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47" name="KSO_Shape"/>
            <p:cNvSpPr>
              <a:spLocks/>
            </p:cNvSpPr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pic>
        <p:nvPicPr>
          <p:cNvPr id="248" name="图片 2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26" y="148245"/>
            <a:ext cx="943918" cy="943918"/>
          </a:xfrm>
          <a:prstGeom prst="rect">
            <a:avLst/>
          </a:prstGeom>
        </p:spPr>
      </p:pic>
      <p:sp>
        <p:nvSpPr>
          <p:cNvPr id="249" name="文本框 14"/>
          <p:cNvSpPr txBox="1"/>
          <p:nvPr/>
        </p:nvSpPr>
        <p:spPr>
          <a:xfrm>
            <a:off x="1279858" y="434370"/>
            <a:ext cx="9592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代跑科技</a:t>
            </a:r>
          </a:p>
        </p:txBody>
      </p:sp>
      <p:sp>
        <p:nvSpPr>
          <p:cNvPr id="33" name="圆角矩形 224">
            <a:extLst>
              <a:ext uri="{FF2B5EF4-FFF2-40B4-BE49-F238E27FC236}">
                <a16:creationId xmlns:a16="http://schemas.microsoft.com/office/drawing/2014/main" id="{4A7A6DCB-73E8-478D-AF1C-CA259AAD1BA8}"/>
              </a:ext>
            </a:extLst>
          </p:cNvPr>
          <p:cNvSpPr/>
          <p:nvPr/>
        </p:nvSpPr>
        <p:spPr>
          <a:xfrm>
            <a:off x="2162472" y="2797691"/>
            <a:ext cx="7795685" cy="69476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03">
            <a:extLst>
              <a:ext uri="{FF2B5EF4-FFF2-40B4-BE49-F238E27FC236}">
                <a16:creationId xmlns:a16="http://schemas.microsoft.com/office/drawing/2014/main" id="{910060AC-D816-408B-BA10-9A8258EAD87F}"/>
              </a:ext>
            </a:extLst>
          </p:cNvPr>
          <p:cNvSpPr txBox="1"/>
          <p:nvPr/>
        </p:nvSpPr>
        <p:spPr>
          <a:xfrm>
            <a:off x="4047880" y="287592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“代跑侠”项目展示</a:t>
            </a:r>
          </a:p>
        </p:txBody>
      </p:sp>
      <p:sp>
        <p:nvSpPr>
          <p:cNvPr id="35" name="圆角矩形 227">
            <a:extLst>
              <a:ext uri="{FF2B5EF4-FFF2-40B4-BE49-F238E27FC236}">
                <a16:creationId xmlns:a16="http://schemas.microsoft.com/office/drawing/2014/main" id="{DE792FC9-6AA3-4C12-9C2A-53C7BBD129C3}"/>
              </a:ext>
            </a:extLst>
          </p:cNvPr>
          <p:cNvSpPr/>
          <p:nvPr/>
        </p:nvSpPr>
        <p:spPr>
          <a:xfrm>
            <a:off x="2095951" y="2746055"/>
            <a:ext cx="992523" cy="792028"/>
          </a:xfrm>
          <a:prstGeom prst="roundRect">
            <a:avLst>
              <a:gd name="adj" fmla="val 42270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36" name="圆角矩形 228">
            <a:extLst>
              <a:ext uri="{FF2B5EF4-FFF2-40B4-BE49-F238E27FC236}">
                <a16:creationId xmlns:a16="http://schemas.microsoft.com/office/drawing/2014/main" id="{BB2DD1BB-8669-441D-A557-DE1F7FA0EC00}"/>
              </a:ext>
            </a:extLst>
          </p:cNvPr>
          <p:cNvSpPr/>
          <p:nvPr/>
        </p:nvSpPr>
        <p:spPr>
          <a:xfrm>
            <a:off x="2122705" y="2774382"/>
            <a:ext cx="939014" cy="73537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ea typeface="微软雅黑" pitchFamily="34" charset="-122"/>
            </a:endParaRPr>
          </a:p>
        </p:txBody>
      </p:sp>
      <p:pic>
        <p:nvPicPr>
          <p:cNvPr id="37" name="Picture 2" descr="C:\Users\Administrator\Desktop\手.png">
            <a:extLst>
              <a:ext uri="{FF2B5EF4-FFF2-40B4-BE49-F238E27FC236}">
                <a16:creationId xmlns:a16="http://schemas.microsoft.com/office/drawing/2014/main" id="{2B880B60-E3DD-4371-82A9-EDAD85862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1907142" y="2893419"/>
            <a:ext cx="4079730" cy="3964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68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3E-6 -1.85185E-6 L 0.56496 -0.0071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48" y="-37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7587E-6 -1.85185E-6 L 0.56509 -0.0071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48" y="-37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4228E-6 3.7037E-7 L 0.55988 -0.0034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8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49" grpId="0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7" y="5437177"/>
            <a:ext cx="11298288" cy="142082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 rot="10800000" flipH="1">
            <a:off x="-106457" y="0"/>
            <a:ext cx="3737333" cy="68580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sp>
        <p:nvSpPr>
          <p:cNvPr id="10" name="椭圆 9"/>
          <p:cNvSpPr/>
          <p:nvPr/>
        </p:nvSpPr>
        <p:spPr>
          <a:xfrm>
            <a:off x="2292758" y="1982085"/>
            <a:ext cx="2844722" cy="284472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grpSp>
        <p:nvGrpSpPr>
          <p:cNvPr id="38" name="组合 37"/>
          <p:cNvGrpSpPr/>
          <p:nvPr/>
        </p:nvGrpSpPr>
        <p:grpSpPr>
          <a:xfrm>
            <a:off x="2540802" y="2230129"/>
            <a:ext cx="2357960" cy="2357960"/>
            <a:chOff x="8964761" y="1889143"/>
            <a:chExt cx="2475858" cy="2475858"/>
          </a:xfrm>
        </p:grpSpPr>
        <p:sp>
          <p:nvSpPr>
            <p:cNvPr id="3" name="椭圆 2"/>
            <p:cNvSpPr/>
            <p:nvPr/>
          </p:nvSpPr>
          <p:spPr>
            <a:xfrm>
              <a:off x="8964761" y="1889143"/>
              <a:ext cx="2475858" cy="2475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14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503496" y="2571894"/>
              <a:ext cx="1528976" cy="1115401"/>
              <a:chOff x="1345281" y="1550493"/>
              <a:chExt cx="1618090" cy="11804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345281" y="1550493"/>
                <a:ext cx="1618090" cy="933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57" b="1" spc="9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30692" y="2335180"/>
                <a:ext cx="1207618" cy="395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714" spc="95" dirty="0"/>
                  <a:t>CATALOG</a:t>
                </a:r>
                <a:endParaRPr lang="zh-CN" altLang="en-US" sz="1714" spc="95" dirty="0"/>
              </a:p>
            </p:txBody>
          </p:sp>
        </p:grpSp>
      </p:grpSp>
      <p:cxnSp>
        <p:nvCxnSpPr>
          <p:cNvPr id="40" name="直接连接符 39"/>
          <p:cNvCxnSpPr>
            <a:stCxn id="3" idx="6"/>
          </p:cNvCxnSpPr>
          <p:nvPr/>
        </p:nvCxnSpPr>
        <p:spPr>
          <a:xfrm flipV="1">
            <a:off x="4898762" y="3408691"/>
            <a:ext cx="685790" cy="4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584553" y="1899951"/>
            <a:ext cx="0" cy="30174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82262" y="1732728"/>
            <a:ext cx="2273381" cy="3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1714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714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项目成员介绍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5584553" y="1916331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82262" y="2454775"/>
            <a:ext cx="2273381" cy="3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1714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714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82262" y="3219918"/>
            <a:ext cx="2273381" cy="3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1714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714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项目定位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82262" y="3985062"/>
            <a:ext cx="2273381" cy="3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1714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714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项目前景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82262" y="4750206"/>
            <a:ext cx="2273381" cy="3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1714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714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5584553" y="2651410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84553" y="3408690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584553" y="4181697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584553" y="4922048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232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0" grpId="0" animBg="1"/>
      <p:bldP spid="45" grpId="0"/>
      <p:bldP spid="50" grpId="0"/>
      <p:bldP spid="51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5214733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项目成员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Project member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Runner 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代跑科技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0726" y="2161371"/>
            <a:ext cx="1619625" cy="1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7521" y="4241582"/>
            <a:ext cx="1619625" cy="1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5517" y="4241582"/>
            <a:ext cx="1619625" cy="1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-139794" y="1413242"/>
            <a:ext cx="12189178" cy="575931"/>
            <a:chOff x="-143619" y="1413570"/>
            <a:chExt cx="12192000" cy="576064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-143619" y="1701602"/>
              <a:ext cx="57359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312421" y="1701602"/>
              <a:ext cx="57359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5707655" y="1413570"/>
              <a:ext cx="540400" cy="576064"/>
              <a:chOff x="9372024" y="260648"/>
              <a:chExt cx="540400" cy="576064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9372024" y="260648"/>
                <a:ext cx="540400" cy="576064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14"/>
              <p:cNvSpPr txBox="1"/>
              <p:nvPr/>
            </p:nvSpPr>
            <p:spPr>
              <a:xfrm>
                <a:off x="9408148" y="333237"/>
                <a:ext cx="4681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>
                        <a:lumMod val="50000"/>
                      </a:schemeClr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团队</a:t>
                </a:r>
                <a:endPara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endParaRPr>
              </a:p>
              <a:p>
                <a:r>
                  <a:rPr lang="zh-CN" altLang="en-US" sz="1100" dirty="0">
                    <a:solidFill>
                      <a:schemeClr val="bg1">
                        <a:lumMod val="50000"/>
                      </a:schemeClr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介绍</a:t>
                </a:r>
              </a:p>
            </p:txBody>
          </p:sp>
        </p:grpSp>
      </p:grp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5517" y="2161371"/>
            <a:ext cx="1619625" cy="1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文本框 18"/>
          <p:cNvSpPr txBox="1"/>
          <p:nvPr/>
        </p:nvSpPr>
        <p:spPr>
          <a:xfrm>
            <a:off x="3363107" y="2161372"/>
            <a:ext cx="1655801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刘金辀</a:t>
            </a:r>
            <a:endParaRPr lang="en-US" altLang="zh-CN" sz="3199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组长</a:t>
            </a:r>
          </a:p>
        </p:txBody>
      </p:sp>
      <p:sp>
        <p:nvSpPr>
          <p:cNvPr id="58" name="文本框 29"/>
          <p:cNvSpPr txBox="1"/>
          <p:nvPr/>
        </p:nvSpPr>
        <p:spPr>
          <a:xfrm>
            <a:off x="8402500" y="2161372"/>
            <a:ext cx="1655801" cy="83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毛琳欣</a:t>
            </a:r>
            <a:endParaRPr lang="en-US" altLang="zh-CN" sz="3199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</a:p>
        </p:txBody>
      </p:sp>
      <p:sp>
        <p:nvSpPr>
          <p:cNvPr id="59" name="文本框 30"/>
          <p:cNvSpPr txBox="1"/>
          <p:nvPr/>
        </p:nvSpPr>
        <p:spPr>
          <a:xfrm>
            <a:off x="8402500" y="4213539"/>
            <a:ext cx="1655801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李春良</a:t>
            </a:r>
            <a:endParaRPr lang="en-US" altLang="zh-CN" sz="3199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</a:p>
        </p:txBody>
      </p:sp>
      <p:sp>
        <p:nvSpPr>
          <p:cNvPr id="60" name="文本框 31"/>
          <p:cNvSpPr txBox="1"/>
          <p:nvPr/>
        </p:nvSpPr>
        <p:spPr>
          <a:xfrm>
            <a:off x="3363107" y="4241582"/>
            <a:ext cx="1655801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丁泽仁</a:t>
            </a:r>
            <a:endParaRPr lang="en-US" altLang="zh-CN" sz="3199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3435098" y="3069043"/>
            <a:ext cx="21597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435098" y="5156792"/>
            <a:ext cx="21597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8474492" y="5128780"/>
            <a:ext cx="21597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8474492" y="3069043"/>
            <a:ext cx="21597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8"/>
          <p:cNvSpPr txBox="1"/>
          <p:nvPr/>
        </p:nvSpPr>
        <p:spPr>
          <a:xfrm>
            <a:off x="3363107" y="3158222"/>
            <a:ext cx="223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前端开发、后台开发、项目整合</a:t>
            </a:r>
          </a:p>
        </p:txBody>
      </p:sp>
      <p:sp>
        <p:nvSpPr>
          <p:cNvPr id="66" name="文本框 28"/>
          <p:cNvSpPr txBox="1"/>
          <p:nvPr/>
        </p:nvSpPr>
        <p:spPr>
          <a:xfrm>
            <a:off x="8438496" y="3141035"/>
            <a:ext cx="2231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产品经理、项目整合</a:t>
            </a:r>
          </a:p>
        </p:txBody>
      </p:sp>
      <p:sp>
        <p:nvSpPr>
          <p:cNvPr id="67" name="文本框 32"/>
          <p:cNvSpPr txBox="1"/>
          <p:nvPr/>
        </p:nvSpPr>
        <p:spPr>
          <a:xfrm>
            <a:off x="8402501" y="5199874"/>
            <a:ext cx="2231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前端开发、回台开发</a:t>
            </a:r>
          </a:p>
        </p:txBody>
      </p:sp>
      <p:sp>
        <p:nvSpPr>
          <p:cNvPr id="68" name="文本框 33"/>
          <p:cNvSpPr txBox="1"/>
          <p:nvPr/>
        </p:nvSpPr>
        <p:spPr>
          <a:xfrm>
            <a:off x="3361908" y="5176681"/>
            <a:ext cx="223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前端开发、后台开发、文案、数据库</a:t>
            </a:r>
          </a:p>
        </p:txBody>
      </p:sp>
    </p:spTree>
    <p:extLst>
      <p:ext uri="{BB962C8B-B14F-4D97-AF65-F5344CB8AC3E}">
        <p14:creationId xmlns:p14="http://schemas.microsoft.com/office/powerpoint/2010/main" val="97850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5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50"/>
                            </p:stCondLst>
                            <p:childTnLst>
                              <p:par>
                                <p:cTn id="7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85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350"/>
                            </p:stCondLst>
                            <p:childTnLst>
                              <p:par>
                                <p:cTn id="8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50"/>
                            </p:stCondLst>
                            <p:childTnLst>
                              <p:par>
                                <p:cTn id="9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3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800"/>
                            </p:stCondLst>
                            <p:childTnLst>
                              <p:par>
                                <p:cTn id="1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 tmFilter="0,0; .5, 1; 1, 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57" grpId="0"/>
      <p:bldP spid="58" grpId="0"/>
      <p:bldP spid="59" grpId="0"/>
      <p:bldP spid="60" grpId="0"/>
      <p:bldP spid="65" grpId="0"/>
      <p:bldP spid="66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5214733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项目成员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Project member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Runner 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代跑科技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0726" y="2161371"/>
            <a:ext cx="1619625" cy="1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7521" y="4241582"/>
            <a:ext cx="1619625" cy="1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5517" y="4241582"/>
            <a:ext cx="1619625" cy="1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-139794" y="1413242"/>
            <a:ext cx="12189178" cy="575931"/>
            <a:chOff x="-143619" y="1413570"/>
            <a:chExt cx="12192000" cy="576064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-143619" y="1701602"/>
              <a:ext cx="57359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312421" y="1701602"/>
              <a:ext cx="57359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5707655" y="1413570"/>
              <a:ext cx="540400" cy="576064"/>
              <a:chOff x="9372024" y="260648"/>
              <a:chExt cx="540400" cy="576064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9372024" y="260648"/>
                <a:ext cx="540400" cy="576064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14"/>
              <p:cNvSpPr txBox="1"/>
              <p:nvPr/>
            </p:nvSpPr>
            <p:spPr>
              <a:xfrm>
                <a:off x="9408148" y="333237"/>
                <a:ext cx="4681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>
                        <a:lumMod val="50000"/>
                      </a:schemeClr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团队</a:t>
                </a:r>
                <a:endPara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endParaRPr>
              </a:p>
              <a:p>
                <a:r>
                  <a:rPr lang="zh-CN" altLang="en-US" sz="1100" dirty="0">
                    <a:solidFill>
                      <a:schemeClr val="bg1">
                        <a:lumMod val="50000"/>
                      </a:schemeClr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介绍</a:t>
                </a:r>
              </a:p>
            </p:txBody>
          </p:sp>
        </p:grpSp>
      </p:grp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5517" y="2161371"/>
            <a:ext cx="1619625" cy="1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文本框 18"/>
          <p:cNvSpPr txBox="1"/>
          <p:nvPr/>
        </p:nvSpPr>
        <p:spPr>
          <a:xfrm>
            <a:off x="3363107" y="2161372"/>
            <a:ext cx="1655801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卓必诚</a:t>
            </a:r>
            <a:endParaRPr lang="en-US" altLang="zh-CN" sz="3199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</a:p>
        </p:txBody>
      </p:sp>
      <p:sp>
        <p:nvSpPr>
          <p:cNvPr id="58" name="文本框 29"/>
          <p:cNvSpPr txBox="1"/>
          <p:nvPr/>
        </p:nvSpPr>
        <p:spPr>
          <a:xfrm>
            <a:off x="8402500" y="2161372"/>
            <a:ext cx="1655801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徐昌隆</a:t>
            </a:r>
            <a:endParaRPr lang="en-US" altLang="zh-CN" sz="3199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</a:p>
        </p:txBody>
      </p:sp>
      <p:sp>
        <p:nvSpPr>
          <p:cNvPr id="59" name="文本框 30"/>
          <p:cNvSpPr txBox="1"/>
          <p:nvPr/>
        </p:nvSpPr>
        <p:spPr>
          <a:xfrm>
            <a:off x="8402500" y="4213539"/>
            <a:ext cx="1655801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白晨皓</a:t>
            </a:r>
            <a:endParaRPr lang="en-US" altLang="zh-CN" sz="3199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</a:p>
        </p:txBody>
      </p:sp>
      <p:sp>
        <p:nvSpPr>
          <p:cNvPr id="60" name="文本框 31"/>
          <p:cNvSpPr txBox="1"/>
          <p:nvPr/>
        </p:nvSpPr>
        <p:spPr>
          <a:xfrm>
            <a:off x="3363107" y="4241582"/>
            <a:ext cx="1655801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刘琪</a:t>
            </a:r>
            <a:endParaRPr lang="en-US" altLang="zh-CN" sz="3199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3435098" y="3069043"/>
            <a:ext cx="21597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435098" y="5156792"/>
            <a:ext cx="21597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8474492" y="5128780"/>
            <a:ext cx="21597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8474492" y="3069043"/>
            <a:ext cx="21597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8"/>
          <p:cNvSpPr txBox="1"/>
          <p:nvPr/>
        </p:nvSpPr>
        <p:spPr>
          <a:xfrm>
            <a:off x="3363107" y="3158222"/>
            <a:ext cx="2231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前端开发、后台开发、</a:t>
            </a:r>
          </a:p>
        </p:txBody>
      </p:sp>
      <p:sp>
        <p:nvSpPr>
          <p:cNvPr id="66" name="文本框 28"/>
          <p:cNvSpPr txBox="1"/>
          <p:nvPr/>
        </p:nvSpPr>
        <p:spPr>
          <a:xfrm>
            <a:off x="8438496" y="3141035"/>
            <a:ext cx="2231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前端开发、后台开发</a:t>
            </a:r>
          </a:p>
        </p:txBody>
      </p:sp>
      <p:sp>
        <p:nvSpPr>
          <p:cNvPr id="67" name="文本框 32"/>
          <p:cNvSpPr txBox="1"/>
          <p:nvPr/>
        </p:nvSpPr>
        <p:spPr>
          <a:xfrm>
            <a:off x="8402501" y="5199874"/>
            <a:ext cx="223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前端开发、后台开发、数据库设计</a:t>
            </a:r>
          </a:p>
        </p:txBody>
      </p:sp>
      <p:sp>
        <p:nvSpPr>
          <p:cNvPr id="68" name="文本框 33"/>
          <p:cNvSpPr txBox="1"/>
          <p:nvPr/>
        </p:nvSpPr>
        <p:spPr>
          <a:xfrm>
            <a:off x="3361908" y="5176681"/>
            <a:ext cx="2231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192918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0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5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5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65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150"/>
                            </p:stCondLst>
                            <p:childTnLst>
                              <p:par>
                                <p:cTn id="8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800"/>
                            </p:stCondLst>
                            <p:childTnLst>
                              <p:par>
                                <p:cTn id="9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35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50"/>
                            </p:stCondLst>
                            <p:childTnLst>
                              <p:par>
                                <p:cTn id="1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550"/>
                            </p:stCondLst>
                            <p:childTnLst>
                              <p:par>
                                <p:cTn id="1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 tmFilter="0,0; .5, 1; 1, 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57" grpId="0"/>
      <p:bldP spid="58" grpId="0"/>
      <p:bldP spid="59" grpId="0"/>
      <p:bldP spid="60" grpId="0"/>
      <p:bldP spid="65" grpId="0"/>
      <p:bldP spid="66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337765" y="1806193"/>
            <a:ext cx="3743549" cy="3743549"/>
            <a:chOff x="3851920" y="836712"/>
            <a:chExt cx="3744416" cy="3744416"/>
          </a:xfrm>
        </p:grpSpPr>
        <p:grpSp>
          <p:nvGrpSpPr>
            <p:cNvPr id="54" name="组合 53"/>
            <p:cNvGrpSpPr/>
            <p:nvPr/>
          </p:nvGrpSpPr>
          <p:grpSpPr>
            <a:xfrm>
              <a:off x="3851920" y="836712"/>
              <a:ext cx="3744416" cy="3744416"/>
              <a:chOff x="3851920" y="836712"/>
              <a:chExt cx="3744416" cy="374441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3851920" y="836712"/>
                <a:ext cx="3744416" cy="3744416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4004500" y="989292"/>
                <a:ext cx="3439257" cy="3439257"/>
                <a:chOff x="2758018" y="1768555"/>
                <a:chExt cx="3439257" cy="3439257"/>
              </a:xfrm>
              <a:effectLst>
                <a:outerShdw blurRad="25400" sx="101000" sy="101000" algn="ctr" rotWithShape="0">
                  <a:schemeClr val="accent1">
                    <a:lumMod val="50000"/>
                    <a:alpha val="21000"/>
                  </a:schemeClr>
                </a:outerShdw>
              </a:effectLst>
            </p:grpSpPr>
            <p:sp>
              <p:nvSpPr>
                <p:cNvPr id="58" name="任意多边形 57"/>
                <p:cNvSpPr/>
                <p:nvPr/>
              </p:nvSpPr>
              <p:spPr>
                <a:xfrm>
                  <a:off x="2783515" y="1768555"/>
                  <a:ext cx="3413760" cy="3413760"/>
                </a:xfrm>
                <a:custGeom>
                  <a:avLst/>
                  <a:gdLst>
                    <a:gd name="connsiteX0" fmla="*/ 1706880 w 3413760"/>
                    <a:gd name="connsiteY0" fmla="*/ 0 h 3413760"/>
                    <a:gd name="connsiteX1" fmla="*/ 3413760 w 3413760"/>
                    <a:gd name="connsiteY1" fmla="*/ 1706880 h 3413760"/>
                    <a:gd name="connsiteX2" fmla="*/ 1706880 w 3413760"/>
                    <a:gd name="connsiteY2" fmla="*/ 1706880 h 3413760"/>
                    <a:gd name="connsiteX3" fmla="*/ 1706880 w 3413760"/>
                    <a:gd name="connsiteY3" fmla="*/ 0 h 341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3760" h="3413760">
                      <a:moveTo>
                        <a:pt x="1706880" y="0"/>
                      </a:moveTo>
                      <a:cubicBezTo>
                        <a:pt x="2649564" y="0"/>
                        <a:pt x="3413760" y="764196"/>
                        <a:pt x="3413760" y="1706880"/>
                      </a:cubicBezTo>
                      <a:lnTo>
                        <a:pt x="1706880" y="1706880"/>
                      </a:lnTo>
                      <a:lnTo>
                        <a:pt x="1706880" y="0"/>
                      </a:lnTo>
                      <a:close/>
                    </a:path>
                  </a:pathLst>
                </a:custGeom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l="-18706" r="-38348"/>
                  </a:stretch>
                </a:blip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96279" tIns="682187" rIns="458719" bIns="1816595" numCol="1" spcCol="1270" anchor="ctr" anchorCtr="0">
                  <a:noAutofit/>
                </a:bodyPr>
                <a:lstStyle/>
                <a:p>
                  <a:pPr algn="ctr" defTabSz="1777644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3999" dirty="0"/>
                </a:p>
              </p:txBody>
            </p:sp>
            <p:sp>
              <p:nvSpPr>
                <p:cNvPr id="59" name="任意多边形 58"/>
                <p:cNvSpPr/>
                <p:nvPr/>
              </p:nvSpPr>
              <p:spPr>
                <a:xfrm>
                  <a:off x="2781464" y="1794052"/>
                  <a:ext cx="3413760" cy="3413760"/>
                </a:xfrm>
                <a:custGeom>
                  <a:avLst/>
                  <a:gdLst>
                    <a:gd name="connsiteX0" fmla="*/ 3413760 w 3413760"/>
                    <a:gd name="connsiteY0" fmla="*/ 1706880 h 3413760"/>
                    <a:gd name="connsiteX1" fmla="*/ 1706880 w 3413760"/>
                    <a:gd name="connsiteY1" fmla="*/ 3413760 h 3413760"/>
                    <a:gd name="connsiteX2" fmla="*/ 1706880 w 3413760"/>
                    <a:gd name="connsiteY2" fmla="*/ 1706880 h 3413760"/>
                    <a:gd name="connsiteX3" fmla="*/ 3413760 w 3413760"/>
                    <a:gd name="connsiteY3" fmla="*/ 1706880 h 341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3760" h="3413760">
                      <a:moveTo>
                        <a:pt x="3413760" y="1706880"/>
                      </a:moveTo>
                      <a:cubicBezTo>
                        <a:pt x="3413760" y="2649564"/>
                        <a:pt x="2649564" y="3413760"/>
                        <a:pt x="1706880" y="3413760"/>
                      </a:cubicBezTo>
                      <a:lnTo>
                        <a:pt x="1706880" y="1706880"/>
                      </a:lnTo>
                      <a:lnTo>
                        <a:pt x="3413760" y="1706880"/>
                      </a:lnTo>
                      <a:close/>
                    </a:path>
                  </a:pathLst>
                </a:cu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l="-1616" r="-1616"/>
                  </a:stretch>
                </a:blip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848692" tIns="1848692" rIns="467252" bIns="711036" numCol="1" spcCol="1270" anchor="ctr" anchorCtr="0">
                  <a:noAutofit/>
                </a:bodyPr>
                <a:lstStyle/>
                <a:p>
                  <a:pPr algn="ctr" defTabSz="284423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6399" dirty="0"/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>
                  <a:off x="2758018" y="1794052"/>
                  <a:ext cx="3413760" cy="3413760"/>
                </a:xfrm>
                <a:custGeom>
                  <a:avLst/>
                  <a:gdLst>
                    <a:gd name="connsiteX0" fmla="*/ 1706880 w 3413760"/>
                    <a:gd name="connsiteY0" fmla="*/ 3413760 h 3413760"/>
                    <a:gd name="connsiteX1" fmla="*/ 0 w 3413760"/>
                    <a:gd name="connsiteY1" fmla="*/ 1706880 h 3413760"/>
                    <a:gd name="connsiteX2" fmla="*/ 1706880 w 3413760"/>
                    <a:gd name="connsiteY2" fmla="*/ 1706880 h 3413760"/>
                    <a:gd name="connsiteX3" fmla="*/ 1706880 w 3413760"/>
                    <a:gd name="connsiteY3" fmla="*/ 3413760 h 341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3760" h="3413760">
                      <a:moveTo>
                        <a:pt x="1706880" y="3413760"/>
                      </a:moveTo>
                      <a:cubicBezTo>
                        <a:pt x="764196" y="3413760"/>
                        <a:pt x="0" y="2649564"/>
                        <a:pt x="0" y="1706880"/>
                      </a:cubicBezTo>
                      <a:lnTo>
                        <a:pt x="1706880" y="1706880"/>
                      </a:lnTo>
                      <a:lnTo>
                        <a:pt x="1706880" y="3413760"/>
                      </a:lnTo>
                      <a:close/>
                    </a:path>
                  </a:pathLst>
                </a:custGeom>
                <a:blipFill dpi="0"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l="-6594" r="-51186"/>
                  </a:stretch>
                </a:blip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36779" tIns="1818219" rIns="1818219" bIns="680563" numCol="1" spcCol="1270" anchor="ctr" anchorCtr="0">
                  <a:noAutofit/>
                </a:bodyPr>
                <a:lstStyle/>
                <a:p>
                  <a:pPr algn="ctr" defTabSz="1777644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3999" dirty="0"/>
                </a:p>
              </p:txBody>
            </p:sp>
            <p:sp>
              <p:nvSpPr>
                <p:cNvPr id="61" name="任意多边形 60"/>
                <p:cNvSpPr/>
                <p:nvPr/>
              </p:nvSpPr>
              <p:spPr>
                <a:xfrm>
                  <a:off x="2758018" y="1770606"/>
                  <a:ext cx="3413760" cy="3413760"/>
                </a:xfrm>
                <a:custGeom>
                  <a:avLst/>
                  <a:gdLst>
                    <a:gd name="connsiteX0" fmla="*/ 0 w 3413760"/>
                    <a:gd name="connsiteY0" fmla="*/ 1706880 h 3413760"/>
                    <a:gd name="connsiteX1" fmla="*/ 1706880 w 3413760"/>
                    <a:gd name="connsiteY1" fmla="*/ 0 h 3413760"/>
                    <a:gd name="connsiteX2" fmla="*/ 1706880 w 3413760"/>
                    <a:gd name="connsiteY2" fmla="*/ 1706880 h 3413760"/>
                    <a:gd name="connsiteX3" fmla="*/ 0 w 3413760"/>
                    <a:gd name="connsiteY3" fmla="*/ 1706880 h 341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3760" h="3413760">
                      <a:moveTo>
                        <a:pt x="0" y="1706880"/>
                      </a:moveTo>
                      <a:cubicBezTo>
                        <a:pt x="0" y="764196"/>
                        <a:pt x="764196" y="0"/>
                        <a:pt x="1706880" y="0"/>
                      </a:cubicBezTo>
                      <a:lnTo>
                        <a:pt x="1706880" y="1706880"/>
                      </a:lnTo>
                      <a:lnTo>
                        <a:pt x="0" y="1706880"/>
                      </a:lnTo>
                      <a:close/>
                    </a:path>
                  </a:pathLst>
                </a:custGeom>
                <a:blipFill dpi="0"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l="-114170" r="-63336"/>
                  </a:stretch>
                </a:blip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36779" tIns="680562" rIns="1818219" bIns="1818220" numCol="1" spcCol="1270" anchor="ctr" anchorCtr="0">
                  <a:noAutofit/>
                </a:bodyPr>
                <a:lstStyle/>
                <a:p>
                  <a:pPr algn="ctr" defTabSz="1777644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3999" dirty="0"/>
                </a:p>
              </p:txBody>
            </p:sp>
          </p:grpSp>
        </p:grpSp>
        <p:sp>
          <p:nvSpPr>
            <p:cNvPr id="55" name="椭圆 54"/>
            <p:cNvSpPr/>
            <p:nvPr/>
          </p:nvSpPr>
          <p:spPr>
            <a:xfrm>
              <a:off x="4968044" y="1952836"/>
              <a:ext cx="1512168" cy="1512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项目背景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848519" y="2193731"/>
            <a:ext cx="5460736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zh-CN" dirty="0"/>
              <a:t>经过团队大量的实地调研，我们发现因大学校园人员密集大，下课时间集中，课程时间差异大、快递站点多，并且站点分散，导致快递服务在大学中非常不健全，这样的结果是极大的加大了大学生收取快递的时间成本，也会因学生时间等原因导致快递站点空间成本加大。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828094" y="168435"/>
            <a:ext cx="2368701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3790" y="373592"/>
            <a:ext cx="2407545" cy="33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Company profile 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4" name="矩形 2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Runner 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代跑科技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0" name="矩形 29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788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4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4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3" y="187481"/>
            <a:ext cx="3189977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可行性分析</a:t>
            </a:r>
            <a:endParaRPr lang="zh-CN" altLang="zh-CN" sz="3599" dirty="0"/>
          </a:p>
        </p:txBody>
      </p:sp>
      <p:sp>
        <p:nvSpPr>
          <p:cNvPr id="27" name="TextBox 26"/>
          <p:cNvSpPr txBox="1"/>
          <p:nvPr/>
        </p:nvSpPr>
        <p:spPr>
          <a:xfrm>
            <a:off x="3503839" y="375763"/>
            <a:ext cx="2343388" cy="30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Feasibility analysis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Runner 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代跑科技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97455" y="2054897"/>
            <a:ext cx="2206634" cy="3591036"/>
            <a:chOff x="2894333" y="2055373"/>
            <a:chExt cx="2207145" cy="3591867"/>
          </a:xfrm>
        </p:grpSpPr>
        <p:sp>
          <p:nvSpPr>
            <p:cNvPr id="16" name="椭圆 15"/>
            <p:cNvSpPr/>
            <p:nvPr/>
          </p:nvSpPr>
          <p:spPr>
            <a:xfrm>
              <a:off x="2894333" y="5313335"/>
              <a:ext cx="2207145" cy="33390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62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975120" y="2077799"/>
              <a:ext cx="2031445" cy="3405635"/>
              <a:chOff x="3546995" y="2016281"/>
              <a:chExt cx="1616382" cy="2709799"/>
            </a:xfrm>
          </p:grpSpPr>
          <p:sp>
            <p:nvSpPr>
              <p:cNvPr id="149" name="Freeform 33"/>
              <p:cNvSpPr>
                <a:spLocks/>
              </p:cNvSpPr>
              <p:nvPr/>
            </p:nvSpPr>
            <p:spPr bwMode="auto">
              <a:xfrm>
                <a:off x="3546995" y="2016281"/>
                <a:ext cx="1616382" cy="2028724"/>
              </a:xfrm>
              <a:custGeom>
                <a:avLst/>
                <a:gdLst>
                  <a:gd name="T0" fmla="*/ 249 w 498"/>
                  <a:gd name="T1" fmla="*/ 0 h 625"/>
                  <a:gd name="T2" fmla="*/ 0 w 498"/>
                  <a:gd name="T3" fmla="*/ 240 h 625"/>
                  <a:gd name="T4" fmla="*/ 17 w 498"/>
                  <a:gd name="T5" fmla="*/ 328 h 625"/>
                  <a:gd name="T6" fmla="*/ 17 w 498"/>
                  <a:gd name="T7" fmla="*/ 328 h 625"/>
                  <a:gd name="T8" fmla="*/ 31 w 498"/>
                  <a:gd name="T9" fmla="*/ 356 h 625"/>
                  <a:gd name="T10" fmla="*/ 95 w 498"/>
                  <a:gd name="T11" fmla="*/ 488 h 625"/>
                  <a:gd name="T12" fmla="*/ 108 w 498"/>
                  <a:gd name="T13" fmla="*/ 539 h 625"/>
                  <a:gd name="T14" fmla="*/ 115 w 498"/>
                  <a:gd name="T15" fmla="*/ 588 h 625"/>
                  <a:gd name="T16" fmla="*/ 153 w 498"/>
                  <a:gd name="T17" fmla="*/ 625 h 625"/>
                  <a:gd name="T18" fmla="*/ 249 w 498"/>
                  <a:gd name="T19" fmla="*/ 625 h 625"/>
                  <a:gd name="T20" fmla="*/ 344 w 498"/>
                  <a:gd name="T21" fmla="*/ 625 h 625"/>
                  <a:gd name="T22" fmla="*/ 382 w 498"/>
                  <a:gd name="T23" fmla="*/ 588 h 625"/>
                  <a:gd name="T24" fmla="*/ 390 w 498"/>
                  <a:gd name="T25" fmla="*/ 539 h 625"/>
                  <a:gd name="T26" fmla="*/ 403 w 498"/>
                  <a:gd name="T27" fmla="*/ 488 h 625"/>
                  <a:gd name="T28" fmla="*/ 467 w 498"/>
                  <a:gd name="T29" fmla="*/ 356 h 625"/>
                  <a:gd name="T30" fmla="*/ 480 w 498"/>
                  <a:gd name="T31" fmla="*/ 328 h 625"/>
                  <a:gd name="T32" fmla="*/ 480 w 498"/>
                  <a:gd name="T33" fmla="*/ 328 h 625"/>
                  <a:gd name="T34" fmla="*/ 498 w 498"/>
                  <a:gd name="T35" fmla="*/ 240 h 625"/>
                  <a:gd name="T36" fmla="*/ 249 w 498"/>
                  <a:gd name="T37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98" h="625">
                    <a:moveTo>
                      <a:pt x="249" y="0"/>
                    </a:moveTo>
                    <a:cubicBezTo>
                      <a:pt x="113" y="0"/>
                      <a:pt x="0" y="107"/>
                      <a:pt x="0" y="240"/>
                    </a:cubicBezTo>
                    <a:cubicBezTo>
                      <a:pt x="0" y="271"/>
                      <a:pt x="6" y="301"/>
                      <a:pt x="17" y="328"/>
                    </a:cubicBezTo>
                    <a:cubicBezTo>
                      <a:pt x="17" y="328"/>
                      <a:pt x="17" y="328"/>
                      <a:pt x="17" y="328"/>
                    </a:cubicBezTo>
                    <a:cubicBezTo>
                      <a:pt x="21" y="338"/>
                      <a:pt x="26" y="347"/>
                      <a:pt x="31" y="356"/>
                    </a:cubicBezTo>
                    <a:cubicBezTo>
                      <a:pt x="48" y="391"/>
                      <a:pt x="77" y="451"/>
                      <a:pt x="95" y="488"/>
                    </a:cubicBezTo>
                    <a:cubicBezTo>
                      <a:pt x="95" y="488"/>
                      <a:pt x="108" y="525"/>
                      <a:pt x="108" y="539"/>
                    </a:cubicBezTo>
                    <a:cubicBezTo>
                      <a:pt x="108" y="554"/>
                      <a:pt x="109" y="576"/>
                      <a:pt x="115" y="588"/>
                    </a:cubicBezTo>
                    <a:cubicBezTo>
                      <a:pt x="119" y="595"/>
                      <a:pt x="129" y="612"/>
                      <a:pt x="153" y="625"/>
                    </a:cubicBezTo>
                    <a:cubicBezTo>
                      <a:pt x="249" y="625"/>
                      <a:pt x="249" y="625"/>
                      <a:pt x="249" y="625"/>
                    </a:cubicBezTo>
                    <a:cubicBezTo>
                      <a:pt x="344" y="625"/>
                      <a:pt x="344" y="625"/>
                      <a:pt x="344" y="625"/>
                    </a:cubicBezTo>
                    <a:cubicBezTo>
                      <a:pt x="368" y="612"/>
                      <a:pt x="379" y="595"/>
                      <a:pt x="382" y="588"/>
                    </a:cubicBezTo>
                    <a:cubicBezTo>
                      <a:pt x="388" y="576"/>
                      <a:pt x="390" y="554"/>
                      <a:pt x="390" y="539"/>
                    </a:cubicBezTo>
                    <a:cubicBezTo>
                      <a:pt x="390" y="525"/>
                      <a:pt x="403" y="488"/>
                      <a:pt x="403" y="488"/>
                    </a:cubicBezTo>
                    <a:cubicBezTo>
                      <a:pt x="420" y="451"/>
                      <a:pt x="450" y="391"/>
                      <a:pt x="467" y="356"/>
                    </a:cubicBezTo>
                    <a:cubicBezTo>
                      <a:pt x="472" y="347"/>
                      <a:pt x="476" y="338"/>
                      <a:pt x="480" y="328"/>
                    </a:cubicBezTo>
                    <a:cubicBezTo>
                      <a:pt x="480" y="328"/>
                      <a:pt x="480" y="328"/>
                      <a:pt x="480" y="328"/>
                    </a:cubicBezTo>
                    <a:cubicBezTo>
                      <a:pt x="492" y="301"/>
                      <a:pt x="498" y="271"/>
                      <a:pt x="498" y="240"/>
                    </a:cubicBezTo>
                    <a:cubicBezTo>
                      <a:pt x="498" y="107"/>
                      <a:pt x="385" y="0"/>
                      <a:pt x="2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3"/>
              <p:cNvSpPr>
                <a:spLocks/>
              </p:cNvSpPr>
              <p:nvPr/>
            </p:nvSpPr>
            <p:spPr bwMode="auto">
              <a:xfrm>
                <a:off x="3587885" y="2067602"/>
                <a:ext cx="1534601" cy="1926082"/>
              </a:xfrm>
              <a:custGeom>
                <a:avLst/>
                <a:gdLst>
                  <a:gd name="T0" fmla="*/ 249 w 498"/>
                  <a:gd name="T1" fmla="*/ 0 h 625"/>
                  <a:gd name="T2" fmla="*/ 0 w 498"/>
                  <a:gd name="T3" fmla="*/ 240 h 625"/>
                  <a:gd name="T4" fmla="*/ 17 w 498"/>
                  <a:gd name="T5" fmla="*/ 328 h 625"/>
                  <a:gd name="T6" fmla="*/ 17 w 498"/>
                  <a:gd name="T7" fmla="*/ 328 h 625"/>
                  <a:gd name="T8" fmla="*/ 31 w 498"/>
                  <a:gd name="T9" fmla="*/ 356 h 625"/>
                  <a:gd name="T10" fmla="*/ 95 w 498"/>
                  <a:gd name="T11" fmla="*/ 488 h 625"/>
                  <a:gd name="T12" fmla="*/ 108 w 498"/>
                  <a:gd name="T13" fmla="*/ 539 h 625"/>
                  <a:gd name="T14" fmla="*/ 115 w 498"/>
                  <a:gd name="T15" fmla="*/ 588 h 625"/>
                  <a:gd name="T16" fmla="*/ 153 w 498"/>
                  <a:gd name="T17" fmla="*/ 625 h 625"/>
                  <a:gd name="T18" fmla="*/ 249 w 498"/>
                  <a:gd name="T19" fmla="*/ 625 h 625"/>
                  <a:gd name="T20" fmla="*/ 344 w 498"/>
                  <a:gd name="T21" fmla="*/ 625 h 625"/>
                  <a:gd name="T22" fmla="*/ 382 w 498"/>
                  <a:gd name="T23" fmla="*/ 588 h 625"/>
                  <a:gd name="T24" fmla="*/ 390 w 498"/>
                  <a:gd name="T25" fmla="*/ 539 h 625"/>
                  <a:gd name="T26" fmla="*/ 403 w 498"/>
                  <a:gd name="T27" fmla="*/ 488 h 625"/>
                  <a:gd name="T28" fmla="*/ 467 w 498"/>
                  <a:gd name="T29" fmla="*/ 356 h 625"/>
                  <a:gd name="T30" fmla="*/ 480 w 498"/>
                  <a:gd name="T31" fmla="*/ 328 h 625"/>
                  <a:gd name="T32" fmla="*/ 480 w 498"/>
                  <a:gd name="T33" fmla="*/ 328 h 625"/>
                  <a:gd name="T34" fmla="*/ 498 w 498"/>
                  <a:gd name="T35" fmla="*/ 240 h 625"/>
                  <a:gd name="T36" fmla="*/ 249 w 498"/>
                  <a:gd name="T37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98" h="625">
                    <a:moveTo>
                      <a:pt x="249" y="0"/>
                    </a:moveTo>
                    <a:cubicBezTo>
                      <a:pt x="113" y="0"/>
                      <a:pt x="0" y="107"/>
                      <a:pt x="0" y="240"/>
                    </a:cubicBezTo>
                    <a:cubicBezTo>
                      <a:pt x="0" y="271"/>
                      <a:pt x="6" y="301"/>
                      <a:pt x="17" y="328"/>
                    </a:cubicBezTo>
                    <a:cubicBezTo>
                      <a:pt x="17" y="328"/>
                      <a:pt x="17" y="328"/>
                      <a:pt x="17" y="328"/>
                    </a:cubicBezTo>
                    <a:cubicBezTo>
                      <a:pt x="21" y="338"/>
                      <a:pt x="26" y="347"/>
                      <a:pt x="31" y="356"/>
                    </a:cubicBezTo>
                    <a:cubicBezTo>
                      <a:pt x="48" y="391"/>
                      <a:pt x="77" y="451"/>
                      <a:pt x="95" y="488"/>
                    </a:cubicBezTo>
                    <a:cubicBezTo>
                      <a:pt x="95" y="488"/>
                      <a:pt x="108" y="525"/>
                      <a:pt x="108" y="539"/>
                    </a:cubicBezTo>
                    <a:cubicBezTo>
                      <a:pt x="108" y="554"/>
                      <a:pt x="109" y="576"/>
                      <a:pt x="115" y="588"/>
                    </a:cubicBezTo>
                    <a:cubicBezTo>
                      <a:pt x="119" y="595"/>
                      <a:pt x="129" y="612"/>
                      <a:pt x="153" y="625"/>
                    </a:cubicBezTo>
                    <a:cubicBezTo>
                      <a:pt x="249" y="625"/>
                      <a:pt x="249" y="625"/>
                      <a:pt x="249" y="625"/>
                    </a:cubicBezTo>
                    <a:cubicBezTo>
                      <a:pt x="344" y="625"/>
                      <a:pt x="344" y="625"/>
                      <a:pt x="344" y="625"/>
                    </a:cubicBezTo>
                    <a:cubicBezTo>
                      <a:pt x="368" y="612"/>
                      <a:pt x="379" y="595"/>
                      <a:pt x="382" y="588"/>
                    </a:cubicBezTo>
                    <a:cubicBezTo>
                      <a:pt x="388" y="576"/>
                      <a:pt x="390" y="554"/>
                      <a:pt x="390" y="539"/>
                    </a:cubicBezTo>
                    <a:cubicBezTo>
                      <a:pt x="390" y="525"/>
                      <a:pt x="403" y="488"/>
                      <a:pt x="403" y="488"/>
                    </a:cubicBezTo>
                    <a:cubicBezTo>
                      <a:pt x="420" y="451"/>
                      <a:pt x="450" y="391"/>
                      <a:pt x="467" y="356"/>
                    </a:cubicBezTo>
                    <a:cubicBezTo>
                      <a:pt x="472" y="347"/>
                      <a:pt x="476" y="338"/>
                      <a:pt x="480" y="328"/>
                    </a:cubicBezTo>
                    <a:cubicBezTo>
                      <a:pt x="480" y="328"/>
                      <a:pt x="480" y="328"/>
                      <a:pt x="480" y="328"/>
                    </a:cubicBezTo>
                    <a:cubicBezTo>
                      <a:pt x="492" y="301"/>
                      <a:pt x="498" y="271"/>
                      <a:pt x="498" y="240"/>
                    </a:cubicBezTo>
                    <a:cubicBezTo>
                      <a:pt x="498" y="107"/>
                      <a:pt x="385" y="0"/>
                      <a:pt x="249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51" name="组合 150"/>
              <p:cNvGrpSpPr/>
              <p:nvPr/>
            </p:nvGrpSpPr>
            <p:grpSpPr>
              <a:xfrm>
                <a:off x="3999883" y="4025097"/>
                <a:ext cx="716912" cy="700983"/>
                <a:chOff x="3759201" y="3508375"/>
                <a:chExt cx="828024" cy="809626"/>
              </a:xfrm>
            </p:grpSpPr>
            <p:sp>
              <p:nvSpPr>
                <p:cNvPr id="152" name="Freeform 6"/>
                <p:cNvSpPr>
                  <a:spLocks/>
                </p:cNvSpPr>
                <p:nvPr/>
              </p:nvSpPr>
              <p:spPr bwMode="auto">
                <a:xfrm>
                  <a:off x="3764900" y="3508375"/>
                  <a:ext cx="822325" cy="757238"/>
                </a:xfrm>
                <a:custGeom>
                  <a:avLst/>
                  <a:gdLst>
                    <a:gd name="T0" fmla="*/ 216 w 220"/>
                    <a:gd name="T1" fmla="*/ 0 h 202"/>
                    <a:gd name="T2" fmla="*/ 213 w 220"/>
                    <a:gd name="T3" fmla="*/ 3 h 202"/>
                    <a:gd name="T4" fmla="*/ 213 w 220"/>
                    <a:gd name="T5" fmla="*/ 14 h 202"/>
                    <a:gd name="T6" fmla="*/ 211 w 220"/>
                    <a:gd name="T7" fmla="*/ 16 h 202"/>
                    <a:gd name="T8" fmla="*/ 218 w 220"/>
                    <a:gd name="T9" fmla="*/ 24 h 202"/>
                    <a:gd name="T10" fmla="*/ 217 w 220"/>
                    <a:gd name="T11" fmla="*/ 35 h 202"/>
                    <a:gd name="T12" fmla="*/ 210 w 220"/>
                    <a:gd name="T13" fmla="*/ 42 h 202"/>
                    <a:gd name="T14" fmla="*/ 209 w 220"/>
                    <a:gd name="T15" fmla="*/ 48 h 202"/>
                    <a:gd name="T16" fmla="*/ 217 w 220"/>
                    <a:gd name="T17" fmla="*/ 55 h 202"/>
                    <a:gd name="T18" fmla="*/ 216 w 220"/>
                    <a:gd name="T19" fmla="*/ 66 h 202"/>
                    <a:gd name="T20" fmla="*/ 210 w 220"/>
                    <a:gd name="T21" fmla="*/ 71 h 202"/>
                    <a:gd name="T22" fmla="*/ 210 w 220"/>
                    <a:gd name="T23" fmla="*/ 80 h 202"/>
                    <a:gd name="T24" fmla="*/ 218 w 220"/>
                    <a:gd name="T25" fmla="*/ 89 h 202"/>
                    <a:gd name="T26" fmla="*/ 214 w 220"/>
                    <a:gd name="T27" fmla="*/ 97 h 202"/>
                    <a:gd name="T28" fmla="*/ 209 w 220"/>
                    <a:gd name="T29" fmla="*/ 102 h 202"/>
                    <a:gd name="T30" fmla="*/ 210 w 220"/>
                    <a:gd name="T31" fmla="*/ 108 h 202"/>
                    <a:gd name="T32" fmla="*/ 217 w 220"/>
                    <a:gd name="T33" fmla="*/ 116 h 202"/>
                    <a:gd name="T34" fmla="*/ 215 w 220"/>
                    <a:gd name="T35" fmla="*/ 125 h 202"/>
                    <a:gd name="T36" fmla="*/ 209 w 220"/>
                    <a:gd name="T37" fmla="*/ 131 h 202"/>
                    <a:gd name="T38" fmla="*/ 209 w 220"/>
                    <a:gd name="T39" fmla="*/ 138 h 202"/>
                    <a:gd name="T40" fmla="*/ 214 w 220"/>
                    <a:gd name="T41" fmla="*/ 145 h 202"/>
                    <a:gd name="T42" fmla="*/ 206 w 220"/>
                    <a:gd name="T43" fmla="*/ 161 h 202"/>
                    <a:gd name="T44" fmla="*/ 159 w 220"/>
                    <a:gd name="T45" fmla="*/ 202 h 202"/>
                    <a:gd name="T46" fmla="*/ 61 w 220"/>
                    <a:gd name="T47" fmla="*/ 202 h 202"/>
                    <a:gd name="T48" fmla="*/ 13 w 220"/>
                    <a:gd name="T49" fmla="*/ 161 h 202"/>
                    <a:gd name="T50" fmla="*/ 12 w 220"/>
                    <a:gd name="T51" fmla="*/ 152 h 202"/>
                    <a:gd name="T52" fmla="*/ 9 w 220"/>
                    <a:gd name="T53" fmla="*/ 142 h 202"/>
                    <a:gd name="T54" fmla="*/ 2 w 220"/>
                    <a:gd name="T55" fmla="*/ 135 h 202"/>
                    <a:gd name="T56" fmla="*/ 5 w 220"/>
                    <a:gd name="T57" fmla="*/ 126 h 202"/>
                    <a:gd name="T58" fmla="*/ 8 w 220"/>
                    <a:gd name="T59" fmla="*/ 119 h 202"/>
                    <a:gd name="T60" fmla="*/ 4 w 220"/>
                    <a:gd name="T61" fmla="*/ 108 h 202"/>
                    <a:gd name="T62" fmla="*/ 3 w 220"/>
                    <a:gd name="T63" fmla="*/ 97 h 202"/>
                    <a:gd name="T64" fmla="*/ 8 w 220"/>
                    <a:gd name="T65" fmla="*/ 91 h 202"/>
                    <a:gd name="T66" fmla="*/ 8 w 220"/>
                    <a:gd name="T67" fmla="*/ 85 h 202"/>
                    <a:gd name="T68" fmla="*/ 2 w 220"/>
                    <a:gd name="T69" fmla="*/ 76 h 202"/>
                    <a:gd name="T70" fmla="*/ 5 w 220"/>
                    <a:gd name="T71" fmla="*/ 66 h 202"/>
                    <a:gd name="T72" fmla="*/ 9 w 220"/>
                    <a:gd name="T73" fmla="*/ 61 h 202"/>
                    <a:gd name="T74" fmla="*/ 8 w 220"/>
                    <a:gd name="T75" fmla="*/ 54 h 202"/>
                    <a:gd name="T76" fmla="*/ 2 w 220"/>
                    <a:gd name="T77" fmla="*/ 44 h 202"/>
                    <a:gd name="T78" fmla="*/ 2 w 220"/>
                    <a:gd name="T79" fmla="*/ 16 h 202"/>
                    <a:gd name="T80" fmla="*/ 2 w 220"/>
                    <a:gd name="T81" fmla="*/ 11 h 202"/>
                    <a:gd name="T82" fmla="*/ 2 w 220"/>
                    <a:gd name="T83" fmla="*/ 1 h 202"/>
                    <a:gd name="T84" fmla="*/ 0 w 220"/>
                    <a:gd name="T85" fmla="*/ 0 h 202"/>
                    <a:gd name="T86" fmla="*/ 216 w 220"/>
                    <a:gd name="T87" fmla="*/ 0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20" h="202">
                      <a:moveTo>
                        <a:pt x="216" y="0"/>
                      </a:move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4"/>
                        <a:pt x="213" y="14"/>
                        <a:pt x="213" y="14"/>
                      </a:cubicBezTo>
                      <a:cubicBezTo>
                        <a:pt x="211" y="16"/>
                        <a:pt x="211" y="16"/>
                        <a:pt x="211" y="16"/>
                      </a:cubicBezTo>
                      <a:cubicBezTo>
                        <a:pt x="211" y="16"/>
                        <a:pt x="216" y="20"/>
                        <a:pt x="218" y="24"/>
                      </a:cubicBezTo>
                      <a:cubicBezTo>
                        <a:pt x="220" y="28"/>
                        <a:pt x="220" y="33"/>
                        <a:pt x="217" y="35"/>
                      </a:cubicBezTo>
                      <a:cubicBezTo>
                        <a:pt x="214" y="38"/>
                        <a:pt x="210" y="39"/>
                        <a:pt x="210" y="42"/>
                      </a:cubicBezTo>
                      <a:cubicBezTo>
                        <a:pt x="210" y="44"/>
                        <a:pt x="209" y="48"/>
                        <a:pt x="209" y="48"/>
                      </a:cubicBezTo>
                      <a:cubicBezTo>
                        <a:pt x="209" y="48"/>
                        <a:pt x="216" y="51"/>
                        <a:pt x="217" y="55"/>
                      </a:cubicBezTo>
                      <a:cubicBezTo>
                        <a:pt x="219" y="60"/>
                        <a:pt x="218" y="64"/>
                        <a:pt x="216" y="66"/>
                      </a:cubicBezTo>
                      <a:cubicBezTo>
                        <a:pt x="213" y="67"/>
                        <a:pt x="210" y="71"/>
                        <a:pt x="210" y="71"/>
                      </a:cubicBezTo>
                      <a:cubicBezTo>
                        <a:pt x="210" y="80"/>
                        <a:pt x="210" y="80"/>
                        <a:pt x="210" y="80"/>
                      </a:cubicBezTo>
                      <a:cubicBezTo>
                        <a:pt x="210" y="80"/>
                        <a:pt x="218" y="85"/>
                        <a:pt x="218" y="89"/>
                      </a:cubicBezTo>
                      <a:cubicBezTo>
                        <a:pt x="218" y="94"/>
                        <a:pt x="214" y="97"/>
                        <a:pt x="214" y="97"/>
                      </a:cubicBezTo>
                      <a:cubicBezTo>
                        <a:pt x="209" y="102"/>
                        <a:pt x="209" y="102"/>
                        <a:pt x="209" y="102"/>
                      </a:cubicBezTo>
                      <a:cubicBezTo>
                        <a:pt x="210" y="108"/>
                        <a:pt x="210" y="108"/>
                        <a:pt x="210" y="108"/>
                      </a:cubicBezTo>
                      <a:cubicBezTo>
                        <a:pt x="210" y="108"/>
                        <a:pt x="216" y="112"/>
                        <a:pt x="217" y="116"/>
                      </a:cubicBezTo>
                      <a:cubicBezTo>
                        <a:pt x="218" y="120"/>
                        <a:pt x="217" y="123"/>
                        <a:pt x="215" y="125"/>
                      </a:cubicBezTo>
                      <a:cubicBezTo>
                        <a:pt x="213" y="127"/>
                        <a:pt x="209" y="131"/>
                        <a:pt x="209" y="131"/>
                      </a:cubicBezTo>
                      <a:cubicBezTo>
                        <a:pt x="209" y="138"/>
                        <a:pt x="209" y="138"/>
                        <a:pt x="209" y="138"/>
                      </a:cubicBezTo>
                      <a:cubicBezTo>
                        <a:pt x="209" y="138"/>
                        <a:pt x="213" y="141"/>
                        <a:pt x="214" y="145"/>
                      </a:cubicBezTo>
                      <a:cubicBezTo>
                        <a:pt x="214" y="148"/>
                        <a:pt x="209" y="158"/>
                        <a:pt x="206" y="161"/>
                      </a:cubicBezTo>
                      <a:cubicBezTo>
                        <a:pt x="203" y="163"/>
                        <a:pt x="159" y="202"/>
                        <a:pt x="159" y="202"/>
                      </a:cubicBezTo>
                      <a:cubicBezTo>
                        <a:pt x="61" y="202"/>
                        <a:pt x="61" y="202"/>
                        <a:pt x="61" y="202"/>
                      </a:cubicBezTo>
                      <a:cubicBezTo>
                        <a:pt x="13" y="161"/>
                        <a:pt x="13" y="161"/>
                        <a:pt x="13" y="161"/>
                      </a:cubicBezTo>
                      <a:cubicBezTo>
                        <a:pt x="13" y="161"/>
                        <a:pt x="12" y="155"/>
                        <a:pt x="12" y="152"/>
                      </a:cubicBezTo>
                      <a:cubicBezTo>
                        <a:pt x="11" y="149"/>
                        <a:pt x="12" y="144"/>
                        <a:pt x="9" y="142"/>
                      </a:cubicBezTo>
                      <a:cubicBezTo>
                        <a:pt x="7" y="140"/>
                        <a:pt x="2" y="139"/>
                        <a:pt x="2" y="135"/>
                      </a:cubicBezTo>
                      <a:cubicBezTo>
                        <a:pt x="2" y="130"/>
                        <a:pt x="3" y="127"/>
                        <a:pt x="5" y="126"/>
                      </a:cubicBezTo>
                      <a:cubicBezTo>
                        <a:pt x="7" y="125"/>
                        <a:pt x="9" y="122"/>
                        <a:pt x="8" y="119"/>
                      </a:cubicBezTo>
                      <a:cubicBezTo>
                        <a:pt x="8" y="116"/>
                        <a:pt x="6" y="112"/>
                        <a:pt x="4" y="108"/>
                      </a:cubicBezTo>
                      <a:cubicBezTo>
                        <a:pt x="2" y="104"/>
                        <a:pt x="2" y="100"/>
                        <a:pt x="3" y="97"/>
                      </a:cubicBezTo>
                      <a:cubicBezTo>
                        <a:pt x="5" y="94"/>
                        <a:pt x="8" y="91"/>
                        <a:pt x="8" y="91"/>
                      </a:cubicBezTo>
                      <a:cubicBezTo>
                        <a:pt x="8" y="85"/>
                        <a:pt x="8" y="85"/>
                        <a:pt x="8" y="85"/>
                      </a:cubicBezTo>
                      <a:cubicBezTo>
                        <a:pt x="8" y="85"/>
                        <a:pt x="2" y="81"/>
                        <a:pt x="2" y="76"/>
                      </a:cubicBezTo>
                      <a:cubicBezTo>
                        <a:pt x="2" y="70"/>
                        <a:pt x="3" y="67"/>
                        <a:pt x="5" y="66"/>
                      </a:cubicBezTo>
                      <a:cubicBezTo>
                        <a:pt x="7" y="64"/>
                        <a:pt x="9" y="61"/>
                        <a:pt x="9" y="61"/>
                      </a:cubicBezTo>
                      <a:cubicBezTo>
                        <a:pt x="9" y="61"/>
                        <a:pt x="10" y="57"/>
                        <a:pt x="8" y="54"/>
                      </a:cubicBezTo>
                      <a:cubicBezTo>
                        <a:pt x="7" y="52"/>
                        <a:pt x="3" y="48"/>
                        <a:pt x="2" y="44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4"/>
                        <a:pt x="2" y="11"/>
                      </a:cubicBezTo>
                      <a:cubicBezTo>
                        <a:pt x="2" y="8"/>
                        <a:pt x="2" y="1"/>
                        <a:pt x="2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03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7"/>
                <p:cNvSpPr>
                  <a:spLocks/>
                </p:cNvSpPr>
                <p:nvPr/>
              </p:nvSpPr>
              <p:spPr bwMode="auto">
                <a:xfrm>
                  <a:off x="3996676" y="4268788"/>
                  <a:ext cx="350838" cy="49213"/>
                </a:xfrm>
                <a:custGeom>
                  <a:avLst/>
                  <a:gdLst>
                    <a:gd name="T0" fmla="*/ 0 w 94"/>
                    <a:gd name="T1" fmla="*/ 0 h 13"/>
                    <a:gd name="T2" fmla="*/ 94 w 94"/>
                    <a:gd name="T3" fmla="*/ 0 h 13"/>
                    <a:gd name="T4" fmla="*/ 85 w 94"/>
                    <a:gd name="T5" fmla="*/ 9 h 13"/>
                    <a:gd name="T6" fmla="*/ 74 w 94"/>
                    <a:gd name="T7" fmla="*/ 13 h 13"/>
                    <a:gd name="T8" fmla="*/ 19 w 94"/>
                    <a:gd name="T9" fmla="*/ 13 h 13"/>
                    <a:gd name="T10" fmla="*/ 8 w 94"/>
                    <a:gd name="T11" fmla="*/ 9 h 13"/>
                    <a:gd name="T12" fmla="*/ 0 w 94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" h="13">
                      <a:moveTo>
                        <a:pt x="0" y="0"/>
                      </a:move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0"/>
                        <a:pt x="88" y="6"/>
                        <a:pt x="85" y="9"/>
                      </a:cubicBezTo>
                      <a:cubicBezTo>
                        <a:pt x="82" y="11"/>
                        <a:pt x="77" y="13"/>
                        <a:pt x="74" y="13"/>
                      </a:cubicBezTo>
                      <a:cubicBezTo>
                        <a:pt x="71" y="13"/>
                        <a:pt x="19" y="13"/>
                        <a:pt x="19" y="13"/>
                      </a:cubicBezTo>
                      <a:cubicBezTo>
                        <a:pt x="19" y="13"/>
                        <a:pt x="11" y="13"/>
                        <a:pt x="8" y="9"/>
                      </a:cubicBezTo>
                      <a:cubicBezTo>
                        <a:pt x="5" y="6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6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8"/>
                <p:cNvSpPr>
                  <a:spLocks/>
                </p:cNvSpPr>
                <p:nvPr/>
              </p:nvSpPr>
              <p:spPr bwMode="auto">
                <a:xfrm>
                  <a:off x="4173538" y="3527425"/>
                  <a:ext cx="247650" cy="33338"/>
                </a:xfrm>
                <a:custGeom>
                  <a:avLst/>
                  <a:gdLst>
                    <a:gd name="T0" fmla="*/ 4 w 66"/>
                    <a:gd name="T1" fmla="*/ 1 h 9"/>
                    <a:gd name="T2" fmla="*/ 64 w 66"/>
                    <a:gd name="T3" fmla="*/ 1 h 9"/>
                    <a:gd name="T4" fmla="*/ 62 w 66"/>
                    <a:gd name="T5" fmla="*/ 7 h 9"/>
                    <a:gd name="T6" fmla="*/ 0 w 66"/>
                    <a:gd name="T7" fmla="*/ 9 h 9"/>
                    <a:gd name="T8" fmla="*/ 20 w 66"/>
                    <a:gd name="T9" fmla="*/ 5 h 9"/>
                    <a:gd name="T10" fmla="*/ 17 w 66"/>
                    <a:gd name="T11" fmla="*/ 3 h 9"/>
                    <a:gd name="T12" fmla="*/ 4 w 66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9">
                      <a:moveTo>
                        <a:pt x="4" y="1"/>
                      </a:moveTo>
                      <a:cubicBezTo>
                        <a:pt x="4" y="1"/>
                        <a:pt x="62" y="0"/>
                        <a:pt x="64" y="1"/>
                      </a:cubicBezTo>
                      <a:cubicBezTo>
                        <a:pt x="66" y="3"/>
                        <a:pt x="66" y="5"/>
                        <a:pt x="62" y="7"/>
                      </a:cubicBezTo>
                      <a:cubicBezTo>
                        <a:pt x="58" y="8"/>
                        <a:pt x="0" y="9"/>
                        <a:pt x="0" y="9"/>
                      </a:cubicBezTo>
                      <a:cubicBezTo>
                        <a:pt x="0" y="9"/>
                        <a:pt x="20" y="7"/>
                        <a:pt x="20" y="5"/>
                      </a:cubicBezTo>
                      <a:cubicBezTo>
                        <a:pt x="20" y="3"/>
                        <a:pt x="21" y="4"/>
                        <a:pt x="17" y="3"/>
                      </a:cubicBezTo>
                      <a:cubicBezTo>
                        <a:pt x="13" y="3"/>
                        <a:pt x="4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9"/>
                <p:cNvSpPr>
                  <a:spLocks/>
                </p:cNvSpPr>
                <p:nvPr/>
              </p:nvSpPr>
              <p:spPr bwMode="auto">
                <a:xfrm>
                  <a:off x="4173538" y="3571875"/>
                  <a:ext cx="242888" cy="93663"/>
                </a:xfrm>
                <a:custGeom>
                  <a:avLst/>
                  <a:gdLst>
                    <a:gd name="T0" fmla="*/ 11 w 65"/>
                    <a:gd name="T1" fmla="*/ 0 h 25"/>
                    <a:gd name="T2" fmla="*/ 60 w 65"/>
                    <a:gd name="T3" fmla="*/ 1 h 25"/>
                    <a:gd name="T4" fmla="*/ 65 w 65"/>
                    <a:gd name="T5" fmla="*/ 10 h 25"/>
                    <a:gd name="T6" fmla="*/ 57 w 65"/>
                    <a:gd name="T7" fmla="*/ 21 h 25"/>
                    <a:gd name="T8" fmla="*/ 0 w 65"/>
                    <a:gd name="T9" fmla="*/ 25 h 25"/>
                    <a:gd name="T10" fmla="*/ 21 w 65"/>
                    <a:gd name="T11" fmla="*/ 20 h 25"/>
                    <a:gd name="T12" fmla="*/ 22 w 65"/>
                    <a:gd name="T13" fmla="*/ 12 h 25"/>
                    <a:gd name="T14" fmla="*/ 23 w 65"/>
                    <a:gd name="T15" fmla="*/ 6 h 25"/>
                    <a:gd name="T16" fmla="*/ 23 w 65"/>
                    <a:gd name="T17" fmla="*/ 3 h 25"/>
                    <a:gd name="T18" fmla="*/ 11 w 65"/>
                    <a:gd name="T1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5" h="25">
                      <a:moveTo>
                        <a:pt x="11" y="0"/>
                      </a:moveTo>
                      <a:cubicBezTo>
                        <a:pt x="11" y="0"/>
                        <a:pt x="58" y="0"/>
                        <a:pt x="60" y="1"/>
                      </a:cubicBezTo>
                      <a:cubicBezTo>
                        <a:pt x="63" y="2"/>
                        <a:pt x="65" y="7"/>
                        <a:pt x="65" y="10"/>
                      </a:cubicBezTo>
                      <a:cubicBezTo>
                        <a:pt x="65" y="14"/>
                        <a:pt x="65" y="19"/>
                        <a:pt x="57" y="21"/>
                      </a:cubicBezTo>
                      <a:cubicBezTo>
                        <a:pt x="49" y="23"/>
                        <a:pt x="0" y="25"/>
                        <a:pt x="0" y="25"/>
                      </a:cubicBezTo>
                      <a:cubicBezTo>
                        <a:pt x="0" y="25"/>
                        <a:pt x="20" y="22"/>
                        <a:pt x="21" y="20"/>
                      </a:cubicBezTo>
                      <a:cubicBezTo>
                        <a:pt x="23" y="18"/>
                        <a:pt x="21" y="14"/>
                        <a:pt x="22" y="12"/>
                      </a:cubicBezTo>
                      <a:cubicBezTo>
                        <a:pt x="23" y="10"/>
                        <a:pt x="24" y="10"/>
                        <a:pt x="23" y="6"/>
                      </a:cubicBezTo>
                      <a:cubicBezTo>
                        <a:pt x="23" y="3"/>
                        <a:pt x="23" y="3"/>
                        <a:pt x="23" y="3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10"/>
                <p:cNvSpPr>
                  <a:spLocks/>
                </p:cNvSpPr>
                <p:nvPr/>
              </p:nvSpPr>
              <p:spPr bwMode="auto">
                <a:xfrm>
                  <a:off x="4106863" y="3698875"/>
                  <a:ext cx="303213" cy="34925"/>
                </a:xfrm>
                <a:custGeom>
                  <a:avLst/>
                  <a:gdLst>
                    <a:gd name="T0" fmla="*/ 20 w 81"/>
                    <a:gd name="T1" fmla="*/ 1 h 9"/>
                    <a:gd name="T2" fmla="*/ 73 w 81"/>
                    <a:gd name="T3" fmla="*/ 0 h 9"/>
                    <a:gd name="T4" fmla="*/ 80 w 81"/>
                    <a:gd name="T5" fmla="*/ 3 h 9"/>
                    <a:gd name="T6" fmla="*/ 3 w 81"/>
                    <a:gd name="T7" fmla="*/ 9 h 9"/>
                    <a:gd name="T8" fmla="*/ 24 w 81"/>
                    <a:gd name="T9" fmla="*/ 5 h 9"/>
                    <a:gd name="T10" fmla="*/ 20 w 81"/>
                    <a:gd name="T11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" h="9">
                      <a:moveTo>
                        <a:pt x="20" y="1"/>
                      </a:moveTo>
                      <a:cubicBezTo>
                        <a:pt x="20" y="1"/>
                        <a:pt x="66" y="0"/>
                        <a:pt x="73" y="0"/>
                      </a:cubicBezTo>
                      <a:cubicBezTo>
                        <a:pt x="81" y="0"/>
                        <a:pt x="81" y="3"/>
                        <a:pt x="80" y="3"/>
                      </a:cubicBezTo>
                      <a:cubicBezTo>
                        <a:pt x="78" y="4"/>
                        <a:pt x="5" y="9"/>
                        <a:pt x="3" y="9"/>
                      </a:cubicBezTo>
                      <a:cubicBezTo>
                        <a:pt x="0" y="9"/>
                        <a:pt x="21" y="6"/>
                        <a:pt x="24" y="5"/>
                      </a:cubicBezTo>
                      <a:cubicBezTo>
                        <a:pt x="27" y="4"/>
                        <a:pt x="26" y="2"/>
                        <a:pt x="2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11"/>
                <p:cNvSpPr>
                  <a:spLocks/>
                </p:cNvSpPr>
                <p:nvPr/>
              </p:nvSpPr>
              <p:spPr bwMode="auto">
                <a:xfrm>
                  <a:off x="4140201" y="3756025"/>
                  <a:ext cx="269875" cy="25400"/>
                </a:xfrm>
                <a:custGeom>
                  <a:avLst/>
                  <a:gdLst>
                    <a:gd name="T0" fmla="*/ 26 w 72"/>
                    <a:gd name="T1" fmla="*/ 1 h 7"/>
                    <a:gd name="T2" fmla="*/ 72 w 72"/>
                    <a:gd name="T3" fmla="*/ 0 h 7"/>
                    <a:gd name="T4" fmla="*/ 49 w 72"/>
                    <a:gd name="T5" fmla="*/ 5 h 7"/>
                    <a:gd name="T6" fmla="*/ 4 w 72"/>
                    <a:gd name="T7" fmla="*/ 7 h 7"/>
                    <a:gd name="T8" fmla="*/ 26 w 72"/>
                    <a:gd name="T9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7">
                      <a:moveTo>
                        <a:pt x="26" y="1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51" y="5"/>
                        <a:pt x="49" y="5"/>
                      </a:cubicBezTo>
                      <a:cubicBezTo>
                        <a:pt x="47" y="5"/>
                        <a:pt x="9" y="7"/>
                        <a:pt x="4" y="7"/>
                      </a:cubicBezTo>
                      <a:cubicBezTo>
                        <a:pt x="0" y="7"/>
                        <a:pt x="35" y="3"/>
                        <a:pt x="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2"/>
                <p:cNvSpPr>
                  <a:spLocks/>
                </p:cNvSpPr>
                <p:nvPr/>
              </p:nvSpPr>
              <p:spPr bwMode="auto">
                <a:xfrm>
                  <a:off x="4125913" y="3811588"/>
                  <a:ext cx="287338" cy="38100"/>
                </a:xfrm>
                <a:custGeom>
                  <a:avLst/>
                  <a:gdLst>
                    <a:gd name="T0" fmla="*/ 15 w 77"/>
                    <a:gd name="T1" fmla="*/ 2 h 10"/>
                    <a:gd name="T2" fmla="*/ 73 w 77"/>
                    <a:gd name="T3" fmla="*/ 0 h 10"/>
                    <a:gd name="T4" fmla="*/ 72 w 77"/>
                    <a:gd name="T5" fmla="*/ 5 h 10"/>
                    <a:gd name="T6" fmla="*/ 0 w 77"/>
                    <a:gd name="T7" fmla="*/ 10 h 10"/>
                    <a:gd name="T8" fmla="*/ 31 w 77"/>
                    <a:gd name="T9" fmla="*/ 5 h 10"/>
                    <a:gd name="T10" fmla="*/ 15 w 77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7" h="10">
                      <a:moveTo>
                        <a:pt x="15" y="2"/>
                      </a:moveTo>
                      <a:cubicBezTo>
                        <a:pt x="15" y="2"/>
                        <a:pt x="69" y="0"/>
                        <a:pt x="73" y="0"/>
                      </a:cubicBezTo>
                      <a:cubicBezTo>
                        <a:pt x="77" y="0"/>
                        <a:pt x="75" y="4"/>
                        <a:pt x="72" y="5"/>
                      </a:cubicBezTo>
                      <a:cubicBezTo>
                        <a:pt x="68" y="6"/>
                        <a:pt x="0" y="10"/>
                        <a:pt x="0" y="10"/>
                      </a:cubicBezTo>
                      <a:cubicBezTo>
                        <a:pt x="0" y="10"/>
                        <a:pt x="29" y="6"/>
                        <a:pt x="31" y="5"/>
                      </a:cubicBezTo>
                      <a:cubicBezTo>
                        <a:pt x="32" y="4"/>
                        <a:pt x="15" y="2"/>
                        <a:pt x="1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3"/>
                <p:cNvSpPr>
                  <a:spLocks/>
                </p:cNvSpPr>
                <p:nvPr/>
              </p:nvSpPr>
              <p:spPr bwMode="auto">
                <a:xfrm>
                  <a:off x="4195763" y="3868738"/>
                  <a:ext cx="217488" cy="33338"/>
                </a:xfrm>
                <a:custGeom>
                  <a:avLst/>
                  <a:gdLst>
                    <a:gd name="T0" fmla="*/ 0 w 58"/>
                    <a:gd name="T1" fmla="*/ 4 h 9"/>
                    <a:gd name="T2" fmla="*/ 56 w 58"/>
                    <a:gd name="T3" fmla="*/ 0 h 9"/>
                    <a:gd name="T4" fmla="*/ 0 w 58"/>
                    <a:gd name="T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9">
                      <a:moveTo>
                        <a:pt x="0" y="4"/>
                      </a:moveTo>
                      <a:cubicBezTo>
                        <a:pt x="0" y="4"/>
                        <a:pt x="55" y="0"/>
                        <a:pt x="56" y="0"/>
                      </a:cubicBezTo>
                      <a:cubicBezTo>
                        <a:pt x="58" y="0"/>
                        <a:pt x="22" y="9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4"/>
                <p:cNvSpPr>
                  <a:spLocks/>
                </p:cNvSpPr>
                <p:nvPr/>
              </p:nvSpPr>
              <p:spPr bwMode="auto">
                <a:xfrm>
                  <a:off x="4117976" y="3935413"/>
                  <a:ext cx="280988" cy="30163"/>
                </a:xfrm>
                <a:custGeom>
                  <a:avLst/>
                  <a:gdLst>
                    <a:gd name="T0" fmla="*/ 23 w 75"/>
                    <a:gd name="T1" fmla="*/ 0 h 8"/>
                    <a:gd name="T2" fmla="*/ 71 w 75"/>
                    <a:gd name="T3" fmla="*/ 0 h 8"/>
                    <a:gd name="T4" fmla="*/ 65 w 75"/>
                    <a:gd name="T5" fmla="*/ 4 h 8"/>
                    <a:gd name="T6" fmla="*/ 0 w 75"/>
                    <a:gd name="T7" fmla="*/ 8 h 8"/>
                    <a:gd name="T8" fmla="*/ 31 w 75"/>
                    <a:gd name="T9" fmla="*/ 3 h 8"/>
                    <a:gd name="T10" fmla="*/ 23 w 75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" h="8">
                      <a:moveTo>
                        <a:pt x="23" y="0"/>
                      </a:moveTo>
                      <a:cubicBezTo>
                        <a:pt x="23" y="0"/>
                        <a:pt x="67" y="0"/>
                        <a:pt x="71" y="0"/>
                      </a:cubicBezTo>
                      <a:cubicBezTo>
                        <a:pt x="75" y="1"/>
                        <a:pt x="68" y="3"/>
                        <a:pt x="65" y="4"/>
                      </a:cubicBezTo>
                      <a:cubicBezTo>
                        <a:pt x="62" y="5"/>
                        <a:pt x="0" y="8"/>
                        <a:pt x="0" y="8"/>
                      </a:cubicBezTo>
                      <a:cubicBezTo>
                        <a:pt x="0" y="8"/>
                        <a:pt x="28" y="4"/>
                        <a:pt x="31" y="3"/>
                      </a:cubicBezTo>
                      <a:cubicBezTo>
                        <a:pt x="33" y="3"/>
                        <a:pt x="33" y="3"/>
                        <a:pt x="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15"/>
                <p:cNvSpPr>
                  <a:spLocks/>
                </p:cNvSpPr>
                <p:nvPr/>
              </p:nvSpPr>
              <p:spPr bwMode="auto">
                <a:xfrm>
                  <a:off x="4206876" y="3984625"/>
                  <a:ext cx="206375" cy="25400"/>
                </a:xfrm>
                <a:custGeom>
                  <a:avLst/>
                  <a:gdLst>
                    <a:gd name="T0" fmla="*/ 0 w 55"/>
                    <a:gd name="T1" fmla="*/ 3 h 7"/>
                    <a:gd name="T2" fmla="*/ 53 w 55"/>
                    <a:gd name="T3" fmla="*/ 0 h 7"/>
                    <a:gd name="T4" fmla="*/ 0 w 55"/>
                    <a:gd name="T5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7">
                      <a:moveTo>
                        <a:pt x="0" y="3"/>
                      </a:moveTo>
                      <a:cubicBezTo>
                        <a:pt x="0" y="3"/>
                        <a:pt x="51" y="0"/>
                        <a:pt x="53" y="0"/>
                      </a:cubicBezTo>
                      <a:cubicBezTo>
                        <a:pt x="55" y="0"/>
                        <a:pt x="28" y="7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"/>
                <p:cNvSpPr>
                  <a:spLocks/>
                </p:cNvSpPr>
                <p:nvPr/>
              </p:nvSpPr>
              <p:spPr bwMode="auto">
                <a:xfrm>
                  <a:off x="4222751" y="4044949"/>
                  <a:ext cx="160338" cy="28576"/>
                </a:xfrm>
                <a:custGeom>
                  <a:avLst/>
                  <a:gdLst>
                    <a:gd name="T0" fmla="*/ 0 w 43"/>
                    <a:gd name="T1" fmla="*/ 2 h 8"/>
                    <a:gd name="T2" fmla="*/ 41 w 43"/>
                    <a:gd name="T3" fmla="*/ 1 h 8"/>
                    <a:gd name="T4" fmla="*/ 26 w 43"/>
                    <a:gd name="T5" fmla="*/ 7 h 8"/>
                    <a:gd name="T6" fmla="*/ 0 w 43"/>
                    <a:gd name="T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8">
                      <a:moveTo>
                        <a:pt x="0" y="2"/>
                      </a:moveTo>
                      <a:cubicBezTo>
                        <a:pt x="0" y="2"/>
                        <a:pt x="38" y="0"/>
                        <a:pt x="41" y="1"/>
                      </a:cubicBezTo>
                      <a:cubicBezTo>
                        <a:pt x="43" y="1"/>
                        <a:pt x="31" y="5"/>
                        <a:pt x="26" y="7"/>
                      </a:cubicBezTo>
                      <a:cubicBezTo>
                        <a:pt x="20" y="8"/>
                        <a:pt x="12" y="7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7"/>
                <p:cNvSpPr>
                  <a:spLocks/>
                </p:cNvSpPr>
                <p:nvPr/>
              </p:nvSpPr>
              <p:spPr bwMode="auto">
                <a:xfrm>
                  <a:off x="4151313" y="4070350"/>
                  <a:ext cx="314325" cy="30163"/>
                </a:xfrm>
                <a:custGeom>
                  <a:avLst/>
                  <a:gdLst>
                    <a:gd name="T0" fmla="*/ 0 w 84"/>
                    <a:gd name="T1" fmla="*/ 5 h 8"/>
                    <a:gd name="T2" fmla="*/ 84 w 84"/>
                    <a:gd name="T3" fmla="*/ 0 h 8"/>
                    <a:gd name="T4" fmla="*/ 32 w 84"/>
                    <a:gd name="T5" fmla="*/ 8 h 8"/>
                    <a:gd name="T6" fmla="*/ 0 w 84"/>
                    <a:gd name="T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4" h="8">
                      <a:moveTo>
                        <a:pt x="0" y="5"/>
                      </a:moveTo>
                      <a:cubicBezTo>
                        <a:pt x="0" y="5"/>
                        <a:pt x="76" y="2"/>
                        <a:pt x="84" y="0"/>
                      </a:cubicBezTo>
                      <a:cubicBezTo>
                        <a:pt x="84" y="0"/>
                        <a:pt x="75" y="6"/>
                        <a:pt x="32" y="8"/>
                      </a:cubicBezTo>
                      <a:cubicBezTo>
                        <a:pt x="32" y="8"/>
                        <a:pt x="9" y="7"/>
                        <a:pt x="0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8"/>
                <p:cNvSpPr>
                  <a:spLocks/>
                </p:cNvSpPr>
                <p:nvPr/>
              </p:nvSpPr>
              <p:spPr bwMode="auto">
                <a:xfrm>
                  <a:off x="4514851" y="3703638"/>
                  <a:ext cx="36513" cy="22225"/>
                </a:xfrm>
                <a:custGeom>
                  <a:avLst/>
                  <a:gdLst>
                    <a:gd name="T0" fmla="*/ 7 w 10"/>
                    <a:gd name="T1" fmla="*/ 0 h 6"/>
                    <a:gd name="T2" fmla="*/ 0 w 10"/>
                    <a:gd name="T3" fmla="*/ 6 h 6"/>
                    <a:gd name="T4" fmla="*/ 7 w 10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6">
                      <a:moveTo>
                        <a:pt x="7" y="0"/>
                      </a:moveTo>
                      <a:cubicBezTo>
                        <a:pt x="7" y="0"/>
                        <a:pt x="10" y="5"/>
                        <a:pt x="0" y="6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9"/>
                <p:cNvSpPr>
                  <a:spLocks/>
                </p:cNvSpPr>
                <p:nvPr/>
              </p:nvSpPr>
              <p:spPr bwMode="auto">
                <a:xfrm>
                  <a:off x="4510088" y="3579813"/>
                  <a:ext cx="41275" cy="19050"/>
                </a:xfrm>
                <a:custGeom>
                  <a:avLst/>
                  <a:gdLst>
                    <a:gd name="T0" fmla="*/ 8 w 11"/>
                    <a:gd name="T1" fmla="*/ 0 h 5"/>
                    <a:gd name="T2" fmla="*/ 0 w 11"/>
                    <a:gd name="T3" fmla="*/ 5 h 5"/>
                    <a:gd name="T4" fmla="*/ 8 w 11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5">
                      <a:moveTo>
                        <a:pt x="8" y="0"/>
                      </a:moveTo>
                      <a:cubicBezTo>
                        <a:pt x="8" y="0"/>
                        <a:pt x="11" y="4"/>
                        <a:pt x="0" y="5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20"/>
                <p:cNvSpPr>
                  <a:spLocks/>
                </p:cNvSpPr>
                <p:nvPr/>
              </p:nvSpPr>
              <p:spPr bwMode="auto">
                <a:xfrm>
                  <a:off x="4495801" y="3819525"/>
                  <a:ext cx="55563" cy="19050"/>
                </a:xfrm>
                <a:custGeom>
                  <a:avLst/>
                  <a:gdLst>
                    <a:gd name="T0" fmla="*/ 11 w 15"/>
                    <a:gd name="T1" fmla="*/ 0 h 5"/>
                    <a:gd name="T2" fmla="*/ 0 w 15"/>
                    <a:gd name="T3" fmla="*/ 5 h 5"/>
                    <a:gd name="T4" fmla="*/ 11 w 15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5">
                      <a:moveTo>
                        <a:pt x="11" y="0"/>
                      </a:moveTo>
                      <a:cubicBezTo>
                        <a:pt x="11" y="0"/>
                        <a:pt x="15" y="4"/>
                        <a:pt x="0" y="5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21"/>
                <p:cNvSpPr>
                  <a:spLocks/>
                </p:cNvSpPr>
                <p:nvPr/>
              </p:nvSpPr>
              <p:spPr bwMode="auto">
                <a:xfrm>
                  <a:off x="4498976" y="3894138"/>
                  <a:ext cx="46038" cy="57150"/>
                </a:xfrm>
                <a:custGeom>
                  <a:avLst/>
                  <a:gdLst>
                    <a:gd name="T0" fmla="*/ 6 w 12"/>
                    <a:gd name="T1" fmla="*/ 0 h 15"/>
                    <a:gd name="T2" fmla="*/ 7 w 12"/>
                    <a:gd name="T3" fmla="*/ 6 h 15"/>
                    <a:gd name="T4" fmla="*/ 12 w 12"/>
                    <a:gd name="T5" fmla="*/ 12 h 15"/>
                    <a:gd name="T6" fmla="*/ 0 w 12"/>
                    <a:gd name="T7" fmla="*/ 14 h 15"/>
                    <a:gd name="T8" fmla="*/ 6 w 12"/>
                    <a:gd name="T9" fmla="*/ 10 h 15"/>
                    <a:gd name="T10" fmla="*/ 6 w 12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5">
                      <a:moveTo>
                        <a:pt x="6" y="0"/>
                      </a:moveTo>
                      <a:cubicBezTo>
                        <a:pt x="6" y="0"/>
                        <a:pt x="6" y="5"/>
                        <a:pt x="7" y="6"/>
                      </a:cubicBezTo>
                      <a:cubicBezTo>
                        <a:pt x="8" y="7"/>
                        <a:pt x="12" y="12"/>
                        <a:pt x="12" y="12"/>
                      </a:cubicBezTo>
                      <a:cubicBezTo>
                        <a:pt x="12" y="12"/>
                        <a:pt x="3" y="15"/>
                        <a:pt x="0" y="14"/>
                      </a:cubicBezTo>
                      <a:cubicBezTo>
                        <a:pt x="0" y="14"/>
                        <a:pt x="5" y="12"/>
                        <a:pt x="6" y="10"/>
                      </a:cubicBezTo>
                      <a:cubicBezTo>
                        <a:pt x="6" y="9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Freeform 22"/>
                <p:cNvSpPr>
                  <a:spLocks/>
                </p:cNvSpPr>
                <p:nvPr/>
              </p:nvSpPr>
              <p:spPr bwMode="auto">
                <a:xfrm>
                  <a:off x="4518026" y="4037013"/>
                  <a:ext cx="22225" cy="19050"/>
                </a:xfrm>
                <a:custGeom>
                  <a:avLst/>
                  <a:gdLst>
                    <a:gd name="T0" fmla="*/ 3 w 6"/>
                    <a:gd name="T1" fmla="*/ 0 h 5"/>
                    <a:gd name="T2" fmla="*/ 0 w 6"/>
                    <a:gd name="T3" fmla="*/ 5 h 5"/>
                    <a:gd name="T4" fmla="*/ 3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3" y="0"/>
                      </a:moveTo>
                      <a:cubicBezTo>
                        <a:pt x="3" y="0"/>
                        <a:pt x="6" y="4"/>
                        <a:pt x="0" y="5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23"/>
                <p:cNvSpPr>
                  <a:spLocks/>
                </p:cNvSpPr>
                <p:nvPr/>
              </p:nvSpPr>
              <p:spPr bwMode="auto">
                <a:xfrm>
                  <a:off x="3814763" y="3557588"/>
                  <a:ext cx="206375" cy="22225"/>
                </a:xfrm>
                <a:custGeom>
                  <a:avLst/>
                  <a:gdLst>
                    <a:gd name="T0" fmla="*/ 0 w 55"/>
                    <a:gd name="T1" fmla="*/ 0 h 6"/>
                    <a:gd name="T2" fmla="*/ 55 w 55"/>
                    <a:gd name="T3" fmla="*/ 3 h 6"/>
                    <a:gd name="T4" fmla="*/ 0 w 55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6">
                      <a:moveTo>
                        <a:pt x="0" y="0"/>
                      </a:move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5" y="3"/>
                        <a:pt x="15" y="6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24"/>
                <p:cNvSpPr>
                  <a:spLocks/>
                </p:cNvSpPr>
                <p:nvPr/>
              </p:nvSpPr>
              <p:spPr bwMode="auto">
                <a:xfrm>
                  <a:off x="3762376" y="3744913"/>
                  <a:ext cx="71438" cy="17463"/>
                </a:xfrm>
                <a:custGeom>
                  <a:avLst/>
                  <a:gdLst>
                    <a:gd name="T0" fmla="*/ 7 w 19"/>
                    <a:gd name="T1" fmla="*/ 0 h 5"/>
                    <a:gd name="T2" fmla="*/ 19 w 19"/>
                    <a:gd name="T3" fmla="*/ 1 h 5"/>
                    <a:gd name="T4" fmla="*/ 4 w 19"/>
                    <a:gd name="T5" fmla="*/ 4 h 5"/>
                    <a:gd name="T6" fmla="*/ 7 w 19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5">
                      <a:moveTo>
                        <a:pt x="7" y="0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7" y="4"/>
                        <a:pt x="4" y="4"/>
                      </a:cubicBezTo>
                      <a:cubicBezTo>
                        <a:pt x="0" y="5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25"/>
                <p:cNvSpPr>
                  <a:spLocks/>
                </p:cNvSpPr>
                <p:nvPr/>
              </p:nvSpPr>
              <p:spPr bwMode="auto">
                <a:xfrm>
                  <a:off x="3762376" y="3857625"/>
                  <a:ext cx="74613" cy="14288"/>
                </a:xfrm>
                <a:custGeom>
                  <a:avLst/>
                  <a:gdLst>
                    <a:gd name="T0" fmla="*/ 6 w 20"/>
                    <a:gd name="T1" fmla="*/ 0 h 4"/>
                    <a:gd name="T2" fmla="*/ 20 w 20"/>
                    <a:gd name="T3" fmla="*/ 0 h 4"/>
                    <a:gd name="T4" fmla="*/ 2 w 20"/>
                    <a:gd name="T5" fmla="*/ 4 h 4"/>
                    <a:gd name="T6" fmla="*/ 6 w 20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4">
                      <a:moveTo>
                        <a:pt x="6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4" y="4"/>
                        <a:pt x="2" y="4"/>
                      </a:cubicBezTo>
                      <a:cubicBezTo>
                        <a:pt x="0" y="4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Freeform 26"/>
                <p:cNvSpPr>
                  <a:spLocks/>
                </p:cNvSpPr>
                <p:nvPr/>
              </p:nvSpPr>
              <p:spPr bwMode="auto">
                <a:xfrm>
                  <a:off x="3759201" y="3979863"/>
                  <a:ext cx="74613" cy="19050"/>
                </a:xfrm>
                <a:custGeom>
                  <a:avLst/>
                  <a:gdLst>
                    <a:gd name="T0" fmla="*/ 6 w 20"/>
                    <a:gd name="T1" fmla="*/ 0 h 5"/>
                    <a:gd name="T2" fmla="*/ 20 w 20"/>
                    <a:gd name="T3" fmla="*/ 1 h 5"/>
                    <a:gd name="T4" fmla="*/ 2 w 20"/>
                    <a:gd name="T5" fmla="*/ 5 h 5"/>
                    <a:gd name="T6" fmla="*/ 6 w 20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5">
                      <a:moveTo>
                        <a:pt x="6" y="0"/>
                      </a:move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3" y="5"/>
                        <a:pt x="2" y="5"/>
                      </a:cubicBezTo>
                      <a:cubicBezTo>
                        <a:pt x="0" y="5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7"/>
                <p:cNvSpPr>
                  <a:spLocks/>
                </p:cNvSpPr>
                <p:nvPr/>
              </p:nvSpPr>
              <p:spPr bwMode="auto">
                <a:xfrm>
                  <a:off x="3822701" y="4086225"/>
                  <a:ext cx="268288" cy="33338"/>
                </a:xfrm>
                <a:custGeom>
                  <a:avLst/>
                  <a:gdLst>
                    <a:gd name="T0" fmla="*/ 0 w 72"/>
                    <a:gd name="T1" fmla="*/ 0 h 9"/>
                    <a:gd name="T2" fmla="*/ 68 w 72"/>
                    <a:gd name="T3" fmla="*/ 1 h 9"/>
                    <a:gd name="T4" fmla="*/ 0 w 72"/>
                    <a:gd name="T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9">
                      <a:moveTo>
                        <a:pt x="0" y="0"/>
                      </a:moveTo>
                      <a:cubicBezTo>
                        <a:pt x="0" y="0"/>
                        <a:pt x="65" y="2"/>
                        <a:pt x="68" y="1"/>
                      </a:cubicBezTo>
                      <a:cubicBezTo>
                        <a:pt x="72" y="1"/>
                        <a:pt x="24" y="9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8"/>
                <p:cNvSpPr>
                  <a:spLocks/>
                </p:cNvSpPr>
                <p:nvPr/>
              </p:nvSpPr>
              <p:spPr bwMode="auto">
                <a:xfrm>
                  <a:off x="4300538" y="4114800"/>
                  <a:ext cx="134938" cy="120650"/>
                </a:xfrm>
                <a:custGeom>
                  <a:avLst/>
                  <a:gdLst>
                    <a:gd name="T0" fmla="*/ 36 w 36"/>
                    <a:gd name="T1" fmla="*/ 0 h 32"/>
                    <a:gd name="T2" fmla="*/ 3 w 36"/>
                    <a:gd name="T3" fmla="*/ 31 h 32"/>
                    <a:gd name="T4" fmla="*/ 36 w 36"/>
                    <a:gd name="T5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32">
                      <a:moveTo>
                        <a:pt x="36" y="0"/>
                      </a:moveTo>
                      <a:cubicBezTo>
                        <a:pt x="36" y="0"/>
                        <a:pt x="5" y="30"/>
                        <a:pt x="3" y="31"/>
                      </a:cubicBezTo>
                      <a:cubicBezTo>
                        <a:pt x="0" y="32"/>
                        <a:pt x="21" y="8"/>
                        <a:pt x="3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37"/>
            <p:cNvGrpSpPr>
              <a:grpSpLocks noChangeAspect="1"/>
            </p:cNvGrpSpPr>
            <p:nvPr/>
          </p:nvGrpSpPr>
          <p:grpSpPr bwMode="auto">
            <a:xfrm>
              <a:off x="2950075" y="2055373"/>
              <a:ext cx="2081532" cy="2518581"/>
              <a:chOff x="2250" y="790"/>
              <a:chExt cx="1205" cy="1458"/>
            </a:xfrm>
          </p:grpSpPr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2847" y="1827"/>
                <a:ext cx="12" cy="369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9"/>
              <p:cNvSpPr>
                <a:spLocks/>
              </p:cNvSpPr>
              <p:nvPr/>
            </p:nvSpPr>
            <p:spPr bwMode="auto">
              <a:xfrm>
                <a:off x="2852" y="2189"/>
                <a:ext cx="170" cy="19"/>
              </a:xfrm>
              <a:custGeom>
                <a:avLst/>
                <a:gdLst>
                  <a:gd name="T0" fmla="*/ 170 w 170"/>
                  <a:gd name="T1" fmla="*/ 19 h 19"/>
                  <a:gd name="T2" fmla="*/ 0 w 170"/>
                  <a:gd name="T3" fmla="*/ 12 h 19"/>
                  <a:gd name="T4" fmla="*/ 0 w 170"/>
                  <a:gd name="T5" fmla="*/ 0 h 19"/>
                  <a:gd name="T6" fmla="*/ 170 w 170"/>
                  <a:gd name="T7" fmla="*/ 7 h 19"/>
                  <a:gd name="T8" fmla="*/ 170 w 170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9">
                    <a:moveTo>
                      <a:pt x="170" y="19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170" y="7"/>
                    </a:lnTo>
                    <a:lnTo>
                      <a:pt x="170" y="1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40"/>
              <p:cNvSpPr>
                <a:spLocks/>
              </p:cNvSpPr>
              <p:nvPr/>
            </p:nvSpPr>
            <p:spPr bwMode="auto">
              <a:xfrm>
                <a:off x="2725" y="2028"/>
                <a:ext cx="130" cy="170"/>
              </a:xfrm>
              <a:custGeom>
                <a:avLst/>
                <a:gdLst>
                  <a:gd name="T0" fmla="*/ 120 w 130"/>
                  <a:gd name="T1" fmla="*/ 170 h 170"/>
                  <a:gd name="T2" fmla="*/ 0 w 130"/>
                  <a:gd name="T3" fmla="*/ 7 h 170"/>
                  <a:gd name="T4" fmla="*/ 9 w 130"/>
                  <a:gd name="T5" fmla="*/ 0 h 170"/>
                  <a:gd name="T6" fmla="*/ 130 w 130"/>
                  <a:gd name="T7" fmla="*/ 163 h 170"/>
                  <a:gd name="T8" fmla="*/ 120 w 130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70">
                    <a:moveTo>
                      <a:pt x="120" y="170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30" y="163"/>
                    </a:lnTo>
                    <a:lnTo>
                      <a:pt x="120" y="17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41"/>
              <p:cNvSpPr>
                <a:spLocks/>
              </p:cNvSpPr>
              <p:nvPr/>
            </p:nvSpPr>
            <p:spPr bwMode="auto">
              <a:xfrm>
                <a:off x="2845" y="2047"/>
                <a:ext cx="191" cy="151"/>
              </a:xfrm>
              <a:custGeom>
                <a:avLst/>
                <a:gdLst>
                  <a:gd name="T0" fmla="*/ 7 w 191"/>
                  <a:gd name="T1" fmla="*/ 151 h 151"/>
                  <a:gd name="T2" fmla="*/ 0 w 191"/>
                  <a:gd name="T3" fmla="*/ 142 h 151"/>
                  <a:gd name="T4" fmla="*/ 184 w 191"/>
                  <a:gd name="T5" fmla="*/ 0 h 151"/>
                  <a:gd name="T6" fmla="*/ 191 w 191"/>
                  <a:gd name="T7" fmla="*/ 10 h 151"/>
                  <a:gd name="T8" fmla="*/ 7 w 191"/>
                  <a:gd name="T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51">
                    <a:moveTo>
                      <a:pt x="7" y="151"/>
                    </a:moveTo>
                    <a:lnTo>
                      <a:pt x="0" y="142"/>
                    </a:lnTo>
                    <a:lnTo>
                      <a:pt x="184" y="0"/>
                    </a:lnTo>
                    <a:lnTo>
                      <a:pt x="191" y="10"/>
                    </a:lnTo>
                    <a:lnTo>
                      <a:pt x="7" y="15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42"/>
              <p:cNvSpPr>
                <a:spLocks/>
              </p:cNvSpPr>
              <p:nvPr/>
            </p:nvSpPr>
            <p:spPr bwMode="auto">
              <a:xfrm>
                <a:off x="2585" y="2191"/>
                <a:ext cx="265" cy="19"/>
              </a:xfrm>
              <a:custGeom>
                <a:avLst/>
                <a:gdLst>
                  <a:gd name="T0" fmla="*/ 0 w 265"/>
                  <a:gd name="T1" fmla="*/ 19 h 19"/>
                  <a:gd name="T2" fmla="*/ 0 w 265"/>
                  <a:gd name="T3" fmla="*/ 7 h 19"/>
                  <a:gd name="T4" fmla="*/ 265 w 265"/>
                  <a:gd name="T5" fmla="*/ 0 h 19"/>
                  <a:gd name="T6" fmla="*/ 265 w 265"/>
                  <a:gd name="T7" fmla="*/ 12 h 19"/>
                  <a:gd name="T8" fmla="*/ 0 w 265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19">
                    <a:moveTo>
                      <a:pt x="0" y="19"/>
                    </a:moveTo>
                    <a:lnTo>
                      <a:pt x="0" y="7"/>
                    </a:lnTo>
                    <a:lnTo>
                      <a:pt x="265" y="0"/>
                    </a:lnTo>
                    <a:lnTo>
                      <a:pt x="265" y="1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43"/>
              <p:cNvSpPr>
                <a:spLocks/>
              </p:cNvSpPr>
              <p:nvPr/>
            </p:nvSpPr>
            <p:spPr bwMode="auto">
              <a:xfrm>
                <a:off x="2524" y="2005"/>
                <a:ext cx="66" cy="201"/>
              </a:xfrm>
              <a:custGeom>
                <a:avLst/>
                <a:gdLst>
                  <a:gd name="T0" fmla="*/ 54 w 66"/>
                  <a:gd name="T1" fmla="*/ 201 h 201"/>
                  <a:gd name="T2" fmla="*/ 0 w 66"/>
                  <a:gd name="T3" fmla="*/ 2 h 201"/>
                  <a:gd name="T4" fmla="*/ 12 w 66"/>
                  <a:gd name="T5" fmla="*/ 0 h 201"/>
                  <a:gd name="T6" fmla="*/ 66 w 66"/>
                  <a:gd name="T7" fmla="*/ 198 h 201"/>
                  <a:gd name="T8" fmla="*/ 54 w 66"/>
                  <a:gd name="T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201">
                    <a:moveTo>
                      <a:pt x="54" y="201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66" y="198"/>
                    </a:lnTo>
                    <a:lnTo>
                      <a:pt x="54" y="20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4"/>
              <p:cNvSpPr>
                <a:spLocks/>
              </p:cNvSpPr>
              <p:nvPr/>
            </p:nvSpPr>
            <p:spPr bwMode="auto">
              <a:xfrm>
                <a:off x="2578" y="2031"/>
                <a:ext cx="154" cy="175"/>
              </a:xfrm>
              <a:custGeom>
                <a:avLst/>
                <a:gdLst>
                  <a:gd name="T0" fmla="*/ 9 w 154"/>
                  <a:gd name="T1" fmla="*/ 175 h 175"/>
                  <a:gd name="T2" fmla="*/ 0 w 154"/>
                  <a:gd name="T3" fmla="*/ 167 h 175"/>
                  <a:gd name="T4" fmla="*/ 147 w 154"/>
                  <a:gd name="T5" fmla="*/ 0 h 175"/>
                  <a:gd name="T6" fmla="*/ 154 w 154"/>
                  <a:gd name="T7" fmla="*/ 7 h 175"/>
                  <a:gd name="T8" fmla="*/ 9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9" y="175"/>
                    </a:moveTo>
                    <a:lnTo>
                      <a:pt x="0" y="167"/>
                    </a:lnTo>
                    <a:lnTo>
                      <a:pt x="147" y="0"/>
                    </a:lnTo>
                    <a:lnTo>
                      <a:pt x="154" y="7"/>
                    </a:lnTo>
                    <a:lnTo>
                      <a:pt x="9" y="17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auto">
              <a:xfrm>
                <a:off x="2526" y="2000"/>
                <a:ext cx="203" cy="35"/>
              </a:xfrm>
              <a:custGeom>
                <a:avLst/>
                <a:gdLst>
                  <a:gd name="T0" fmla="*/ 203 w 203"/>
                  <a:gd name="T1" fmla="*/ 35 h 35"/>
                  <a:gd name="T2" fmla="*/ 0 w 203"/>
                  <a:gd name="T3" fmla="*/ 9 h 35"/>
                  <a:gd name="T4" fmla="*/ 2 w 203"/>
                  <a:gd name="T5" fmla="*/ 0 h 35"/>
                  <a:gd name="T6" fmla="*/ 203 w 203"/>
                  <a:gd name="T7" fmla="*/ 26 h 35"/>
                  <a:gd name="T8" fmla="*/ 203 w 203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35">
                    <a:moveTo>
                      <a:pt x="203" y="35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03" y="26"/>
                    </a:lnTo>
                    <a:lnTo>
                      <a:pt x="203" y="3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auto">
              <a:xfrm>
                <a:off x="2725" y="1827"/>
                <a:ext cx="132" cy="206"/>
              </a:xfrm>
              <a:custGeom>
                <a:avLst/>
                <a:gdLst>
                  <a:gd name="T0" fmla="*/ 9 w 132"/>
                  <a:gd name="T1" fmla="*/ 206 h 206"/>
                  <a:gd name="T2" fmla="*/ 0 w 132"/>
                  <a:gd name="T3" fmla="*/ 199 h 206"/>
                  <a:gd name="T4" fmla="*/ 122 w 132"/>
                  <a:gd name="T5" fmla="*/ 0 h 206"/>
                  <a:gd name="T6" fmla="*/ 132 w 132"/>
                  <a:gd name="T7" fmla="*/ 8 h 206"/>
                  <a:gd name="T8" fmla="*/ 9 w 132"/>
                  <a:gd name="T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206">
                    <a:moveTo>
                      <a:pt x="9" y="206"/>
                    </a:moveTo>
                    <a:lnTo>
                      <a:pt x="0" y="199"/>
                    </a:lnTo>
                    <a:lnTo>
                      <a:pt x="122" y="0"/>
                    </a:lnTo>
                    <a:lnTo>
                      <a:pt x="132" y="8"/>
                    </a:lnTo>
                    <a:lnTo>
                      <a:pt x="9" y="20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auto">
              <a:xfrm>
                <a:off x="3027" y="1939"/>
                <a:ext cx="156" cy="118"/>
              </a:xfrm>
              <a:custGeom>
                <a:avLst/>
                <a:gdLst>
                  <a:gd name="T0" fmla="*/ 7 w 156"/>
                  <a:gd name="T1" fmla="*/ 118 h 118"/>
                  <a:gd name="T2" fmla="*/ 0 w 156"/>
                  <a:gd name="T3" fmla="*/ 108 h 118"/>
                  <a:gd name="T4" fmla="*/ 149 w 156"/>
                  <a:gd name="T5" fmla="*/ 0 h 118"/>
                  <a:gd name="T6" fmla="*/ 156 w 156"/>
                  <a:gd name="T7" fmla="*/ 7 h 118"/>
                  <a:gd name="T8" fmla="*/ 7 w 156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18">
                    <a:moveTo>
                      <a:pt x="7" y="118"/>
                    </a:moveTo>
                    <a:lnTo>
                      <a:pt x="0" y="108"/>
                    </a:lnTo>
                    <a:lnTo>
                      <a:pt x="149" y="0"/>
                    </a:lnTo>
                    <a:lnTo>
                      <a:pt x="156" y="7"/>
                    </a:lnTo>
                    <a:lnTo>
                      <a:pt x="7" y="11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auto">
              <a:xfrm>
                <a:off x="3018" y="2054"/>
                <a:ext cx="18" cy="144"/>
              </a:xfrm>
              <a:custGeom>
                <a:avLst/>
                <a:gdLst>
                  <a:gd name="T0" fmla="*/ 11 w 18"/>
                  <a:gd name="T1" fmla="*/ 144 h 144"/>
                  <a:gd name="T2" fmla="*/ 0 w 18"/>
                  <a:gd name="T3" fmla="*/ 144 h 144"/>
                  <a:gd name="T4" fmla="*/ 7 w 18"/>
                  <a:gd name="T5" fmla="*/ 0 h 144"/>
                  <a:gd name="T6" fmla="*/ 18 w 18"/>
                  <a:gd name="T7" fmla="*/ 0 h 144"/>
                  <a:gd name="T8" fmla="*/ 11 w 18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44">
                    <a:moveTo>
                      <a:pt x="11" y="144"/>
                    </a:moveTo>
                    <a:lnTo>
                      <a:pt x="0" y="144"/>
                    </a:lnTo>
                    <a:lnTo>
                      <a:pt x="7" y="0"/>
                    </a:lnTo>
                    <a:lnTo>
                      <a:pt x="18" y="0"/>
                    </a:lnTo>
                    <a:lnTo>
                      <a:pt x="11" y="14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auto">
              <a:xfrm>
                <a:off x="2732" y="2021"/>
                <a:ext cx="297" cy="40"/>
              </a:xfrm>
              <a:custGeom>
                <a:avLst/>
                <a:gdLst>
                  <a:gd name="T0" fmla="*/ 297 w 297"/>
                  <a:gd name="T1" fmla="*/ 40 h 40"/>
                  <a:gd name="T2" fmla="*/ 0 w 297"/>
                  <a:gd name="T3" fmla="*/ 10 h 40"/>
                  <a:gd name="T4" fmla="*/ 0 w 297"/>
                  <a:gd name="T5" fmla="*/ 0 h 40"/>
                  <a:gd name="T6" fmla="*/ 297 w 297"/>
                  <a:gd name="T7" fmla="*/ 29 h 40"/>
                  <a:gd name="T8" fmla="*/ 297 w 297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40">
                    <a:moveTo>
                      <a:pt x="297" y="4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297" y="29"/>
                    </a:lnTo>
                    <a:lnTo>
                      <a:pt x="297" y="4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auto">
              <a:xfrm>
                <a:off x="3022" y="1853"/>
                <a:ext cx="14" cy="199"/>
              </a:xfrm>
              <a:custGeom>
                <a:avLst/>
                <a:gdLst>
                  <a:gd name="T0" fmla="*/ 3 w 14"/>
                  <a:gd name="T1" fmla="*/ 199 h 199"/>
                  <a:gd name="T2" fmla="*/ 0 w 14"/>
                  <a:gd name="T3" fmla="*/ 0 h 199"/>
                  <a:gd name="T4" fmla="*/ 12 w 14"/>
                  <a:gd name="T5" fmla="*/ 0 h 199"/>
                  <a:gd name="T6" fmla="*/ 14 w 14"/>
                  <a:gd name="T7" fmla="*/ 199 h 199"/>
                  <a:gd name="T8" fmla="*/ 3 w 14"/>
                  <a:gd name="T9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99">
                    <a:moveTo>
                      <a:pt x="3" y="199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4" y="199"/>
                    </a:lnTo>
                    <a:lnTo>
                      <a:pt x="3" y="19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auto">
              <a:xfrm>
                <a:off x="3027" y="2042"/>
                <a:ext cx="123" cy="133"/>
              </a:xfrm>
              <a:custGeom>
                <a:avLst/>
                <a:gdLst>
                  <a:gd name="T0" fmla="*/ 49 w 52"/>
                  <a:gd name="T1" fmla="*/ 56 h 56"/>
                  <a:gd name="T2" fmla="*/ 0 w 52"/>
                  <a:gd name="T3" fmla="*/ 2 h 56"/>
                  <a:gd name="T4" fmla="*/ 4 w 52"/>
                  <a:gd name="T5" fmla="*/ 0 h 56"/>
                  <a:gd name="T6" fmla="*/ 2 w 52"/>
                  <a:gd name="T7" fmla="*/ 1 h 56"/>
                  <a:gd name="T8" fmla="*/ 4 w 52"/>
                  <a:gd name="T9" fmla="*/ 0 h 56"/>
                  <a:gd name="T10" fmla="*/ 52 w 52"/>
                  <a:gd name="T11" fmla="*/ 53 h 56"/>
                  <a:gd name="T12" fmla="*/ 49 w 52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6">
                    <a:moveTo>
                      <a:pt x="49" y="56"/>
                    </a:moveTo>
                    <a:cubicBezTo>
                      <a:pt x="1" y="4"/>
                      <a:pt x="0" y="2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2"/>
                      <a:pt x="34" y="33"/>
                      <a:pt x="52" y="53"/>
                    </a:cubicBezTo>
                    <a:lnTo>
                      <a:pt x="49" y="5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52"/>
              <p:cNvSpPr>
                <a:spLocks/>
              </p:cNvSpPr>
              <p:nvPr/>
            </p:nvSpPr>
            <p:spPr bwMode="auto">
              <a:xfrm>
                <a:off x="3025" y="2168"/>
                <a:ext cx="123" cy="40"/>
              </a:xfrm>
              <a:custGeom>
                <a:avLst/>
                <a:gdLst>
                  <a:gd name="T0" fmla="*/ 2 w 123"/>
                  <a:gd name="T1" fmla="*/ 40 h 40"/>
                  <a:gd name="T2" fmla="*/ 0 w 123"/>
                  <a:gd name="T3" fmla="*/ 30 h 40"/>
                  <a:gd name="T4" fmla="*/ 120 w 123"/>
                  <a:gd name="T5" fmla="*/ 0 h 40"/>
                  <a:gd name="T6" fmla="*/ 123 w 123"/>
                  <a:gd name="T7" fmla="*/ 12 h 40"/>
                  <a:gd name="T8" fmla="*/ 2 w 123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40">
                    <a:moveTo>
                      <a:pt x="2" y="40"/>
                    </a:moveTo>
                    <a:lnTo>
                      <a:pt x="0" y="30"/>
                    </a:lnTo>
                    <a:lnTo>
                      <a:pt x="120" y="0"/>
                    </a:lnTo>
                    <a:lnTo>
                      <a:pt x="123" y="12"/>
                    </a:lnTo>
                    <a:lnTo>
                      <a:pt x="2" y="4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53"/>
              <p:cNvSpPr>
                <a:spLocks/>
              </p:cNvSpPr>
              <p:nvPr/>
            </p:nvSpPr>
            <p:spPr bwMode="auto">
              <a:xfrm>
                <a:off x="3145" y="1943"/>
                <a:ext cx="38" cy="232"/>
              </a:xfrm>
              <a:custGeom>
                <a:avLst/>
                <a:gdLst>
                  <a:gd name="T0" fmla="*/ 10 w 38"/>
                  <a:gd name="T1" fmla="*/ 232 h 232"/>
                  <a:gd name="T2" fmla="*/ 0 w 38"/>
                  <a:gd name="T3" fmla="*/ 232 h 232"/>
                  <a:gd name="T4" fmla="*/ 26 w 38"/>
                  <a:gd name="T5" fmla="*/ 0 h 232"/>
                  <a:gd name="T6" fmla="*/ 38 w 38"/>
                  <a:gd name="T7" fmla="*/ 0 h 232"/>
                  <a:gd name="T8" fmla="*/ 10 w 38"/>
                  <a:gd name="T9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32">
                    <a:moveTo>
                      <a:pt x="10" y="232"/>
                    </a:moveTo>
                    <a:lnTo>
                      <a:pt x="0" y="232"/>
                    </a:lnTo>
                    <a:lnTo>
                      <a:pt x="26" y="0"/>
                    </a:lnTo>
                    <a:lnTo>
                      <a:pt x="38" y="0"/>
                    </a:lnTo>
                    <a:lnTo>
                      <a:pt x="10" y="2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4"/>
              <p:cNvSpPr>
                <a:spLocks/>
              </p:cNvSpPr>
              <p:nvPr/>
            </p:nvSpPr>
            <p:spPr bwMode="auto">
              <a:xfrm>
                <a:off x="3174" y="1733"/>
                <a:ext cx="111" cy="215"/>
              </a:xfrm>
              <a:custGeom>
                <a:avLst/>
                <a:gdLst>
                  <a:gd name="T0" fmla="*/ 9 w 111"/>
                  <a:gd name="T1" fmla="*/ 215 h 215"/>
                  <a:gd name="T2" fmla="*/ 0 w 111"/>
                  <a:gd name="T3" fmla="*/ 210 h 215"/>
                  <a:gd name="T4" fmla="*/ 101 w 111"/>
                  <a:gd name="T5" fmla="*/ 0 h 215"/>
                  <a:gd name="T6" fmla="*/ 111 w 111"/>
                  <a:gd name="T7" fmla="*/ 7 h 215"/>
                  <a:gd name="T8" fmla="*/ 9 w 111"/>
                  <a:gd name="T9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15">
                    <a:moveTo>
                      <a:pt x="9" y="215"/>
                    </a:moveTo>
                    <a:lnTo>
                      <a:pt x="0" y="210"/>
                    </a:lnTo>
                    <a:lnTo>
                      <a:pt x="101" y="0"/>
                    </a:lnTo>
                    <a:lnTo>
                      <a:pt x="111" y="7"/>
                    </a:lnTo>
                    <a:lnTo>
                      <a:pt x="9" y="21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5"/>
              <p:cNvSpPr>
                <a:spLocks/>
              </p:cNvSpPr>
              <p:nvPr/>
            </p:nvSpPr>
            <p:spPr bwMode="auto">
              <a:xfrm>
                <a:off x="3273" y="1478"/>
                <a:ext cx="132" cy="262"/>
              </a:xfrm>
              <a:custGeom>
                <a:avLst/>
                <a:gdLst>
                  <a:gd name="T0" fmla="*/ 12 w 132"/>
                  <a:gd name="T1" fmla="*/ 262 h 262"/>
                  <a:gd name="T2" fmla="*/ 0 w 132"/>
                  <a:gd name="T3" fmla="*/ 257 h 262"/>
                  <a:gd name="T4" fmla="*/ 123 w 132"/>
                  <a:gd name="T5" fmla="*/ 0 h 262"/>
                  <a:gd name="T6" fmla="*/ 132 w 132"/>
                  <a:gd name="T7" fmla="*/ 5 h 262"/>
                  <a:gd name="T8" fmla="*/ 12 w 132"/>
                  <a:gd name="T9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262">
                    <a:moveTo>
                      <a:pt x="12" y="262"/>
                    </a:moveTo>
                    <a:lnTo>
                      <a:pt x="0" y="257"/>
                    </a:lnTo>
                    <a:lnTo>
                      <a:pt x="123" y="0"/>
                    </a:lnTo>
                    <a:lnTo>
                      <a:pt x="132" y="5"/>
                    </a:lnTo>
                    <a:lnTo>
                      <a:pt x="12" y="26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56"/>
              <p:cNvSpPr>
                <a:spLocks/>
              </p:cNvSpPr>
              <p:nvPr/>
            </p:nvSpPr>
            <p:spPr bwMode="auto">
              <a:xfrm>
                <a:off x="3145" y="1591"/>
                <a:ext cx="140" cy="149"/>
              </a:xfrm>
              <a:custGeom>
                <a:avLst/>
                <a:gdLst>
                  <a:gd name="T0" fmla="*/ 130 w 140"/>
                  <a:gd name="T1" fmla="*/ 149 h 149"/>
                  <a:gd name="T2" fmla="*/ 0 w 140"/>
                  <a:gd name="T3" fmla="*/ 10 h 149"/>
                  <a:gd name="T4" fmla="*/ 7 w 140"/>
                  <a:gd name="T5" fmla="*/ 0 h 149"/>
                  <a:gd name="T6" fmla="*/ 140 w 140"/>
                  <a:gd name="T7" fmla="*/ 142 h 149"/>
                  <a:gd name="T8" fmla="*/ 130 w 14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49">
                    <a:moveTo>
                      <a:pt x="130" y="149"/>
                    </a:moveTo>
                    <a:lnTo>
                      <a:pt x="0" y="10"/>
                    </a:lnTo>
                    <a:lnTo>
                      <a:pt x="7" y="0"/>
                    </a:lnTo>
                    <a:lnTo>
                      <a:pt x="140" y="142"/>
                    </a:lnTo>
                    <a:lnTo>
                      <a:pt x="130" y="14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7"/>
              <p:cNvSpPr>
                <a:spLocks/>
              </p:cNvSpPr>
              <p:nvPr/>
            </p:nvSpPr>
            <p:spPr bwMode="auto">
              <a:xfrm>
                <a:off x="3025" y="1591"/>
                <a:ext cx="127" cy="267"/>
              </a:xfrm>
              <a:custGeom>
                <a:avLst/>
                <a:gdLst>
                  <a:gd name="T0" fmla="*/ 9 w 127"/>
                  <a:gd name="T1" fmla="*/ 267 h 267"/>
                  <a:gd name="T2" fmla="*/ 0 w 127"/>
                  <a:gd name="T3" fmla="*/ 262 h 267"/>
                  <a:gd name="T4" fmla="*/ 118 w 127"/>
                  <a:gd name="T5" fmla="*/ 0 h 267"/>
                  <a:gd name="T6" fmla="*/ 127 w 127"/>
                  <a:gd name="T7" fmla="*/ 5 h 267"/>
                  <a:gd name="T8" fmla="*/ 9 w 127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67">
                    <a:moveTo>
                      <a:pt x="9" y="267"/>
                    </a:moveTo>
                    <a:lnTo>
                      <a:pt x="0" y="262"/>
                    </a:lnTo>
                    <a:lnTo>
                      <a:pt x="118" y="0"/>
                    </a:lnTo>
                    <a:lnTo>
                      <a:pt x="127" y="5"/>
                    </a:lnTo>
                    <a:lnTo>
                      <a:pt x="9" y="26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8"/>
              <p:cNvSpPr>
                <a:spLocks/>
              </p:cNvSpPr>
              <p:nvPr/>
            </p:nvSpPr>
            <p:spPr bwMode="auto">
              <a:xfrm>
                <a:off x="2852" y="1823"/>
                <a:ext cx="175" cy="38"/>
              </a:xfrm>
              <a:custGeom>
                <a:avLst/>
                <a:gdLst>
                  <a:gd name="T0" fmla="*/ 173 w 175"/>
                  <a:gd name="T1" fmla="*/ 38 h 38"/>
                  <a:gd name="T2" fmla="*/ 0 w 175"/>
                  <a:gd name="T3" fmla="*/ 12 h 38"/>
                  <a:gd name="T4" fmla="*/ 3 w 175"/>
                  <a:gd name="T5" fmla="*/ 0 h 38"/>
                  <a:gd name="T6" fmla="*/ 175 w 175"/>
                  <a:gd name="T7" fmla="*/ 26 h 38"/>
                  <a:gd name="T8" fmla="*/ 173 w 175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38">
                    <a:moveTo>
                      <a:pt x="173" y="38"/>
                    </a:moveTo>
                    <a:lnTo>
                      <a:pt x="0" y="12"/>
                    </a:lnTo>
                    <a:lnTo>
                      <a:pt x="3" y="0"/>
                    </a:lnTo>
                    <a:lnTo>
                      <a:pt x="175" y="26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9"/>
              <p:cNvSpPr>
                <a:spLocks/>
              </p:cNvSpPr>
              <p:nvPr/>
            </p:nvSpPr>
            <p:spPr bwMode="auto">
              <a:xfrm>
                <a:off x="3027" y="1849"/>
                <a:ext cx="154" cy="97"/>
              </a:xfrm>
              <a:custGeom>
                <a:avLst/>
                <a:gdLst>
                  <a:gd name="T0" fmla="*/ 147 w 154"/>
                  <a:gd name="T1" fmla="*/ 97 h 97"/>
                  <a:gd name="T2" fmla="*/ 0 w 154"/>
                  <a:gd name="T3" fmla="*/ 9 h 97"/>
                  <a:gd name="T4" fmla="*/ 7 w 154"/>
                  <a:gd name="T5" fmla="*/ 0 h 97"/>
                  <a:gd name="T6" fmla="*/ 154 w 154"/>
                  <a:gd name="T7" fmla="*/ 87 h 97"/>
                  <a:gd name="T8" fmla="*/ 147 w 154"/>
                  <a:gd name="T9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97">
                    <a:moveTo>
                      <a:pt x="147" y="97"/>
                    </a:moveTo>
                    <a:lnTo>
                      <a:pt x="0" y="9"/>
                    </a:lnTo>
                    <a:lnTo>
                      <a:pt x="7" y="0"/>
                    </a:lnTo>
                    <a:lnTo>
                      <a:pt x="154" y="87"/>
                    </a:lnTo>
                    <a:lnTo>
                      <a:pt x="147" y="9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60"/>
              <p:cNvSpPr>
                <a:spLocks/>
              </p:cNvSpPr>
              <p:nvPr/>
            </p:nvSpPr>
            <p:spPr bwMode="auto">
              <a:xfrm>
                <a:off x="3029" y="1731"/>
                <a:ext cx="251" cy="125"/>
              </a:xfrm>
              <a:custGeom>
                <a:avLst/>
                <a:gdLst>
                  <a:gd name="T0" fmla="*/ 5 w 251"/>
                  <a:gd name="T1" fmla="*/ 125 h 125"/>
                  <a:gd name="T2" fmla="*/ 0 w 251"/>
                  <a:gd name="T3" fmla="*/ 115 h 125"/>
                  <a:gd name="T4" fmla="*/ 246 w 251"/>
                  <a:gd name="T5" fmla="*/ 0 h 125"/>
                  <a:gd name="T6" fmla="*/ 251 w 251"/>
                  <a:gd name="T7" fmla="*/ 11 h 125"/>
                  <a:gd name="T8" fmla="*/ 5 w 251"/>
                  <a:gd name="T9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25">
                    <a:moveTo>
                      <a:pt x="5" y="125"/>
                    </a:moveTo>
                    <a:lnTo>
                      <a:pt x="0" y="115"/>
                    </a:lnTo>
                    <a:lnTo>
                      <a:pt x="246" y="0"/>
                    </a:lnTo>
                    <a:lnTo>
                      <a:pt x="251" y="11"/>
                    </a:lnTo>
                    <a:lnTo>
                      <a:pt x="5" y="12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1"/>
              <p:cNvSpPr>
                <a:spLocks/>
              </p:cNvSpPr>
              <p:nvPr/>
            </p:nvSpPr>
            <p:spPr bwMode="auto">
              <a:xfrm>
                <a:off x="2989" y="1636"/>
                <a:ext cx="45" cy="215"/>
              </a:xfrm>
              <a:custGeom>
                <a:avLst/>
                <a:gdLst>
                  <a:gd name="T0" fmla="*/ 36 w 45"/>
                  <a:gd name="T1" fmla="*/ 215 h 215"/>
                  <a:gd name="T2" fmla="*/ 0 w 45"/>
                  <a:gd name="T3" fmla="*/ 2 h 215"/>
                  <a:gd name="T4" fmla="*/ 12 w 45"/>
                  <a:gd name="T5" fmla="*/ 0 h 215"/>
                  <a:gd name="T6" fmla="*/ 45 w 45"/>
                  <a:gd name="T7" fmla="*/ 213 h 215"/>
                  <a:gd name="T8" fmla="*/ 36 w 45"/>
                  <a:gd name="T9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15">
                    <a:moveTo>
                      <a:pt x="36" y="215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45" y="213"/>
                    </a:lnTo>
                    <a:lnTo>
                      <a:pt x="36" y="21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2"/>
              <p:cNvSpPr>
                <a:spLocks/>
              </p:cNvSpPr>
              <p:nvPr/>
            </p:nvSpPr>
            <p:spPr bwMode="auto">
              <a:xfrm>
                <a:off x="2845" y="1641"/>
                <a:ext cx="14" cy="186"/>
              </a:xfrm>
              <a:custGeom>
                <a:avLst/>
                <a:gdLst>
                  <a:gd name="T0" fmla="*/ 2 w 14"/>
                  <a:gd name="T1" fmla="*/ 186 h 186"/>
                  <a:gd name="T2" fmla="*/ 0 w 14"/>
                  <a:gd name="T3" fmla="*/ 0 h 186"/>
                  <a:gd name="T4" fmla="*/ 12 w 14"/>
                  <a:gd name="T5" fmla="*/ 0 h 186"/>
                  <a:gd name="T6" fmla="*/ 14 w 14"/>
                  <a:gd name="T7" fmla="*/ 186 h 186"/>
                  <a:gd name="T8" fmla="*/ 2 w 14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86">
                    <a:moveTo>
                      <a:pt x="2" y="186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4" y="186"/>
                    </a:lnTo>
                    <a:lnTo>
                      <a:pt x="2" y="18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2833" y="1350"/>
                <a:ext cx="24" cy="293"/>
              </a:xfrm>
              <a:custGeom>
                <a:avLst/>
                <a:gdLst>
                  <a:gd name="T0" fmla="*/ 12 w 24"/>
                  <a:gd name="T1" fmla="*/ 293 h 293"/>
                  <a:gd name="T2" fmla="*/ 0 w 24"/>
                  <a:gd name="T3" fmla="*/ 3 h 293"/>
                  <a:gd name="T4" fmla="*/ 12 w 24"/>
                  <a:gd name="T5" fmla="*/ 0 h 293"/>
                  <a:gd name="T6" fmla="*/ 24 w 24"/>
                  <a:gd name="T7" fmla="*/ 293 h 293"/>
                  <a:gd name="T8" fmla="*/ 12 w 24"/>
                  <a:gd name="T9" fmla="*/ 293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93">
                    <a:moveTo>
                      <a:pt x="12" y="293"/>
                    </a:moveTo>
                    <a:lnTo>
                      <a:pt x="0" y="3"/>
                    </a:lnTo>
                    <a:lnTo>
                      <a:pt x="12" y="0"/>
                    </a:lnTo>
                    <a:lnTo>
                      <a:pt x="24" y="293"/>
                    </a:lnTo>
                    <a:lnTo>
                      <a:pt x="12" y="29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2855" y="1631"/>
                <a:ext cx="141" cy="22"/>
              </a:xfrm>
              <a:custGeom>
                <a:avLst/>
                <a:gdLst>
                  <a:gd name="T0" fmla="*/ 0 w 141"/>
                  <a:gd name="T1" fmla="*/ 22 h 22"/>
                  <a:gd name="T2" fmla="*/ 0 w 141"/>
                  <a:gd name="T3" fmla="*/ 10 h 22"/>
                  <a:gd name="T4" fmla="*/ 141 w 141"/>
                  <a:gd name="T5" fmla="*/ 0 h 22"/>
                  <a:gd name="T6" fmla="*/ 141 w 141"/>
                  <a:gd name="T7" fmla="*/ 12 h 22"/>
                  <a:gd name="T8" fmla="*/ 0 w 14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22">
                    <a:moveTo>
                      <a:pt x="0" y="22"/>
                    </a:moveTo>
                    <a:lnTo>
                      <a:pt x="0" y="10"/>
                    </a:lnTo>
                    <a:lnTo>
                      <a:pt x="141" y="0"/>
                    </a:lnTo>
                    <a:lnTo>
                      <a:pt x="141" y="1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65"/>
              <p:cNvSpPr>
                <a:spLocks/>
              </p:cNvSpPr>
              <p:nvPr/>
            </p:nvSpPr>
            <p:spPr bwMode="auto">
              <a:xfrm>
                <a:off x="2649" y="1643"/>
                <a:ext cx="206" cy="140"/>
              </a:xfrm>
              <a:custGeom>
                <a:avLst/>
                <a:gdLst>
                  <a:gd name="T0" fmla="*/ 7 w 206"/>
                  <a:gd name="T1" fmla="*/ 140 h 140"/>
                  <a:gd name="T2" fmla="*/ 0 w 206"/>
                  <a:gd name="T3" fmla="*/ 130 h 140"/>
                  <a:gd name="T4" fmla="*/ 198 w 206"/>
                  <a:gd name="T5" fmla="*/ 0 h 140"/>
                  <a:gd name="T6" fmla="*/ 206 w 206"/>
                  <a:gd name="T7" fmla="*/ 10 h 140"/>
                  <a:gd name="T8" fmla="*/ 7 w 206"/>
                  <a:gd name="T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140">
                    <a:moveTo>
                      <a:pt x="7" y="140"/>
                    </a:moveTo>
                    <a:lnTo>
                      <a:pt x="0" y="130"/>
                    </a:lnTo>
                    <a:lnTo>
                      <a:pt x="198" y="0"/>
                    </a:lnTo>
                    <a:lnTo>
                      <a:pt x="206" y="10"/>
                    </a:lnTo>
                    <a:lnTo>
                      <a:pt x="7" y="14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2524" y="1776"/>
                <a:ext cx="134" cy="231"/>
              </a:xfrm>
              <a:custGeom>
                <a:avLst/>
                <a:gdLst>
                  <a:gd name="T0" fmla="*/ 9 w 134"/>
                  <a:gd name="T1" fmla="*/ 231 h 231"/>
                  <a:gd name="T2" fmla="*/ 0 w 134"/>
                  <a:gd name="T3" fmla="*/ 224 h 231"/>
                  <a:gd name="T4" fmla="*/ 125 w 134"/>
                  <a:gd name="T5" fmla="*/ 0 h 231"/>
                  <a:gd name="T6" fmla="*/ 134 w 134"/>
                  <a:gd name="T7" fmla="*/ 4 h 231"/>
                  <a:gd name="T8" fmla="*/ 9 w 134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231">
                    <a:moveTo>
                      <a:pt x="9" y="231"/>
                    </a:moveTo>
                    <a:lnTo>
                      <a:pt x="0" y="224"/>
                    </a:lnTo>
                    <a:lnTo>
                      <a:pt x="125" y="0"/>
                    </a:lnTo>
                    <a:lnTo>
                      <a:pt x="134" y="4"/>
                    </a:lnTo>
                    <a:lnTo>
                      <a:pt x="9" y="23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2526" y="1825"/>
                <a:ext cx="329" cy="177"/>
              </a:xfrm>
              <a:custGeom>
                <a:avLst/>
                <a:gdLst>
                  <a:gd name="T0" fmla="*/ 5 w 329"/>
                  <a:gd name="T1" fmla="*/ 177 h 177"/>
                  <a:gd name="T2" fmla="*/ 0 w 329"/>
                  <a:gd name="T3" fmla="*/ 168 h 177"/>
                  <a:gd name="T4" fmla="*/ 324 w 329"/>
                  <a:gd name="T5" fmla="*/ 0 h 177"/>
                  <a:gd name="T6" fmla="*/ 329 w 329"/>
                  <a:gd name="T7" fmla="*/ 10 h 177"/>
                  <a:gd name="T8" fmla="*/ 5 w 329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" h="177">
                    <a:moveTo>
                      <a:pt x="5" y="177"/>
                    </a:moveTo>
                    <a:lnTo>
                      <a:pt x="0" y="168"/>
                    </a:lnTo>
                    <a:lnTo>
                      <a:pt x="324" y="0"/>
                    </a:lnTo>
                    <a:lnTo>
                      <a:pt x="329" y="10"/>
                    </a:lnTo>
                    <a:lnTo>
                      <a:pt x="5" y="17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2649" y="1773"/>
                <a:ext cx="83" cy="255"/>
              </a:xfrm>
              <a:custGeom>
                <a:avLst/>
                <a:gdLst>
                  <a:gd name="T0" fmla="*/ 73 w 83"/>
                  <a:gd name="T1" fmla="*/ 255 h 255"/>
                  <a:gd name="T2" fmla="*/ 0 w 83"/>
                  <a:gd name="T3" fmla="*/ 5 h 255"/>
                  <a:gd name="T4" fmla="*/ 12 w 83"/>
                  <a:gd name="T5" fmla="*/ 0 h 255"/>
                  <a:gd name="T6" fmla="*/ 83 w 83"/>
                  <a:gd name="T7" fmla="*/ 251 h 255"/>
                  <a:gd name="T8" fmla="*/ 73 w 83"/>
                  <a:gd name="T9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55">
                    <a:moveTo>
                      <a:pt x="73" y="255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83" y="251"/>
                    </a:lnTo>
                    <a:lnTo>
                      <a:pt x="73" y="25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2358" y="1650"/>
                <a:ext cx="175" cy="350"/>
              </a:xfrm>
              <a:custGeom>
                <a:avLst/>
                <a:gdLst>
                  <a:gd name="T0" fmla="*/ 163 w 175"/>
                  <a:gd name="T1" fmla="*/ 350 h 350"/>
                  <a:gd name="T2" fmla="*/ 0 w 175"/>
                  <a:gd name="T3" fmla="*/ 5 h 350"/>
                  <a:gd name="T4" fmla="*/ 10 w 175"/>
                  <a:gd name="T5" fmla="*/ 0 h 350"/>
                  <a:gd name="T6" fmla="*/ 175 w 175"/>
                  <a:gd name="T7" fmla="*/ 345 h 350"/>
                  <a:gd name="T8" fmla="*/ 163 w 175"/>
                  <a:gd name="T9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350">
                    <a:moveTo>
                      <a:pt x="163" y="350"/>
                    </a:moveTo>
                    <a:lnTo>
                      <a:pt x="0" y="5"/>
                    </a:lnTo>
                    <a:lnTo>
                      <a:pt x="10" y="0"/>
                    </a:lnTo>
                    <a:lnTo>
                      <a:pt x="175" y="345"/>
                    </a:lnTo>
                    <a:lnTo>
                      <a:pt x="163" y="35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70"/>
              <p:cNvSpPr>
                <a:spLocks/>
              </p:cNvSpPr>
              <p:nvPr/>
            </p:nvSpPr>
            <p:spPr bwMode="auto">
              <a:xfrm>
                <a:off x="2283" y="1289"/>
                <a:ext cx="85" cy="366"/>
              </a:xfrm>
              <a:custGeom>
                <a:avLst/>
                <a:gdLst>
                  <a:gd name="T0" fmla="*/ 73 w 85"/>
                  <a:gd name="T1" fmla="*/ 366 h 366"/>
                  <a:gd name="T2" fmla="*/ 0 w 85"/>
                  <a:gd name="T3" fmla="*/ 2 h 366"/>
                  <a:gd name="T4" fmla="*/ 11 w 85"/>
                  <a:gd name="T5" fmla="*/ 0 h 366"/>
                  <a:gd name="T6" fmla="*/ 85 w 85"/>
                  <a:gd name="T7" fmla="*/ 366 h 366"/>
                  <a:gd name="T8" fmla="*/ 73 w 85"/>
                  <a:gd name="T9" fmla="*/ 366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366">
                    <a:moveTo>
                      <a:pt x="73" y="366"/>
                    </a:moveTo>
                    <a:lnTo>
                      <a:pt x="0" y="2"/>
                    </a:lnTo>
                    <a:lnTo>
                      <a:pt x="11" y="0"/>
                    </a:lnTo>
                    <a:lnTo>
                      <a:pt x="85" y="366"/>
                    </a:lnTo>
                    <a:lnTo>
                      <a:pt x="73" y="36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71"/>
              <p:cNvSpPr>
                <a:spLocks/>
              </p:cNvSpPr>
              <p:nvPr/>
            </p:nvSpPr>
            <p:spPr bwMode="auto">
              <a:xfrm>
                <a:off x="2285" y="1289"/>
                <a:ext cx="168" cy="139"/>
              </a:xfrm>
              <a:custGeom>
                <a:avLst/>
                <a:gdLst>
                  <a:gd name="T0" fmla="*/ 161 w 168"/>
                  <a:gd name="T1" fmla="*/ 139 h 139"/>
                  <a:gd name="T2" fmla="*/ 0 w 168"/>
                  <a:gd name="T3" fmla="*/ 7 h 139"/>
                  <a:gd name="T4" fmla="*/ 7 w 168"/>
                  <a:gd name="T5" fmla="*/ 0 h 139"/>
                  <a:gd name="T6" fmla="*/ 168 w 168"/>
                  <a:gd name="T7" fmla="*/ 130 h 139"/>
                  <a:gd name="T8" fmla="*/ 161 w 168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39">
                    <a:moveTo>
                      <a:pt x="161" y="139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68" y="130"/>
                    </a:lnTo>
                    <a:lnTo>
                      <a:pt x="161" y="13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72"/>
              <p:cNvSpPr>
                <a:spLocks/>
              </p:cNvSpPr>
              <p:nvPr/>
            </p:nvSpPr>
            <p:spPr bwMode="auto">
              <a:xfrm>
                <a:off x="2356" y="1423"/>
                <a:ext cx="99" cy="227"/>
              </a:xfrm>
              <a:custGeom>
                <a:avLst/>
                <a:gdLst>
                  <a:gd name="T0" fmla="*/ 9 w 99"/>
                  <a:gd name="T1" fmla="*/ 227 h 227"/>
                  <a:gd name="T2" fmla="*/ 0 w 99"/>
                  <a:gd name="T3" fmla="*/ 223 h 227"/>
                  <a:gd name="T4" fmla="*/ 90 w 99"/>
                  <a:gd name="T5" fmla="*/ 0 h 227"/>
                  <a:gd name="T6" fmla="*/ 99 w 99"/>
                  <a:gd name="T7" fmla="*/ 5 h 227"/>
                  <a:gd name="T8" fmla="*/ 9 w 99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227">
                    <a:moveTo>
                      <a:pt x="9" y="227"/>
                    </a:moveTo>
                    <a:lnTo>
                      <a:pt x="0" y="223"/>
                    </a:lnTo>
                    <a:lnTo>
                      <a:pt x="90" y="0"/>
                    </a:lnTo>
                    <a:lnTo>
                      <a:pt x="99" y="5"/>
                    </a:lnTo>
                    <a:lnTo>
                      <a:pt x="9" y="22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73"/>
              <p:cNvSpPr>
                <a:spLocks/>
              </p:cNvSpPr>
              <p:nvPr/>
            </p:nvSpPr>
            <p:spPr bwMode="auto">
              <a:xfrm>
                <a:off x="2446" y="1419"/>
                <a:ext cx="179" cy="106"/>
              </a:xfrm>
              <a:custGeom>
                <a:avLst/>
                <a:gdLst>
                  <a:gd name="T0" fmla="*/ 175 w 179"/>
                  <a:gd name="T1" fmla="*/ 106 h 106"/>
                  <a:gd name="T2" fmla="*/ 0 w 179"/>
                  <a:gd name="T3" fmla="*/ 9 h 106"/>
                  <a:gd name="T4" fmla="*/ 4 w 179"/>
                  <a:gd name="T5" fmla="*/ 0 h 106"/>
                  <a:gd name="T6" fmla="*/ 179 w 179"/>
                  <a:gd name="T7" fmla="*/ 97 h 106"/>
                  <a:gd name="T8" fmla="*/ 175 w 179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06">
                    <a:moveTo>
                      <a:pt x="175" y="106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179" y="97"/>
                    </a:lnTo>
                    <a:lnTo>
                      <a:pt x="175" y="10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4"/>
              <p:cNvSpPr>
                <a:spLocks/>
              </p:cNvSpPr>
              <p:nvPr/>
            </p:nvSpPr>
            <p:spPr bwMode="auto">
              <a:xfrm>
                <a:off x="2613" y="1518"/>
                <a:ext cx="43" cy="262"/>
              </a:xfrm>
              <a:custGeom>
                <a:avLst/>
                <a:gdLst>
                  <a:gd name="T0" fmla="*/ 34 w 43"/>
                  <a:gd name="T1" fmla="*/ 262 h 262"/>
                  <a:gd name="T2" fmla="*/ 0 w 43"/>
                  <a:gd name="T3" fmla="*/ 2 h 262"/>
                  <a:gd name="T4" fmla="*/ 12 w 43"/>
                  <a:gd name="T5" fmla="*/ 0 h 262"/>
                  <a:gd name="T6" fmla="*/ 43 w 43"/>
                  <a:gd name="T7" fmla="*/ 260 h 262"/>
                  <a:gd name="T8" fmla="*/ 34 w 43"/>
                  <a:gd name="T9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2">
                    <a:moveTo>
                      <a:pt x="34" y="262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43" y="260"/>
                    </a:lnTo>
                    <a:lnTo>
                      <a:pt x="34" y="26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75"/>
              <p:cNvSpPr>
                <a:spLocks/>
              </p:cNvSpPr>
              <p:nvPr/>
            </p:nvSpPr>
            <p:spPr bwMode="auto">
              <a:xfrm>
                <a:off x="2621" y="1516"/>
                <a:ext cx="231" cy="134"/>
              </a:xfrm>
              <a:custGeom>
                <a:avLst/>
                <a:gdLst>
                  <a:gd name="T0" fmla="*/ 226 w 231"/>
                  <a:gd name="T1" fmla="*/ 134 h 134"/>
                  <a:gd name="T2" fmla="*/ 0 w 231"/>
                  <a:gd name="T3" fmla="*/ 9 h 134"/>
                  <a:gd name="T4" fmla="*/ 4 w 231"/>
                  <a:gd name="T5" fmla="*/ 0 h 134"/>
                  <a:gd name="T6" fmla="*/ 231 w 231"/>
                  <a:gd name="T7" fmla="*/ 125 h 134"/>
                  <a:gd name="T8" fmla="*/ 226 w 231"/>
                  <a:gd name="T9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34">
                    <a:moveTo>
                      <a:pt x="226" y="134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231" y="125"/>
                    </a:lnTo>
                    <a:lnTo>
                      <a:pt x="226" y="13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76"/>
              <p:cNvSpPr>
                <a:spLocks/>
              </p:cNvSpPr>
              <p:nvPr/>
            </p:nvSpPr>
            <p:spPr bwMode="auto">
              <a:xfrm>
                <a:off x="2595" y="1383"/>
                <a:ext cx="33" cy="140"/>
              </a:xfrm>
              <a:custGeom>
                <a:avLst/>
                <a:gdLst>
                  <a:gd name="T0" fmla="*/ 21 w 33"/>
                  <a:gd name="T1" fmla="*/ 140 h 140"/>
                  <a:gd name="T2" fmla="*/ 0 w 33"/>
                  <a:gd name="T3" fmla="*/ 0 h 140"/>
                  <a:gd name="T4" fmla="*/ 9 w 33"/>
                  <a:gd name="T5" fmla="*/ 0 h 140"/>
                  <a:gd name="T6" fmla="*/ 33 w 33"/>
                  <a:gd name="T7" fmla="*/ 137 h 140"/>
                  <a:gd name="T8" fmla="*/ 21 w 33"/>
                  <a:gd name="T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40">
                    <a:moveTo>
                      <a:pt x="21" y="140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137"/>
                    </a:lnTo>
                    <a:lnTo>
                      <a:pt x="21" y="14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77"/>
              <p:cNvSpPr>
                <a:spLocks/>
              </p:cNvSpPr>
              <p:nvPr/>
            </p:nvSpPr>
            <p:spPr bwMode="auto">
              <a:xfrm>
                <a:off x="2361" y="1513"/>
                <a:ext cx="262" cy="135"/>
              </a:xfrm>
              <a:custGeom>
                <a:avLst/>
                <a:gdLst>
                  <a:gd name="T0" fmla="*/ 4 w 262"/>
                  <a:gd name="T1" fmla="*/ 135 h 135"/>
                  <a:gd name="T2" fmla="*/ 0 w 262"/>
                  <a:gd name="T3" fmla="*/ 125 h 135"/>
                  <a:gd name="T4" fmla="*/ 257 w 262"/>
                  <a:gd name="T5" fmla="*/ 0 h 135"/>
                  <a:gd name="T6" fmla="*/ 262 w 262"/>
                  <a:gd name="T7" fmla="*/ 10 h 135"/>
                  <a:gd name="T8" fmla="*/ 4 w 262"/>
                  <a:gd name="T9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135">
                    <a:moveTo>
                      <a:pt x="4" y="135"/>
                    </a:moveTo>
                    <a:lnTo>
                      <a:pt x="0" y="125"/>
                    </a:lnTo>
                    <a:lnTo>
                      <a:pt x="257" y="0"/>
                    </a:lnTo>
                    <a:lnTo>
                      <a:pt x="262" y="10"/>
                    </a:lnTo>
                    <a:lnTo>
                      <a:pt x="4" y="13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78"/>
              <p:cNvSpPr>
                <a:spLocks/>
              </p:cNvSpPr>
              <p:nvPr/>
            </p:nvSpPr>
            <p:spPr bwMode="auto">
              <a:xfrm>
                <a:off x="2361" y="1641"/>
                <a:ext cx="290" cy="135"/>
              </a:xfrm>
              <a:custGeom>
                <a:avLst/>
                <a:gdLst>
                  <a:gd name="T0" fmla="*/ 288 w 290"/>
                  <a:gd name="T1" fmla="*/ 135 h 135"/>
                  <a:gd name="T2" fmla="*/ 0 w 290"/>
                  <a:gd name="T3" fmla="*/ 9 h 135"/>
                  <a:gd name="T4" fmla="*/ 4 w 290"/>
                  <a:gd name="T5" fmla="*/ 0 h 135"/>
                  <a:gd name="T6" fmla="*/ 290 w 290"/>
                  <a:gd name="T7" fmla="*/ 125 h 135"/>
                  <a:gd name="T8" fmla="*/ 288 w 290"/>
                  <a:gd name="T9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135">
                    <a:moveTo>
                      <a:pt x="288" y="135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290" y="125"/>
                    </a:lnTo>
                    <a:lnTo>
                      <a:pt x="288" y="13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79"/>
              <p:cNvSpPr>
                <a:spLocks/>
              </p:cNvSpPr>
              <p:nvPr/>
            </p:nvSpPr>
            <p:spPr bwMode="auto">
              <a:xfrm>
                <a:off x="2656" y="1731"/>
                <a:ext cx="619" cy="52"/>
              </a:xfrm>
              <a:custGeom>
                <a:avLst/>
                <a:gdLst>
                  <a:gd name="T0" fmla="*/ 0 w 619"/>
                  <a:gd name="T1" fmla="*/ 52 h 52"/>
                  <a:gd name="T2" fmla="*/ 0 w 619"/>
                  <a:gd name="T3" fmla="*/ 40 h 52"/>
                  <a:gd name="T4" fmla="*/ 619 w 619"/>
                  <a:gd name="T5" fmla="*/ 0 h 52"/>
                  <a:gd name="T6" fmla="*/ 619 w 619"/>
                  <a:gd name="T7" fmla="*/ 11 h 52"/>
                  <a:gd name="T8" fmla="*/ 0 w 619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9" h="52">
                    <a:moveTo>
                      <a:pt x="0" y="52"/>
                    </a:moveTo>
                    <a:lnTo>
                      <a:pt x="0" y="40"/>
                    </a:lnTo>
                    <a:lnTo>
                      <a:pt x="619" y="0"/>
                    </a:lnTo>
                    <a:lnTo>
                      <a:pt x="619" y="11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80"/>
              <p:cNvSpPr>
                <a:spLocks/>
              </p:cNvSpPr>
              <p:nvPr/>
            </p:nvSpPr>
            <p:spPr bwMode="auto">
              <a:xfrm>
                <a:off x="3145" y="1475"/>
                <a:ext cx="258" cy="123"/>
              </a:xfrm>
              <a:custGeom>
                <a:avLst/>
                <a:gdLst>
                  <a:gd name="T0" fmla="*/ 5 w 258"/>
                  <a:gd name="T1" fmla="*/ 123 h 123"/>
                  <a:gd name="T2" fmla="*/ 0 w 258"/>
                  <a:gd name="T3" fmla="*/ 114 h 123"/>
                  <a:gd name="T4" fmla="*/ 253 w 258"/>
                  <a:gd name="T5" fmla="*/ 0 h 123"/>
                  <a:gd name="T6" fmla="*/ 258 w 258"/>
                  <a:gd name="T7" fmla="*/ 10 h 123"/>
                  <a:gd name="T8" fmla="*/ 5 w 258"/>
                  <a:gd name="T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123">
                    <a:moveTo>
                      <a:pt x="5" y="123"/>
                    </a:moveTo>
                    <a:lnTo>
                      <a:pt x="0" y="114"/>
                    </a:lnTo>
                    <a:lnTo>
                      <a:pt x="253" y="0"/>
                    </a:lnTo>
                    <a:lnTo>
                      <a:pt x="258" y="10"/>
                    </a:lnTo>
                    <a:lnTo>
                      <a:pt x="5" y="12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81"/>
              <p:cNvSpPr>
                <a:spLocks/>
              </p:cNvSpPr>
              <p:nvPr/>
            </p:nvSpPr>
            <p:spPr bwMode="auto">
              <a:xfrm>
                <a:off x="2994" y="1589"/>
                <a:ext cx="156" cy="52"/>
              </a:xfrm>
              <a:custGeom>
                <a:avLst/>
                <a:gdLst>
                  <a:gd name="T0" fmla="*/ 2 w 156"/>
                  <a:gd name="T1" fmla="*/ 52 h 52"/>
                  <a:gd name="T2" fmla="*/ 0 w 156"/>
                  <a:gd name="T3" fmla="*/ 40 h 52"/>
                  <a:gd name="T4" fmla="*/ 154 w 156"/>
                  <a:gd name="T5" fmla="*/ 0 h 52"/>
                  <a:gd name="T6" fmla="*/ 156 w 156"/>
                  <a:gd name="T7" fmla="*/ 9 h 52"/>
                  <a:gd name="T8" fmla="*/ 2 w 15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52">
                    <a:moveTo>
                      <a:pt x="2" y="52"/>
                    </a:moveTo>
                    <a:lnTo>
                      <a:pt x="0" y="40"/>
                    </a:lnTo>
                    <a:lnTo>
                      <a:pt x="154" y="0"/>
                    </a:lnTo>
                    <a:lnTo>
                      <a:pt x="156" y="9"/>
                    </a:ln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82"/>
              <p:cNvSpPr>
                <a:spLocks/>
              </p:cNvSpPr>
              <p:nvPr/>
            </p:nvSpPr>
            <p:spPr bwMode="auto">
              <a:xfrm>
                <a:off x="3379" y="1152"/>
                <a:ext cx="26" cy="328"/>
              </a:xfrm>
              <a:custGeom>
                <a:avLst/>
                <a:gdLst>
                  <a:gd name="T0" fmla="*/ 14 w 26"/>
                  <a:gd name="T1" fmla="*/ 328 h 328"/>
                  <a:gd name="T2" fmla="*/ 0 w 26"/>
                  <a:gd name="T3" fmla="*/ 0 h 328"/>
                  <a:gd name="T4" fmla="*/ 12 w 26"/>
                  <a:gd name="T5" fmla="*/ 0 h 328"/>
                  <a:gd name="T6" fmla="*/ 26 w 26"/>
                  <a:gd name="T7" fmla="*/ 328 h 328"/>
                  <a:gd name="T8" fmla="*/ 14 w 26"/>
                  <a:gd name="T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8">
                    <a:moveTo>
                      <a:pt x="14" y="328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328"/>
                    </a:lnTo>
                    <a:lnTo>
                      <a:pt x="14" y="32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83"/>
              <p:cNvSpPr>
                <a:spLocks/>
              </p:cNvSpPr>
              <p:nvPr/>
            </p:nvSpPr>
            <p:spPr bwMode="auto">
              <a:xfrm>
                <a:off x="3202" y="944"/>
                <a:ext cx="187" cy="212"/>
              </a:xfrm>
              <a:custGeom>
                <a:avLst/>
                <a:gdLst>
                  <a:gd name="T0" fmla="*/ 179 w 187"/>
                  <a:gd name="T1" fmla="*/ 212 h 212"/>
                  <a:gd name="T2" fmla="*/ 0 w 187"/>
                  <a:gd name="T3" fmla="*/ 7 h 212"/>
                  <a:gd name="T4" fmla="*/ 9 w 187"/>
                  <a:gd name="T5" fmla="*/ 0 h 212"/>
                  <a:gd name="T6" fmla="*/ 187 w 187"/>
                  <a:gd name="T7" fmla="*/ 205 h 212"/>
                  <a:gd name="T8" fmla="*/ 179 w 187"/>
                  <a:gd name="T9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" h="212">
                    <a:moveTo>
                      <a:pt x="179" y="212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87" y="205"/>
                    </a:lnTo>
                    <a:lnTo>
                      <a:pt x="179" y="21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84"/>
              <p:cNvSpPr>
                <a:spLocks/>
              </p:cNvSpPr>
              <p:nvPr/>
            </p:nvSpPr>
            <p:spPr bwMode="auto">
              <a:xfrm>
                <a:off x="3237" y="1149"/>
                <a:ext cx="149" cy="119"/>
              </a:xfrm>
              <a:custGeom>
                <a:avLst/>
                <a:gdLst>
                  <a:gd name="T0" fmla="*/ 7 w 149"/>
                  <a:gd name="T1" fmla="*/ 119 h 119"/>
                  <a:gd name="T2" fmla="*/ 0 w 149"/>
                  <a:gd name="T3" fmla="*/ 109 h 119"/>
                  <a:gd name="T4" fmla="*/ 142 w 149"/>
                  <a:gd name="T5" fmla="*/ 0 h 119"/>
                  <a:gd name="T6" fmla="*/ 149 w 149"/>
                  <a:gd name="T7" fmla="*/ 10 h 119"/>
                  <a:gd name="T8" fmla="*/ 7 w 149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19">
                    <a:moveTo>
                      <a:pt x="7" y="119"/>
                    </a:moveTo>
                    <a:lnTo>
                      <a:pt x="0" y="109"/>
                    </a:lnTo>
                    <a:lnTo>
                      <a:pt x="142" y="0"/>
                    </a:lnTo>
                    <a:lnTo>
                      <a:pt x="149" y="10"/>
                    </a:lnTo>
                    <a:lnTo>
                      <a:pt x="7" y="11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85"/>
              <p:cNvSpPr>
                <a:spLocks/>
              </p:cNvSpPr>
              <p:nvPr/>
            </p:nvSpPr>
            <p:spPr bwMode="auto">
              <a:xfrm>
                <a:off x="3086" y="1258"/>
                <a:ext cx="161" cy="137"/>
              </a:xfrm>
              <a:custGeom>
                <a:avLst/>
                <a:gdLst>
                  <a:gd name="T0" fmla="*/ 7 w 161"/>
                  <a:gd name="T1" fmla="*/ 137 h 137"/>
                  <a:gd name="T2" fmla="*/ 0 w 161"/>
                  <a:gd name="T3" fmla="*/ 130 h 137"/>
                  <a:gd name="T4" fmla="*/ 154 w 161"/>
                  <a:gd name="T5" fmla="*/ 0 h 137"/>
                  <a:gd name="T6" fmla="*/ 161 w 161"/>
                  <a:gd name="T7" fmla="*/ 10 h 137"/>
                  <a:gd name="T8" fmla="*/ 7 w 161"/>
                  <a:gd name="T9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37">
                    <a:moveTo>
                      <a:pt x="7" y="137"/>
                    </a:moveTo>
                    <a:lnTo>
                      <a:pt x="0" y="130"/>
                    </a:lnTo>
                    <a:lnTo>
                      <a:pt x="154" y="0"/>
                    </a:lnTo>
                    <a:lnTo>
                      <a:pt x="161" y="10"/>
                    </a:lnTo>
                    <a:lnTo>
                      <a:pt x="7" y="13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86"/>
              <p:cNvSpPr>
                <a:spLocks/>
              </p:cNvSpPr>
              <p:nvPr/>
            </p:nvSpPr>
            <p:spPr bwMode="auto">
              <a:xfrm>
                <a:off x="2838" y="1353"/>
                <a:ext cx="255" cy="42"/>
              </a:xfrm>
              <a:custGeom>
                <a:avLst/>
                <a:gdLst>
                  <a:gd name="T0" fmla="*/ 253 w 255"/>
                  <a:gd name="T1" fmla="*/ 42 h 42"/>
                  <a:gd name="T2" fmla="*/ 0 w 255"/>
                  <a:gd name="T3" fmla="*/ 9 h 42"/>
                  <a:gd name="T4" fmla="*/ 2 w 255"/>
                  <a:gd name="T5" fmla="*/ 0 h 42"/>
                  <a:gd name="T6" fmla="*/ 255 w 255"/>
                  <a:gd name="T7" fmla="*/ 33 h 42"/>
                  <a:gd name="T8" fmla="*/ 253 w 255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42">
                    <a:moveTo>
                      <a:pt x="253" y="42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55" y="33"/>
                    </a:lnTo>
                    <a:lnTo>
                      <a:pt x="253" y="4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87"/>
              <p:cNvSpPr>
                <a:spLocks/>
              </p:cNvSpPr>
              <p:nvPr/>
            </p:nvSpPr>
            <p:spPr bwMode="auto">
              <a:xfrm>
                <a:off x="2599" y="1355"/>
                <a:ext cx="239" cy="33"/>
              </a:xfrm>
              <a:custGeom>
                <a:avLst/>
                <a:gdLst>
                  <a:gd name="T0" fmla="*/ 0 w 239"/>
                  <a:gd name="T1" fmla="*/ 33 h 33"/>
                  <a:gd name="T2" fmla="*/ 0 w 239"/>
                  <a:gd name="T3" fmla="*/ 24 h 33"/>
                  <a:gd name="T4" fmla="*/ 239 w 239"/>
                  <a:gd name="T5" fmla="*/ 0 h 33"/>
                  <a:gd name="T6" fmla="*/ 239 w 239"/>
                  <a:gd name="T7" fmla="*/ 12 h 33"/>
                  <a:gd name="T8" fmla="*/ 0 w 239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33">
                    <a:moveTo>
                      <a:pt x="0" y="33"/>
                    </a:moveTo>
                    <a:lnTo>
                      <a:pt x="0" y="24"/>
                    </a:lnTo>
                    <a:lnTo>
                      <a:pt x="239" y="0"/>
                    </a:lnTo>
                    <a:lnTo>
                      <a:pt x="239" y="12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88"/>
              <p:cNvSpPr>
                <a:spLocks/>
              </p:cNvSpPr>
              <p:nvPr/>
            </p:nvSpPr>
            <p:spPr bwMode="auto">
              <a:xfrm>
                <a:off x="2287" y="1286"/>
                <a:ext cx="315" cy="104"/>
              </a:xfrm>
              <a:custGeom>
                <a:avLst/>
                <a:gdLst>
                  <a:gd name="T0" fmla="*/ 310 w 315"/>
                  <a:gd name="T1" fmla="*/ 104 h 104"/>
                  <a:gd name="T2" fmla="*/ 0 w 315"/>
                  <a:gd name="T3" fmla="*/ 10 h 104"/>
                  <a:gd name="T4" fmla="*/ 5 w 315"/>
                  <a:gd name="T5" fmla="*/ 0 h 104"/>
                  <a:gd name="T6" fmla="*/ 315 w 315"/>
                  <a:gd name="T7" fmla="*/ 95 h 104"/>
                  <a:gd name="T8" fmla="*/ 310 w 315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04">
                    <a:moveTo>
                      <a:pt x="310" y="104"/>
                    </a:moveTo>
                    <a:lnTo>
                      <a:pt x="0" y="10"/>
                    </a:lnTo>
                    <a:lnTo>
                      <a:pt x="5" y="0"/>
                    </a:lnTo>
                    <a:lnTo>
                      <a:pt x="315" y="95"/>
                    </a:lnTo>
                    <a:lnTo>
                      <a:pt x="310" y="10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89"/>
              <p:cNvSpPr>
                <a:spLocks/>
              </p:cNvSpPr>
              <p:nvPr/>
            </p:nvSpPr>
            <p:spPr bwMode="auto">
              <a:xfrm>
                <a:off x="2448" y="1383"/>
                <a:ext cx="149" cy="48"/>
              </a:xfrm>
              <a:custGeom>
                <a:avLst/>
                <a:gdLst>
                  <a:gd name="T0" fmla="*/ 5 w 149"/>
                  <a:gd name="T1" fmla="*/ 48 h 48"/>
                  <a:gd name="T2" fmla="*/ 0 w 149"/>
                  <a:gd name="T3" fmla="*/ 36 h 48"/>
                  <a:gd name="T4" fmla="*/ 147 w 149"/>
                  <a:gd name="T5" fmla="*/ 0 h 48"/>
                  <a:gd name="T6" fmla="*/ 149 w 149"/>
                  <a:gd name="T7" fmla="*/ 10 h 48"/>
                  <a:gd name="T8" fmla="*/ 5 w 149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48">
                    <a:moveTo>
                      <a:pt x="5" y="48"/>
                    </a:moveTo>
                    <a:lnTo>
                      <a:pt x="0" y="36"/>
                    </a:lnTo>
                    <a:lnTo>
                      <a:pt x="147" y="0"/>
                    </a:lnTo>
                    <a:lnTo>
                      <a:pt x="149" y="10"/>
                    </a:lnTo>
                    <a:lnTo>
                      <a:pt x="5" y="4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90"/>
              <p:cNvSpPr>
                <a:spLocks/>
              </p:cNvSpPr>
              <p:nvPr/>
            </p:nvSpPr>
            <p:spPr bwMode="auto">
              <a:xfrm>
                <a:off x="2618" y="1386"/>
                <a:ext cx="473" cy="132"/>
              </a:xfrm>
              <a:custGeom>
                <a:avLst/>
                <a:gdLst>
                  <a:gd name="T0" fmla="*/ 0 w 200"/>
                  <a:gd name="T1" fmla="*/ 56 h 56"/>
                  <a:gd name="T2" fmla="*/ 0 w 200"/>
                  <a:gd name="T3" fmla="*/ 56 h 56"/>
                  <a:gd name="T4" fmla="*/ 1 w 200"/>
                  <a:gd name="T5" fmla="*/ 54 h 56"/>
                  <a:gd name="T6" fmla="*/ 1 w 200"/>
                  <a:gd name="T7" fmla="*/ 52 h 56"/>
                  <a:gd name="T8" fmla="*/ 199 w 200"/>
                  <a:gd name="T9" fmla="*/ 0 h 56"/>
                  <a:gd name="T10" fmla="*/ 200 w 200"/>
                  <a:gd name="T11" fmla="*/ 4 h 56"/>
                  <a:gd name="T12" fmla="*/ 0 w 200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56">
                    <a:moveTo>
                      <a:pt x="0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6" y="51"/>
                      <a:pt x="145" y="14"/>
                      <a:pt x="199" y="0"/>
                    </a:cubicBezTo>
                    <a:cubicBezTo>
                      <a:pt x="200" y="4"/>
                      <a:pt x="200" y="4"/>
                      <a:pt x="200" y="4"/>
                    </a:cubicBezTo>
                    <a:cubicBezTo>
                      <a:pt x="18" y="53"/>
                      <a:pt x="2" y="56"/>
                      <a:pt x="0" y="56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91"/>
              <p:cNvSpPr>
                <a:spLocks/>
              </p:cNvSpPr>
              <p:nvPr/>
            </p:nvSpPr>
            <p:spPr bwMode="auto">
              <a:xfrm>
                <a:off x="2618" y="1357"/>
                <a:ext cx="225" cy="163"/>
              </a:xfrm>
              <a:custGeom>
                <a:avLst/>
                <a:gdLst>
                  <a:gd name="T0" fmla="*/ 7 w 225"/>
                  <a:gd name="T1" fmla="*/ 163 h 163"/>
                  <a:gd name="T2" fmla="*/ 0 w 225"/>
                  <a:gd name="T3" fmla="*/ 154 h 163"/>
                  <a:gd name="T4" fmla="*/ 218 w 225"/>
                  <a:gd name="T5" fmla="*/ 0 h 163"/>
                  <a:gd name="T6" fmla="*/ 225 w 225"/>
                  <a:gd name="T7" fmla="*/ 10 h 163"/>
                  <a:gd name="T8" fmla="*/ 7 w 225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3">
                    <a:moveTo>
                      <a:pt x="7" y="163"/>
                    </a:moveTo>
                    <a:lnTo>
                      <a:pt x="0" y="154"/>
                    </a:lnTo>
                    <a:lnTo>
                      <a:pt x="218" y="0"/>
                    </a:lnTo>
                    <a:lnTo>
                      <a:pt x="225" y="10"/>
                    </a:lnTo>
                    <a:lnTo>
                      <a:pt x="7" y="16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2"/>
              <p:cNvSpPr>
                <a:spLocks/>
              </p:cNvSpPr>
              <p:nvPr/>
            </p:nvSpPr>
            <p:spPr bwMode="auto">
              <a:xfrm>
                <a:off x="2845" y="1258"/>
                <a:ext cx="395" cy="99"/>
              </a:xfrm>
              <a:custGeom>
                <a:avLst/>
                <a:gdLst>
                  <a:gd name="T0" fmla="*/ 2 w 395"/>
                  <a:gd name="T1" fmla="*/ 99 h 99"/>
                  <a:gd name="T2" fmla="*/ 0 w 395"/>
                  <a:gd name="T3" fmla="*/ 88 h 99"/>
                  <a:gd name="T4" fmla="*/ 392 w 395"/>
                  <a:gd name="T5" fmla="*/ 0 h 99"/>
                  <a:gd name="T6" fmla="*/ 395 w 395"/>
                  <a:gd name="T7" fmla="*/ 12 h 99"/>
                  <a:gd name="T8" fmla="*/ 2 w 395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99">
                    <a:moveTo>
                      <a:pt x="2" y="99"/>
                    </a:moveTo>
                    <a:lnTo>
                      <a:pt x="0" y="88"/>
                    </a:lnTo>
                    <a:lnTo>
                      <a:pt x="392" y="0"/>
                    </a:lnTo>
                    <a:lnTo>
                      <a:pt x="395" y="12"/>
                    </a:lnTo>
                    <a:lnTo>
                      <a:pt x="2" y="9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93"/>
              <p:cNvSpPr>
                <a:spLocks/>
              </p:cNvSpPr>
              <p:nvPr/>
            </p:nvSpPr>
            <p:spPr bwMode="auto">
              <a:xfrm>
                <a:off x="3086" y="1393"/>
                <a:ext cx="69" cy="198"/>
              </a:xfrm>
              <a:custGeom>
                <a:avLst/>
                <a:gdLst>
                  <a:gd name="T0" fmla="*/ 59 w 69"/>
                  <a:gd name="T1" fmla="*/ 198 h 198"/>
                  <a:gd name="T2" fmla="*/ 0 w 69"/>
                  <a:gd name="T3" fmla="*/ 2 h 198"/>
                  <a:gd name="T4" fmla="*/ 12 w 69"/>
                  <a:gd name="T5" fmla="*/ 0 h 198"/>
                  <a:gd name="T6" fmla="*/ 69 w 69"/>
                  <a:gd name="T7" fmla="*/ 196 h 198"/>
                  <a:gd name="T8" fmla="*/ 59 w 69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98">
                    <a:moveTo>
                      <a:pt x="59" y="198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69" y="196"/>
                    </a:lnTo>
                    <a:lnTo>
                      <a:pt x="59" y="19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94"/>
              <p:cNvSpPr>
                <a:spLocks/>
              </p:cNvSpPr>
              <p:nvPr/>
            </p:nvSpPr>
            <p:spPr bwMode="auto">
              <a:xfrm>
                <a:off x="2980" y="1105"/>
                <a:ext cx="401" cy="51"/>
              </a:xfrm>
              <a:custGeom>
                <a:avLst/>
                <a:gdLst>
                  <a:gd name="T0" fmla="*/ 399 w 401"/>
                  <a:gd name="T1" fmla="*/ 51 h 51"/>
                  <a:gd name="T2" fmla="*/ 0 w 401"/>
                  <a:gd name="T3" fmla="*/ 11 h 51"/>
                  <a:gd name="T4" fmla="*/ 0 w 401"/>
                  <a:gd name="T5" fmla="*/ 0 h 51"/>
                  <a:gd name="T6" fmla="*/ 401 w 401"/>
                  <a:gd name="T7" fmla="*/ 42 h 51"/>
                  <a:gd name="T8" fmla="*/ 399 w 401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51">
                    <a:moveTo>
                      <a:pt x="399" y="5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401" y="42"/>
                    </a:lnTo>
                    <a:lnTo>
                      <a:pt x="399" y="5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95"/>
              <p:cNvSpPr>
                <a:spLocks/>
              </p:cNvSpPr>
              <p:nvPr/>
            </p:nvSpPr>
            <p:spPr bwMode="auto">
              <a:xfrm>
                <a:off x="2977" y="944"/>
                <a:ext cx="232" cy="168"/>
              </a:xfrm>
              <a:custGeom>
                <a:avLst/>
                <a:gdLst>
                  <a:gd name="T0" fmla="*/ 7 w 232"/>
                  <a:gd name="T1" fmla="*/ 168 h 168"/>
                  <a:gd name="T2" fmla="*/ 0 w 232"/>
                  <a:gd name="T3" fmla="*/ 161 h 168"/>
                  <a:gd name="T4" fmla="*/ 225 w 232"/>
                  <a:gd name="T5" fmla="*/ 0 h 168"/>
                  <a:gd name="T6" fmla="*/ 232 w 232"/>
                  <a:gd name="T7" fmla="*/ 9 h 168"/>
                  <a:gd name="T8" fmla="*/ 7 w 232"/>
                  <a:gd name="T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68">
                    <a:moveTo>
                      <a:pt x="7" y="168"/>
                    </a:moveTo>
                    <a:lnTo>
                      <a:pt x="0" y="161"/>
                    </a:lnTo>
                    <a:lnTo>
                      <a:pt x="225" y="0"/>
                    </a:lnTo>
                    <a:lnTo>
                      <a:pt x="232" y="9"/>
                    </a:lnTo>
                    <a:lnTo>
                      <a:pt x="7" y="16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6"/>
              <p:cNvSpPr>
                <a:spLocks/>
              </p:cNvSpPr>
              <p:nvPr/>
            </p:nvSpPr>
            <p:spPr bwMode="auto">
              <a:xfrm>
                <a:off x="2283" y="1038"/>
                <a:ext cx="111" cy="253"/>
              </a:xfrm>
              <a:custGeom>
                <a:avLst/>
                <a:gdLst>
                  <a:gd name="T0" fmla="*/ 9 w 111"/>
                  <a:gd name="T1" fmla="*/ 253 h 253"/>
                  <a:gd name="T2" fmla="*/ 0 w 111"/>
                  <a:gd name="T3" fmla="*/ 248 h 253"/>
                  <a:gd name="T4" fmla="*/ 99 w 111"/>
                  <a:gd name="T5" fmla="*/ 0 h 253"/>
                  <a:gd name="T6" fmla="*/ 111 w 111"/>
                  <a:gd name="T7" fmla="*/ 5 h 253"/>
                  <a:gd name="T8" fmla="*/ 9 w 111"/>
                  <a:gd name="T9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53">
                    <a:moveTo>
                      <a:pt x="9" y="253"/>
                    </a:moveTo>
                    <a:lnTo>
                      <a:pt x="0" y="248"/>
                    </a:lnTo>
                    <a:lnTo>
                      <a:pt x="99" y="0"/>
                    </a:lnTo>
                    <a:lnTo>
                      <a:pt x="111" y="5"/>
                    </a:lnTo>
                    <a:lnTo>
                      <a:pt x="9" y="25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97"/>
              <p:cNvSpPr>
                <a:spLocks/>
              </p:cNvSpPr>
              <p:nvPr/>
            </p:nvSpPr>
            <p:spPr bwMode="auto">
              <a:xfrm>
                <a:off x="2389" y="1034"/>
                <a:ext cx="173" cy="241"/>
              </a:xfrm>
              <a:custGeom>
                <a:avLst/>
                <a:gdLst>
                  <a:gd name="T0" fmla="*/ 163 w 173"/>
                  <a:gd name="T1" fmla="*/ 241 h 241"/>
                  <a:gd name="T2" fmla="*/ 0 w 173"/>
                  <a:gd name="T3" fmla="*/ 7 h 241"/>
                  <a:gd name="T4" fmla="*/ 9 w 173"/>
                  <a:gd name="T5" fmla="*/ 0 h 241"/>
                  <a:gd name="T6" fmla="*/ 173 w 173"/>
                  <a:gd name="T7" fmla="*/ 234 h 241"/>
                  <a:gd name="T8" fmla="*/ 163 w 173"/>
                  <a:gd name="T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241">
                    <a:moveTo>
                      <a:pt x="163" y="241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73" y="234"/>
                    </a:lnTo>
                    <a:lnTo>
                      <a:pt x="163" y="24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98"/>
              <p:cNvSpPr>
                <a:spLocks/>
              </p:cNvSpPr>
              <p:nvPr/>
            </p:nvSpPr>
            <p:spPr bwMode="auto">
              <a:xfrm>
                <a:off x="2562" y="1263"/>
                <a:ext cx="285" cy="99"/>
              </a:xfrm>
              <a:custGeom>
                <a:avLst/>
                <a:gdLst>
                  <a:gd name="T0" fmla="*/ 283 w 285"/>
                  <a:gd name="T1" fmla="*/ 99 h 99"/>
                  <a:gd name="T2" fmla="*/ 0 w 285"/>
                  <a:gd name="T3" fmla="*/ 9 h 99"/>
                  <a:gd name="T4" fmla="*/ 2 w 285"/>
                  <a:gd name="T5" fmla="*/ 0 h 99"/>
                  <a:gd name="T6" fmla="*/ 285 w 285"/>
                  <a:gd name="T7" fmla="*/ 87 h 99"/>
                  <a:gd name="T8" fmla="*/ 283 w 285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99">
                    <a:moveTo>
                      <a:pt x="283" y="99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85" y="87"/>
                    </a:lnTo>
                    <a:lnTo>
                      <a:pt x="283" y="9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99"/>
              <p:cNvSpPr>
                <a:spLocks/>
              </p:cNvSpPr>
              <p:nvPr/>
            </p:nvSpPr>
            <p:spPr bwMode="auto">
              <a:xfrm>
                <a:off x="2554" y="1265"/>
                <a:ext cx="48" cy="121"/>
              </a:xfrm>
              <a:custGeom>
                <a:avLst/>
                <a:gdLst>
                  <a:gd name="T0" fmla="*/ 38 w 48"/>
                  <a:gd name="T1" fmla="*/ 121 h 121"/>
                  <a:gd name="T2" fmla="*/ 0 w 48"/>
                  <a:gd name="T3" fmla="*/ 5 h 121"/>
                  <a:gd name="T4" fmla="*/ 12 w 48"/>
                  <a:gd name="T5" fmla="*/ 0 h 121"/>
                  <a:gd name="T6" fmla="*/ 48 w 48"/>
                  <a:gd name="T7" fmla="*/ 118 h 121"/>
                  <a:gd name="T8" fmla="*/ 38 w 48"/>
                  <a:gd name="T9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21">
                    <a:moveTo>
                      <a:pt x="38" y="12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8" y="118"/>
                    </a:lnTo>
                    <a:lnTo>
                      <a:pt x="38" y="12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00"/>
              <p:cNvSpPr>
                <a:spLocks/>
              </p:cNvSpPr>
              <p:nvPr/>
            </p:nvSpPr>
            <p:spPr bwMode="auto">
              <a:xfrm>
                <a:off x="2443" y="1263"/>
                <a:ext cx="121" cy="165"/>
              </a:xfrm>
              <a:custGeom>
                <a:avLst/>
                <a:gdLst>
                  <a:gd name="T0" fmla="*/ 10 w 121"/>
                  <a:gd name="T1" fmla="*/ 165 h 165"/>
                  <a:gd name="T2" fmla="*/ 0 w 121"/>
                  <a:gd name="T3" fmla="*/ 158 h 165"/>
                  <a:gd name="T4" fmla="*/ 111 w 121"/>
                  <a:gd name="T5" fmla="*/ 0 h 165"/>
                  <a:gd name="T6" fmla="*/ 121 w 121"/>
                  <a:gd name="T7" fmla="*/ 7 h 165"/>
                  <a:gd name="T8" fmla="*/ 10 w 121"/>
                  <a:gd name="T9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65">
                    <a:moveTo>
                      <a:pt x="10" y="165"/>
                    </a:moveTo>
                    <a:lnTo>
                      <a:pt x="0" y="158"/>
                    </a:lnTo>
                    <a:lnTo>
                      <a:pt x="111" y="0"/>
                    </a:lnTo>
                    <a:lnTo>
                      <a:pt x="121" y="7"/>
                    </a:lnTo>
                    <a:lnTo>
                      <a:pt x="10" y="16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1"/>
              <p:cNvSpPr>
                <a:spLocks/>
              </p:cNvSpPr>
              <p:nvPr/>
            </p:nvSpPr>
            <p:spPr bwMode="auto">
              <a:xfrm>
                <a:off x="2382" y="885"/>
                <a:ext cx="198" cy="160"/>
              </a:xfrm>
              <a:custGeom>
                <a:avLst/>
                <a:gdLst>
                  <a:gd name="T0" fmla="*/ 7 w 198"/>
                  <a:gd name="T1" fmla="*/ 160 h 160"/>
                  <a:gd name="T2" fmla="*/ 0 w 198"/>
                  <a:gd name="T3" fmla="*/ 151 h 160"/>
                  <a:gd name="T4" fmla="*/ 191 w 198"/>
                  <a:gd name="T5" fmla="*/ 0 h 160"/>
                  <a:gd name="T6" fmla="*/ 198 w 198"/>
                  <a:gd name="T7" fmla="*/ 7 h 160"/>
                  <a:gd name="T8" fmla="*/ 7 w 198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160">
                    <a:moveTo>
                      <a:pt x="7" y="160"/>
                    </a:moveTo>
                    <a:lnTo>
                      <a:pt x="0" y="151"/>
                    </a:lnTo>
                    <a:lnTo>
                      <a:pt x="191" y="0"/>
                    </a:lnTo>
                    <a:lnTo>
                      <a:pt x="198" y="7"/>
                    </a:lnTo>
                    <a:lnTo>
                      <a:pt x="7" y="16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02"/>
              <p:cNvSpPr>
                <a:spLocks/>
              </p:cNvSpPr>
              <p:nvPr/>
            </p:nvSpPr>
            <p:spPr bwMode="auto">
              <a:xfrm>
                <a:off x="2569" y="885"/>
                <a:ext cx="208" cy="250"/>
              </a:xfrm>
              <a:custGeom>
                <a:avLst/>
                <a:gdLst>
                  <a:gd name="T0" fmla="*/ 200 w 208"/>
                  <a:gd name="T1" fmla="*/ 250 h 250"/>
                  <a:gd name="T2" fmla="*/ 0 w 208"/>
                  <a:gd name="T3" fmla="*/ 7 h 250"/>
                  <a:gd name="T4" fmla="*/ 9 w 208"/>
                  <a:gd name="T5" fmla="*/ 0 h 250"/>
                  <a:gd name="T6" fmla="*/ 208 w 208"/>
                  <a:gd name="T7" fmla="*/ 243 h 250"/>
                  <a:gd name="T8" fmla="*/ 200 w 208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50">
                    <a:moveTo>
                      <a:pt x="200" y="250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208" y="243"/>
                    </a:lnTo>
                    <a:lnTo>
                      <a:pt x="200" y="25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03"/>
              <p:cNvSpPr>
                <a:spLocks/>
              </p:cNvSpPr>
              <p:nvPr/>
            </p:nvSpPr>
            <p:spPr bwMode="auto">
              <a:xfrm>
                <a:off x="2554" y="1123"/>
                <a:ext cx="220" cy="147"/>
              </a:xfrm>
              <a:custGeom>
                <a:avLst/>
                <a:gdLst>
                  <a:gd name="T0" fmla="*/ 8 w 220"/>
                  <a:gd name="T1" fmla="*/ 147 h 147"/>
                  <a:gd name="T2" fmla="*/ 0 w 220"/>
                  <a:gd name="T3" fmla="*/ 137 h 147"/>
                  <a:gd name="T4" fmla="*/ 215 w 220"/>
                  <a:gd name="T5" fmla="*/ 0 h 147"/>
                  <a:gd name="T6" fmla="*/ 220 w 220"/>
                  <a:gd name="T7" fmla="*/ 10 h 147"/>
                  <a:gd name="T8" fmla="*/ 8 w 220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47">
                    <a:moveTo>
                      <a:pt x="8" y="147"/>
                    </a:moveTo>
                    <a:lnTo>
                      <a:pt x="0" y="137"/>
                    </a:lnTo>
                    <a:lnTo>
                      <a:pt x="215" y="0"/>
                    </a:lnTo>
                    <a:lnTo>
                      <a:pt x="220" y="10"/>
                    </a:lnTo>
                    <a:lnTo>
                      <a:pt x="8" y="14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04"/>
              <p:cNvSpPr>
                <a:spLocks/>
              </p:cNvSpPr>
              <p:nvPr/>
            </p:nvSpPr>
            <p:spPr bwMode="auto">
              <a:xfrm>
                <a:off x="2290" y="1263"/>
                <a:ext cx="269" cy="28"/>
              </a:xfrm>
              <a:custGeom>
                <a:avLst/>
                <a:gdLst>
                  <a:gd name="T0" fmla="*/ 0 w 269"/>
                  <a:gd name="T1" fmla="*/ 28 h 28"/>
                  <a:gd name="T2" fmla="*/ 0 w 269"/>
                  <a:gd name="T3" fmla="*/ 16 h 28"/>
                  <a:gd name="T4" fmla="*/ 269 w 269"/>
                  <a:gd name="T5" fmla="*/ 0 h 28"/>
                  <a:gd name="T6" fmla="*/ 269 w 269"/>
                  <a:gd name="T7" fmla="*/ 9 h 28"/>
                  <a:gd name="T8" fmla="*/ 0 w 26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28">
                    <a:moveTo>
                      <a:pt x="0" y="28"/>
                    </a:moveTo>
                    <a:lnTo>
                      <a:pt x="0" y="16"/>
                    </a:lnTo>
                    <a:lnTo>
                      <a:pt x="269" y="0"/>
                    </a:lnTo>
                    <a:lnTo>
                      <a:pt x="269" y="9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05"/>
              <p:cNvSpPr>
                <a:spLocks/>
              </p:cNvSpPr>
              <p:nvPr/>
            </p:nvSpPr>
            <p:spPr bwMode="auto">
              <a:xfrm>
                <a:off x="2772" y="1102"/>
                <a:ext cx="210" cy="31"/>
              </a:xfrm>
              <a:custGeom>
                <a:avLst/>
                <a:gdLst>
                  <a:gd name="T0" fmla="*/ 2 w 210"/>
                  <a:gd name="T1" fmla="*/ 31 h 31"/>
                  <a:gd name="T2" fmla="*/ 0 w 210"/>
                  <a:gd name="T3" fmla="*/ 19 h 31"/>
                  <a:gd name="T4" fmla="*/ 210 w 210"/>
                  <a:gd name="T5" fmla="*/ 0 h 31"/>
                  <a:gd name="T6" fmla="*/ 210 w 210"/>
                  <a:gd name="T7" fmla="*/ 12 h 31"/>
                  <a:gd name="T8" fmla="*/ 2 w 210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" h="31">
                    <a:moveTo>
                      <a:pt x="2" y="31"/>
                    </a:moveTo>
                    <a:lnTo>
                      <a:pt x="0" y="19"/>
                    </a:lnTo>
                    <a:lnTo>
                      <a:pt x="210" y="0"/>
                    </a:lnTo>
                    <a:lnTo>
                      <a:pt x="210" y="12"/>
                    </a:lnTo>
                    <a:lnTo>
                      <a:pt x="2" y="3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06"/>
              <p:cNvSpPr>
                <a:spLocks/>
              </p:cNvSpPr>
              <p:nvPr/>
            </p:nvSpPr>
            <p:spPr bwMode="auto">
              <a:xfrm>
                <a:off x="2899" y="814"/>
                <a:ext cx="308" cy="139"/>
              </a:xfrm>
              <a:custGeom>
                <a:avLst/>
                <a:gdLst>
                  <a:gd name="T0" fmla="*/ 303 w 308"/>
                  <a:gd name="T1" fmla="*/ 139 h 139"/>
                  <a:gd name="T2" fmla="*/ 0 w 308"/>
                  <a:gd name="T3" fmla="*/ 9 h 139"/>
                  <a:gd name="T4" fmla="*/ 5 w 308"/>
                  <a:gd name="T5" fmla="*/ 0 h 139"/>
                  <a:gd name="T6" fmla="*/ 308 w 308"/>
                  <a:gd name="T7" fmla="*/ 127 h 139"/>
                  <a:gd name="T8" fmla="*/ 303 w 308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139">
                    <a:moveTo>
                      <a:pt x="303" y="139"/>
                    </a:moveTo>
                    <a:lnTo>
                      <a:pt x="0" y="9"/>
                    </a:lnTo>
                    <a:lnTo>
                      <a:pt x="5" y="0"/>
                    </a:lnTo>
                    <a:lnTo>
                      <a:pt x="308" y="127"/>
                    </a:lnTo>
                    <a:lnTo>
                      <a:pt x="303" y="13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07"/>
              <p:cNvSpPr>
                <a:spLocks/>
              </p:cNvSpPr>
              <p:nvPr/>
            </p:nvSpPr>
            <p:spPr bwMode="auto">
              <a:xfrm>
                <a:off x="2571" y="814"/>
                <a:ext cx="331" cy="78"/>
              </a:xfrm>
              <a:custGeom>
                <a:avLst/>
                <a:gdLst>
                  <a:gd name="T0" fmla="*/ 2 w 331"/>
                  <a:gd name="T1" fmla="*/ 78 h 78"/>
                  <a:gd name="T2" fmla="*/ 0 w 331"/>
                  <a:gd name="T3" fmla="*/ 66 h 78"/>
                  <a:gd name="T4" fmla="*/ 328 w 331"/>
                  <a:gd name="T5" fmla="*/ 0 h 78"/>
                  <a:gd name="T6" fmla="*/ 331 w 331"/>
                  <a:gd name="T7" fmla="*/ 12 h 78"/>
                  <a:gd name="T8" fmla="*/ 2 w 331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" h="78">
                    <a:moveTo>
                      <a:pt x="2" y="78"/>
                    </a:moveTo>
                    <a:lnTo>
                      <a:pt x="0" y="66"/>
                    </a:lnTo>
                    <a:lnTo>
                      <a:pt x="328" y="0"/>
                    </a:lnTo>
                    <a:lnTo>
                      <a:pt x="331" y="12"/>
                    </a:lnTo>
                    <a:lnTo>
                      <a:pt x="2" y="7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08"/>
              <p:cNvSpPr>
                <a:spLocks/>
              </p:cNvSpPr>
              <p:nvPr/>
            </p:nvSpPr>
            <p:spPr bwMode="auto">
              <a:xfrm>
                <a:off x="2895" y="819"/>
                <a:ext cx="94" cy="290"/>
              </a:xfrm>
              <a:custGeom>
                <a:avLst/>
                <a:gdLst>
                  <a:gd name="T0" fmla="*/ 82 w 94"/>
                  <a:gd name="T1" fmla="*/ 290 h 290"/>
                  <a:gd name="T2" fmla="*/ 0 w 94"/>
                  <a:gd name="T3" fmla="*/ 2 h 290"/>
                  <a:gd name="T4" fmla="*/ 11 w 94"/>
                  <a:gd name="T5" fmla="*/ 0 h 290"/>
                  <a:gd name="T6" fmla="*/ 94 w 94"/>
                  <a:gd name="T7" fmla="*/ 288 h 290"/>
                  <a:gd name="T8" fmla="*/ 82 w 94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90">
                    <a:moveTo>
                      <a:pt x="82" y="290"/>
                    </a:moveTo>
                    <a:lnTo>
                      <a:pt x="0" y="2"/>
                    </a:lnTo>
                    <a:lnTo>
                      <a:pt x="11" y="0"/>
                    </a:lnTo>
                    <a:lnTo>
                      <a:pt x="94" y="288"/>
                    </a:lnTo>
                    <a:lnTo>
                      <a:pt x="82" y="29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09"/>
              <p:cNvSpPr>
                <a:spLocks/>
              </p:cNvSpPr>
              <p:nvPr/>
            </p:nvSpPr>
            <p:spPr bwMode="auto">
              <a:xfrm>
                <a:off x="2762" y="823"/>
                <a:ext cx="142" cy="305"/>
              </a:xfrm>
              <a:custGeom>
                <a:avLst/>
                <a:gdLst>
                  <a:gd name="T0" fmla="*/ 10 w 142"/>
                  <a:gd name="T1" fmla="*/ 305 h 305"/>
                  <a:gd name="T2" fmla="*/ 0 w 142"/>
                  <a:gd name="T3" fmla="*/ 300 h 305"/>
                  <a:gd name="T4" fmla="*/ 130 w 142"/>
                  <a:gd name="T5" fmla="*/ 0 h 305"/>
                  <a:gd name="T6" fmla="*/ 142 w 142"/>
                  <a:gd name="T7" fmla="*/ 5 h 305"/>
                  <a:gd name="T8" fmla="*/ 10 w 142"/>
                  <a:gd name="T9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305">
                    <a:moveTo>
                      <a:pt x="10" y="305"/>
                    </a:moveTo>
                    <a:lnTo>
                      <a:pt x="0" y="300"/>
                    </a:lnTo>
                    <a:lnTo>
                      <a:pt x="130" y="0"/>
                    </a:lnTo>
                    <a:lnTo>
                      <a:pt x="142" y="5"/>
                    </a:lnTo>
                    <a:lnTo>
                      <a:pt x="10" y="30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10"/>
              <p:cNvSpPr>
                <a:spLocks/>
              </p:cNvSpPr>
              <p:nvPr/>
            </p:nvSpPr>
            <p:spPr bwMode="auto">
              <a:xfrm>
                <a:off x="2550" y="887"/>
                <a:ext cx="28" cy="373"/>
              </a:xfrm>
              <a:custGeom>
                <a:avLst/>
                <a:gdLst>
                  <a:gd name="T0" fmla="*/ 12 w 28"/>
                  <a:gd name="T1" fmla="*/ 373 h 373"/>
                  <a:gd name="T2" fmla="*/ 0 w 28"/>
                  <a:gd name="T3" fmla="*/ 373 h 373"/>
                  <a:gd name="T4" fmla="*/ 16 w 28"/>
                  <a:gd name="T5" fmla="*/ 0 h 373"/>
                  <a:gd name="T6" fmla="*/ 28 w 28"/>
                  <a:gd name="T7" fmla="*/ 0 h 373"/>
                  <a:gd name="T8" fmla="*/ 12 w 28"/>
                  <a:gd name="T9" fmla="*/ 37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73">
                    <a:moveTo>
                      <a:pt x="12" y="373"/>
                    </a:moveTo>
                    <a:lnTo>
                      <a:pt x="0" y="373"/>
                    </a:lnTo>
                    <a:lnTo>
                      <a:pt x="16" y="0"/>
                    </a:lnTo>
                    <a:lnTo>
                      <a:pt x="28" y="0"/>
                    </a:lnTo>
                    <a:lnTo>
                      <a:pt x="12" y="37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11"/>
              <p:cNvSpPr>
                <a:spLocks/>
              </p:cNvSpPr>
              <p:nvPr/>
            </p:nvSpPr>
            <p:spPr bwMode="auto">
              <a:xfrm>
                <a:off x="2977" y="1107"/>
                <a:ext cx="121" cy="281"/>
              </a:xfrm>
              <a:custGeom>
                <a:avLst/>
                <a:gdLst>
                  <a:gd name="T0" fmla="*/ 109 w 121"/>
                  <a:gd name="T1" fmla="*/ 281 h 281"/>
                  <a:gd name="T2" fmla="*/ 0 w 121"/>
                  <a:gd name="T3" fmla="*/ 2 h 281"/>
                  <a:gd name="T4" fmla="*/ 12 w 121"/>
                  <a:gd name="T5" fmla="*/ 0 h 281"/>
                  <a:gd name="T6" fmla="*/ 121 w 121"/>
                  <a:gd name="T7" fmla="*/ 276 h 281"/>
                  <a:gd name="T8" fmla="*/ 109 w 121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281">
                    <a:moveTo>
                      <a:pt x="109" y="281"/>
                    </a:moveTo>
                    <a:lnTo>
                      <a:pt x="0" y="2"/>
                    </a:lnTo>
                    <a:lnTo>
                      <a:pt x="12" y="0"/>
                    </a:lnTo>
                    <a:lnTo>
                      <a:pt x="121" y="276"/>
                    </a:lnTo>
                    <a:lnTo>
                      <a:pt x="109" y="28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12"/>
              <p:cNvSpPr>
                <a:spLocks/>
              </p:cNvSpPr>
              <p:nvPr/>
            </p:nvSpPr>
            <p:spPr bwMode="auto">
              <a:xfrm>
                <a:off x="2769" y="1126"/>
                <a:ext cx="74" cy="224"/>
              </a:xfrm>
              <a:custGeom>
                <a:avLst/>
                <a:gdLst>
                  <a:gd name="T0" fmla="*/ 62 w 74"/>
                  <a:gd name="T1" fmla="*/ 224 h 224"/>
                  <a:gd name="T2" fmla="*/ 0 w 74"/>
                  <a:gd name="T3" fmla="*/ 5 h 224"/>
                  <a:gd name="T4" fmla="*/ 12 w 74"/>
                  <a:gd name="T5" fmla="*/ 0 h 224"/>
                  <a:gd name="T6" fmla="*/ 74 w 74"/>
                  <a:gd name="T7" fmla="*/ 222 h 224"/>
                  <a:gd name="T8" fmla="*/ 62 w 74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24">
                    <a:moveTo>
                      <a:pt x="62" y="224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74" y="222"/>
                    </a:lnTo>
                    <a:lnTo>
                      <a:pt x="62" y="22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13"/>
              <p:cNvSpPr>
                <a:spLocks/>
              </p:cNvSpPr>
              <p:nvPr/>
            </p:nvSpPr>
            <p:spPr bwMode="auto">
              <a:xfrm>
                <a:off x="2836" y="1109"/>
                <a:ext cx="148" cy="248"/>
              </a:xfrm>
              <a:custGeom>
                <a:avLst/>
                <a:gdLst>
                  <a:gd name="T0" fmla="*/ 9 w 148"/>
                  <a:gd name="T1" fmla="*/ 248 h 248"/>
                  <a:gd name="T2" fmla="*/ 0 w 148"/>
                  <a:gd name="T3" fmla="*/ 244 h 248"/>
                  <a:gd name="T4" fmla="*/ 139 w 148"/>
                  <a:gd name="T5" fmla="*/ 0 h 248"/>
                  <a:gd name="T6" fmla="*/ 148 w 148"/>
                  <a:gd name="T7" fmla="*/ 7 h 248"/>
                  <a:gd name="T8" fmla="*/ 9 w 14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48">
                    <a:moveTo>
                      <a:pt x="9" y="248"/>
                    </a:moveTo>
                    <a:lnTo>
                      <a:pt x="0" y="244"/>
                    </a:lnTo>
                    <a:lnTo>
                      <a:pt x="139" y="0"/>
                    </a:lnTo>
                    <a:lnTo>
                      <a:pt x="148" y="7"/>
                    </a:lnTo>
                    <a:lnTo>
                      <a:pt x="9" y="248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14"/>
              <p:cNvSpPr>
                <a:spLocks/>
              </p:cNvSpPr>
              <p:nvPr/>
            </p:nvSpPr>
            <p:spPr bwMode="auto">
              <a:xfrm>
                <a:off x="2987" y="1105"/>
                <a:ext cx="255" cy="160"/>
              </a:xfrm>
              <a:custGeom>
                <a:avLst/>
                <a:gdLst>
                  <a:gd name="T0" fmla="*/ 250 w 255"/>
                  <a:gd name="T1" fmla="*/ 160 h 160"/>
                  <a:gd name="T2" fmla="*/ 0 w 255"/>
                  <a:gd name="T3" fmla="*/ 9 h 160"/>
                  <a:gd name="T4" fmla="*/ 5 w 255"/>
                  <a:gd name="T5" fmla="*/ 0 h 160"/>
                  <a:gd name="T6" fmla="*/ 255 w 255"/>
                  <a:gd name="T7" fmla="*/ 151 h 160"/>
                  <a:gd name="T8" fmla="*/ 250 w 255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60">
                    <a:moveTo>
                      <a:pt x="250" y="160"/>
                    </a:moveTo>
                    <a:lnTo>
                      <a:pt x="0" y="9"/>
                    </a:lnTo>
                    <a:lnTo>
                      <a:pt x="5" y="0"/>
                    </a:lnTo>
                    <a:lnTo>
                      <a:pt x="255" y="151"/>
                    </a:lnTo>
                    <a:lnTo>
                      <a:pt x="250" y="16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15"/>
              <p:cNvSpPr>
                <a:spLocks/>
              </p:cNvSpPr>
              <p:nvPr/>
            </p:nvSpPr>
            <p:spPr bwMode="auto">
              <a:xfrm>
                <a:off x="3235" y="1263"/>
                <a:ext cx="165" cy="217"/>
              </a:xfrm>
              <a:custGeom>
                <a:avLst/>
                <a:gdLst>
                  <a:gd name="T0" fmla="*/ 156 w 165"/>
                  <a:gd name="T1" fmla="*/ 217 h 217"/>
                  <a:gd name="T2" fmla="*/ 0 w 165"/>
                  <a:gd name="T3" fmla="*/ 7 h 217"/>
                  <a:gd name="T4" fmla="*/ 9 w 165"/>
                  <a:gd name="T5" fmla="*/ 0 h 217"/>
                  <a:gd name="T6" fmla="*/ 165 w 165"/>
                  <a:gd name="T7" fmla="*/ 212 h 217"/>
                  <a:gd name="T8" fmla="*/ 156 w 16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217">
                    <a:moveTo>
                      <a:pt x="156" y="217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165" y="212"/>
                    </a:lnTo>
                    <a:lnTo>
                      <a:pt x="156" y="217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16"/>
              <p:cNvSpPr>
                <a:spLocks/>
              </p:cNvSpPr>
              <p:nvPr/>
            </p:nvSpPr>
            <p:spPr bwMode="auto">
              <a:xfrm>
                <a:off x="3150" y="1270"/>
                <a:ext cx="94" cy="321"/>
              </a:xfrm>
              <a:custGeom>
                <a:avLst/>
                <a:gdLst>
                  <a:gd name="T0" fmla="*/ 9 w 94"/>
                  <a:gd name="T1" fmla="*/ 321 h 321"/>
                  <a:gd name="T2" fmla="*/ 0 w 94"/>
                  <a:gd name="T3" fmla="*/ 319 h 321"/>
                  <a:gd name="T4" fmla="*/ 83 w 94"/>
                  <a:gd name="T5" fmla="*/ 0 h 321"/>
                  <a:gd name="T6" fmla="*/ 94 w 94"/>
                  <a:gd name="T7" fmla="*/ 2 h 321"/>
                  <a:gd name="T8" fmla="*/ 9 w 94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21">
                    <a:moveTo>
                      <a:pt x="9" y="321"/>
                    </a:moveTo>
                    <a:lnTo>
                      <a:pt x="0" y="319"/>
                    </a:lnTo>
                    <a:lnTo>
                      <a:pt x="83" y="0"/>
                    </a:lnTo>
                    <a:lnTo>
                      <a:pt x="94" y="2"/>
                    </a:lnTo>
                    <a:lnTo>
                      <a:pt x="9" y="32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17"/>
              <p:cNvSpPr>
                <a:spLocks/>
              </p:cNvSpPr>
              <p:nvPr/>
            </p:nvSpPr>
            <p:spPr bwMode="auto">
              <a:xfrm>
                <a:off x="2838" y="1357"/>
                <a:ext cx="158" cy="284"/>
              </a:xfrm>
              <a:custGeom>
                <a:avLst/>
                <a:gdLst>
                  <a:gd name="T0" fmla="*/ 149 w 158"/>
                  <a:gd name="T1" fmla="*/ 284 h 284"/>
                  <a:gd name="T2" fmla="*/ 0 w 158"/>
                  <a:gd name="T3" fmla="*/ 5 h 284"/>
                  <a:gd name="T4" fmla="*/ 9 w 158"/>
                  <a:gd name="T5" fmla="*/ 0 h 284"/>
                  <a:gd name="T6" fmla="*/ 158 w 158"/>
                  <a:gd name="T7" fmla="*/ 277 h 284"/>
                  <a:gd name="T8" fmla="*/ 149 w 158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284">
                    <a:moveTo>
                      <a:pt x="149" y="284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158" y="277"/>
                    </a:lnTo>
                    <a:lnTo>
                      <a:pt x="149" y="28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18"/>
              <p:cNvSpPr>
                <a:spLocks/>
              </p:cNvSpPr>
              <p:nvPr/>
            </p:nvSpPr>
            <p:spPr bwMode="auto">
              <a:xfrm>
                <a:off x="2987" y="1390"/>
                <a:ext cx="109" cy="246"/>
              </a:xfrm>
              <a:custGeom>
                <a:avLst/>
                <a:gdLst>
                  <a:gd name="T0" fmla="*/ 9 w 109"/>
                  <a:gd name="T1" fmla="*/ 246 h 246"/>
                  <a:gd name="T2" fmla="*/ 0 w 109"/>
                  <a:gd name="T3" fmla="*/ 241 h 246"/>
                  <a:gd name="T4" fmla="*/ 99 w 109"/>
                  <a:gd name="T5" fmla="*/ 0 h 246"/>
                  <a:gd name="T6" fmla="*/ 109 w 109"/>
                  <a:gd name="T7" fmla="*/ 5 h 246"/>
                  <a:gd name="T8" fmla="*/ 9 w 109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46">
                    <a:moveTo>
                      <a:pt x="9" y="246"/>
                    </a:moveTo>
                    <a:lnTo>
                      <a:pt x="0" y="241"/>
                    </a:lnTo>
                    <a:lnTo>
                      <a:pt x="99" y="0"/>
                    </a:lnTo>
                    <a:lnTo>
                      <a:pt x="109" y="5"/>
                    </a:lnTo>
                    <a:lnTo>
                      <a:pt x="9" y="24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19"/>
              <p:cNvSpPr>
                <a:spLocks/>
              </p:cNvSpPr>
              <p:nvPr/>
            </p:nvSpPr>
            <p:spPr bwMode="auto">
              <a:xfrm>
                <a:off x="2850" y="1634"/>
                <a:ext cx="142" cy="196"/>
              </a:xfrm>
              <a:custGeom>
                <a:avLst/>
                <a:gdLst>
                  <a:gd name="T0" fmla="*/ 9 w 142"/>
                  <a:gd name="T1" fmla="*/ 196 h 196"/>
                  <a:gd name="T2" fmla="*/ 0 w 142"/>
                  <a:gd name="T3" fmla="*/ 189 h 196"/>
                  <a:gd name="T4" fmla="*/ 132 w 142"/>
                  <a:gd name="T5" fmla="*/ 0 h 196"/>
                  <a:gd name="T6" fmla="*/ 142 w 142"/>
                  <a:gd name="T7" fmla="*/ 7 h 196"/>
                  <a:gd name="T8" fmla="*/ 9 w 142"/>
                  <a:gd name="T9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96">
                    <a:moveTo>
                      <a:pt x="9" y="196"/>
                    </a:moveTo>
                    <a:lnTo>
                      <a:pt x="0" y="189"/>
                    </a:lnTo>
                    <a:lnTo>
                      <a:pt x="132" y="0"/>
                    </a:lnTo>
                    <a:lnTo>
                      <a:pt x="142" y="7"/>
                    </a:lnTo>
                    <a:lnTo>
                      <a:pt x="9" y="19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20"/>
              <p:cNvSpPr>
                <a:spLocks/>
              </p:cNvSpPr>
              <p:nvPr/>
            </p:nvSpPr>
            <p:spPr bwMode="auto">
              <a:xfrm>
                <a:off x="2850" y="1837"/>
                <a:ext cx="175" cy="205"/>
              </a:xfrm>
              <a:custGeom>
                <a:avLst/>
                <a:gdLst>
                  <a:gd name="T0" fmla="*/ 165 w 175"/>
                  <a:gd name="T1" fmla="*/ 205 h 205"/>
                  <a:gd name="T2" fmla="*/ 0 w 175"/>
                  <a:gd name="T3" fmla="*/ 7 h 205"/>
                  <a:gd name="T4" fmla="*/ 7 w 175"/>
                  <a:gd name="T5" fmla="*/ 0 h 205"/>
                  <a:gd name="T6" fmla="*/ 175 w 175"/>
                  <a:gd name="T7" fmla="*/ 198 h 205"/>
                  <a:gd name="T8" fmla="*/ 165 w 175"/>
                  <a:gd name="T9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05">
                    <a:moveTo>
                      <a:pt x="165" y="205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75" y="198"/>
                    </a:lnTo>
                    <a:lnTo>
                      <a:pt x="165" y="205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21"/>
              <p:cNvSpPr>
                <a:spLocks/>
              </p:cNvSpPr>
              <p:nvPr/>
            </p:nvSpPr>
            <p:spPr bwMode="auto">
              <a:xfrm>
                <a:off x="2616" y="1523"/>
                <a:ext cx="241" cy="321"/>
              </a:xfrm>
              <a:custGeom>
                <a:avLst/>
                <a:gdLst>
                  <a:gd name="T0" fmla="*/ 234 w 241"/>
                  <a:gd name="T1" fmla="*/ 321 h 321"/>
                  <a:gd name="T2" fmla="*/ 0 w 241"/>
                  <a:gd name="T3" fmla="*/ 7 h 321"/>
                  <a:gd name="T4" fmla="*/ 9 w 241"/>
                  <a:gd name="T5" fmla="*/ 0 h 321"/>
                  <a:gd name="T6" fmla="*/ 241 w 241"/>
                  <a:gd name="T7" fmla="*/ 316 h 321"/>
                  <a:gd name="T8" fmla="*/ 234 w 241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321">
                    <a:moveTo>
                      <a:pt x="234" y="321"/>
                    </a:moveTo>
                    <a:lnTo>
                      <a:pt x="0" y="7"/>
                    </a:lnTo>
                    <a:lnTo>
                      <a:pt x="9" y="0"/>
                    </a:lnTo>
                    <a:lnTo>
                      <a:pt x="241" y="316"/>
                    </a:lnTo>
                    <a:lnTo>
                      <a:pt x="234" y="32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Oval 122"/>
              <p:cNvSpPr>
                <a:spLocks noChangeArrowheads="1"/>
              </p:cNvSpPr>
              <p:nvPr/>
            </p:nvSpPr>
            <p:spPr bwMode="auto">
              <a:xfrm>
                <a:off x="2786" y="1291"/>
                <a:ext cx="111" cy="111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Oval 123"/>
              <p:cNvSpPr>
                <a:spLocks noChangeArrowheads="1"/>
              </p:cNvSpPr>
              <p:nvPr/>
            </p:nvSpPr>
            <p:spPr bwMode="auto">
              <a:xfrm>
                <a:off x="2306" y="1591"/>
                <a:ext cx="111" cy="114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Oval 124"/>
              <p:cNvSpPr>
                <a:spLocks noChangeArrowheads="1"/>
              </p:cNvSpPr>
              <p:nvPr/>
            </p:nvSpPr>
            <p:spPr bwMode="auto">
              <a:xfrm>
                <a:off x="2798" y="2137"/>
                <a:ext cx="111" cy="111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Oval 125"/>
              <p:cNvSpPr>
                <a:spLocks noChangeArrowheads="1"/>
              </p:cNvSpPr>
              <p:nvPr/>
            </p:nvSpPr>
            <p:spPr bwMode="auto">
              <a:xfrm>
                <a:off x="2798" y="1579"/>
                <a:ext cx="111" cy="111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Oval 126"/>
              <p:cNvSpPr>
                <a:spLocks noChangeArrowheads="1"/>
              </p:cNvSpPr>
              <p:nvPr/>
            </p:nvSpPr>
            <p:spPr bwMode="auto">
              <a:xfrm>
                <a:off x="2781" y="1761"/>
                <a:ext cx="144" cy="144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Oval 127"/>
              <p:cNvSpPr>
                <a:spLocks noChangeArrowheads="1"/>
              </p:cNvSpPr>
              <p:nvPr/>
            </p:nvSpPr>
            <p:spPr bwMode="auto">
              <a:xfrm>
                <a:off x="3341" y="1421"/>
                <a:ext cx="114" cy="111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Oval 128"/>
              <p:cNvSpPr>
                <a:spLocks noChangeArrowheads="1"/>
              </p:cNvSpPr>
              <p:nvPr/>
            </p:nvSpPr>
            <p:spPr bwMode="auto">
              <a:xfrm>
                <a:off x="2524" y="835"/>
                <a:ext cx="111" cy="111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Oval 129"/>
              <p:cNvSpPr>
                <a:spLocks noChangeArrowheads="1"/>
              </p:cNvSpPr>
              <p:nvPr/>
            </p:nvSpPr>
            <p:spPr bwMode="auto">
              <a:xfrm>
                <a:off x="2521" y="1227"/>
                <a:ext cx="81" cy="81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Oval 130"/>
              <p:cNvSpPr>
                <a:spLocks noChangeArrowheads="1"/>
              </p:cNvSpPr>
              <p:nvPr/>
            </p:nvSpPr>
            <p:spPr bwMode="auto">
              <a:xfrm>
                <a:off x="2250" y="1249"/>
                <a:ext cx="80" cy="80"/>
              </a:xfrm>
              <a:prstGeom prst="ellipse">
                <a:avLst/>
              </a:prstGeom>
              <a:gradFill>
                <a:gsLst>
                  <a:gs pos="0">
                    <a:srgbClr val="F05F55"/>
                  </a:gs>
                  <a:gs pos="100000">
                    <a:srgbClr val="D7190F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Oval 131"/>
              <p:cNvSpPr>
                <a:spLocks noChangeArrowheads="1"/>
              </p:cNvSpPr>
              <p:nvPr/>
            </p:nvSpPr>
            <p:spPr bwMode="auto">
              <a:xfrm>
                <a:off x="2351" y="1001"/>
                <a:ext cx="81" cy="80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Oval 132"/>
              <p:cNvSpPr>
                <a:spLocks noChangeArrowheads="1"/>
              </p:cNvSpPr>
              <p:nvPr/>
            </p:nvSpPr>
            <p:spPr bwMode="auto">
              <a:xfrm>
                <a:off x="2942" y="1069"/>
                <a:ext cx="80" cy="80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Oval 133"/>
              <p:cNvSpPr>
                <a:spLocks noChangeArrowheads="1"/>
              </p:cNvSpPr>
              <p:nvPr/>
            </p:nvSpPr>
            <p:spPr bwMode="auto">
              <a:xfrm>
                <a:off x="3346" y="1109"/>
                <a:ext cx="80" cy="81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Oval 134"/>
              <p:cNvSpPr>
                <a:spLocks noChangeArrowheads="1"/>
              </p:cNvSpPr>
              <p:nvPr/>
            </p:nvSpPr>
            <p:spPr bwMode="auto">
              <a:xfrm>
                <a:off x="3110" y="1558"/>
                <a:ext cx="80" cy="80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Oval 135"/>
              <p:cNvSpPr>
                <a:spLocks noChangeArrowheads="1"/>
              </p:cNvSpPr>
              <p:nvPr/>
            </p:nvSpPr>
            <p:spPr bwMode="auto">
              <a:xfrm>
                <a:off x="3204" y="1225"/>
                <a:ext cx="78" cy="78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Oval 136"/>
              <p:cNvSpPr>
                <a:spLocks noChangeArrowheads="1"/>
              </p:cNvSpPr>
              <p:nvPr/>
            </p:nvSpPr>
            <p:spPr bwMode="auto">
              <a:xfrm>
                <a:off x="2491" y="1962"/>
                <a:ext cx="80" cy="80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Oval 137"/>
              <p:cNvSpPr>
                <a:spLocks noChangeArrowheads="1"/>
              </p:cNvSpPr>
              <p:nvPr/>
            </p:nvSpPr>
            <p:spPr bwMode="auto">
              <a:xfrm>
                <a:off x="3136" y="1901"/>
                <a:ext cx="80" cy="80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Oval 138"/>
              <p:cNvSpPr>
                <a:spLocks noChangeArrowheads="1"/>
              </p:cNvSpPr>
              <p:nvPr/>
            </p:nvSpPr>
            <p:spPr bwMode="auto">
              <a:xfrm>
                <a:off x="2746" y="1102"/>
                <a:ext cx="57" cy="59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Oval 139"/>
              <p:cNvSpPr>
                <a:spLocks noChangeArrowheads="1"/>
              </p:cNvSpPr>
              <p:nvPr/>
            </p:nvSpPr>
            <p:spPr bwMode="auto">
              <a:xfrm>
                <a:off x="2422" y="1395"/>
                <a:ext cx="57" cy="59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Oval 140"/>
              <p:cNvSpPr>
                <a:spLocks noChangeArrowheads="1"/>
              </p:cNvSpPr>
              <p:nvPr/>
            </p:nvSpPr>
            <p:spPr bwMode="auto">
              <a:xfrm>
                <a:off x="2573" y="1357"/>
                <a:ext cx="57" cy="59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Oval 141"/>
              <p:cNvSpPr>
                <a:spLocks noChangeArrowheads="1"/>
              </p:cNvSpPr>
              <p:nvPr/>
            </p:nvSpPr>
            <p:spPr bwMode="auto">
              <a:xfrm>
                <a:off x="3065" y="1362"/>
                <a:ext cx="59" cy="57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Oval 142"/>
              <p:cNvSpPr>
                <a:spLocks noChangeArrowheads="1"/>
              </p:cNvSpPr>
              <p:nvPr/>
            </p:nvSpPr>
            <p:spPr bwMode="auto">
              <a:xfrm>
                <a:off x="2968" y="1610"/>
                <a:ext cx="57" cy="57"/>
              </a:xfrm>
              <a:prstGeom prst="ellipse">
                <a:avLst/>
              </a:prstGeom>
              <a:gradFill>
                <a:gsLst>
                  <a:gs pos="0">
                    <a:srgbClr val="F05F55"/>
                  </a:gs>
                  <a:gs pos="100000">
                    <a:srgbClr val="D7190F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Oval 143"/>
              <p:cNvSpPr>
                <a:spLocks noChangeArrowheads="1"/>
              </p:cNvSpPr>
              <p:nvPr/>
            </p:nvSpPr>
            <p:spPr bwMode="auto">
              <a:xfrm>
                <a:off x="2873" y="790"/>
                <a:ext cx="57" cy="59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Oval 144"/>
              <p:cNvSpPr>
                <a:spLocks noChangeArrowheads="1"/>
              </p:cNvSpPr>
              <p:nvPr/>
            </p:nvSpPr>
            <p:spPr bwMode="auto">
              <a:xfrm>
                <a:off x="3178" y="923"/>
                <a:ext cx="57" cy="56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Oval 145"/>
              <p:cNvSpPr>
                <a:spLocks noChangeArrowheads="1"/>
              </p:cNvSpPr>
              <p:nvPr/>
            </p:nvSpPr>
            <p:spPr bwMode="auto">
              <a:xfrm>
                <a:off x="3254" y="1707"/>
                <a:ext cx="57" cy="59"/>
              </a:xfrm>
              <a:prstGeom prst="ellipse">
                <a:avLst/>
              </a:prstGeom>
              <a:gradFill>
                <a:gsLst>
                  <a:gs pos="0">
                    <a:srgbClr val="F05F55"/>
                  </a:gs>
                  <a:gs pos="100000">
                    <a:srgbClr val="D7190F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Oval 146"/>
              <p:cNvSpPr>
                <a:spLocks noChangeArrowheads="1"/>
              </p:cNvSpPr>
              <p:nvPr/>
            </p:nvSpPr>
            <p:spPr bwMode="auto">
              <a:xfrm>
                <a:off x="3119" y="2139"/>
                <a:ext cx="57" cy="59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Oval 147"/>
              <p:cNvSpPr>
                <a:spLocks noChangeArrowheads="1"/>
              </p:cNvSpPr>
              <p:nvPr/>
            </p:nvSpPr>
            <p:spPr bwMode="auto">
              <a:xfrm>
                <a:off x="2994" y="2170"/>
                <a:ext cx="57" cy="59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Oval 148"/>
              <p:cNvSpPr>
                <a:spLocks noChangeArrowheads="1"/>
              </p:cNvSpPr>
              <p:nvPr/>
            </p:nvSpPr>
            <p:spPr bwMode="auto">
              <a:xfrm>
                <a:off x="2557" y="2172"/>
                <a:ext cx="56" cy="59"/>
              </a:xfrm>
              <a:prstGeom prst="ellipse">
                <a:avLst/>
              </a:prstGeom>
              <a:gradFill>
                <a:gsLst>
                  <a:gs pos="0">
                    <a:srgbClr val="F05F55"/>
                  </a:gs>
                  <a:gs pos="100000">
                    <a:srgbClr val="D7190F"/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Oval 149"/>
              <p:cNvSpPr>
                <a:spLocks noChangeArrowheads="1"/>
              </p:cNvSpPr>
              <p:nvPr/>
            </p:nvSpPr>
            <p:spPr bwMode="auto">
              <a:xfrm>
                <a:off x="2618" y="1735"/>
                <a:ext cx="81" cy="81"/>
              </a:xfrm>
              <a:prstGeom prst="ellipse">
                <a:avLst/>
              </a:prstGeom>
              <a:gradFill>
                <a:gsLst>
                  <a:gs pos="100000">
                    <a:srgbClr val="EC880E"/>
                  </a:gs>
                  <a:gs pos="0">
                    <a:srgbClr val="FFC00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Oval 150"/>
              <p:cNvSpPr>
                <a:spLocks noChangeArrowheads="1"/>
              </p:cNvSpPr>
              <p:nvPr/>
            </p:nvSpPr>
            <p:spPr bwMode="auto">
              <a:xfrm>
                <a:off x="2989" y="1809"/>
                <a:ext cx="81" cy="80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Oval 151"/>
              <p:cNvSpPr>
                <a:spLocks noChangeArrowheads="1"/>
              </p:cNvSpPr>
              <p:nvPr/>
            </p:nvSpPr>
            <p:spPr bwMode="auto">
              <a:xfrm>
                <a:off x="2994" y="2009"/>
                <a:ext cx="80" cy="81"/>
              </a:xfrm>
              <a:prstGeom prst="ellipse">
                <a:avLst/>
              </a:prstGeom>
              <a:gradFill>
                <a:gsLst>
                  <a:gs pos="0">
                    <a:srgbClr val="76B531"/>
                  </a:gs>
                  <a:gs pos="100000">
                    <a:srgbClr val="5B960C"/>
                  </a:gs>
                </a:gsLst>
                <a:lin ang="90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254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Oval 152"/>
              <p:cNvSpPr>
                <a:spLocks noChangeArrowheads="1"/>
              </p:cNvSpPr>
              <p:nvPr/>
            </p:nvSpPr>
            <p:spPr bwMode="auto">
              <a:xfrm>
                <a:off x="2694" y="1991"/>
                <a:ext cx="80" cy="80"/>
              </a:xfrm>
              <a:prstGeom prst="ellipse">
                <a:avLst/>
              </a:prstGeom>
              <a:gradFill>
                <a:gsLst>
                  <a:gs pos="100000">
                    <a:srgbClr val="0070C0"/>
                  </a:gs>
                  <a:gs pos="0">
                    <a:srgbClr val="00B0F0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Oval 153"/>
              <p:cNvSpPr>
                <a:spLocks noChangeArrowheads="1"/>
              </p:cNvSpPr>
              <p:nvPr/>
            </p:nvSpPr>
            <p:spPr bwMode="auto">
              <a:xfrm>
                <a:off x="2583" y="1483"/>
                <a:ext cx="80" cy="80"/>
              </a:xfrm>
              <a:prstGeom prst="ellipse">
                <a:avLst/>
              </a:prstGeom>
              <a:gradFill>
                <a:gsLst>
                  <a:gs pos="0">
                    <a:srgbClr val="56C7CA"/>
                  </a:gs>
                  <a:gs pos="100000">
                    <a:srgbClr val="11817E"/>
                  </a:gs>
                </a:gsLst>
                <a:lin ang="7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38100" h="12700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Freeform 154"/>
              <p:cNvSpPr>
                <a:spLocks/>
              </p:cNvSpPr>
              <p:nvPr/>
            </p:nvSpPr>
            <p:spPr bwMode="auto">
              <a:xfrm>
                <a:off x="2810" y="1787"/>
                <a:ext cx="87" cy="90"/>
              </a:xfrm>
              <a:custGeom>
                <a:avLst/>
                <a:gdLst>
                  <a:gd name="T0" fmla="*/ 18 w 37"/>
                  <a:gd name="T1" fmla="*/ 38 h 38"/>
                  <a:gd name="T2" fmla="*/ 14 w 37"/>
                  <a:gd name="T3" fmla="*/ 33 h 38"/>
                  <a:gd name="T4" fmla="*/ 14 w 37"/>
                  <a:gd name="T5" fmla="*/ 23 h 38"/>
                  <a:gd name="T6" fmla="*/ 4 w 37"/>
                  <a:gd name="T7" fmla="*/ 23 h 38"/>
                  <a:gd name="T8" fmla="*/ 0 w 37"/>
                  <a:gd name="T9" fmla="*/ 19 h 38"/>
                  <a:gd name="T10" fmla="*/ 4 w 37"/>
                  <a:gd name="T11" fmla="*/ 15 h 38"/>
                  <a:gd name="T12" fmla="*/ 14 w 37"/>
                  <a:gd name="T13" fmla="*/ 15 h 38"/>
                  <a:gd name="T14" fmla="*/ 14 w 37"/>
                  <a:gd name="T15" fmla="*/ 4 h 38"/>
                  <a:gd name="T16" fmla="*/ 18 w 37"/>
                  <a:gd name="T17" fmla="*/ 0 h 38"/>
                  <a:gd name="T18" fmla="*/ 23 w 37"/>
                  <a:gd name="T19" fmla="*/ 4 h 38"/>
                  <a:gd name="T20" fmla="*/ 23 w 37"/>
                  <a:gd name="T21" fmla="*/ 15 h 38"/>
                  <a:gd name="T22" fmla="*/ 33 w 37"/>
                  <a:gd name="T23" fmla="*/ 15 h 38"/>
                  <a:gd name="T24" fmla="*/ 37 w 37"/>
                  <a:gd name="T25" fmla="*/ 19 h 38"/>
                  <a:gd name="T26" fmla="*/ 33 w 37"/>
                  <a:gd name="T27" fmla="*/ 23 h 38"/>
                  <a:gd name="T28" fmla="*/ 23 w 37"/>
                  <a:gd name="T29" fmla="*/ 23 h 38"/>
                  <a:gd name="T30" fmla="*/ 23 w 37"/>
                  <a:gd name="T31" fmla="*/ 33 h 38"/>
                  <a:gd name="T32" fmla="*/ 18 w 37"/>
                  <a:gd name="T3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8">
                    <a:moveTo>
                      <a:pt x="18" y="38"/>
                    </a:moveTo>
                    <a:cubicBezTo>
                      <a:pt x="16" y="38"/>
                      <a:pt x="14" y="36"/>
                      <a:pt x="14" y="3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3"/>
                      <a:pt x="0" y="21"/>
                      <a:pt x="0" y="19"/>
                    </a:cubicBezTo>
                    <a:cubicBezTo>
                      <a:pt x="0" y="17"/>
                      <a:pt x="2" y="15"/>
                      <a:pt x="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2"/>
                      <a:pt x="16" y="0"/>
                      <a:pt x="18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5" y="15"/>
                      <a:pt x="37" y="17"/>
                      <a:pt x="37" y="19"/>
                    </a:cubicBezTo>
                    <a:cubicBezTo>
                      <a:pt x="37" y="21"/>
                      <a:pt x="35" y="23"/>
                      <a:pt x="3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6"/>
                      <a:pt x="21" y="38"/>
                      <a:pt x="18" y="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2461942" y="3981075"/>
            <a:ext cx="333946" cy="333946"/>
            <a:chOff x="2771800" y="2974815"/>
            <a:chExt cx="265776" cy="265776"/>
          </a:xfrm>
        </p:grpSpPr>
        <p:sp>
          <p:nvSpPr>
            <p:cNvPr id="176" name="椭圆 175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2264732" y="2266488"/>
            <a:ext cx="333946" cy="333946"/>
            <a:chOff x="2771800" y="2974815"/>
            <a:chExt cx="265776" cy="265776"/>
          </a:xfrm>
        </p:grpSpPr>
        <p:sp>
          <p:nvSpPr>
            <p:cNvPr id="180" name="椭圆 17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414560" y="2266488"/>
            <a:ext cx="333946" cy="333946"/>
            <a:chOff x="2771800" y="2974815"/>
            <a:chExt cx="265776" cy="265776"/>
          </a:xfrm>
        </p:grpSpPr>
        <p:sp>
          <p:nvSpPr>
            <p:cNvPr id="184" name="椭圆 183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5414560" y="3895086"/>
            <a:ext cx="333946" cy="333946"/>
            <a:chOff x="2771800" y="2974815"/>
            <a:chExt cx="265776" cy="265776"/>
          </a:xfrm>
        </p:grpSpPr>
        <p:sp>
          <p:nvSpPr>
            <p:cNvPr id="188" name="椭圆 187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444087" y="3022029"/>
            <a:ext cx="2133450" cy="1096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为广大在校大学生提供一个既可以方便接收快递，又可以为其提供一份兼职的平台 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09019" y="2655100"/>
            <a:ext cx="2000109" cy="40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主要任务</a:t>
            </a:r>
            <a:endParaRPr lang="zh-CN" altLang="zh-CN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8176" y="4712851"/>
            <a:ext cx="2133450" cy="84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在达到一定规模之后，抽取一定的“中间商差价”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03488" y="4343528"/>
            <a:ext cx="2476732" cy="40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盈利方式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501406" y="2960662"/>
            <a:ext cx="2133450" cy="58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针对的主要人群是在校大学生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5424334" y="2647179"/>
            <a:ext cx="2476732" cy="40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针对人群</a:t>
            </a:r>
            <a:endParaRPr lang="zh-CN" altLang="zh-CN" sz="20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451265" y="4658707"/>
            <a:ext cx="2133450" cy="135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获取学生的基本信息，需要帮他人取快递的同学，需要进一步完善自己的信息，学生证之类的信息。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431330" y="4288087"/>
            <a:ext cx="2476732" cy="40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E27100"/>
                </a:solidFill>
                <a:latin typeface="微软雅黑" pitchFamily="34" charset="-122"/>
                <a:ea typeface="微软雅黑" pitchFamily="34" charset="-122"/>
              </a:rPr>
              <a:t>科学的操作方式</a:t>
            </a:r>
            <a:endParaRPr lang="zh-CN" altLang="zh-CN" sz="2000" dirty="0">
              <a:solidFill>
                <a:srgbClr val="E271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Freeform 512"/>
          <p:cNvSpPr>
            <a:spLocks/>
          </p:cNvSpPr>
          <p:nvPr/>
        </p:nvSpPr>
        <p:spPr bwMode="auto">
          <a:xfrm>
            <a:off x="8403287" y="2338432"/>
            <a:ext cx="113496" cy="224850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99FF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527607" y="2238139"/>
            <a:ext cx="3002904" cy="46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分析结果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8538984" y="2779641"/>
            <a:ext cx="2925403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zh-CN" dirty="0"/>
              <a:t>代跑侠快递平台依托于互联网，着眼于大学校园，目标是为大学用户提供优质快递代取服务的同时，也为大学用户提供安全可靠的兼职机会。</a:t>
            </a:r>
          </a:p>
        </p:txBody>
      </p:sp>
    </p:spTree>
    <p:extLst>
      <p:ext uri="{BB962C8B-B14F-4D97-AF65-F5344CB8AC3E}">
        <p14:creationId xmlns:p14="http://schemas.microsoft.com/office/powerpoint/2010/main" val="233142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6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833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8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8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3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3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 tmFilter="0,0; .5, 1; 1, 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63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13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913"/>
                            </p:stCondLst>
                            <p:childTnLst>
                              <p:par>
                                <p:cTn id="6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 tmFilter="0,0; .5, 1; 1, 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13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63"/>
                            </p:stCondLst>
                            <p:childTnLst>
                              <p:par>
                                <p:cTn id="7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363"/>
                            </p:stCondLst>
                            <p:childTnLst>
                              <p:par>
                                <p:cTn id="8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 tmFilter="0,0; .5, 1; 1, 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813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63"/>
                            </p:stCondLst>
                            <p:childTnLst>
                              <p:par>
                                <p:cTn id="9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 tmFilter="0,0; .5, 1; 1, 1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763"/>
                            </p:stCondLst>
                            <p:childTnLst>
                              <p:par>
                                <p:cTn id="1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50" tmFilter="0,0; .5, 1; 1, 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73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980"/>
                            </p:stCondLst>
                            <p:childTnLst>
                              <p:par>
                                <p:cTn id="1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 tmFilter="0,0; .5, 1; 1, 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647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 animBg="1"/>
      <p:bldP spid="200" grpId="0"/>
      <p:bldP spid="2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851131" y="2406185"/>
            <a:ext cx="2976383" cy="2976383"/>
            <a:chOff x="6848924" y="2406742"/>
            <a:chExt cx="2977072" cy="2977072"/>
          </a:xfrm>
        </p:grpSpPr>
        <p:grpSp>
          <p:nvGrpSpPr>
            <p:cNvPr id="2" name="组合 1"/>
            <p:cNvGrpSpPr/>
            <p:nvPr/>
          </p:nvGrpSpPr>
          <p:grpSpPr>
            <a:xfrm>
              <a:off x="6848924" y="2406742"/>
              <a:ext cx="2977072" cy="2977072"/>
              <a:chOff x="4005943" y="1516285"/>
              <a:chExt cx="3600001" cy="360000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909458" y="2409372"/>
                <a:ext cx="1799770" cy="17997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584200">
                  <a:prstClr val="black">
                    <a:alpha val="3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" name="图表 4"/>
              <p:cNvGraphicFramePr/>
              <p:nvPr>
                <p:extLst/>
              </p:nvPr>
            </p:nvGraphicFramePr>
            <p:xfrm>
              <a:off x="4005943" y="1516285"/>
              <a:ext cx="3600001" cy="36000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grpSp>
          <p:nvGrpSpPr>
            <p:cNvPr id="6" name="组合 5"/>
            <p:cNvGrpSpPr/>
            <p:nvPr/>
          </p:nvGrpSpPr>
          <p:grpSpPr>
            <a:xfrm>
              <a:off x="7093857" y="3316989"/>
              <a:ext cx="273133" cy="263874"/>
              <a:chOff x="549275" y="533400"/>
              <a:chExt cx="561975" cy="542926"/>
            </a:xfrm>
          </p:grpSpPr>
          <p:sp>
            <p:nvSpPr>
              <p:cNvPr id="7" name="Freeform 16"/>
              <p:cNvSpPr>
                <a:spLocks noEditPoints="1"/>
              </p:cNvSpPr>
              <p:nvPr/>
            </p:nvSpPr>
            <p:spPr bwMode="auto">
              <a:xfrm>
                <a:off x="549275" y="649288"/>
                <a:ext cx="463550" cy="427038"/>
              </a:xfrm>
              <a:custGeom>
                <a:avLst/>
                <a:gdLst>
                  <a:gd name="T0" fmla="*/ 149 w 165"/>
                  <a:gd name="T1" fmla="*/ 38 h 152"/>
                  <a:gd name="T2" fmla="*/ 147 w 165"/>
                  <a:gd name="T3" fmla="*/ 34 h 152"/>
                  <a:gd name="T4" fmla="*/ 137 w 165"/>
                  <a:gd name="T5" fmla="*/ 22 h 152"/>
                  <a:gd name="T6" fmla="*/ 125 w 165"/>
                  <a:gd name="T7" fmla="*/ 12 h 152"/>
                  <a:gd name="T8" fmla="*/ 121 w 165"/>
                  <a:gd name="T9" fmla="*/ 10 h 152"/>
                  <a:gd name="T10" fmla="*/ 118 w 165"/>
                  <a:gd name="T11" fmla="*/ 8 h 152"/>
                  <a:gd name="T12" fmla="*/ 83 w 165"/>
                  <a:gd name="T13" fmla="*/ 0 h 152"/>
                  <a:gd name="T14" fmla="*/ 29 w 165"/>
                  <a:gd name="T15" fmla="*/ 22 h 152"/>
                  <a:gd name="T16" fmla="*/ 29 w 165"/>
                  <a:gd name="T17" fmla="*/ 130 h 152"/>
                  <a:gd name="T18" fmla="*/ 83 w 165"/>
                  <a:gd name="T19" fmla="*/ 152 h 152"/>
                  <a:gd name="T20" fmla="*/ 137 w 165"/>
                  <a:gd name="T21" fmla="*/ 130 h 152"/>
                  <a:gd name="T22" fmla="*/ 151 w 165"/>
                  <a:gd name="T23" fmla="*/ 41 h 152"/>
                  <a:gd name="T24" fmla="*/ 149 w 165"/>
                  <a:gd name="T25" fmla="*/ 38 h 152"/>
                  <a:gd name="T26" fmla="*/ 83 w 165"/>
                  <a:gd name="T27" fmla="*/ 32 h 152"/>
                  <a:gd name="T28" fmla="*/ 52 w 165"/>
                  <a:gd name="T29" fmla="*/ 45 h 152"/>
                  <a:gd name="T30" fmla="*/ 39 w 165"/>
                  <a:gd name="T31" fmla="*/ 76 h 152"/>
                  <a:gd name="T32" fmla="*/ 52 w 165"/>
                  <a:gd name="T33" fmla="*/ 107 h 152"/>
                  <a:gd name="T34" fmla="*/ 52 w 165"/>
                  <a:gd name="T35" fmla="*/ 113 h 152"/>
                  <a:gd name="T36" fmla="*/ 49 w 165"/>
                  <a:gd name="T37" fmla="*/ 114 h 152"/>
                  <a:gd name="T38" fmla="*/ 46 w 165"/>
                  <a:gd name="T39" fmla="*/ 113 h 152"/>
                  <a:gd name="T40" fmla="*/ 31 w 165"/>
                  <a:gd name="T41" fmla="*/ 76 h 152"/>
                  <a:gd name="T42" fmla="*/ 46 w 165"/>
                  <a:gd name="T43" fmla="*/ 39 h 152"/>
                  <a:gd name="T44" fmla="*/ 83 w 165"/>
                  <a:gd name="T45" fmla="*/ 24 h 152"/>
                  <a:gd name="T46" fmla="*/ 87 w 165"/>
                  <a:gd name="T47" fmla="*/ 28 h 152"/>
                  <a:gd name="T48" fmla="*/ 83 w 165"/>
                  <a:gd name="T49" fmla="*/ 3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152">
                    <a:moveTo>
                      <a:pt x="149" y="38"/>
                    </a:moveTo>
                    <a:cubicBezTo>
                      <a:pt x="148" y="37"/>
                      <a:pt x="147" y="35"/>
                      <a:pt x="147" y="34"/>
                    </a:cubicBezTo>
                    <a:cubicBezTo>
                      <a:pt x="144" y="30"/>
                      <a:pt x="141" y="26"/>
                      <a:pt x="137" y="22"/>
                    </a:cubicBezTo>
                    <a:cubicBezTo>
                      <a:pt x="133" y="18"/>
                      <a:pt x="129" y="15"/>
                      <a:pt x="125" y="12"/>
                    </a:cubicBezTo>
                    <a:cubicBezTo>
                      <a:pt x="124" y="12"/>
                      <a:pt x="122" y="11"/>
                      <a:pt x="121" y="10"/>
                    </a:cubicBezTo>
                    <a:cubicBezTo>
                      <a:pt x="120" y="9"/>
                      <a:pt x="119" y="9"/>
                      <a:pt x="118" y="8"/>
                    </a:cubicBezTo>
                    <a:cubicBezTo>
                      <a:pt x="107" y="3"/>
                      <a:pt x="95" y="0"/>
                      <a:pt x="83" y="0"/>
                    </a:cubicBezTo>
                    <a:cubicBezTo>
                      <a:pt x="63" y="0"/>
                      <a:pt x="44" y="8"/>
                      <a:pt x="29" y="22"/>
                    </a:cubicBezTo>
                    <a:cubicBezTo>
                      <a:pt x="0" y="52"/>
                      <a:pt x="0" y="100"/>
                      <a:pt x="29" y="130"/>
                    </a:cubicBezTo>
                    <a:cubicBezTo>
                      <a:pt x="44" y="144"/>
                      <a:pt x="63" y="152"/>
                      <a:pt x="83" y="152"/>
                    </a:cubicBezTo>
                    <a:cubicBezTo>
                      <a:pt x="103" y="152"/>
                      <a:pt x="123" y="144"/>
                      <a:pt x="137" y="130"/>
                    </a:cubicBezTo>
                    <a:cubicBezTo>
                      <a:pt x="161" y="106"/>
                      <a:pt x="165" y="70"/>
                      <a:pt x="151" y="41"/>
                    </a:cubicBezTo>
                    <a:cubicBezTo>
                      <a:pt x="150" y="40"/>
                      <a:pt x="150" y="39"/>
                      <a:pt x="149" y="38"/>
                    </a:cubicBezTo>
                    <a:close/>
                    <a:moveTo>
                      <a:pt x="83" y="32"/>
                    </a:moveTo>
                    <a:cubicBezTo>
                      <a:pt x="71" y="32"/>
                      <a:pt x="60" y="36"/>
                      <a:pt x="52" y="45"/>
                    </a:cubicBezTo>
                    <a:cubicBezTo>
                      <a:pt x="44" y="53"/>
                      <a:pt x="39" y="64"/>
                      <a:pt x="39" y="76"/>
                    </a:cubicBezTo>
                    <a:cubicBezTo>
                      <a:pt x="39" y="88"/>
                      <a:pt x="44" y="99"/>
                      <a:pt x="52" y="107"/>
                    </a:cubicBezTo>
                    <a:cubicBezTo>
                      <a:pt x="54" y="109"/>
                      <a:pt x="54" y="111"/>
                      <a:pt x="52" y="113"/>
                    </a:cubicBezTo>
                    <a:cubicBezTo>
                      <a:pt x="51" y="113"/>
                      <a:pt x="50" y="114"/>
                      <a:pt x="49" y="114"/>
                    </a:cubicBezTo>
                    <a:cubicBezTo>
                      <a:pt x="48" y="114"/>
                      <a:pt x="47" y="113"/>
                      <a:pt x="46" y="113"/>
                    </a:cubicBezTo>
                    <a:cubicBezTo>
                      <a:pt x="37" y="103"/>
                      <a:pt x="31" y="90"/>
                      <a:pt x="31" y="76"/>
                    </a:cubicBezTo>
                    <a:cubicBezTo>
                      <a:pt x="31" y="62"/>
                      <a:pt x="37" y="49"/>
                      <a:pt x="46" y="39"/>
                    </a:cubicBezTo>
                    <a:cubicBezTo>
                      <a:pt x="56" y="29"/>
                      <a:pt x="69" y="24"/>
                      <a:pt x="83" y="24"/>
                    </a:cubicBezTo>
                    <a:cubicBezTo>
                      <a:pt x="85" y="24"/>
                      <a:pt x="87" y="26"/>
                      <a:pt x="87" y="28"/>
                    </a:cubicBezTo>
                    <a:cubicBezTo>
                      <a:pt x="87" y="30"/>
                      <a:pt x="85" y="32"/>
                      <a:pt x="8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7"/>
              <p:cNvSpPr>
                <a:spLocks/>
              </p:cNvSpPr>
              <p:nvPr/>
            </p:nvSpPr>
            <p:spPr bwMode="auto">
              <a:xfrm>
                <a:off x="896938" y="623888"/>
                <a:ext cx="123825" cy="123825"/>
              </a:xfrm>
              <a:custGeom>
                <a:avLst/>
                <a:gdLst>
                  <a:gd name="T0" fmla="*/ 31 w 44"/>
                  <a:gd name="T1" fmla="*/ 19 h 44"/>
                  <a:gd name="T2" fmla="*/ 31 w 44"/>
                  <a:gd name="T3" fmla="*/ 19 h 44"/>
                  <a:gd name="T4" fmla="*/ 42 w 44"/>
                  <a:gd name="T5" fmla="*/ 8 h 44"/>
                  <a:gd name="T6" fmla="*/ 42 w 44"/>
                  <a:gd name="T7" fmla="*/ 2 h 44"/>
                  <a:gd name="T8" fmla="*/ 36 w 44"/>
                  <a:gd name="T9" fmla="*/ 2 h 44"/>
                  <a:gd name="T10" fmla="*/ 25 w 44"/>
                  <a:gd name="T11" fmla="*/ 13 h 44"/>
                  <a:gd name="T12" fmla="*/ 25 w 44"/>
                  <a:gd name="T13" fmla="*/ 13 h 44"/>
                  <a:gd name="T14" fmla="*/ 15 w 44"/>
                  <a:gd name="T15" fmla="*/ 2 h 44"/>
                  <a:gd name="T16" fmla="*/ 9 w 44"/>
                  <a:gd name="T17" fmla="*/ 2 h 44"/>
                  <a:gd name="T18" fmla="*/ 0 w 44"/>
                  <a:gd name="T19" fmla="*/ 11 h 44"/>
                  <a:gd name="T20" fmla="*/ 1 w 44"/>
                  <a:gd name="T21" fmla="*/ 12 h 44"/>
                  <a:gd name="T22" fmla="*/ 7 w 44"/>
                  <a:gd name="T23" fmla="*/ 16 h 44"/>
                  <a:gd name="T24" fmla="*/ 19 w 44"/>
                  <a:gd name="T25" fmla="*/ 26 h 44"/>
                  <a:gd name="T26" fmla="*/ 28 w 44"/>
                  <a:gd name="T27" fmla="*/ 37 h 44"/>
                  <a:gd name="T28" fmla="*/ 31 w 44"/>
                  <a:gd name="T29" fmla="*/ 41 h 44"/>
                  <a:gd name="T30" fmla="*/ 33 w 44"/>
                  <a:gd name="T31" fmla="*/ 44 h 44"/>
                  <a:gd name="T32" fmla="*/ 42 w 44"/>
                  <a:gd name="T33" fmla="*/ 35 h 44"/>
                  <a:gd name="T34" fmla="*/ 42 w 44"/>
                  <a:gd name="T35" fmla="*/ 29 h 44"/>
                  <a:gd name="T36" fmla="*/ 31 w 44"/>
                  <a:gd name="T37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44">
                    <a:moveTo>
                      <a:pt x="31" y="19"/>
                    </a:moveTo>
                    <a:cubicBezTo>
                      <a:pt x="31" y="19"/>
                      <a:pt x="31" y="19"/>
                      <a:pt x="31" y="1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4" y="6"/>
                      <a:pt x="44" y="4"/>
                      <a:pt x="42" y="2"/>
                    </a:cubicBezTo>
                    <a:cubicBezTo>
                      <a:pt x="40" y="0"/>
                      <a:pt x="38" y="0"/>
                      <a:pt x="36" y="2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0"/>
                      <a:pt x="10" y="0"/>
                      <a:pt x="9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3" y="13"/>
                      <a:pt x="5" y="14"/>
                      <a:pt x="7" y="16"/>
                    </a:cubicBezTo>
                    <a:cubicBezTo>
                      <a:pt x="11" y="19"/>
                      <a:pt x="15" y="22"/>
                      <a:pt x="19" y="26"/>
                    </a:cubicBezTo>
                    <a:cubicBezTo>
                      <a:pt x="22" y="29"/>
                      <a:pt x="26" y="33"/>
                      <a:pt x="28" y="37"/>
                    </a:cubicBezTo>
                    <a:cubicBezTo>
                      <a:pt x="29" y="39"/>
                      <a:pt x="30" y="40"/>
                      <a:pt x="31" y="41"/>
                    </a:cubicBezTo>
                    <a:cubicBezTo>
                      <a:pt x="31" y="42"/>
                      <a:pt x="32" y="43"/>
                      <a:pt x="33" y="44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4" y="34"/>
                      <a:pt x="44" y="31"/>
                      <a:pt x="42" y="29"/>
                    </a:cubicBezTo>
                    <a:lnTo>
                      <a:pt x="3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8"/>
              <p:cNvSpPr>
                <a:spLocks/>
              </p:cNvSpPr>
              <p:nvPr/>
            </p:nvSpPr>
            <p:spPr bwMode="auto">
              <a:xfrm>
                <a:off x="1041400" y="533400"/>
                <a:ext cx="69850" cy="69850"/>
              </a:xfrm>
              <a:custGeom>
                <a:avLst/>
                <a:gdLst>
                  <a:gd name="T0" fmla="*/ 4 w 25"/>
                  <a:gd name="T1" fmla="*/ 25 h 25"/>
                  <a:gd name="T2" fmla="*/ 7 w 25"/>
                  <a:gd name="T3" fmla="*/ 24 h 25"/>
                  <a:gd name="T4" fmla="*/ 23 w 25"/>
                  <a:gd name="T5" fmla="*/ 8 h 25"/>
                  <a:gd name="T6" fmla="*/ 23 w 25"/>
                  <a:gd name="T7" fmla="*/ 2 h 25"/>
                  <a:gd name="T8" fmla="*/ 17 w 25"/>
                  <a:gd name="T9" fmla="*/ 2 h 25"/>
                  <a:gd name="T10" fmla="*/ 1 w 25"/>
                  <a:gd name="T11" fmla="*/ 18 h 25"/>
                  <a:gd name="T12" fmla="*/ 1 w 25"/>
                  <a:gd name="T13" fmla="*/ 24 h 25"/>
                  <a:gd name="T14" fmla="*/ 4 w 25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4" y="25"/>
                    </a:moveTo>
                    <a:cubicBezTo>
                      <a:pt x="5" y="25"/>
                      <a:pt x="6" y="24"/>
                      <a:pt x="7" y="2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5" y="6"/>
                      <a:pt x="25" y="4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2" y="24"/>
                      <a:pt x="3" y="25"/>
                      <a:pt x="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9"/>
              <p:cNvSpPr>
                <a:spLocks/>
              </p:cNvSpPr>
              <p:nvPr/>
            </p:nvSpPr>
            <p:spPr bwMode="auto">
              <a:xfrm>
                <a:off x="1041400" y="625475"/>
                <a:ext cx="66675" cy="23813"/>
              </a:xfrm>
              <a:custGeom>
                <a:avLst/>
                <a:gdLst>
                  <a:gd name="T0" fmla="*/ 20 w 24"/>
                  <a:gd name="T1" fmla="*/ 0 h 8"/>
                  <a:gd name="T2" fmla="*/ 4 w 24"/>
                  <a:gd name="T3" fmla="*/ 0 h 8"/>
                  <a:gd name="T4" fmla="*/ 0 w 24"/>
                  <a:gd name="T5" fmla="*/ 4 h 8"/>
                  <a:gd name="T6" fmla="*/ 4 w 24"/>
                  <a:gd name="T7" fmla="*/ 8 h 8"/>
                  <a:gd name="T8" fmla="*/ 20 w 24"/>
                  <a:gd name="T9" fmla="*/ 8 h 8"/>
                  <a:gd name="T10" fmla="*/ 24 w 24"/>
                  <a:gd name="T11" fmla="*/ 4 h 8"/>
                  <a:gd name="T12" fmla="*/ 20 w 2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8"/>
                      <a:pt x="24" y="6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1041400" y="668338"/>
                <a:ext cx="69850" cy="58738"/>
              </a:xfrm>
              <a:custGeom>
                <a:avLst/>
                <a:gdLst>
                  <a:gd name="T0" fmla="*/ 7 w 25"/>
                  <a:gd name="T1" fmla="*/ 2 h 21"/>
                  <a:gd name="T2" fmla="*/ 1 w 25"/>
                  <a:gd name="T3" fmla="*/ 2 h 21"/>
                  <a:gd name="T4" fmla="*/ 2 w 25"/>
                  <a:gd name="T5" fmla="*/ 8 h 21"/>
                  <a:gd name="T6" fmla="*/ 18 w 25"/>
                  <a:gd name="T7" fmla="*/ 20 h 21"/>
                  <a:gd name="T8" fmla="*/ 20 w 25"/>
                  <a:gd name="T9" fmla="*/ 21 h 21"/>
                  <a:gd name="T10" fmla="*/ 23 w 25"/>
                  <a:gd name="T11" fmla="*/ 19 h 21"/>
                  <a:gd name="T12" fmla="*/ 23 w 25"/>
                  <a:gd name="T13" fmla="*/ 14 h 21"/>
                  <a:gd name="T14" fmla="*/ 7 w 25"/>
                  <a:gd name="T15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1">
                    <a:moveTo>
                      <a:pt x="7" y="2"/>
                    </a:moveTo>
                    <a:cubicBezTo>
                      <a:pt x="5" y="0"/>
                      <a:pt x="2" y="1"/>
                      <a:pt x="1" y="2"/>
                    </a:cubicBezTo>
                    <a:cubicBezTo>
                      <a:pt x="0" y="4"/>
                      <a:pt x="0" y="7"/>
                      <a:pt x="2" y="8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1" y="21"/>
                      <a:pt x="23" y="20"/>
                      <a:pt x="23" y="19"/>
                    </a:cubicBezTo>
                    <a:cubicBezTo>
                      <a:pt x="25" y="17"/>
                      <a:pt x="24" y="15"/>
                      <a:pt x="23" y="14"/>
                    </a:cubicBez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1"/>
              <p:cNvSpPr>
                <a:spLocks/>
              </p:cNvSpPr>
              <p:nvPr/>
            </p:nvSpPr>
            <p:spPr bwMode="auto">
              <a:xfrm>
                <a:off x="995363" y="536575"/>
                <a:ext cx="23813" cy="66675"/>
              </a:xfrm>
              <a:custGeom>
                <a:avLst/>
                <a:gdLst>
                  <a:gd name="T0" fmla="*/ 4 w 8"/>
                  <a:gd name="T1" fmla="*/ 24 h 24"/>
                  <a:gd name="T2" fmla="*/ 8 w 8"/>
                  <a:gd name="T3" fmla="*/ 20 h 24"/>
                  <a:gd name="T4" fmla="*/ 8 w 8"/>
                  <a:gd name="T5" fmla="*/ 4 h 24"/>
                  <a:gd name="T6" fmla="*/ 4 w 8"/>
                  <a:gd name="T7" fmla="*/ 0 h 24"/>
                  <a:gd name="T8" fmla="*/ 0 w 8"/>
                  <a:gd name="T9" fmla="*/ 4 h 24"/>
                  <a:gd name="T10" fmla="*/ 0 w 8"/>
                  <a:gd name="T11" fmla="*/ 20 h 24"/>
                  <a:gd name="T12" fmla="*/ 4 w 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">
                    <a:moveTo>
                      <a:pt x="4" y="24"/>
                    </a:moveTo>
                    <a:cubicBezTo>
                      <a:pt x="6" y="24"/>
                      <a:pt x="8" y="22"/>
                      <a:pt x="8" y="2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4"/>
                      <a:pt x="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2"/>
              <p:cNvSpPr>
                <a:spLocks/>
              </p:cNvSpPr>
              <p:nvPr/>
            </p:nvSpPr>
            <p:spPr bwMode="auto">
              <a:xfrm>
                <a:off x="917575" y="533400"/>
                <a:ext cx="58738" cy="69850"/>
              </a:xfrm>
              <a:custGeom>
                <a:avLst/>
                <a:gdLst>
                  <a:gd name="T0" fmla="*/ 13 w 21"/>
                  <a:gd name="T1" fmla="*/ 23 h 25"/>
                  <a:gd name="T2" fmla="*/ 16 w 21"/>
                  <a:gd name="T3" fmla="*/ 25 h 25"/>
                  <a:gd name="T4" fmla="*/ 19 w 21"/>
                  <a:gd name="T5" fmla="*/ 24 h 25"/>
                  <a:gd name="T6" fmla="*/ 19 w 21"/>
                  <a:gd name="T7" fmla="*/ 18 h 25"/>
                  <a:gd name="T8" fmla="*/ 7 w 21"/>
                  <a:gd name="T9" fmla="*/ 2 h 25"/>
                  <a:gd name="T10" fmla="*/ 2 w 21"/>
                  <a:gd name="T11" fmla="*/ 2 h 25"/>
                  <a:gd name="T12" fmla="*/ 1 w 21"/>
                  <a:gd name="T13" fmla="*/ 7 h 25"/>
                  <a:gd name="T14" fmla="*/ 13 w 21"/>
                  <a:gd name="T15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5">
                    <a:moveTo>
                      <a:pt x="13" y="23"/>
                    </a:moveTo>
                    <a:cubicBezTo>
                      <a:pt x="14" y="24"/>
                      <a:pt x="15" y="25"/>
                      <a:pt x="16" y="25"/>
                    </a:cubicBezTo>
                    <a:cubicBezTo>
                      <a:pt x="17" y="25"/>
                      <a:pt x="18" y="25"/>
                      <a:pt x="19" y="24"/>
                    </a:cubicBezTo>
                    <a:cubicBezTo>
                      <a:pt x="20" y="23"/>
                      <a:pt x="21" y="20"/>
                      <a:pt x="19" y="1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3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Freeform 28"/>
            <p:cNvSpPr>
              <a:spLocks noEditPoints="1"/>
            </p:cNvSpPr>
            <p:nvPr/>
          </p:nvSpPr>
          <p:spPr bwMode="auto">
            <a:xfrm>
              <a:off x="9325124" y="3332990"/>
              <a:ext cx="245628" cy="245628"/>
            </a:xfrm>
            <a:custGeom>
              <a:avLst/>
              <a:gdLst>
                <a:gd name="T0" fmla="*/ 153 w 207"/>
                <a:gd name="T1" fmla="*/ 51 h 207"/>
                <a:gd name="T2" fmla="*/ 142 w 207"/>
                <a:gd name="T3" fmla="*/ 128 h 207"/>
                <a:gd name="T4" fmla="*/ 161 w 207"/>
                <a:gd name="T5" fmla="*/ 130 h 207"/>
                <a:gd name="T6" fmla="*/ 179 w 207"/>
                <a:gd name="T7" fmla="*/ 108 h 207"/>
                <a:gd name="T8" fmla="*/ 176 w 207"/>
                <a:gd name="T9" fmla="*/ 58 h 207"/>
                <a:gd name="T10" fmla="*/ 137 w 207"/>
                <a:gd name="T11" fmla="*/ 27 h 207"/>
                <a:gd name="T12" fmla="*/ 76 w 207"/>
                <a:gd name="T13" fmla="*/ 30 h 207"/>
                <a:gd name="T14" fmla="*/ 31 w 207"/>
                <a:gd name="T15" fmla="*/ 74 h 207"/>
                <a:gd name="T16" fmla="*/ 30 w 207"/>
                <a:gd name="T17" fmla="*/ 139 h 207"/>
                <a:gd name="T18" fmla="*/ 71 w 207"/>
                <a:gd name="T19" fmla="*/ 178 h 207"/>
                <a:gd name="T20" fmla="*/ 121 w 207"/>
                <a:gd name="T21" fmla="*/ 182 h 207"/>
                <a:gd name="T22" fmla="*/ 143 w 207"/>
                <a:gd name="T23" fmla="*/ 199 h 207"/>
                <a:gd name="T24" fmla="*/ 102 w 207"/>
                <a:gd name="T25" fmla="*/ 207 h 207"/>
                <a:gd name="T26" fmla="*/ 29 w 207"/>
                <a:gd name="T27" fmla="*/ 182 h 207"/>
                <a:gd name="T28" fmla="*/ 0 w 207"/>
                <a:gd name="T29" fmla="*/ 108 h 207"/>
                <a:gd name="T30" fmla="*/ 32 w 207"/>
                <a:gd name="T31" fmla="*/ 29 h 207"/>
                <a:gd name="T32" fmla="*/ 109 w 207"/>
                <a:gd name="T33" fmla="*/ 0 h 207"/>
                <a:gd name="T34" fmla="*/ 179 w 207"/>
                <a:gd name="T35" fmla="*/ 23 h 207"/>
                <a:gd name="T36" fmla="*/ 207 w 207"/>
                <a:gd name="T37" fmla="*/ 87 h 207"/>
                <a:gd name="T38" fmla="*/ 188 w 207"/>
                <a:gd name="T39" fmla="*/ 137 h 207"/>
                <a:gd name="T40" fmla="*/ 141 w 207"/>
                <a:gd name="T41" fmla="*/ 157 h 207"/>
                <a:gd name="T42" fmla="*/ 123 w 207"/>
                <a:gd name="T43" fmla="*/ 151 h 207"/>
                <a:gd name="T44" fmla="*/ 117 w 207"/>
                <a:gd name="T45" fmla="*/ 132 h 207"/>
                <a:gd name="T46" fmla="*/ 109 w 207"/>
                <a:gd name="T47" fmla="*/ 141 h 207"/>
                <a:gd name="T48" fmla="*/ 89 w 207"/>
                <a:gd name="T49" fmla="*/ 155 h 207"/>
                <a:gd name="T50" fmla="*/ 66 w 207"/>
                <a:gd name="T51" fmla="*/ 154 h 207"/>
                <a:gd name="T52" fmla="*/ 52 w 207"/>
                <a:gd name="T53" fmla="*/ 137 h 207"/>
                <a:gd name="T54" fmla="*/ 54 w 207"/>
                <a:gd name="T55" fmla="*/ 96 h 207"/>
                <a:gd name="T56" fmla="*/ 85 w 207"/>
                <a:gd name="T57" fmla="*/ 56 h 207"/>
                <a:gd name="T58" fmla="*/ 120 w 207"/>
                <a:gd name="T59" fmla="*/ 52 h 207"/>
                <a:gd name="T60" fmla="*/ 137 w 207"/>
                <a:gd name="T61" fmla="*/ 51 h 207"/>
                <a:gd name="T62" fmla="*/ 117 w 207"/>
                <a:gd name="T63" fmla="*/ 75 h 207"/>
                <a:gd name="T64" fmla="*/ 96 w 207"/>
                <a:gd name="T65" fmla="*/ 78 h 207"/>
                <a:gd name="T66" fmla="*/ 80 w 207"/>
                <a:gd name="T67" fmla="*/ 101 h 207"/>
                <a:gd name="T68" fmla="*/ 81 w 207"/>
                <a:gd name="T69" fmla="*/ 128 h 207"/>
                <a:gd name="T70" fmla="*/ 98 w 207"/>
                <a:gd name="T71" fmla="*/ 131 h 207"/>
                <a:gd name="T72" fmla="*/ 112 w 207"/>
                <a:gd name="T73" fmla="*/ 119 h 207"/>
                <a:gd name="T74" fmla="*/ 123 w 207"/>
                <a:gd name="T75" fmla="*/ 7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4"/>
            <p:cNvSpPr>
              <a:spLocks noEditPoints="1"/>
            </p:cNvSpPr>
            <p:nvPr/>
          </p:nvSpPr>
          <p:spPr bwMode="auto">
            <a:xfrm>
              <a:off x="7093857" y="4231545"/>
              <a:ext cx="261925" cy="260524"/>
            </a:xfrm>
            <a:custGeom>
              <a:avLst/>
              <a:gdLst>
                <a:gd name="T0" fmla="*/ 219 w 248"/>
                <a:gd name="T1" fmla="*/ 149 h 247"/>
                <a:gd name="T2" fmla="*/ 219 w 248"/>
                <a:gd name="T3" fmla="*/ 99 h 247"/>
                <a:gd name="T4" fmla="*/ 231 w 248"/>
                <a:gd name="T5" fmla="*/ 70 h 247"/>
                <a:gd name="T6" fmla="*/ 174 w 248"/>
                <a:gd name="T7" fmla="*/ 39 h 247"/>
                <a:gd name="T8" fmla="*/ 162 w 248"/>
                <a:gd name="T9" fmla="*/ 10 h 247"/>
                <a:gd name="T10" fmla="*/ 100 w 248"/>
                <a:gd name="T11" fmla="*/ 29 h 247"/>
                <a:gd name="T12" fmla="*/ 71 w 248"/>
                <a:gd name="T13" fmla="*/ 17 h 247"/>
                <a:gd name="T14" fmla="*/ 40 w 248"/>
                <a:gd name="T15" fmla="*/ 74 h 247"/>
                <a:gd name="T16" fmla="*/ 11 w 248"/>
                <a:gd name="T17" fmla="*/ 86 h 247"/>
                <a:gd name="T18" fmla="*/ 45 w 248"/>
                <a:gd name="T19" fmla="*/ 124 h 247"/>
                <a:gd name="T20" fmla="*/ 11 w 248"/>
                <a:gd name="T21" fmla="*/ 161 h 247"/>
                <a:gd name="T22" fmla="*/ 40 w 248"/>
                <a:gd name="T23" fmla="*/ 173 h 247"/>
                <a:gd name="T24" fmla="*/ 71 w 248"/>
                <a:gd name="T25" fmla="*/ 231 h 247"/>
                <a:gd name="T26" fmla="*/ 100 w 248"/>
                <a:gd name="T27" fmla="*/ 218 h 247"/>
                <a:gd name="T28" fmla="*/ 162 w 248"/>
                <a:gd name="T29" fmla="*/ 237 h 247"/>
                <a:gd name="T30" fmla="*/ 174 w 248"/>
                <a:gd name="T31" fmla="*/ 208 h 247"/>
                <a:gd name="T32" fmla="*/ 231 w 248"/>
                <a:gd name="T33" fmla="*/ 177 h 247"/>
                <a:gd name="T34" fmla="*/ 124 w 248"/>
                <a:gd name="T35" fmla="*/ 187 h 247"/>
                <a:gd name="T36" fmla="*/ 124 w 248"/>
                <a:gd name="T37" fmla="*/ 61 h 247"/>
                <a:gd name="T38" fmla="*/ 124 w 248"/>
                <a:gd name="T39" fmla="*/ 187 h 247"/>
                <a:gd name="T40" fmla="*/ 216 w 248"/>
                <a:gd name="T41" fmla="*/ 124 h 247"/>
                <a:gd name="T42" fmla="*/ 235 w 248"/>
                <a:gd name="T43" fmla="*/ 118 h 247"/>
                <a:gd name="T44" fmla="*/ 235 w 248"/>
                <a:gd name="T45" fmla="*/ 132 h 247"/>
                <a:gd name="T46" fmla="*/ 54 w 248"/>
                <a:gd name="T47" fmla="*/ 65 h 247"/>
                <a:gd name="T48" fmla="*/ 51 w 248"/>
                <a:gd name="T49" fmla="*/ 42 h 247"/>
                <a:gd name="T50" fmla="*/ 41 w 248"/>
                <a:gd name="T51" fmla="*/ 51 h 247"/>
                <a:gd name="T52" fmla="*/ 131 w 248"/>
                <a:gd name="T53" fmla="*/ 33 h 247"/>
                <a:gd name="T54" fmla="*/ 124 w 248"/>
                <a:gd name="T55" fmla="*/ 7 h 247"/>
                <a:gd name="T56" fmla="*/ 117 w 248"/>
                <a:gd name="T57" fmla="*/ 33 h 247"/>
                <a:gd name="T58" fmla="*/ 131 w 248"/>
                <a:gd name="T59" fmla="*/ 33 h 247"/>
                <a:gd name="T60" fmla="*/ 207 w 248"/>
                <a:gd name="T61" fmla="*/ 51 h 247"/>
                <a:gd name="T62" fmla="*/ 197 w 248"/>
                <a:gd name="T63" fmla="*/ 42 h 247"/>
                <a:gd name="T64" fmla="*/ 189 w 248"/>
                <a:gd name="T65" fmla="*/ 59 h 247"/>
                <a:gd name="T66" fmla="*/ 13 w 248"/>
                <a:gd name="T67" fmla="*/ 118 h 247"/>
                <a:gd name="T68" fmla="*/ 13 w 248"/>
                <a:gd name="T69" fmla="*/ 132 h 247"/>
                <a:gd name="T70" fmla="*/ 33 w 248"/>
                <a:gd name="T71" fmla="*/ 124 h 247"/>
                <a:gd name="T72" fmla="*/ 13 w 248"/>
                <a:gd name="T73" fmla="*/ 118 h 247"/>
                <a:gd name="T74" fmla="*/ 189 w 248"/>
                <a:gd name="T75" fmla="*/ 189 h 247"/>
                <a:gd name="T76" fmla="*/ 196 w 248"/>
                <a:gd name="T77" fmla="*/ 207 h 247"/>
                <a:gd name="T78" fmla="*/ 206 w 248"/>
                <a:gd name="T79" fmla="*/ 207 h 247"/>
                <a:gd name="T80" fmla="*/ 193 w 248"/>
                <a:gd name="T81" fmla="*/ 184 h 247"/>
                <a:gd name="T82" fmla="*/ 117 w 248"/>
                <a:gd name="T83" fmla="*/ 215 h 247"/>
                <a:gd name="T84" fmla="*/ 124 w 248"/>
                <a:gd name="T85" fmla="*/ 243 h 247"/>
                <a:gd name="T86" fmla="*/ 131 w 248"/>
                <a:gd name="T87" fmla="*/ 236 h 247"/>
                <a:gd name="T88" fmla="*/ 124 w 248"/>
                <a:gd name="T89" fmla="*/ 215 h 247"/>
                <a:gd name="T90" fmla="*/ 41 w 248"/>
                <a:gd name="T91" fmla="*/ 199 h 247"/>
                <a:gd name="T92" fmla="*/ 46 w 248"/>
                <a:gd name="T93" fmla="*/ 210 h 247"/>
                <a:gd name="T94" fmla="*/ 65 w 248"/>
                <a:gd name="T95" fmla="*/ 194 h 247"/>
                <a:gd name="T96" fmla="*/ 55 w 248"/>
                <a:gd name="T97" fmla="*/ 184 h 247"/>
                <a:gd name="T98" fmla="*/ 76 w 248"/>
                <a:gd name="T99" fmla="*/ 124 h 247"/>
                <a:gd name="T100" fmla="*/ 173 w 248"/>
                <a:gd name="T101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" h="247">
                  <a:moveTo>
                    <a:pt x="238" y="161"/>
                  </a:moveTo>
                  <a:cubicBezTo>
                    <a:pt x="219" y="149"/>
                    <a:pt x="219" y="149"/>
                    <a:pt x="219" y="149"/>
                  </a:cubicBezTo>
                  <a:cubicBezTo>
                    <a:pt x="209" y="142"/>
                    <a:pt x="204" y="133"/>
                    <a:pt x="204" y="124"/>
                  </a:cubicBezTo>
                  <a:cubicBezTo>
                    <a:pt x="204" y="115"/>
                    <a:pt x="209" y="106"/>
                    <a:pt x="219" y="99"/>
                  </a:cubicBezTo>
                  <a:cubicBezTo>
                    <a:pt x="238" y="86"/>
                    <a:pt x="238" y="86"/>
                    <a:pt x="238" y="86"/>
                  </a:cubicBezTo>
                  <a:cubicBezTo>
                    <a:pt x="248" y="79"/>
                    <a:pt x="243" y="68"/>
                    <a:pt x="231" y="70"/>
                  </a:cubicBezTo>
                  <a:cubicBezTo>
                    <a:pt x="209" y="74"/>
                    <a:pt x="209" y="74"/>
                    <a:pt x="209" y="74"/>
                  </a:cubicBezTo>
                  <a:cubicBezTo>
                    <a:pt x="185" y="79"/>
                    <a:pt x="169" y="63"/>
                    <a:pt x="174" y="39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81" y="5"/>
                    <a:pt x="168" y="1"/>
                    <a:pt x="162" y="10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36" y="50"/>
                    <a:pt x="113" y="50"/>
                    <a:pt x="100" y="29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1" y="0"/>
                    <a:pt x="68" y="4"/>
                    <a:pt x="71" y="1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80" y="63"/>
                    <a:pt x="64" y="79"/>
                    <a:pt x="40" y="74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6" y="67"/>
                    <a:pt x="0" y="80"/>
                    <a:pt x="11" y="86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40" y="106"/>
                    <a:pt x="45" y="115"/>
                    <a:pt x="45" y="124"/>
                  </a:cubicBezTo>
                  <a:cubicBezTo>
                    <a:pt x="45" y="133"/>
                    <a:pt x="40" y="142"/>
                    <a:pt x="30" y="149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0" y="168"/>
                    <a:pt x="6" y="180"/>
                    <a:pt x="18" y="177"/>
                  </a:cubicBezTo>
                  <a:cubicBezTo>
                    <a:pt x="40" y="173"/>
                    <a:pt x="40" y="173"/>
                    <a:pt x="40" y="173"/>
                  </a:cubicBezTo>
                  <a:cubicBezTo>
                    <a:pt x="64" y="168"/>
                    <a:pt x="80" y="184"/>
                    <a:pt x="75" y="208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68" y="243"/>
                    <a:pt x="81" y="247"/>
                    <a:pt x="87" y="237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3" y="198"/>
                    <a:pt x="136" y="198"/>
                    <a:pt x="150" y="218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68" y="247"/>
                    <a:pt x="181" y="242"/>
                    <a:pt x="178" y="231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69" y="184"/>
                    <a:pt x="185" y="168"/>
                    <a:pt x="209" y="173"/>
                  </a:cubicBezTo>
                  <a:cubicBezTo>
                    <a:pt x="231" y="177"/>
                    <a:pt x="231" y="177"/>
                    <a:pt x="231" y="177"/>
                  </a:cubicBezTo>
                  <a:cubicBezTo>
                    <a:pt x="243" y="180"/>
                    <a:pt x="248" y="168"/>
                    <a:pt x="238" y="161"/>
                  </a:cubicBezTo>
                  <a:close/>
                  <a:moveTo>
                    <a:pt x="124" y="187"/>
                  </a:moveTo>
                  <a:cubicBezTo>
                    <a:pt x="89" y="187"/>
                    <a:pt x="61" y="159"/>
                    <a:pt x="61" y="124"/>
                  </a:cubicBezTo>
                  <a:cubicBezTo>
                    <a:pt x="61" y="89"/>
                    <a:pt x="89" y="61"/>
                    <a:pt x="124" y="61"/>
                  </a:cubicBezTo>
                  <a:cubicBezTo>
                    <a:pt x="159" y="61"/>
                    <a:pt x="187" y="89"/>
                    <a:pt x="187" y="124"/>
                  </a:cubicBezTo>
                  <a:cubicBezTo>
                    <a:pt x="187" y="159"/>
                    <a:pt x="159" y="187"/>
                    <a:pt x="124" y="187"/>
                  </a:cubicBezTo>
                  <a:close/>
                  <a:moveTo>
                    <a:pt x="215" y="132"/>
                  </a:moveTo>
                  <a:cubicBezTo>
                    <a:pt x="215" y="129"/>
                    <a:pt x="216" y="127"/>
                    <a:pt x="216" y="124"/>
                  </a:cubicBezTo>
                  <a:cubicBezTo>
                    <a:pt x="216" y="122"/>
                    <a:pt x="215" y="120"/>
                    <a:pt x="215" y="118"/>
                  </a:cubicBezTo>
                  <a:cubicBezTo>
                    <a:pt x="235" y="118"/>
                    <a:pt x="235" y="118"/>
                    <a:pt x="235" y="118"/>
                  </a:cubicBezTo>
                  <a:cubicBezTo>
                    <a:pt x="238" y="118"/>
                    <a:pt x="242" y="121"/>
                    <a:pt x="242" y="125"/>
                  </a:cubicBezTo>
                  <a:cubicBezTo>
                    <a:pt x="242" y="129"/>
                    <a:pt x="238" y="132"/>
                    <a:pt x="235" y="132"/>
                  </a:cubicBezTo>
                  <a:lnTo>
                    <a:pt x="215" y="132"/>
                  </a:lnTo>
                  <a:close/>
                  <a:moveTo>
                    <a:pt x="54" y="65"/>
                  </a:moveTo>
                  <a:cubicBezTo>
                    <a:pt x="57" y="61"/>
                    <a:pt x="60" y="58"/>
                    <a:pt x="64" y="55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8" y="39"/>
                    <a:pt x="44" y="39"/>
                    <a:pt x="41" y="42"/>
                  </a:cubicBezTo>
                  <a:cubicBezTo>
                    <a:pt x="38" y="44"/>
                    <a:pt x="38" y="49"/>
                    <a:pt x="41" y="51"/>
                  </a:cubicBezTo>
                  <a:lnTo>
                    <a:pt x="54" y="65"/>
                  </a:lnTo>
                  <a:close/>
                  <a:moveTo>
                    <a:pt x="131" y="33"/>
                  </a:moveTo>
                  <a:cubicBezTo>
                    <a:pt x="131" y="14"/>
                    <a:pt x="131" y="14"/>
                    <a:pt x="131" y="14"/>
                  </a:cubicBezTo>
                  <a:cubicBezTo>
                    <a:pt x="131" y="10"/>
                    <a:pt x="128" y="7"/>
                    <a:pt x="124" y="7"/>
                  </a:cubicBezTo>
                  <a:cubicBezTo>
                    <a:pt x="120" y="7"/>
                    <a:pt x="117" y="10"/>
                    <a:pt x="117" y="1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9" y="32"/>
                    <a:pt x="122" y="32"/>
                    <a:pt x="124" y="32"/>
                  </a:cubicBezTo>
                  <a:cubicBezTo>
                    <a:pt x="126" y="32"/>
                    <a:pt x="129" y="32"/>
                    <a:pt x="131" y="33"/>
                  </a:cubicBezTo>
                  <a:close/>
                  <a:moveTo>
                    <a:pt x="194" y="65"/>
                  </a:moveTo>
                  <a:cubicBezTo>
                    <a:pt x="207" y="51"/>
                    <a:pt x="207" y="51"/>
                    <a:pt x="207" y="51"/>
                  </a:cubicBezTo>
                  <a:cubicBezTo>
                    <a:pt x="210" y="49"/>
                    <a:pt x="210" y="44"/>
                    <a:pt x="207" y="42"/>
                  </a:cubicBezTo>
                  <a:cubicBezTo>
                    <a:pt x="204" y="39"/>
                    <a:pt x="200" y="39"/>
                    <a:pt x="197" y="42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6" y="56"/>
                    <a:pt x="187" y="58"/>
                    <a:pt x="189" y="59"/>
                  </a:cubicBezTo>
                  <a:cubicBezTo>
                    <a:pt x="191" y="61"/>
                    <a:pt x="192" y="63"/>
                    <a:pt x="194" y="65"/>
                  </a:cubicBezTo>
                  <a:close/>
                  <a:moveTo>
                    <a:pt x="13" y="118"/>
                  </a:moveTo>
                  <a:cubicBezTo>
                    <a:pt x="10" y="118"/>
                    <a:pt x="6" y="121"/>
                    <a:pt x="6" y="125"/>
                  </a:cubicBezTo>
                  <a:cubicBezTo>
                    <a:pt x="6" y="129"/>
                    <a:pt x="10" y="132"/>
                    <a:pt x="1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29"/>
                    <a:pt x="33" y="127"/>
                    <a:pt x="33" y="124"/>
                  </a:cubicBezTo>
                  <a:cubicBezTo>
                    <a:pt x="33" y="122"/>
                    <a:pt x="33" y="120"/>
                    <a:pt x="33" y="118"/>
                  </a:cubicBezTo>
                  <a:lnTo>
                    <a:pt x="13" y="118"/>
                  </a:lnTo>
                  <a:close/>
                  <a:moveTo>
                    <a:pt x="193" y="184"/>
                  </a:moveTo>
                  <a:cubicBezTo>
                    <a:pt x="191" y="186"/>
                    <a:pt x="190" y="187"/>
                    <a:pt x="189" y="189"/>
                  </a:cubicBezTo>
                  <a:cubicBezTo>
                    <a:pt x="187" y="190"/>
                    <a:pt x="185" y="192"/>
                    <a:pt x="183" y="194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7" y="208"/>
                    <a:pt x="199" y="209"/>
                    <a:pt x="201" y="209"/>
                  </a:cubicBezTo>
                  <a:cubicBezTo>
                    <a:pt x="202" y="209"/>
                    <a:pt x="204" y="208"/>
                    <a:pt x="206" y="207"/>
                  </a:cubicBezTo>
                  <a:cubicBezTo>
                    <a:pt x="208" y="204"/>
                    <a:pt x="208" y="200"/>
                    <a:pt x="206" y="197"/>
                  </a:cubicBezTo>
                  <a:lnTo>
                    <a:pt x="193" y="184"/>
                  </a:lnTo>
                  <a:close/>
                  <a:moveTo>
                    <a:pt x="124" y="215"/>
                  </a:moveTo>
                  <a:cubicBezTo>
                    <a:pt x="122" y="215"/>
                    <a:pt x="119" y="215"/>
                    <a:pt x="117" y="215"/>
                  </a:cubicBezTo>
                  <a:cubicBezTo>
                    <a:pt x="117" y="236"/>
                    <a:pt x="117" y="236"/>
                    <a:pt x="117" y="236"/>
                  </a:cubicBezTo>
                  <a:cubicBezTo>
                    <a:pt x="117" y="240"/>
                    <a:pt x="120" y="243"/>
                    <a:pt x="124" y="243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8" y="243"/>
                    <a:pt x="131" y="240"/>
                    <a:pt x="131" y="23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29" y="215"/>
                    <a:pt x="126" y="215"/>
                    <a:pt x="124" y="215"/>
                  </a:cubicBezTo>
                  <a:close/>
                  <a:moveTo>
                    <a:pt x="55" y="184"/>
                  </a:moveTo>
                  <a:cubicBezTo>
                    <a:pt x="41" y="199"/>
                    <a:pt x="41" y="199"/>
                    <a:pt x="41" y="199"/>
                  </a:cubicBezTo>
                  <a:cubicBezTo>
                    <a:pt x="38" y="201"/>
                    <a:pt x="38" y="206"/>
                    <a:pt x="41" y="208"/>
                  </a:cubicBezTo>
                  <a:cubicBezTo>
                    <a:pt x="42" y="210"/>
                    <a:pt x="44" y="210"/>
                    <a:pt x="46" y="210"/>
                  </a:cubicBezTo>
                  <a:cubicBezTo>
                    <a:pt x="48" y="210"/>
                    <a:pt x="49" y="210"/>
                    <a:pt x="51" y="208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3" y="192"/>
                    <a:pt x="61" y="190"/>
                    <a:pt x="59" y="188"/>
                  </a:cubicBezTo>
                  <a:cubicBezTo>
                    <a:pt x="58" y="187"/>
                    <a:pt x="57" y="186"/>
                    <a:pt x="55" y="184"/>
                  </a:cubicBezTo>
                  <a:close/>
                  <a:moveTo>
                    <a:pt x="124" y="75"/>
                  </a:moveTo>
                  <a:cubicBezTo>
                    <a:pt x="98" y="75"/>
                    <a:pt x="76" y="97"/>
                    <a:pt x="76" y="124"/>
                  </a:cubicBezTo>
                  <a:cubicBezTo>
                    <a:pt x="76" y="150"/>
                    <a:pt x="98" y="172"/>
                    <a:pt x="124" y="172"/>
                  </a:cubicBezTo>
                  <a:cubicBezTo>
                    <a:pt x="151" y="172"/>
                    <a:pt x="173" y="150"/>
                    <a:pt x="173" y="124"/>
                  </a:cubicBezTo>
                  <a:cubicBezTo>
                    <a:pt x="173" y="97"/>
                    <a:pt x="151" y="75"/>
                    <a:pt x="124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5"/>
            <p:cNvSpPr>
              <a:spLocks noEditPoints="1"/>
            </p:cNvSpPr>
            <p:nvPr/>
          </p:nvSpPr>
          <p:spPr bwMode="auto">
            <a:xfrm>
              <a:off x="9305898" y="4231545"/>
              <a:ext cx="274530" cy="274530"/>
            </a:xfrm>
            <a:custGeom>
              <a:avLst/>
              <a:gdLst>
                <a:gd name="T0" fmla="*/ 121 w 260"/>
                <a:gd name="T1" fmla="*/ 109 h 261"/>
                <a:gd name="T2" fmla="*/ 120 w 260"/>
                <a:gd name="T3" fmla="*/ 133 h 261"/>
                <a:gd name="T4" fmla="*/ 107 w 260"/>
                <a:gd name="T5" fmla="*/ 133 h 261"/>
                <a:gd name="T6" fmla="*/ 121 w 260"/>
                <a:gd name="T7" fmla="*/ 109 h 261"/>
                <a:gd name="T8" fmla="*/ 125 w 260"/>
                <a:gd name="T9" fmla="*/ 0 h 261"/>
                <a:gd name="T10" fmla="*/ 51 w 260"/>
                <a:gd name="T11" fmla="*/ 44 h 261"/>
                <a:gd name="T12" fmla="*/ 41 w 260"/>
                <a:gd name="T13" fmla="*/ 226 h 261"/>
                <a:gd name="T14" fmla="*/ 125 w 260"/>
                <a:gd name="T15" fmla="*/ 248 h 261"/>
                <a:gd name="T16" fmla="*/ 41 w 260"/>
                <a:gd name="T17" fmla="*/ 226 h 261"/>
                <a:gd name="T18" fmla="*/ 0 w 260"/>
                <a:gd name="T19" fmla="*/ 136 h 261"/>
                <a:gd name="T20" fmla="*/ 43 w 260"/>
                <a:gd name="T21" fmla="*/ 210 h 261"/>
                <a:gd name="T22" fmla="*/ 43 w 260"/>
                <a:gd name="T23" fmla="*/ 51 h 261"/>
                <a:gd name="T24" fmla="*/ 0 w 260"/>
                <a:gd name="T25" fmla="*/ 126 h 261"/>
                <a:gd name="T26" fmla="*/ 43 w 260"/>
                <a:gd name="T27" fmla="*/ 51 h 261"/>
                <a:gd name="T28" fmla="*/ 260 w 260"/>
                <a:gd name="T29" fmla="*/ 126 h 261"/>
                <a:gd name="T30" fmla="*/ 217 w 260"/>
                <a:gd name="T31" fmla="*/ 51 h 261"/>
                <a:gd name="T32" fmla="*/ 218 w 260"/>
                <a:gd name="T33" fmla="*/ 35 h 261"/>
                <a:gd name="T34" fmla="*/ 135 w 260"/>
                <a:gd name="T35" fmla="*/ 13 h 261"/>
                <a:gd name="T36" fmla="*/ 218 w 260"/>
                <a:gd name="T37" fmla="*/ 35 h 261"/>
                <a:gd name="T38" fmla="*/ 135 w 260"/>
                <a:gd name="T39" fmla="*/ 261 h 261"/>
                <a:gd name="T40" fmla="*/ 209 w 260"/>
                <a:gd name="T41" fmla="*/ 217 h 261"/>
                <a:gd name="T42" fmla="*/ 130 w 260"/>
                <a:gd name="T43" fmla="*/ 238 h 261"/>
                <a:gd name="T44" fmla="*/ 130 w 260"/>
                <a:gd name="T45" fmla="*/ 23 h 261"/>
                <a:gd name="T46" fmla="*/ 130 w 260"/>
                <a:gd name="T47" fmla="*/ 238 h 261"/>
                <a:gd name="T48" fmla="*/ 65 w 260"/>
                <a:gd name="T49" fmla="*/ 146 h 261"/>
                <a:gd name="T50" fmla="*/ 71 w 260"/>
                <a:gd name="T51" fmla="*/ 141 h 261"/>
                <a:gd name="T52" fmla="*/ 66 w 260"/>
                <a:gd name="T53" fmla="*/ 97 h 261"/>
                <a:gd name="T54" fmla="*/ 50 w 260"/>
                <a:gd name="T55" fmla="*/ 113 h 261"/>
                <a:gd name="T56" fmla="*/ 73 w 260"/>
                <a:gd name="T57" fmla="*/ 117 h 261"/>
                <a:gd name="T58" fmla="*/ 46 w 260"/>
                <a:gd name="T59" fmla="*/ 149 h 261"/>
                <a:gd name="T60" fmla="*/ 88 w 260"/>
                <a:gd name="T61" fmla="*/ 157 h 261"/>
                <a:gd name="T62" fmla="*/ 141 w 260"/>
                <a:gd name="T63" fmla="*/ 133 h 261"/>
                <a:gd name="T64" fmla="*/ 134 w 260"/>
                <a:gd name="T65" fmla="*/ 98 h 261"/>
                <a:gd name="T66" fmla="*/ 94 w 260"/>
                <a:gd name="T67" fmla="*/ 134 h 261"/>
                <a:gd name="T68" fmla="*/ 120 w 260"/>
                <a:gd name="T69" fmla="*/ 143 h 261"/>
                <a:gd name="T70" fmla="*/ 134 w 260"/>
                <a:gd name="T71" fmla="*/ 157 h 261"/>
                <a:gd name="T72" fmla="*/ 141 w 260"/>
                <a:gd name="T73" fmla="*/ 143 h 261"/>
                <a:gd name="T74" fmla="*/ 160 w 260"/>
                <a:gd name="T75" fmla="*/ 89 h 261"/>
                <a:gd name="T76" fmla="*/ 151 w 260"/>
                <a:gd name="T77" fmla="*/ 180 h 261"/>
                <a:gd name="T78" fmla="*/ 160 w 260"/>
                <a:gd name="T79" fmla="*/ 89 h 261"/>
                <a:gd name="T80" fmla="*/ 215 w 260"/>
                <a:gd name="T81" fmla="*/ 107 h 261"/>
                <a:gd name="T82" fmla="*/ 173 w 260"/>
                <a:gd name="T83" fmla="*/ 98 h 261"/>
                <a:gd name="T84" fmla="*/ 200 w 260"/>
                <a:gd name="T85" fmla="*/ 110 h 261"/>
                <a:gd name="T86" fmla="*/ 176 w 260"/>
                <a:gd name="T87" fmla="*/ 157 h 261"/>
                <a:gd name="T88" fmla="*/ 217 w 260"/>
                <a:gd name="T89" fmla="*/ 210 h 261"/>
                <a:gd name="T90" fmla="*/ 260 w 260"/>
                <a:gd name="T91" fmla="*/ 136 h 261"/>
                <a:gd name="T92" fmla="*/ 217 w 260"/>
                <a:gd name="T93" fmla="*/ 21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261">
                  <a:moveTo>
                    <a:pt x="121" y="109"/>
                  </a:moveTo>
                  <a:cubicBezTo>
                    <a:pt x="121" y="109"/>
                    <a:pt x="121" y="109"/>
                    <a:pt x="121" y="109"/>
                  </a:cubicBezTo>
                  <a:cubicBezTo>
                    <a:pt x="121" y="113"/>
                    <a:pt x="120" y="116"/>
                    <a:pt x="120" y="120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16"/>
                    <a:pt x="119" y="113"/>
                    <a:pt x="121" y="109"/>
                  </a:cubicBezTo>
                  <a:close/>
                  <a:moveTo>
                    <a:pt x="125" y="13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93" y="2"/>
                    <a:pt x="64" y="15"/>
                    <a:pt x="41" y="35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70" y="26"/>
                    <a:pt x="96" y="15"/>
                    <a:pt x="125" y="13"/>
                  </a:cubicBezTo>
                  <a:close/>
                  <a:moveTo>
                    <a:pt x="41" y="226"/>
                  </a:moveTo>
                  <a:cubicBezTo>
                    <a:pt x="64" y="247"/>
                    <a:pt x="93" y="260"/>
                    <a:pt x="125" y="261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96" y="247"/>
                    <a:pt x="70" y="235"/>
                    <a:pt x="51" y="217"/>
                  </a:cubicBezTo>
                  <a:lnTo>
                    <a:pt x="41" y="226"/>
                  </a:lnTo>
                  <a:close/>
                  <a:moveTo>
                    <a:pt x="13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" y="168"/>
                    <a:pt x="14" y="197"/>
                    <a:pt x="34" y="219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25" y="190"/>
                    <a:pt x="14" y="164"/>
                    <a:pt x="13" y="136"/>
                  </a:cubicBezTo>
                  <a:close/>
                  <a:moveTo>
                    <a:pt x="43" y="5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4" y="64"/>
                    <a:pt x="1" y="94"/>
                    <a:pt x="0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4" y="97"/>
                    <a:pt x="25" y="71"/>
                    <a:pt x="43" y="51"/>
                  </a:cubicBezTo>
                  <a:close/>
                  <a:moveTo>
                    <a:pt x="248" y="126"/>
                  </a:moveTo>
                  <a:cubicBezTo>
                    <a:pt x="260" y="126"/>
                    <a:pt x="260" y="126"/>
                    <a:pt x="260" y="126"/>
                  </a:cubicBezTo>
                  <a:cubicBezTo>
                    <a:pt x="259" y="93"/>
                    <a:pt x="246" y="64"/>
                    <a:pt x="226" y="42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35" y="71"/>
                    <a:pt x="246" y="97"/>
                    <a:pt x="248" y="126"/>
                  </a:cubicBezTo>
                  <a:close/>
                  <a:moveTo>
                    <a:pt x="218" y="35"/>
                  </a:moveTo>
                  <a:cubicBezTo>
                    <a:pt x="196" y="14"/>
                    <a:pt x="167" y="2"/>
                    <a:pt x="135" y="0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64" y="14"/>
                    <a:pt x="190" y="26"/>
                    <a:pt x="209" y="44"/>
                  </a:cubicBezTo>
                  <a:lnTo>
                    <a:pt x="218" y="35"/>
                  </a:lnTo>
                  <a:close/>
                  <a:moveTo>
                    <a:pt x="135" y="248"/>
                  </a:moveTo>
                  <a:cubicBezTo>
                    <a:pt x="135" y="261"/>
                    <a:pt x="135" y="261"/>
                    <a:pt x="135" y="261"/>
                  </a:cubicBezTo>
                  <a:cubicBezTo>
                    <a:pt x="167" y="260"/>
                    <a:pt x="196" y="247"/>
                    <a:pt x="218" y="226"/>
                  </a:cubicBezTo>
                  <a:cubicBezTo>
                    <a:pt x="209" y="217"/>
                    <a:pt x="209" y="217"/>
                    <a:pt x="209" y="217"/>
                  </a:cubicBezTo>
                  <a:cubicBezTo>
                    <a:pt x="190" y="236"/>
                    <a:pt x="164" y="247"/>
                    <a:pt x="135" y="248"/>
                  </a:cubicBezTo>
                  <a:close/>
                  <a:moveTo>
                    <a:pt x="130" y="238"/>
                  </a:moveTo>
                  <a:cubicBezTo>
                    <a:pt x="71" y="238"/>
                    <a:pt x="23" y="190"/>
                    <a:pt x="23" y="131"/>
                  </a:cubicBezTo>
                  <a:cubicBezTo>
                    <a:pt x="23" y="71"/>
                    <a:pt x="71" y="23"/>
                    <a:pt x="130" y="23"/>
                  </a:cubicBezTo>
                  <a:cubicBezTo>
                    <a:pt x="189" y="23"/>
                    <a:pt x="238" y="71"/>
                    <a:pt x="238" y="131"/>
                  </a:cubicBezTo>
                  <a:cubicBezTo>
                    <a:pt x="238" y="190"/>
                    <a:pt x="189" y="238"/>
                    <a:pt x="130" y="238"/>
                  </a:cubicBezTo>
                  <a:close/>
                  <a:moveTo>
                    <a:pt x="88" y="146"/>
                  </a:move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9" y="134"/>
                    <a:pt x="86" y="126"/>
                    <a:pt x="86" y="116"/>
                  </a:cubicBezTo>
                  <a:cubicBezTo>
                    <a:pt x="86" y="105"/>
                    <a:pt x="79" y="97"/>
                    <a:pt x="66" y="97"/>
                  </a:cubicBezTo>
                  <a:cubicBezTo>
                    <a:pt x="58" y="97"/>
                    <a:pt x="51" y="100"/>
                    <a:pt x="46" y="10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3" y="111"/>
                    <a:pt x="58" y="108"/>
                    <a:pt x="63" y="108"/>
                  </a:cubicBezTo>
                  <a:cubicBezTo>
                    <a:pt x="70" y="108"/>
                    <a:pt x="73" y="112"/>
                    <a:pt x="73" y="117"/>
                  </a:cubicBezTo>
                  <a:cubicBezTo>
                    <a:pt x="72" y="124"/>
                    <a:pt x="66" y="131"/>
                    <a:pt x="53" y="142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88" y="157"/>
                    <a:pt x="88" y="157"/>
                    <a:pt x="88" y="157"/>
                  </a:cubicBezTo>
                  <a:lnTo>
                    <a:pt x="88" y="146"/>
                  </a:lnTo>
                  <a:close/>
                  <a:moveTo>
                    <a:pt x="141" y="133"/>
                  </a:moveTo>
                  <a:cubicBezTo>
                    <a:pt x="134" y="133"/>
                    <a:pt x="134" y="133"/>
                    <a:pt x="134" y="133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41" y="143"/>
                    <a:pt x="141" y="143"/>
                    <a:pt x="141" y="143"/>
                  </a:cubicBezTo>
                  <a:lnTo>
                    <a:pt x="141" y="133"/>
                  </a:lnTo>
                  <a:close/>
                  <a:moveTo>
                    <a:pt x="160" y="89"/>
                  </a:moveTo>
                  <a:cubicBezTo>
                    <a:pt x="151" y="89"/>
                    <a:pt x="151" y="89"/>
                    <a:pt x="151" y="89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9"/>
                  </a:lnTo>
                  <a:close/>
                  <a:moveTo>
                    <a:pt x="190" y="157"/>
                  </a:moveTo>
                  <a:cubicBezTo>
                    <a:pt x="215" y="107"/>
                    <a:pt x="215" y="107"/>
                    <a:pt x="215" y="107"/>
                  </a:cubicBezTo>
                  <a:cubicBezTo>
                    <a:pt x="215" y="98"/>
                    <a:pt x="215" y="98"/>
                    <a:pt x="215" y="9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110"/>
                    <a:pt x="173" y="110"/>
                    <a:pt x="173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76" y="157"/>
                    <a:pt x="176" y="157"/>
                    <a:pt x="176" y="157"/>
                  </a:cubicBezTo>
                  <a:lnTo>
                    <a:pt x="190" y="157"/>
                  </a:lnTo>
                  <a:close/>
                  <a:moveTo>
                    <a:pt x="217" y="210"/>
                  </a:moveTo>
                  <a:cubicBezTo>
                    <a:pt x="226" y="219"/>
                    <a:pt x="226" y="219"/>
                    <a:pt x="226" y="219"/>
                  </a:cubicBezTo>
                  <a:cubicBezTo>
                    <a:pt x="246" y="197"/>
                    <a:pt x="259" y="168"/>
                    <a:pt x="260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6" y="164"/>
                    <a:pt x="235" y="190"/>
                    <a:pt x="217" y="2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10019959" y="2508213"/>
            <a:ext cx="179958" cy="179958"/>
          </a:xfrm>
          <a:prstGeom prst="ellipse">
            <a:avLst/>
          </a:prstGeom>
          <a:solidFill>
            <a:srgbClr val="DC6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144346" y="4026815"/>
            <a:ext cx="179958" cy="179958"/>
          </a:xfrm>
          <a:prstGeom prst="ellipse">
            <a:avLst/>
          </a:prstGeom>
          <a:solidFill>
            <a:srgbClr val="F1A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57559" y="2325376"/>
            <a:ext cx="179958" cy="179958"/>
          </a:xfrm>
          <a:prstGeom prst="ellipse">
            <a:avLst/>
          </a:prstGeom>
          <a:solidFill>
            <a:srgbClr val="56A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491196" y="4072524"/>
            <a:ext cx="179958" cy="17995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5"/>
          <p:cNvSpPr txBox="1"/>
          <p:nvPr/>
        </p:nvSpPr>
        <p:spPr>
          <a:xfrm>
            <a:off x="828094" y="168435"/>
            <a:ext cx="2222992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项目前景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88563" y="373592"/>
            <a:ext cx="240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Project prospect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298706" y="2628127"/>
            <a:ext cx="2065080" cy="916065"/>
            <a:chOff x="929105" y="4234076"/>
            <a:chExt cx="2065558" cy="916277"/>
          </a:xfrm>
        </p:grpSpPr>
        <p:sp>
          <p:nvSpPr>
            <p:cNvPr id="42" name="文本框 5"/>
            <p:cNvSpPr txBox="1"/>
            <p:nvPr/>
          </p:nvSpPr>
          <p:spPr>
            <a:xfrm>
              <a:off x="929105" y="4234076"/>
              <a:ext cx="1512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199" dirty="0">
                  <a:solidFill>
                    <a:srgbClr val="0099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远见力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6735" y="4734855"/>
              <a:ext cx="19779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完成年底计划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65%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928540" y="2738975"/>
            <a:ext cx="1731153" cy="824209"/>
            <a:chOff x="3580735" y="3336836"/>
            <a:chExt cx="1731554" cy="824400"/>
          </a:xfrm>
        </p:grpSpPr>
        <p:sp>
          <p:nvSpPr>
            <p:cNvPr id="45" name="文本框 5"/>
            <p:cNvSpPr txBox="1"/>
            <p:nvPr/>
          </p:nvSpPr>
          <p:spPr>
            <a:xfrm>
              <a:off x="3580735" y="3336836"/>
              <a:ext cx="15982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3199" dirty="0">
                  <a:solidFill>
                    <a:srgbClr val="FF6600"/>
                  </a:solidFill>
                </a:rPr>
                <a:t>决策力</a:t>
              </a:r>
              <a:endParaRPr lang="zh-CN" altLang="zh-CN" sz="3199" dirty="0">
                <a:solidFill>
                  <a:srgbClr val="FF66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05021" y="3783737"/>
              <a:ext cx="1707268" cy="377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宣传力度加大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161811" y="4342038"/>
            <a:ext cx="1790590" cy="806194"/>
            <a:chOff x="5302543" y="5102364"/>
            <a:chExt cx="1791004" cy="806381"/>
          </a:xfrm>
        </p:grpSpPr>
        <p:sp>
          <p:nvSpPr>
            <p:cNvPr id="48" name="文本框 5"/>
            <p:cNvSpPr txBox="1"/>
            <p:nvPr/>
          </p:nvSpPr>
          <p:spPr>
            <a:xfrm>
              <a:off x="5515903" y="5102364"/>
              <a:ext cx="1417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3199" dirty="0">
                  <a:solidFill>
                    <a:srgbClr val="00B050"/>
                  </a:solidFill>
                </a:rPr>
                <a:t>执行力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02543" y="5600968"/>
              <a:ext cx="1791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zh-CN" dirty="0"/>
                <a:t>完成了</a:t>
              </a:r>
              <a:r>
                <a:rPr lang="en-US" altLang="zh-CN" dirty="0"/>
                <a:t>3</a:t>
              </a:r>
              <a:r>
                <a:rPr lang="zh-CN" altLang="zh-CN" dirty="0"/>
                <a:t>件大事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005652" y="4232576"/>
            <a:ext cx="1749269" cy="1157660"/>
            <a:chOff x="7296289" y="4666124"/>
            <a:chExt cx="1749674" cy="1157928"/>
          </a:xfrm>
        </p:grpSpPr>
        <p:sp>
          <p:nvSpPr>
            <p:cNvPr id="51" name="文本框 5"/>
            <p:cNvSpPr txBox="1"/>
            <p:nvPr/>
          </p:nvSpPr>
          <p:spPr>
            <a:xfrm>
              <a:off x="7296289" y="4666124"/>
              <a:ext cx="1749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3199" dirty="0">
                  <a:solidFill>
                    <a:srgbClr val="FFC000"/>
                  </a:solidFill>
                </a:rPr>
                <a:t>创新力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25623" y="5123314"/>
              <a:ext cx="1625090" cy="700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首次将校园散乱组织规模化</a:t>
              </a:r>
            </a:p>
          </p:txBody>
        </p:sp>
      </p:grpSp>
      <p:sp>
        <p:nvSpPr>
          <p:cNvPr id="54" name="Freeform 512"/>
          <p:cNvSpPr>
            <a:spLocks/>
          </p:cNvSpPr>
          <p:nvPr/>
        </p:nvSpPr>
        <p:spPr bwMode="auto">
          <a:xfrm>
            <a:off x="957840" y="1958426"/>
            <a:ext cx="168236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99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77000" y="1863847"/>
            <a:ext cx="283657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项目前景</a:t>
            </a:r>
            <a:r>
              <a:rPr lang="zh-CN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1782" y="2361034"/>
            <a:ext cx="3883785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zh-CN" dirty="0"/>
              <a:t>代跑侠快递平台致力于最大程度上压缩大学生收取快递的时间成本，并为时间充足的大学生提供安全优质的兼职机会。尽最大努力改变我国高校现有的快递收取模式，规避因高校快递多，快递集中，收取快递时间集中而导致的大学生收取快递时间成本的浪费，为我国高校师生提供最方便、最高效、最省时的快递代取服务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Runner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代跑科技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59" name="矩形 5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5735241" y="3274354"/>
            <a:ext cx="184688" cy="369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3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38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22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72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22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272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22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272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772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272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22"/>
                            </p:stCondLst>
                            <p:childTnLst>
                              <p:par>
                                <p:cTn id="7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22"/>
                            </p:stCondLst>
                            <p:childTnLst>
                              <p:par>
                                <p:cTn id="7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22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772"/>
                            </p:stCondLst>
                            <p:childTnLst>
                              <p:par>
                                <p:cTn id="8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272"/>
                            </p:stCondLst>
                            <p:childTnLst>
                              <p:par>
                                <p:cTn id="9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772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22"/>
                            </p:stCondLst>
                            <p:childTnLst>
                              <p:par>
                                <p:cTn id="10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522"/>
                            </p:stCondLst>
                            <p:childTnLst>
                              <p:par>
                                <p:cTn id="10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32" grpId="0"/>
      <p:bldP spid="33" grpId="0"/>
      <p:bldP spid="54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828094" y="206527"/>
            <a:ext cx="4337053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项目架构</a:t>
            </a:r>
            <a:endParaRPr lang="zh-CN" altLang="zh-CN" sz="3599" dirty="0"/>
          </a:p>
        </p:txBody>
      </p:sp>
      <p:sp>
        <p:nvSpPr>
          <p:cNvPr id="5" name="TextBox 4"/>
          <p:cNvSpPr txBox="1"/>
          <p:nvPr/>
        </p:nvSpPr>
        <p:spPr>
          <a:xfrm>
            <a:off x="2922559" y="394809"/>
            <a:ext cx="3461971" cy="30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Project framework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7" name="矩形 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Runner 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代跑科技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13" name="矩形 1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连接符 33"/>
          <p:cNvCxnSpPr>
            <a:stCxn id="94" idx="2"/>
          </p:cNvCxnSpPr>
          <p:nvPr/>
        </p:nvCxnSpPr>
        <p:spPr>
          <a:xfrm flipH="1">
            <a:off x="3837531" y="1950999"/>
            <a:ext cx="579730" cy="12461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3826353" y="3628924"/>
            <a:ext cx="590910" cy="181847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5123553" y="1798283"/>
            <a:ext cx="2145604" cy="519280"/>
            <a:chOff x="6253562" y="1895130"/>
            <a:chExt cx="2146101" cy="519400"/>
          </a:xfrm>
        </p:grpSpPr>
        <p:cxnSp>
          <p:nvCxnSpPr>
            <p:cNvPr id="38" name="直接连接符 37"/>
            <p:cNvCxnSpPr>
              <a:cxnSpLocks/>
              <a:endCxn id="93" idx="3"/>
            </p:cNvCxnSpPr>
            <p:nvPr/>
          </p:nvCxnSpPr>
          <p:spPr>
            <a:xfrm flipH="1" flipV="1">
              <a:off x="6253562" y="1895130"/>
              <a:ext cx="1179607" cy="519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7433167" y="2414529"/>
              <a:ext cx="96649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>
            <a:endCxn id="93" idx="3"/>
          </p:cNvCxnSpPr>
          <p:nvPr/>
        </p:nvCxnSpPr>
        <p:spPr>
          <a:xfrm flipH="1">
            <a:off x="5123554" y="1793580"/>
            <a:ext cx="2214072" cy="47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5114748" y="1310497"/>
            <a:ext cx="2276969" cy="366294"/>
            <a:chOff x="6219844" y="1349931"/>
            <a:chExt cx="2277496" cy="366379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6219844" y="1349931"/>
              <a:ext cx="333282" cy="36637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6553125" y="1349931"/>
              <a:ext cx="194421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123553" y="1798283"/>
            <a:ext cx="2231269" cy="958925"/>
            <a:chOff x="6253563" y="1895130"/>
            <a:chExt cx="2231785" cy="959146"/>
          </a:xfrm>
        </p:grpSpPr>
        <p:cxnSp>
          <p:nvCxnSpPr>
            <p:cNvPr id="45" name="直接连接符 44"/>
            <p:cNvCxnSpPr/>
            <p:nvPr/>
          </p:nvCxnSpPr>
          <p:spPr>
            <a:xfrm flipH="1">
              <a:off x="7984898" y="2853730"/>
              <a:ext cx="50045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cxnSpLocks/>
              <a:endCxn id="93" idx="3"/>
            </p:cNvCxnSpPr>
            <p:nvPr/>
          </p:nvCxnSpPr>
          <p:spPr>
            <a:xfrm flipH="1" flipV="1">
              <a:off x="6253563" y="1895130"/>
              <a:ext cx="1730202" cy="95914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5123553" y="1798283"/>
            <a:ext cx="2214070" cy="1405073"/>
            <a:chOff x="6253562" y="1895135"/>
            <a:chExt cx="2214584" cy="1405397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8014093" y="3278625"/>
              <a:ext cx="454053" cy="2190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cxnSpLocks/>
              <a:endCxn id="93" idx="3"/>
            </p:cNvCxnSpPr>
            <p:nvPr/>
          </p:nvCxnSpPr>
          <p:spPr>
            <a:xfrm flipH="1" flipV="1">
              <a:off x="6253562" y="1895135"/>
              <a:ext cx="1760535" cy="140539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5123553" y="4909247"/>
            <a:ext cx="2214071" cy="538149"/>
            <a:chOff x="6253563" y="5006817"/>
            <a:chExt cx="2214583" cy="538273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7984898" y="5006817"/>
              <a:ext cx="48324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cxnSpLocks/>
              <a:endCxn id="90" idx="3"/>
            </p:cNvCxnSpPr>
            <p:nvPr/>
          </p:nvCxnSpPr>
          <p:spPr>
            <a:xfrm flipH="1">
              <a:off x="6253563" y="5006818"/>
              <a:ext cx="1760533" cy="53827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768300" y="3116617"/>
            <a:ext cx="2076221" cy="534416"/>
            <a:chOff x="2897532" y="3213770"/>
            <a:chExt cx="2076702" cy="534540"/>
          </a:xfrm>
        </p:grpSpPr>
        <p:sp>
          <p:nvSpPr>
            <p:cNvPr id="72" name="圆角矩形 71"/>
            <p:cNvSpPr/>
            <p:nvPr/>
          </p:nvSpPr>
          <p:spPr>
            <a:xfrm>
              <a:off x="2897532" y="3241897"/>
              <a:ext cx="2076702" cy="50641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73" name="TextBox 152"/>
            <p:cNvSpPr>
              <a:spLocks noChangeArrowheads="1"/>
            </p:cNvSpPr>
            <p:nvPr/>
          </p:nvSpPr>
          <p:spPr bwMode="auto">
            <a:xfrm>
              <a:off x="3339048" y="3213770"/>
              <a:ext cx="1099562" cy="4590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代跑侠</a:t>
              </a:r>
              <a:endPara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269157" y="5257751"/>
            <a:ext cx="2356822" cy="441370"/>
            <a:chOff x="6064227" y="4596227"/>
            <a:chExt cx="1466617" cy="441472"/>
          </a:xfrm>
        </p:grpSpPr>
        <p:sp>
          <p:nvSpPr>
            <p:cNvPr id="75" name="圆角矩形 74"/>
            <p:cNvSpPr/>
            <p:nvPr/>
          </p:nvSpPr>
          <p:spPr>
            <a:xfrm>
              <a:off x="6064227" y="4680058"/>
              <a:ext cx="1466617" cy="35764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/>
                <a:t>秒滴</a:t>
              </a:r>
              <a:r>
                <a:rPr lang="en-US" altLang="zh-CN" sz="1600" b="1" dirty="0"/>
                <a:t>API</a:t>
              </a:r>
              <a:r>
                <a:rPr lang="zh-CN" altLang="en-US" sz="1600" b="1" dirty="0"/>
                <a:t>实现短信发送</a:t>
              </a:r>
            </a:p>
          </p:txBody>
        </p:sp>
        <p:sp>
          <p:nvSpPr>
            <p:cNvPr id="76" name="TextBox 152"/>
            <p:cNvSpPr>
              <a:spLocks noChangeArrowheads="1"/>
            </p:cNvSpPr>
            <p:nvPr/>
          </p:nvSpPr>
          <p:spPr bwMode="auto">
            <a:xfrm>
              <a:off x="6214293" y="4596227"/>
              <a:ext cx="1099562" cy="418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249965" y="4674561"/>
            <a:ext cx="2679893" cy="1310743"/>
            <a:chOff x="6064227" y="3918676"/>
            <a:chExt cx="1466617" cy="1311047"/>
          </a:xfrm>
        </p:grpSpPr>
        <p:sp>
          <p:nvSpPr>
            <p:cNvPr id="78" name="圆角矩形 77"/>
            <p:cNvSpPr/>
            <p:nvPr/>
          </p:nvSpPr>
          <p:spPr>
            <a:xfrm>
              <a:off x="6064227" y="3969086"/>
              <a:ext cx="1466617" cy="35764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79" name="TextBox 152"/>
            <p:cNvSpPr>
              <a:spLocks noChangeArrowheads="1"/>
            </p:cNvSpPr>
            <p:nvPr/>
          </p:nvSpPr>
          <p:spPr bwMode="auto">
            <a:xfrm>
              <a:off x="6193085" y="3918676"/>
              <a:ext cx="1099562" cy="13110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b="1" kern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Hibernate+spring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4" name="直接连接符 83"/>
          <p:cNvCxnSpPr/>
          <p:nvPr/>
        </p:nvCxnSpPr>
        <p:spPr>
          <a:xfrm flipH="1">
            <a:off x="4991098" y="5530835"/>
            <a:ext cx="23465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4966916" y="5326746"/>
            <a:ext cx="2370710" cy="696752"/>
            <a:chOff x="6096888" y="5424410"/>
            <a:chExt cx="2371259" cy="696913"/>
          </a:xfrm>
        </p:grpSpPr>
        <p:cxnSp>
          <p:nvCxnSpPr>
            <p:cNvPr id="87" name="直接连接符 86"/>
            <p:cNvCxnSpPr/>
            <p:nvPr/>
          </p:nvCxnSpPr>
          <p:spPr>
            <a:xfrm flipH="1" flipV="1">
              <a:off x="6553125" y="6085720"/>
              <a:ext cx="1915022" cy="3560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6096888" y="5424410"/>
              <a:ext cx="456237" cy="6613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657275" y="5218219"/>
            <a:ext cx="1466278" cy="418191"/>
            <a:chOff x="4786945" y="5106465"/>
            <a:chExt cx="1466617" cy="418288"/>
          </a:xfrm>
        </p:grpSpPr>
        <p:sp>
          <p:nvSpPr>
            <p:cNvPr id="90" name="圆角矩形 89"/>
            <p:cNvSpPr/>
            <p:nvPr/>
          </p:nvSpPr>
          <p:spPr>
            <a:xfrm>
              <a:off x="4786945" y="5156875"/>
              <a:ext cx="1466617" cy="35764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91" name="TextBox 152"/>
            <p:cNvSpPr>
              <a:spLocks noChangeArrowheads="1"/>
            </p:cNvSpPr>
            <p:nvPr/>
          </p:nvSpPr>
          <p:spPr bwMode="auto">
            <a:xfrm>
              <a:off x="4827230" y="5106465"/>
              <a:ext cx="1426331" cy="418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后台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657275" y="1532808"/>
            <a:ext cx="1466278" cy="444254"/>
            <a:chOff x="4786945" y="1629594"/>
            <a:chExt cx="1466617" cy="444357"/>
          </a:xfrm>
        </p:grpSpPr>
        <p:sp>
          <p:nvSpPr>
            <p:cNvPr id="93" name="圆角矩形 92"/>
            <p:cNvSpPr/>
            <p:nvPr/>
          </p:nvSpPr>
          <p:spPr>
            <a:xfrm>
              <a:off x="4786945" y="1716310"/>
              <a:ext cx="1466617" cy="35764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94" name="TextBox 152"/>
            <p:cNvSpPr>
              <a:spLocks noChangeArrowheads="1"/>
            </p:cNvSpPr>
            <p:nvPr/>
          </p:nvSpPr>
          <p:spPr bwMode="auto">
            <a:xfrm>
              <a:off x="4997326" y="1629594"/>
              <a:ext cx="1099562" cy="418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前端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269157" y="1003475"/>
            <a:ext cx="1249517" cy="418191"/>
            <a:chOff x="8399663" y="1100138"/>
            <a:chExt cx="1249806" cy="418288"/>
          </a:xfrm>
        </p:grpSpPr>
        <p:sp>
          <p:nvSpPr>
            <p:cNvPr id="96" name="圆角矩形 95"/>
            <p:cNvSpPr/>
            <p:nvPr/>
          </p:nvSpPr>
          <p:spPr>
            <a:xfrm>
              <a:off x="8399663" y="1197546"/>
              <a:ext cx="1249806" cy="3047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97" name="TextBox 152"/>
            <p:cNvSpPr>
              <a:spLocks noChangeArrowheads="1"/>
            </p:cNvSpPr>
            <p:nvPr/>
          </p:nvSpPr>
          <p:spPr bwMode="auto">
            <a:xfrm>
              <a:off x="8563082" y="1100138"/>
              <a:ext cx="999297" cy="418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Html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269157" y="1505866"/>
            <a:ext cx="1249517" cy="418191"/>
            <a:chOff x="8399663" y="1602645"/>
            <a:chExt cx="1249806" cy="418288"/>
          </a:xfrm>
        </p:grpSpPr>
        <p:sp>
          <p:nvSpPr>
            <p:cNvPr id="99" name="圆角矩形 98"/>
            <p:cNvSpPr/>
            <p:nvPr/>
          </p:nvSpPr>
          <p:spPr>
            <a:xfrm>
              <a:off x="8399663" y="1701602"/>
              <a:ext cx="1249806" cy="3047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100" name="TextBox 152"/>
            <p:cNvSpPr>
              <a:spLocks noChangeArrowheads="1"/>
            </p:cNvSpPr>
            <p:nvPr/>
          </p:nvSpPr>
          <p:spPr bwMode="auto">
            <a:xfrm>
              <a:off x="8563082" y="1602645"/>
              <a:ext cx="999297" cy="418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b="1" kern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269157" y="1999224"/>
            <a:ext cx="1249517" cy="418191"/>
            <a:chOff x="8399663" y="2096118"/>
            <a:chExt cx="1249806" cy="418288"/>
          </a:xfrm>
        </p:grpSpPr>
        <p:sp>
          <p:nvSpPr>
            <p:cNvPr id="102" name="圆角矩形 101"/>
            <p:cNvSpPr/>
            <p:nvPr/>
          </p:nvSpPr>
          <p:spPr>
            <a:xfrm>
              <a:off x="8399663" y="2205658"/>
              <a:ext cx="1249806" cy="3047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103" name="TextBox 152"/>
            <p:cNvSpPr>
              <a:spLocks noChangeArrowheads="1"/>
            </p:cNvSpPr>
            <p:nvPr/>
          </p:nvSpPr>
          <p:spPr bwMode="auto">
            <a:xfrm>
              <a:off x="8563082" y="2096118"/>
              <a:ext cx="999297" cy="418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Layer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7269157" y="2445457"/>
            <a:ext cx="1249517" cy="418191"/>
            <a:chOff x="8399663" y="2542454"/>
            <a:chExt cx="1249806" cy="418288"/>
          </a:xfrm>
        </p:grpSpPr>
        <p:sp>
          <p:nvSpPr>
            <p:cNvPr id="105" name="圆角矩形 104"/>
            <p:cNvSpPr/>
            <p:nvPr/>
          </p:nvSpPr>
          <p:spPr>
            <a:xfrm>
              <a:off x="8399663" y="2637706"/>
              <a:ext cx="1249806" cy="3047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106" name="TextBox 152"/>
            <p:cNvSpPr>
              <a:spLocks noChangeArrowheads="1"/>
            </p:cNvSpPr>
            <p:nvPr/>
          </p:nvSpPr>
          <p:spPr bwMode="auto">
            <a:xfrm>
              <a:off x="8563082" y="2542454"/>
              <a:ext cx="999297" cy="418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b="1" kern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Toastr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7115947" y="2875816"/>
            <a:ext cx="1547925" cy="787523"/>
            <a:chOff x="8399663" y="2972914"/>
            <a:chExt cx="1249806" cy="787706"/>
          </a:xfrm>
        </p:grpSpPr>
        <p:sp>
          <p:nvSpPr>
            <p:cNvPr id="108" name="圆角矩形 107"/>
            <p:cNvSpPr/>
            <p:nvPr/>
          </p:nvSpPr>
          <p:spPr>
            <a:xfrm>
              <a:off x="8399663" y="3069754"/>
              <a:ext cx="1249806" cy="3047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109" name="TextBox 152"/>
            <p:cNvSpPr>
              <a:spLocks noChangeArrowheads="1"/>
            </p:cNvSpPr>
            <p:nvPr/>
          </p:nvSpPr>
          <p:spPr bwMode="auto">
            <a:xfrm>
              <a:off x="8563082" y="2972914"/>
              <a:ext cx="999297" cy="78770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b="1" kern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Ajax+json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8751543" y="1003475"/>
            <a:ext cx="1249517" cy="418191"/>
            <a:chOff x="8399663" y="3467446"/>
            <a:chExt cx="1249806" cy="418288"/>
          </a:xfrm>
        </p:grpSpPr>
        <p:sp>
          <p:nvSpPr>
            <p:cNvPr id="111" name="圆角矩形 110"/>
            <p:cNvSpPr/>
            <p:nvPr/>
          </p:nvSpPr>
          <p:spPr>
            <a:xfrm>
              <a:off x="8399663" y="3573810"/>
              <a:ext cx="1249806" cy="3047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112" name="TextBox 152"/>
            <p:cNvSpPr>
              <a:spLocks noChangeArrowheads="1"/>
            </p:cNvSpPr>
            <p:nvPr/>
          </p:nvSpPr>
          <p:spPr bwMode="auto">
            <a:xfrm>
              <a:off x="8563082" y="3467446"/>
              <a:ext cx="999297" cy="418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b="1" kern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js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8750942" y="1988206"/>
            <a:ext cx="1249517" cy="418191"/>
            <a:chOff x="8399663" y="4349238"/>
            <a:chExt cx="1249806" cy="418288"/>
          </a:xfrm>
        </p:grpSpPr>
        <p:sp>
          <p:nvSpPr>
            <p:cNvPr id="114" name="圆角矩形 113"/>
            <p:cNvSpPr/>
            <p:nvPr/>
          </p:nvSpPr>
          <p:spPr>
            <a:xfrm>
              <a:off x="8399663" y="4437906"/>
              <a:ext cx="1249806" cy="3047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115" name="TextBox 152"/>
            <p:cNvSpPr>
              <a:spLocks noChangeArrowheads="1"/>
            </p:cNvSpPr>
            <p:nvPr/>
          </p:nvSpPr>
          <p:spPr bwMode="auto">
            <a:xfrm>
              <a:off x="8563082" y="4349238"/>
              <a:ext cx="999297" cy="418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ZUI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8750942" y="2478851"/>
            <a:ext cx="1249517" cy="418191"/>
            <a:chOff x="8399663" y="4758258"/>
            <a:chExt cx="1249806" cy="418288"/>
          </a:xfrm>
        </p:grpSpPr>
        <p:sp>
          <p:nvSpPr>
            <p:cNvPr id="117" name="圆角矩形 116"/>
            <p:cNvSpPr/>
            <p:nvPr/>
          </p:nvSpPr>
          <p:spPr>
            <a:xfrm>
              <a:off x="8399663" y="4853215"/>
              <a:ext cx="1249806" cy="3047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118" name="TextBox 152"/>
            <p:cNvSpPr>
              <a:spLocks noChangeArrowheads="1"/>
            </p:cNvSpPr>
            <p:nvPr/>
          </p:nvSpPr>
          <p:spPr bwMode="auto">
            <a:xfrm>
              <a:off x="8563082" y="4758258"/>
              <a:ext cx="999297" cy="418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b="1" kern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Goeasy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8753482" y="2878486"/>
            <a:ext cx="1249517" cy="418191"/>
            <a:chOff x="8399663" y="5335910"/>
            <a:chExt cx="1249806" cy="418288"/>
          </a:xfrm>
        </p:grpSpPr>
        <p:sp>
          <p:nvSpPr>
            <p:cNvPr id="120" name="圆角矩形 119"/>
            <p:cNvSpPr/>
            <p:nvPr/>
          </p:nvSpPr>
          <p:spPr>
            <a:xfrm>
              <a:off x="8399663" y="5429279"/>
              <a:ext cx="1249806" cy="3047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121" name="TextBox 152"/>
            <p:cNvSpPr>
              <a:spLocks noChangeArrowheads="1"/>
            </p:cNvSpPr>
            <p:nvPr/>
          </p:nvSpPr>
          <p:spPr bwMode="auto">
            <a:xfrm>
              <a:off x="8563082" y="5335910"/>
              <a:ext cx="999297" cy="418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高德</a:t>
              </a:r>
              <a:r>
                <a:rPr lang="en-US" altLang="zh-CN" sz="16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API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7269157" y="5740617"/>
            <a:ext cx="1249517" cy="418191"/>
            <a:chOff x="8399663" y="5838378"/>
            <a:chExt cx="1249806" cy="418288"/>
          </a:xfrm>
        </p:grpSpPr>
        <p:sp>
          <p:nvSpPr>
            <p:cNvPr id="123" name="圆角矩形 122"/>
            <p:cNvSpPr/>
            <p:nvPr/>
          </p:nvSpPr>
          <p:spPr>
            <a:xfrm>
              <a:off x="8399663" y="5933335"/>
              <a:ext cx="1249806" cy="3047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124" name="TextBox 152"/>
            <p:cNvSpPr>
              <a:spLocks noChangeArrowheads="1"/>
            </p:cNvSpPr>
            <p:nvPr/>
          </p:nvSpPr>
          <p:spPr bwMode="auto">
            <a:xfrm>
              <a:off x="8563082" y="5838378"/>
              <a:ext cx="999297" cy="418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json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8750942" y="1489440"/>
            <a:ext cx="1249517" cy="418191"/>
            <a:chOff x="8399663" y="3912551"/>
            <a:chExt cx="1249806" cy="418288"/>
          </a:xfrm>
        </p:grpSpPr>
        <p:sp>
          <p:nvSpPr>
            <p:cNvPr id="126" name="圆角矩形 125"/>
            <p:cNvSpPr/>
            <p:nvPr/>
          </p:nvSpPr>
          <p:spPr>
            <a:xfrm>
              <a:off x="8399663" y="4005858"/>
              <a:ext cx="1249806" cy="3047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b="1" dirty="0"/>
            </a:p>
          </p:txBody>
        </p:sp>
        <p:sp>
          <p:nvSpPr>
            <p:cNvPr id="127" name="TextBox 152"/>
            <p:cNvSpPr>
              <a:spLocks noChangeArrowheads="1"/>
            </p:cNvSpPr>
            <p:nvPr/>
          </p:nvSpPr>
          <p:spPr bwMode="auto">
            <a:xfrm>
              <a:off x="8563082" y="3912551"/>
              <a:ext cx="999297" cy="418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17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b="1" kern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jquery</a:t>
              </a:r>
              <a:endPara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1394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2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7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2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7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2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7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2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7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20"/>
                            </p:stCondLst>
                            <p:childTnLst>
                              <p:par>
                                <p:cTn id="7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7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20"/>
                            </p:stCondLst>
                            <p:childTnLst>
                              <p:par>
                                <p:cTn id="8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77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20"/>
                            </p:stCondLst>
                            <p:childTnLst>
                              <p:par>
                                <p:cTn id="9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7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520"/>
                            </p:stCondLst>
                            <p:childTnLst>
                              <p:par>
                                <p:cTn id="10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7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20"/>
                            </p:stCondLst>
                            <p:childTnLst>
                              <p:par>
                                <p:cTn id="1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270"/>
                            </p:stCondLst>
                            <p:childTnLst>
                              <p:par>
                                <p:cTn id="1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520"/>
                            </p:stCondLst>
                            <p:childTnLst>
                              <p:par>
                                <p:cTn id="1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70"/>
                            </p:stCondLst>
                            <p:childTnLst>
                              <p:par>
                                <p:cTn id="1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2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270"/>
                            </p:stCondLst>
                            <p:childTnLst>
                              <p:par>
                                <p:cTn id="14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2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770"/>
                            </p:stCondLst>
                            <p:childTnLst>
                              <p:par>
                                <p:cTn id="1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802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270"/>
                            </p:stCondLst>
                            <p:childTnLst>
                              <p:par>
                                <p:cTn id="1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5098" y="1905795"/>
            <a:ext cx="840840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79726" y="1808173"/>
            <a:ext cx="64741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6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4" name="标题 4"/>
          <p:cNvSpPr txBox="1">
            <a:spLocks/>
          </p:cNvSpPr>
          <p:nvPr/>
        </p:nvSpPr>
        <p:spPr>
          <a:xfrm>
            <a:off x="3799581" y="3987589"/>
            <a:ext cx="4596011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我们将竭尽全力做的更好！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前言"/>
          <p:cNvSpPr>
            <a:spLocks noChangeArrowheads="1"/>
          </p:cNvSpPr>
          <p:nvPr/>
        </p:nvSpPr>
        <p:spPr bwMode="auto">
          <a:xfrm>
            <a:off x="3217768" y="1351805"/>
            <a:ext cx="538306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b="1" dirty="0">
                <a:latin typeface="Impact MT Std" pitchFamily="34" charset="0"/>
              </a:rPr>
              <a:t>THANK YOU FOR YOUR WATCHING</a:t>
            </a:r>
            <a:endParaRPr lang="zh-CN" altLang="en-US" sz="2933" dirty="0">
              <a:latin typeface="Impact MT Std" pitchFamily="34" charset="0"/>
              <a:sym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4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79f886d91965d3ffffa23f853ac6f55391e328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519</Words>
  <Application>Microsoft Office PowerPoint</Application>
  <PresentationFormat>自定义</PresentationFormat>
  <Paragraphs>106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Impact MT Std</vt:lpstr>
      <vt:lpstr>华康俪金黑W8(P)</vt:lpstr>
      <vt:lpstr>宋体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白 晨皓</cp:lastModifiedBy>
  <cp:revision>147</cp:revision>
  <dcterms:created xsi:type="dcterms:W3CDTF">2015-10-14T02:42:14Z</dcterms:created>
  <dcterms:modified xsi:type="dcterms:W3CDTF">2019-01-01T12:50:19Z</dcterms:modified>
</cp:coreProperties>
</file>