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72" r:id="rId8"/>
    <p:sldId id="273" r:id="rId9"/>
    <p:sldId id="260" r:id="rId10"/>
    <p:sldId id="27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l"/>
            <a:r>
              <a:rPr lang="en-US" altLang="zh-CN"/>
              <a:t>Exactly-once  </a:t>
            </a:r>
            <a:r>
              <a:rPr lang="zh-CN" altLang="en-US"/>
              <a:t>的实现</a:t>
            </a:r>
            <a:br>
              <a:rPr lang="zh-CN" altLang="en-US"/>
            </a:br>
            <a:r>
              <a:rPr lang="zh-CN" altLang="en-US"/>
              <a:t>流的优化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如何读取偏移量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如何提交偏移量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如何解决：</a:t>
            </a:r>
            <a:endParaRPr lang="zh-CN" altLang="en-US"/>
          </a:p>
          <a:p>
            <a:pPr lvl="1"/>
            <a:r>
              <a:rPr lang="en-US" altLang="zh-CN"/>
              <a:t>Offsets out of range with no configured rest policy for partition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76965" cy="4403725"/>
          </a:xfrm>
        </p:spPr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、并行度，</a:t>
            </a:r>
            <a:r>
              <a:rPr lang="en-US" altLang="zh-CN" sz="2000"/>
              <a:t>kafka</a:t>
            </a:r>
            <a:r>
              <a:rPr lang="zh-CN" altLang="en-US" sz="2000"/>
              <a:t>单个分区最大吞吐量</a:t>
            </a:r>
            <a:r>
              <a:rPr lang="en-US" altLang="zh-CN" sz="2000"/>
              <a:t>10M/</a:t>
            </a:r>
            <a:r>
              <a:rPr lang="zh-CN" altLang="en-US" sz="2000"/>
              <a:t>秒（分区数是</a:t>
            </a:r>
            <a:r>
              <a:rPr lang="en-US" altLang="zh-CN" sz="2000"/>
              <a:t>broker</a:t>
            </a:r>
            <a:r>
              <a:rPr lang="zh-CN" altLang="en-US" sz="2000"/>
              <a:t>的</a:t>
            </a:r>
            <a:r>
              <a:rPr lang="en-US" altLang="zh-CN" sz="2000"/>
              <a:t>3</a:t>
            </a:r>
            <a:r>
              <a:rPr lang="zh-CN" altLang="en-US" sz="2000"/>
              <a:t>、</a:t>
            </a:r>
            <a:r>
              <a:rPr lang="en-US" altLang="zh-CN" sz="2000"/>
              <a:t>6</a:t>
            </a:r>
            <a:r>
              <a:rPr lang="zh-CN" altLang="en-US" sz="2000"/>
              <a:t>、</a:t>
            </a:r>
            <a:r>
              <a:rPr lang="en-US" altLang="zh-CN" sz="2000"/>
              <a:t>9</a:t>
            </a:r>
            <a:r>
              <a:rPr lang="zh-CN" altLang="en-US" sz="2000"/>
              <a:t>倍</a:t>
            </a:r>
            <a:r>
              <a:rPr lang="en-US" altLang="zh-CN" sz="2000"/>
              <a:t> 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/>
              <a:t>2</a:t>
            </a:r>
            <a:r>
              <a:rPr lang="zh-CN" altLang="en-US"/>
              <a:t>、序列化（推荐使用</a:t>
            </a:r>
            <a:r>
              <a:rPr lang="en-US" altLang="zh-CN"/>
              <a:t>kyro/</a:t>
            </a:r>
            <a:r>
              <a:rPr lang="zh-CN" altLang="en-US"/>
              <a:t>可路序列化）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、背压和限流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CPU</a:t>
            </a:r>
            <a:r>
              <a:rPr lang="zh-CN" altLang="en-US"/>
              <a:t>空转时间的问题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、不要在代码里面做</a:t>
            </a:r>
            <a:r>
              <a:rPr lang="en-US" altLang="zh-CN"/>
              <a:t>Hbase</a:t>
            </a:r>
            <a:r>
              <a:rPr lang="zh-CN" altLang="en-US"/>
              <a:t>的建表操作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、推测执行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、如何解决推测执行的</a:t>
            </a:r>
            <a:r>
              <a:rPr lang="en-US" altLang="zh-CN"/>
              <a:t>bug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、对流的做监控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为什么需要限流？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如果不进行限流，第一批次</a:t>
            </a:r>
            <a:r>
              <a:rPr lang="en-US" altLang="zh-CN"/>
              <a:t>spark streaming</a:t>
            </a:r>
            <a:r>
              <a:rPr lang="zh-CN" altLang="en-US"/>
              <a:t>拿到</a:t>
            </a:r>
            <a:r>
              <a:rPr lang="en-US" altLang="zh-CN"/>
              <a:t>kafka</a:t>
            </a:r>
            <a:r>
              <a:rPr lang="zh-CN" altLang="en-US"/>
              <a:t>的数据量是很大的；会造成大量</a:t>
            </a:r>
            <a:r>
              <a:rPr lang="en-US" altLang="zh-CN"/>
              <a:t>pending</a:t>
            </a:r>
            <a:r>
              <a:rPr lang="zh-CN" altLang="en-US"/>
              <a:t>状态的</a:t>
            </a:r>
            <a:r>
              <a:rPr lang="en-US" altLang="zh-CN"/>
              <a:t>task</a:t>
            </a:r>
            <a:r>
              <a:rPr lang="zh-CN" altLang="en-US"/>
              <a:t>；下面的任务就没法继续运行了；随着进间的推移，会造成数据的积压，时间长了会造成任务的超时、</a:t>
            </a:r>
            <a:r>
              <a:rPr lang="en-US" altLang="zh-CN"/>
              <a:t>OOM</a:t>
            </a:r>
            <a:r>
              <a:rPr lang="zh-CN" altLang="en-US"/>
              <a:t>等异常问题。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1800"/>
              <a:t>spark.streaming.kafka.maxRatePerPartition设定对目标topic每个partition每秒钟拉取的数据条数。</a:t>
            </a:r>
            <a:endParaRPr lang="zh-CN" altLang="en-US" sz="1800"/>
          </a:p>
          <a:p>
            <a:r>
              <a:rPr lang="zh-CN" altLang="en-US" sz="1800"/>
              <a:t>假设此项设为1，批次间隔为10s，目标topic只有一个partition，则一次拉取的数据量为1*10*1=10。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2400"/>
              <a:t>spark.streaming.kafka.maxRatePerPartition这个参数是控制吞吐量的，一般和spark.streaming.backpressure.enabled=true一起使用。那么应该怎么算这个值呢。</a:t>
            </a:r>
            <a:endParaRPr lang="zh-CN" altLang="en-US" sz="2400"/>
          </a:p>
          <a:p>
            <a:r>
              <a:rPr lang="zh-CN" altLang="en-US" sz="2400"/>
              <a:t>如例要10分钟的吞吐量控制在5000,0000，kafka分区是10个。</a:t>
            </a:r>
            <a:endParaRPr lang="zh-CN" altLang="en-US" sz="2400"/>
          </a:p>
          <a:p>
            <a:r>
              <a:rPr lang="zh-CN" altLang="en-US" sz="2400"/>
              <a:t>spark.streaming.kafka.maxRatePerPartition=8400这个值是怎么算的呢。如下是公式</a:t>
            </a:r>
            <a:endParaRPr lang="zh-CN" altLang="en-US" sz="2400"/>
          </a:p>
          <a:p>
            <a:r>
              <a:rPr lang="zh-CN" altLang="en-US" sz="2400"/>
              <a:t>spark.streaming.kafka.maxRatePerPartition的值 * kafka分区数 * (10 *60)(每秒时间)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限流设置好后，紧接着开启背压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2876530" cy="6586855"/>
          </a:xfrm>
        </p:spPr>
        <p:txBody>
          <a:bodyPr>
            <a:normAutofit/>
          </a:bodyPr>
          <a:p>
            <a:r>
              <a:rPr lang="zh-CN" altLang="en-US" sz="2400"/>
              <a:t>背压：</a:t>
            </a:r>
            <a:r>
              <a:rPr lang="en-US" altLang="zh-CN" sz="2400"/>
              <a:t>spark</a:t>
            </a:r>
            <a:r>
              <a:rPr lang="zh-CN" altLang="en-US" sz="2400"/>
              <a:t>会自动有反向压力感知机制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反压源码在：</a:t>
            </a:r>
            <a:endParaRPr lang="zh-CN" altLang="en-US" sz="2400"/>
          </a:p>
          <a:p>
            <a:pPr lvl="1"/>
            <a:r>
              <a:rPr lang="en-US" altLang="zh-CN" sz="2055"/>
              <a:t>RateController.scala</a:t>
            </a:r>
            <a:r>
              <a:rPr lang="zh-CN" altLang="en-US" sz="2055"/>
              <a:t>文件中（装饰者模式）</a:t>
            </a:r>
            <a:endParaRPr lang="zh-CN" altLang="en-US" sz="2055"/>
          </a:p>
          <a:p>
            <a:pPr lvl="1"/>
            <a:r>
              <a:rPr lang="en-US" altLang="zh-CN" sz="2055"/>
              <a:t>PIDRateEstimator.compute</a:t>
            </a:r>
            <a:r>
              <a:rPr lang="zh-CN" altLang="en-US" sz="2055"/>
              <a:t>方法，采用了一个</a:t>
            </a:r>
            <a:r>
              <a:rPr lang="en-US" altLang="zh-CN" sz="2055"/>
              <a:t>PID</a:t>
            </a:r>
            <a:r>
              <a:rPr lang="zh-CN" altLang="en-US" sz="2055"/>
              <a:t>控制器，算法</a:t>
            </a:r>
            <a:endParaRPr lang="zh-CN" altLang="en-US" sz="2055"/>
          </a:p>
          <a:p>
            <a:pPr lvl="1"/>
            <a:r>
              <a:rPr lang="en-US" altLang="zh-CN" sz="2055"/>
              <a:t>RateLimiter.updateRate</a:t>
            </a:r>
            <a:r>
              <a:rPr lang="zh-CN" altLang="en-US" sz="2055"/>
              <a:t>方法</a:t>
            </a:r>
            <a:endParaRPr lang="zh-CN" altLang="en-US" sz="2400"/>
          </a:p>
          <a:p>
            <a:r>
              <a:rPr lang="zh-CN" altLang="en-US" sz="2400"/>
              <a:t>源码阅读：</a:t>
            </a:r>
            <a:endParaRPr lang="zh-CN" altLang="en-US" sz="2400"/>
          </a:p>
          <a:p>
            <a:pPr lvl="1"/>
            <a:r>
              <a:rPr lang="zh-CN" altLang="en-US" sz="2055"/>
              <a:t>每个批次执行完后，一直会进行</a:t>
            </a:r>
            <a:r>
              <a:rPr lang="en-US" altLang="zh-CN" sz="2055"/>
              <a:t>onBatchCompleted</a:t>
            </a:r>
            <a:r>
              <a:rPr lang="zh-CN" altLang="en-US" sz="2055"/>
              <a:t>方法中</a:t>
            </a:r>
            <a:endParaRPr lang="zh-CN" altLang="en-US" sz="2055"/>
          </a:p>
          <a:p>
            <a:pPr lvl="1"/>
            <a:r>
              <a:rPr lang="en-US" altLang="zh-CN" sz="2055"/>
              <a:t>/*</a:t>
            </a:r>
            <a:endParaRPr lang="en-US" altLang="zh-CN" sz="2055"/>
          </a:p>
          <a:p>
            <a:pPr lvl="1"/>
            <a:r>
              <a:rPr lang="en-US" altLang="zh-CN" sz="2055"/>
              <a:t>processingEndTime: </a:t>
            </a:r>
            <a:r>
              <a:rPr lang="zh-CN" altLang="en-US" sz="2055"/>
              <a:t>当前批次处理的结束时间</a:t>
            </a:r>
            <a:endParaRPr lang="zh-CN" altLang="en-US" sz="2055"/>
          </a:p>
          <a:p>
            <a:pPr lvl="1"/>
            <a:r>
              <a:rPr lang="en-US" altLang="zh-CN" sz="2055"/>
              <a:t>processingDelay: 'processingEndTime' - 'processingStartTime' </a:t>
            </a:r>
            <a:r>
              <a:rPr lang="zh-CN" altLang="en-US" sz="2055"/>
              <a:t>当前批次处理消耗的时间</a:t>
            </a:r>
            <a:endParaRPr lang="zh-CN" altLang="en-US" sz="2055"/>
          </a:p>
          <a:p>
            <a:pPr lvl="1"/>
            <a:r>
              <a:rPr lang="en-US" altLang="zh-CN" sz="2055"/>
              <a:t>schedulingDelay: 'processingStartTime' - 'submissionTime' </a:t>
            </a:r>
            <a:r>
              <a:rPr lang="zh-CN" altLang="en-US" sz="2055"/>
              <a:t>调整时间</a:t>
            </a:r>
            <a:endParaRPr lang="zh-CN" altLang="en-US" sz="2055"/>
          </a:p>
          <a:p>
            <a:pPr lvl="1"/>
            <a:r>
              <a:rPr lang="en-US" altLang="zh-CN" sz="2055"/>
              <a:t>numRecords: </a:t>
            </a:r>
            <a:r>
              <a:rPr lang="zh-CN" altLang="en-US" sz="2055"/>
              <a:t>当前批次接收的数据</a:t>
            </a:r>
            <a:endParaRPr lang="zh-CN" altLang="en-US" sz="20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空转时间的问题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8160" cy="6604635"/>
          </a:xfrm>
        </p:spPr>
        <p:txBody>
          <a:bodyPr>
            <a:normAutofit/>
          </a:bodyPr>
          <a:p>
            <a:r>
              <a:rPr lang="zh-CN" altLang="en-US" sz="2055"/>
              <a:t>为什么会出现</a:t>
            </a:r>
            <a:r>
              <a:rPr lang="en-US" altLang="zh-CN" sz="2055"/>
              <a:t>CPU</a:t>
            </a:r>
            <a:r>
              <a:rPr lang="zh-CN" altLang="en-US" sz="2055"/>
              <a:t>空转？</a:t>
            </a:r>
            <a:endParaRPr lang="zh-CN" altLang="en-US" sz="2055"/>
          </a:p>
          <a:p>
            <a:pPr lvl="1"/>
            <a:r>
              <a:rPr lang="zh-CN" altLang="en-US" sz="1760"/>
              <a:t>因为流处理是</a:t>
            </a:r>
            <a:r>
              <a:rPr lang="en-US" altLang="zh-CN" sz="1760"/>
              <a:t>7*24</a:t>
            </a:r>
            <a:r>
              <a:rPr lang="zh-CN" altLang="en-US" sz="1760"/>
              <a:t>小时，数据有高峰有低谷，当进入低谷时，很空间某个批次是没有接收到数据的，此时</a:t>
            </a:r>
            <a:r>
              <a:rPr lang="en-US" altLang="zh-CN" sz="1760"/>
              <a:t>SPARK</a:t>
            </a:r>
            <a:r>
              <a:rPr lang="zh-CN" altLang="en-US" sz="1760"/>
              <a:t>依然会对</a:t>
            </a:r>
            <a:r>
              <a:rPr lang="en-US" altLang="zh-CN" sz="1760"/>
              <a:t>task</a:t>
            </a:r>
            <a:r>
              <a:rPr lang="zh-CN" altLang="en-US" sz="1760"/>
              <a:t>进行调度，序列化、压缩、计算，也是需要消耗时间的。</a:t>
            </a:r>
            <a:r>
              <a:rPr lang="en-US" altLang="zh-CN" sz="1760"/>
              <a:t>CPU</a:t>
            </a:r>
            <a:r>
              <a:rPr lang="zh-CN" altLang="en-US" sz="1760"/>
              <a:t>空转时间问题就出来了</a:t>
            </a:r>
            <a:endParaRPr lang="zh-CN" altLang="en-US" sz="1760"/>
          </a:p>
          <a:p>
            <a:pPr lvl="1"/>
            <a:endParaRPr lang="zh-CN" altLang="en-US" sz="1760"/>
          </a:p>
          <a:p>
            <a:pPr lvl="1"/>
            <a:endParaRPr lang="zh-CN" altLang="en-US" sz="1760"/>
          </a:p>
          <a:p>
            <a:pPr lvl="0"/>
            <a:r>
              <a:rPr lang="zh-CN" altLang="en-US" sz="2050"/>
              <a:t>怎样解决？</a:t>
            </a:r>
            <a:endParaRPr lang="zh-CN" altLang="en-US" sz="2050"/>
          </a:p>
          <a:p>
            <a:pPr lvl="1"/>
            <a:r>
              <a:rPr lang="en-US" altLang="zh-CN" sz="1755">
                <a:sym typeface="+mn-ea"/>
              </a:rPr>
              <a:t>--conf spark.locality.wait=2 \  # </a:t>
            </a:r>
            <a:r>
              <a:rPr lang="zh-CN" altLang="en-US" sz="1755">
                <a:sym typeface="+mn-ea"/>
              </a:rPr>
              <a:t>数据本地化处理，</a:t>
            </a:r>
            <a:r>
              <a:rPr lang="en-US" altLang="zh-CN" sz="1755">
                <a:sym typeface="+mn-ea"/>
              </a:rPr>
              <a:t>spark</a:t>
            </a:r>
            <a:r>
              <a:rPr lang="zh-CN" altLang="en-US" sz="1755">
                <a:sym typeface="+mn-ea"/>
              </a:rPr>
              <a:t>默认是</a:t>
            </a:r>
            <a:r>
              <a:rPr lang="en-US" altLang="zh-CN" sz="1755">
                <a:sym typeface="+mn-ea"/>
              </a:rPr>
              <a:t>200</a:t>
            </a:r>
            <a:r>
              <a:rPr lang="zh-CN" altLang="en-US" sz="1755">
                <a:sym typeface="+mn-ea"/>
              </a:rPr>
              <a:t>毫秒；如果此时没有数据，立马却换为数据本地化，我们的代码、数据在同一个</a:t>
            </a:r>
            <a:r>
              <a:rPr lang="en-US" altLang="zh-CN" sz="1755">
                <a:sym typeface="+mn-ea"/>
              </a:rPr>
              <a:t>executor</a:t>
            </a:r>
            <a:r>
              <a:rPr lang="zh-CN" altLang="en-US" sz="1755">
                <a:sym typeface="+mn-ea"/>
              </a:rPr>
              <a:t>内执行更改为下一个等级，更早地进入下一个环节计算，就无需等待</a:t>
            </a:r>
            <a:r>
              <a:rPr lang="en-US" altLang="zh-CN" sz="1755">
                <a:sym typeface="+mn-ea"/>
              </a:rPr>
              <a:t>200</a:t>
            </a:r>
            <a:r>
              <a:rPr lang="zh-CN" altLang="en-US" sz="1755">
                <a:sym typeface="+mn-ea"/>
              </a:rPr>
              <a:t>毫秒。假如后续有</a:t>
            </a:r>
            <a:r>
              <a:rPr lang="en-US" altLang="zh-CN" sz="1755">
                <a:sym typeface="+mn-ea"/>
              </a:rPr>
              <a:t>5-6</a:t>
            </a:r>
            <a:r>
              <a:rPr lang="zh-CN" altLang="en-US" sz="1755">
                <a:sym typeface="+mn-ea"/>
              </a:rPr>
              <a:t>个环节计算，会体验更明显</a:t>
            </a:r>
            <a:endParaRPr lang="zh-CN" altLang="en-US" sz="1755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推测执行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78160" cy="6604635"/>
          </a:xfrm>
        </p:spPr>
        <p:txBody>
          <a:bodyPr>
            <a:normAutofit/>
          </a:bodyPr>
          <a:p>
            <a:r>
              <a:rPr lang="zh-CN" altLang="en-US" sz="1755">
                <a:sym typeface="+mn-ea"/>
              </a:rPr>
              <a:t>为什么需要推测执行？</a:t>
            </a:r>
            <a:endParaRPr lang="zh-CN" altLang="en-US" sz="1755">
              <a:sym typeface="+mn-ea"/>
            </a:endParaRPr>
          </a:p>
          <a:p>
            <a:pPr lvl="1"/>
            <a:r>
              <a:rPr lang="zh-CN" altLang="en-US" sz="1500">
                <a:sym typeface="+mn-ea"/>
              </a:rPr>
              <a:t>因为</a:t>
            </a:r>
            <a:r>
              <a:rPr lang="en-US" altLang="zh-CN" sz="1500">
                <a:sym typeface="+mn-ea"/>
              </a:rPr>
              <a:t>spark</a:t>
            </a:r>
            <a:r>
              <a:rPr lang="zh-CN" altLang="en-US" sz="1500">
                <a:sym typeface="+mn-ea"/>
              </a:rPr>
              <a:t>流任务，经常因为网络、内存导致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失败，我们有重启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机制（</a:t>
            </a:r>
            <a:r>
              <a:rPr lang="en-US" altLang="zh-CN" sz="1500">
                <a:sym typeface="+mn-ea"/>
              </a:rPr>
              <a:t>--conf spark.task.maxFailures=8 \</a:t>
            </a:r>
            <a:r>
              <a:rPr lang="zh-CN" altLang="en-US" sz="1500">
                <a:sym typeface="+mn-ea"/>
              </a:rPr>
              <a:t>）；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重启、运行肯定需要一定的时间，如果当前批次的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没有执行完，跟在它后面的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就会处理</a:t>
            </a:r>
            <a:r>
              <a:rPr lang="en-US" altLang="zh-CN" sz="1500">
                <a:sym typeface="+mn-ea"/>
              </a:rPr>
              <a:t>pending</a:t>
            </a:r>
            <a:r>
              <a:rPr lang="zh-CN" altLang="en-US" sz="1500">
                <a:sym typeface="+mn-ea"/>
              </a:rPr>
              <a:t>悬挂的状态，后面的任务是没法执行</a:t>
            </a:r>
            <a:endParaRPr lang="zh-CN" altLang="en-US" sz="1500">
              <a:sym typeface="+mn-ea"/>
            </a:endParaRPr>
          </a:p>
          <a:p>
            <a:pPr lvl="1"/>
            <a:endParaRPr lang="zh-CN" altLang="en-US" sz="1500">
              <a:sym typeface="+mn-ea"/>
            </a:endParaRPr>
          </a:p>
          <a:p>
            <a:pPr lvl="1"/>
            <a:r>
              <a:rPr lang="zh-CN" altLang="en-US" sz="1500">
                <a:sym typeface="+mn-ea"/>
              </a:rPr>
              <a:t>所以这时，需要开启推测执行，将当前</a:t>
            </a:r>
            <a:r>
              <a:rPr lang="en-US" altLang="zh-CN" sz="1500">
                <a:sym typeface="+mn-ea"/>
              </a:rPr>
              <a:t>task</a:t>
            </a:r>
            <a:r>
              <a:rPr lang="zh-CN" altLang="en-US" sz="1500">
                <a:sym typeface="+mn-ea"/>
              </a:rPr>
              <a:t>提交到其他节点上运行。</a:t>
            </a:r>
            <a:endParaRPr lang="zh-CN" altLang="en-US" sz="1500">
              <a:sym typeface="+mn-ea"/>
            </a:endParaRPr>
          </a:p>
          <a:p>
            <a:pPr lvl="1"/>
            <a:endParaRPr lang="zh-CN" altLang="en-US" sz="1500">
              <a:sym typeface="+mn-ea"/>
            </a:endParaRPr>
          </a:p>
          <a:p>
            <a:pPr lvl="1"/>
            <a:r>
              <a:rPr lang="zh-CN" altLang="en-US" sz="1500">
                <a:sym typeface="+mn-ea"/>
              </a:rPr>
              <a:t>参数如下：</a:t>
            </a:r>
            <a:endParaRPr lang="zh-CN" altLang="en-US" sz="1500">
              <a:sym typeface="+mn-ea"/>
            </a:endParaRPr>
          </a:p>
          <a:p>
            <a:pPr lvl="1"/>
            <a:r>
              <a:rPr lang="en-US" altLang="zh-CN" sz="1500">
                <a:sym typeface="+mn-ea"/>
              </a:rPr>
              <a:t>sparkconf.set(“spark.speculation”, “true”)</a:t>
            </a:r>
            <a:endParaRPr lang="en-US" altLang="zh-CN" sz="1500">
              <a:sym typeface="+mn-ea"/>
            </a:endParaRPr>
          </a:p>
          <a:p>
            <a:pPr lvl="1"/>
            <a:r>
              <a:rPr lang="en-US" altLang="zh-CN" sz="1500">
                <a:sym typeface="+mn-ea"/>
              </a:rPr>
              <a:t>sparkconf.set(“spark.speculation.interval”, “300ms”) // </a:t>
            </a:r>
            <a:r>
              <a:rPr lang="zh-CN" altLang="en-US" sz="1500">
                <a:sym typeface="+mn-ea"/>
              </a:rPr>
              <a:t>检查周期</a:t>
            </a:r>
            <a:endParaRPr lang="en-US" altLang="zh-CN" sz="1500">
              <a:sym typeface="+mn-ea"/>
            </a:endParaRPr>
          </a:p>
          <a:p>
            <a:pPr lvl="1"/>
            <a:r>
              <a:rPr lang="en-US" altLang="zh-CN" sz="1500">
                <a:sym typeface="+mn-ea"/>
              </a:rPr>
              <a:t>sparkconf.set(“spark.speculation.quantile”, “0.9”) //  </a:t>
            </a:r>
            <a:r>
              <a:rPr lang="zh-CN" altLang="en-US" sz="1500">
                <a:sym typeface="+mn-ea"/>
              </a:rPr>
              <a:t>默认达到任务</a:t>
            </a:r>
            <a:r>
              <a:rPr lang="en-US" altLang="zh-CN" sz="1500">
                <a:sym typeface="+mn-ea"/>
              </a:rPr>
              <a:t>75%</a:t>
            </a:r>
            <a:r>
              <a:rPr lang="zh-CN" altLang="en-US" sz="1500">
                <a:sym typeface="+mn-ea"/>
              </a:rPr>
              <a:t>，再去执行推测执行，还有个别任务没有执行完，这时就开启推测执行</a:t>
            </a:r>
            <a:endParaRPr lang="zh-CN" altLang="en-US" sz="15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" y="301625"/>
            <a:ext cx="12278995" cy="1356106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1800"/>
              <a:t>#!/bin/bash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num_executors=52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executor_memory=2g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driver_memory=10g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executor_cores=5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realtime_queue=didi.transaction_2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# backpressure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receiver_max_rate=100000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kafka_partition_num=5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receiver_max_rate=${receiver_max_rate}/${kafka_partition_num}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receiver_initial_rate=20000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my_job_name=”streaming_syn”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main_class=”com.didi.streaming.App”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spark-submit --master yarn --deploy-mode cluster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--name ${my_job_name}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--class ${main_class}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--driver-memory ${driver_memory}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--num-executors ${num_executors} -- executor-cores ${executor_cores} --executor-memory ${executor_memory}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--queue ${realtime_queue}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spark.dirver.extraJavaOptions=-Dlog4j.configuration=log4j-yarn.properties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spark.executor.extraJavaOptions=-Dlog4j.configuration=log4j-yarn.properties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spark.serializer=org.apache.spark.serializer.KryoSerializer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spark.locality.wait=2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spark.locality.wait.process=2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spark.task.maxFailures=8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spark.ui.killEnabled=false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spark.logConf=true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spark.streaming.blockInterval=3000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spark.streaming.receiver.writeAheadLog.enble=true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spark.streaming.backpressure.enable=true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--conf spark.streaming.backpressure.pid.minRate=200 \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spark.streaming.backpressure.initRate=${receiver_max_rate}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spark.streaming.receiver.maxRate=${receiver_max_rate}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spark.streaming.kafka.maxRatePerPartition=${receiver_max_rate}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spark.yarn.driver.memoryOverhead=512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spark.yarn.executor.memoryOverhead=1024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spark.yarn.maxAppAttempts=4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spark.yarn.ap.attemptFailuresValidityInterval=1h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spark.yarn.max.executor.failures=$(8* ${num_executors})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--conf spark.yarn.executor.failuresValidityInterval=1h \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--driver-java-options “-XX:+UseConcMarkSweepGC -XX:+CMSClassUnloadingEnabled -XX:ParallelCMSThread=4 -XX:+CMSParall”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/root/Thermodynamic-1.0-SNAPSHOT.jar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3659</Words>
  <Application>WPS 演示</Application>
  <PresentationFormat>宽屏</PresentationFormat>
  <Paragraphs>117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Exactly-once  的实现 流的优化</vt:lpstr>
      <vt:lpstr>目录</vt:lpstr>
      <vt:lpstr>目录</vt:lpstr>
      <vt:lpstr>PowerPoint 演示文稿</vt:lpstr>
      <vt:lpstr>为什么需要限流？</vt:lpstr>
      <vt:lpstr>限流设置好后，紧接着开启背压</vt:lpstr>
      <vt:lpstr>CPU空转时间的问题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leizuquan</dc:creator>
  <cp:lastModifiedBy>leizuquan</cp:lastModifiedBy>
  <cp:revision>6</cp:revision>
  <dcterms:created xsi:type="dcterms:W3CDTF">2020-05-10T08:20:24Z</dcterms:created>
  <dcterms:modified xsi:type="dcterms:W3CDTF">2020-05-10T08:20:24Z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