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2" r:id="rId11"/>
    <p:sldId id="311" r:id="rId12"/>
    <p:sldId id="265" r:id="rId13"/>
    <p:sldId id="293" r:id="rId14"/>
    <p:sldId id="267" r:id="rId15"/>
    <p:sldId id="313" r:id="rId16"/>
    <p:sldId id="287" r:id="rId17"/>
    <p:sldId id="292" r:id="rId18"/>
    <p:sldId id="268" r:id="rId19"/>
    <p:sldId id="269" r:id="rId20"/>
    <p:sldId id="270" r:id="rId21"/>
    <p:sldId id="271" r:id="rId22"/>
    <p:sldId id="272" r:id="rId23"/>
    <p:sldId id="273" r:id="rId24"/>
    <p:sldId id="314" r:id="rId25"/>
    <p:sldId id="274" r:id="rId26"/>
    <p:sldId id="315" r:id="rId27"/>
    <p:sldId id="275" r:id="rId28"/>
    <p:sldId id="276" r:id="rId29"/>
    <p:sldId id="299" r:id="rId30"/>
    <p:sldId id="294" r:id="rId31"/>
    <p:sldId id="295" r:id="rId32"/>
    <p:sldId id="296" r:id="rId33"/>
    <p:sldId id="297" r:id="rId34"/>
  </p:sldIdLst>
  <p:sldSz cx="12192000" cy="6858000"/>
  <p:notesSz cx="7302500" cy="95885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6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1.xml"/><Relationship Id="rId7" Type="http://schemas.openxmlformats.org/officeDocument/2006/relationships/image" Target="../media/image5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32.xml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60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9.png"/><Relationship Id="rId5" Type="http://schemas.openxmlformats.org/officeDocument/2006/relationships/tags" Target="../tags/tag37.xml"/><Relationship Id="rId10" Type="http://schemas.openxmlformats.org/officeDocument/2006/relationships/image" Target="../media/image58.png"/><Relationship Id="rId4" Type="http://schemas.openxmlformats.org/officeDocument/2006/relationships/tags" Target="../tags/tag36.xml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1.xml"/><Relationship Id="rId7" Type="http://schemas.openxmlformats.org/officeDocument/2006/relationships/image" Target="../media/image6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44.xml"/><Relationship Id="rId7" Type="http://schemas.openxmlformats.org/officeDocument/2006/relationships/image" Target="../media/image6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47.xml"/><Relationship Id="rId7" Type="http://schemas.openxmlformats.org/officeDocument/2006/relationships/image" Target="../media/image7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What </a:t>
            </a:r>
            <a:r>
              <a:rPr lang="en-US" sz="2400" dirty="0">
                <a:latin typeface="Calibri"/>
                <a:cs typeface="Calibri"/>
              </a:rPr>
              <a:t>about this domain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What </a:t>
            </a:r>
            <a:r>
              <a:rPr lang="en-US" sz="2400" dirty="0">
                <a:latin typeface="Calibri"/>
                <a:cs typeface="Calibri"/>
              </a:rPr>
              <a:t>about this domain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Alarm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Conditional Independence and the </a:t>
            </a:r>
            <a:r>
              <a:rPr lang="en-US" dirty="0">
                <a:latin typeface="Calibri"/>
                <a:cs typeface="Calibri"/>
              </a:rPr>
              <a:t>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Chain rule: 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Bayes</a:t>
            </a:r>
            <a:r>
              <a:rPr lang="ja-JP" altLang="en-US" sz="2400" dirty="0" smtClean="0">
                <a:latin typeface="Calibri"/>
                <a:cs typeface="Calibri"/>
              </a:rPr>
              <a:t>’</a:t>
            </a:r>
            <a:r>
              <a:rPr lang="en-US" sz="2400" dirty="0" smtClean="0">
                <a:latin typeface="Calibri"/>
                <a:cs typeface="Calibri"/>
              </a:rPr>
              <a:t>nets </a:t>
            </a:r>
            <a:r>
              <a:rPr lang="en-US" sz="2400" dirty="0">
                <a:latin typeface="Calibri"/>
                <a:cs typeface="Calibri"/>
              </a:rPr>
              <a:t>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</a:t>
            </a:r>
            <a:r>
              <a:rPr lang="en-US" sz="2000" kern="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</a:t>
            </a:r>
            <a:r>
              <a:rPr lang="en-US" sz="2000" kern="0" dirty="0" smtClean="0">
                <a:solidFill>
                  <a:schemeClr val="accent2"/>
                </a:solidFill>
                <a:latin typeface="Calibri"/>
                <a:cs typeface="Calibri"/>
              </a:rPr>
              <a:t> -g </a:t>
            </a: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</a:t>
            </a:r>
            <a:r>
              <a:rPr lang="en-US" sz="2000" kern="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/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/>
                <a:gridCol w="739943"/>
                <a:gridCol w="739943"/>
                <a:gridCol w="1175834"/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Bayes</a:t>
            </a:r>
            <a:r>
              <a:rPr lang="ja-JP" altLang="en-US" dirty="0" smtClean="0">
                <a:latin typeface="Calibri"/>
                <a:cs typeface="Calibri"/>
              </a:rPr>
              <a:t>’</a:t>
            </a:r>
            <a:r>
              <a:rPr lang="en-US" dirty="0" smtClean="0">
                <a:latin typeface="Calibri"/>
                <a:cs typeface="Calibri"/>
              </a:rPr>
              <a:t>Nets</a:t>
            </a:r>
            <a:r>
              <a:rPr lang="en-US" dirty="0">
                <a:latin typeface="Calibri"/>
                <a:cs typeface="Calibri"/>
              </a:rPr>
              <a:t>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cs typeface="Calibri"/>
              </a:rPr>
              <a:t>No </a:t>
            </a:r>
            <a:r>
              <a:rPr lang="en-US" dirty="0">
                <a:latin typeface="Calibri"/>
                <a:cs typeface="Calibri"/>
              </a:rPr>
              <a:t>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Models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/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</a:t>
            </a:r>
            <a:r>
              <a:rPr lang="en-US" sz="2000" dirty="0" smtClean="0">
                <a:latin typeface="Calibri"/>
                <a:cs typeface="Calibri"/>
              </a:rPr>
              <a:t>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 value of information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Why </a:t>
            </a:r>
            <a:r>
              <a:rPr lang="en-US" sz="2400" dirty="0">
                <a:latin typeface="Calibri"/>
                <a:cs typeface="Calibri"/>
              </a:rPr>
              <a:t>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endParaRPr lang="en-US" sz="2400" dirty="0" smtClean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Variables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</a:t>
            </a:r>
            <a:r>
              <a:rPr lang="en-US" sz="2000" dirty="0" smtClean="0">
                <a:latin typeface="Calibri"/>
                <a:cs typeface="Calibri"/>
              </a:rPr>
              <a:t>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 </a:t>
            </a:r>
            <a:r>
              <a:rPr lang="en-US" sz="2400" dirty="0">
                <a:latin typeface="Calibri"/>
                <a:cs typeface="Calibri"/>
              </a:rPr>
              <a:t>set of nodes, one per variable </a:t>
            </a:r>
            <a:r>
              <a:rPr lang="en-US" sz="2400" dirty="0" smtClean="0">
                <a:latin typeface="Calibri"/>
                <a:cs typeface="Calibri"/>
              </a:rPr>
              <a:t>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</a:t>
            </a:r>
            <a:r>
              <a:rPr lang="en-US" sz="2400" dirty="0" smtClean="0">
                <a:latin typeface="Calibri"/>
                <a:cs typeface="Calibri"/>
              </a:rPr>
              <a:t>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</a:t>
            </a:r>
            <a:r>
              <a:rPr lang="en-US" sz="2400" dirty="0" smtClean="0">
                <a:latin typeface="Calibri"/>
                <a:cs typeface="Calibri"/>
              </a:rPr>
              <a:t>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</a:t>
            </a:r>
            <a:r>
              <a:rPr lang="en-US" sz="2000" dirty="0" smtClean="0">
                <a:latin typeface="Calibri"/>
                <a:cs typeface="Calibri"/>
              </a:rPr>
              <a:t>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Probabilities </a:t>
            </a:r>
            <a:r>
              <a:rPr lang="en-US" dirty="0">
                <a:latin typeface="Calibri"/>
                <a:cs typeface="Calibri"/>
              </a:rPr>
              <a:t>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</a:t>
            </a:r>
            <a:r>
              <a:rPr lang="en-US" sz="2400" dirty="0" smtClean="0">
                <a:latin typeface="Calibri"/>
                <a:cs typeface="Calibri"/>
              </a:rPr>
              <a:t>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</a:t>
            </a:r>
            <a:r>
              <a:rPr lang="en-US" sz="2000" dirty="0" smtClean="0">
                <a:latin typeface="Calibri"/>
                <a:cs typeface="Calibri"/>
              </a:rPr>
              <a:t>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Probabilities </a:t>
            </a:r>
            <a:r>
              <a:rPr lang="en-US" dirty="0">
                <a:latin typeface="Calibri"/>
                <a:cs typeface="Calibri"/>
              </a:rPr>
              <a:t>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>
                <a:latin typeface="Calibri"/>
                <a:cs typeface="Calibri"/>
              </a:rPr>
              <a:t>Assume</a:t>
            </a:r>
            <a:r>
              <a:rPr lang="en-US" sz="2400" dirty="0" smtClean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     Consequence: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Not </a:t>
            </a:r>
            <a:r>
              <a:rPr lang="en-US" sz="2400" dirty="0">
                <a:latin typeface="Calibri"/>
                <a:cs typeface="Calibri"/>
              </a:rPr>
              <a:t>every BN can represent every joint </a:t>
            </a:r>
            <a:r>
              <a:rPr lang="en-US" sz="2400" dirty="0" smtClean="0">
                <a:latin typeface="Calibri"/>
                <a:cs typeface="Calibri"/>
              </a:rPr>
              <a:t>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latin typeface="Calibri"/>
                <a:cs typeface="Calibri"/>
              </a:rPr>
              <a:t>E</a:t>
            </a:r>
            <a:r>
              <a:rPr lang="en-US" dirty="0" err="1" smtClean="0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0.94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0.06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0.29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0.999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</a:t>
            </a:r>
            <a:r>
              <a:rPr lang="en-US" sz="2400" dirty="0" smtClean="0">
                <a:latin typeface="Calibri"/>
                <a:cs typeface="Calibri"/>
              </a:rPr>
              <a:t>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</a:t>
            </a:r>
            <a:r>
              <a:rPr lang="en-US" sz="2000" dirty="0" smtClean="0">
                <a:latin typeface="Calibri"/>
                <a:cs typeface="Calibri"/>
              </a:rPr>
              <a:t>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Bayes’</a:t>
            </a:r>
            <a:r>
              <a:rPr lang="en-US" altLang="ja-JP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Nets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Today</a:t>
            </a:r>
            <a:r>
              <a:rPr lang="en-US" sz="2000" dirty="0">
                <a:latin typeface="Calibri"/>
                <a:cs typeface="Calibri"/>
              </a:rPr>
              <a:t>: </a:t>
            </a:r>
            <a:endParaRPr lang="en-US" sz="20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First assembled </a:t>
            </a:r>
            <a:r>
              <a:rPr lang="en-US" sz="1600" dirty="0">
                <a:latin typeface="Calibri"/>
                <a:cs typeface="Calibri"/>
              </a:rPr>
              <a:t>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Main </a:t>
            </a:r>
            <a:r>
              <a:rPr lang="en-US" sz="2000" dirty="0">
                <a:latin typeface="Calibri"/>
                <a:cs typeface="Calibri"/>
              </a:rPr>
              <a:t>goal: answer queries about conditional independence and </a:t>
            </a:r>
            <a:r>
              <a:rPr lang="en-US" sz="2000" dirty="0" smtClean="0">
                <a:latin typeface="Calibri"/>
                <a:cs typeface="Calibri"/>
              </a:rPr>
              <a:t>influence 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</a:t>
            </a:r>
            <a:r>
              <a:rPr lang="en-US" sz="2000" dirty="0" smtClean="0">
                <a:latin typeface="Calibri"/>
                <a:cs typeface="Calibri"/>
              </a:rPr>
              <a:t>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</a:t>
            </a:r>
            <a:endParaRPr lang="en-US" sz="2400" dirty="0">
              <a:latin typeface="Calibri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</a:t>
            </a:r>
            <a:r>
              <a:rPr lang="en-US" sz="2400" i="1" dirty="0" smtClean="0">
                <a:latin typeface="Calibri"/>
                <a:cs typeface="Calibri"/>
              </a:rPr>
              <a:t>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</a:t>
            </a:r>
            <a:r>
              <a:rPr lang="en-US" sz="2000" dirty="0" smtClean="0">
                <a:latin typeface="Calibri"/>
                <a:cs typeface="Calibri"/>
              </a:rPr>
              <a:t>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 smtClean="0">
                <a:latin typeface="Calibri"/>
                <a:cs typeface="Calibri"/>
              </a:rPr>
              <a:t>cavity</a:t>
            </a:r>
            <a:r>
              <a:rPr lang="en-US" sz="1800" dirty="0">
                <a:latin typeface="Calibri"/>
                <a:cs typeface="Calibri"/>
              </a:rPr>
              <a:t>) = P(+catch| </a:t>
            </a:r>
            <a:r>
              <a:rPr lang="en-US" sz="1800" dirty="0" smtClean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 smtClean="0">
                <a:latin typeface="Calibri"/>
                <a:cs typeface="Calibri"/>
              </a:rPr>
              <a:t>cavity</a:t>
            </a:r>
            <a:r>
              <a:rPr lang="en-US" sz="1800" dirty="0">
                <a:latin typeface="Calibri"/>
                <a:cs typeface="Calibri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One can be derived from the other easily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</a:t>
            </a:r>
            <a:r>
              <a:rPr lang="en-US" sz="2400" dirty="0" smtClean="0">
                <a:latin typeface="Calibri"/>
                <a:cs typeface="Calibri"/>
              </a:rPr>
              <a:t>environments.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 or, equivalently, if and only if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52512</TotalTime>
  <Words>1453</Words>
  <Application>Microsoft Office PowerPoint</Application>
  <PresentationFormat>Widescreen</PresentationFormat>
  <Paragraphs>544</Paragraphs>
  <Slides>33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Symbol</vt:lpstr>
      <vt:lpstr>Wingdings</vt:lpstr>
      <vt:lpstr>dan-berkeley-nlp-v1</vt:lpstr>
      <vt:lpstr>CS 188: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klein</cp:lastModifiedBy>
  <cp:revision>3289</cp:revision>
  <cp:lastPrinted>2014-03-18T18:14:25Z</cp:lastPrinted>
  <dcterms:created xsi:type="dcterms:W3CDTF">2004-08-27T04:16:05Z</dcterms:created>
  <dcterms:modified xsi:type="dcterms:W3CDTF">2018-10-03T17:22:56Z</dcterms:modified>
</cp:coreProperties>
</file>