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31"/>
  </p:notesMasterIdLst>
  <p:handoutMasterIdLst>
    <p:handoutMasterId r:id="rId32"/>
  </p:handoutMasterIdLst>
  <p:sldIdLst>
    <p:sldId id="424" r:id="rId2"/>
    <p:sldId id="426" r:id="rId3"/>
    <p:sldId id="430" r:id="rId4"/>
    <p:sldId id="431" r:id="rId5"/>
    <p:sldId id="401" r:id="rId6"/>
    <p:sldId id="413" r:id="rId7"/>
    <p:sldId id="420" r:id="rId8"/>
    <p:sldId id="432" r:id="rId9"/>
    <p:sldId id="403" r:id="rId10"/>
    <p:sldId id="421" r:id="rId11"/>
    <p:sldId id="404" r:id="rId12"/>
    <p:sldId id="405" r:id="rId13"/>
    <p:sldId id="434" r:id="rId14"/>
    <p:sldId id="406" r:id="rId15"/>
    <p:sldId id="422" r:id="rId16"/>
    <p:sldId id="435" r:id="rId17"/>
    <p:sldId id="408" r:id="rId18"/>
    <p:sldId id="409" r:id="rId19"/>
    <p:sldId id="423" r:id="rId20"/>
    <p:sldId id="410" r:id="rId21"/>
    <p:sldId id="411" r:id="rId22"/>
    <p:sldId id="436" r:id="rId23"/>
    <p:sldId id="415" r:id="rId24"/>
    <p:sldId id="416" r:id="rId25"/>
    <p:sldId id="417" r:id="rId26"/>
    <p:sldId id="418" r:id="rId27"/>
    <p:sldId id="437" r:id="rId28"/>
    <p:sldId id="443" r:id="rId29"/>
    <p:sldId id="412" r:id="rId30"/>
  </p:sldIdLst>
  <p:sldSz cx="12192000" cy="6858000"/>
  <p:notesSz cx="7315200" cy="96012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42"/>
    <a:srgbClr val="FFFF00"/>
    <a:srgbClr val="3333FF"/>
    <a:srgbClr val="FF3300"/>
    <a:srgbClr val="CC00CC"/>
    <a:srgbClr val="FFCC00"/>
    <a:srgbClr val="FF9999"/>
    <a:srgbClr val="99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2" autoAdjust="0"/>
    <p:restoredTop sz="94660"/>
  </p:normalViewPr>
  <p:slideViewPr>
    <p:cSldViewPr>
      <p:cViewPr>
        <p:scale>
          <a:sx n="95" d="100"/>
          <a:sy n="95" d="100"/>
        </p:scale>
        <p:origin x="-1458" y="-14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3576A76-EAAE-494F-9F7F-EC8DD1141B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993E6AE6-BA58-4D01-BFA7-9066FA1BC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7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Please retain proper</a:t>
            </a:r>
            <a:r>
              <a:rPr lang="en-US" baseline="0" dirty="0" smtClean="0"/>
              <a:t> attribution, including the reference to </a:t>
            </a:r>
            <a:r>
              <a:rPr lang="en-US" baseline="0" dirty="0" err="1" smtClean="0"/>
              <a:t>ai.berkeley.edu</a:t>
            </a:r>
            <a:r>
              <a:rPr lang="en-US" baseline="0" dirty="0" smtClean="0"/>
              <a:t>.  Thanks!</a:t>
            </a:r>
            <a:endParaRPr lang="en-US" sz="1200" dirty="0" smtClean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E6AE6-BA58-4D01-BFA7-9066FA1BC52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5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6FBDBA-8484-455D-B245-CB37572AF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1F2AE3-E00A-49E3-84D4-020B69DEF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D293A6-559F-4294-A2FB-84D948A63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1BBA2E-7FD9-46B8-A226-C36B49A97B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21409C-11F8-4378-A9C8-ED515D87E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CF41DF-D8B8-41F6-9DEF-CF73457948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BCC272-083A-4C84-813A-D9CF7008B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0B74DA-79AF-4B05-95C9-B7F6D7E3AF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AFD908-86D3-45AB-ADF7-3B2458B2F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654A4C-ECA7-4D89-B689-5883706A9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13666-7D53-408E-8CAE-D86E2DAC0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741FC258-4C93-4B3A-BC1B-47590C715D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49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6.png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../media/image46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image" Target="../media/image45.png"/><Relationship Id="rId5" Type="http://schemas.openxmlformats.org/officeDocument/2006/relationships/tags" Target="../tags/tag38.xml"/><Relationship Id="rId15" Type="http://schemas.openxmlformats.org/officeDocument/2006/relationships/image" Target="../media/image58.png"/><Relationship Id="rId10" Type="http://schemas.openxmlformats.org/officeDocument/2006/relationships/image" Target="../media/image44.png"/><Relationship Id="rId4" Type="http://schemas.openxmlformats.org/officeDocument/2006/relationships/tags" Target="../tags/tag37.xml"/><Relationship Id="rId9" Type="http://schemas.openxmlformats.org/officeDocument/2006/relationships/image" Target="../media/image43.png"/><Relationship Id="rId1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tags" Target="../tags/tag43.xml"/><Relationship Id="rId7" Type="http://schemas.openxmlformats.org/officeDocument/2006/relationships/image" Target="../media/image62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image" Target="../media/image68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image" Target="../media/image8.png"/><Relationship Id="rId39" Type="http://schemas.openxmlformats.org/officeDocument/2006/relationships/image" Target="../media/image21.png"/><Relationship Id="rId21" Type="http://schemas.openxmlformats.org/officeDocument/2006/relationships/tags" Target="../tags/tag24.xml"/><Relationship Id="rId34" Type="http://schemas.openxmlformats.org/officeDocument/2006/relationships/image" Target="../media/image16.png"/><Relationship Id="rId42" Type="http://schemas.openxmlformats.org/officeDocument/2006/relationships/image" Target="../media/image24.png"/><Relationship Id="rId47" Type="http://schemas.openxmlformats.org/officeDocument/2006/relationships/image" Target="../media/image29.png"/><Relationship Id="rId50" Type="http://schemas.openxmlformats.org/officeDocument/2006/relationships/image" Target="../media/image32.png"/><Relationship Id="rId55" Type="http://schemas.openxmlformats.org/officeDocument/2006/relationships/image" Target="../media/image37.png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image" Target="../media/image7.png"/><Relationship Id="rId33" Type="http://schemas.openxmlformats.org/officeDocument/2006/relationships/image" Target="../media/image15.png"/><Relationship Id="rId38" Type="http://schemas.openxmlformats.org/officeDocument/2006/relationships/image" Target="../media/image20.png"/><Relationship Id="rId46" Type="http://schemas.openxmlformats.org/officeDocument/2006/relationships/image" Target="../media/image28.png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image" Target="../media/image11.png"/><Relationship Id="rId41" Type="http://schemas.openxmlformats.org/officeDocument/2006/relationships/image" Target="../media/image23.png"/><Relationship Id="rId54" Type="http://schemas.openxmlformats.org/officeDocument/2006/relationships/image" Target="../media/image36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image" Target="../media/image6.png"/><Relationship Id="rId32" Type="http://schemas.openxmlformats.org/officeDocument/2006/relationships/image" Target="../media/image14.png"/><Relationship Id="rId37" Type="http://schemas.openxmlformats.org/officeDocument/2006/relationships/image" Target="../media/image19.png"/><Relationship Id="rId40" Type="http://schemas.openxmlformats.org/officeDocument/2006/relationships/image" Target="../media/image22.png"/><Relationship Id="rId45" Type="http://schemas.openxmlformats.org/officeDocument/2006/relationships/image" Target="../media/image27.png"/><Relationship Id="rId53" Type="http://schemas.openxmlformats.org/officeDocument/2006/relationships/image" Target="../media/image35.png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10.png"/><Relationship Id="rId36" Type="http://schemas.openxmlformats.org/officeDocument/2006/relationships/image" Target="../media/image18.png"/><Relationship Id="rId49" Type="http://schemas.openxmlformats.org/officeDocument/2006/relationships/image" Target="../media/image31.png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image" Target="../media/image13.png"/><Relationship Id="rId44" Type="http://schemas.openxmlformats.org/officeDocument/2006/relationships/image" Target="../media/image26.png"/><Relationship Id="rId52" Type="http://schemas.openxmlformats.org/officeDocument/2006/relationships/image" Target="../media/image34.pn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image" Target="../media/image9.png"/><Relationship Id="rId30" Type="http://schemas.openxmlformats.org/officeDocument/2006/relationships/image" Target="../media/image12.png"/><Relationship Id="rId35" Type="http://schemas.openxmlformats.org/officeDocument/2006/relationships/image" Target="../media/image17.png"/><Relationship Id="rId43" Type="http://schemas.openxmlformats.org/officeDocument/2006/relationships/image" Target="../media/image25.png"/><Relationship Id="rId48" Type="http://schemas.openxmlformats.org/officeDocument/2006/relationships/image" Target="../media/image30.png"/><Relationship Id="rId8" Type="http://schemas.openxmlformats.org/officeDocument/2006/relationships/tags" Target="../tags/tag11.xml"/><Relationship Id="rId51" Type="http://schemas.openxmlformats.org/officeDocument/2006/relationships/image" Target="../media/image33.png"/><Relationship Id="rId3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29.xml"/><Relationship Id="rId7" Type="http://schemas.openxmlformats.org/officeDocument/2006/relationships/image" Target="../media/image44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4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/>
                <a:cs typeface="Calibri"/>
              </a:rPr>
              <a:t>CS 188: Artificial Intelligence</a:t>
            </a:r>
            <a:br>
              <a:rPr lang="en-US" dirty="0" smtClean="0">
                <a:latin typeface="Calibri"/>
                <a:cs typeface="Calibri"/>
              </a:rPr>
            </a:br>
            <a:endParaRPr lang="en-US" sz="3600" dirty="0" smtClean="0">
              <a:latin typeface="Calibri"/>
              <a:cs typeface="Calibri"/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 smtClean="0">
                <a:latin typeface="Calibri"/>
                <a:cs typeface="Calibri"/>
              </a:rPr>
              <a:t>Bayes’ Nets: Sampling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2057400"/>
            <a:ext cx="8822429" cy="3626047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Calibri"/>
                <a:cs typeface="Calibri"/>
              </a:rPr>
              <a:t>Instructors: Dan Klein and Pieter Abbeel --- University of California, Berkeley</a:t>
            </a:r>
          </a:p>
          <a:p>
            <a:pPr algn="ctr">
              <a:spcBef>
                <a:spcPct val="50000"/>
              </a:spcBef>
            </a:pPr>
            <a:r>
              <a:rPr lang="en-US" sz="1400" dirty="0" smtClean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 smtClean="0">
                <a:latin typeface="Calibri"/>
                <a:cs typeface="Calibri"/>
              </a:rPr>
              <a:t>ai.berkeley.edu</a:t>
            </a:r>
            <a:r>
              <a:rPr lang="en-US" sz="1400" dirty="0" smtClean="0">
                <a:latin typeface="Calibri"/>
                <a:cs typeface="Calibri"/>
              </a:rPr>
              <a:t>.]</a:t>
            </a:r>
            <a:endParaRPr lang="en-US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83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Prior Sampling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2971800" y="1447800"/>
            <a:ext cx="5867400" cy="2108199"/>
          </a:xfrm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US" sz="100" dirty="0" smtClean="0">
              <a:ea typeface="ＭＳ Ｐゴシック" pitchFamily="34" charset="-128"/>
            </a:endParaRPr>
          </a:p>
          <a:p>
            <a:r>
              <a:rPr lang="en-US" sz="2800" dirty="0" smtClean="0">
                <a:ea typeface="ＭＳ Ｐゴシック" pitchFamily="34" charset="-128"/>
              </a:rPr>
              <a:t>For </a:t>
            </a:r>
            <a:r>
              <a:rPr lang="en-US" sz="2800" dirty="0" err="1" smtClean="0">
                <a:ea typeface="ＭＳ Ｐゴシック" pitchFamily="34" charset="-128"/>
              </a:rPr>
              <a:t>i</a:t>
            </a:r>
            <a:r>
              <a:rPr lang="en-US" sz="2800" dirty="0" smtClean="0">
                <a:ea typeface="ＭＳ Ｐゴシック" pitchFamily="34" charset="-128"/>
              </a:rPr>
              <a:t> = 1</a:t>
            </a:r>
            <a:r>
              <a:rPr lang="en-US" sz="2800" dirty="0" smtClean="0">
                <a:ea typeface="ＭＳ Ｐゴシック" pitchFamily="34" charset="-128"/>
              </a:rPr>
              <a:t>, 2, …, n</a:t>
            </a:r>
          </a:p>
          <a:p>
            <a:pPr lvl="2"/>
            <a:endParaRPr lang="en-US" sz="800" dirty="0" smtClean="0">
              <a:ea typeface="ＭＳ Ｐゴシック" pitchFamily="34" charset="-128"/>
            </a:endParaRP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Sample x</a:t>
            </a:r>
            <a:r>
              <a:rPr lang="en-US" sz="2400" baseline="-25000" dirty="0" smtClean="0">
                <a:ea typeface="ＭＳ Ｐゴシック" pitchFamily="34" charset="-128"/>
              </a:rPr>
              <a:t>i</a:t>
            </a:r>
            <a:r>
              <a:rPr lang="en-US" sz="2400" dirty="0" smtClean="0">
                <a:ea typeface="ＭＳ Ｐゴシック" pitchFamily="34" charset="-128"/>
              </a:rPr>
              <a:t> from P(X</a:t>
            </a:r>
            <a:r>
              <a:rPr lang="en-US" sz="2400" baseline="-25000" dirty="0" smtClean="0">
                <a:ea typeface="ＭＳ Ｐゴシック" pitchFamily="34" charset="-128"/>
              </a:rPr>
              <a:t>i</a:t>
            </a:r>
            <a:r>
              <a:rPr lang="en-US" sz="2400" dirty="0" smtClean="0">
                <a:ea typeface="ＭＳ Ｐゴシック" pitchFamily="34" charset="-128"/>
              </a:rPr>
              <a:t> | Parents(X</a:t>
            </a:r>
            <a:r>
              <a:rPr lang="en-US" sz="2400" baseline="-25000" dirty="0" smtClean="0">
                <a:ea typeface="ＭＳ Ｐゴシック" pitchFamily="34" charset="-128"/>
              </a:rPr>
              <a:t>i</a:t>
            </a:r>
            <a:r>
              <a:rPr lang="en-US" sz="2400" dirty="0" smtClean="0">
                <a:ea typeface="ＭＳ Ｐゴシック" pitchFamily="34" charset="-128"/>
              </a:rPr>
              <a:t>))</a:t>
            </a:r>
          </a:p>
          <a:p>
            <a:pPr lvl="1"/>
            <a:endParaRPr lang="en-US" sz="800" dirty="0" smtClean="0">
              <a:ea typeface="ＭＳ Ｐゴシック" pitchFamily="34" charset="-128"/>
            </a:endParaRPr>
          </a:p>
          <a:p>
            <a:r>
              <a:rPr lang="en-US" sz="2800" dirty="0" smtClean="0">
                <a:ea typeface="ＭＳ Ｐゴシック" pitchFamily="34" charset="-128"/>
              </a:rPr>
              <a:t>Return (x</a:t>
            </a:r>
            <a:r>
              <a:rPr lang="en-US" sz="2800" baseline="-25000" dirty="0" smtClean="0">
                <a:ea typeface="ＭＳ Ｐゴシック" pitchFamily="34" charset="-128"/>
              </a:rPr>
              <a:t>1</a:t>
            </a:r>
            <a:r>
              <a:rPr lang="en-US" sz="2800" dirty="0" smtClean="0">
                <a:ea typeface="ＭＳ Ｐゴシック" pitchFamily="34" charset="-128"/>
              </a:rPr>
              <a:t>, x</a:t>
            </a:r>
            <a:r>
              <a:rPr lang="en-US" sz="2800" baseline="-25000" dirty="0" smtClean="0">
                <a:ea typeface="ＭＳ Ｐゴシック" pitchFamily="34" charset="-128"/>
              </a:rPr>
              <a:t>2</a:t>
            </a:r>
            <a:r>
              <a:rPr lang="en-US" sz="2800" dirty="0" smtClean="0">
                <a:ea typeface="ＭＳ Ｐゴシック" pitchFamily="34" charset="-128"/>
              </a:rPr>
              <a:t>, …, </a:t>
            </a:r>
            <a:r>
              <a:rPr lang="en-US" sz="2800" dirty="0" err="1" smtClean="0">
                <a:ea typeface="ＭＳ Ｐゴシック" pitchFamily="34" charset="-128"/>
              </a:rPr>
              <a:t>x</a:t>
            </a:r>
            <a:r>
              <a:rPr lang="en-US" sz="2800" baseline="-25000" dirty="0" err="1" smtClean="0">
                <a:ea typeface="ＭＳ Ｐゴシック" pitchFamily="34" charset="-128"/>
              </a:rPr>
              <a:t>n</a:t>
            </a:r>
            <a:r>
              <a:rPr lang="en-US" sz="2800" dirty="0" smtClean="0">
                <a:ea typeface="ＭＳ Ｐゴシック" pitchFamily="34" charset="-128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" y="3755742"/>
            <a:ext cx="12191997" cy="31022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Prior Sampling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524000"/>
            <a:ext cx="8229600" cy="4876800"/>
          </a:xfrm>
        </p:spPr>
        <p:txBody>
          <a:bodyPr/>
          <a:lstStyle/>
          <a:p>
            <a:r>
              <a:rPr lang="en-US" sz="2400" dirty="0" smtClean="0">
                <a:ea typeface="ＭＳ Ｐゴシック" pitchFamily="34" charset="-128"/>
                <a:cs typeface="Calibri" pitchFamily="34" charset="0"/>
              </a:rPr>
              <a:t>This process generates samples with probability:</a:t>
            </a:r>
          </a:p>
          <a:p>
            <a:endParaRPr lang="en-US" sz="2400" dirty="0" smtClean="0">
              <a:ea typeface="ＭＳ Ｐゴシック" pitchFamily="34" charset="-128"/>
              <a:cs typeface="Calibri" pitchFamily="34" charset="0"/>
            </a:endParaRPr>
          </a:p>
          <a:p>
            <a:endParaRPr lang="en-US" sz="2400" dirty="0" smtClean="0">
              <a:ea typeface="ＭＳ Ｐゴシック" pitchFamily="34" charset="-128"/>
              <a:cs typeface="Calibri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ea typeface="ＭＳ Ｐゴシック" pitchFamily="34" charset="-128"/>
                <a:cs typeface="Calibri" pitchFamily="34" charset="0"/>
              </a:rPr>
              <a:t>	…i.e. the </a:t>
            </a:r>
            <a:r>
              <a:rPr lang="en-US" sz="2400" dirty="0" smtClean="0">
                <a:ea typeface="ＭＳ Ｐゴシック" pitchFamily="34" charset="-128"/>
                <a:cs typeface="Calibri" pitchFamily="34" charset="0"/>
              </a:rPr>
              <a:t>BN</a:t>
            </a:r>
            <a:r>
              <a:rPr lang="en-US" sz="2400" dirty="0" smtClean="0">
                <a:ea typeface="ＭＳ Ｐゴシック" pitchFamily="34" charset="-128"/>
                <a:cs typeface="Calibri" pitchFamily="34" charset="0"/>
              </a:rPr>
              <a:t>’</a:t>
            </a:r>
            <a:r>
              <a:rPr lang="en-US" altLang="ja-JP" sz="2400" dirty="0" smtClean="0">
                <a:ea typeface="ＭＳ Ｐゴシック" pitchFamily="34" charset="-128"/>
                <a:cs typeface="Calibri" pitchFamily="34" charset="0"/>
              </a:rPr>
              <a:t>s </a:t>
            </a:r>
            <a:r>
              <a:rPr lang="en-US" altLang="ja-JP" sz="2400" dirty="0" smtClean="0">
                <a:ea typeface="ＭＳ Ｐゴシック" pitchFamily="34" charset="-128"/>
                <a:cs typeface="Calibri" pitchFamily="34" charset="0"/>
              </a:rPr>
              <a:t>joint probability</a:t>
            </a:r>
          </a:p>
          <a:p>
            <a:endParaRPr lang="en-US" sz="2400" dirty="0" smtClean="0">
              <a:ea typeface="ＭＳ Ｐゴシック" pitchFamily="34" charset="-128"/>
              <a:cs typeface="Calibri" pitchFamily="34" charset="0"/>
            </a:endParaRPr>
          </a:p>
          <a:p>
            <a:r>
              <a:rPr lang="en-US" sz="2400" dirty="0" smtClean="0">
                <a:ea typeface="ＭＳ Ｐゴシック" pitchFamily="34" charset="-128"/>
                <a:cs typeface="Calibri" pitchFamily="34" charset="0"/>
              </a:rPr>
              <a:t>Let the number of samples of an event be</a:t>
            </a:r>
          </a:p>
          <a:p>
            <a:endParaRPr lang="en-US" sz="2400" dirty="0" smtClean="0">
              <a:ea typeface="ＭＳ Ｐゴシック" pitchFamily="34" charset="-128"/>
              <a:cs typeface="Calibri" pitchFamily="34" charset="0"/>
            </a:endParaRPr>
          </a:p>
          <a:p>
            <a:r>
              <a:rPr lang="en-US" sz="2400" dirty="0" smtClean="0">
                <a:ea typeface="ＭＳ Ｐゴシック" pitchFamily="34" charset="-128"/>
                <a:cs typeface="Calibri" pitchFamily="34" charset="0"/>
              </a:rPr>
              <a:t>Then</a:t>
            </a:r>
          </a:p>
          <a:p>
            <a:endParaRPr lang="en-US" sz="2400" dirty="0" smtClean="0">
              <a:ea typeface="ＭＳ Ｐゴシック" pitchFamily="34" charset="-128"/>
              <a:cs typeface="Calibri" pitchFamily="34" charset="0"/>
            </a:endParaRPr>
          </a:p>
          <a:p>
            <a:endParaRPr lang="en-US" sz="2400" dirty="0" smtClean="0">
              <a:ea typeface="ＭＳ Ｐゴシック" pitchFamily="34" charset="-128"/>
              <a:cs typeface="Calibri" pitchFamily="34" charset="0"/>
            </a:endParaRPr>
          </a:p>
          <a:p>
            <a:r>
              <a:rPr lang="en-US" sz="2400" dirty="0" smtClean="0">
                <a:ea typeface="ＭＳ Ｐゴシック" pitchFamily="34" charset="-128"/>
                <a:cs typeface="Calibri" pitchFamily="34" charset="0"/>
              </a:rPr>
              <a:t>I.e., the sampling procedure is </a:t>
            </a:r>
            <a:r>
              <a:rPr lang="en-US" sz="2400" dirty="0" smtClean="0">
                <a:solidFill>
                  <a:srgbClr val="A50021"/>
                </a:solidFill>
                <a:ea typeface="ＭＳ Ｐゴシック" pitchFamily="34" charset="-128"/>
                <a:cs typeface="Calibri" pitchFamily="34" charset="0"/>
              </a:rPr>
              <a:t>consistent</a:t>
            </a:r>
          </a:p>
          <a:p>
            <a:endParaRPr lang="en-US" sz="2400" dirty="0" smtClean="0">
              <a:ea typeface="ＭＳ Ｐゴシック" pitchFamily="34" charset="-128"/>
              <a:cs typeface="Calibri" pitchFamily="34" charset="0"/>
            </a:endParaRPr>
          </a:p>
        </p:txBody>
      </p:sp>
      <p:pic>
        <p:nvPicPr>
          <p:cNvPr id="1741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85975"/>
            <a:ext cx="70866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6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810000"/>
            <a:ext cx="1860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8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648200"/>
            <a:ext cx="6383338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We</a:t>
            </a: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400" dirty="0" smtClean="0">
                <a:latin typeface="Calibri"/>
                <a:ea typeface="ＭＳ Ｐゴシック" pitchFamily="34" charset="-128"/>
                <a:cs typeface="Calibri"/>
              </a:rPr>
              <a:t>ll </a:t>
            </a:r>
            <a:r>
              <a:rPr lang="en-US" altLang="ja-JP" sz="2400" dirty="0" smtClean="0">
                <a:latin typeface="Calibri"/>
                <a:ea typeface="ＭＳ Ｐゴシック" pitchFamily="34" charset="-128"/>
                <a:cs typeface="Calibri"/>
              </a:rPr>
              <a:t>get a bunch of samples from the BN: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	+c, 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-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s, +r, +w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	+c, +s, +r, +w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	-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c, +s, +r,  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-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w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	+c, 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-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s, +r, +w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	-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c,  -s,  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-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r, +w</a:t>
            </a:r>
          </a:p>
          <a:p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If we want to know P(W)</a:t>
            </a:r>
          </a:p>
          <a:p>
            <a:pPr lvl="1"/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We have counts &lt;+w:4, 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-w:1&gt;</a:t>
            </a:r>
          </a:p>
          <a:p>
            <a:pPr lvl="1"/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Normalize to get P(W) = 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&lt;+w:0.8, 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-w:0.2&gt;</a:t>
            </a:r>
          </a:p>
          <a:p>
            <a:pPr lvl="1"/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This will get closer to the true distribution with more samples</a:t>
            </a:r>
          </a:p>
          <a:p>
            <a:pPr lvl="1"/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Can estimate anything else, too</a:t>
            </a:r>
          </a:p>
          <a:p>
            <a:pPr lvl="1"/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What about 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P(C | 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+w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)?   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P(C | 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+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r, 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+w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)?  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P(C | 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-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r, 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-w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)?</a:t>
            </a:r>
          </a:p>
          <a:p>
            <a:pPr lvl="1"/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Fast: can use fewer samples if less time (what’s</a:t>
            </a:r>
            <a:r>
              <a:rPr lang="en-US" altLang="ja-JP" sz="20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 the drawback?)</a:t>
            </a:r>
            <a:endParaRPr lang="en-US" sz="2000" dirty="0" smtClean="0">
              <a:latin typeface="Calibri"/>
              <a:ea typeface="ＭＳ Ｐゴシック" pitchFamily="34" charset="-128"/>
              <a:cs typeface="Calibri"/>
              <a:sym typeface="Symbol" pitchFamily="18" charset="2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15200" y="1905000"/>
            <a:ext cx="1652499" cy="1447799"/>
            <a:chOff x="7416868" y="3352800"/>
            <a:chExt cx="2870132" cy="2514600"/>
          </a:xfrm>
        </p:grpSpPr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20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21" name="AutoShape 6"/>
            <p:cNvCxnSpPr>
              <a:cxnSpLocks noChangeShapeType="1"/>
              <a:stCxn id="19" idx="3"/>
              <a:endCxn id="20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6"/>
            <p:cNvCxnSpPr>
              <a:cxnSpLocks noChangeShapeType="1"/>
              <a:stCxn id="18" idx="5"/>
              <a:endCxn id="20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24" name="AutoShape 6"/>
            <p:cNvCxnSpPr>
              <a:cxnSpLocks noChangeShapeType="1"/>
              <a:stCxn id="23" idx="5"/>
              <a:endCxn id="19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6"/>
            <p:cNvCxnSpPr>
              <a:cxnSpLocks noChangeShapeType="1"/>
              <a:stCxn id="23" idx="3"/>
              <a:endCxn id="18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Rejection Sampling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2782858"/>
            <a:ext cx="12039597" cy="313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7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4"/>
          <p:cNvSpPr txBox="1">
            <a:spLocks noChangeArrowheads="1"/>
          </p:cNvSpPr>
          <p:nvPr/>
        </p:nvSpPr>
        <p:spPr bwMode="auto">
          <a:xfrm>
            <a:off x="7467600" y="4083050"/>
            <a:ext cx="2895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lvl="1" eaLnBrk="1" hangingPunct="1">
              <a:buFont typeface="Wingdings" pitchFamily="2" charset="2"/>
              <a:buNone/>
            </a:pPr>
            <a:r>
              <a:rPr lang="en-US" sz="2000">
                <a:latin typeface="Calibri"/>
                <a:cs typeface="Calibri"/>
              </a:rPr>
              <a:t>	+c, </a:t>
            </a:r>
            <a:r>
              <a:rPr lang="en-US" sz="2000">
                <a:latin typeface="Calibri"/>
                <a:cs typeface="Calibri"/>
                <a:sym typeface="Symbol" pitchFamily="18" charset="2"/>
              </a:rPr>
              <a:t>-</a:t>
            </a:r>
            <a:r>
              <a:rPr lang="en-US" sz="2000">
                <a:latin typeface="Calibri"/>
                <a:cs typeface="Calibri"/>
              </a:rPr>
              <a:t>s, +r, +w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>
                <a:latin typeface="Calibri"/>
                <a:cs typeface="Calibri"/>
              </a:rPr>
              <a:t>	+c, +s, +r, +w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>
                <a:latin typeface="Calibri"/>
                <a:cs typeface="Calibri"/>
                <a:sym typeface="Symbol" pitchFamily="18" charset="2"/>
              </a:rPr>
              <a:t>	-</a:t>
            </a:r>
            <a:r>
              <a:rPr lang="en-US" sz="2000">
                <a:latin typeface="Calibri"/>
                <a:cs typeface="Calibri"/>
              </a:rPr>
              <a:t>c, +s, +r,  </a:t>
            </a:r>
            <a:r>
              <a:rPr lang="en-US" sz="2000">
                <a:latin typeface="Calibri"/>
                <a:cs typeface="Calibri"/>
                <a:sym typeface="Symbol" pitchFamily="18" charset="2"/>
              </a:rPr>
              <a:t>-</a:t>
            </a:r>
            <a:r>
              <a:rPr lang="en-US" sz="2000">
                <a:latin typeface="Calibri"/>
                <a:cs typeface="Calibri"/>
              </a:rPr>
              <a:t>w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>
                <a:latin typeface="Calibri"/>
                <a:cs typeface="Calibri"/>
              </a:rPr>
              <a:t>	+c, </a:t>
            </a:r>
            <a:r>
              <a:rPr lang="en-US" sz="2000">
                <a:latin typeface="Calibri"/>
                <a:cs typeface="Calibri"/>
                <a:sym typeface="Symbol" pitchFamily="18" charset="2"/>
              </a:rPr>
              <a:t>-</a:t>
            </a:r>
            <a:r>
              <a:rPr lang="en-US" sz="2000">
                <a:latin typeface="Calibri"/>
                <a:cs typeface="Calibri"/>
              </a:rPr>
              <a:t>s, +r, +w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>
                <a:latin typeface="Calibri"/>
                <a:cs typeface="Calibri"/>
                <a:sym typeface="Symbol" pitchFamily="18" charset="2"/>
              </a:rPr>
              <a:t>	-</a:t>
            </a:r>
            <a:r>
              <a:rPr lang="en-US" sz="2000">
                <a:latin typeface="Calibri"/>
                <a:cs typeface="Calibri"/>
              </a:rPr>
              <a:t>c,  -s,  </a:t>
            </a:r>
            <a:r>
              <a:rPr lang="en-US" sz="2000">
                <a:latin typeface="Calibri"/>
                <a:cs typeface="Calibri"/>
                <a:sym typeface="Symbol" pitchFamily="18" charset="2"/>
              </a:rPr>
              <a:t>-</a:t>
            </a:r>
            <a:r>
              <a:rPr lang="en-US" sz="2000">
                <a:latin typeface="Calibri"/>
                <a:cs typeface="Calibri"/>
              </a:rPr>
              <a:t>r, +w</a:t>
            </a:r>
          </a:p>
        </p:txBody>
      </p:sp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Rejection Sampling</a:t>
            </a:r>
          </a:p>
        </p:txBody>
      </p:sp>
      <p:sp>
        <p:nvSpPr>
          <p:cNvPr id="113459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5867400" cy="4525963"/>
          </a:xfrm>
        </p:spPr>
        <p:txBody>
          <a:bodyPr/>
          <a:lstStyle/>
          <a:p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Let</a:t>
            </a: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800" dirty="0" smtClean="0">
                <a:latin typeface="Calibri"/>
                <a:ea typeface="ＭＳ Ｐゴシック" pitchFamily="34" charset="-128"/>
                <a:cs typeface="Calibri"/>
              </a:rPr>
              <a:t>s </a:t>
            </a:r>
            <a:r>
              <a:rPr lang="en-US" altLang="ja-JP" sz="2800" dirty="0" smtClean="0">
                <a:latin typeface="Calibri"/>
                <a:ea typeface="ＭＳ Ｐゴシック" pitchFamily="34" charset="-128"/>
                <a:cs typeface="Calibri"/>
              </a:rPr>
              <a:t>say we want P(C)</a:t>
            </a:r>
          </a:p>
          <a:p>
            <a:pPr lvl="1"/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No point keeping all samples around</a:t>
            </a:r>
          </a:p>
          <a:p>
            <a:pPr lvl="1"/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Just tally counts of C as we go</a:t>
            </a:r>
          </a:p>
          <a:p>
            <a:pPr lvl="2"/>
            <a:endParaRPr lang="en-US" sz="2000" dirty="0" smtClean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Let</a:t>
            </a:r>
            <a:r>
              <a:rPr lang="en-US" sz="2800" dirty="0" smtClean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800" dirty="0" smtClean="0">
                <a:latin typeface="Calibri"/>
                <a:ea typeface="ＭＳ Ｐゴシック" pitchFamily="34" charset="-128"/>
                <a:cs typeface="Calibri"/>
              </a:rPr>
              <a:t>s </a:t>
            </a:r>
            <a:r>
              <a:rPr lang="en-US" altLang="ja-JP" sz="2800" dirty="0" smtClean="0">
                <a:latin typeface="Calibri"/>
                <a:ea typeface="ＭＳ Ｐゴシック" pitchFamily="34" charset="-128"/>
                <a:cs typeface="Calibri"/>
              </a:rPr>
              <a:t>say we want </a:t>
            </a:r>
            <a:r>
              <a:rPr lang="en-US" altLang="ja-JP" sz="28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P(C | </a:t>
            </a:r>
            <a:r>
              <a:rPr lang="en-US" altLang="ja-JP" sz="28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+s</a:t>
            </a:r>
            <a:r>
              <a:rPr lang="en-US" altLang="ja-JP" sz="2800" dirty="0" smtClean="0">
                <a:latin typeface="Calibri"/>
                <a:ea typeface="ＭＳ Ｐゴシック" pitchFamily="34" charset="-128"/>
                <a:cs typeface="Calibri"/>
              </a:rPr>
              <a:t>)</a:t>
            </a:r>
          </a:p>
          <a:p>
            <a:pPr lvl="1"/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Same thing: tally C outcomes, but ignore (reject) samples which don</a:t>
            </a:r>
            <a:r>
              <a:rPr lang="ja-JP" altLang="en-US" sz="2400" dirty="0" smtClean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400" dirty="0" smtClean="0">
                <a:latin typeface="Calibri"/>
                <a:ea typeface="ＭＳ Ｐゴシック" pitchFamily="34" charset="-128"/>
                <a:cs typeface="Calibri"/>
              </a:rPr>
              <a:t>t have S=+s</a:t>
            </a:r>
            <a:endParaRPr lang="en-US" altLang="ja-JP" sz="2400" dirty="0" smtClean="0">
              <a:latin typeface="Calibri"/>
              <a:ea typeface="ＭＳ Ｐゴシック" pitchFamily="34" charset="-128"/>
              <a:cs typeface="Calibri"/>
              <a:sym typeface="Symbol" pitchFamily="18" charset="2"/>
            </a:endParaRPr>
          </a:p>
          <a:p>
            <a:pPr lvl="1"/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This is called rejection sampling</a:t>
            </a:r>
          </a:p>
          <a:p>
            <a:pPr lvl="1"/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It is also consistent for conditional probabilities (</a:t>
            </a: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i.e., correct </a:t>
            </a: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  <a:sym typeface="Symbol" pitchFamily="18" charset="2"/>
              </a:rPr>
              <a:t>in the limit)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8253501" y="2133600"/>
            <a:ext cx="1652499" cy="1447799"/>
            <a:chOff x="7416868" y="3352800"/>
            <a:chExt cx="2870132" cy="2514600"/>
          </a:xfrm>
        </p:grpSpPr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20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22" name="AutoShape 6"/>
            <p:cNvCxnSpPr>
              <a:cxnSpLocks noChangeShapeType="1"/>
              <a:stCxn id="20" idx="3"/>
              <a:endCxn id="21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6"/>
            <p:cNvCxnSpPr>
              <a:cxnSpLocks noChangeShapeType="1"/>
              <a:stCxn id="19" idx="5"/>
              <a:endCxn id="21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25" name="AutoShape 6"/>
            <p:cNvCxnSpPr>
              <a:cxnSpLocks noChangeShapeType="1"/>
              <a:stCxn id="24" idx="5"/>
              <a:endCxn id="20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6"/>
            <p:cNvCxnSpPr>
              <a:cxnSpLocks noChangeShapeType="1"/>
              <a:stCxn id="24" idx="3"/>
              <a:endCxn id="19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Rejection Sampling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3429000" y="1295400"/>
            <a:ext cx="6096000" cy="2438400"/>
          </a:xfrm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en-US" sz="2000" dirty="0" smtClean="0">
                <a:ea typeface="ＭＳ Ｐゴシック" pitchFamily="34" charset="-128"/>
              </a:rPr>
              <a:t>Input: </a:t>
            </a:r>
            <a:r>
              <a:rPr lang="en-US" sz="2000" dirty="0">
                <a:ea typeface="ＭＳ Ｐゴシック" pitchFamily="34" charset="-128"/>
              </a:rPr>
              <a:t>evidence </a:t>
            </a:r>
            <a:r>
              <a:rPr lang="en-US" sz="2000" dirty="0" smtClean="0">
                <a:ea typeface="ＭＳ Ｐゴシック" pitchFamily="34" charset="-128"/>
              </a:rPr>
              <a:t>instantiation</a:t>
            </a:r>
          </a:p>
          <a:p>
            <a:r>
              <a:rPr lang="en-US" sz="2000" dirty="0" smtClean="0">
                <a:ea typeface="ＭＳ Ｐゴシック" pitchFamily="34" charset="-128"/>
              </a:rPr>
              <a:t>For </a:t>
            </a:r>
            <a:r>
              <a:rPr lang="en-US" sz="2000" dirty="0" err="1" smtClean="0">
                <a:ea typeface="ＭＳ Ｐゴシック" pitchFamily="34" charset="-128"/>
              </a:rPr>
              <a:t>i</a:t>
            </a:r>
            <a:r>
              <a:rPr lang="en-US" sz="2000" dirty="0" smtClean="0">
                <a:ea typeface="ＭＳ Ｐゴシック" pitchFamily="34" charset="-128"/>
              </a:rPr>
              <a:t> = 1</a:t>
            </a:r>
            <a:r>
              <a:rPr lang="en-US" sz="2000" dirty="0" smtClean="0">
                <a:ea typeface="ＭＳ Ｐゴシック" pitchFamily="34" charset="-128"/>
              </a:rPr>
              <a:t>, 2, …, n</a:t>
            </a:r>
          </a:p>
          <a:p>
            <a:pPr lvl="2"/>
            <a:endParaRPr lang="en-US" sz="600" dirty="0" smtClean="0">
              <a:ea typeface="ＭＳ Ｐゴシック" pitchFamily="34" charset="-128"/>
            </a:endParaRPr>
          </a:p>
          <a:p>
            <a:pPr lvl="1"/>
            <a:r>
              <a:rPr lang="en-US" sz="1800" dirty="0" smtClean="0">
                <a:ea typeface="ＭＳ Ｐゴシック" pitchFamily="34" charset="-128"/>
              </a:rPr>
              <a:t>Sample x</a:t>
            </a:r>
            <a:r>
              <a:rPr lang="en-US" sz="1800" baseline="-25000" dirty="0" smtClean="0">
                <a:ea typeface="ＭＳ Ｐゴシック" pitchFamily="34" charset="-128"/>
              </a:rPr>
              <a:t>i</a:t>
            </a:r>
            <a:r>
              <a:rPr lang="en-US" sz="1800" dirty="0" smtClean="0">
                <a:ea typeface="ＭＳ Ｐゴシック" pitchFamily="34" charset="-128"/>
              </a:rPr>
              <a:t> from P(X</a:t>
            </a:r>
            <a:r>
              <a:rPr lang="en-US" sz="1800" baseline="-25000" dirty="0" smtClean="0">
                <a:ea typeface="ＭＳ Ｐゴシック" pitchFamily="34" charset="-128"/>
              </a:rPr>
              <a:t>i</a:t>
            </a:r>
            <a:r>
              <a:rPr lang="en-US" sz="1800" dirty="0" smtClean="0">
                <a:ea typeface="ＭＳ Ｐゴシック" pitchFamily="34" charset="-128"/>
              </a:rPr>
              <a:t> | Parents(X</a:t>
            </a:r>
            <a:r>
              <a:rPr lang="en-US" sz="1800" baseline="-25000" dirty="0" smtClean="0">
                <a:ea typeface="ＭＳ Ｐゴシック" pitchFamily="34" charset="-128"/>
              </a:rPr>
              <a:t>i</a:t>
            </a:r>
            <a:r>
              <a:rPr lang="en-US" sz="1800" dirty="0" smtClean="0">
                <a:ea typeface="ＭＳ Ｐゴシック" pitchFamily="34" charset="-128"/>
              </a:rPr>
              <a:t>))</a:t>
            </a:r>
          </a:p>
          <a:p>
            <a:pPr lvl="1"/>
            <a:endParaRPr lang="en-US" sz="600" dirty="0" smtClean="0">
              <a:ea typeface="ＭＳ Ｐゴシック" pitchFamily="34" charset="-128"/>
            </a:endParaRPr>
          </a:p>
          <a:p>
            <a:pPr lvl="1"/>
            <a:r>
              <a:rPr lang="en-US" sz="1800" dirty="0" smtClean="0">
                <a:ea typeface="ＭＳ Ｐゴシック" pitchFamily="34" charset="-128"/>
              </a:rPr>
              <a:t>If x</a:t>
            </a:r>
            <a:r>
              <a:rPr lang="en-US" sz="1800" baseline="-25000" dirty="0" smtClean="0">
                <a:ea typeface="ＭＳ Ｐゴシック" pitchFamily="34" charset="-128"/>
              </a:rPr>
              <a:t>i</a:t>
            </a:r>
            <a:r>
              <a:rPr lang="en-US" sz="1800" dirty="0" smtClean="0">
                <a:ea typeface="ＭＳ Ｐゴシック" pitchFamily="34" charset="-128"/>
              </a:rPr>
              <a:t> not consistent with evidence</a:t>
            </a:r>
          </a:p>
          <a:p>
            <a:pPr lvl="2"/>
            <a:r>
              <a:rPr lang="en-US" sz="1600" dirty="0" smtClean="0">
                <a:ea typeface="ＭＳ Ｐゴシック" pitchFamily="34" charset="-128"/>
              </a:rPr>
              <a:t>Reject: </a:t>
            </a:r>
            <a:r>
              <a:rPr lang="en-US" sz="1600" dirty="0" smtClean="0">
                <a:ea typeface="ＭＳ Ｐゴシック" pitchFamily="34" charset="-128"/>
              </a:rPr>
              <a:t>return – no sample </a:t>
            </a:r>
            <a:r>
              <a:rPr lang="en-US" sz="1600" dirty="0" smtClean="0">
                <a:ea typeface="ＭＳ Ｐゴシック" pitchFamily="34" charset="-128"/>
              </a:rPr>
              <a:t>is generated in this cycle</a:t>
            </a:r>
          </a:p>
          <a:p>
            <a:pPr lvl="1"/>
            <a:endParaRPr lang="en-US" sz="600" dirty="0" smtClean="0">
              <a:ea typeface="ＭＳ Ｐゴシック" pitchFamily="34" charset="-128"/>
            </a:endParaRPr>
          </a:p>
          <a:p>
            <a:r>
              <a:rPr lang="en-US" sz="2000" dirty="0" smtClean="0">
                <a:ea typeface="ＭＳ Ｐゴシック" pitchFamily="34" charset="-128"/>
              </a:rPr>
              <a:t>Return (x</a:t>
            </a:r>
            <a:r>
              <a:rPr lang="en-US" sz="2000" baseline="-25000" dirty="0" smtClean="0">
                <a:ea typeface="ＭＳ Ｐゴシック" pitchFamily="34" charset="-128"/>
              </a:rPr>
              <a:t>1</a:t>
            </a:r>
            <a:r>
              <a:rPr lang="en-US" sz="2000" dirty="0" smtClean="0">
                <a:ea typeface="ＭＳ Ｐゴシック" pitchFamily="34" charset="-128"/>
              </a:rPr>
              <a:t>, x</a:t>
            </a:r>
            <a:r>
              <a:rPr lang="en-US" sz="2000" baseline="-25000" dirty="0" smtClean="0">
                <a:ea typeface="ＭＳ Ｐゴシック" pitchFamily="34" charset="-128"/>
              </a:rPr>
              <a:t>2</a:t>
            </a:r>
            <a:r>
              <a:rPr lang="en-US" sz="2000" dirty="0" smtClean="0">
                <a:ea typeface="ＭＳ Ｐゴシック" pitchFamily="34" charset="-128"/>
              </a:rPr>
              <a:t>, …, </a:t>
            </a:r>
            <a:r>
              <a:rPr lang="en-US" sz="2000" dirty="0" err="1" smtClean="0">
                <a:ea typeface="ＭＳ Ｐゴシック" pitchFamily="34" charset="-128"/>
              </a:rPr>
              <a:t>x</a:t>
            </a:r>
            <a:r>
              <a:rPr lang="en-US" sz="2000" baseline="-25000" dirty="0" err="1" smtClean="0">
                <a:ea typeface="ＭＳ Ｐゴシック" pitchFamily="34" charset="-128"/>
              </a:rPr>
              <a:t>n</a:t>
            </a:r>
            <a:r>
              <a:rPr lang="en-US" sz="2000" dirty="0" smtClean="0">
                <a:ea typeface="ＭＳ Ｐゴシック" pitchFamily="34" charset="-128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2" y="4319829"/>
            <a:ext cx="9753596" cy="2538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Weighting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337640"/>
            <a:ext cx="12191999" cy="29107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676400"/>
            <a:ext cx="2622550" cy="209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4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096000" y="1524000"/>
            <a:ext cx="5943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  <a:cs typeface="Calibri" pitchFamily="34" charset="0"/>
              </a:rPr>
              <a:t>Idea: fix evidence variables and sample the rest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ＭＳ Ｐゴシック" pitchFamily="34" charset="-128"/>
                <a:cs typeface="Calibri" pitchFamily="34" charset="0"/>
              </a:rPr>
              <a:t>Problem: sample distribution not consistent!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ＭＳ Ｐゴシック" pitchFamily="34" charset="-128"/>
                <a:cs typeface="Calibri" pitchFamily="34" charset="0"/>
              </a:rPr>
              <a:t>Solution: weight by probability of evidence given parents</a:t>
            </a:r>
          </a:p>
        </p:txBody>
      </p:sp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Likelihood Weighting</a:t>
            </a:r>
          </a:p>
        </p:txBody>
      </p:sp>
      <p:sp>
        <p:nvSpPr>
          <p:cNvPr id="11366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5867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  <a:cs typeface="Calibri" pitchFamily="34" charset="0"/>
              </a:rPr>
              <a:t>Problem with rejection sampling: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ＭＳ Ｐゴシック" pitchFamily="34" charset="-128"/>
                <a:cs typeface="Calibri" pitchFamily="34" charset="0"/>
              </a:rPr>
              <a:t>If evidence is unlikely, rejects lots of samples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ＭＳ Ｐゴシック" pitchFamily="34" charset="-128"/>
                <a:cs typeface="Calibri" pitchFamily="34" charset="0"/>
              </a:rPr>
              <a:t>Evidence not exploited </a:t>
            </a:r>
            <a:r>
              <a:rPr lang="en-US" altLang="ja-JP" sz="2000" dirty="0" smtClean="0">
                <a:ea typeface="ＭＳ Ｐゴシック" pitchFamily="34" charset="-128"/>
                <a:cs typeface="Calibri" pitchFamily="34" charset="0"/>
              </a:rPr>
              <a:t>as you sample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ea typeface="ＭＳ Ｐゴシック" pitchFamily="34" charset="-128"/>
                <a:cs typeface="Calibri" pitchFamily="34" charset="0"/>
              </a:rPr>
              <a:t>Consider P</a:t>
            </a:r>
            <a:r>
              <a:rPr lang="en-US" sz="2000" dirty="0" smtClean="0">
                <a:ea typeface="ＭＳ Ｐゴシック" pitchFamily="34" charset="-128"/>
                <a:cs typeface="Calibri" pitchFamily="34" charset="0"/>
              </a:rPr>
              <a:t>( Shape | blue )</a:t>
            </a:r>
            <a:endParaRPr lang="en-US" sz="2000" dirty="0" smtClean="0">
              <a:ea typeface="ＭＳ Ｐゴシック" pitchFamily="34" charset="-128"/>
              <a:cs typeface="Calibri" pitchFamily="34" charset="0"/>
            </a:endParaRPr>
          </a:p>
          <a:p>
            <a:pPr lvl="1">
              <a:lnSpc>
                <a:spcPct val="90000"/>
              </a:lnSpc>
            </a:pPr>
            <a:endParaRPr lang="en-US" sz="2000" dirty="0" smtClean="0">
              <a:ea typeface="ＭＳ Ｐゴシック" pitchFamily="34" charset="-128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ＭＳ Ｐゴシック" pitchFamily="34" charset="-128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ＭＳ Ｐゴシック" pitchFamily="34" charset="-128"/>
              <a:cs typeface="Calibri" pitchFamily="34" charset="0"/>
            </a:endParaRPr>
          </a:p>
        </p:txBody>
      </p:sp>
      <p:cxnSp>
        <p:nvCxnSpPr>
          <p:cNvPr id="1136645" name="AutoShape 5"/>
          <p:cNvCxnSpPr>
            <a:cxnSpLocks noChangeShapeType="1"/>
            <a:stCxn id="1136646" idx="6"/>
            <a:endCxn id="1136647" idx="2"/>
          </p:cNvCxnSpPr>
          <p:nvPr/>
        </p:nvCxnSpPr>
        <p:spPr bwMode="auto">
          <a:xfrm>
            <a:off x="7408863" y="3944938"/>
            <a:ext cx="9588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6646" name="Oval 6"/>
          <p:cNvSpPr>
            <a:spLocks noChangeArrowheads="1"/>
          </p:cNvSpPr>
          <p:nvPr/>
        </p:nvSpPr>
        <p:spPr bwMode="auto">
          <a:xfrm>
            <a:off x="6172200" y="36576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Shape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6647" name="Oval 7"/>
          <p:cNvSpPr>
            <a:spLocks noChangeArrowheads="1"/>
          </p:cNvSpPr>
          <p:nvPr/>
        </p:nvSpPr>
        <p:spPr bwMode="auto">
          <a:xfrm>
            <a:off x="8382000" y="3657600"/>
            <a:ext cx="1222375" cy="574675"/>
          </a:xfrm>
          <a:prstGeom prst="ellipse">
            <a:avLst/>
          </a:prstGeom>
          <a:solidFill>
            <a:srgbClr val="3333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dirty="0" smtClean="0">
                <a:latin typeface="Calibri" pitchFamily="34" charset="0"/>
                <a:cs typeface="Calibri" pitchFamily="34" charset="0"/>
              </a:rPr>
              <a:t>Color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6649" name="Line 9"/>
          <p:cNvSpPr>
            <a:spLocks noChangeShapeType="1"/>
          </p:cNvSpPr>
          <p:nvPr/>
        </p:nvSpPr>
        <p:spPr bwMode="auto">
          <a:xfrm flipV="1">
            <a:off x="8534400" y="36576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6650" name="Line 10"/>
          <p:cNvSpPr>
            <a:spLocks noChangeShapeType="1"/>
          </p:cNvSpPr>
          <p:nvPr/>
        </p:nvSpPr>
        <p:spPr bwMode="auto">
          <a:xfrm flipV="1">
            <a:off x="8915400" y="3733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136651" name="AutoShape 11"/>
          <p:cNvCxnSpPr>
            <a:cxnSpLocks noChangeShapeType="1"/>
            <a:stCxn id="1136652" idx="6"/>
            <a:endCxn id="1136653" idx="2"/>
          </p:cNvCxnSpPr>
          <p:nvPr/>
        </p:nvCxnSpPr>
        <p:spPr bwMode="auto">
          <a:xfrm>
            <a:off x="1524000" y="3944938"/>
            <a:ext cx="5334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6652" name="Oval 12"/>
          <p:cNvSpPr>
            <a:spLocks noChangeArrowheads="1"/>
          </p:cNvSpPr>
          <p:nvPr/>
        </p:nvSpPr>
        <p:spPr bwMode="auto">
          <a:xfrm>
            <a:off x="301625" y="36576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>
                <a:latin typeface="Calibri" pitchFamily="34" charset="0"/>
                <a:cs typeface="Calibri" pitchFamily="34" charset="0"/>
              </a:rPr>
              <a:t>Shape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6653" name="Oval 13"/>
          <p:cNvSpPr>
            <a:spLocks noChangeArrowheads="1"/>
          </p:cNvSpPr>
          <p:nvPr/>
        </p:nvSpPr>
        <p:spPr bwMode="auto">
          <a:xfrm>
            <a:off x="2057400" y="36576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en-US" dirty="0" smtClean="0">
                <a:latin typeface="Calibri" pitchFamily="34" charset="0"/>
                <a:cs typeface="Calibri" pitchFamily="34" charset="0"/>
              </a:rPr>
              <a:t>Color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124200" y="3124200"/>
            <a:ext cx="2514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lvl="1" eaLnBrk="1" hangingPunct="1">
              <a:buFont typeface="Wingdings" pitchFamily="2" charset="2"/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strike="sngStrike" dirty="0" smtClean="0">
                <a:latin typeface="Calibri" pitchFamily="34" charset="0"/>
                <a:cs typeface="Calibri" pitchFamily="34" charset="0"/>
              </a:rPr>
              <a:t>pyramid,  green</a:t>
            </a:r>
            <a:endParaRPr lang="en-US" sz="2000" strike="sngStrike" dirty="0">
              <a:latin typeface="Calibri" pitchFamily="34" charset="0"/>
              <a:cs typeface="Calibri" pitchFamily="34" charset="0"/>
            </a:endParaRPr>
          </a:p>
          <a:p>
            <a:pPr lvl="1" eaLnBrk="1" hangingPunct="1"/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strike="sngStrike" dirty="0" smtClean="0">
                <a:latin typeface="Calibri" pitchFamily="34" charset="0"/>
                <a:cs typeface="Calibri" pitchFamily="34" charset="0"/>
              </a:rPr>
              <a:t>pyramid,  red</a:t>
            </a:r>
            <a:endParaRPr lang="en-US" sz="2000" strike="sngStrike" dirty="0">
              <a:latin typeface="Calibri" pitchFamily="34" charset="0"/>
              <a:cs typeface="Calibri" pitchFamily="34" charset="0"/>
            </a:endParaRPr>
          </a:p>
          <a:p>
            <a:pPr lvl="1" eaLnBrk="1" hangingPunct="1"/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sphere,     blue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lvl="1" eaLnBrk="1" hangingPunct="1"/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strike="sngStrike" dirty="0" smtClean="0">
                <a:latin typeface="Calibri" pitchFamily="34" charset="0"/>
                <a:cs typeface="Calibri" pitchFamily="34" charset="0"/>
              </a:rPr>
              <a:t>cube,         red</a:t>
            </a:r>
            <a:endParaRPr lang="en-US" sz="2000" strike="sngStrike" dirty="0">
              <a:latin typeface="Calibri" pitchFamily="34" charset="0"/>
              <a:cs typeface="Calibri" pitchFamily="34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2000" strike="sngStrike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strike="sngStrike" dirty="0" smtClean="0">
                <a:latin typeface="Calibri" pitchFamily="34" charset="0"/>
                <a:cs typeface="Calibri" pitchFamily="34" charset="0"/>
              </a:rPr>
              <a:t>sphere,      green</a:t>
            </a:r>
            <a:endParaRPr lang="en-US" sz="2000" strike="sngStrik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9448800" y="3093184"/>
            <a:ext cx="27432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lvl="1" eaLnBrk="1" hangingPunct="1">
              <a:buFont typeface="Wingdings" pitchFamily="2" charset="2"/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pyramid,  blue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lvl="1" eaLnBrk="1" hangingPunct="1"/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pyramid,  blue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lvl="1" eaLnBrk="1" hangingPunct="1"/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sphere,     blue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lvl="1" eaLnBrk="1" hangingPunct="1"/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cube,         blue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sphere,      blue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257800"/>
            <a:ext cx="5791200" cy="13826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5294590"/>
            <a:ext cx="5486399" cy="14277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450080"/>
            <a:ext cx="1295400" cy="1036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46" grpId="0" animBg="1"/>
      <p:bldP spid="1136647" grpId="0" animBg="1"/>
      <p:bldP spid="1136649" grpId="0" animBg="1"/>
      <p:bldP spid="1136650" grpId="0" animBg="1"/>
      <p:bldP spid="1136652" grpId="0" animBg="1"/>
      <p:bldP spid="1136653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2"/>
          <p:cNvSpPr>
            <a:spLocks noChangeArrowheads="1"/>
          </p:cNvSpPr>
          <p:nvPr/>
        </p:nvSpPr>
        <p:spPr bwMode="auto">
          <a:xfrm>
            <a:off x="5486400" y="1600200"/>
            <a:ext cx="1143000" cy="5334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2438400" y="4572000"/>
            <a:ext cx="2438400" cy="5334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Likelihood Weighting</a:t>
            </a:r>
          </a:p>
        </p:txBody>
      </p:sp>
      <p:sp>
        <p:nvSpPr>
          <p:cNvPr id="1132566" name="Rectangle 22"/>
          <p:cNvSpPr>
            <a:spLocks noChangeArrowheads="1"/>
          </p:cNvSpPr>
          <p:nvPr/>
        </p:nvSpPr>
        <p:spPr bwMode="auto">
          <a:xfrm>
            <a:off x="2438400" y="2814638"/>
            <a:ext cx="1371600" cy="5334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3495" name="Picture 2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95400"/>
            <a:ext cx="754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Picture 2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2438400"/>
            <a:ext cx="10572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422989"/>
              </p:ext>
            </p:extLst>
          </p:nvPr>
        </p:nvGraphicFramePr>
        <p:xfrm>
          <a:off x="5486400" y="1620838"/>
          <a:ext cx="1143000" cy="506694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</a:tblGrid>
              <a:tr h="253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57200"/>
              </p:ext>
            </p:extLst>
          </p:nvPr>
        </p:nvGraphicFramePr>
        <p:xfrm>
          <a:off x="2514600" y="2836863"/>
          <a:ext cx="1295400" cy="1013388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+c</a:t>
                      </a:r>
                    </a:p>
                    <a:p>
                      <a:pPr algn="ctr" fontAlgn="b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-c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8153400" y="2814638"/>
            <a:ext cx="1371600" cy="538162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3529" name="Picture 3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738" y="2438400"/>
            <a:ext cx="108902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223112"/>
              </p:ext>
            </p:extLst>
          </p:nvPr>
        </p:nvGraphicFramePr>
        <p:xfrm>
          <a:off x="8229600" y="2836863"/>
          <a:ext cx="1295400" cy="1013388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+c</a:t>
                      </a:r>
                    </a:p>
                    <a:p>
                      <a:pPr algn="ctr" fontAlgn="b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-c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3550" name="Picture 3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191000"/>
            <a:ext cx="1549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967309"/>
              </p:ext>
            </p:extLst>
          </p:nvPr>
        </p:nvGraphicFramePr>
        <p:xfrm>
          <a:off x="2438400" y="4602163"/>
          <a:ext cx="2438400" cy="202724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253405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+s</a:t>
                      </a:r>
                    </a:p>
                    <a:p>
                      <a:pPr algn="ctr" fontAlgn="b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405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3588" name="TextBox 39"/>
          <p:cNvSpPr txBox="1">
            <a:spLocks noChangeArrowheads="1"/>
          </p:cNvSpPr>
          <p:nvPr/>
        </p:nvSpPr>
        <p:spPr bwMode="auto">
          <a:xfrm>
            <a:off x="7696200" y="4343400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 pitchFamily="34" charset="0"/>
                <a:cs typeface="Calibri" pitchFamily="34" charset="0"/>
              </a:rPr>
              <a:t>Samples:</a:t>
            </a:r>
          </a:p>
        </p:txBody>
      </p:sp>
      <p:sp>
        <p:nvSpPr>
          <p:cNvPr id="63589" name="TextBox 40"/>
          <p:cNvSpPr txBox="1">
            <a:spLocks noChangeArrowheads="1"/>
          </p:cNvSpPr>
          <p:nvPr/>
        </p:nvSpPr>
        <p:spPr bwMode="auto">
          <a:xfrm>
            <a:off x="8001000" y="48006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 pitchFamily="34" charset="0"/>
                <a:cs typeface="Calibri" pitchFamily="34" charset="0"/>
              </a:rPr>
              <a:t>+c, +s, +r, +w</a:t>
            </a:r>
          </a:p>
        </p:txBody>
      </p:sp>
      <p:sp>
        <p:nvSpPr>
          <p:cNvPr id="63590" name="TextBox 42"/>
          <p:cNvSpPr txBox="1">
            <a:spLocks noChangeArrowheads="1"/>
          </p:cNvSpPr>
          <p:nvPr/>
        </p:nvSpPr>
        <p:spPr bwMode="auto">
          <a:xfrm>
            <a:off x="8077200" y="51054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 pitchFamily="34" charset="0"/>
                <a:cs typeface="Calibri" pitchFamily="34" charset="0"/>
              </a:rPr>
              <a:t>…</a:t>
            </a:r>
          </a:p>
        </p:txBody>
      </p:sp>
      <p:sp>
        <p:nvSpPr>
          <p:cNvPr id="63591" name="Oval 4"/>
          <p:cNvSpPr>
            <a:spLocks noChangeArrowheads="1"/>
          </p:cNvSpPr>
          <p:nvPr/>
        </p:nvSpPr>
        <p:spPr bwMode="auto">
          <a:xfrm>
            <a:off x="5410200" y="239712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Cloudy</a:t>
            </a:r>
          </a:p>
        </p:txBody>
      </p:sp>
      <p:sp>
        <p:nvSpPr>
          <p:cNvPr id="63592" name="Oval 5"/>
          <p:cNvSpPr>
            <a:spLocks noChangeArrowheads="1"/>
          </p:cNvSpPr>
          <p:nvPr/>
        </p:nvSpPr>
        <p:spPr bwMode="auto">
          <a:xfrm>
            <a:off x="4038600" y="33655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Sprinkler</a:t>
            </a:r>
          </a:p>
        </p:txBody>
      </p:sp>
      <p:sp>
        <p:nvSpPr>
          <p:cNvPr id="63593" name="Oval 6"/>
          <p:cNvSpPr>
            <a:spLocks noChangeArrowheads="1"/>
          </p:cNvSpPr>
          <p:nvPr/>
        </p:nvSpPr>
        <p:spPr bwMode="auto">
          <a:xfrm>
            <a:off x="6778625" y="338772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Rain</a:t>
            </a:r>
          </a:p>
        </p:txBody>
      </p:sp>
      <p:sp>
        <p:nvSpPr>
          <p:cNvPr id="63594" name="Oval 7"/>
          <p:cNvSpPr>
            <a:spLocks noChangeArrowheads="1"/>
          </p:cNvSpPr>
          <p:nvPr/>
        </p:nvSpPr>
        <p:spPr bwMode="auto">
          <a:xfrm>
            <a:off x="5407025" y="437832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WetGrass</a:t>
            </a:r>
          </a:p>
        </p:txBody>
      </p:sp>
      <p:cxnSp>
        <p:nvCxnSpPr>
          <p:cNvPr id="63595" name="AutoShape 8"/>
          <p:cNvCxnSpPr>
            <a:cxnSpLocks noChangeShapeType="1"/>
            <a:stCxn id="51" idx="5"/>
            <a:endCxn id="63593" idx="1"/>
          </p:cNvCxnSpPr>
          <p:nvPr/>
        </p:nvCxnSpPr>
        <p:spPr bwMode="auto">
          <a:xfrm>
            <a:off x="6453188" y="2901950"/>
            <a:ext cx="504825" cy="555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96" name="AutoShape 9"/>
          <p:cNvCxnSpPr>
            <a:cxnSpLocks noChangeShapeType="1"/>
            <a:stCxn id="63591" idx="3"/>
            <a:endCxn id="63592" idx="7"/>
          </p:cNvCxnSpPr>
          <p:nvPr/>
        </p:nvCxnSpPr>
        <p:spPr bwMode="auto">
          <a:xfrm flipH="1">
            <a:off x="5081588" y="2901950"/>
            <a:ext cx="508000" cy="533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97" name="AutoShape 10"/>
          <p:cNvCxnSpPr>
            <a:cxnSpLocks noChangeShapeType="1"/>
            <a:stCxn id="63592" idx="5"/>
            <a:endCxn id="63594" idx="1"/>
          </p:cNvCxnSpPr>
          <p:nvPr/>
        </p:nvCxnSpPr>
        <p:spPr bwMode="auto">
          <a:xfrm>
            <a:off x="5081588" y="3870325"/>
            <a:ext cx="504825" cy="57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98" name="AutoShape 11"/>
          <p:cNvCxnSpPr>
            <a:cxnSpLocks noChangeShapeType="1"/>
            <a:stCxn id="63593" idx="3"/>
            <a:endCxn id="63594" idx="7"/>
          </p:cNvCxnSpPr>
          <p:nvPr/>
        </p:nvCxnSpPr>
        <p:spPr bwMode="auto">
          <a:xfrm flipH="1">
            <a:off x="6450013" y="3892550"/>
            <a:ext cx="508000" cy="555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Oval 16"/>
          <p:cNvSpPr>
            <a:spLocks noChangeArrowheads="1"/>
          </p:cNvSpPr>
          <p:nvPr/>
        </p:nvSpPr>
        <p:spPr bwMode="auto">
          <a:xfrm>
            <a:off x="5410200" y="2397125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Cloudy</a:t>
            </a:r>
          </a:p>
        </p:txBody>
      </p:sp>
      <p:sp>
        <p:nvSpPr>
          <p:cNvPr id="63600" name="Oval 17"/>
          <p:cNvSpPr>
            <a:spLocks noChangeArrowheads="1"/>
          </p:cNvSpPr>
          <p:nvPr/>
        </p:nvSpPr>
        <p:spPr bwMode="auto">
          <a:xfrm>
            <a:off x="4038600" y="3365500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Sprinkler</a:t>
            </a:r>
          </a:p>
        </p:txBody>
      </p:sp>
      <p:sp>
        <p:nvSpPr>
          <p:cNvPr id="53" name="Oval 18"/>
          <p:cNvSpPr>
            <a:spLocks noChangeArrowheads="1"/>
          </p:cNvSpPr>
          <p:nvPr/>
        </p:nvSpPr>
        <p:spPr bwMode="auto">
          <a:xfrm>
            <a:off x="6778625" y="3387725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Rain</a:t>
            </a:r>
          </a:p>
        </p:txBody>
      </p:sp>
      <p:sp>
        <p:nvSpPr>
          <p:cNvPr id="63602" name="Oval 19"/>
          <p:cNvSpPr>
            <a:spLocks noChangeArrowheads="1"/>
          </p:cNvSpPr>
          <p:nvPr/>
        </p:nvSpPr>
        <p:spPr bwMode="auto">
          <a:xfrm>
            <a:off x="5410200" y="4378325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WetGrass</a:t>
            </a:r>
          </a:p>
        </p:txBody>
      </p:sp>
      <p:sp>
        <p:nvSpPr>
          <p:cNvPr id="63603" name="Line 23"/>
          <p:cNvSpPr>
            <a:spLocks noChangeShapeType="1"/>
          </p:cNvSpPr>
          <p:nvPr/>
        </p:nvSpPr>
        <p:spPr bwMode="auto">
          <a:xfrm flipV="1">
            <a:off x="5562600" y="44196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604" name="Line 24"/>
          <p:cNvSpPr>
            <a:spLocks noChangeShapeType="1"/>
          </p:cNvSpPr>
          <p:nvPr/>
        </p:nvSpPr>
        <p:spPr bwMode="auto">
          <a:xfrm flipV="1">
            <a:off x="5943600" y="44958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605" name="Line 25"/>
          <p:cNvSpPr>
            <a:spLocks noChangeShapeType="1"/>
          </p:cNvSpPr>
          <p:nvPr/>
        </p:nvSpPr>
        <p:spPr bwMode="auto">
          <a:xfrm flipV="1">
            <a:off x="4114800" y="3352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3606" name="Line 26"/>
          <p:cNvSpPr>
            <a:spLocks noChangeShapeType="1"/>
          </p:cNvSpPr>
          <p:nvPr/>
        </p:nvSpPr>
        <p:spPr bwMode="auto">
          <a:xfrm flipV="1">
            <a:off x="4495800" y="3429000"/>
            <a:ext cx="533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3607" name="Picture 28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969000"/>
            <a:ext cx="104457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30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5969000"/>
            <a:ext cx="582612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32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975" y="5943600"/>
            <a:ext cx="75882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1132566" grpId="0" animBg="1"/>
      <p:bldP spid="31" grpId="0" animBg="1"/>
      <p:bldP spid="51" grpId="0" animBg="1"/>
      <p:bldP spid="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Likelihood Weighting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3810000" y="1219200"/>
            <a:ext cx="4191000" cy="3174999"/>
          </a:xfrm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en-US" sz="2000" dirty="0" smtClean="0">
                <a:ea typeface="ＭＳ Ｐゴシック" pitchFamily="34" charset="-128"/>
              </a:rPr>
              <a:t>Input: </a:t>
            </a:r>
            <a:r>
              <a:rPr lang="en-US" sz="2000" dirty="0" smtClean="0">
                <a:ea typeface="ＭＳ Ｐゴシック" pitchFamily="34" charset="-128"/>
              </a:rPr>
              <a:t>evidence instantiation</a:t>
            </a:r>
          </a:p>
          <a:p>
            <a:r>
              <a:rPr lang="en-US" sz="2000" dirty="0" smtClean="0">
                <a:ea typeface="ＭＳ Ｐゴシック" pitchFamily="34" charset="-128"/>
              </a:rPr>
              <a:t>w = 1.0</a:t>
            </a:r>
          </a:p>
          <a:p>
            <a:r>
              <a:rPr lang="en-US" sz="2000" dirty="0">
                <a:ea typeface="ＭＳ Ｐゴシック" pitchFamily="34" charset="-128"/>
              </a:rPr>
              <a:t>f</a:t>
            </a:r>
            <a:r>
              <a:rPr lang="en-US" sz="2000" dirty="0" smtClean="0">
                <a:ea typeface="ＭＳ Ｐゴシック" pitchFamily="34" charset="-128"/>
              </a:rPr>
              <a:t>or </a:t>
            </a:r>
            <a:r>
              <a:rPr lang="en-US" sz="2000" dirty="0" err="1" smtClean="0">
                <a:ea typeface="ＭＳ Ｐゴシック" pitchFamily="34" charset="-128"/>
              </a:rPr>
              <a:t>i</a:t>
            </a:r>
            <a:r>
              <a:rPr lang="en-US" sz="2000" dirty="0" smtClean="0">
                <a:ea typeface="ＭＳ Ｐゴシック" pitchFamily="34" charset="-128"/>
              </a:rPr>
              <a:t> = 1</a:t>
            </a:r>
            <a:r>
              <a:rPr lang="en-US" sz="2000" dirty="0" smtClean="0">
                <a:ea typeface="ＭＳ Ｐゴシック" pitchFamily="34" charset="-128"/>
              </a:rPr>
              <a:t>, 2, …, n</a:t>
            </a:r>
          </a:p>
          <a:p>
            <a:pPr lvl="1"/>
            <a:r>
              <a:rPr lang="en-US" sz="1800" dirty="0">
                <a:ea typeface="ＭＳ Ｐゴシック" pitchFamily="34" charset="-128"/>
              </a:rPr>
              <a:t>i</a:t>
            </a:r>
            <a:r>
              <a:rPr lang="en-US" sz="1800" dirty="0" smtClean="0">
                <a:ea typeface="ＭＳ Ｐゴシック" pitchFamily="34" charset="-128"/>
              </a:rPr>
              <a:t>f X</a:t>
            </a:r>
            <a:r>
              <a:rPr lang="en-US" sz="1800" baseline="-25000" dirty="0" smtClean="0">
                <a:ea typeface="ＭＳ Ｐゴシック" pitchFamily="34" charset="-128"/>
              </a:rPr>
              <a:t>i</a:t>
            </a:r>
            <a:r>
              <a:rPr lang="en-US" sz="1800" dirty="0" smtClean="0">
                <a:ea typeface="ＭＳ Ｐゴシック" pitchFamily="34" charset="-128"/>
              </a:rPr>
              <a:t> is an evidence variable</a:t>
            </a:r>
          </a:p>
          <a:p>
            <a:pPr lvl="2"/>
            <a:r>
              <a:rPr lang="en-US" sz="1600" dirty="0" smtClean="0">
                <a:ea typeface="ＭＳ Ｐゴシック" pitchFamily="34" charset="-128"/>
              </a:rPr>
              <a:t>X</a:t>
            </a:r>
            <a:r>
              <a:rPr lang="en-US" sz="1600" baseline="-25000" dirty="0" smtClean="0">
                <a:ea typeface="ＭＳ Ｐゴシック" pitchFamily="34" charset="-128"/>
              </a:rPr>
              <a:t>i</a:t>
            </a:r>
            <a:r>
              <a:rPr lang="en-US" sz="1600" dirty="0" smtClean="0">
                <a:ea typeface="ＭＳ Ｐゴシック" pitchFamily="34" charset="-128"/>
              </a:rPr>
              <a:t> = observation x</a:t>
            </a:r>
            <a:r>
              <a:rPr lang="en-US" sz="1600" baseline="-25000" dirty="0" smtClean="0">
                <a:ea typeface="ＭＳ Ｐゴシック" pitchFamily="34" charset="-128"/>
              </a:rPr>
              <a:t>i</a:t>
            </a:r>
            <a:r>
              <a:rPr lang="en-US" sz="1600" dirty="0" smtClean="0">
                <a:ea typeface="ＭＳ Ｐゴシック" pitchFamily="34" charset="-128"/>
              </a:rPr>
              <a:t> for X</a:t>
            </a:r>
            <a:r>
              <a:rPr lang="en-US" sz="1600" baseline="-25000" dirty="0" smtClean="0">
                <a:ea typeface="ＭＳ Ｐゴシック" pitchFamily="34" charset="-128"/>
              </a:rPr>
              <a:t>i</a:t>
            </a:r>
          </a:p>
          <a:p>
            <a:pPr lvl="2"/>
            <a:r>
              <a:rPr lang="en-US" sz="1600" dirty="0" smtClean="0">
                <a:ea typeface="ＭＳ Ｐゴシック" pitchFamily="34" charset="-128"/>
              </a:rPr>
              <a:t>Set w = w * P(x</a:t>
            </a:r>
            <a:r>
              <a:rPr lang="en-US" sz="1600" baseline="-25000" dirty="0" smtClean="0">
                <a:ea typeface="ＭＳ Ｐゴシック" pitchFamily="34" charset="-128"/>
              </a:rPr>
              <a:t>i</a:t>
            </a:r>
            <a:r>
              <a:rPr lang="en-US" sz="1600" dirty="0" smtClean="0">
                <a:ea typeface="ＭＳ Ｐゴシック" pitchFamily="34" charset="-128"/>
              </a:rPr>
              <a:t> | Parents(X</a:t>
            </a:r>
            <a:r>
              <a:rPr lang="en-US" sz="1600" baseline="-25000" dirty="0" smtClean="0">
                <a:ea typeface="ＭＳ Ｐゴシック" pitchFamily="34" charset="-128"/>
              </a:rPr>
              <a:t>i</a:t>
            </a:r>
            <a:r>
              <a:rPr lang="en-US" sz="1600" dirty="0" smtClean="0">
                <a:ea typeface="ＭＳ Ｐゴシック" pitchFamily="34" charset="-128"/>
              </a:rPr>
              <a:t>))</a:t>
            </a:r>
          </a:p>
          <a:p>
            <a:pPr lvl="1"/>
            <a:r>
              <a:rPr lang="en-US" sz="1800" dirty="0">
                <a:ea typeface="ＭＳ Ｐゴシック" pitchFamily="34" charset="-128"/>
              </a:rPr>
              <a:t>e</a:t>
            </a:r>
            <a:r>
              <a:rPr lang="en-US" sz="1800" dirty="0" smtClean="0">
                <a:ea typeface="ＭＳ Ｐゴシック" pitchFamily="34" charset="-128"/>
              </a:rPr>
              <a:t>lse</a:t>
            </a:r>
          </a:p>
          <a:p>
            <a:pPr lvl="2"/>
            <a:r>
              <a:rPr lang="en-US" sz="1600" dirty="0" smtClean="0">
                <a:ea typeface="ＭＳ Ｐゴシック" pitchFamily="34" charset="-128"/>
              </a:rPr>
              <a:t>Sample x</a:t>
            </a:r>
            <a:r>
              <a:rPr lang="en-US" sz="1600" baseline="-25000" dirty="0" smtClean="0">
                <a:ea typeface="ＭＳ Ｐゴシック" pitchFamily="34" charset="-128"/>
              </a:rPr>
              <a:t>i</a:t>
            </a:r>
            <a:r>
              <a:rPr lang="en-US" sz="1600" dirty="0" smtClean="0">
                <a:ea typeface="ＭＳ Ｐゴシック" pitchFamily="34" charset="-128"/>
              </a:rPr>
              <a:t> from P(X</a:t>
            </a:r>
            <a:r>
              <a:rPr lang="en-US" sz="1600" baseline="-25000" dirty="0" smtClean="0">
                <a:ea typeface="ＭＳ Ｐゴシック" pitchFamily="34" charset="-128"/>
              </a:rPr>
              <a:t>i</a:t>
            </a:r>
            <a:r>
              <a:rPr lang="en-US" sz="1600" dirty="0" smtClean="0">
                <a:ea typeface="ＭＳ Ｐゴシック" pitchFamily="34" charset="-128"/>
              </a:rPr>
              <a:t> | Parents(X</a:t>
            </a:r>
            <a:r>
              <a:rPr lang="en-US" sz="1600" baseline="-25000" dirty="0" smtClean="0">
                <a:ea typeface="ＭＳ Ｐゴシック" pitchFamily="34" charset="-128"/>
              </a:rPr>
              <a:t>i</a:t>
            </a:r>
            <a:r>
              <a:rPr lang="en-US" sz="1600" dirty="0" smtClean="0">
                <a:ea typeface="ＭＳ Ｐゴシック" pitchFamily="34" charset="-128"/>
              </a:rPr>
              <a:t>))</a:t>
            </a:r>
          </a:p>
          <a:p>
            <a:r>
              <a:rPr lang="en-US" sz="2000" dirty="0">
                <a:ea typeface="ＭＳ Ｐゴシック" pitchFamily="34" charset="-128"/>
              </a:rPr>
              <a:t>r</a:t>
            </a:r>
            <a:r>
              <a:rPr lang="en-US" sz="2000" dirty="0" smtClean="0">
                <a:ea typeface="ＭＳ Ｐゴシック" pitchFamily="34" charset="-128"/>
              </a:rPr>
              <a:t>eturn (x</a:t>
            </a:r>
            <a:r>
              <a:rPr lang="en-US" sz="2000" baseline="-25000" dirty="0" smtClean="0">
                <a:ea typeface="ＭＳ Ｐゴシック" pitchFamily="34" charset="-128"/>
              </a:rPr>
              <a:t>1</a:t>
            </a:r>
            <a:r>
              <a:rPr lang="en-US" sz="2000" dirty="0" smtClean="0">
                <a:ea typeface="ＭＳ Ｐゴシック" pitchFamily="34" charset="-128"/>
              </a:rPr>
              <a:t>, x</a:t>
            </a:r>
            <a:r>
              <a:rPr lang="en-US" sz="2000" baseline="-25000" dirty="0" smtClean="0">
                <a:ea typeface="ＭＳ Ｐゴシック" pitchFamily="34" charset="-128"/>
              </a:rPr>
              <a:t>2</a:t>
            </a:r>
            <a:r>
              <a:rPr lang="en-US" sz="2000" dirty="0" smtClean="0">
                <a:ea typeface="ＭＳ Ｐゴシック" pitchFamily="34" charset="-128"/>
              </a:rPr>
              <a:t>, …, </a:t>
            </a:r>
            <a:r>
              <a:rPr lang="en-US" sz="2000" dirty="0" err="1" smtClean="0">
                <a:ea typeface="ＭＳ Ｐゴシック" pitchFamily="34" charset="-128"/>
              </a:rPr>
              <a:t>x</a:t>
            </a:r>
            <a:r>
              <a:rPr lang="en-US" sz="2000" baseline="-25000" dirty="0" err="1" smtClean="0">
                <a:ea typeface="ＭＳ Ｐゴシック" pitchFamily="34" charset="-128"/>
              </a:rPr>
              <a:t>n</a:t>
            </a:r>
            <a:r>
              <a:rPr lang="en-US" sz="2000" dirty="0" smtClean="0">
                <a:ea typeface="ＭＳ Ｐゴシック" pitchFamily="34" charset="-128"/>
              </a:rPr>
              <a:t>), 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597576"/>
            <a:ext cx="9372600" cy="2237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201160"/>
            <a:ext cx="990600" cy="792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/>
                <a:ea typeface="ＭＳ Ｐゴシック" pitchFamily="34" charset="-128"/>
                <a:cs typeface="Calibri"/>
              </a:rPr>
              <a:t>Bayes’ </a:t>
            </a:r>
            <a:r>
              <a:rPr lang="en-US" altLang="ja-JP" dirty="0" smtClean="0">
                <a:latin typeface="Calibri"/>
                <a:ea typeface="ＭＳ Ｐゴシック" pitchFamily="34" charset="-128"/>
                <a:cs typeface="Calibri"/>
              </a:rPr>
              <a:t>Net </a:t>
            </a:r>
            <a:r>
              <a:rPr lang="en-US" altLang="ja-JP" dirty="0" smtClean="0">
                <a:latin typeface="Calibri"/>
                <a:ea typeface="ＭＳ Ｐゴシック" pitchFamily="34" charset="-128"/>
                <a:cs typeface="Calibri"/>
              </a:rPr>
              <a:t>Representation</a:t>
            </a:r>
            <a:endParaRPr lang="en-US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7467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A directed, acyclic graph, one node per random variable</a:t>
            </a:r>
          </a:p>
          <a:p>
            <a:pPr eaLnBrk="1" hangingPunct="1">
              <a:lnSpc>
                <a:spcPct val="80000"/>
              </a:lnSpc>
            </a:pPr>
            <a:endParaRPr lang="en-US" sz="7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A conditional probability table (CPT) for each node</a:t>
            </a:r>
          </a:p>
          <a:p>
            <a:pPr lvl="7">
              <a:lnSpc>
                <a:spcPct val="80000"/>
              </a:lnSpc>
            </a:pPr>
            <a:endParaRPr lang="en-US" sz="12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A collection of distributions over X, one for each combination of parents</a:t>
            </a:r>
            <a:r>
              <a:rPr lang="ja-JP" altLang="en-US" sz="2000" dirty="0" smtClean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000" dirty="0" smtClean="0">
                <a:latin typeface="Calibri"/>
                <a:ea typeface="ＭＳ Ｐゴシック" pitchFamily="34" charset="-128"/>
                <a:cs typeface="Calibri"/>
              </a:rPr>
              <a:t> values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0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7">
              <a:lnSpc>
                <a:spcPct val="80000"/>
              </a:lnSpc>
            </a:pPr>
            <a:endParaRPr lang="en-US" altLang="ja-JP" sz="12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Bayes</a:t>
            </a:r>
            <a:r>
              <a:rPr lang="ja-JP" altLang="en-US" sz="2400" dirty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 </a:t>
            </a:r>
            <a:r>
              <a:rPr lang="en-US" altLang="ja-JP" sz="2400" dirty="0" smtClean="0">
                <a:latin typeface="Calibri"/>
                <a:ea typeface="ＭＳ Ｐゴシック" pitchFamily="34" charset="-128"/>
                <a:cs typeface="Calibri"/>
              </a:rPr>
              <a:t>nets implicitly encode </a:t>
            </a:r>
            <a:r>
              <a:rPr lang="en-US" altLang="ja-JP" sz="2400" dirty="0">
                <a:latin typeface="Calibri"/>
                <a:ea typeface="ＭＳ Ｐゴシック" pitchFamily="34" charset="-128"/>
                <a:cs typeface="Calibri"/>
              </a:rPr>
              <a:t>joint </a:t>
            </a:r>
            <a:r>
              <a:rPr lang="en-US" altLang="ja-JP" sz="2400" dirty="0" smtClean="0">
                <a:latin typeface="Calibri"/>
                <a:ea typeface="ＭＳ Ｐゴシック" pitchFamily="34" charset="-128"/>
                <a:cs typeface="Calibri"/>
              </a:rPr>
              <a:t>distributions</a:t>
            </a:r>
          </a:p>
          <a:p>
            <a:pPr lvl="5">
              <a:lnSpc>
                <a:spcPct val="80000"/>
              </a:lnSpc>
            </a:pPr>
            <a:endParaRPr lang="en-US" altLang="ja-JP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As a product of local conditional 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distributions</a:t>
            </a:r>
          </a:p>
          <a:p>
            <a:pPr lvl="6">
              <a:lnSpc>
                <a:spcPct val="80000"/>
              </a:lnSpc>
            </a:pP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To see what probability a BN gives to a full assignment, multiply all the relevant conditionals together:</a:t>
            </a:r>
          </a:p>
          <a:p>
            <a:pPr lvl="1">
              <a:lnSpc>
                <a:spcPct val="8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80000"/>
              </a:lnSpc>
            </a:pPr>
            <a:endParaRPr lang="en-US" altLang="ja-JP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2" eaLnBrk="1" hangingPunct="1">
              <a:lnSpc>
                <a:spcPct val="80000"/>
              </a:lnSpc>
            </a:pPr>
            <a:endParaRPr lang="en-US" sz="700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27660" name="Picture 1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14729"/>
            <a:ext cx="19272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638800"/>
            <a:ext cx="55356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4494919"/>
            <a:ext cx="2062553" cy="23621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434" y="1524000"/>
            <a:ext cx="3514965" cy="25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6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Likelihood Weighting</a:t>
            </a:r>
          </a:p>
        </p:txBody>
      </p:sp>
      <p:sp>
        <p:nvSpPr>
          <p:cNvPr id="113766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153400" cy="3581400"/>
          </a:xfrm>
        </p:spPr>
        <p:txBody>
          <a:bodyPr/>
          <a:lstStyle/>
          <a:p>
            <a:r>
              <a:rPr lang="en-US" sz="2000" smtClean="0">
                <a:ea typeface="ＭＳ Ｐゴシック" pitchFamily="34" charset="-128"/>
                <a:cs typeface="Calibri" pitchFamily="34" charset="0"/>
              </a:rPr>
              <a:t>Sampling distribution if z sampled and e fixed evidence</a:t>
            </a:r>
          </a:p>
          <a:p>
            <a:endParaRPr lang="en-US" sz="2000" smtClean="0">
              <a:ea typeface="ＭＳ Ｐゴシック" pitchFamily="34" charset="-128"/>
              <a:cs typeface="Calibri" pitchFamily="34" charset="0"/>
            </a:endParaRPr>
          </a:p>
          <a:p>
            <a:endParaRPr lang="en-US" sz="2000" smtClean="0">
              <a:ea typeface="ＭＳ Ｐゴシック" pitchFamily="34" charset="-128"/>
              <a:cs typeface="Calibri" pitchFamily="34" charset="0"/>
            </a:endParaRPr>
          </a:p>
          <a:p>
            <a:endParaRPr lang="en-US" sz="2000" smtClean="0">
              <a:ea typeface="ＭＳ Ｐゴシック" pitchFamily="34" charset="-128"/>
              <a:cs typeface="Calibri" pitchFamily="34" charset="0"/>
            </a:endParaRPr>
          </a:p>
          <a:p>
            <a:r>
              <a:rPr lang="en-US" sz="2000" smtClean="0">
                <a:ea typeface="ＭＳ Ｐゴシック" pitchFamily="34" charset="-128"/>
                <a:cs typeface="Calibri" pitchFamily="34" charset="0"/>
              </a:rPr>
              <a:t>Now, samples have weights</a:t>
            </a:r>
          </a:p>
          <a:p>
            <a:endParaRPr lang="en-US" sz="2000" smtClean="0">
              <a:ea typeface="ＭＳ Ｐゴシック" pitchFamily="34" charset="-128"/>
              <a:cs typeface="Calibri" pitchFamily="34" charset="0"/>
            </a:endParaRPr>
          </a:p>
          <a:p>
            <a:endParaRPr lang="en-US" sz="2000" smtClean="0">
              <a:ea typeface="ＭＳ Ｐゴシック" pitchFamily="34" charset="-128"/>
              <a:cs typeface="Calibri" pitchFamily="34" charset="0"/>
            </a:endParaRPr>
          </a:p>
          <a:p>
            <a:endParaRPr lang="en-US" sz="2000" smtClean="0">
              <a:ea typeface="ＭＳ Ｐゴシック" pitchFamily="34" charset="-128"/>
              <a:cs typeface="Calibri" pitchFamily="34" charset="0"/>
            </a:endParaRPr>
          </a:p>
          <a:p>
            <a:r>
              <a:rPr lang="en-US" sz="2000" smtClean="0">
                <a:ea typeface="ＭＳ Ｐゴシック" pitchFamily="34" charset="-128"/>
                <a:cs typeface="Calibri" pitchFamily="34" charset="0"/>
              </a:rPr>
              <a:t>Together, weighted sampling distribution is consistent</a:t>
            </a:r>
          </a:p>
          <a:p>
            <a:endParaRPr lang="en-US" sz="2000" smtClean="0">
              <a:ea typeface="ＭＳ Ｐゴシック" pitchFamily="34" charset="-128"/>
              <a:cs typeface="Calibri" pitchFamily="34" charset="0"/>
            </a:endParaRPr>
          </a:p>
        </p:txBody>
      </p:sp>
      <p:pic>
        <p:nvPicPr>
          <p:cNvPr id="6451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133600"/>
            <a:ext cx="4491038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7674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3388" y="3581400"/>
            <a:ext cx="4138612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7677" name="Picture 13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172200"/>
            <a:ext cx="120808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518" name="Group 30"/>
          <p:cNvGrpSpPr>
            <a:grpSpLocks/>
          </p:cNvGrpSpPr>
          <p:nvPr/>
        </p:nvGrpSpPr>
        <p:grpSpPr bwMode="auto">
          <a:xfrm>
            <a:off x="7848600" y="2438400"/>
            <a:ext cx="2438400" cy="1573213"/>
            <a:chOff x="3456" y="1414"/>
            <a:chExt cx="2496" cy="1610"/>
          </a:xfrm>
        </p:grpSpPr>
        <p:sp>
          <p:nvSpPr>
            <p:cNvPr id="64521" name="Oval 14"/>
            <p:cNvSpPr>
              <a:spLocks noChangeArrowheads="1"/>
            </p:cNvSpPr>
            <p:nvPr/>
          </p:nvSpPr>
          <p:spPr bwMode="auto">
            <a:xfrm>
              <a:off x="4320" y="1414"/>
              <a:ext cx="770" cy="3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  <a:cs typeface="Calibri" pitchFamily="34" charset="0"/>
                </a:rPr>
                <a:t>Cloudy</a:t>
              </a:r>
            </a:p>
          </p:txBody>
        </p:sp>
        <p:sp>
          <p:nvSpPr>
            <p:cNvPr id="64522" name="Oval 15"/>
            <p:cNvSpPr>
              <a:spLocks noChangeArrowheads="1"/>
            </p:cNvSpPr>
            <p:nvPr/>
          </p:nvSpPr>
          <p:spPr bwMode="auto">
            <a:xfrm>
              <a:off x="3456" y="2024"/>
              <a:ext cx="770" cy="3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523" name="Oval 16"/>
            <p:cNvSpPr>
              <a:spLocks noChangeArrowheads="1"/>
            </p:cNvSpPr>
            <p:nvPr/>
          </p:nvSpPr>
          <p:spPr bwMode="auto">
            <a:xfrm>
              <a:off x="5182" y="2038"/>
              <a:ext cx="770" cy="3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  <a:cs typeface="Calibri" pitchFamily="34" charset="0"/>
                </a:rPr>
                <a:t>R</a:t>
              </a:r>
            </a:p>
          </p:txBody>
        </p:sp>
        <p:sp>
          <p:nvSpPr>
            <p:cNvPr id="64524" name="Oval 17"/>
            <p:cNvSpPr>
              <a:spLocks noChangeArrowheads="1"/>
            </p:cNvSpPr>
            <p:nvPr/>
          </p:nvSpPr>
          <p:spPr bwMode="auto">
            <a:xfrm>
              <a:off x="4318" y="2662"/>
              <a:ext cx="770" cy="3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4525" name="AutoShape 18"/>
            <p:cNvCxnSpPr>
              <a:cxnSpLocks noChangeShapeType="1"/>
              <a:stCxn id="64529" idx="5"/>
              <a:endCxn id="64523" idx="1"/>
            </p:cNvCxnSpPr>
            <p:nvPr/>
          </p:nvCxnSpPr>
          <p:spPr bwMode="auto">
            <a:xfrm>
              <a:off x="4977" y="1732"/>
              <a:ext cx="318" cy="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26" name="AutoShape 19"/>
            <p:cNvCxnSpPr>
              <a:cxnSpLocks noChangeShapeType="1"/>
              <a:stCxn id="64521" idx="3"/>
              <a:endCxn id="64522" idx="7"/>
            </p:cNvCxnSpPr>
            <p:nvPr/>
          </p:nvCxnSpPr>
          <p:spPr bwMode="auto">
            <a:xfrm flipH="1">
              <a:off x="4113" y="1732"/>
              <a:ext cx="320" cy="3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27" name="AutoShape 20"/>
            <p:cNvCxnSpPr>
              <a:cxnSpLocks noChangeShapeType="1"/>
              <a:stCxn id="64522" idx="5"/>
              <a:endCxn id="64524" idx="1"/>
            </p:cNvCxnSpPr>
            <p:nvPr/>
          </p:nvCxnSpPr>
          <p:spPr bwMode="auto">
            <a:xfrm>
              <a:off x="4113" y="2342"/>
              <a:ext cx="318" cy="36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528" name="AutoShape 21"/>
            <p:cNvCxnSpPr>
              <a:cxnSpLocks noChangeShapeType="1"/>
              <a:stCxn id="64523" idx="3"/>
              <a:endCxn id="64524" idx="7"/>
            </p:cNvCxnSpPr>
            <p:nvPr/>
          </p:nvCxnSpPr>
          <p:spPr bwMode="auto">
            <a:xfrm flipH="1">
              <a:off x="4975" y="2356"/>
              <a:ext cx="320" cy="3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529" name="Oval 22"/>
            <p:cNvSpPr>
              <a:spLocks noChangeArrowheads="1"/>
            </p:cNvSpPr>
            <p:nvPr/>
          </p:nvSpPr>
          <p:spPr bwMode="auto">
            <a:xfrm>
              <a:off x="4320" y="1414"/>
              <a:ext cx="770" cy="3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 pitchFamily="34" charset="0"/>
                  <a:cs typeface="Calibri" pitchFamily="34" charset="0"/>
                </a:rPr>
                <a:t>C</a:t>
              </a:r>
            </a:p>
          </p:txBody>
        </p:sp>
        <p:sp>
          <p:nvSpPr>
            <p:cNvPr id="64530" name="Oval 23"/>
            <p:cNvSpPr>
              <a:spLocks noChangeArrowheads="1"/>
            </p:cNvSpPr>
            <p:nvPr/>
          </p:nvSpPr>
          <p:spPr bwMode="auto">
            <a:xfrm>
              <a:off x="3456" y="2024"/>
              <a:ext cx="770" cy="362"/>
            </a:xfrm>
            <a:prstGeom prst="ellipse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  <a:cs typeface="Calibri" pitchFamily="34" charset="0"/>
                </a:rPr>
                <a:t>S</a:t>
              </a:r>
            </a:p>
          </p:txBody>
        </p:sp>
        <p:sp>
          <p:nvSpPr>
            <p:cNvPr id="64531" name="Oval 25"/>
            <p:cNvSpPr>
              <a:spLocks noChangeArrowheads="1"/>
            </p:cNvSpPr>
            <p:nvPr/>
          </p:nvSpPr>
          <p:spPr bwMode="auto">
            <a:xfrm>
              <a:off x="4320" y="2662"/>
              <a:ext cx="770" cy="362"/>
            </a:xfrm>
            <a:prstGeom prst="ellipse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 pitchFamily="34" charset="0"/>
                  <a:cs typeface="Calibri" pitchFamily="34" charset="0"/>
                </a:rPr>
                <a:t>W</a:t>
              </a:r>
            </a:p>
          </p:txBody>
        </p:sp>
        <p:sp>
          <p:nvSpPr>
            <p:cNvPr id="64532" name="Line 26"/>
            <p:cNvSpPr>
              <a:spLocks noChangeShapeType="1"/>
            </p:cNvSpPr>
            <p:nvPr/>
          </p:nvSpPr>
          <p:spPr bwMode="auto">
            <a:xfrm flipV="1">
              <a:off x="4392" y="2662"/>
              <a:ext cx="384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533" name="Line 27"/>
            <p:cNvSpPr>
              <a:spLocks noChangeShapeType="1"/>
            </p:cNvSpPr>
            <p:nvPr/>
          </p:nvSpPr>
          <p:spPr bwMode="auto">
            <a:xfrm flipV="1">
              <a:off x="4632" y="2710"/>
              <a:ext cx="33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534" name="Line 28"/>
            <p:cNvSpPr>
              <a:spLocks noChangeShapeType="1"/>
            </p:cNvSpPr>
            <p:nvPr/>
          </p:nvSpPr>
          <p:spPr bwMode="auto">
            <a:xfrm flipV="1">
              <a:off x="3504" y="2016"/>
              <a:ext cx="384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4535" name="Line 29"/>
            <p:cNvSpPr>
              <a:spLocks noChangeShapeType="1"/>
            </p:cNvSpPr>
            <p:nvPr/>
          </p:nvSpPr>
          <p:spPr bwMode="auto">
            <a:xfrm flipV="1">
              <a:off x="3744" y="2064"/>
              <a:ext cx="33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39938" name="Picture 2" descr="\\.host\Shared Folders\Shared with PC\likelihood_weightin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005388"/>
            <a:ext cx="8382000" cy="93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Likelihood Weighting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1"/>
            <a:ext cx="5562600" cy="2362200"/>
          </a:xfrm>
        </p:spPr>
        <p:txBody>
          <a:bodyPr/>
          <a:lstStyle/>
          <a:p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Likelihood weighting is good</a:t>
            </a:r>
          </a:p>
          <a:p>
            <a:pPr lvl="1"/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</a:rPr>
              <a:t>We have taken evidence into account as we generate the sample</a:t>
            </a:r>
          </a:p>
          <a:p>
            <a:pPr lvl="1"/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</a:rPr>
              <a:t>E.g. here, </a:t>
            </a: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</a:rPr>
              <a:t>W</a:t>
            </a:r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altLang="ja-JP" sz="1800" dirty="0" smtClean="0">
                <a:latin typeface="Calibri"/>
                <a:ea typeface="ＭＳ Ｐゴシック" pitchFamily="34" charset="-128"/>
                <a:cs typeface="Calibri"/>
              </a:rPr>
              <a:t>s </a:t>
            </a:r>
            <a:r>
              <a:rPr lang="en-US" altLang="ja-JP" sz="1800" dirty="0" smtClean="0">
                <a:latin typeface="Calibri"/>
                <a:ea typeface="ＭＳ Ｐゴシック" pitchFamily="34" charset="-128"/>
                <a:cs typeface="Calibri"/>
              </a:rPr>
              <a:t>value will get picked based on the evidence values of S, R</a:t>
            </a:r>
          </a:p>
          <a:p>
            <a:pPr lvl="1"/>
            <a:r>
              <a:rPr lang="en-US" sz="1800" dirty="0" smtClean="0">
                <a:latin typeface="Calibri"/>
                <a:ea typeface="ＭＳ Ｐゴシック" pitchFamily="34" charset="-128"/>
                <a:cs typeface="Calibri"/>
              </a:rPr>
              <a:t>More of our samples will reflect the state of the world suggested by the evidence</a:t>
            </a:r>
          </a:p>
          <a:p>
            <a:pPr marL="0" indent="0">
              <a:buNone/>
            </a:pP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 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324600" y="1371600"/>
            <a:ext cx="5562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Likelihood weighting doesn’</a:t>
            </a:r>
            <a:r>
              <a:rPr lang="en-US" altLang="ja-JP" sz="2000" dirty="0" smtClean="0">
                <a:latin typeface="Calibri"/>
                <a:ea typeface="ＭＳ Ｐゴシック" pitchFamily="34" charset="-128"/>
                <a:cs typeface="Calibri"/>
              </a:rPr>
              <a:t>t solve all our problems</a:t>
            </a:r>
          </a:p>
          <a:p>
            <a:pPr lvl="1"/>
            <a:r>
              <a:rPr lang="en-US" sz="1800" dirty="0" smtClean="0">
                <a:latin typeface="Calibri"/>
                <a:cs typeface="Calibri"/>
              </a:rPr>
              <a:t>Evidence influences the choice of downstream variables, but not upstream ones (C isn’</a:t>
            </a:r>
            <a:r>
              <a:rPr lang="en-US" altLang="ja-JP" sz="1800" dirty="0" smtClean="0">
                <a:latin typeface="Calibri"/>
                <a:cs typeface="Calibri"/>
              </a:rPr>
              <a:t>t more likely to get a value matching the evidence)</a:t>
            </a:r>
          </a:p>
          <a:p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We would like to consider evidence when we sample every 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variable (leads to 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  <a:sym typeface="Wingdings" pitchFamily="2" charset="2"/>
              </a:rPr>
              <a:t>Gibbs sampling)</a:t>
            </a:r>
            <a:endParaRPr lang="en-US" sz="2000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597576"/>
            <a:ext cx="9372600" cy="2237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93160"/>
            <a:ext cx="1479550" cy="118364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296400" y="3896248"/>
            <a:ext cx="1652499" cy="1447799"/>
            <a:chOff x="7416868" y="3352800"/>
            <a:chExt cx="2870132" cy="2514600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12" name="AutoShape 6"/>
            <p:cNvCxnSpPr>
              <a:cxnSpLocks noChangeShapeType="1"/>
              <a:stCxn id="10" idx="3"/>
              <a:endCxn id="11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6"/>
            <p:cNvCxnSpPr>
              <a:cxnSpLocks noChangeShapeType="1"/>
              <a:stCxn id="9" idx="5"/>
              <a:endCxn id="11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15" name="AutoShape 6"/>
            <p:cNvCxnSpPr>
              <a:cxnSpLocks noChangeShapeType="1"/>
              <a:stCxn id="14" idx="5"/>
              <a:endCxn id="10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6"/>
            <p:cNvCxnSpPr>
              <a:cxnSpLocks noChangeShapeType="1"/>
              <a:stCxn id="14" idx="3"/>
              <a:endCxn id="9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Gibbs Sampling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295400"/>
            <a:ext cx="6828713" cy="540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4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Gibbs Sampling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24400"/>
          </a:xfrm>
        </p:spPr>
        <p:txBody>
          <a:bodyPr/>
          <a:lstStyle/>
          <a:p>
            <a:r>
              <a:rPr lang="en-US" sz="2000" i="1" dirty="0" smtClean="0">
                <a:ea typeface="ＭＳ Ｐゴシック" pitchFamily="34" charset="-128"/>
              </a:rPr>
              <a:t>Procedure: </a:t>
            </a:r>
            <a:r>
              <a:rPr lang="en-US" sz="2000" dirty="0" smtClean="0">
                <a:ea typeface="ＭＳ Ｐゴシック" pitchFamily="34" charset="-128"/>
              </a:rPr>
              <a:t>keep track of a full instantiation x</a:t>
            </a:r>
            <a:r>
              <a:rPr lang="en-US" sz="2000" baseline="-25000" dirty="0" smtClean="0">
                <a:ea typeface="ＭＳ Ｐゴシック" pitchFamily="34" charset="-128"/>
              </a:rPr>
              <a:t>1</a:t>
            </a:r>
            <a:r>
              <a:rPr lang="en-US" sz="2000" dirty="0" smtClean="0">
                <a:ea typeface="ＭＳ Ｐゴシック" pitchFamily="34" charset="-128"/>
              </a:rPr>
              <a:t>, x</a:t>
            </a:r>
            <a:r>
              <a:rPr lang="en-US" sz="2000" baseline="-25000" dirty="0" smtClean="0">
                <a:ea typeface="ＭＳ Ｐゴシック" pitchFamily="34" charset="-128"/>
              </a:rPr>
              <a:t>2</a:t>
            </a:r>
            <a:r>
              <a:rPr lang="en-US" sz="2000" dirty="0" smtClean="0">
                <a:ea typeface="ＭＳ Ｐゴシック" pitchFamily="34" charset="-128"/>
              </a:rPr>
              <a:t>, …, </a:t>
            </a:r>
            <a:r>
              <a:rPr lang="en-US" sz="2000" dirty="0" err="1" smtClean="0">
                <a:ea typeface="ＭＳ Ｐゴシック" pitchFamily="34" charset="-128"/>
              </a:rPr>
              <a:t>x</a:t>
            </a:r>
            <a:r>
              <a:rPr lang="en-US" sz="2000" baseline="-25000" dirty="0" err="1" smtClean="0">
                <a:ea typeface="ＭＳ Ｐゴシック" pitchFamily="34" charset="-128"/>
              </a:rPr>
              <a:t>n</a:t>
            </a:r>
            <a:r>
              <a:rPr lang="en-US" sz="2000" dirty="0" smtClean="0">
                <a:ea typeface="ＭＳ Ｐゴシック" pitchFamily="34" charset="-128"/>
              </a:rPr>
              <a:t>.   Start with an arbitrary instantiation consistent with the evidence.  Sample one variable at a time, conditioned on all the rest, but keep evidence fixed.  Keep repeating this for a long time.</a:t>
            </a:r>
          </a:p>
          <a:p>
            <a:pPr lvl="3"/>
            <a:endParaRPr lang="en-US" sz="800" i="1" dirty="0" smtClean="0">
              <a:ea typeface="ＭＳ Ｐゴシック" pitchFamily="34" charset="-128"/>
            </a:endParaRPr>
          </a:p>
          <a:p>
            <a:r>
              <a:rPr lang="en-US" sz="2000" i="1" dirty="0" smtClean="0">
                <a:ea typeface="ＭＳ Ｐゴシック" pitchFamily="34" charset="-128"/>
              </a:rPr>
              <a:t>Property: </a:t>
            </a:r>
            <a:r>
              <a:rPr lang="en-US" sz="2000" dirty="0" smtClean="0">
                <a:ea typeface="ＭＳ Ｐゴシック" pitchFamily="34" charset="-128"/>
              </a:rPr>
              <a:t>in the limit of repeating this infinitely many times the resulting </a:t>
            </a:r>
            <a:r>
              <a:rPr lang="en-US" sz="2000" dirty="0" smtClean="0">
                <a:ea typeface="ＭＳ Ｐゴシック" pitchFamily="34" charset="-128"/>
              </a:rPr>
              <a:t>samples come </a:t>
            </a:r>
            <a:r>
              <a:rPr lang="en-US" sz="2000" dirty="0" smtClean="0">
                <a:ea typeface="ＭＳ Ｐゴシック" pitchFamily="34" charset="-128"/>
              </a:rPr>
              <a:t>from the </a:t>
            </a:r>
            <a:r>
              <a:rPr lang="en-US" sz="2000" dirty="0" smtClean="0">
                <a:ea typeface="ＭＳ Ｐゴシック" pitchFamily="34" charset="-128"/>
              </a:rPr>
              <a:t>correct distribution (i.e. conditioned </a:t>
            </a:r>
            <a:r>
              <a:rPr lang="en-US" sz="2000" smtClean="0">
                <a:ea typeface="ＭＳ Ｐゴシック" pitchFamily="34" charset="-128"/>
              </a:rPr>
              <a:t>on evidence).</a:t>
            </a:r>
            <a:endParaRPr lang="en-US" sz="2000" dirty="0" smtClean="0">
              <a:ea typeface="ＭＳ Ｐゴシック" pitchFamily="34" charset="-128"/>
            </a:endParaRPr>
          </a:p>
          <a:p>
            <a:pPr lvl="3"/>
            <a:endParaRPr lang="en-US" sz="800" i="1" dirty="0" smtClean="0">
              <a:ea typeface="ＭＳ Ｐゴシック" pitchFamily="34" charset="-128"/>
            </a:endParaRPr>
          </a:p>
          <a:p>
            <a:r>
              <a:rPr lang="en-US" sz="2000" i="1" dirty="0" smtClean="0">
                <a:ea typeface="ＭＳ Ｐゴシック" pitchFamily="34" charset="-128"/>
              </a:rPr>
              <a:t>Rationale</a:t>
            </a:r>
            <a:r>
              <a:rPr lang="en-US" sz="2000" dirty="0" smtClean="0">
                <a:ea typeface="ＭＳ Ｐゴシック" pitchFamily="34" charset="-128"/>
              </a:rPr>
              <a:t>: both upstream and downstream variables condition on evidence.</a:t>
            </a:r>
          </a:p>
          <a:p>
            <a:pPr marL="1371531" lvl="3" indent="0">
              <a:buNone/>
            </a:pPr>
            <a:r>
              <a:rPr lang="en-US" sz="800" dirty="0" smtClean="0">
                <a:ea typeface="ＭＳ Ｐゴシック" pitchFamily="34" charset="-128"/>
              </a:rPr>
              <a:t> </a:t>
            </a:r>
            <a:endParaRPr lang="en-US" sz="800" dirty="0">
              <a:ea typeface="ＭＳ Ｐゴシック" pitchFamily="34" charset="-128"/>
            </a:endParaRPr>
          </a:p>
          <a:p>
            <a:r>
              <a:rPr lang="en-US" sz="2000" dirty="0" smtClean="0">
                <a:ea typeface="ＭＳ Ｐゴシック" pitchFamily="34" charset="-128"/>
              </a:rPr>
              <a:t>In contrast: likelihood weighting only conditions on upstream evidence, and hence weights obtained in likelihood weighting can sometimes be very small.  Sum of weights over all samples is indicative of how many </a:t>
            </a:r>
            <a:r>
              <a:rPr lang="en-US" altLang="en-US" sz="2000" dirty="0" smtClean="0">
                <a:ea typeface="ＭＳ Ｐゴシック" pitchFamily="34" charset="-128"/>
              </a:rPr>
              <a:t>“</a:t>
            </a:r>
            <a:r>
              <a:rPr lang="en-US" sz="2000" dirty="0" smtClean="0">
                <a:ea typeface="ＭＳ Ｐゴシック" pitchFamily="34" charset="-128"/>
              </a:rPr>
              <a:t>effective</a:t>
            </a:r>
            <a:r>
              <a:rPr lang="en-US" altLang="en-US" sz="2000" dirty="0" smtClean="0">
                <a:ea typeface="ＭＳ Ｐゴシック" pitchFamily="34" charset="-128"/>
              </a:rPr>
              <a:t>”</a:t>
            </a:r>
            <a:r>
              <a:rPr lang="en-US" sz="2000" dirty="0" smtClean="0">
                <a:ea typeface="ＭＳ Ｐゴシック" pitchFamily="34" charset="-128"/>
              </a:rPr>
              <a:t> samples were obtained, so </a:t>
            </a:r>
            <a:r>
              <a:rPr lang="en-US" sz="2000" dirty="0" smtClean="0">
                <a:ea typeface="ＭＳ Ｐゴシック" pitchFamily="34" charset="-128"/>
              </a:rPr>
              <a:t>we want </a:t>
            </a:r>
            <a:r>
              <a:rPr lang="en-US" sz="2000" dirty="0" smtClean="0">
                <a:ea typeface="ＭＳ Ｐゴシック" pitchFamily="34" charset="-128"/>
              </a:rPr>
              <a:t>high weight.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2"/>
          <p:cNvSpPr txBox="1">
            <a:spLocks/>
          </p:cNvSpPr>
          <p:nvPr/>
        </p:nvSpPr>
        <p:spPr bwMode="auto">
          <a:xfrm>
            <a:off x="5486400" y="1371600"/>
            <a:ext cx="65278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>
                <a:ea typeface="ＭＳ Ｐゴシック" pitchFamily="34" charset="-128"/>
              </a:rPr>
              <a:t>Step 2: Initialize other variables 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Randomly</a:t>
            </a:r>
          </a:p>
        </p:txBody>
      </p:sp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Gibbs Sampling Example: P( S | +r)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6527800" cy="4729164"/>
          </a:xfrm>
        </p:spPr>
        <p:txBody>
          <a:bodyPr/>
          <a:lstStyle/>
          <a:p>
            <a:r>
              <a:rPr lang="en-US" sz="2400" dirty="0" smtClean="0">
                <a:ea typeface="ＭＳ Ｐゴシック" pitchFamily="34" charset="-128"/>
              </a:rPr>
              <a:t>Step 1: Fix evidence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R = +r</a:t>
            </a:r>
          </a:p>
          <a:p>
            <a:pPr lvl="1"/>
            <a:endParaRPr lang="en-US" sz="2000" dirty="0" smtClean="0">
              <a:ea typeface="ＭＳ Ｐゴシック" pitchFamily="34" charset="-128"/>
            </a:endParaRPr>
          </a:p>
          <a:p>
            <a:pPr lvl="4"/>
            <a:endParaRPr lang="en-US" sz="1200" dirty="0" smtClean="0">
              <a:ea typeface="ＭＳ Ｐゴシック" pitchFamily="34" charset="-128"/>
            </a:endParaRPr>
          </a:p>
          <a:p>
            <a:pPr lvl="4"/>
            <a:endParaRPr lang="en-US" sz="1200" dirty="0" smtClean="0">
              <a:ea typeface="ＭＳ Ｐゴシック" pitchFamily="34" charset="-128"/>
            </a:endParaRPr>
          </a:p>
          <a:p>
            <a:r>
              <a:rPr lang="en-US" sz="2400" dirty="0" smtClean="0">
                <a:ea typeface="ＭＳ Ｐゴシック" pitchFamily="34" charset="-128"/>
              </a:rPr>
              <a:t>Steps 3: Repeat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Choose a non-evidence variable X</a:t>
            </a: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Resample X from P( X | all other variables)</a:t>
            </a:r>
            <a:endParaRPr lang="en-US" sz="1400" dirty="0" smtClean="0">
              <a:ea typeface="ＭＳ Ｐゴシック" pitchFamily="34" charset="-128"/>
            </a:endParaRPr>
          </a:p>
          <a:p>
            <a:pPr lvl="1"/>
            <a:endParaRPr lang="en-US" sz="2000" dirty="0" smtClean="0">
              <a:ea typeface="ＭＳ Ｐゴシック" pitchFamily="34" charset="-128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505200" y="1524000"/>
            <a:ext cx="1652499" cy="1447799"/>
            <a:chOff x="7416868" y="3352800"/>
            <a:chExt cx="2870132" cy="2514600"/>
          </a:xfrm>
        </p:grpSpPr>
        <p:sp>
          <p:nvSpPr>
            <p:cNvPr id="17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20" name="AutoShape 6"/>
            <p:cNvCxnSpPr>
              <a:cxnSpLocks noChangeShapeType="1"/>
              <a:stCxn id="18" idx="3"/>
              <a:endCxn id="19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6"/>
            <p:cNvCxnSpPr>
              <a:cxnSpLocks noChangeShapeType="1"/>
              <a:stCxn id="17" idx="5"/>
              <a:endCxn id="19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23" name="AutoShape 6"/>
            <p:cNvCxnSpPr>
              <a:cxnSpLocks noChangeShapeType="1"/>
              <a:stCxn id="22" idx="5"/>
              <a:endCxn id="18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6"/>
            <p:cNvCxnSpPr>
              <a:cxnSpLocks noChangeShapeType="1"/>
              <a:stCxn id="22" idx="3"/>
              <a:endCxn id="17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/>
          <p:cNvGrpSpPr/>
          <p:nvPr/>
        </p:nvGrpSpPr>
        <p:grpSpPr>
          <a:xfrm>
            <a:off x="10134600" y="1524000"/>
            <a:ext cx="1652499" cy="1447799"/>
            <a:chOff x="7416868" y="3352800"/>
            <a:chExt cx="2870132" cy="2514600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42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44" name="AutoShape 6"/>
            <p:cNvCxnSpPr>
              <a:cxnSpLocks noChangeShapeType="1"/>
              <a:stCxn id="42" idx="3"/>
              <a:endCxn id="43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6"/>
            <p:cNvCxnSpPr>
              <a:cxnSpLocks noChangeShapeType="1"/>
              <a:stCxn id="41" idx="5"/>
              <a:endCxn id="43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47" name="AutoShape 6"/>
            <p:cNvCxnSpPr>
              <a:cxnSpLocks noChangeShapeType="1"/>
              <a:stCxn id="46" idx="5"/>
              <a:endCxn id="42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6"/>
            <p:cNvCxnSpPr>
              <a:cxnSpLocks noChangeShapeType="1"/>
              <a:stCxn id="46" idx="3"/>
              <a:endCxn id="41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0" name="Group 49"/>
          <p:cNvGrpSpPr/>
          <p:nvPr/>
        </p:nvGrpSpPr>
        <p:grpSpPr>
          <a:xfrm>
            <a:off x="304800" y="4343400"/>
            <a:ext cx="1142999" cy="1001412"/>
            <a:chOff x="7416868" y="3352800"/>
            <a:chExt cx="2870132" cy="2514600"/>
          </a:xfrm>
        </p:grpSpPr>
        <p:sp>
          <p:nvSpPr>
            <p:cNvPr id="51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52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54" name="AutoShape 6"/>
            <p:cNvCxnSpPr>
              <a:cxnSpLocks noChangeShapeType="1"/>
              <a:stCxn id="52" idx="3"/>
              <a:endCxn id="53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6"/>
            <p:cNvCxnSpPr>
              <a:cxnSpLocks noChangeShapeType="1"/>
              <a:stCxn id="51" idx="5"/>
              <a:endCxn id="53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57" name="AutoShape 6"/>
            <p:cNvCxnSpPr>
              <a:cxnSpLocks noChangeShapeType="1"/>
              <a:stCxn id="56" idx="5"/>
              <a:endCxn id="52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6"/>
            <p:cNvCxnSpPr>
              <a:cxnSpLocks noChangeShapeType="1"/>
              <a:stCxn id="56" idx="3"/>
              <a:endCxn id="51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9" name="Group 58"/>
          <p:cNvGrpSpPr/>
          <p:nvPr/>
        </p:nvGrpSpPr>
        <p:grpSpPr>
          <a:xfrm>
            <a:off x="2286001" y="4343400"/>
            <a:ext cx="1142999" cy="1001412"/>
            <a:chOff x="7416868" y="3352800"/>
            <a:chExt cx="2870132" cy="2514600"/>
          </a:xfrm>
        </p:grpSpPr>
        <p:sp>
          <p:nvSpPr>
            <p:cNvPr id="60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61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63" name="AutoShape 6"/>
            <p:cNvCxnSpPr>
              <a:cxnSpLocks noChangeShapeType="1"/>
              <a:stCxn id="61" idx="3"/>
              <a:endCxn id="62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6"/>
            <p:cNvCxnSpPr>
              <a:cxnSpLocks noChangeShapeType="1"/>
              <a:stCxn id="60" idx="5"/>
              <a:endCxn id="62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66" name="AutoShape 6"/>
            <p:cNvCxnSpPr>
              <a:cxnSpLocks noChangeShapeType="1"/>
              <a:stCxn id="65" idx="5"/>
              <a:endCxn id="61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AutoShape 6"/>
            <p:cNvCxnSpPr>
              <a:cxnSpLocks noChangeShapeType="1"/>
              <a:stCxn id="65" idx="3"/>
              <a:endCxn id="60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67595" name="Straight Arrow Connector 67594"/>
          <p:cNvCxnSpPr/>
          <p:nvPr/>
        </p:nvCxnSpPr>
        <p:spPr>
          <a:xfrm>
            <a:off x="1676400" y="483648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657600" y="483648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4191000" y="4343400"/>
            <a:ext cx="1142999" cy="1001412"/>
            <a:chOff x="7416868" y="3352800"/>
            <a:chExt cx="2870132" cy="2514600"/>
          </a:xfrm>
        </p:grpSpPr>
        <p:sp>
          <p:nvSpPr>
            <p:cNvPr id="75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76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77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78" name="AutoShape 6"/>
            <p:cNvCxnSpPr>
              <a:cxnSpLocks noChangeShapeType="1"/>
              <a:stCxn id="76" idx="3"/>
              <a:endCxn id="77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AutoShape 6"/>
            <p:cNvCxnSpPr>
              <a:cxnSpLocks noChangeShapeType="1"/>
              <a:stCxn id="75" idx="5"/>
              <a:endCxn id="77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81" name="AutoShape 6"/>
            <p:cNvCxnSpPr>
              <a:cxnSpLocks noChangeShapeType="1"/>
              <a:stCxn id="80" idx="5"/>
              <a:endCxn id="76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AutoShape 6"/>
            <p:cNvCxnSpPr>
              <a:cxnSpLocks noChangeShapeType="1"/>
              <a:stCxn id="80" idx="3"/>
              <a:endCxn id="75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3" name="Group 82"/>
          <p:cNvGrpSpPr/>
          <p:nvPr/>
        </p:nvGrpSpPr>
        <p:grpSpPr>
          <a:xfrm>
            <a:off x="6172201" y="4343400"/>
            <a:ext cx="1142999" cy="1001412"/>
            <a:chOff x="7416868" y="3352800"/>
            <a:chExt cx="2870132" cy="2514600"/>
          </a:xfrm>
        </p:grpSpPr>
        <p:sp>
          <p:nvSpPr>
            <p:cNvPr id="84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85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86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87" name="AutoShape 6"/>
            <p:cNvCxnSpPr>
              <a:cxnSpLocks noChangeShapeType="1"/>
              <a:stCxn id="85" idx="3"/>
              <a:endCxn id="86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AutoShape 6"/>
            <p:cNvCxnSpPr>
              <a:cxnSpLocks noChangeShapeType="1"/>
              <a:stCxn id="84" idx="5"/>
              <a:endCxn id="86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90" name="AutoShape 6"/>
            <p:cNvCxnSpPr>
              <a:cxnSpLocks noChangeShapeType="1"/>
              <a:stCxn id="89" idx="5"/>
              <a:endCxn id="85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AutoShape 6"/>
            <p:cNvCxnSpPr>
              <a:cxnSpLocks noChangeShapeType="1"/>
              <a:stCxn id="89" idx="3"/>
              <a:endCxn id="84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92" name="Straight Arrow Connector 91"/>
          <p:cNvCxnSpPr/>
          <p:nvPr/>
        </p:nvCxnSpPr>
        <p:spPr>
          <a:xfrm>
            <a:off x="5562600" y="483648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7543800" y="483648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8001000" y="4343400"/>
            <a:ext cx="1142999" cy="1001412"/>
            <a:chOff x="7416868" y="3352800"/>
            <a:chExt cx="2870132" cy="2514600"/>
          </a:xfrm>
        </p:grpSpPr>
        <p:sp>
          <p:nvSpPr>
            <p:cNvPr id="95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96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97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98" name="AutoShape 6"/>
            <p:cNvCxnSpPr>
              <a:cxnSpLocks noChangeShapeType="1"/>
              <a:stCxn id="96" idx="3"/>
              <a:endCxn id="97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AutoShape 6"/>
            <p:cNvCxnSpPr>
              <a:cxnSpLocks noChangeShapeType="1"/>
              <a:stCxn id="95" idx="5"/>
              <a:endCxn id="97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101" name="AutoShape 6"/>
            <p:cNvCxnSpPr>
              <a:cxnSpLocks noChangeShapeType="1"/>
              <a:stCxn id="100" idx="5"/>
              <a:endCxn id="96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" name="AutoShape 6"/>
            <p:cNvCxnSpPr>
              <a:cxnSpLocks noChangeShapeType="1"/>
              <a:stCxn id="100" idx="3"/>
              <a:endCxn id="95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3" name="Group 102"/>
          <p:cNvGrpSpPr/>
          <p:nvPr/>
        </p:nvGrpSpPr>
        <p:grpSpPr>
          <a:xfrm>
            <a:off x="9982201" y="4343400"/>
            <a:ext cx="1142999" cy="1001412"/>
            <a:chOff x="7416868" y="3352800"/>
            <a:chExt cx="2870132" cy="2514600"/>
          </a:xfrm>
        </p:grpSpPr>
        <p:sp>
          <p:nvSpPr>
            <p:cNvPr id="104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105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106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107" name="AutoShape 6"/>
            <p:cNvCxnSpPr>
              <a:cxnSpLocks noChangeShapeType="1"/>
              <a:stCxn id="105" idx="3"/>
              <a:endCxn id="106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" name="AutoShape 6"/>
            <p:cNvCxnSpPr>
              <a:cxnSpLocks noChangeShapeType="1"/>
              <a:stCxn id="104" idx="5"/>
              <a:endCxn id="106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110" name="AutoShape 6"/>
            <p:cNvCxnSpPr>
              <a:cxnSpLocks noChangeShapeType="1"/>
              <a:stCxn id="109" idx="5"/>
              <a:endCxn id="105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" name="AutoShape 6"/>
            <p:cNvCxnSpPr>
              <a:cxnSpLocks noChangeShapeType="1"/>
              <a:stCxn id="109" idx="3"/>
              <a:endCxn id="104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12" name="Straight Arrow Connector 111"/>
          <p:cNvCxnSpPr/>
          <p:nvPr/>
        </p:nvCxnSpPr>
        <p:spPr>
          <a:xfrm>
            <a:off x="9372600" y="4836480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1430000" y="4871892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598" name="Picture 6759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486400"/>
            <a:ext cx="3454400" cy="279400"/>
          </a:xfrm>
          <a:prstGeom prst="rect">
            <a:avLst/>
          </a:prstGeom>
        </p:spPr>
      </p:pic>
      <p:pic>
        <p:nvPicPr>
          <p:cNvPr id="67600" name="Picture 6759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4500" y="5486400"/>
            <a:ext cx="3479800" cy="279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7601" name="Picture 67600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7200" y="5486400"/>
            <a:ext cx="3479800" cy="2794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Gibbs Sampling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How is this better than sampling from the full joint?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In a Bayes</a:t>
            </a:r>
            <a:r>
              <a:rPr lang="en-US" altLang="en-US" dirty="0" smtClean="0">
                <a:ea typeface="ＭＳ Ｐゴシック" pitchFamily="34" charset="-128"/>
              </a:rPr>
              <a:t>’</a:t>
            </a:r>
            <a:r>
              <a:rPr lang="en-US" dirty="0" smtClean="0">
                <a:ea typeface="ＭＳ Ｐゴシック" pitchFamily="34" charset="-128"/>
              </a:rPr>
              <a:t> Net, sampling a variable given all the other variables (e.g. P(R|S,C,W)) is usually much easier than sampling from the full joint distribution</a:t>
            </a:r>
          </a:p>
          <a:p>
            <a:pPr lvl="2"/>
            <a:r>
              <a:rPr lang="en-US" sz="2000" dirty="0" smtClean="0">
                <a:ea typeface="ＭＳ Ｐゴシック" pitchFamily="34" charset="-128"/>
              </a:rPr>
              <a:t>Only requires a join on the variable to be sampled (in this case, a join on R)</a:t>
            </a:r>
          </a:p>
          <a:p>
            <a:pPr lvl="2"/>
            <a:r>
              <a:rPr lang="en-US" sz="2000" dirty="0" smtClean="0">
                <a:ea typeface="ＭＳ Ｐゴシック" pitchFamily="34" charset="-128"/>
              </a:rPr>
              <a:t>The resulting factor only depends on the variable</a:t>
            </a:r>
            <a:r>
              <a:rPr lang="en-US" altLang="en-US" sz="2000" dirty="0" smtClean="0">
                <a:ea typeface="ＭＳ Ｐゴシック" pitchFamily="34" charset="-128"/>
              </a:rPr>
              <a:t>’</a:t>
            </a:r>
            <a:r>
              <a:rPr lang="en-US" sz="2000" dirty="0" smtClean="0">
                <a:ea typeface="ＭＳ Ｐゴシック" pitchFamily="34" charset="-128"/>
              </a:rPr>
              <a:t>s parents, its children, and its children</a:t>
            </a:r>
            <a:r>
              <a:rPr lang="en-US" altLang="en-US" sz="2000" dirty="0" smtClean="0">
                <a:ea typeface="ＭＳ Ｐゴシック" pitchFamily="34" charset="-128"/>
              </a:rPr>
              <a:t>’</a:t>
            </a:r>
            <a:r>
              <a:rPr lang="en-US" sz="2000" dirty="0" smtClean="0">
                <a:ea typeface="ＭＳ Ｐゴシック" pitchFamily="34" charset="-128"/>
              </a:rPr>
              <a:t>s parents (this is often referred to as its Markov blanket)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Efficient Resampling of One Variable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ea typeface="ＭＳ Ｐゴシック" pitchFamily="34" charset="-128"/>
              </a:rPr>
              <a:t> </a:t>
            </a:r>
            <a:r>
              <a:rPr lang="en-US" sz="2400" dirty="0">
                <a:ea typeface="ＭＳ Ｐゴシック" pitchFamily="34" charset="-128"/>
              </a:rPr>
              <a:t>S</a:t>
            </a:r>
            <a:r>
              <a:rPr lang="en-US" sz="2400" dirty="0" smtClean="0">
                <a:ea typeface="ＭＳ Ｐゴシック" pitchFamily="34" charset="-128"/>
              </a:rPr>
              <a:t>ample from P(S | +c, +r, -w)	</a:t>
            </a: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pPr lvl="1"/>
            <a:endParaRPr lang="en-US" dirty="0" smtClean="0">
              <a:ea typeface="ＭＳ Ｐゴシック" pitchFamily="34" charset="-128"/>
            </a:endParaRPr>
          </a:p>
          <a:p>
            <a:endParaRPr lang="en-US" dirty="0" smtClean="0">
              <a:ea typeface="ＭＳ Ｐゴシック" pitchFamily="34" charset="-128"/>
            </a:endParaRPr>
          </a:p>
          <a:p>
            <a:r>
              <a:rPr lang="en-US" sz="2400" dirty="0" smtClean="0">
                <a:ea typeface="ＭＳ Ｐゴシック" pitchFamily="34" charset="-128"/>
              </a:rPr>
              <a:t>Many things cancel out – only CPTs with S remain!</a:t>
            </a:r>
          </a:p>
          <a:p>
            <a:r>
              <a:rPr lang="en-US" sz="2400" dirty="0" smtClean="0">
                <a:ea typeface="ＭＳ Ｐゴシック" pitchFamily="34" charset="-128"/>
              </a:rPr>
              <a:t>More generally: only CPTs that have resampled variable need to be considered, and joined together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448800" y="1371600"/>
            <a:ext cx="1752600" cy="1535500"/>
            <a:chOff x="7416868" y="3352800"/>
            <a:chExt cx="2870132" cy="251460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+r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9" name="AutoShape 6"/>
            <p:cNvCxnSpPr>
              <a:cxnSpLocks noChangeShapeType="1"/>
              <a:stCxn id="7" idx="3"/>
              <a:endCxn id="8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6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 smtClean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12" name="AutoShape 6"/>
            <p:cNvCxnSpPr>
              <a:cxnSpLocks noChangeShapeType="1"/>
              <a:stCxn id="11" idx="5"/>
              <a:endCxn id="7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6"/>
            <p:cNvCxnSpPr>
              <a:cxnSpLocks noChangeShapeType="1"/>
              <a:stCxn id="11" idx="3"/>
              <a:endCxn id="6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1981200"/>
            <a:ext cx="6644789" cy="325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1" y="4020853"/>
            <a:ext cx="3581398" cy="28371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Net </a:t>
            </a:r>
            <a:r>
              <a:rPr lang="en-US" dirty="0" smtClean="0"/>
              <a:t>Sampling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19200"/>
            <a:ext cx="5918200" cy="4729164"/>
          </a:xfrm>
        </p:spPr>
        <p:txBody>
          <a:bodyPr/>
          <a:lstStyle/>
          <a:p>
            <a:r>
              <a:rPr lang="en-US" sz="2400" dirty="0" smtClean="0"/>
              <a:t>Prior </a:t>
            </a:r>
            <a:r>
              <a:rPr lang="en-US" sz="2400" dirty="0" smtClean="0"/>
              <a:t>Sampling  P( Q )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8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pPr lvl="8"/>
            <a:endParaRPr lang="en-US" sz="1200" dirty="0" smtClean="0"/>
          </a:p>
          <a:p>
            <a:r>
              <a:rPr lang="en-US" sz="2400" dirty="0" smtClean="0"/>
              <a:t>Likelihood Weighting  P( Q | e)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969000" y="1219200"/>
            <a:ext cx="5918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/>
              <a:t>Rejection Sampling  P( Q | e )</a:t>
            </a:r>
            <a:endParaRPr lang="en-US" sz="1200" dirty="0" smtClean="0"/>
          </a:p>
          <a:p>
            <a:endParaRPr lang="en-US" sz="2400" dirty="0" smtClean="0"/>
          </a:p>
          <a:p>
            <a:endParaRPr lang="en-US" sz="8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7"/>
            <a:endParaRPr lang="en-US" sz="1200" dirty="0" smtClean="0"/>
          </a:p>
          <a:p>
            <a:r>
              <a:rPr lang="en-US" sz="2400" dirty="0" smtClean="0"/>
              <a:t>Gibbs Sampling  P( Q | e )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953000"/>
            <a:ext cx="5105400" cy="12188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196455"/>
            <a:ext cx="5029200" cy="13087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2133600"/>
            <a:ext cx="5181598" cy="13184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455160"/>
            <a:ext cx="908050" cy="72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9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Further Reading on Gibbs Sampling*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744200" cy="4729164"/>
          </a:xfrm>
        </p:spPr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Gibbs sampling produces sample from the query distribution P( Q | e ) in limit of re-sampling infinitely often</a:t>
            </a:r>
          </a:p>
          <a:p>
            <a:pPr lvl="4"/>
            <a:endParaRPr lang="en-US" sz="1600" dirty="0" smtClean="0">
              <a:ea typeface="ＭＳ Ｐゴシック" pitchFamily="34" charset="-128"/>
            </a:endParaRPr>
          </a:p>
          <a:p>
            <a:r>
              <a:rPr lang="en-US" sz="2800" dirty="0" smtClean="0">
                <a:ea typeface="ＭＳ Ｐゴシック" pitchFamily="34" charset="-128"/>
              </a:rPr>
              <a:t>Gibbs sampling is a special case of more general methods called Markov chain Monte Carlo (MCMC) methods </a:t>
            </a:r>
          </a:p>
          <a:p>
            <a:pPr lvl="8"/>
            <a:endParaRPr lang="en-US" sz="1600" dirty="0" smtClean="0">
              <a:ea typeface="ＭＳ Ｐゴシック" pitchFamily="34" charset="-128"/>
            </a:endParaRPr>
          </a:p>
          <a:p>
            <a:pPr lvl="1"/>
            <a:r>
              <a:rPr lang="en-US" sz="2400" dirty="0" smtClean="0">
                <a:ea typeface="ＭＳ Ｐゴシック" pitchFamily="34" charset="-128"/>
              </a:rPr>
              <a:t>Metropolis-Hastings is one of the more famous MCMC methods (in fact, Gibbs sampling is a special case of Metropolis-Hastings) </a:t>
            </a:r>
          </a:p>
          <a:p>
            <a:pPr lvl="3"/>
            <a:endParaRPr lang="en-US" sz="1600" dirty="0" smtClean="0">
              <a:ea typeface="ＭＳ Ｐゴシック" pitchFamily="34" charset="-128"/>
            </a:endParaRPr>
          </a:p>
          <a:p>
            <a:r>
              <a:rPr lang="en-US" sz="2800" dirty="0" smtClean="0">
                <a:ea typeface="ＭＳ Ｐゴシック" pitchFamily="34" charset="-128"/>
              </a:rPr>
              <a:t>You may read about Monte Carlo methods – they</a:t>
            </a:r>
            <a:r>
              <a:rPr lang="en-US" altLang="en-US" sz="2800" dirty="0" smtClean="0">
                <a:ea typeface="ＭＳ Ｐゴシック" pitchFamily="34" charset="-128"/>
              </a:rPr>
              <a:t>’</a:t>
            </a:r>
            <a:r>
              <a:rPr lang="en-US" sz="2800" dirty="0" smtClean="0">
                <a:ea typeface="ＭＳ Ｐゴシック" pitchFamily="34" charset="-128"/>
              </a:rPr>
              <a:t>re just sampling</a:t>
            </a:r>
          </a:p>
        </p:txBody>
      </p:sp>
    </p:spTree>
    <p:extLst>
      <p:ext uri="{BB962C8B-B14F-4D97-AF65-F5344CB8AC3E}">
        <p14:creationId xmlns:p14="http://schemas.microsoft.com/office/powerpoint/2010/main" val="210318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Markov Chain Monte Carlo*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219200" y="1417637"/>
            <a:ext cx="8839200" cy="4525963"/>
          </a:xfrm>
        </p:spPr>
        <p:txBody>
          <a:bodyPr/>
          <a:lstStyle/>
          <a:p>
            <a:r>
              <a:rPr lang="en-US" sz="2400" i="1" dirty="0" smtClean="0">
                <a:ea typeface="ＭＳ Ｐゴシック" pitchFamily="34" charset="-128"/>
              </a:rPr>
              <a:t>Idea</a:t>
            </a:r>
            <a:r>
              <a:rPr lang="en-US" sz="2400" dirty="0" smtClean="0">
                <a:ea typeface="ＭＳ Ｐゴシック" pitchFamily="34" charset="-128"/>
              </a:rPr>
              <a:t>: instead of sampling from scratch, create samples that are each like the last one.</a:t>
            </a:r>
          </a:p>
          <a:p>
            <a:pPr lvl="2"/>
            <a:endParaRPr lang="en-US" sz="1600" dirty="0" smtClean="0">
              <a:ea typeface="ＭＳ Ｐゴシック" pitchFamily="34" charset="-128"/>
            </a:endParaRPr>
          </a:p>
          <a:p>
            <a:r>
              <a:rPr lang="en-US" sz="2400" i="1" dirty="0" smtClean="0">
                <a:ea typeface="ＭＳ Ｐゴシック" pitchFamily="34" charset="-128"/>
              </a:rPr>
              <a:t>Procedure</a:t>
            </a:r>
            <a:r>
              <a:rPr lang="en-US" sz="2400" dirty="0" smtClean="0">
                <a:ea typeface="ＭＳ Ｐゴシック" pitchFamily="34" charset="-128"/>
              </a:rPr>
              <a:t>: resample one variable at a time, conditioned on all the rest, but keep evidence fixed.  E.g., for P(</a:t>
            </a:r>
            <a:r>
              <a:rPr lang="en-US" sz="2400" dirty="0" err="1" smtClean="0">
                <a:ea typeface="ＭＳ Ｐゴシック" pitchFamily="34" charset="-128"/>
              </a:rPr>
              <a:t>b|c</a:t>
            </a:r>
            <a:r>
              <a:rPr lang="en-US" sz="2400" dirty="0" smtClean="0">
                <a:ea typeface="ＭＳ Ｐゴシック" pitchFamily="34" charset="-128"/>
              </a:rPr>
              <a:t>):</a:t>
            </a:r>
          </a:p>
          <a:p>
            <a:endParaRPr lang="en-US" sz="2400" dirty="0" smtClean="0">
              <a:ea typeface="ＭＳ Ｐゴシック" pitchFamily="34" charset="-128"/>
            </a:endParaRPr>
          </a:p>
          <a:p>
            <a:pPr>
              <a:buFont typeface="Wingdings" pitchFamily="2" charset="2"/>
              <a:buNone/>
            </a:pPr>
            <a:endParaRPr lang="en-US" sz="2400" dirty="0" smtClean="0">
              <a:ea typeface="ＭＳ Ｐゴシック" pitchFamily="34" charset="-128"/>
            </a:endParaRPr>
          </a:p>
          <a:p>
            <a:r>
              <a:rPr lang="en-US" sz="2400" i="1" dirty="0" smtClean="0">
                <a:ea typeface="ＭＳ Ｐゴシック" pitchFamily="34" charset="-128"/>
              </a:rPr>
              <a:t>Properties</a:t>
            </a:r>
            <a:r>
              <a:rPr lang="en-US" sz="2400" dirty="0" smtClean="0">
                <a:ea typeface="ＭＳ Ｐゴシック" pitchFamily="34" charset="-128"/>
              </a:rPr>
              <a:t>: Now samples are not independent (in fact they</a:t>
            </a:r>
            <a:r>
              <a:rPr lang="ja-JP" altLang="en-US" sz="2400" dirty="0" smtClean="0">
                <a:ea typeface="ＭＳ Ｐゴシック" pitchFamily="34" charset="-128"/>
              </a:rPr>
              <a:t>’</a:t>
            </a:r>
            <a:r>
              <a:rPr lang="en-US" altLang="ja-JP" sz="2400" dirty="0" smtClean="0">
                <a:ea typeface="ＭＳ Ｐゴシック" pitchFamily="34" charset="-128"/>
              </a:rPr>
              <a:t>re nearly identical), but sample averages are still consistent estimators!</a:t>
            </a:r>
          </a:p>
          <a:p>
            <a:pPr lvl="2"/>
            <a:endParaRPr lang="en-US" sz="1600" dirty="0" smtClean="0">
              <a:ea typeface="ＭＳ Ｐゴシック" pitchFamily="34" charset="-128"/>
            </a:endParaRPr>
          </a:p>
          <a:p>
            <a:r>
              <a:rPr lang="en-US" sz="2400" i="1" dirty="0" smtClean="0">
                <a:ea typeface="ＭＳ Ｐゴシック" pitchFamily="34" charset="-128"/>
              </a:rPr>
              <a:t>What</a:t>
            </a:r>
            <a:r>
              <a:rPr lang="ja-JP" altLang="en-US" sz="2400" i="1" dirty="0" smtClean="0">
                <a:ea typeface="ＭＳ Ｐゴシック" pitchFamily="34" charset="-128"/>
              </a:rPr>
              <a:t>’</a:t>
            </a:r>
            <a:r>
              <a:rPr lang="en-US" altLang="ja-JP" sz="2400" i="1" dirty="0" smtClean="0">
                <a:ea typeface="ＭＳ Ｐゴシック" pitchFamily="34" charset="-128"/>
              </a:rPr>
              <a:t>s the point</a:t>
            </a:r>
            <a:r>
              <a:rPr lang="en-US" altLang="ja-JP" sz="2400" dirty="0" smtClean="0">
                <a:ea typeface="ＭＳ Ｐゴシック" pitchFamily="34" charset="-128"/>
              </a:rPr>
              <a:t>: both upstream and downstream variables condition on evidence.</a:t>
            </a:r>
            <a:endParaRPr lang="en-US" sz="2400" dirty="0" smtClean="0">
              <a:ea typeface="ＭＳ Ｐゴシック" pitchFamily="34" charset="-128"/>
            </a:endParaRPr>
          </a:p>
        </p:txBody>
      </p:sp>
      <p:sp>
        <p:nvSpPr>
          <p:cNvPr id="71684" name="Oval 4"/>
          <p:cNvSpPr>
            <a:spLocks noChangeArrowheads="1"/>
          </p:cNvSpPr>
          <p:nvPr/>
        </p:nvSpPr>
        <p:spPr bwMode="auto">
          <a:xfrm>
            <a:off x="2286000" y="3567112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+a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685" name="Oval 5"/>
          <p:cNvSpPr>
            <a:spLocks noChangeArrowheads="1"/>
          </p:cNvSpPr>
          <p:nvPr/>
        </p:nvSpPr>
        <p:spPr bwMode="auto">
          <a:xfrm>
            <a:off x="3048000" y="3567112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+c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1686" name="AutoShape 6"/>
          <p:cNvCxnSpPr>
            <a:cxnSpLocks noChangeShapeType="1"/>
            <a:stCxn id="71684" idx="6"/>
            <a:endCxn id="71685" idx="2"/>
          </p:cNvCxnSpPr>
          <p:nvPr/>
        </p:nvCxnSpPr>
        <p:spPr bwMode="auto">
          <a:xfrm>
            <a:off x="2819400" y="3833812"/>
            <a:ext cx="2286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687" name="Oval 11"/>
          <p:cNvSpPr>
            <a:spLocks noChangeArrowheads="1"/>
          </p:cNvSpPr>
          <p:nvPr/>
        </p:nvSpPr>
        <p:spPr bwMode="auto">
          <a:xfrm>
            <a:off x="1524000" y="3567112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+b</a:t>
            </a:r>
          </a:p>
        </p:txBody>
      </p:sp>
      <p:cxnSp>
        <p:nvCxnSpPr>
          <p:cNvPr id="71688" name="AutoShape 12"/>
          <p:cNvCxnSpPr>
            <a:cxnSpLocks noChangeShapeType="1"/>
            <a:stCxn id="71687" idx="6"/>
            <a:endCxn id="71684" idx="2"/>
          </p:cNvCxnSpPr>
          <p:nvPr/>
        </p:nvCxnSpPr>
        <p:spPr bwMode="auto">
          <a:xfrm>
            <a:off x="2057400" y="3833812"/>
            <a:ext cx="2286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0" name="Oval 18"/>
          <p:cNvSpPr>
            <a:spLocks noChangeArrowheads="1"/>
          </p:cNvSpPr>
          <p:nvPr/>
        </p:nvSpPr>
        <p:spPr bwMode="auto">
          <a:xfrm>
            <a:off x="5105400" y="3551237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+a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11" name="Oval 19"/>
          <p:cNvSpPr>
            <a:spLocks noChangeArrowheads="1"/>
          </p:cNvSpPr>
          <p:nvPr/>
        </p:nvSpPr>
        <p:spPr bwMode="auto">
          <a:xfrm>
            <a:off x="5867400" y="3551237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+c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612" name="AutoShape 6"/>
          <p:cNvCxnSpPr>
            <a:cxnSpLocks noChangeShapeType="1"/>
            <a:stCxn id="25610" idx="6"/>
            <a:endCxn id="25611" idx="2"/>
          </p:cNvCxnSpPr>
          <p:nvPr/>
        </p:nvCxnSpPr>
        <p:spPr bwMode="auto">
          <a:xfrm>
            <a:off x="5638800" y="3817937"/>
            <a:ext cx="2286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3" name="Oval 11"/>
          <p:cNvSpPr>
            <a:spLocks noChangeArrowheads="1"/>
          </p:cNvSpPr>
          <p:nvPr/>
        </p:nvSpPr>
        <p:spPr bwMode="auto">
          <a:xfrm>
            <a:off x="4343400" y="3551237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25614" name="AutoShape 12"/>
          <p:cNvCxnSpPr>
            <a:cxnSpLocks noChangeShapeType="1"/>
            <a:stCxn id="25613" idx="6"/>
            <a:endCxn id="25610" idx="2"/>
          </p:cNvCxnSpPr>
          <p:nvPr/>
        </p:nvCxnSpPr>
        <p:spPr bwMode="auto">
          <a:xfrm>
            <a:off x="4876800" y="3817937"/>
            <a:ext cx="2286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5" name="Oval 23"/>
          <p:cNvSpPr>
            <a:spLocks noChangeArrowheads="1"/>
          </p:cNvSpPr>
          <p:nvPr/>
        </p:nvSpPr>
        <p:spPr bwMode="auto">
          <a:xfrm>
            <a:off x="7772400" y="3551237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a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16" name="Oval 24"/>
          <p:cNvSpPr>
            <a:spLocks noChangeArrowheads="1"/>
          </p:cNvSpPr>
          <p:nvPr/>
        </p:nvSpPr>
        <p:spPr bwMode="auto">
          <a:xfrm>
            <a:off x="8534400" y="3551237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+c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617" name="AutoShape 6"/>
          <p:cNvCxnSpPr>
            <a:cxnSpLocks noChangeShapeType="1"/>
            <a:stCxn id="25615" idx="6"/>
            <a:endCxn id="25616" idx="2"/>
          </p:cNvCxnSpPr>
          <p:nvPr/>
        </p:nvCxnSpPr>
        <p:spPr bwMode="auto">
          <a:xfrm>
            <a:off x="8305800" y="3817937"/>
            <a:ext cx="2286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8" name="Oval 11"/>
          <p:cNvSpPr>
            <a:spLocks noChangeArrowheads="1"/>
          </p:cNvSpPr>
          <p:nvPr/>
        </p:nvSpPr>
        <p:spPr bwMode="auto">
          <a:xfrm>
            <a:off x="7010400" y="3551237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cxnSp>
        <p:nvCxnSpPr>
          <p:cNvPr id="25619" name="AutoShape 12"/>
          <p:cNvCxnSpPr>
            <a:cxnSpLocks noChangeShapeType="1"/>
            <a:stCxn id="25618" idx="6"/>
            <a:endCxn id="25615" idx="2"/>
          </p:cNvCxnSpPr>
          <p:nvPr/>
        </p:nvCxnSpPr>
        <p:spPr bwMode="auto">
          <a:xfrm>
            <a:off x="7543800" y="3817937"/>
            <a:ext cx="2286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0"/>
          <p:cNvCxnSpPr>
            <a:stCxn id="71684" idx="7"/>
            <a:endCxn id="71684" idx="3"/>
          </p:cNvCxnSpPr>
          <p:nvPr/>
        </p:nvCxnSpPr>
        <p:spPr>
          <a:xfrm rot="16200000" flipH="1" flipV="1">
            <a:off x="2363788" y="3644900"/>
            <a:ext cx="377825" cy="377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1685" idx="7"/>
            <a:endCxn id="71685" idx="3"/>
          </p:cNvCxnSpPr>
          <p:nvPr/>
        </p:nvCxnSpPr>
        <p:spPr>
          <a:xfrm rot="16200000" flipH="1" flipV="1">
            <a:off x="3125788" y="3644900"/>
            <a:ext cx="377825" cy="377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5613" idx="7"/>
            <a:endCxn id="25613" idx="3"/>
          </p:cNvCxnSpPr>
          <p:nvPr/>
        </p:nvCxnSpPr>
        <p:spPr>
          <a:xfrm rot="16200000" flipH="1" flipV="1">
            <a:off x="4421188" y="3629025"/>
            <a:ext cx="377825" cy="377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5611" idx="7"/>
            <a:endCxn id="25611" idx="3"/>
          </p:cNvCxnSpPr>
          <p:nvPr/>
        </p:nvCxnSpPr>
        <p:spPr>
          <a:xfrm rot="16200000" flipH="1" flipV="1">
            <a:off x="5945188" y="3629025"/>
            <a:ext cx="377825" cy="377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5618" idx="7"/>
            <a:endCxn id="25618" idx="3"/>
          </p:cNvCxnSpPr>
          <p:nvPr/>
        </p:nvCxnSpPr>
        <p:spPr>
          <a:xfrm rot="16200000" flipH="1" flipV="1">
            <a:off x="7088188" y="3629025"/>
            <a:ext cx="377825" cy="377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5615" idx="7"/>
            <a:endCxn id="25615" idx="3"/>
          </p:cNvCxnSpPr>
          <p:nvPr/>
        </p:nvCxnSpPr>
        <p:spPr>
          <a:xfrm rot="16200000" flipH="1" flipV="1">
            <a:off x="7850188" y="3629025"/>
            <a:ext cx="377825" cy="377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524000" y="3567112"/>
            <a:ext cx="533400" cy="5334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105400" y="3567112"/>
            <a:ext cx="533400" cy="5334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534400" y="3567112"/>
            <a:ext cx="533400" cy="5334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0" grpId="0" animBg="1"/>
      <p:bldP spid="25611" grpId="0" animBg="1"/>
      <p:bldP spid="25613" grpId="0" animBg="1"/>
      <p:bldP spid="25615" grpId="0" animBg="1"/>
      <p:bldP spid="25616" grpId="0" animBg="1"/>
      <p:bldP spid="25618" grpId="0" animBg="1"/>
      <p:bldP spid="41" grpId="0" animBg="1"/>
      <p:bldP spid="42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Variable Elimination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60198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Interleave joining and marginalizing</a:t>
            </a:r>
          </a:p>
          <a:p>
            <a:pPr lvl="5">
              <a:lnSpc>
                <a:spcPct val="90000"/>
              </a:lnSpc>
            </a:pPr>
            <a:endParaRPr lang="en-US" sz="1200" dirty="0" smtClean="0">
              <a:ea typeface="ＭＳ Ｐゴシック" pitchFamily="34" charset="-128"/>
            </a:endParaRPr>
          </a:p>
          <a:p>
            <a:pPr lvl="5">
              <a:lnSpc>
                <a:spcPct val="90000"/>
              </a:lnSpc>
            </a:pPr>
            <a:endParaRPr lang="en-US" sz="12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 err="1" smtClean="0">
                <a:ea typeface="ＭＳ Ｐゴシック" pitchFamily="34" charset="-128"/>
              </a:rPr>
              <a:t>d</a:t>
            </a:r>
            <a:r>
              <a:rPr lang="en-US" sz="2400" baseline="30000" dirty="0" err="1" smtClean="0">
                <a:ea typeface="ＭＳ Ｐゴシック" pitchFamily="34" charset="-128"/>
              </a:rPr>
              <a:t>k</a:t>
            </a:r>
            <a:r>
              <a:rPr lang="en-US" sz="2400" dirty="0" smtClean="0">
                <a:ea typeface="ＭＳ Ｐゴシック" pitchFamily="34" charset="-128"/>
              </a:rPr>
              <a:t> entries computed for a factor over k variables with domain sizes d</a:t>
            </a:r>
          </a:p>
          <a:p>
            <a:pPr lvl="7">
              <a:lnSpc>
                <a:spcPct val="90000"/>
              </a:lnSpc>
            </a:pPr>
            <a:endParaRPr lang="en-US" sz="1200" dirty="0" smtClean="0">
              <a:ea typeface="ＭＳ Ｐゴシック" pitchFamily="34" charset="-128"/>
            </a:endParaRPr>
          </a:p>
          <a:p>
            <a:pPr lvl="7">
              <a:lnSpc>
                <a:spcPct val="90000"/>
              </a:lnSpc>
            </a:pPr>
            <a:endParaRPr lang="en-US" sz="12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Ordering of elimination of hidden variables can affect size of factors generated</a:t>
            </a:r>
          </a:p>
          <a:p>
            <a:pPr lvl="8">
              <a:lnSpc>
                <a:spcPct val="90000"/>
              </a:lnSpc>
            </a:pPr>
            <a:endParaRPr lang="en-US" sz="1200" dirty="0" smtClean="0">
              <a:ea typeface="ＭＳ Ｐゴシック" pitchFamily="34" charset="-128"/>
            </a:endParaRPr>
          </a:p>
          <a:p>
            <a:pPr lvl="8">
              <a:lnSpc>
                <a:spcPct val="90000"/>
              </a:lnSpc>
            </a:pPr>
            <a:endParaRPr lang="en-US" sz="12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Worst case: running time exponential in the size of the </a:t>
            </a:r>
            <a:r>
              <a:rPr lang="en-US" sz="2400" dirty="0" smtClean="0">
                <a:ea typeface="ＭＳ Ｐゴシック" pitchFamily="34" charset="-128"/>
              </a:rPr>
              <a:t>Bayes’ net</a:t>
            </a:r>
            <a:endParaRPr lang="en-US" sz="240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endParaRPr lang="en-US" sz="2200" dirty="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endParaRPr lang="en-US" sz="2000" dirty="0" smtClean="0">
              <a:ea typeface="ＭＳ Ｐゴシック" pitchFamily="34" charset="-12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458200" y="2971800"/>
            <a:ext cx="2113006" cy="1371600"/>
            <a:chOff x="3810000" y="2743200"/>
            <a:chExt cx="2514600" cy="1752600"/>
          </a:xfrm>
        </p:grpSpPr>
        <p:sp>
          <p:nvSpPr>
            <p:cNvPr id="5" name="Oval 4"/>
            <p:cNvSpPr/>
            <p:nvPr/>
          </p:nvSpPr>
          <p:spPr bwMode="auto">
            <a:xfrm>
              <a:off x="5943600" y="35052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410200" y="35052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5410200" y="41148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4419600" y="41148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3810000" y="41148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943600" y="41148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14" idx="4"/>
            </p:cNvCxnSpPr>
            <p:nvPr/>
          </p:nvCxnSpPr>
          <p:spPr bwMode="auto">
            <a:xfrm>
              <a:off x="4000500" y="38100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3" idx="4"/>
            </p:cNvCxnSpPr>
            <p:nvPr/>
          </p:nvCxnSpPr>
          <p:spPr bwMode="auto">
            <a:xfrm>
              <a:off x="5219700" y="3087688"/>
              <a:ext cx="381000" cy="41751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3" idx="4"/>
              <a:endCxn id="14" idx="7"/>
            </p:cNvCxnSpPr>
            <p:nvPr/>
          </p:nvCxnSpPr>
          <p:spPr bwMode="auto">
            <a:xfrm flipH="1">
              <a:off x="4135438" y="3087688"/>
              <a:ext cx="1084262" cy="39687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3" idx="4"/>
              <a:endCxn id="15" idx="0"/>
            </p:cNvCxnSpPr>
            <p:nvPr/>
          </p:nvCxnSpPr>
          <p:spPr bwMode="auto">
            <a:xfrm flipH="1">
              <a:off x="4610100" y="3087688"/>
              <a:ext cx="609600" cy="34131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 bwMode="auto">
            <a:xfrm>
              <a:off x="5029200" y="2743200"/>
              <a:ext cx="381000" cy="34448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>
              <a:normAutofit fontScale="32500" lnSpcReduction="20000"/>
            </a:bodyPr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810000" y="34290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4419600" y="3429000"/>
              <a:ext cx="381000" cy="381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2400" b="1" kern="12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8" name="Straight Arrow Connector 17"/>
            <p:cNvCxnSpPr>
              <a:stCxn id="15" idx="4"/>
            </p:cNvCxnSpPr>
            <p:nvPr/>
          </p:nvCxnSpPr>
          <p:spPr bwMode="auto">
            <a:xfrm>
              <a:off x="4610100" y="3810000"/>
              <a:ext cx="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9" name="Picture 18" descr="TP_tmp.png"/>
            <p:cNvPicPr>
              <a:picLocks noChangeAspect="1"/>
            </p:cNvPicPr>
            <p:nvPr/>
          </p:nvPicPr>
          <p:blipFill>
            <a:blip r:embed="rId2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153688" y="2819400"/>
              <a:ext cx="152400" cy="174171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0" name="Picture 19" descr="TP_tmp.png"/>
            <p:cNvPicPr>
              <a:picLocks noChangeAspect="1"/>
            </p:cNvPicPr>
            <p:nvPr/>
          </p:nvPicPr>
          <p:blipFill>
            <a:blip r:embed="rId2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495800" y="3565317"/>
              <a:ext cx="230207" cy="177082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1" name="Picture 20" descr="TP_tmp.png"/>
            <p:cNvPicPr>
              <a:picLocks noChangeAspect="1"/>
            </p:cNvPicPr>
            <p:nvPr/>
          </p:nvPicPr>
          <p:blipFill>
            <a:blip r:embed="rId2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86200" y="3556718"/>
              <a:ext cx="230207" cy="177082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2" name="Picture 21" descr="TP_tmp.png"/>
            <p:cNvPicPr>
              <a:picLocks noChangeAspect="1"/>
            </p:cNvPicPr>
            <p:nvPr/>
          </p:nvPicPr>
          <p:blipFill>
            <a:blip r:embed="rId2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914112" y="4209808"/>
              <a:ext cx="177082" cy="177082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3" name="Picture 22" descr="TP_tmp.png"/>
            <p:cNvPicPr>
              <a:picLocks noChangeAspect="1"/>
            </p:cNvPicPr>
            <p:nvPr/>
          </p:nvPicPr>
          <p:blipFill>
            <a:blip r:embed="rId2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513508" y="4202830"/>
              <a:ext cx="194791" cy="177083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24" name="Straight Arrow Connector 23"/>
            <p:cNvCxnSpPr/>
            <p:nvPr/>
          </p:nvCxnSpPr>
          <p:spPr bwMode="auto">
            <a:xfrm>
              <a:off x="5600700" y="3886200"/>
              <a:ext cx="0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25" name="Picture 24" descr="TP_tmp.png"/>
            <p:cNvPicPr>
              <a:picLocks noChangeAspect="1"/>
            </p:cNvPicPr>
            <p:nvPr/>
          </p:nvPicPr>
          <p:blipFill>
            <a:blip r:embed="rId2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59006" y="3621087"/>
              <a:ext cx="453390" cy="188913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6" name="Picture 25" descr="TP_tmp.png"/>
            <p:cNvPicPr>
              <a:picLocks noChangeAspect="1"/>
            </p:cNvPicPr>
            <p:nvPr/>
          </p:nvPicPr>
          <p:blipFill>
            <a:blip r:embed="rId3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410200" y="4204956"/>
              <a:ext cx="371872" cy="177082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27" name="Picture 26" descr="TP_tmp.png"/>
            <p:cNvPicPr>
              <a:picLocks noChangeAspect="1"/>
            </p:cNvPicPr>
            <p:nvPr/>
          </p:nvPicPr>
          <p:blipFill>
            <a:blip r:embed="rId3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019800" y="4191000"/>
              <a:ext cx="212499" cy="177083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28" name="Straight Arrow Connector 27"/>
            <p:cNvCxnSpPr>
              <a:stCxn id="13" idx="4"/>
            </p:cNvCxnSpPr>
            <p:nvPr/>
          </p:nvCxnSpPr>
          <p:spPr bwMode="auto">
            <a:xfrm>
              <a:off x="5219700" y="3087688"/>
              <a:ext cx="914400" cy="41751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6134100" y="3886200"/>
              <a:ext cx="0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30" name="Picture 29" descr="TP_tmp.png"/>
            <p:cNvPicPr>
              <a:picLocks noChangeAspect="1"/>
            </p:cNvPicPr>
            <p:nvPr/>
          </p:nvPicPr>
          <p:blipFill>
            <a:blip r:embed="rId3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002092" y="3632917"/>
              <a:ext cx="247915" cy="177082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1" name="TextBox 30"/>
            <p:cNvSpPr txBox="1">
              <a:spLocks noChangeArrowheads="1"/>
            </p:cNvSpPr>
            <p:nvPr/>
          </p:nvSpPr>
          <p:spPr bwMode="auto">
            <a:xfrm>
              <a:off x="4876800" y="3505200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kern="1200">
                  <a:latin typeface="Calibri" pitchFamily="34" charset="0"/>
                  <a:cs typeface="Calibri" pitchFamily="34" charset="0"/>
                </a:rPr>
                <a:t>…</a:t>
              </a:r>
            </a:p>
          </p:txBody>
        </p:sp>
        <p:sp>
          <p:nvSpPr>
            <p:cNvPr id="32" name="TextBox 31"/>
            <p:cNvSpPr txBox="1">
              <a:spLocks noChangeArrowheads="1"/>
            </p:cNvSpPr>
            <p:nvPr/>
          </p:nvSpPr>
          <p:spPr bwMode="auto">
            <a:xfrm>
              <a:off x="4876800" y="4049713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800" kern="1200">
                  <a:latin typeface="Calibri" pitchFamily="34" charset="0"/>
                  <a:cs typeface="Calibri" pitchFamily="34" charset="0"/>
                </a:rPr>
                <a:t>…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391400" y="4800600"/>
            <a:ext cx="4643894" cy="1848540"/>
            <a:chOff x="3124200" y="2286000"/>
            <a:chExt cx="7848600" cy="3124200"/>
          </a:xfrm>
        </p:grpSpPr>
        <p:cxnSp>
          <p:nvCxnSpPr>
            <p:cNvPr id="34" name="Straight Arrow Connector 33"/>
            <p:cNvCxnSpPr>
              <a:stCxn id="136" idx="4"/>
              <a:endCxn id="122" idx="0"/>
            </p:cNvCxnSpPr>
            <p:nvPr/>
          </p:nvCxnSpPr>
          <p:spPr bwMode="auto">
            <a:xfrm flipH="1">
              <a:off x="33147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5" name="Group 1"/>
            <p:cNvGrpSpPr>
              <a:grpSpLocks/>
            </p:cNvGrpSpPr>
            <p:nvPr/>
          </p:nvGrpSpPr>
          <p:grpSpPr bwMode="auto">
            <a:xfrm>
              <a:off x="3352800" y="2286000"/>
              <a:ext cx="381000" cy="381000"/>
              <a:chOff x="2438400" y="3429000"/>
              <a:chExt cx="381000" cy="381000"/>
            </a:xfrm>
          </p:grpSpPr>
          <p:sp>
            <p:nvSpPr>
              <p:cNvPr id="136" name="Oval 135"/>
              <p:cNvSpPr/>
              <p:nvPr/>
            </p:nvSpPr>
            <p:spPr bwMode="auto">
              <a:xfrm>
                <a:off x="2438400" y="34290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37" name="Picture 136" descr="TP_tmp.png"/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3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514600" y="35567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36" name="Group 52229"/>
            <p:cNvGrpSpPr>
              <a:grpSpLocks/>
            </p:cNvGrpSpPr>
            <p:nvPr/>
          </p:nvGrpSpPr>
          <p:grpSpPr bwMode="auto">
            <a:xfrm>
              <a:off x="4419600" y="2286000"/>
              <a:ext cx="381000" cy="381000"/>
              <a:chOff x="2057400" y="1828800"/>
              <a:chExt cx="381000" cy="381000"/>
            </a:xfrm>
          </p:grpSpPr>
          <p:sp>
            <p:nvSpPr>
              <p:cNvPr id="134" name="Oval 133"/>
              <p:cNvSpPr/>
              <p:nvPr/>
            </p:nvSpPr>
            <p:spPr bwMode="auto">
              <a:xfrm>
                <a:off x="20574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35" name="Picture 134" descr="TP_tmp.png"/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3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1336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37" name="Group 52232"/>
            <p:cNvGrpSpPr>
              <a:grpSpLocks/>
            </p:cNvGrpSpPr>
            <p:nvPr/>
          </p:nvGrpSpPr>
          <p:grpSpPr bwMode="auto">
            <a:xfrm>
              <a:off x="5486400" y="2286000"/>
              <a:ext cx="381000" cy="381000"/>
              <a:chOff x="3124200" y="1828800"/>
              <a:chExt cx="381000" cy="381000"/>
            </a:xfrm>
          </p:grpSpPr>
          <p:sp>
            <p:nvSpPr>
              <p:cNvPr id="132" name="Oval 131"/>
              <p:cNvSpPr/>
              <p:nvPr/>
            </p:nvSpPr>
            <p:spPr bwMode="auto">
              <a:xfrm>
                <a:off x="31242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33" name="Picture 132" descr="TP_tmp.png"/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3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2004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38" name="Group 52235"/>
            <p:cNvGrpSpPr>
              <a:grpSpLocks/>
            </p:cNvGrpSpPr>
            <p:nvPr/>
          </p:nvGrpSpPr>
          <p:grpSpPr bwMode="auto">
            <a:xfrm>
              <a:off x="6553200" y="2286000"/>
              <a:ext cx="381000" cy="381000"/>
              <a:chOff x="4191000" y="1828800"/>
              <a:chExt cx="381000" cy="381000"/>
            </a:xfrm>
          </p:grpSpPr>
          <p:sp>
            <p:nvSpPr>
              <p:cNvPr id="130" name="Oval 129"/>
              <p:cNvSpPr/>
              <p:nvPr/>
            </p:nvSpPr>
            <p:spPr bwMode="auto">
              <a:xfrm>
                <a:off x="41910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31" name="Picture 130" descr="TP_tmp.png"/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3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2672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39" name="Group 52238"/>
            <p:cNvGrpSpPr>
              <a:grpSpLocks/>
            </p:cNvGrpSpPr>
            <p:nvPr/>
          </p:nvGrpSpPr>
          <p:grpSpPr bwMode="auto">
            <a:xfrm>
              <a:off x="7620000" y="2286000"/>
              <a:ext cx="381000" cy="381000"/>
              <a:chOff x="5257800" y="1828800"/>
              <a:chExt cx="381000" cy="381000"/>
            </a:xfrm>
          </p:grpSpPr>
          <p:sp>
            <p:nvSpPr>
              <p:cNvPr id="128" name="Oval 127"/>
              <p:cNvSpPr/>
              <p:nvPr/>
            </p:nvSpPr>
            <p:spPr bwMode="auto">
              <a:xfrm>
                <a:off x="52578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29" name="Picture 128" descr="TP_tmp.png"/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3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3340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40" name="Group 52241"/>
            <p:cNvGrpSpPr>
              <a:grpSpLocks/>
            </p:cNvGrpSpPr>
            <p:nvPr/>
          </p:nvGrpSpPr>
          <p:grpSpPr bwMode="auto">
            <a:xfrm>
              <a:off x="8686800" y="2286000"/>
              <a:ext cx="381000" cy="381000"/>
              <a:chOff x="6324600" y="1828800"/>
              <a:chExt cx="381000" cy="381000"/>
            </a:xfrm>
          </p:grpSpPr>
          <p:sp>
            <p:nvSpPr>
              <p:cNvPr id="126" name="Oval 125"/>
              <p:cNvSpPr/>
              <p:nvPr/>
            </p:nvSpPr>
            <p:spPr bwMode="auto">
              <a:xfrm>
                <a:off x="63246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27" name="Picture 126" descr="TP_tmp.png"/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3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4008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41" name="Group 52244"/>
            <p:cNvGrpSpPr>
              <a:grpSpLocks/>
            </p:cNvGrpSpPr>
            <p:nvPr/>
          </p:nvGrpSpPr>
          <p:grpSpPr bwMode="auto">
            <a:xfrm>
              <a:off x="9753600" y="2286000"/>
              <a:ext cx="381000" cy="381000"/>
              <a:chOff x="7391400" y="1828800"/>
              <a:chExt cx="381000" cy="381000"/>
            </a:xfrm>
          </p:grpSpPr>
          <p:sp>
            <p:nvSpPr>
              <p:cNvPr id="124" name="Oval 123"/>
              <p:cNvSpPr/>
              <p:nvPr/>
            </p:nvSpPr>
            <p:spPr bwMode="auto">
              <a:xfrm>
                <a:off x="7391400" y="18288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25" name="Picture 124" descr="TP_tmp.png"/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3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467600" y="1956518"/>
                <a:ext cx="230207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42" name="Group 52253"/>
            <p:cNvGrpSpPr>
              <a:grpSpLocks/>
            </p:cNvGrpSpPr>
            <p:nvPr/>
          </p:nvGrpSpPr>
          <p:grpSpPr bwMode="auto">
            <a:xfrm>
              <a:off x="3124200" y="3048000"/>
              <a:ext cx="381000" cy="381000"/>
              <a:chOff x="762000" y="2743200"/>
              <a:chExt cx="381000" cy="381000"/>
            </a:xfrm>
          </p:grpSpPr>
          <p:sp>
            <p:nvSpPr>
              <p:cNvPr id="122" name="Oval 121"/>
              <p:cNvSpPr/>
              <p:nvPr/>
            </p:nvSpPr>
            <p:spPr bwMode="auto">
              <a:xfrm>
                <a:off x="7620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23" name="Picture 122" descr="TP_tmp.png"/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4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64763" y="2870918"/>
                <a:ext cx="177082" cy="177082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43" name="Group 225"/>
            <p:cNvGrpSpPr>
              <a:grpSpLocks/>
            </p:cNvGrpSpPr>
            <p:nvPr/>
          </p:nvGrpSpPr>
          <p:grpSpPr bwMode="auto">
            <a:xfrm>
              <a:off x="4191000" y="3048000"/>
              <a:ext cx="381000" cy="381000"/>
              <a:chOff x="1828800" y="2743200"/>
              <a:chExt cx="381000" cy="381000"/>
            </a:xfrm>
          </p:grpSpPr>
          <p:sp>
            <p:nvSpPr>
              <p:cNvPr id="120" name="Oval 119"/>
              <p:cNvSpPr/>
              <p:nvPr/>
            </p:nvSpPr>
            <p:spPr bwMode="auto">
              <a:xfrm>
                <a:off x="18288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21" name="Picture 120" descr="TP_tmp.png"/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4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9227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44" name="Group 229"/>
            <p:cNvGrpSpPr>
              <a:grpSpLocks/>
            </p:cNvGrpSpPr>
            <p:nvPr/>
          </p:nvGrpSpPr>
          <p:grpSpPr bwMode="auto">
            <a:xfrm>
              <a:off x="5257800" y="3048000"/>
              <a:ext cx="381000" cy="381000"/>
              <a:chOff x="2895600" y="2743200"/>
              <a:chExt cx="381000" cy="381000"/>
            </a:xfrm>
          </p:grpSpPr>
          <p:sp>
            <p:nvSpPr>
              <p:cNvPr id="118" name="Oval 117"/>
              <p:cNvSpPr/>
              <p:nvPr/>
            </p:nvSpPr>
            <p:spPr bwMode="auto">
              <a:xfrm>
                <a:off x="28956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19" name="Picture 118" descr="TP_tmp.png"/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4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9895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45" name="Group 232"/>
            <p:cNvGrpSpPr>
              <a:grpSpLocks/>
            </p:cNvGrpSpPr>
            <p:nvPr/>
          </p:nvGrpSpPr>
          <p:grpSpPr bwMode="auto">
            <a:xfrm>
              <a:off x="6324600" y="3048000"/>
              <a:ext cx="381000" cy="381000"/>
              <a:chOff x="3962400" y="2743200"/>
              <a:chExt cx="381000" cy="381000"/>
            </a:xfrm>
          </p:grpSpPr>
          <p:sp>
            <p:nvSpPr>
              <p:cNvPr id="116" name="Oval 115"/>
              <p:cNvSpPr/>
              <p:nvPr/>
            </p:nvSpPr>
            <p:spPr bwMode="auto">
              <a:xfrm>
                <a:off x="39624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17" name="Picture 116" descr="TP_tmp.png"/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4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0563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46" name="Group 235"/>
            <p:cNvGrpSpPr>
              <a:grpSpLocks/>
            </p:cNvGrpSpPr>
            <p:nvPr/>
          </p:nvGrpSpPr>
          <p:grpSpPr bwMode="auto">
            <a:xfrm>
              <a:off x="7391400" y="3048000"/>
              <a:ext cx="381000" cy="381000"/>
              <a:chOff x="5029200" y="2743200"/>
              <a:chExt cx="381000" cy="381000"/>
            </a:xfrm>
          </p:grpSpPr>
          <p:sp>
            <p:nvSpPr>
              <p:cNvPr id="114" name="Oval 113"/>
              <p:cNvSpPr/>
              <p:nvPr/>
            </p:nvSpPr>
            <p:spPr bwMode="auto">
              <a:xfrm>
                <a:off x="50292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15" name="Picture 114" descr="TP_tmp.png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4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1231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47" name="Group 238"/>
            <p:cNvGrpSpPr>
              <a:grpSpLocks/>
            </p:cNvGrpSpPr>
            <p:nvPr/>
          </p:nvGrpSpPr>
          <p:grpSpPr bwMode="auto">
            <a:xfrm>
              <a:off x="8458200" y="3048000"/>
              <a:ext cx="381000" cy="381000"/>
              <a:chOff x="6096000" y="2743200"/>
              <a:chExt cx="381000" cy="381000"/>
            </a:xfrm>
          </p:grpSpPr>
          <p:sp>
            <p:nvSpPr>
              <p:cNvPr id="112" name="Oval 111"/>
              <p:cNvSpPr/>
              <p:nvPr/>
            </p:nvSpPr>
            <p:spPr bwMode="auto">
              <a:xfrm>
                <a:off x="60960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13" name="Picture 112" descr="TP_tmp.png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4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1899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48" name="Group 241"/>
            <p:cNvGrpSpPr>
              <a:grpSpLocks/>
            </p:cNvGrpSpPr>
            <p:nvPr/>
          </p:nvGrpSpPr>
          <p:grpSpPr bwMode="auto">
            <a:xfrm>
              <a:off x="9525000" y="3048000"/>
              <a:ext cx="381000" cy="381000"/>
              <a:chOff x="7162800" y="2743200"/>
              <a:chExt cx="381000" cy="381000"/>
            </a:xfrm>
          </p:grpSpPr>
          <p:sp>
            <p:nvSpPr>
              <p:cNvPr id="110" name="Oval 109"/>
              <p:cNvSpPr/>
              <p:nvPr/>
            </p:nvSpPr>
            <p:spPr bwMode="auto">
              <a:xfrm>
                <a:off x="71628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11" name="Picture 110" descr="TP_tmp.png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4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2567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49" name="Group 244"/>
            <p:cNvGrpSpPr>
              <a:grpSpLocks/>
            </p:cNvGrpSpPr>
            <p:nvPr/>
          </p:nvGrpSpPr>
          <p:grpSpPr bwMode="auto">
            <a:xfrm>
              <a:off x="10591800" y="3048000"/>
              <a:ext cx="381000" cy="381000"/>
              <a:chOff x="8229600" y="2743200"/>
              <a:chExt cx="381000" cy="381000"/>
            </a:xfrm>
          </p:grpSpPr>
          <p:sp>
            <p:nvSpPr>
              <p:cNvPr id="108" name="Oval 107"/>
              <p:cNvSpPr/>
              <p:nvPr/>
            </p:nvSpPr>
            <p:spPr bwMode="auto">
              <a:xfrm>
                <a:off x="8229600" y="27432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09" name="Picture 108" descr="TP_tmp.png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47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323508" y="2870918"/>
                <a:ext cx="194791" cy="177083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50" name="Group 247"/>
            <p:cNvGrpSpPr>
              <a:grpSpLocks/>
            </p:cNvGrpSpPr>
            <p:nvPr/>
          </p:nvGrpSpPr>
          <p:grpSpPr bwMode="auto">
            <a:xfrm>
              <a:off x="3657600" y="3733800"/>
              <a:ext cx="381000" cy="381000"/>
              <a:chOff x="1295400" y="3276600"/>
              <a:chExt cx="381000" cy="381000"/>
            </a:xfrm>
          </p:grpSpPr>
          <p:sp>
            <p:nvSpPr>
              <p:cNvPr id="106" name="Oval 105"/>
              <p:cNvSpPr/>
              <p:nvPr/>
            </p:nvSpPr>
            <p:spPr bwMode="auto">
              <a:xfrm>
                <a:off x="1295400" y="3276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07" name="Picture 106" descr="TP_tmp.png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4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1336183" y="3404318"/>
                <a:ext cx="301040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51" name="Group 204"/>
            <p:cNvGrpSpPr>
              <a:grpSpLocks/>
            </p:cNvGrpSpPr>
            <p:nvPr/>
          </p:nvGrpSpPr>
          <p:grpSpPr bwMode="auto">
            <a:xfrm>
              <a:off x="5791200" y="3733800"/>
              <a:ext cx="381000" cy="381000"/>
              <a:chOff x="3429000" y="3276600"/>
              <a:chExt cx="381000" cy="381000"/>
            </a:xfrm>
          </p:grpSpPr>
          <p:sp>
            <p:nvSpPr>
              <p:cNvPr id="104" name="Oval 103"/>
              <p:cNvSpPr/>
              <p:nvPr/>
            </p:nvSpPr>
            <p:spPr bwMode="auto">
              <a:xfrm>
                <a:off x="3429000" y="3276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05" name="Picture 104" descr="TP_tmp.png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4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469784" y="3404318"/>
                <a:ext cx="301040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52" name="Group 253"/>
            <p:cNvGrpSpPr>
              <a:grpSpLocks/>
            </p:cNvGrpSpPr>
            <p:nvPr/>
          </p:nvGrpSpPr>
          <p:grpSpPr bwMode="auto">
            <a:xfrm>
              <a:off x="7924800" y="3733800"/>
              <a:ext cx="381000" cy="381000"/>
              <a:chOff x="5562600" y="3276600"/>
              <a:chExt cx="381000" cy="381000"/>
            </a:xfrm>
          </p:grpSpPr>
          <p:sp>
            <p:nvSpPr>
              <p:cNvPr id="102" name="Oval 101"/>
              <p:cNvSpPr/>
              <p:nvPr/>
            </p:nvSpPr>
            <p:spPr bwMode="auto">
              <a:xfrm>
                <a:off x="5562600" y="3276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03" name="Picture 102" descr="TP_tmp.png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5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5603384" y="3404318"/>
                <a:ext cx="301040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53" name="Group 201"/>
            <p:cNvGrpSpPr>
              <a:grpSpLocks/>
            </p:cNvGrpSpPr>
            <p:nvPr/>
          </p:nvGrpSpPr>
          <p:grpSpPr bwMode="auto">
            <a:xfrm>
              <a:off x="10134600" y="3733800"/>
              <a:ext cx="381000" cy="381000"/>
              <a:chOff x="7772400" y="3276600"/>
              <a:chExt cx="381000" cy="381000"/>
            </a:xfrm>
          </p:grpSpPr>
          <p:sp>
            <p:nvSpPr>
              <p:cNvPr id="100" name="Oval 99"/>
              <p:cNvSpPr/>
              <p:nvPr/>
            </p:nvSpPr>
            <p:spPr bwMode="auto">
              <a:xfrm>
                <a:off x="7772400" y="32766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101" name="Picture 100" descr="TP_tmp.png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5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7813184" y="3404318"/>
                <a:ext cx="301040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54" name="Group 207"/>
            <p:cNvGrpSpPr>
              <a:grpSpLocks/>
            </p:cNvGrpSpPr>
            <p:nvPr/>
          </p:nvGrpSpPr>
          <p:grpSpPr bwMode="auto">
            <a:xfrm>
              <a:off x="4649788" y="4343400"/>
              <a:ext cx="530225" cy="381000"/>
              <a:chOff x="2287880" y="3810000"/>
              <a:chExt cx="531247" cy="381000"/>
            </a:xfrm>
          </p:grpSpPr>
          <p:sp>
            <p:nvSpPr>
              <p:cNvPr id="98" name="Oval 97"/>
              <p:cNvSpPr/>
              <p:nvPr/>
            </p:nvSpPr>
            <p:spPr bwMode="auto">
              <a:xfrm>
                <a:off x="2362636" y="3810000"/>
                <a:ext cx="380144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99" name="Picture 98" descr="TP_tmp.png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5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287880" y="3937718"/>
                <a:ext cx="531247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55" name="Group 210"/>
            <p:cNvGrpSpPr>
              <a:grpSpLocks/>
            </p:cNvGrpSpPr>
            <p:nvPr/>
          </p:nvGrpSpPr>
          <p:grpSpPr bwMode="auto">
            <a:xfrm>
              <a:off x="8924925" y="4343400"/>
              <a:ext cx="514350" cy="381000"/>
              <a:chOff x="6563934" y="3810000"/>
              <a:chExt cx="513539" cy="381000"/>
            </a:xfrm>
          </p:grpSpPr>
          <p:sp>
            <p:nvSpPr>
              <p:cNvPr id="96" name="Oval 95"/>
              <p:cNvSpPr/>
              <p:nvPr/>
            </p:nvSpPr>
            <p:spPr bwMode="auto">
              <a:xfrm>
                <a:off x="6628919" y="3810000"/>
                <a:ext cx="381984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97" name="Picture 96" descr="TP_tmp.png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5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6563934" y="3937718"/>
                <a:ext cx="513539" cy="194791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grpSp>
          <p:nvGrpSpPr>
            <p:cNvPr id="56" name="Group 213"/>
            <p:cNvGrpSpPr>
              <a:grpSpLocks/>
            </p:cNvGrpSpPr>
            <p:nvPr/>
          </p:nvGrpSpPr>
          <p:grpSpPr bwMode="auto">
            <a:xfrm>
              <a:off x="6934200" y="5029200"/>
              <a:ext cx="381000" cy="381000"/>
              <a:chOff x="4572000" y="4191000"/>
              <a:chExt cx="381000" cy="381000"/>
            </a:xfrm>
          </p:grpSpPr>
          <p:sp>
            <p:nvSpPr>
              <p:cNvPr id="94" name="Oval 93"/>
              <p:cNvSpPr/>
              <p:nvPr/>
            </p:nvSpPr>
            <p:spPr bwMode="auto">
              <a:xfrm>
                <a:off x="4572000" y="4191000"/>
                <a:ext cx="381000" cy="3810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b="1" dirty="0"/>
              </a:p>
            </p:txBody>
          </p:sp>
          <p:pic>
            <p:nvPicPr>
              <p:cNvPr id="95" name="Picture 94" descr="TP_tmp.png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5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701325" y="4318718"/>
                <a:ext cx="123958" cy="141666"/>
              </a:xfrm>
              <a:prstGeom prst="rect">
                <a:avLst/>
              </a:prstGeom>
              <a:noFill/>
              <a:ln/>
              <a:effectLst/>
              <a:extLst>
                <a:ext uri="{909E8E84-426E-40DD-AFC4-6F175D3DCCD1}">
                  <a14:hiddenFill xmlns:a14="http://schemas.microsoft.com/office/drawing/2010/main">
                    <a:pattFill prst="pct5">
                      <a:fgClr>
                        <a:srgbClr val="FFFFFF">
                          <a:alpha val="0"/>
                        </a:srgbClr>
                      </a:fgClr>
                      <a:bgClr>
                        <a:srgbClr val="FFFFFF">
                          <a:alpha val="0"/>
                        </a:srgbClr>
                      </a:bgClr>
                    </a:patt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7357" dir="2700000" rotWithShape="0">
                        <a:scrgbClr r="0" g="0" b="0"/>
                      </a:outerShdw>
                    </a:effectLst>
                  </a14:hiddenEffects>
                </a:ext>
                <a:ext uri="{31F19639-BCED-4A60-ADC4-E9642A236FB7}">
                  <a14:hiddenScene3d xmlns:a14="http://schemas.microsoft.com/office/drawing/2010/main">
                    <a:camera prst="orthographicFront">
                      <a:rot lat="0" lon="0" rev="0"/>
                    </a:camera>
                    <a:lightRig rig="threePt" dir="t">
                      <a:rot lat="0" lon="0" rev="0"/>
                    </a:lightRig>
                  </a14:hiddenScene3d>
                </a:ext>
                <a:ext uri="{E45631CC-5BF2-4C18-A39C-3461C7D3F71A}">
                  <a14:hiddenSp3d xmlns:a14="http://schemas.microsoft.com/office/drawing/2010/main" extrusionH="457200">
                    <a:contourClr>
                      <a:srgbClr val="000000"/>
                    </a:contourClr>
                  </a14:hiddenSp3d>
                </a:ex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  <p:cxnSp>
          <p:nvCxnSpPr>
            <p:cNvPr id="57" name="Straight Arrow Connector 56"/>
            <p:cNvCxnSpPr>
              <a:stCxn id="134" idx="4"/>
              <a:endCxn id="122" idx="0"/>
            </p:cNvCxnSpPr>
            <p:nvPr/>
          </p:nvCxnSpPr>
          <p:spPr bwMode="auto">
            <a:xfrm flipH="1">
              <a:off x="3314700" y="2667000"/>
              <a:ext cx="12954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132" idx="4"/>
              <a:endCxn id="122" idx="0"/>
            </p:cNvCxnSpPr>
            <p:nvPr/>
          </p:nvCxnSpPr>
          <p:spPr bwMode="auto">
            <a:xfrm flipH="1">
              <a:off x="3314700" y="2667000"/>
              <a:ext cx="2362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136" idx="4"/>
              <a:endCxn id="120" idx="0"/>
            </p:cNvCxnSpPr>
            <p:nvPr/>
          </p:nvCxnSpPr>
          <p:spPr bwMode="auto">
            <a:xfrm>
              <a:off x="35433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132" idx="4"/>
              <a:endCxn id="120" idx="0"/>
            </p:cNvCxnSpPr>
            <p:nvPr/>
          </p:nvCxnSpPr>
          <p:spPr bwMode="auto">
            <a:xfrm flipH="1">
              <a:off x="4381500" y="2667000"/>
              <a:ext cx="12954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30" idx="4"/>
              <a:endCxn id="120" idx="0"/>
            </p:cNvCxnSpPr>
            <p:nvPr/>
          </p:nvCxnSpPr>
          <p:spPr bwMode="auto">
            <a:xfrm flipH="1">
              <a:off x="4381500" y="2667000"/>
              <a:ext cx="2362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134" idx="4"/>
              <a:endCxn id="114" idx="0"/>
            </p:cNvCxnSpPr>
            <p:nvPr/>
          </p:nvCxnSpPr>
          <p:spPr bwMode="auto">
            <a:xfrm>
              <a:off x="4610100" y="2667000"/>
              <a:ext cx="29718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128" idx="4"/>
              <a:endCxn id="114" idx="0"/>
            </p:cNvCxnSpPr>
            <p:nvPr/>
          </p:nvCxnSpPr>
          <p:spPr bwMode="auto">
            <a:xfrm flipH="1">
              <a:off x="75819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124" idx="4"/>
              <a:endCxn id="114" idx="0"/>
            </p:cNvCxnSpPr>
            <p:nvPr/>
          </p:nvCxnSpPr>
          <p:spPr bwMode="auto">
            <a:xfrm flipH="1">
              <a:off x="7581900" y="2667000"/>
              <a:ext cx="2362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24" idx="4"/>
              <a:endCxn id="108" idx="0"/>
            </p:cNvCxnSpPr>
            <p:nvPr/>
          </p:nvCxnSpPr>
          <p:spPr bwMode="auto">
            <a:xfrm>
              <a:off x="99441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124" idx="4"/>
              <a:endCxn id="110" idx="0"/>
            </p:cNvCxnSpPr>
            <p:nvPr/>
          </p:nvCxnSpPr>
          <p:spPr bwMode="auto">
            <a:xfrm flipH="1">
              <a:off x="97155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26" idx="4"/>
              <a:endCxn id="108" idx="0"/>
            </p:cNvCxnSpPr>
            <p:nvPr/>
          </p:nvCxnSpPr>
          <p:spPr bwMode="auto">
            <a:xfrm>
              <a:off x="8877300" y="2667000"/>
              <a:ext cx="19050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128" idx="4"/>
              <a:endCxn id="108" idx="0"/>
            </p:cNvCxnSpPr>
            <p:nvPr/>
          </p:nvCxnSpPr>
          <p:spPr bwMode="auto">
            <a:xfrm>
              <a:off x="7810500" y="2667000"/>
              <a:ext cx="29718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130" idx="4"/>
              <a:endCxn id="112" idx="0"/>
            </p:cNvCxnSpPr>
            <p:nvPr/>
          </p:nvCxnSpPr>
          <p:spPr bwMode="auto">
            <a:xfrm>
              <a:off x="6743700" y="2667000"/>
              <a:ext cx="19050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28" idx="4"/>
              <a:endCxn id="112" idx="0"/>
            </p:cNvCxnSpPr>
            <p:nvPr/>
          </p:nvCxnSpPr>
          <p:spPr bwMode="auto">
            <a:xfrm>
              <a:off x="78105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132" idx="4"/>
              <a:endCxn id="116" idx="0"/>
            </p:cNvCxnSpPr>
            <p:nvPr/>
          </p:nvCxnSpPr>
          <p:spPr bwMode="auto">
            <a:xfrm>
              <a:off x="56769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130" idx="4"/>
              <a:endCxn id="116" idx="0"/>
            </p:cNvCxnSpPr>
            <p:nvPr/>
          </p:nvCxnSpPr>
          <p:spPr bwMode="auto">
            <a:xfrm flipH="1">
              <a:off x="65151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132" idx="4"/>
              <a:endCxn id="118" idx="0"/>
            </p:cNvCxnSpPr>
            <p:nvPr/>
          </p:nvCxnSpPr>
          <p:spPr bwMode="auto">
            <a:xfrm flipH="1">
              <a:off x="54483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134" idx="4"/>
              <a:endCxn id="118" idx="0"/>
            </p:cNvCxnSpPr>
            <p:nvPr/>
          </p:nvCxnSpPr>
          <p:spPr bwMode="auto">
            <a:xfrm>
              <a:off x="46101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130" idx="4"/>
              <a:endCxn id="118" idx="0"/>
            </p:cNvCxnSpPr>
            <p:nvPr/>
          </p:nvCxnSpPr>
          <p:spPr bwMode="auto">
            <a:xfrm flipH="1">
              <a:off x="5448300" y="2667000"/>
              <a:ext cx="12954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128" idx="4"/>
              <a:endCxn id="116" idx="0"/>
            </p:cNvCxnSpPr>
            <p:nvPr/>
          </p:nvCxnSpPr>
          <p:spPr bwMode="auto">
            <a:xfrm flipH="1">
              <a:off x="6515100" y="2667000"/>
              <a:ext cx="12954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126" idx="4"/>
              <a:endCxn id="112" idx="0"/>
            </p:cNvCxnSpPr>
            <p:nvPr/>
          </p:nvCxnSpPr>
          <p:spPr bwMode="auto">
            <a:xfrm flipH="1">
              <a:off x="8648700" y="2667000"/>
              <a:ext cx="2286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126" idx="4"/>
              <a:endCxn id="110" idx="0"/>
            </p:cNvCxnSpPr>
            <p:nvPr/>
          </p:nvCxnSpPr>
          <p:spPr bwMode="auto">
            <a:xfrm>
              <a:off x="8877300" y="2667000"/>
              <a:ext cx="8382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128" idx="4"/>
              <a:endCxn id="110" idx="0"/>
            </p:cNvCxnSpPr>
            <p:nvPr/>
          </p:nvCxnSpPr>
          <p:spPr bwMode="auto">
            <a:xfrm>
              <a:off x="7810500" y="2667000"/>
              <a:ext cx="1905000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122" idx="4"/>
              <a:endCxn id="106" idx="0"/>
            </p:cNvCxnSpPr>
            <p:nvPr/>
          </p:nvCxnSpPr>
          <p:spPr bwMode="auto">
            <a:xfrm>
              <a:off x="33147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120" idx="4"/>
              <a:endCxn id="106" idx="0"/>
            </p:cNvCxnSpPr>
            <p:nvPr/>
          </p:nvCxnSpPr>
          <p:spPr bwMode="auto">
            <a:xfrm flipH="1">
              <a:off x="38481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116" idx="4"/>
              <a:endCxn id="104" idx="0"/>
            </p:cNvCxnSpPr>
            <p:nvPr/>
          </p:nvCxnSpPr>
          <p:spPr bwMode="auto">
            <a:xfrm flipH="1">
              <a:off x="59817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12" idx="4"/>
              <a:endCxn id="102" idx="0"/>
            </p:cNvCxnSpPr>
            <p:nvPr/>
          </p:nvCxnSpPr>
          <p:spPr bwMode="auto">
            <a:xfrm flipH="1">
              <a:off x="81153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108" idx="4"/>
              <a:endCxn id="100" idx="0"/>
            </p:cNvCxnSpPr>
            <p:nvPr/>
          </p:nvCxnSpPr>
          <p:spPr bwMode="auto">
            <a:xfrm flipH="1">
              <a:off x="10325100" y="3429000"/>
              <a:ext cx="4572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110" idx="4"/>
              <a:endCxn id="100" idx="0"/>
            </p:cNvCxnSpPr>
            <p:nvPr/>
          </p:nvCxnSpPr>
          <p:spPr bwMode="auto">
            <a:xfrm>
              <a:off x="9715500" y="3429000"/>
              <a:ext cx="6096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114" idx="4"/>
              <a:endCxn id="102" idx="0"/>
            </p:cNvCxnSpPr>
            <p:nvPr/>
          </p:nvCxnSpPr>
          <p:spPr bwMode="auto">
            <a:xfrm>
              <a:off x="75819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118" idx="4"/>
              <a:endCxn id="104" idx="0"/>
            </p:cNvCxnSpPr>
            <p:nvPr/>
          </p:nvCxnSpPr>
          <p:spPr bwMode="auto">
            <a:xfrm>
              <a:off x="5448300" y="3429000"/>
              <a:ext cx="533400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106" idx="4"/>
              <a:endCxn id="98" idx="0"/>
            </p:cNvCxnSpPr>
            <p:nvPr/>
          </p:nvCxnSpPr>
          <p:spPr bwMode="auto">
            <a:xfrm>
              <a:off x="3848100" y="4114800"/>
              <a:ext cx="1065213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102" idx="4"/>
              <a:endCxn id="96" idx="0"/>
            </p:cNvCxnSpPr>
            <p:nvPr/>
          </p:nvCxnSpPr>
          <p:spPr bwMode="auto">
            <a:xfrm>
              <a:off x="8115300" y="4114800"/>
              <a:ext cx="1065213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100" idx="4"/>
              <a:endCxn id="96" idx="0"/>
            </p:cNvCxnSpPr>
            <p:nvPr/>
          </p:nvCxnSpPr>
          <p:spPr bwMode="auto">
            <a:xfrm flipH="1">
              <a:off x="9180513" y="4114800"/>
              <a:ext cx="1144587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104" idx="4"/>
              <a:endCxn id="98" idx="0"/>
            </p:cNvCxnSpPr>
            <p:nvPr/>
          </p:nvCxnSpPr>
          <p:spPr bwMode="auto">
            <a:xfrm flipH="1">
              <a:off x="4913313" y="4114800"/>
              <a:ext cx="1068387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6" idx="4"/>
              <a:endCxn id="94" idx="0"/>
            </p:cNvCxnSpPr>
            <p:nvPr/>
          </p:nvCxnSpPr>
          <p:spPr bwMode="auto">
            <a:xfrm flipH="1">
              <a:off x="7124700" y="4724400"/>
              <a:ext cx="2055813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98" idx="4"/>
              <a:endCxn id="94" idx="0"/>
            </p:cNvCxnSpPr>
            <p:nvPr/>
          </p:nvCxnSpPr>
          <p:spPr bwMode="auto">
            <a:xfrm>
              <a:off x="4913313" y="4724400"/>
              <a:ext cx="2211387" cy="304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38" name="Picture 137"/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371600"/>
            <a:ext cx="2945727" cy="149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656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Inference: Sampling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971800"/>
            <a:ext cx="8743039" cy="204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4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Sampling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60960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Sampling is a lot like repeated simulation</a:t>
            </a:r>
          </a:p>
          <a:p>
            <a:pPr lvl="5">
              <a:lnSpc>
                <a:spcPct val="90000"/>
              </a:lnSpc>
            </a:pPr>
            <a:endParaRPr lang="en-US" sz="7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redicting the weather, basketball games, …</a:t>
            </a:r>
          </a:p>
          <a:p>
            <a:pPr lvl="1">
              <a:lnSpc>
                <a:spcPct val="90000"/>
              </a:lnSpc>
            </a:pPr>
            <a:endParaRPr lang="en-US" sz="20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Basic idea</a:t>
            </a:r>
          </a:p>
          <a:p>
            <a:pPr lvl="3">
              <a:lnSpc>
                <a:spcPct val="90000"/>
              </a:lnSpc>
            </a:pPr>
            <a:endParaRPr lang="en-US" sz="6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Draw N samples from a sampling distribution S</a:t>
            </a:r>
          </a:p>
          <a:p>
            <a:pPr lvl="4">
              <a:lnSpc>
                <a:spcPct val="90000"/>
              </a:lnSpc>
            </a:pPr>
            <a:endParaRPr lang="en-US" sz="6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Compute an approximate posterior probability</a:t>
            </a:r>
          </a:p>
          <a:p>
            <a:pPr lvl="4">
              <a:lnSpc>
                <a:spcPct val="90000"/>
              </a:lnSpc>
            </a:pPr>
            <a:endParaRPr lang="en-US" sz="600" b="1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Show this converges to the true probability P</a:t>
            </a:r>
          </a:p>
          <a:p>
            <a:pPr lvl="1">
              <a:lnSpc>
                <a:spcPct val="90000"/>
              </a:lnSpc>
            </a:pPr>
            <a:endParaRPr lang="en-US" sz="2000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4302211"/>
            <a:ext cx="6231629" cy="2561220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705600" y="1295400"/>
            <a:ext cx="5181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Why sample?</a:t>
            </a:r>
          </a:p>
          <a:p>
            <a:pPr lvl="5">
              <a:lnSpc>
                <a:spcPct val="90000"/>
              </a:lnSpc>
            </a:pPr>
            <a:endParaRPr lang="en-US" sz="6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Learning: get samples from a distribution you don</a:t>
            </a:r>
            <a:r>
              <a:rPr lang="en-US" altLang="ja-JP" sz="2000" dirty="0" smtClean="0">
                <a:latin typeface="Calibri"/>
                <a:ea typeface="ＭＳ Ｐゴシック" pitchFamily="34" charset="-128"/>
                <a:cs typeface="Calibri"/>
              </a:rPr>
              <a:t>’t know</a:t>
            </a:r>
          </a:p>
          <a:p>
            <a:pPr lvl="5">
              <a:lnSpc>
                <a:spcPct val="90000"/>
              </a:lnSpc>
            </a:pPr>
            <a:endParaRPr lang="en-US" altLang="ja-JP" sz="5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/>
                <a:ea typeface="ＭＳ Ｐゴシック" pitchFamily="34" charset="-128"/>
                <a:cs typeface="Calibri"/>
              </a:rPr>
              <a:t>Inference: getting a sample is faster than computing the right answer (e.g. with variable elimination)</a:t>
            </a:r>
          </a:p>
          <a:p>
            <a:pPr>
              <a:lnSpc>
                <a:spcPct val="90000"/>
              </a:lnSpc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Sampling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152400" y="1397001"/>
            <a:ext cx="4953000" cy="4729164"/>
          </a:xfrm>
        </p:spPr>
        <p:txBody>
          <a:bodyPr/>
          <a:lstStyle/>
          <a:p>
            <a:r>
              <a:rPr lang="en-US" sz="2400" dirty="0" smtClean="0">
                <a:ea typeface="ＭＳ Ｐゴシック" pitchFamily="34" charset="-128"/>
              </a:rPr>
              <a:t>Sampling from given distribution</a:t>
            </a:r>
          </a:p>
          <a:p>
            <a:pPr lvl="6"/>
            <a:endParaRPr lang="en-US" sz="600" dirty="0" smtClean="0">
              <a:ea typeface="ＭＳ Ｐゴシック" pitchFamily="34" charset="-128"/>
            </a:endParaRP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Step 1: Get sample </a:t>
            </a:r>
            <a:r>
              <a:rPr lang="en-US" sz="2000" i="1" dirty="0" smtClean="0">
                <a:ea typeface="ＭＳ Ｐゴシック" pitchFamily="34" charset="-128"/>
              </a:rPr>
              <a:t>u</a:t>
            </a:r>
            <a:r>
              <a:rPr lang="en-US" sz="2000" dirty="0" smtClean="0">
                <a:ea typeface="ＭＳ Ｐゴシック" pitchFamily="34" charset="-128"/>
              </a:rPr>
              <a:t> from uniform distribution over [0, 1)</a:t>
            </a:r>
          </a:p>
          <a:p>
            <a:pPr lvl="2"/>
            <a:r>
              <a:rPr lang="en-US" sz="1600" dirty="0" smtClean="0">
                <a:ea typeface="ＭＳ Ｐゴシック" pitchFamily="34" charset="-128"/>
              </a:rPr>
              <a:t>E.g. random() in python</a:t>
            </a:r>
          </a:p>
          <a:p>
            <a:pPr lvl="4"/>
            <a:endParaRPr lang="en-US" sz="600" dirty="0" smtClean="0">
              <a:ea typeface="ＭＳ Ｐゴシック" pitchFamily="34" charset="-128"/>
            </a:endParaRPr>
          </a:p>
          <a:p>
            <a:pPr lvl="1"/>
            <a:r>
              <a:rPr lang="en-US" sz="2000" dirty="0" smtClean="0">
                <a:ea typeface="ＭＳ Ｐゴシック" pitchFamily="34" charset="-128"/>
              </a:rPr>
              <a:t>Step 2: Convert this sample </a:t>
            </a:r>
            <a:r>
              <a:rPr lang="en-US" sz="2000" i="1" dirty="0" smtClean="0">
                <a:ea typeface="ＭＳ Ｐゴシック" pitchFamily="34" charset="-128"/>
              </a:rPr>
              <a:t>u</a:t>
            </a:r>
            <a:r>
              <a:rPr lang="en-US" sz="2000" dirty="0" smtClean="0">
                <a:ea typeface="ＭＳ Ｐゴシック" pitchFamily="34" charset="-128"/>
              </a:rPr>
              <a:t> into an outcome for the given distribution by having each </a:t>
            </a:r>
            <a:r>
              <a:rPr lang="en-US" sz="2000" dirty="0" smtClean="0">
                <a:ea typeface="ＭＳ Ｐゴシック" pitchFamily="34" charset="-128"/>
              </a:rPr>
              <a:t>target outcome </a:t>
            </a:r>
            <a:r>
              <a:rPr lang="en-US" sz="2000" dirty="0" smtClean="0">
                <a:ea typeface="ＭＳ Ｐゴシック" pitchFamily="34" charset="-128"/>
              </a:rPr>
              <a:t>associated with a sub-interval of [0,1) with sub-interval size equal to probability of the outcome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34000" y="1371600"/>
            <a:ext cx="41910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 smtClean="0">
                <a:ea typeface="ＭＳ Ｐゴシック" pitchFamily="34" charset="-128"/>
              </a:rPr>
              <a:t>Example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 smtClean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 smtClean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1600" dirty="0" smtClean="0">
              <a:ea typeface="ＭＳ Ｐゴシック" pitchFamily="34" charset="-128"/>
            </a:endParaRPr>
          </a:p>
          <a:p>
            <a:pPr lvl="1"/>
            <a:r>
              <a:rPr lang="en-US" sz="2000" dirty="0" smtClean="0"/>
              <a:t>If random() returns </a:t>
            </a:r>
            <a:r>
              <a:rPr lang="en-US" sz="2000" i="1" dirty="0" smtClean="0"/>
              <a:t>u</a:t>
            </a:r>
            <a:r>
              <a:rPr lang="en-US" sz="2000" dirty="0" smtClean="0"/>
              <a:t> = 0.83, then our sample is </a:t>
            </a:r>
            <a:r>
              <a:rPr lang="en-US" sz="2000" i="1" dirty="0" smtClean="0"/>
              <a:t>C</a:t>
            </a:r>
            <a:r>
              <a:rPr lang="en-US" sz="2000" dirty="0" smtClean="0"/>
              <a:t> = blue</a:t>
            </a:r>
          </a:p>
          <a:p>
            <a:pPr lvl="1"/>
            <a:r>
              <a:rPr lang="en-US" sz="2000" dirty="0" err="1" smtClean="0"/>
              <a:t>E.g</a:t>
            </a:r>
            <a:r>
              <a:rPr lang="en-US" sz="2000" dirty="0" smtClean="0"/>
              <a:t>, after sampling 8 times:</a:t>
            </a:r>
            <a:endParaRPr lang="en-US" sz="2000" dirty="0" smtClean="0">
              <a:ea typeface="ＭＳ Ｐゴシック" pitchFamily="34" charset="-128"/>
            </a:endParaRPr>
          </a:p>
          <a:p>
            <a:pPr lvl="6"/>
            <a:endParaRPr lang="en-US" sz="600" dirty="0" smtClean="0">
              <a:ea typeface="ＭＳ Ｐゴシック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592879"/>
              </p:ext>
            </p:extLst>
          </p:nvPr>
        </p:nvGraphicFramePr>
        <p:xfrm>
          <a:off x="5715000" y="2133600"/>
          <a:ext cx="25146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300"/>
                <a:gridCol w="1257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lang="en-US" sz="2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P(C)</a:t>
                      </a:r>
                      <a:endParaRPr lang="en-US" sz="2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red</a:t>
                      </a:r>
                      <a:endParaRPr lang="en-US" sz="2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0.6</a:t>
                      </a:r>
                      <a:endParaRPr lang="en-US" sz="2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green</a:t>
                      </a:r>
                      <a:endParaRPr lang="en-US" sz="2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lang="en-US" sz="2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blue</a:t>
                      </a:r>
                      <a:endParaRPr lang="en-US" sz="2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lang="en-US" sz="24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4875" y="2743200"/>
            <a:ext cx="3514725" cy="114300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486400"/>
            <a:ext cx="4821156" cy="11291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Sampling in Bayes</a:t>
            </a:r>
            <a:r>
              <a:rPr lang="en-US" altLang="en-US" smtClean="0">
                <a:latin typeface="Calibri"/>
                <a:ea typeface="ＭＳ Ｐゴシック" pitchFamily="34" charset="-128"/>
                <a:cs typeface="Calibri"/>
              </a:rPr>
              <a:t>’</a:t>
            </a:r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 Nets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3429000" y="1828799"/>
            <a:ext cx="5867400" cy="4297365"/>
          </a:xfrm>
        </p:spPr>
        <p:txBody>
          <a:bodyPr/>
          <a:lstStyle/>
          <a:p>
            <a:r>
              <a:rPr lang="en-US" dirty="0" smtClean="0">
                <a:latin typeface="Calibri"/>
                <a:ea typeface="ＭＳ Ｐゴシック" pitchFamily="34" charset="-128"/>
                <a:cs typeface="Calibri"/>
              </a:rPr>
              <a:t>Prior Sampling</a:t>
            </a:r>
          </a:p>
          <a:p>
            <a:pPr lvl="5"/>
            <a:endParaRPr lang="en-US" dirty="0" smtClean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dirty="0" smtClean="0">
                <a:latin typeface="Calibri"/>
                <a:ea typeface="ＭＳ Ｐゴシック" pitchFamily="34" charset="-128"/>
                <a:cs typeface="Calibri"/>
              </a:rPr>
              <a:t>Rejection Sampling</a:t>
            </a:r>
          </a:p>
          <a:p>
            <a:pPr lvl="4"/>
            <a:endParaRPr lang="en-US" dirty="0" smtClean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dirty="0" smtClean="0">
                <a:latin typeface="Calibri"/>
                <a:ea typeface="ＭＳ Ｐゴシック" pitchFamily="34" charset="-128"/>
                <a:cs typeface="Calibri"/>
              </a:rPr>
              <a:t>Likelihood Weighting</a:t>
            </a:r>
          </a:p>
          <a:p>
            <a:pPr lvl="4"/>
            <a:endParaRPr lang="en-US" dirty="0" smtClean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dirty="0" smtClean="0">
                <a:latin typeface="Calibri"/>
                <a:ea typeface="ＭＳ Ｐゴシック" pitchFamily="34" charset="-128"/>
                <a:cs typeface="Calibri"/>
              </a:rPr>
              <a:t>Gibbs Sampling</a:t>
            </a:r>
          </a:p>
          <a:p>
            <a:endParaRPr lang="en-US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Sampling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" y="2895600"/>
            <a:ext cx="12191997" cy="310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1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2"/>
          <p:cNvSpPr>
            <a:spLocks noChangeArrowheads="1"/>
          </p:cNvSpPr>
          <p:nvPr/>
        </p:nvSpPr>
        <p:spPr bwMode="auto">
          <a:xfrm>
            <a:off x="5715000" y="1489075"/>
            <a:ext cx="1143000" cy="5334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2667000" y="5527675"/>
            <a:ext cx="2438400" cy="4572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Prior Sampling</a:t>
            </a:r>
          </a:p>
        </p:txBody>
      </p:sp>
      <p:sp>
        <p:nvSpPr>
          <p:cNvPr id="57348" name="Oval 5"/>
          <p:cNvSpPr>
            <a:spLocks noChangeArrowheads="1"/>
          </p:cNvSpPr>
          <p:nvPr/>
        </p:nvSpPr>
        <p:spPr bwMode="auto">
          <a:xfrm>
            <a:off x="5638800" y="22098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Cloudy</a:t>
            </a:r>
          </a:p>
        </p:txBody>
      </p:sp>
      <p:sp>
        <p:nvSpPr>
          <p:cNvPr id="57349" name="Oval 6"/>
          <p:cNvSpPr>
            <a:spLocks noChangeArrowheads="1"/>
          </p:cNvSpPr>
          <p:nvPr/>
        </p:nvSpPr>
        <p:spPr bwMode="auto">
          <a:xfrm>
            <a:off x="4267200" y="3178175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Sprinkler</a:t>
            </a:r>
          </a:p>
        </p:txBody>
      </p:sp>
      <p:sp>
        <p:nvSpPr>
          <p:cNvPr id="57350" name="Oval 7"/>
          <p:cNvSpPr>
            <a:spLocks noChangeArrowheads="1"/>
          </p:cNvSpPr>
          <p:nvPr/>
        </p:nvSpPr>
        <p:spPr bwMode="auto">
          <a:xfrm>
            <a:off x="7007225" y="32004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Rain</a:t>
            </a:r>
          </a:p>
        </p:txBody>
      </p:sp>
      <p:sp>
        <p:nvSpPr>
          <p:cNvPr id="57351" name="Oval 8"/>
          <p:cNvSpPr>
            <a:spLocks noChangeArrowheads="1"/>
          </p:cNvSpPr>
          <p:nvPr/>
        </p:nvSpPr>
        <p:spPr bwMode="auto">
          <a:xfrm>
            <a:off x="5635625" y="4191000"/>
            <a:ext cx="1222375" cy="5746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WetGrass</a:t>
            </a:r>
          </a:p>
        </p:txBody>
      </p:sp>
      <p:cxnSp>
        <p:nvCxnSpPr>
          <p:cNvPr id="57352" name="AutoShape 9"/>
          <p:cNvCxnSpPr>
            <a:cxnSpLocks noChangeShapeType="1"/>
            <a:stCxn id="57348" idx="5"/>
            <a:endCxn id="57350" idx="1"/>
          </p:cNvCxnSpPr>
          <p:nvPr/>
        </p:nvCxnSpPr>
        <p:spPr bwMode="auto">
          <a:xfrm>
            <a:off x="6681788" y="2714625"/>
            <a:ext cx="504825" cy="555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3" name="AutoShape 10"/>
          <p:cNvCxnSpPr>
            <a:cxnSpLocks noChangeShapeType="1"/>
            <a:stCxn id="57348" idx="3"/>
            <a:endCxn id="57349" idx="7"/>
          </p:cNvCxnSpPr>
          <p:nvPr/>
        </p:nvCxnSpPr>
        <p:spPr bwMode="auto">
          <a:xfrm flipH="1">
            <a:off x="5310188" y="2714625"/>
            <a:ext cx="508000" cy="533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4" name="AutoShape 11"/>
          <p:cNvCxnSpPr>
            <a:cxnSpLocks noChangeShapeType="1"/>
            <a:stCxn id="57349" idx="5"/>
            <a:endCxn id="57351" idx="1"/>
          </p:cNvCxnSpPr>
          <p:nvPr/>
        </p:nvCxnSpPr>
        <p:spPr bwMode="auto">
          <a:xfrm>
            <a:off x="5310188" y="3683000"/>
            <a:ext cx="504825" cy="57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5" name="AutoShape 12"/>
          <p:cNvCxnSpPr>
            <a:cxnSpLocks noChangeShapeType="1"/>
            <a:stCxn id="57350" idx="3"/>
            <a:endCxn id="57351" idx="7"/>
          </p:cNvCxnSpPr>
          <p:nvPr/>
        </p:nvCxnSpPr>
        <p:spPr bwMode="auto">
          <a:xfrm flipH="1">
            <a:off x="6678613" y="3705225"/>
            <a:ext cx="508000" cy="555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2562" name="Oval 18"/>
          <p:cNvSpPr>
            <a:spLocks noChangeArrowheads="1"/>
          </p:cNvSpPr>
          <p:nvPr/>
        </p:nvSpPr>
        <p:spPr bwMode="auto">
          <a:xfrm>
            <a:off x="5638800" y="2209800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Cloudy</a:t>
            </a:r>
          </a:p>
        </p:txBody>
      </p:sp>
      <p:sp>
        <p:nvSpPr>
          <p:cNvPr id="1132563" name="Oval 19"/>
          <p:cNvSpPr>
            <a:spLocks noChangeArrowheads="1"/>
          </p:cNvSpPr>
          <p:nvPr/>
        </p:nvSpPr>
        <p:spPr bwMode="auto">
          <a:xfrm>
            <a:off x="4267200" y="3178175"/>
            <a:ext cx="1222375" cy="574675"/>
          </a:xfrm>
          <a:prstGeom prst="ellipse">
            <a:avLst/>
          </a:prstGeom>
          <a:solidFill>
            <a:srgbClr val="FF33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Sprinkler</a:t>
            </a:r>
          </a:p>
        </p:txBody>
      </p:sp>
      <p:sp>
        <p:nvSpPr>
          <p:cNvPr id="1132564" name="Oval 20"/>
          <p:cNvSpPr>
            <a:spLocks noChangeArrowheads="1"/>
          </p:cNvSpPr>
          <p:nvPr/>
        </p:nvSpPr>
        <p:spPr bwMode="auto">
          <a:xfrm>
            <a:off x="7007225" y="3200400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  <a:cs typeface="Calibri" pitchFamily="34" charset="0"/>
              </a:rPr>
              <a:t>Rain</a:t>
            </a:r>
          </a:p>
        </p:txBody>
      </p:sp>
      <p:sp>
        <p:nvSpPr>
          <p:cNvPr id="1132565" name="Oval 21"/>
          <p:cNvSpPr>
            <a:spLocks noChangeArrowheads="1"/>
          </p:cNvSpPr>
          <p:nvPr/>
        </p:nvSpPr>
        <p:spPr bwMode="auto">
          <a:xfrm>
            <a:off x="5638800" y="4191000"/>
            <a:ext cx="1222375" cy="574675"/>
          </a:xfrm>
          <a:prstGeom prst="ellipse">
            <a:avLst/>
          </a:prstGeom>
          <a:solidFill>
            <a:srgbClr val="33CC3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err="1">
                <a:latin typeface="Calibri" pitchFamily="34" charset="0"/>
                <a:cs typeface="Calibri" pitchFamily="34" charset="0"/>
              </a:rPr>
              <a:t>WetGrass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32566" name="Rectangle 22"/>
          <p:cNvSpPr>
            <a:spLocks noChangeArrowheads="1"/>
          </p:cNvSpPr>
          <p:nvPr/>
        </p:nvSpPr>
        <p:spPr bwMode="auto">
          <a:xfrm>
            <a:off x="2667000" y="2703513"/>
            <a:ext cx="1371600" cy="533400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7362" name="Picture 27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84275"/>
            <a:ext cx="754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63" name="Picture 2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327275"/>
            <a:ext cx="10572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45167"/>
              </p:ext>
            </p:extLst>
          </p:nvPr>
        </p:nvGraphicFramePr>
        <p:xfrm>
          <a:off x="5715000" y="1509713"/>
          <a:ext cx="1143000" cy="506694"/>
        </p:xfrm>
        <a:graphic>
          <a:graphicData uri="http://schemas.openxmlformats.org/drawingml/2006/table">
            <a:tbl>
              <a:tblPr/>
              <a:tblGrid>
                <a:gridCol w="571500"/>
                <a:gridCol w="571500"/>
              </a:tblGrid>
              <a:tr h="253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173168"/>
              </p:ext>
            </p:extLst>
          </p:nvPr>
        </p:nvGraphicFramePr>
        <p:xfrm>
          <a:off x="2743200" y="2725738"/>
          <a:ext cx="1295400" cy="1013388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+c</a:t>
                      </a:r>
                    </a:p>
                    <a:p>
                      <a:pPr algn="ctr" fontAlgn="b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-c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8382000" y="2703513"/>
            <a:ext cx="1371600" cy="538162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7396" name="Picture 3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338" y="2327275"/>
            <a:ext cx="108902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654776"/>
              </p:ext>
            </p:extLst>
          </p:nvPr>
        </p:nvGraphicFramePr>
        <p:xfrm>
          <a:off x="8458200" y="2725738"/>
          <a:ext cx="1295400" cy="1013388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+c</a:t>
                      </a:r>
                    </a:p>
                    <a:p>
                      <a:pPr algn="ctr" fontAlgn="b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206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-c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206">
                <a:tc v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7417" name="Picture 3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079875"/>
            <a:ext cx="1549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357325"/>
              </p:ext>
            </p:extLst>
          </p:nvPr>
        </p:nvGraphicFramePr>
        <p:xfrm>
          <a:off x="2667000" y="4491038"/>
          <a:ext cx="2438400" cy="202724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  <a:gridCol w="609600"/>
                <a:gridCol w="609600"/>
              </a:tblGrid>
              <a:tr h="253405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+s</a:t>
                      </a:r>
                    </a:p>
                    <a:p>
                      <a:pPr algn="ctr" fontAlgn="b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405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-r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405"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-w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0.99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7455" name="TextBox 39"/>
          <p:cNvSpPr txBox="1">
            <a:spLocks noChangeArrowheads="1"/>
          </p:cNvSpPr>
          <p:nvPr/>
        </p:nvSpPr>
        <p:spPr bwMode="auto">
          <a:xfrm>
            <a:off x="7924800" y="4232275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 pitchFamily="34" charset="0"/>
                <a:cs typeface="Calibri" pitchFamily="34" charset="0"/>
              </a:rPr>
              <a:t>Samples: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8229600" y="4689475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latin typeface="Calibri" pitchFamily="34" charset="0"/>
                <a:cs typeface="Calibri" pitchFamily="34" charset="0"/>
              </a:rPr>
              <a:t>+c, -s, +r, +w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8305800" y="5005388"/>
            <a:ext cx="1981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 pitchFamily="34" charset="0"/>
                <a:cs typeface="Calibri" pitchFamily="34" charset="0"/>
              </a:rPr>
              <a:t>-c, +s, -r, +w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8305800" y="5386388"/>
            <a:ext cx="1981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>
                <a:latin typeface="Calibri" pitchFamily="34" charset="0"/>
                <a:cs typeface="Calibri" pitchFamily="34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1132562" grpId="0" animBg="1"/>
      <p:bldP spid="1132563" grpId="0" animBg="1"/>
      <p:bldP spid="1132564" grpId="0" animBg="1"/>
      <p:bldP spid="1132565" grpId="0" animBg="1"/>
      <p:bldP spid="1132566" grpId="0" animBg="1"/>
      <p:bldP spid="31" grpId="0" animBg="1"/>
      <p:bldP spid="41" grpId="0"/>
      <p:bldP spid="42" grpId="0"/>
      <p:bldP spid="4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1,2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7"/>
  <p:tag name="PICTUREFILESIZE" val="169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8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48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7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26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6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42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5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41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4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26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3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39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2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1"/>
  <p:tag name="PICTUREFILESIZE" val="137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1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0"/>
  <p:tag name="PICTUREFILESIZE" val="109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7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4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|a_1 \ldots a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34"/>
  <p:tag name="PICTUREFILESIZE" val="674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6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64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5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60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4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45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3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63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2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59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X_1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3"/>
  <p:tag name="PICTUREFILESIZE" val="134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math}&#10;\pagestyle{empty}&#10;&#10;\begin{document}&#10;&#10;\begin{align*}&#10;0 \leq u &lt; 0.6, &amp;\rightarrow C = red \\&#10;0.6  \leq u &lt;  0.7, &amp; \rightarrow C = green \\&#10;0.7  \leq u &lt; 1, &amp;  \rightarrow C = blue&#10;\end{align*}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3"/>
  <p:tag name="PICTUREFILESIZE" val="203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13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S|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9"/>
  <p:tag name="PICTUREFILESIZE" val="457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|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47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, x_2, \ldots x_n) = \prod_{i=1}^n P(x_i | \mbox{\it parents}(X_i)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92"/>
  <p:tag name="PICTUREFILESIZE" val="2395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S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1"/>
  <p:tag name="PICTUREFILESIZE" val="644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S_{PS}(x_1\ldots x_n) = \prod_{i=1}^n P(x_i | \mbox{Parents}(X_i))&#10;    = P(x_1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22"/>
  <p:tag name="PICTUREFILESIZE" val="2862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N_{PS}(x_1\ldots x_n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37"/>
  <p:tag name="PICTUREFILESIZE" val="728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to{\rightarrow}&#10;\begin{eqnarray*}&#10;  \lim_{N\to\infty} \hat P(x_1,\ldots, x_n) &#10;      &amp; = &amp; \lim_{N\to\infty} N_{PS}(x_1,\ldots, x_n)/N \\&#10;      &amp; = &amp; S_{PS}(x_1,\ldots,x_n) \\&#10;      &amp; = &amp; P(x_1\ldots x_n)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70"/>
  <p:tag name="PICTUREFILESIZE" val="3995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9"/>
  <p:tag name="PICTUREFILESIZE" val="313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S|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69"/>
  <p:tag name="PICTUREFILESIZE" val="457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R|C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71"/>
  <p:tag name="PICTUREFILESIZE" val="447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W|S,R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01"/>
  <p:tag name="PICTUREFILESIZE" val="644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w = 1.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77"/>
  <p:tag name="PICTUREFILESIZE" val="243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times 0.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43"/>
  <p:tag name="PICTUREFILESIZE" val="209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Z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7"/>
  <p:tag name="PICTUREFILESIZE" val="95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times 0.99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56"/>
  <p:tag name="PICTUREFILESIZE" val="35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S_{WS}({\bf z},{\bf e}) = \prod_{i= 1}^l P(z_i|\mbox{Parents}(Z_i)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331"/>
  <p:tag name="PICTUREFILESIZE" val="2211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Red}{w({\bf z},{\bf e}) = \prod_{i = 1}^m P(e_i | \mbox{Parents}(E_i)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305"/>
  <p:tag name="PICTUREFILESIZE" val="3416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= P({\bf z}, {\bf e}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89"/>
  <p:tag name="PICTUREFILESIZE" val="675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Sample from $P(S | +c, -w, +r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6"/>
  <p:tag name="PICTUREFILESIZE" val="796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Sample from $P(C | +s, -w, +r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7"/>
  <p:tag name="PICTUREFILESIZE" val="811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Sample from $P(W | +s, +c, +r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7"/>
  <p:tag name="PICTUREFILESIZE" val="808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usepackage{amsmath}&#10;\pagestyle{empty}&#10;&#10;\begin{document}&#10;&#10;\begin{align*}&#10;P(S | +c, +r,  -w) &amp; = \frac{P(S, +c, +r, -w)}{P(+c, +r, -w)} \\&#10;&amp; = \frac{P(S, +c, +r, -w)}{\sum_{s} P(s, +c, +r, -w) } \\&#10;&amp; = \frac{ P(+c) P(S | +c) P(+r | +c) P(-w | S, +r) } {\sum_s P(+c) P(s | +c) P(+r | +c) P(-w | s, +r)} \\&#10;&amp; = \frac{ P(+c) P(S | +c) P(+r | +c) P(-w | S, +r)}  {P(+c) P(+r | +c) \sum_s P(s | +c) P(-w | s, +r) } \\&#10;&amp; = \frac{P(S | +c) P(-w | S, +r) } {\sum_s P(s | +c) P(-w | s, +r) } &#10;\end{align*}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80"/>
  <p:tag name="PICTUREFILESIZE" val="9519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5,6,7,8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29"/>
  <p:tag name="PICTUREFILESIZE" val="289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1,2,3,4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30"/>
  <p:tag name="PICTUREFILESIZE" val="25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7,8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7"/>
  <p:tag name="PICTUREFILESIZE" val="196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5,6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7"/>
  <p:tag name="PICTUREFILESIZE" val="194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$Y_{3,4}$&#10;\end{document}"/>
  <p:tag name="FILENAME" val="TP_tmp"/>
  <p:tag name="FORMAT" val="png16m"/>
  <p:tag name="RES" val="1200"/>
  <p:tag name="BLEND" val="0"/>
  <p:tag name="TRANSPARENT" val="1"/>
  <p:tag name="TBUG" val="0"/>
  <p:tag name="ALLOWFS" val="0"/>
  <p:tag name="ORIGWIDTH" val="17"/>
  <p:tag name="PICTUREFILESIZE" val="1858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63655</TotalTime>
  <Words>1605</Words>
  <Application>Microsoft Office PowerPoint</Application>
  <PresentationFormat>Custom</PresentationFormat>
  <Paragraphs>450</Paragraphs>
  <Slides>29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dan-berkeley-nlp-v1</vt:lpstr>
      <vt:lpstr>CS 188: Artificial Intelligence </vt:lpstr>
      <vt:lpstr>Bayes’ Net Representation</vt:lpstr>
      <vt:lpstr>Variable Elimination</vt:lpstr>
      <vt:lpstr>Approximate Inference: Sampling</vt:lpstr>
      <vt:lpstr>Sampling</vt:lpstr>
      <vt:lpstr>Sampling</vt:lpstr>
      <vt:lpstr>Sampling in Bayes’ Nets</vt:lpstr>
      <vt:lpstr>Prior Sampling</vt:lpstr>
      <vt:lpstr>Prior Sampling</vt:lpstr>
      <vt:lpstr>Prior Sampling</vt:lpstr>
      <vt:lpstr>Prior Sampling</vt:lpstr>
      <vt:lpstr>Example</vt:lpstr>
      <vt:lpstr>Rejection Sampling</vt:lpstr>
      <vt:lpstr>Rejection Sampling</vt:lpstr>
      <vt:lpstr>Rejection Sampling</vt:lpstr>
      <vt:lpstr>Likelihood Weighting</vt:lpstr>
      <vt:lpstr>Likelihood Weighting</vt:lpstr>
      <vt:lpstr>Likelihood Weighting</vt:lpstr>
      <vt:lpstr>Likelihood Weighting</vt:lpstr>
      <vt:lpstr>Likelihood Weighting</vt:lpstr>
      <vt:lpstr>Likelihood Weighting</vt:lpstr>
      <vt:lpstr>Gibbs Sampling</vt:lpstr>
      <vt:lpstr>Gibbs Sampling</vt:lpstr>
      <vt:lpstr>Gibbs Sampling Example: P( S | +r)</vt:lpstr>
      <vt:lpstr>Gibbs Sampling</vt:lpstr>
      <vt:lpstr>Efficient Resampling of One Variable</vt:lpstr>
      <vt:lpstr>Bayes’ Net Sampling Summary</vt:lpstr>
      <vt:lpstr>Further Reading on Gibbs Sampling*</vt:lpstr>
      <vt:lpstr>Markov Chain Monte Carlo*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Windows User</cp:lastModifiedBy>
  <cp:revision>3678</cp:revision>
  <cp:lastPrinted>2013-10-23T02:18:13Z</cp:lastPrinted>
  <dcterms:created xsi:type="dcterms:W3CDTF">2004-08-27T04:16:05Z</dcterms:created>
  <dcterms:modified xsi:type="dcterms:W3CDTF">2018-10-16T05:18:52Z</dcterms:modified>
</cp:coreProperties>
</file>