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7" r:id="rId6"/>
    <p:sldId id="270" r:id="rId7"/>
    <p:sldId id="269" r:id="rId8"/>
    <p:sldId id="268" r:id="rId9"/>
    <p:sldId id="271" r:id="rId10"/>
    <p:sldId id="272" r:id="rId11"/>
    <p:sldId id="273" r:id="rId12"/>
    <p:sldId id="274" r:id="rId13"/>
    <p:sldId id="275" r:id="rId14"/>
    <p:sldId id="276" r:id="rId15"/>
    <p:sldId id="265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3" autoAdjust="0"/>
    <p:restoredTop sz="94660"/>
  </p:normalViewPr>
  <p:slideViewPr>
    <p:cSldViewPr snapToGrid="0">
      <p:cViewPr>
        <p:scale>
          <a:sx n="50" d="100"/>
          <a:sy n="50" d="100"/>
        </p:scale>
        <p:origin x="3883" y="18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969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48ddf1c3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48ddf1c3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9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59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975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637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13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b48ddf1c3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b48ddf1c3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210d6813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210d6813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49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71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39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6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b48ddf1c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b48ddf1c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56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7015" y="343409"/>
            <a:ext cx="860137" cy="110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229" y="451134"/>
            <a:ext cx="1400551" cy="57707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69780" y="101503"/>
            <a:ext cx="5230687" cy="4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latin typeface="Roboto"/>
                <a:ea typeface="Roboto"/>
                <a:cs typeface="Roboto"/>
                <a:sym typeface="Roboto"/>
              </a:rPr>
              <a:t>Центр непрерывного образования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69504" y="1629889"/>
            <a:ext cx="683522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Итоговая работа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по</a:t>
            </a:r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программе профессиональной переподготовки</a:t>
            </a:r>
            <a:endParaRPr lang="ru-RU" sz="200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Специалист по Data Science</a:t>
            </a:r>
          </a:p>
          <a:p>
            <a:pPr lvl="0" algn="ctr"/>
            <a:endParaRPr lang="ru-RU" sz="1600" b="1" dirty="0"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endParaRPr lang="ru-RU" sz="1600" b="1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Студент: 		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Байдаков Илья</a:t>
            </a:r>
          </a:p>
          <a:p>
            <a:pPr lvl="0"/>
            <a:endParaRPr lang="ru-RU" sz="16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Руководитель: 	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Косолапов Кирилл</a:t>
            </a:r>
          </a:p>
          <a:p>
            <a:pPr lvl="0"/>
            <a:endParaRPr lang="ru-RU" sz="16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ru-RU" sz="1600" b="1" dirty="0">
                <a:latin typeface="Roboto"/>
                <a:ea typeface="Roboto"/>
                <a:cs typeface="Roboto"/>
                <a:sym typeface="Roboto"/>
              </a:rPr>
              <a:t>Тема работы: 	</a:t>
            </a: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Обработка текстов, полученных после системы распознавания речи, с целью выделения тем, именованных сущностей и аномалий в текстах</a:t>
            </a:r>
          </a:p>
        </p:txBody>
      </p:sp>
      <p:cxnSp>
        <p:nvCxnSpPr>
          <p:cNvPr id="7" name="Google Shape;64;p14">
            <a:extLst>
              <a:ext uri="{FF2B5EF4-FFF2-40B4-BE49-F238E27FC236}">
                <a16:creationId xmlns:a16="http://schemas.microsoft.com/office/drawing/2014/main" id="{B9710982-5FF5-42C3-8CAB-7E71AF31C7E0}"/>
              </a:ext>
            </a:extLst>
          </p:cNvPr>
          <p:cNvCxnSpPr/>
          <p:nvPr/>
        </p:nvCxnSpPr>
        <p:spPr>
          <a:xfrm>
            <a:off x="1117050" y="1452211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4;p14">
            <a:extLst>
              <a:ext uri="{FF2B5EF4-FFF2-40B4-BE49-F238E27FC236}">
                <a16:creationId xmlns:a16="http://schemas.microsoft.com/office/drawing/2014/main" id="{32621118-92AB-43AF-8EF6-9BCB8D5587E0}"/>
              </a:ext>
            </a:extLst>
          </p:cNvPr>
          <p:cNvCxnSpPr>
            <a:cxnSpLocks/>
          </p:cNvCxnSpPr>
          <p:nvPr/>
        </p:nvCxnSpPr>
        <p:spPr>
          <a:xfrm>
            <a:off x="1045930" y="4662771"/>
            <a:ext cx="688903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МОДЕЛЬ РЕКУРРЕНТНОЙ НЕЙРОННОЙ СЕТИ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8;p17">
            <a:extLst>
              <a:ext uri="{FF2B5EF4-FFF2-40B4-BE49-F238E27FC236}">
                <a16:creationId xmlns:a16="http://schemas.microsoft.com/office/drawing/2014/main" id="{66F21DAE-C0C4-47D6-ADA1-FD4328274513}"/>
              </a:ext>
            </a:extLst>
          </p:cNvPr>
          <p:cNvSpPr/>
          <p:nvPr/>
        </p:nvSpPr>
        <p:spPr>
          <a:xfrm>
            <a:off x="1218259" y="1536356"/>
            <a:ext cx="55254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Выбор оптимизатора: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rmsprop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, </a:t>
            </a:r>
            <a:r>
              <a:rPr lang="en-US" b="0" i="1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Adam</a:t>
            </a:r>
            <a:endParaRPr lang="ru-RU" b="0" i="1" dirty="0"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81;p19">
            <a:extLst>
              <a:ext uri="{FF2B5EF4-FFF2-40B4-BE49-F238E27FC236}">
                <a16:creationId xmlns:a16="http://schemas.microsoft.com/office/drawing/2014/main" id="{7A7DBB5F-35C6-4969-A32F-3A046A5F49C5}"/>
              </a:ext>
            </a:extLst>
          </p:cNvPr>
          <p:cNvSpPr/>
          <p:nvPr/>
        </p:nvSpPr>
        <p:spPr>
          <a:xfrm>
            <a:off x="475642" y="1638816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8;p17">
            <a:extLst>
              <a:ext uri="{FF2B5EF4-FFF2-40B4-BE49-F238E27FC236}">
                <a16:creationId xmlns:a16="http://schemas.microsoft.com/office/drawing/2014/main" id="{E07EDE23-A9E7-4762-ACF8-B9385CCCAAD6}"/>
              </a:ext>
            </a:extLst>
          </p:cNvPr>
          <p:cNvSpPr/>
          <p:nvPr/>
        </p:nvSpPr>
        <p:spPr>
          <a:xfrm>
            <a:off x="1218259" y="2083359"/>
            <a:ext cx="701227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Подбор шага обучения: 0.001 … 0.1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81;p19">
            <a:extLst>
              <a:ext uri="{FF2B5EF4-FFF2-40B4-BE49-F238E27FC236}">
                <a16:creationId xmlns:a16="http://schemas.microsoft.com/office/drawing/2014/main" id="{F6BAF809-4959-470F-914A-65B09F50340D}"/>
              </a:ext>
            </a:extLst>
          </p:cNvPr>
          <p:cNvSpPr/>
          <p:nvPr/>
        </p:nvSpPr>
        <p:spPr>
          <a:xfrm>
            <a:off x="475642" y="2131730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1;p19">
            <a:extLst>
              <a:ext uri="{FF2B5EF4-FFF2-40B4-BE49-F238E27FC236}">
                <a16:creationId xmlns:a16="http://schemas.microsoft.com/office/drawing/2014/main" id="{4A7F715C-32D3-49E3-A7CA-A3E17BF31515}"/>
              </a:ext>
            </a:extLst>
          </p:cNvPr>
          <p:cNvSpPr/>
          <p:nvPr/>
        </p:nvSpPr>
        <p:spPr>
          <a:xfrm>
            <a:off x="475642" y="2655022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4A690-179B-41BC-95D5-4E74187FA10F}"/>
              </a:ext>
            </a:extLst>
          </p:cNvPr>
          <p:cNvSpPr txBox="1"/>
          <p:nvPr/>
        </p:nvSpPr>
        <p:spPr>
          <a:xfrm>
            <a:off x="1218259" y="2590749"/>
            <a:ext cx="7549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Выбор размерности входного эмбеддинга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: 200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, 100, 500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7" name="Google Shape;108;p17">
            <a:extLst>
              <a:ext uri="{FF2B5EF4-FFF2-40B4-BE49-F238E27FC236}">
                <a16:creationId xmlns:a16="http://schemas.microsoft.com/office/drawing/2014/main" id="{EBFBACD6-40DB-4D4B-83BA-7AA750764E38}"/>
              </a:ext>
            </a:extLst>
          </p:cNvPr>
          <p:cNvSpPr/>
          <p:nvPr/>
        </p:nvSpPr>
        <p:spPr>
          <a:xfrm>
            <a:off x="231802" y="1014139"/>
            <a:ext cx="487929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Экспериментальные приёмы при обучении сети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LSTM</a:t>
            </a: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1;p19">
            <a:extLst>
              <a:ext uri="{FF2B5EF4-FFF2-40B4-BE49-F238E27FC236}">
                <a16:creationId xmlns:a16="http://schemas.microsoft.com/office/drawing/2014/main" id="{77ADEE48-658B-4F9A-92A4-9E8B2370C01F}"/>
              </a:ext>
            </a:extLst>
          </p:cNvPr>
          <p:cNvSpPr/>
          <p:nvPr/>
        </p:nvSpPr>
        <p:spPr>
          <a:xfrm>
            <a:off x="475642" y="3134472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7C5B9-CDA0-46AB-A90C-65C235F82190}"/>
              </a:ext>
            </a:extLst>
          </p:cNvPr>
          <p:cNvSpPr txBox="1"/>
          <p:nvPr/>
        </p:nvSpPr>
        <p:spPr>
          <a:xfrm>
            <a:off x="1218259" y="3070199"/>
            <a:ext cx="7549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Выбор 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размера данных на итерацию (</a:t>
            </a:r>
            <a:r>
              <a:rPr lang="en-US" i="1" dirty="0" err="1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batchsize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): 128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, 256, 512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</a:p>
        </p:txBody>
      </p:sp>
      <p:sp>
        <p:nvSpPr>
          <p:cNvPr id="27" name="Google Shape;108;p17">
            <a:extLst>
              <a:ext uri="{FF2B5EF4-FFF2-40B4-BE49-F238E27FC236}">
                <a16:creationId xmlns:a16="http://schemas.microsoft.com/office/drawing/2014/main" id="{FFFEA75E-9109-49D4-BA35-CADF3ED66154}"/>
              </a:ext>
            </a:extLst>
          </p:cNvPr>
          <p:cNvSpPr/>
          <p:nvPr/>
        </p:nvSpPr>
        <p:spPr>
          <a:xfrm>
            <a:off x="423325" y="3752614"/>
            <a:ext cx="8602143" cy="46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b="1" dirty="0">
                <a:latin typeface="+mn-lt"/>
                <a:ea typeface="Roboto"/>
                <a:cs typeface="Roboto"/>
                <a:sym typeface="Roboto"/>
              </a:rPr>
              <a:t>Результат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: </a:t>
            </a:r>
            <a:br>
              <a:rPr lang="ru-RU" dirty="0">
                <a:latin typeface="+mn-lt"/>
                <a:ea typeface="Roboto"/>
                <a:cs typeface="Roboto"/>
                <a:sym typeface="Roboto"/>
              </a:rPr>
            </a:br>
            <a:endParaRPr b="1"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6F4334-ED8C-4184-816A-622E43DE2278}"/>
              </a:ext>
            </a:extLst>
          </p:cNvPr>
          <p:cNvSpPr txBox="1"/>
          <p:nvPr/>
        </p:nvSpPr>
        <p:spPr>
          <a:xfrm>
            <a:off x="423325" y="4118421"/>
            <a:ext cx="6162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путём подбора параметров удалось снизить конечную ошибку при обучении (разреженная перекрёстная энтропия) от ~</a:t>
            </a:r>
            <a:r>
              <a:rPr lang="ru-RU" b="1" dirty="0">
                <a:latin typeface="+mn-lt"/>
                <a:ea typeface="Roboto"/>
                <a:cs typeface="Roboto"/>
                <a:sym typeface="Roboto"/>
              </a:rPr>
              <a:t>3.2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до ~</a:t>
            </a:r>
            <a:r>
              <a:rPr lang="ru-RU" b="1" dirty="0">
                <a:latin typeface="+mn-lt"/>
                <a:ea typeface="Roboto"/>
                <a:cs typeface="Roboto"/>
                <a:sym typeface="Roboto"/>
              </a:rPr>
              <a:t>2</a:t>
            </a:r>
            <a:endParaRPr lang="ru-RU" b="1"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6237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РЕЗУЛЬТАТЫ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08;p17">
            <a:extLst>
              <a:ext uri="{FF2B5EF4-FFF2-40B4-BE49-F238E27FC236}">
                <a16:creationId xmlns:a16="http://schemas.microsoft.com/office/drawing/2014/main" id="{8D48A422-5D62-4962-9FE1-C3A0E4867CF6}"/>
              </a:ext>
            </a:extLst>
          </p:cNvPr>
          <p:cNvSpPr/>
          <p:nvPr/>
        </p:nvSpPr>
        <p:spPr>
          <a:xfrm>
            <a:off x="363882" y="1054975"/>
            <a:ext cx="7256118" cy="96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Результат работы сети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(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предсказание ключевого слова по тексту субтитров или тексту, полученного от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ASR) 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оказался </a:t>
            </a:r>
            <a:r>
              <a:rPr lang="ru-RU" b="1" dirty="0">
                <a:latin typeface="+mn-lt"/>
                <a:ea typeface="Roboto"/>
                <a:cs typeface="Roboto"/>
                <a:sym typeface="Roboto"/>
              </a:rPr>
              <a:t>ниже ожидаемого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b="1"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08;p17">
            <a:extLst>
              <a:ext uri="{FF2B5EF4-FFF2-40B4-BE49-F238E27FC236}">
                <a16:creationId xmlns:a16="http://schemas.microsoft.com/office/drawing/2014/main" id="{AC958738-7B0B-4DBF-A73E-4F8A27970A15}"/>
              </a:ext>
            </a:extLst>
          </p:cNvPr>
          <p:cNvSpPr/>
          <p:nvPr/>
        </p:nvSpPr>
        <p:spPr>
          <a:xfrm>
            <a:off x="1282071" y="1885363"/>
            <a:ext cx="73224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Метрика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ROUGE-1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recall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= </a:t>
            </a:r>
            <a:r>
              <a:rPr lang="ru-RU" b="1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2.5%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на 56 фильмах из 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тестового набора данных</a:t>
            </a:r>
            <a:endParaRPr lang="ru-RU" b="0" i="1" dirty="0"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1;p19">
            <a:extLst>
              <a:ext uri="{FF2B5EF4-FFF2-40B4-BE49-F238E27FC236}">
                <a16:creationId xmlns:a16="http://schemas.microsoft.com/office/drawing/2014/main" id="{2482A2AE-153F-42C5-8B12-260155A4D91B}"/>
              </a:ext>
            </a:extLst>
          </p:cNvPr>
          <p:cNvSpPr/>
          <p:nvPr/>
        </p:nvSpPr>
        <p:spPr>
          <a:xfrm>
            <a:off x="539454" y="1922169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08;p17">
            <a:extLst>
              <a:ext uri="{FF2B5EF4-FFF2-40B4-BE49-F238E27FC236}">
                <a16:creationId xmlns:a16="http://schemas.microsoft.com/office/drawing/2014/main" id="{953DA63E-380C-431D-A08A-7ECB8D169C6C}"/>
              </a:ext>
            </a:extLst>
          </p:cNvPr>
          <p:cNvSpPr/>
          <p:nvPr/>
        </p:nvSpPr>
        <p:spPr>
          <a:xfrm>
            <a:off x="1282071" y="2347062"/>
            <a:ext cx="746568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Метрика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ROUGE-1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recall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= </a:t>
            </a:r>
            <a:r>
              <a:rPr lang="ru-RU" b="1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1%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на 10 фильмах из 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набора данных, полученных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ASR</a:t>
            </a:r>
            <a:endParaRPr lang="ru-RU" dirty="0">
              <a:solidFill>
                <a:srgbClr val="333333"/>
              </a:solidFill>
              <a:latin typeface="+mn-lt"/>
              <a:ea typeface="Roboto"/>
              <a:sym typeface="Roboto"/>
            </a:endParaRPr>
          </a:p>
          <a:p>
            <a:pPr>
              <a:spcAft>
                <a:spcPts val="800"/>
              </a:spcAft>
              <a:buSzPts val="1100"/>
            </a:pPr>
            <a:r>
              <a:rPr lang="ru-RU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(для фильмов из тестового набора данных)</a:t>
            </a:r>
            <a:endParaRPr lang="ru-RU" b="0" dirty="0"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1;p19">
            <a:extLst>
              <a:ext uri="{FF2B5EF4-FFF2-40B4-BE49-F238E27FC236}">
                <a16:creationId xmlns:a16="http://schemas.microsoft.com/office/drawing/2014/main" id="{6CADDFB2-68FE-4A38-B59C-E4FAFC534112}"/>
              </a:ext>
            </a:extLst>
          </p:cNvPr>
          <p:cNvSpPr/>
          <p:nvPr/>
        </p:nvSpPr>
        <p:spPr>
          <a:xfrm>
            <a:off x="539454" y="2399194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1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ВОЗМОЖНЫЕ ПРИЧИНЫ НИЗКОЙ ИТОГОВОЙ МЕТРИКИ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08;p17">
            <a:extLst>
              <a:ext uri="{FF2B5EF4-FFF2-40B4-BE49-F238E27FC236}">
                <a16:creationId xmlns:a16="http://schemas.microsoft.com/office/drawing/2014/main" id="{CFCBE4F1-90CA-4961-B1C2-BEC522DABF85}"/>
              </a:ext>
            </a:extLst>
          </p:cNvPr>
          <p:cNvSpPr/>
          <p:nvPr/>
        </p:nvSpPr>
        <p:spPr>
          <a:xfrm>
            <a:off x="130202" y="1121289"/>
            <a:ext cx="7256118" cy="96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b="1"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81;p19">
            <a:extLst>
              <a:ext uri="{FF2B5EF4-FFF2-40B4-BE49-F238E27FC236}">
                <a16:creationId xmlns:a16="http://schemas.microsoft.com/office/drawing/2014/main" id="{9DFFE8B5-8143-4EE5-97B5-82417BB08749}"/>
              </a:ext>
            </a:extLst>
          </p:cNvPr>
          <p:cNvSpPr/>
          <p:nvPr/>
        </p:nvSpPr>
        <p:spPr>
          <a:xfrm>
            <a:off x="274745" y="1112098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8;p17">
            <a:extLst>
              <a:ext uri="{FF2B5EF4-FFF2-40B4-BE49-F238E27FC236}">
                <a16:creationId xmlns:a16="http://schemas.microsoft.com/office/drawing/2014/main" id="{C871C7CF-AB5C-4A88-B278-CA2713A24007}"/>
              </a:ext>
            </a:extLst>
          </p:cNvPr>
          <p:cNvSpPr/>
          <p:nvPr/>
        </p:nvSpPr>
        <p:spPr>
          <a:xfrm>
            <a:off x="1099191" y="1023043"/>
            <a:ext cx="746568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Недостатки выборки данных для обучения 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11" name="Google Shape;110;p17">
            <a:extLst>
              <a:ext uri="{FF2B5EF4-FFF2-40B4-BE49-F238E27FC236}">
                <a16:creationId xmlns:a16="http://schemas.microsoft.com/office/drawing/2014/main" id="{BA75CA28-8AFD-4E56-8B2B-E181205BDF9A}"/>
              </a:ext>
            </a:extLst>
          </p:cNvPr>
          <p:cNvCxnSpPr>
            <a:cxnSpLocks/>
          </p:cNvCxnSpPr>
          <p:nvPr/>
        </p:nvCxnSpPr>
        <p:spPr>
          <a:xfrm>
            <a:off x="1000781" y="1428647"/>
            <a:ext cx="0" cy="1874623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3;p17">
            <a:extLst>
              <a:ext uri="{FF2B5EF4-FFF2-40B4-BE49-F238E27FC236}">
                <a16:creationId xmlns:a16="http://schemas.microsoft.com/office/drawing/2014/main" id="{1654B952-ED98-4FFF-8D68-8E39CE3EC144}"/>
              </a:ext>
            </a:extLst>
          </p:cNvPr>
          <p:cNvCxnSpPr/>
          <p:nvPr/>
        </p:nvCxnSpPr>
        <p:spPr>
          <a:xfrm flipH="1">
            <a:off x="1023858" y="160124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3;p17">
            <a:extLst>
              <a:ext uri="{FF2B5EF4-FFF2-40B4-BE49-F238E27FC236}">
                <a16:creationId xmlns:a16="http://schemas.microsoft.com/office/drawing/2014/main" id="{6752E34D-0398-4C4C-B87E-8F7F6BA049F0}"/>
              </a:ext>
            </a:extLst>
          </p:cNvPr>
          <p:cNvCxnSpPr/>
          <p:nvPr/>
        </p:nvCxnSpPr>
        <p:spPr>
          <a:xfrm flipH="1">
            <a:off x="1023858" y="327425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E0636D-AC03-4B7D-B463-DA30958E426A}"/>
              </a:ext>
            </a:extLst>
          </p:cNvPr>
          <p:cNvSpPr txBox="1"/>
          <p:nvPr/>
        </p:nvSpPr>
        <p:spPr>
          <a:xfrm>
            <a:off x="1403742" y="1428647"/>
            <a:ext cx="70661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Непредставительность </a:t>
            </a:r>
            <a:r>
              <a:rPr lang="en-US" i="1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target-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данных: </a:t>
            </a:r>
          </a:p>
          <a:p>
            <a:pPr marL="285750" indent="-285750" algn="just"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субъективность выбора ключевых слов</a:t>
            </a:r>
          </a:p>
          <a:p>
            <a:pPr marL="285750" indent="-285750" algn="just"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часть ключевых слов невозможно обнаружить из субтитров/</a:t>
            </a:r>
            <a:r>
              <a:rPr lang="en-US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ASR</a:t>
            </a:r>
            <a:r>
              <a:rPr lang="ru-RU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даже используя человеческий опыт (</a:t>
            </a:r>
            <a:r>
              <a:rPr lang="en-US" b="0" i="1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independent film</a:t>
            </a:r>
            <a:r>
              <a:rPr lang="en-US" i="1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, </a:t>
            </a:r>
            <a:r>
              <a:rPr lang="en-US" b="0" i="1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woman director, rap music, …</a:t>
            </a:r>
            <a:r>
              <a:rPr lang="en-US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)</a:t>
            </a:r>
          </a:p>
          <a:p>
            <a:pPr marL="285750" indent="-285750" algn="just"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неполнота (очевидные ключевые слова, имеющиеся в словаре, могут отсутствовать для конкретного фильма)</a:t>
            </a:r>
            <a:endParaRPr lang="ru-RU" b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95504-CA4F-4462-8CE6-9940AAFD96C9}"/>
              </a:ext>
            </a:extLst>
          </p:cNvPr>
          <p:cNvSpPr txBox="1"/>
          <p:nvPr/>
        </p:nvSpPr>
        <p:spPr>
          <a:xfrm>
            <a:off x="1375457" y="3121418"/>
            <a:ext cx="6953439" cy="1159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Ограничения выборки, связанные с ограничением оборудования</a:t>
            </a:r>
          </a:p>
          <a:p>
            <a:pPr marL="285750" indent="-285750" algn="just"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только четверть фильмов попала в итоговую выборку по допустимой длине субтитров</a:t>
            </a:r>
          </a:p>
          <a:p>
            <a:pPr marL="285750" indent="-285750" algn="just">
              <a:spcAft>
                <a:spcPts val="800"/>
              </a:spcAft>
              <a:buSzPts val="1100"/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размер словаря субтитров уменьшен на 65% до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word_count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&gt; 4</a:t>
            </a:r>
            <a:endParaRPr lang="ru-RU" dirty="0">
              <a:solidFill>
                <a:srgbClr val="333333"/>
              </a:solidFill>
              <a:latin typeface="+mn-lt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640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ВОЗМОЖНЫЕ ПРИЧИНЫ НИЗКОЙ ИТОГОВОЙ МЕТРИКИ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08;p17">
            <a:extLst>
              <a:ext uri="{FF2B5EF4-FFF2-40B4-BE49-F238E27FC236}">
                <a16:creationId xmlns:a16="http://schemas.microsoft.com/office/drawing/2014/main" id="{CFCBE4F1-90CA-4961-B1C2-BEC522DABF85}"/>
              </a:ext>
            </a:extLst>
          </p:cNvPr>
          <p:cNvSpPr/>
          <p:nvPr/>
        </p:nvSpPr>
        <p:spPr>
          <a:xfrm>
            <a:off x="130202" y="1121289"/>
            <a:ext cx="7256118" cy="96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b="1"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81;p19">
            <a:extLst>
              <a:ext uri="{FF2B5EF4-FFF2-40B4-BE49-F238E27FC236}">
                <a16:creationId xmlns:a16="http://schemas.microsoft.com/office/drawing/2014/main" id="{9DFFE8B5-8143-4EE5-97B5-82417BB08749}"/>
              </a:ext>
            </a:extLst>
          </p:cNvPr>
          <p:cNvSpPr/>
          <p:nvPr/>
        </p:nvSpPr>
        <p:spPr>
          <a:xfrm>
            <a:off x="274745" y="1112098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8;p17">
            <a:extLst>
              <a:ext uri="{FF2B5EF4-FFF2-40B4-BE49-F238E27FC236}">
                <a16:creationId xmlns:a16="http://schemas.microsoft.com/office/drawing/2014/main" id="{C871C7CF-AB5C-4A88-B278-CA2713A24007}"/>
              </a:ext>
            </a:extLst>
          </p:cNvPr>
          <p:cNvSpPr/>
          <p:nvPr/>
        </p:nvSpPr>
        <p:spPr>
          <a:xfrm>
            <a:off x="1099191" y="1023043"/>
            <a:ext cx="746568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Сложность и специализированность задачи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11" name="Google Shape;110;p17">
            <a:extLst>
              <a:ext uri="{FF2B5EF4-FFF2-40B4-BE49-F238E27FC236}">
                <a16:creationId xmlns:a16="http://schemas.microsoft.com/office/drawing/2014/main" id="{BA75CA28-8AFD-4E56-8B2B-E181205BDF9A}"/>
              </a:ext>
            </a:extLst>
          </p:cNvPr>
          <p:cNvCxnSpPr>
            <a:cxnSpLocks/>
          </p:cNvCxnSpPr>
          <p:nvPr/>
        </p:nvCxnSpPr>
        <p:spPr>
          <a:xfrm>
            <a:off x="1000781" y="1455199"/>
            <a:ext cx="0" cy="882236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3;p17">
            <a:extLst>
              <a:ext uri="{FF2B5EF4-FFF2-40B4-BE49-F238E27FC236}">
                <a16:creationId xmlns:a16="http://schemas.microsoft.com/office/drawing/2014/main" id="{1654B952-ED98-4FFF-8D68-8E39CE3EC144}"/>
              </a:ext>
            </a:extLst>
          </p:cNvPr>
          <p:cNvCxnSpPr/>
          <p:nvPr/>
        </p:nvCxnSpPr>
        <p:spPr>
          <a:xfrm flipH="1">
            <a:off x="1023858" y="160124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3;p17">
            <a:extLst>
              <a:ext uri="{FF2B5EF4-FFF2-40B4-BE49-F238E27FC236}">
                <a16:creationId xmlns:a16="http://schemas.microsoft.com/office/drawing/2014/main" id="{6752E34D-0398-4C4C-B87E-8F7F6BA049F0}"/>
              </a:ext>
            </a:extLst>
          </p:cNvPr>
          <p:cNvCxnSpPr/>
          <p:nvPr/>
        </p:nvCxnSpPr>
        <p:spPr>
          <a:xfrm flipH="1">
            <a:off x="1012319" y="194092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E0636D-AC03-4B7D-B463-DA30958E426A}"/>
              </a:ext>
            </a:extLst>
          </p:cNvPr>
          <p:cNvSpPr txBox="1"/>
          <p:nvPr/>
        </p:nvSpPr>
        <p:spPr>
          <a:xfrm>
            <a:off x="1403742" y="1428647"/>
            <a:ext cx="7066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Отсутствие похожих работ</a:t>
            </a:r>
            <a:endParaRPr lang="ru-RU" b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695504-CA4F-4462-8CE6-9940AAFD96C9}"/>
              </a:ext>
            </a:extLst>
          </p:cNvPr>
          <p:cNvSpPr txBox="1"/>
          <p:nvPr/>
        </p:nvSpPr>
        <p:spPr>
          <a:xfrm>
            <a:off x="1403742" y="1780571"/>
            <a:ext cx="6953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Субтитры содержат требуют специальной обработки вручную</a:t>
            </a:r>
          </a:p>
        </p:txBody>
      </p:sp>
      <p:cxnSp>
        <p:nvCxnSpPr>
          <p:cNvPr id="17" name="Google Shape;113;p17">
            <a:extLst>
              <a:ext uri="{FF2B5EF4-FFF2-40B4-BE49-F238E27FC236}">
                <a16:creationId xmlns:a16="http://schemas.microsoft.com/office/drawing/2014/main" id="{E86B510D-496B-4595-AF60-B0602E623346}"/>
              </a:ext>
            </a:extLst>
          </p:cNvPr>
          <p:cNvCxnSpPr/>
          <p:nvPr/>
        </p:nvCxnSpPr>
        <p:spPr>
          <a:xfrm flipH="1">
            <a:off x="1012319" y="2298716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A4FE99-0E03-45FF-8100-723922889B04}"/>
              </a:ext>
            </a:extLst>
          </p:cNvPr>
          <p:cNvSpPr txBox="1"/>
          <p:nvPr/>
        </p:nvSpPr>
        <p:spPr>
          <a:xfrm>
            <a:off x="1403742" y="2138358"/>
            <a:ext cx="6953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Необходимость работы с несколькими крупными инструментами (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API, text-processing, ASR, RNN)</a:t>
            </a:r>
            <a:endParaRPr lang="ru-RU" b="0" i="0" dirty="0">
              <a:solidFill>
                <a:srgbClr val="333333"/>
              </a:solidFill>
              <a:effectLst/>
              <a:latin typeface="+mn-lt"/>
              <a:ea typeface="Roboto"/>
              <a:sym typeface="Roboto"/>
            </a:endParaRPr>
          </a:p>
        </p:txBody>
      </p:sp>
      <p:sp>
        <p:nvSpPr>
          <p:cNvPr id="20" name="Google Shape;181;p19">
            <a:extLst>
              <a:ext uri="{FF2B5EF4-FFF2-40B4-BE49-F238E27FC236}">
                <a16:creationId xmlns:a16="http://schemas.microsoft.com/office/drawing/2014/main" id="{312C24E7-7280-410A-9AEE-BDC581B26FE2}"/>
              </a:ext>
            </a:extLst>
          </p:cNvPr>
          <p:cNvSpPr/>
          <p:nvPr/>
        </p:nvSpPr>
        <p:spPr>
          <a:xfrm>
            <a:off x="274745" y="2903296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08;p17">
            <a:extLst>
              <a:ext uri="{FF2B5EF4-FFF2-40B4-BE49-F238E27FC236}">
                <a16:creationId xmlns:a16="http://schemas.microsoft.com/office/drawing/2014/main" id="{3E379861-565B-42FF-A109-7D608C05404E}"/>
              </a:ext>
            </a:extLst>
          </p:cNvPr>
          <p:cNvSpPr/>
          <p:nvPr/>
        </p:nvSpPr>
        <p:spPr>
          <a:xfrm>
            <a:off x="1099190" y="2848160"/>
            <a:ext cx="746568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Необходимость в крупной вычислительной мощности</a:t>
            </a:r>
          </a:p>
        </p:txBody>
      </p:sp>
      <p:cxnSp>
        <p:nvCxnSpPr>
          <p:cNvPr id="22" name="Google Shape;110;p17">
            <a:extLst>
              <a:ext uri="{FF2B5EF4-FFF2-40B4-BE49-F238E27FC236}">
                <a16:creationId xmlns:a16="http://schemas.microsoft.com/office/drawing/2014/main" id="{395FF817-8453-4E68-8B75-B439B0FE3FF3}"/>
              </a:ext>
            </a:extLst>
          </p:cNvPr>
          <p:cNvCxnSpPr>
            <a:cxnSpLocks/>
          </p:cNvCxnSpPr>
          <p:nvPr/>
        </p:nvCxnSpPr>
        <p:spPr>
          <a:xfrm>
            <a:off x="1000781" y="3286013"/>
            <a:ext cx="0" cy="522082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13;p17">
            <a:extLst>
              <a:ext uri="{FF2B5EF4-FFF2-40B4-BE49-F238E27FC236}">
                <a16:creationId xmlns:a16="http://schemas.microsoft.com/office/drawing/2014/main" id="{D1EA7425-859E-4821-AF95-7456E2502170}"/>
              </a:ext>
            </a:extLst>
          </p:cNvPr>
          <p:cNvCxnSpPr/>
          <p:nvPr/>
        </p:nvCxnSpPr>
        <p:spPr>
          <a:xfrm flipH="1">
            <a:off x="1023858" y="3432060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13;p17">
            <a:extLst>
              <a:ext uri="{FF2B5EF4-FFF2-40B4-BE49-F238E27FC236}">
                <a16:creationId xmlns:a16="http://schemas.microsoft.com/office/drawing/2014/main" id="{5BA94032-32B3-4A27-913C-92BA883F111A}"/>
              </a:ext>
            </a:extLst>
          </p:cNvPr>
          <p:cNvCxnSpPr/>
          <p:nvPr/>
        </p:nvCxnSpPr>
        <p:spPr>
          <a:xfrm flipH="1">
            <a:off x="1012319" y="3771743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A5E009-5E92-4E22-97E1-75E974429489}"/>
              </a:ext>
            </a:extLst>
          </p:cNvPr>
          <p:cNvSpPr txBox="1"/>
          <p:nvPr/>
        </p:nvSpPr>
        <p:spPr>
          <a:xfrm>
            <a:off x="1403742" y="3259461"/>
            <a:ext cx="7066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Обучение сети на </a:t>
            </a:r>
            <a:r>
              <a:rPr lang="en-US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CPU </a:t>
            </a:r>
            <a:r>
              <a:rPr lang="ru-RU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или на </a:t>
            </a:r>
            <a:r>
              <a:rPr lang="en-US" b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Google </a:t>
            </a:r>
            <a:r>
              <a:rPr lang="en-US" b="0" dirty="0" err="1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Cola</a:t>
            </a:r>
            <a:r>
              <a:rPr lang="en-US" dirty="0" err="1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b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 Free 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не удался</a:t>
            </a:r>
            <a:endParaRPr lang="ru-RU" b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9B7BA0-8FC3-4048-A8E4-5D97FF33F87F}"/>
              </a:ext>
            </a:extLst>
          </p:cNvPr>
          <p:cNvSpPr txBox="1"/>
          <p:nvPr/>
        </p:nvSpPr>
        <p:spPr>
          <a:xfrm>
            <a:off x="1403742" y="3611385"/>
            <a:ext cx="6953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Ограничения по выборке, сделанные для работы на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Google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Colab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Pro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, оказались существенными</a:t>
            </a:r>
          </a:p>
        </p:txBody>
      </p:sp>
    </p:spTree>
    <p:extLst>
      <p:ext uri="{BB962C8B-B14F-4D97-AF65-F5344CB8AC3E}">
        <p14:creationId xmlns:p14="http://schemas.microsoft.com/office/powerpoint/2010/main" val="110579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ВЫВОДЫ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81;p19">
            <a:extLst>
              <a:ext uri="{FF2B5EF4-FFF2-40B4-BE49-F238E27FC236}">
                <a16:creationId xmlns:a16="http://schemas.microsoft.com/office/drawing/2014/main" id="{377821A6-D6E4-49A8-A9F6-89C0D1236C61}"/>
              </a:ext>
            </a:extLst>
          </p:cNvPr>
          <p:cNvSpPr/>
          <p:nvPr/>
        </p:nvSpPr>
        <p:spPr>
          <a:xfrm>
            <a:off x="373805" y="1864488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08;p17">
            <a:extLst>
              <a:ext uri="{FF2B5EF4-FFF2-40B4-BE49-F238E27FC236}">
                <a16:creationId xmlns:a16="http://schemas.microsoft.com/office/drawing/2014/main" id="{E64880C6-A644-42A8-9A3C-DC3E7CE6962A}"/>
              </a:ext>
            </a:extLst>
          </p:cNvPr>
          <p:cNvSpPr/>
          <p:nvPr/>
        </p:nvSpPr>
        <p:spPr>
          <a:xfrm>
            <a:off x="1083949" y="1055811"/>
            <a:ext cx="746568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b="0" i="0" dirty="0" err="1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Непредобученна</a:t>
            </a:r>
            <a:r>
              <a:rPr lang="ru-RU" dirty="0" err="1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я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LSTM-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сеть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sym typeface="Roboto"/>
              </a:rPr>
              <a:t>на низкой выборке даёт неудовлетворительный результат по предсказанию сложных признаков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81;p19">
            <a:extLst>
              <a:ext uri="{FF2B5EF4-FFF2-40B4-BE49-F238E27FC236}">
                <a16:creationId xmlns:a16="http://schemas.microsoft.com/office/drawing/2014/main" id="{4E43DC3B-A824-492D-9968-0EED96EB5634}"/>
              </a:ext>
            </a:extLst>
          </p:cNvPr>
          <p:cNvSpPr/>
          <p:nvPr/>
        </p:nvSpPr>
        <p:spPr>
          <a:xfrm>
            <a:off x="373805" y="2467133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8;p17">
            <a:extLst>
              <a:ext uri="{FF2B5EF4-FFF2-40B4-BE49-F238E27FC236}">
                <a16:creationId xmlns:a16="http://schemas.microsoft.com/office/drawing/2014/main" id="{D3EC90B2-80F3-49F8-9901-B46EE8779D03}"/>
              </a:ext>
            </a:extLst>
          </p:cNvPr>
          <p:cNvSpPr/>
          <p:nvPr/>
        </p:nvSpPr>
        <p:spPr>
          <a:xfrm>
            <a:off x="1083951" y="2346662"/>
            <a:ext cx="746568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Качество распознавания текстов лучших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ASR-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моделей на сложном аудио, при «слепом» применении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ASR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, значительно ухудшает предсказание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LSTM-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сети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81;p19">
            <a:extLst>
              <a:ext uri="{FF2B5EF4-FFF2-40B4-BE49-F238E27FC236}">
                <a16:creationId xmlns:a16="http://schemas.microsoft.com/office/drawing/2014/main" id="{2B94BDF6-CEEF-4D60-8862-3389C7E13A83}"/>
              </a:ext>
            </a:extLst>
          </p:cNvPr>
          <p:cNvSpPr/>
          <p:nvPr/>
        </p:nvSpPr>
        <p:spPr>
          <a:xfrm>
            <a:off x="373805" y="1220077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08;p17">
            <a:extLst>
              <a:ext uri="{FF2B5EF4-FFF2-40B4-BE49-F238E27FC236}">
                <a16:creationId xmlns:a16="http://schemas.microsoft.com/office/drawing/2014/main" id="{379B9AEE-7D8A-405F-B063-9B7600BC9780}"/>
              </a:ext>
            </a:extLst>
          </p:cNvPr>
          <p:cNvSpPr/>
          <p:nvPr/>
        </p:nvSpPr>
        <p:spPr>
          <a:xfrm>
            <a:off x="1083949" y="1704013"/>
            <a:ext cx="746568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Для решения задачи </a:t>
            </a:r>
            <a:r>
              <a:rPr lang="ru-RU" dirty="0" err="1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абстрактивной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суммаризации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 текста или выявления признаков следует использовать </a:t>
            </a:r>
            <a:r>
              <a:rPr lang="ru-RU" dirty="0" err="1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предобученную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 сеть с </a:t>
            </a:r>
            <a:r>
              <a:rPr lang="ru-RU" dirty="0" err="1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эмбеддингами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 слов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1;p19">
            <a:extLst>
              <a:ext uri="{FF2B5EF4-FFF2-40B4-BE49-F238E27FC236}">
                <a16:creationId xmlns:a16="http://schemas.microsoft.com/office/drawing/2014/main" id="{429CF19F-6BC0-4049-8806-D5A7723D4146}"/>
              </a:ext>
            </a:extLst>
          </p:cNvPr>
          <p:cNvSpPr/>
          <p:nvPr/>
        </p:nvSpPr>
        <p:spPr>
          <a:xfrm>
            <a:off x="373803" y="3108392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8;p17">
            <a:extLst>
              <a:ext uri="{FF2B5EF4-FFF2-40B4-BE49-F238E27FC236}">
                <a16:creationId xmlns:a16="http://schemas.microsoft.com/office/drawing/2014/main" id="{166D6765-EF94-4FAD-AD21-65B3D0C8051A}"/>
              </a:ext>
            </a:extLst>
          </p:cNvPr>
          <p:cNvSpPr/>
          <p:nvPr/>
        </p:nvSpPr>
        <p:spPr>
          <a:xfrm>
            <a:off x="1083949" y="3019337"/>
            <a:ext cx="7465689" cy="79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i="0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Решение задачи </a:t>
            </a:r>
            <a:r>
              <a:rPr lang="ru-RU" i="0" dirty="0" err="1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суммаризации</a:t>
            </a:r>
            <a:r>
              <a:rPr lang="ru-RU" i="0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речи требует специфического набора данных, отличающегося от набора данных для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ASR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. На данный момент крупные базы данных для этой задачи отсутствуют</a:t>
            </a: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91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8;p17">
            <a:extLst>
              <a:ext uri="{FF2B5EF4-FFF2-40B4-BE49-F238E27FC236}">
                <a16:creationId xmlns:a16="http://schemas.microsoft.com/office/drawing/2014/main" id="{9B99D568-F068-4C5B-9450-7C64CC5195DF}"/>
              </a:ext>
            </a:extLst>
          </p:cNvPr>
          <p:cNvSpPr/>
          <p:nvPr/>
        </p:nvSpPr>
        <p:spPr>
          <a:xfrm>
            <a:off x="233284" y="5143500"/>
            <a:ext cx="836484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ts val="1200"/>
              </a:lnSpc>
              <a:spcAft>
                <a:spcPts val="800"/>
              </a:spcAft>
              <a:buSzPts val="1100"/>
            </a:pP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Исходные тексты программ и </a:t>
            </a:r>
            <a:r>
              <a:rPr lang="en-US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LSTM-</a:t>
            </a:r>
            <a:r>
              <a:rPr lang="ru-RU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сеть доступны:</a:t>
            </a:r>
            <a:endParaRPr lang="en-US" dirty="0">
              <a:solidFill>
                <a:srgbClr val="333333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lnSpc>
                <a:spcPts val="1200"/>
              </a:lnSpc>
              <a:spcAft>
                <a:spcPts val="800"/>
              </a:spcAft>
              <a:buSzPts val="1100"/>
            </a:pPr>
            <a:r>
              <a:rPr lang="en-US" i="1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github.com/baidakovil/Diploma</a:t>
            </a:r>
            <a:endParaRPr i="1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08;p17">
            <a:extLst>
              <a:ext uri="{FF2B5EF4-FFF2-40B4-BE49-F238E27FC236}">
                <a16:creationId xmlns:a16="http://schemas.microsoft.com/office/drawing/2014/main" id="{F6BBBF11-5860-4D33-A9C4-DC92A05863F3}"/>
              </a:ext>
            </a:extLst>
          </p:cNvPr>
          <p:cNvSpPr/>
          <p:nvPr/>
        </p:nvSpPr>
        <p:spPr>
          <a:xfrm>
            <a:off x="389575" y="-540046"/>
            <a:ext cx="8364849" cy="5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ts val="1200"/>
              </a:lnSpc>
              <a:spcAft>
                <a:spcPts val="800"/>
              </a:spcAft>
              <a:buSzPts val="1100"/>
            </a:pPr>
            <a:endParaRPr i="1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62;p14">
            <a:extLst>
              <a:ext uri="{FF2B5EF4-FFF2-40B4-BE49-F238E27FC236}">
                <a16:creationId xmlns:a16="http://schemas.microsoft.com/office/drawing/2014/main" id="{5E85E044-8B34-4FD0-A98A-502A71C69F6D}"/>
              </a:ext>
            </a:extLst>
          </p:cNvPr>
          <p:cNvSpPr txBox="1"/>
          <p:nvPr/>
        </p:nvSpPr>
        <p:spPr>
          <a:xfrm>
            <a:off x="2980290" y="388283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ts val="1200"/>
              </a:lnSpc>
              <a:spcAft>
                <a:spcPts val="800"/>
              </a:spcAft>
              <a:buSzPts val="1100"/>
            </a:pPr>
            <a:r>
              <a:rPr lang="ru-RU" sz="1600" b="1" dirty="0">
                <a:solidFill>
                  <a:srgbClr val="333333"/>
                </a:solidFill>
                <a:latin typeface="+mn-lt"/>
                <a:ea typeface="Roboto"/>
                <a:cs typeface="Roboto"/>
                <a:sym typeface="Roboto"/>
              </a:rPr>
              <a:t>БЛАГОДАРЮ ЗА ВНИМАНИЕ</a:t>
            </a:r>
            <a:endParaRPr lang="ru-RU" sz="1600" b="1" i="1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ВВЕДЕНИЕ</a:t>
            </a: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>
            <a:endCxn id="65" idx="2"/>
          </p:cNvCxnSpPr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551275" y="971547"/>
            <a:ext cx="6492300" cy="3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08;p17">
            <a:extLst>
              <a:ext uri="{FF2B5EF4-FFF2-40B4-BE49-F238E27FC236}">
                <a16:creationId xmlns:a16="http://schemas.microsoft.com/office/drawing/2014/main" id="{B5F6B7DA-0559-4296-BF95-928EFBEF39E2}"/>
              </a:ext>
            </a:extLst>
          </p:cNvPr>
          <p:cNvSpPr/>
          <p:nvPr/>
        </p:nvSpPr>
        <p:spPr>
          <a:xfrm>
            <a:off x="1140800" y="1574667"/>
            <a:ext cx="574501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по характеру исходных данных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: документ/группа документов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09;p17">
            <a:extLst>
              <a:ext uri="{FF2B5EF4-FFF2-40B4-BE49-F238E27FC236}">
                <a16:creationId xmlns:a16="http://schemas.microsoft.com/office/drawing/2014/main" id="{BC3FE1F3-9EA6-41D2-A9EB-BACC57A4E6F2}"/>
              </a:ext>
            </a:extLst>
          </p:cNvPr>
          <p:cNvSpPr/>
          <p:nvPr/>
        </p:nvSpPr>
        <p:spPr>
          <a:xfrm>
            <a:off x="1140798" y="1888737"/>
            <a:ext cx="6060097" cy="43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по жанру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: информационные/повествовательные/критические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" name="Google Shape;110;p17">
            <a:extLst>
              <a:ext uri="{FF2B5EF4-FFF2-40B4-BE49-F238E27FC236}">
                <a16:creationId xmlns:a16="http://schemas.microsoft.com/office/drawing/2014/main" id="{17D7B785-2788-4E23-AAF7-7C14E7F42115}"/>
              </a:ext>
            </a:extLst>
          </p:cNvPr>
          <p:cNvCxnSpPr>
            <a:cxnSpLocks/>
          </p:cNvCxnSpPr>
          <p:nvPr/>
        </p:nvCxnSpPr>
        <p:spPr>
          <a:xfrm>
            <a:off x="681776" y="1535711"/>
            <a:ext cx="0" cy="1844521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1;p17">
            <a:extLst>
              <a:ext uri="{FF2B5EF4-FFF2-40B4-BE49-F238E27FC236}">
                <a16:creationId xmlns:a16="http://schemas.microsoft.com/office/drawing/2014/main" id="{257A4641-B5D6-41A1-B984-2D5283641897}"/>
              </a:ext>
            </a:extLst>
          </p:cNvPr>
          <p:cNvCxnSpPr/>
          <p:nvPr/>
        </p:nvCxnSpPr>
        <p:spPr>
          <a:xfrm flipH="1">
            <a:off x="681775" y="174771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2;p17">
            <a:extLst>
              <a:ext uri="{FF2B5EF4-FFF2-40B4-BE49-F238E27FC236}">
                <a16:creationId xmlns:a16="http://schemas.microsoft.com/office/drawing/2014/main" id="{B762605D-D4A0-48D1-AE5E-E0080F282657}"/>
              </a:ext>
            </a:extLst>
          </p:cNvPr>
          <p:cNvCxnSpPr/>
          <p:nvPr/>
        </p:nvCxnSpPr>
        <p:spPr>
          <a:xfrm flipH="1">
            <a:off x="681775" y="205136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113;p17">
            <a:extLst>
              <a:ext uri="{FF2B5EF4-FFF2-40B4-BE49-F238E27FC236}">
                <a16:creationId xmlns:a16="http://schemas.microsoft.com/office/drawing/2014/main" id="{A5CE22DE-00B3-4AA6-A864-253550D49EAB}"/>
              </a:ext>
            </a:extLst>
          </p:cNvPr>
          <p:cNvCxnSpPr/>
          <p:nvPr/>
        </p:nvCxnSpPr>
        <p:spPr>
          <a:xfrm flipH="1">
            <a:off x="681775" y="235501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14;p17">
            <a:extLst>
              <a:ext uri="{FF2B5EF4-FFF2-40B4-BE49-F238E27FC236}">
                <a16:creationId xmlns:a16="http://schemas.microsoft.com/office/drawing/2014/main" id="{A0F03DD9-B767-4E7A-A44E-8ED203991785}"/>
              </a:ext>
            </a:extLst>
          </p:cNvPr>
          <p:cNvSpPr/>
          <p:nvPr/>
        </p:nvSpPr>
        <p:spPr>
          <a:xfrm>
            <a:off x="1140798" y="2195753"/>
            <a:ext cx="471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по семантике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: экстрактивные/абстрактивные (продуктивные/репродуктивные)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08;p17">
            <a:extLst>
              <a:ext uri="{FF2B5EF4-FFF2-40B4-BE49-F238E27FC236}">
                <a16:creationId xmlns:a16="http://schemas.microsoft.com/office/drawing/2014/main" id="{DB8983AC-14E4-4096-B648-BBDA71B822E3}"/>
              </a:ext>
            </a:extLst>
          </p:cNvPr>
          <p:cNvSpPr/>
          <p:nvPr/>
        </p:nvSpPr>
        <p:spPr>
          <a:xfrm>
            <a:off x="375085" y="1074011"/>
            <a:ext cx="667390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dirty="0">
                <a:latin typeface="Roboto"/>
                <a:ea typeface="Roboto"/>
                <a:cs typeface="Roboto"/>
                <a:sym typeface="Roboto"/>
              </a:rPr>
              <a:t>Суммаризация текста и выделение сущностей. Классификация задач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14;p17">
            <a:extLst>
              <a:ext uri="{FF2B5EF4-FFF2-40B4-BE49-F238E27FC236}">
                <a16:creationId xmlns:a16="http://schemas.microsoft.com/office/drawing/2014/main" id="{2FA51869-97D3-428A-93E4-B59F72F3CB73}"/>
              </a:ext>
            </a:extLst>
          </p:cNvPr>
          <p:cNvSpPr/>
          <p:nvPr/>
        </p:nvSpPr>
        <p:spPr>
          <a:xfrm>
            <a:off x="1140797" y="2704150"/>
            <a:ext cx="53666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по результату суммаризации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: визуализация/текст/кластеризация текста/ответ на вопрос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113;p17">
            <a:extLst>
              <a:ext uri="{FF2B5EF4-FFF2-40B4-BE49-F238E27FC236}">
                <a16:creationId xmlns:a16="http://schemas.microsoft.com/office/drawing/2014/main" id="{E42357A7-16F4-444B-BF06-0654B55DBACD}"/>
              </a:ext>
            </a:extLst>
          </p:cNvPr>
          <p:cNvCxnSpPr/>
          <p:nvPr/>
        </p:nvCxnSpPr>
        <p:spPr>
          <a:xfrm flipH="1">
            <a:off x="670236" y="288008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3;p17">
            <a:extLst>
              <a:ext uri="{FF2B5EF4-FFF2-40B4-BE49-F238E27FC236}">
                <a16:creationId xmlns:a16="http://schemas.microsoft.com/office/drawing/2014/main" id="{6B2B723C-FF41-4ED9-B5C0-7430165055BD}"/>
              </a:ext>
            </a:extLst>
          </p:cNvPr>
          <p:cNvCxnSpPr/>
          <p:nvPr/>
        </p:nvCxnSpPr>
        <p:spPr>
          <a:xfrm flipH="1">
            <a:off x="670236" y="334490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14;p17">
            <a:extLst>
              <a:ext uri="{FF2B5EF4-FFF2-40B4-BE49-F238E27FC236}">
                <a16:creationId xmlns:a16="http://schemas.microsoft.com/office/drawing/2014/main" id="{FEFED4A3-ACB3-4907-81DD-F3F03BB3937C}"/>
              </a:ext>
            </a:extLst>
          </p:cNvPr>
          <p:cNvSpPr/>
          <p:nvPr/>
        </p:nvSpPr>
        <p:spPr>
          <a:xfrm>
            <a:off x="1140797" y="3174782"/>
            <a:ext cx="713960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по используемым инструментам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: 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глубокие 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нейронные сети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DBN,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/>
              <a:t>CNN,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RNN GRU, RNN LSTM 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традиционные методы машинного обучения: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word2vec,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«мешок слов» и др. 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проприетарные программы «всё-в-одном»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>
                <a:effectLst/>
              </a:rPr>
              <a:t>ОБЗОР ЛИТЕРАТУРЫ И АКТУАЛЬНОСТЬ РАБОТЫ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8;p17">
            <a:extLst>
              <a:ext uri="{FF2B5EF4-FFF2-40B4-BE49-F238E27FC236}">
                <a16:creationId xmlns:a16="http://schemas.microsoft.com/office/drawing/2014/main" id="{8F82F125-22CC-426F-9078-34DF8B42D46E}"/>
              </a:ext>
            </a:extLst>
          </p:cNvPr>
          <p:cNvSpPr/>
          <p:nvPr/>
        </p:nvSpPr>
        <p:spPr>
          <a:xfrm>
            <a:off x="477116" y="1056776"/>
            <a:ext cx="487929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Кратчайшая история изучения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8;p17">
            <a:extLst>
              <a:ext uri="{FF2B5EF4-FFF2-40B4-BE49-F238E27FC236}">
                <a16:creationId xmlns:a16="http://schemas.microsoft.com/office/drawing/2014/main" id="{D5C75489-309E-46D0-9D74-F5DBFD84A85B}"/>
              </a:ext>
            </a:extLst>
          </p:cNvPr>
          <p:cNvSpPr/>
          <p:nvPr/>
        </p:nvSpPr>
        <p:spPr>
          <a:xfrm>
            <a:off x="1140800" y="1714875"/>
            <a:ext cx="574501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1950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→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 2023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: от традиционных методов к нейронным сетям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09;p17">
            <a:extLst>
              <a:ext uri="{FF2B5EF4-FFF2-40B4-BE49-F238E27FC236}">
                <a16:creationId xmlns:a16="http://schemas.microsoft.com/office/drawing/2014/main" id="{22B56CDB-CA0A-4DCE-933A-C8CC5F74F02C}"/>
              </a:ext>
            </a:extLst>
          </p:cNvPr>
          <p:cNvSpPr/>
          <p:nvPr/>
        </p:nvSpPr>
        <p:spPr>
          <a:xfrm>
            <a:off x="1140798" y="2028945"/>
            <a:ext cx="7225961" cy="43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тематика работ</a:t>
            </a: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методы, языки,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датасеты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специфические задачи</a:t>
            </a: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" name="Google Shape;110;p17">
            <a:extLst>
              <a:ext uri="{FF2B5EF4-FFF2-40B4-BE49-F238E27FC236}">
                <a16:creationId xmlns:a16="http://schemas.microsoft.com/office/drawing/2014/main" id="{E2620C81-884B-4AEF-8172-2031A868F03C}"/>
              </a:ext>
            </a:extLst>
          </p:cNvPr>
          <p:cNvCxnSpPr>
            <a:cxnSpLocks/>
          </p:cNvCxnSpPr>
          <p:nvPr/>
        </p:nvCxnSpPr>
        <p:spPr>
          <a:xfrm>
            <a:off x="1269190" y="3895006"/>
            <a:ext cx="0" cy="737954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14;p17">
            <a:extLst>
              <a:ext uri="{FF2B5EF4-FFF2-40B4-BE49-F238E27FC236}">
                <a16:creationId xmlns:a16="http://schemas.microsoft.com/office/drawing/2014/main" id="{382A6702-20E1-413F-94EF-6548D91EAA23}"/>
              </a:ext>
            </a:extLst>
          </p:cNvPr>
          <p:cNvSpPr/>
          <p:nvPr/>
        </p:nvSpPr>
        <p:spPr>
          <a:xfrm>
            <a:off x="1140797" y="2344850"/>
            <a:ext cx="727676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качество суммаризации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увеличивается: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датасет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DUC-2002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метрика 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ROUGE</a:t>
            </a:r>
            <a:endParaRPr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14;p17">
            <a:extLst>
              <a:ext uri="{FF2B5EF4-FFF2-40B4-BE49-F238E27FC236}">
                <a16:creationId xmlns:a16="http://schemas.microsoft.com/office/drawing/2014/main" id="{F4C2CD86-47EE-4F0C-A33F-728FFE5EA101}"/>
              </a:ext>
            </a:extLst>
          </p:cNvPr>
          <p:cNvSpPr/>
          <p:nvPr/>
        </p:nvSpPr>
        <p:spPr>
          <a:xfrm>
            <a:off x="1140797" y="2726034"/>
            <a:ext cx="740376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потребность в суммаризации 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растёт</a:t>
            </a: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Сферы применения: 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медиа,наука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бизнес/...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14;p17">
            <a:extLst>
              <a:ext uri="{FF2B5EF4-FFF2-40B4-BE49-F238E27FC236}">
                <a16:creationId xmlns:a16="http://schemas.microsoft.com/office/drawing/2014/main" id="{10AD2BC4-6A71-4E38-8E97-D84B756B24D3}"/>
              </a:ext>
            </a:extLst>
          </p:cNvPr>
          <p:cNvSpPr/>
          <p:nvPr/>
        </p:nvSpPr>
        <p:spPr>
          <a:xfrm>
            <a:off x="1152336" y="3119443"/>
            <a:ext cx="53666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Roboto"/>
                <a:ea typeface="Roboto"/>
                <a:cs typeface="Roboto"/>
                <a:sym typeface="Roboto"/>
              </a:rPr>
              <a:t>тенденция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" dirty="0">
                <a:latin typeface="Roboto"/>
                <a:ea typeface="Roboto"/>
                <a:cs typeface="Roboto"/>
                <a:sym typeface="Roboto"/>
              </a:rPr>
              <a:t> применению сетей 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RNN-LSTM</a:t>
            </a:r>
            <a:endParaRPr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14;p17">
            <a:extLst>
              <a:ext uri="{FF2B5EF4-FFF2-40B4-BE49-F238E27FC236}">
                <a16:creationId xmlns:a16="http://schemas.microsoft.com/office/drawing/2014/main" id="{DD3E812B-C68D-4517-A98B-92C607770941}"/>
              </a:ext>
            </a:extLst>
          </p:cNvPr>
          <p:cNvSpPr/>
          <p:nvPr/>
        </p:nvSpPr>
        <p:spPr>
          <a:xfrm>
            <a:off x="1140797" y="3509444"/>
            <a:ext cx="53666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Roboto"/>
                <a:ea typeface="Roboto"/>
                <a:cs typeface="Roboto"/>
                <a:sym typeface="Roboto"/>
              </a:rPr>
              <a:t>суммаризация текста от системы распознавания речи</a:t>
            </a: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: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Google Shape;113;p17">
            <a:extLst>
              <a:ext uri="{FF2B5EF4-FFF2-40B4-BE49-F238E27FC236}">
                <a16:creationId xmlns:a16="http://schemas.microsoft.com/office/drawing/2014/main" id="{EAC3A658-CA25-478E-B017-9B63485B592E}"/>
              </a:ext>
            </a:extLst>
          </p:cNvPr>
          <p:cNvCxnSpPr/>
          <p:nvPr/>
        </p:nvCxnSpPr>
        <p:spPr>
          <a:xfrm flipH="1">
            <a:off x="1269190" y="405312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14;p17">
            <a:extLst>
              <a:ext uri="{FF2B5EF4-FFF2-40B4-BE49-F238E27FC236}">
                <a16:creationId xmlns:a16="http://schemas.microsoft.com/office/drawing/2014/main" id="{4D34C358-8007-4AC8-84FA-FB60CA76F9E7}"/>
              </a:ext>
            </a:extLst>
          </p:cNvPr>
          <p:cNvSpPr/>
          <p:nvPr/>
        </p:nvSpPr>
        <p:spPr>
          <a:xfrm>
            <a:off x="1682912" y="3895006"/>
            <a:ext cx="53666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 более десятка работ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" name="Google Shape;113;p17">
            <a:extLst>
              <a:ext uri="{FF2B5EF4-FFF2-40B4-BE49-F238E27FC236}">
                <a16:creationId xmlns:a16="http://schemas.microsoft.com/office/drawing/2014/main" id="{6E2FF424-696E-4E4D-83C9-6C4C79EF8FD6}"/>
              </a:ext>
            </a:extLst>
          </p:cNvPr>
          <p:cNvCxnSpPr/>
          <p:nvPr/>
        </p:nvCxnSpPr>
        <p:spPr>
          <a:xfrm flipH="1">
            <a:off x="1280729" y="4323184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14;p17">
            <a:extLst>
              <a:ext uri="{FF2B5EF4-FFF2-40B4-BE49-F238E27FC236}">
                <a16:creationId xmlns:a16="http://schemas.microsoft.com/office/drawing/2014/main" id="{C4BB219F-890A-491A-A7F1-56A8197FD7AF}"/>
              </a:ext>
            </a:extLst>
          </p:cNvPr>
          <p:cNvSpPr/>
          <p:nvPr/>
        </p:nvSpPr>
        <p:spPr>
          <a:xfrm>
            <a:off x="1682911" y="4147629"/>
            <a:ext cx="53666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голос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→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текст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→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обработка текста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" name="Google Shape;113;p17">
            <a:extLst>
              <a:ext uri="{FF2B5EF4-FFF2-40B4-BE49-F238E27FC236}">
                <a16:creationId xmlns:a16="http://schemas.microsoft.com/office/drawing/2014/main" id="{1EAF3B97-1D2C-4CEC-99F9-D0D2B83171B9}"/>
              </a:ext>
            </a:extLst>
          </p:cNvPr>
          <p:cNvCxnSpPr/>
          <p:nvPr/>
        </p:nvCxnSpPr>
        <p:spPr>
          <a:xfrm flipH="1">
            <a:off x="1280729" y="4592941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14;p17">
            <a:extLst>
              <a:ext uri="{FF2B5EF4-FFF2-40B4-BE49-F238E27FC236}">
                <a16:creationId xmlns:a16="http://schemas.microsoft.com/office/drawing/2014/main" id="{AE5AF135-A778-4B93-A150-787DC521D41B}"/>
              </a:ext>
            </a:extLst>
          </p:cNvPr>
          <p:cNvSpPr/>
          <p:nvPr/>
        </p:nvSpPr>
        <p:spPr>
          <a:xfrm>
            <a:off x="1682911" y="4439719"/>
            <a:ext cx="53666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экстрактивные и </a:t>
            </a:r>
            <a:r>
              <a:rPr lang="ru-RU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абстрактивные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методы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181;p19">
            <a:extLst>
              <a:ext uri="{FF2B5EF4-FFF2-40B4-BE49-F238E27FC236}">
                <a16:creationId xmlns:a16="http://schemas.microsoft.com/office/drawing/2014/main" id="{0B3B2E7E-0BAF-489B-BF46-6254FEAD2611}"/>
              </a:ext>
            </a:extLst>
          </p:cNvPr>
          <p:cNvSpPr/>
          <p:nvPr/>
        </p:nvSpPr>
        <p:spPr>
          <a:xfrm>
            <a:off x="485803" y="1772503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81;p19">
            <a:extLst>
              <a:ext uri="{FF2B5EF4-FFF2-40B4-BE49-F238E27FC236}">
                <a16:creationId xmlns:a16="http://schemas.microsoft.com/office/drawing/2014/main" id="{526314F7-231F-4398-BF60-1943758D5917}"/>
              </a:ext>
            </a:extLst>
          </p:cNvPr>
          <p:cNvSpPr/>
          <p:nvPr/>
        </p:nvSpPr>
        <p:spPr>
          <a:xfrm>
            <a:off x="485803" y="2097567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81;p19">
            <a:extLst>
              <a:ext uri="{FF2B5EF4-FFF2-40B4-BE49-F238E27FC236}">
                <a16:creationId xmlns:a16="http://schemas.microsoft.com/office/drawing/2014/main" id="{5F073CF7-512C-498E-BD12-2973FDD53C7A}"/>
              </a:ext>
            </a:extLst>
          </p:cNvPr>
          <p:cNvSpPr/>
          <p:nvPr/>
        </p:nvSpPr>
        <p:spPr>
          <a:xfrm>
            <a:off x="485803" y="2431520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81;p19">
            <a:extLst>
              <a:ext uri="{FF2B5EF4-FFF2-40B4-BE49-F238E27FC236}">
                <a16:creationId xmlns:a16="http://schemas.microsoft.com/office/drawing/2014/main" id="{97700161-8A2A-4BD8-81FA-C7DE5DAAF234}"/>
              </a:ext>
            </a:extLst>
          </p:cNvPr>
          <p:cNvSpPr/>
          <p:nvPr/>
        </p:nvSpPr>
        <p:spPr>
          <a:xfrm>
            <a:off x="485803" y="2773856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81;p19">
            <a:extLst>
              <a:ext uri="{FF2B5EF4-FFF2-40B4-BE49-F238E27FC236}">
                <a16:creationId xmlns:a16="http://schemas.microsoft.com/office/drawing/2014/main" id="{46BE9E75-C3F8-4D0B-A2B5-A7538ABED444}"/>
              </a:ext>
            </a:extLst>
          </p:cNvPr>
          <p:cNvSpPr/>
          <p:nvPr/>
        </p:nvSpPr>
        <p:spPr>
          <a:xfrm>
            <a:off x="477116" y="3195129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81;p19">
            <a:extLst>
              <a:ext uri="{FF2B5EF4-FFF2-40B4-BE49-F238E27FC236}">
                <a16:creationId xmlns:a16="http://schemas.microsoft.com/office/drawing/2014/main" id="{07F4FA04-7AEA-471F-A829-CACB6F58406C}"/>
              </a:ext>
            </a:extLst>
          </p:cNvPr>
          <p:cNvSpPr/>
          <p:nvPr/>
        </p:nvSpPr>
        <p:spPr>
          <a:xfrm>
            <a:off x="485803" y="3592559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>
                <a:effectLst/>
              </a:rPr>
              <a:t>ЗАДАЧА</a:t>
            </a:r>
            <a:endParaRPr lang="ru-RU" b="1" dirty="0"/>
          </a:p>
        </p:txBody>
      </p:sp>
      <p:cxnSp>
        <p:nvCxnSpPr>
          <p:cNvPr id="8" name="Google Shape;64;p14"/>
          <p:cNvCxnSpPr/>
          <p:nvPr/>
        </p:nvCxnSpPr>
        <p:spPr>
          <a:xfrm>
            <a:off x="0" y="679443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05E2FB1A-A2E1-4941-9313-8870FE4B1FF9}"/>
              </a:ext>
            </a:extLst>
          </p:cNvPr>
          <p:cNvSpPr txBox="1"/>
          <p:nvPr/>
        </p:nvSpPr>
        <p:spPr>
          <a:xfrm>
            <a:off x="871074" y="892280"/>
            <a:ext cx="6753300" cy="82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</a:rPr>
              <a:t>Постановка задачи: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ru-RU" dirty="0"/>
              <a:t>Получить ключевые слова к фильму, используя аудиодорожку фильма</a:t>
            </a:r>
          </a:p>
        </p:txBody>
      </p:sp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C10F9B71-AAD5-4D2D-B2CE-07DEAE9B1B8B}"/>
              </a:ext>
            </a:extLst>
          </p:cNvPr>
          <p:cNvSpPr txBox="1"/>
          <p:nvPr/>
        </p:nvSpPr>
        <p:spPr>
          <a:xfrm>
            <a:off x="871074" y="1889191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>
                <a:effectLst/>
              </a:rPr>
              <a:t>Исходные данные:</a:t>
            </a:r>
          </a:p>
        </p:txBody>
      </p:sp>
      <p:sp>
        <p:nvSpPr>
          <p:cNvPr id="11" name="Google Shape;181;p19">
            <a:extLst>
              <a:ext uri="{FF2B5EF4-FFF2-40B4-BE49-F238E27FC236}">
                <a16:creationId xmlns:a16="http://schemas.microsoft.com/office/drawing/2014/main" id="{DF693FD4-51D6-4B63-A8D1-E77072D15177}"/>
              </a:ext>
            </a:extLst>
          </p:cNvPr>
          <p:cNvSpPr/>
          <p:nvPr/>
        </p:nvSpPr>
        <p:spPr>
          <a:xfrm>
            <a:off x="278539" y="1037299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81;p19">
            <a:extLst>
              <a:ext uri="{FF2B5EF4-FFF2-40B4-BE49-F238E27FC236}">
                <a16:creationId xmlns:a16="http://schemas.microsoft.com/office/drawing/2014/main" id="{07A1D3FA-2EEB-423F-9750-27FDB45273E6}"/>
              </a:ext>
            </a:extLst>
          </p:cNvPr>
          <p:cNvSpPr/>
          <p:nvPr/>
        </p:nvSpPr>
        <p:spPr>
          <a:xfrm>
            <a:off x="278539" y="1979555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10;p17">
            <a:extLst>
              <a:ext uri="{FF2B5EF4-FFF2-40B4-BE49-F238E27FC236}">
                <a16:creationId xmlns:a16="http://schemas.microsoft.com/office/drawing/2014/main" id="{579D4427-1082-40FA-986D-3680A1B3A565}"/>
              </a:ext>
            </a:extLst>
          </p:cNvPr>
          <p:cNvCxnSpPr>
            <a:cxnSpLocks/>
          </p:cNvCxnSpPr>
          <p:nvPr/>
        </p:nvCxnSpPr>
        <p:spPr>
          <a:xfrm>
            <a:off x="1147270" y="2307365"/>
            <a:ext cx="11539" cy="73492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3;p17">
            <a:extLst>
              <a:ext uri="{FF2B5EF4-FFF2-40B4-BE49-F238E27FC236}">
                <a16:creationId xmlns:a16="http://schemas.microsoft.com/office/drawing/2014/main" id="{36DB78DB-CFAB-4D92-885E-642B694709E8}"/>
              </a:ext>
            </a:extLst>
          </p:cNvPr>
          <p:cNvCxnSpPr/>
          <p:nvPr/>
        </p:nvCxnSpPr>
        <p:spPr>
          <a:xfrm flipH="1">
            <a:off x="1147270" y="243779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3;p17">
            <a:extLst>
              <a:ext uri="{FF2B5EF4-FFF2-40B4-BE49-F238E27FC236}">
                <a16:creationId xmlns:a16="http://schemas.microsoft.com/office/drawing/2014/main" id="{9D60F94E-683B-4BFA-8B65-1B2711FC00D3}"/>
              </a:ext>
            </a:extLst>
          </p:cNvPr>
          <p:cNvCxnSpPr/>
          <p:nvPr/>
        </p:nvCxnSpPr>
        <p:spPr>
          <a:xfrm flipH="1">
            <a:off x="1158809" y="270785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FB9BD-2ADF-4165-AB24-61DA97ADF1FD}"/>
              </a:ext>
            </a:extLst>
          </p:cNvPr>
          <p:cNvSpPr txBox="1"/>
          <p:nvPr/>
        </p:nvSpPr>
        <p:spPr>
          <a:xfrm>
            <a:off x="1519626" y="2283906"/>
            <a:ext cx="666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+mj-lt"/>
              </a:rPr>
              <a:t>Full MovieLens Dataset</a:t>
            </a:r>
            <a:r>
              <a:rPr lang="ru-RU" dirty="0">
                <a:solidFill>
                  <a:srgbClr val="3C4043"/>
                </a:solidFill>
                <a:latin typeface="+mj-lt"/>
              </a:rPr>
              <a:t>: </a:t>
            </a:r>
            <a:r>
              <a:rPr lang="ru-RU" b="0" dirty="0">
                <a:solidFill>
                  <a:srgbClr val="3C4043"/>
                </a:solidFill>
                <a:effectLst/>
                <a:latin typeface="+mj-lt"/>
              </a:rPr>
              <a:t>45000 фильмов, 39 признаков</a:t>
            </a:r>
            <a:endParaRPr lang="ru-RU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899C1-95F3-4F21-B338-BE0BAAD433B1}"/>
              </a:ext>
            </a:extLst>
          </p:cNvPr>
          <p:cNvSpPr txBox="1"/>
          <p:nvPr/>
        </p:nvSpPr>
        <p:spPr>
          <a:xfrm>
            <a:off x="1519626" y="2553963"/>
            <a:ext cx="691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C4043"/>
                </a:solidFill>
                <a:effectLst/>
                <a:latin typeface="+mj-lt"/>
              </a:rPr>
              <a:t>аудиодорожка фильма: </a:t>
            </a:r>
            <a:r>
              <a:rPr lang="ru-RU" b="0" dirty="0">
                <a:solidFill>
                  <a:srgbClr val="3C4043"/>
                </a:solidFill>
                <a:effectLst/>
                <a:latin typeface="+mj-lt"/>
              </a:rPr>
              <a:t>произвольный формат, 100…200 Мб/файл</a:t>
            </a:r>
            <a:endParaRPr lang="ru-RU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4981C7-AD2C-42A6-B7BD-87D660C09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065" y="3429196"/>
            <a:ext cx="1487817" cy="92307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0817803-7EE4-49AB-B37C-668DABF34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91" y="3590135"/>
            <a:ext cx="1952230" cy="569624"/>
          </a:xfrm>
          <a:prstGeom prst="rect">
            <a:avLst/>
          </a:prstGeom>
        </p:spPr>
      </p:pic>
      <p:cxnSp>
        <p:nvCxnSpPr>
          <p:cNvPr id="22" name="Google Shape;113;p17">
            <a:extLst>
              <a:ext uri="{FF2B5EF4-FFF2-40B4-BE49-F238E27FC236}">
                <a16:creationId xmlns:a16="http://schemas.microsoft.com/office/drawing/2014/main" id="{8E6EB7B4-EBB4-4955-B7FD-8A20C7C11776}"/>
              </a:ext>
            </a:extLst>
          </p:cNvPr>
          <p:cNvCxnSpPr/>
          <p:nvPr/>
        </p:nvCxnSpPr>
        <p:spPr>
          <a:xfrm flipH="1">
            <a:off x="1158809" y="3003088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B9D332-F771-4D98-B74A-43584E2E2A9D}"/>
              </a:ext>
            </a:extLst>
          </p:cNvPr>
          <p:cNvSpPr txBox="1"/>
          <p:nvPr/>
        </p:nvSpPr>
        <p:spPr>
          <a:xfrm>
            <a:off x="1519626" y="2849199"/>
            <a:ext cx="6913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C4043"/>
                </a:solidFill>
                <a:effectLst/>
                <a:latin typeface="+mj-lt"/>
              </a:rPr>
              <a:t>субтитры фильмов</a:t>
            </a:r>
            <a:r>
              <a:rPr lang="ru-RU" dirty="0">
                <a:solidFill>
                  <a:srgbClr val="3C4043"/>
                </a:solidFill>
                <a:latin typeface="+mj-lt"/>
              </a:rPr>
              <a:t>: </a:t>
            </a:r>
            <a:r>
              <a:rPr lang="en-US" dirty="0" err="1">
                <a:solidFill>
                  <a:srgbClr val="3C4043"/>
                </a:solidFill>
                <a:latin typeface="+mj-lt"/>
              </a:rPr>
              <a:t>srt</a:t>
            </a:r>
            <a:endParaRPr lang="ru-RU" dirty="0">
              <a:latin typeface="+mj-l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756719E-1EC9-42A8-B051-11D7A3956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04" y="3636822"/>
            <a:ext cx="1714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9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ПОДГОТОВКА ИСХОДНЫХ ДАННЫХ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F1B9A470-F272-42DB-BBCE-D05783A59A8B}"/>
              </a:ext>
            </a:extLst>
          </p:cNvPr>
          <p:cNvSpPr txBox="1"/>
          <p:nvPr/>
        </p:nvSpPr>
        <p:spPr>
          <a:xfrm>
            <a:off x="1586425" y="1003359"/>
            <a:ext cx="6753300" cy="11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Первичная обработка и объединение исходных </a:t>
            </a:r>
            <a:r>
              <a:rPr lang="ru-RU" b="1" dirty="0" err="1"/>
              <a:t>датасетов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pandas, seaborn</a:t>
            </a:r>
          </a:p>
        </p:txBody>
      </p:sp>
      <p:sp>
        <p:nvSpPr>
          <p:cNvPr id="10" name="Google Shape;238;p21">
            <a:extLst>
              <a:ext uri="{FF2B5EF4-FFF2-40B4-BE49-F238E27FC236}">
                <a16:creationId xmlns:a16="http://schemas.microsoft.com/office/drawing/2014/main" id="{ED3469C7-8CC8-4BB5-8864-1A3CBA40A2F2}"/>
              </a:ext>
            </a:extLst>
          </p:cNvPr>
          <p:cNvSpPr/>
          <p:nvPr/>
        </p:nvSpPr>
        <p:spPr>
          <a:xfrm>
            <a:off x="697600" y="972225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39;p21">
            <a:extLst>
              <a:ext uri="{FF2B5EF4-FFF2-40B4-BE49-F238E27FC236}">
                <a16:creationId xmlns:a16="http://schemas.microsoft.com/office/drawing/2014/main" id="{049108DC-03CF-4FCB-8E80-1C62CCE002CC}"/>
              </a:ext>
            </a:extLst>
          </p:cNvPr>
          <p:cNvSpPr/>
          <p:nvPr/>
        </p:nvSpPr>
        <p:spPr>
          <a:xfrm>
            <a:off x="654025" y="1610925"/>
            <a:ext cx="77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dirty="0" err="1">
                <a:latin typeface="Roboto"/>
                <a:ea typeface="Roboto"/>
                <a:cs typeface="Roboto"/>
                <a:sym typeface="Roboto"/>
              </a:rPr>
              <a:t>imdb_id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40;p21">
            <a:extLst>
              <a:ext uri="{FF2B5EF4-FFF2-40B4-BE49-F238E27FC236}">
                <a16:creationId xmlns:a16="http://schemas.microsoft.com/office/drawing/2014/main" id="{EB2335A4-3881-4DE7-BC23-3CEADD745F44}"/>
              </a:ext>
            </a:extLst>
          </p:cNvPr>
          <p:cNvSpPr/>
          <p:nvPr/>
        </p:nvSpPr>
        <p:spPr>
          <a:xfrm>
            <a:off x="858400" y="1106925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sz="20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62;p14">
            <a:extLst>
              <a:ext uri="{FF2B5EF4-FFF2-40B4-BE49-F238E27FC236}">
                <a16:creationId xmlns:a16="http://schemas.microsoft.com/office/drawing/2014/main" id="{23D574B3-E279-44CB-A32B-66B91887E9FF}"/>
              </a:ext>
            </a:extLst>
          </p:cNvPr>
          <p:cNvSpPr txBox="1"/>
          <p:nvPr/>
        </p:nvSpPr>
        <p:spPr>
          <a:xfrm>
            <a:off x="1586425" y="2126225"/>
            <a:ext cx="6753300" cy="11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Загрузка и обработка субтитров </a:t>
            </a:r>
            <a:r>
              <a:rPr lang="en-US" b="1" dirty="0" err="1"/>
              <a:t>srt</a:t>
            </a:r>
            <a:r>
              <a:rPr lang="en-US" b="1" dirty="0"/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→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ru-RU" b="1" dirty="0"/>
              <a:t>текст</a:t>
            </a:r>
            <a:r>
              <a:rPr lang="en-US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API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OpenSubtitles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pysrt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Google Shape;238;p21">
            <a:extLst>
              <a:ext uri="{FF2B5EF4-FFF2-40B4-BE49-F238E27FC236}">
                <a16:creationId xmlns:a16="http://schemas.microsoft.com/office/drawing/2014/main" id="{CBF7B9BF-5E1F-4D96-AC50-9CE89BE300D0}"/>
              </a:ext>
            </a:extLst>
          </p:cNvPr>
          <p:cNvSpPr/>
          <p:nvPr/>
        </p:nvSpPr>
        <p:spPr>
          <a:xfrm>
            <a:off x="697600" y="2095091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39;p21">
            <a:extLst>
              <a:ext uri="{FF2B5EF4-FFF2-40B4-BE49-F238E27FC236}">
                <a16:creationId xmlns:a16="http://schemas.microsoft.com/office/drawing/2014/main" id="{8304FA9B-9C5C-4579-BFEC-9E599CC4E3F9}"/>
              </a:ext>
            </a:extLst>
          </p:cNvPr>
          <p:cNvSpPr/>
          <p:nvPr/>
        </p:nvSpPr>
        <p:spPr>
          <a:xfrm>
            <a:off x="561851" y="2733791"/>
            <a:ext cx="8995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 b="1" dirty="0">
                <a:latin typeface="Roboto"/>
                <a:ea typeface="Roboto"/>
                <a:cs typeface="Roboto"/>
                <a:sym typeface="Roboto"/>
              </a:rPr>
              <a:t>субтитры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40;p21">
            <a:extLst>
              <a:ext uri="{FF2B5EF4-FFF2-40B4-BE49-F238E27FC236}">
                <a16:creationId xmlns:a16="http://schemas.microsoft.com/office/drawing/2014/main" id="{B0A49010-8E13-4BCA-B0A0-78FA1701E2BD}"/>
              </a:ext>
            </a:extLst>
          </p:cNvPr>
          <p:cNvSpPr/>
          <p:nvPr/>
        </p:nvSpPr>
        <p:spPr>
          <a:xfrm>
            <a:off x="858400" y="2229791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62;p14">
            <a:extLst>
              <a:ext uri="{FF2B5EF4-FFF2-40B4-BE49-F238E27FC236}">
                <a16:creationId xmlns:a16="http://schemas.microsoft.com/office/drawing/2014/main" id="{436549EF-39A5-4720-912B-1581F542EE95}"/>
              </a:ext>
            </a:extLst>
          </p:cNvPr>
          <p:cNvSpPr txBox="1"/>
          <p:nvPr/>
        </p:nvSpPr>
        <p:spPr>
          <a:xfrm>
            <a:off x="1586425" y="3330191"/>
            <a:ext cx="6753300" cy="11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Препроцессинг текстов субтитров: 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nltk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 и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собственные правила</a:t>
            </a:r>
          </a:p>
        </p:txBody>
      </p:sp>
      <p:sp>
        <p:nvSpPr>
          <p:cNvPr id="31" name="Google Shape;238;p21">
            <a:extLst>
              <a:ext uri="{FF2B5EF4-FFF2-40B4-BE49-F238E27FC236}">
                <a16:creationId xmlns:a16="http://schemas.microsoft.com/office/drawing/2014/main" id="{46FFCA93-6429-49DF-A874-216D762F74C6}"/>
              </a:ext>
            </a:extLst>
          </p:cNvPr>
          <p:cNvSpPr/>
          <p:nvPr/>
        </p:nvSpPr>
        <p:spPr>
          <a:xfrm>
            <a:off x="697600" y="3299057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39;p21">
            <a:extLst>
              <a:ext uri="{FF2B5EF4-FFF2-40B4-BE49-F238E27FC236}">
                <a16:creationId xmlns:a16="http://schemas.microsoft.com/office/drawing/2014/main" id="{787B7C55-A6BD-4E3E-92BE-34587B900EFC}"/>
              </a:ext>
            </a:extLst>
          </p:cNvPr>
          <p:cNvSpPr/>
          <p:nvPr/>
        </p:nvSpPr>
        <p:spPr>
          <a:xfrm>
            <a:off x="583806" y="3987801"/>
            <a:ext cx="8995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 b="1" dirty="0">
                <a:latin typeface="Roboto"/>
                <a:ea typeface="Roboto"/>
                <a:cs typeface="Roboto"/>
                <a:sym typeface="Roboto"/>
              </a:rPr>
              <a:t>субтитры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240;p21">
            <a:extLst>
              <a:ext uri="{FF2B5EF4-FFF2-40B4-BE49-F238E27FC236}">
                <a16:creationId xmlns:a16="http://schemas.microsoft.com/office/drawing/2014/main" id="{F7F548FD-57C8-4AB5-8E66-426B4EDBE482}"/>
              </a:ext>
            </a:extLst>
          </p:cNvPr>
          <p:cNvSpPr/>
          <p:nvPr/>
        </p:nvSpPr>
        <p:spPr>
          <a:xfrm>
            <a:off x="858400" y="3433757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040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ПОДГОТОВКА ИСХОДНЫХ ДАННЫХ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F1B9A470-F272-42DB-BBCE-D05783A59A8B}"/>
              </a:ext>
            </a:extLst>
          </p:cNvPr>
          <p:cNvSpPr txBox="1"/>
          <p:nvPr/>
        </p:nvSpPr>
        <p:spPr>
          <a:xfrm>
            <a:off x="1586425" y="1003359"/>
            <a:ext cx="6753300" cy="11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Препроцессинг ключевых слов: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фильтрация по количеству, чистка, удаление редких ключевых слов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Google Shape;238;p21">
            <a:extLst>
              <a:ext uri="{FF2B5EF4-FFF2-40B4-BE49-F238E27FC236}">
                <a16:creationId xmlns:a16="http://schemas.microsoft.com/office/drawing/2014/main" id="{ED3469C7-8CC8-4BB5-8864-1A3CBA40A2F2}"/>
              </a:ext>
            </a:extLst>
          </p:cNvPr>
          <p:cNvSpPr/>
          <p:nvPr/>
        </p:nvSpPr>
        <p:spPr>
          <a:xfrm>
            <a:off x="697600" y="972225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39;p21">
            <a:extLst>
              <a:ext uri="{FF2B5EF4-FFF2-40B4-BE49-F238E27FC236}">
                <a16:creationId xmlns:a16="http://schemas.microsoft.com/office/drawing/2014/main" id="{049108DC-03CF-4FCB-8E80-1C62CCE002CC}"/>
              </a:ext>
            </a:extLst>
          </p:cNvPr>
          <p:cNvSpPr/>
          <p:nvPr/>
        </p:nvSpPr>
        <p:spPr>
          <a:xfrm>
            <a:off x="480362" y="1558309"/>
            <a:ext cx="10731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 b="1" dirty="0">
                <a:latin typeface="Roboto"/>
                <a:ea typeface="Roboto"/>
                <a:cs typeface="Roboto"/>
                <a:sym typeface="Roboto"/>
              </a:rPr>
              <a:t>ключевые слова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240;p21">
            <a:extLst>
              <a:ext uri="{FF2B5EF4-FFF2-40B4-BE49-F238E27FC236}">
                <a16:creationId xmlns:a16="http://schemas.microsoft.com/office/drawing/2014/main" id="{EB2335A4-3881-4DE7-BC23-3CEADD745F44}"/>
              </a:ext>
            </a:extLst>
          </p:cNvPr>
          <p:cNvSpPr/>
          <p:nvPr/>
        </p:nvSpPr>
        <p:spPr>
          <a:xfrm>
            <a:off x="858400" y="1106925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" sz="2000" b="1" dirty="0">
                <a:latin typeface="Roboto"/>
                <a:ea typeface="Roboto"/>
                <a:cs typeface="Roboto"/>
                <a:sym typeface="Roboto"/>
              </a:rPr>
              <a:t>4</a:t>
            </a: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21">
            <a:extLst>
              <a:ext uri="{FF2B5EF4-FFF2-40B4-BE49-F238E27FC236}">
                <a16:creationId xmlns:a16="http://schemas.microsoft.com/office/drawing/2014/main" id="{CBF7B9BF-5E1F-4D96-AC50-9CE89BE300D0}"/>
              </a:ext>
            </a:extLst>
          </p:cNvPr>
          <p:cNvSpPr/>
          <p:nvPr/>
        </p:nvSpPr>
        <p:spPr>
          <a:xfrm>
            <a:off x="697600" y="2095091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39;p21">
            <a:extLst>
              <a:ext uri="{FF2B5EF4-FFF2-40B4-BE49-F238E27FC236}">
                <a16:creationId xmlns:a16="http://schemas.microsoft.com/office/drawing/2014/main" id="{8304FA9B-9C5C-4579-BFEC-9E599CC4E3F9}"/>
              </a:ext>
            </a:extLst>
          </p:cNvPr>
          <p:cNvSpPr/>
          <p:nvPr/>
        </p:nvSpPr>
        <p:spPr>
          <a:xfrm>
            <a:off x="561851" y="2733791"/>
            <a:ext cx="8995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 b="1" dirty="0">
                <a:latin typeface="Roboto"/>
                <a:ea typeface="Roboto"/>
                <a:cs typeface="Roboto"/>
                <a:sym typeface="Roboto"/>
              </a:rPr>
              <a:t>аудио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40;p21">
            <a:extLst>
              <a:ext uri="{FF2B5EF4-FFF2-40B4-BE49-F238E27FC236}">
                <a16:creationId xmlns:a16="http://schemas.microsoft.com/office/drawing/2014/main" id="{B0A49010-8E13-4BCA-B0A0-78FA1701E2BD}"/>
              </a:ext>
            </a:extLst>
          </p:cNvPr>
          <p:cNvSpPr/>
          <p:nvPr/>
        </p:nvSpPr>
        <p:spPr>
          <a:xfrm>
            <a:off x="858400" y="2229791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5</a:t>
            </a: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216A898D-952F-4D66-A458-B15A294504EE}"/>
              </a:ext>
            </a:extLst>
          </p:cNvPr>
          <p:cNvSpPr txBox="1"/>
          <p:nvPr/>
        </p:nvSpPr>
        <p:spPr>
          <a:xfrm>
            <a:off x="1586425" y="2095091"/>
            <a:ext cx="6753300" cy="11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</a:rPr>
              <a:t>Получение </a:t>
            </a:r>
            <a:r>
              <a:rPr lang="ru-RU" b="1" dirty="0"/>
              <a:t>и нарезка </a:t>
            </a:r>
            <a:r>
              <a:rPr lang="ru-RU" b="1" dirty="0">
                <a:effectLst/>
              </a:rPr>
              <a:t>аудиодорожки для </a:t>
            </a:r>
            <a:r>
              <a:rPr lang="en-US" b="1" dirty="0">
                <a:effectLst/>
              </a:rPr>
              <a:t>ASR</a:t>
            </a:r>
            <a:r>
              <a:rPr lang="ru-RU" b="1" dirty="0">
                <a:effectLst/>
              </a:rPr>
              <a:t>: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ffmpeg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pydub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Google Shape;238;p21">
            <a:extLst>
              <a:ext uri="{FF2B5EF4-FFF2-40B4-BE49-F238E27FC236}">
                <a16:creationId xmlns:a16="http://schemas.microsoft.com/office/drawing/2014/main" id="{D196AB97-BA82-4978-AB1D-821FDCD10148}"/>
              </a:ext>
            </a:extLst>
          </p:cNvPr>
          <p:cNvSpPr/>
          <p:nvPr/>
        </p:nvSpPr>
        <p:spPr>
          <a:xfrm>
            <a:off x="697600" y="3270573"/>
            <a:ext cx="638700" cy="638700"/>
          </a:xfrm>
          <a:prstGeom prst="flowChartConnector">
            <a:avLst/>
          </a:prstGeom>
          <a:solidFill>
            <a:srgbClr val="FFAC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39;p21">
            <a:extLst>
              <a:ext uri="{FF2B5EF4-FFF2-40B4-BE49-F238E27FC236}">
                <a16:creationId xmlns:a16="http://schemas.microsoft.com/office/drawing/2014/main" id="{0C5DCAB4-64FD-48B1-AC27-69E72556E771}"/>
              </a:ext>
            </a:extLst>
          </p:cNvPr>
          <p:cNvSpPr/>
          <p:nvPr/>
        </p:nvSpPr>
        <p:spPr>
          <a:xfrm>
            <a:off x="480362" y="3909273"/>
            <a:ext cx="10731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200" b="1" dirty="0">
                <a:latin typeface="Roboto"/>
                <a:ea typeface="Roboto"/>
                <a:cs typeface="Roboto"/>
                <a:sym typeface="Roboto"/>
              </a:rPr>
              <a:t>речь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40;p21">
            <a:extLst>
              <a:ext uri="{FF2B5EF4-FFF2-40B4-BE49-F238E27FC236}">
                <a16:creationId xmlns:a16="http://schemas.microsoft.com/office/drawing/2014/main" id="{D18B709A-FCBF-4B89-81A5-8B36095B5DBE}"/>
              </a:ext>
            </a:extLst>
          </p:cNvPr>
          <p:cNvSpPr/>
          <p:nvPr/>
        </p:nvSpPr>
        <p:spPr>
          <a:xfrm>
            <a:off x="858400" y="3405273"/>
            <a:ext cx="37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sz="1600" b="1"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62;p14">
            <a:extLst>
              <a:ext uri="{FF2B5EF4-FFF2-40B4-BE49-F238E27FC236}">
                <a16:creationId xmlns:a16="http://schemas.microsoft.com/office/drawing/2014/main" id="{B81E0008-DD1E-41E6-A4C1-BC1C71E600A8}"/>
              </a:ext>
            </a:extLst>
          </p:cNvPr>
          <p:cNvSpPr txBox="1"/>
          <p:nvPr/>
        </p:nvSpPr>
        <p:spPr>
          <a:xfrm>
            <a:off x="1586425" y="3265290"/>
            <a:ext cx="6753300" cy="117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</a:rPr>
              <a:t>Получение </a:t>
            </a:r>
            <a:r>
              <a:rPr lang="ru-RU" b="1" dirty="0"/>
              <a:t>текста из аудиодорожки</a:t>
            </a:r>
            <a:r>
              <a:rPr lang="ru-RU" b="1" dirty="0">
                <a:effectLst/>
              </a:rPr>
              <a:t>: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googlecolab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whisper, wav2vec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2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Пример подготовленных исходных данных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B222E8-6719-4570-9107-ED7618C5C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39" y="1158739"/>
            <a:ext cx="8404121" cy="2345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CA12A-9774-45C7-9CA6-CB5278507343}"/>
              </a:ext>
            </a:extLst>
          </p:cNvPr>
          <p:cNvSpPr txBox="1"/>
          <p:nvPr/>
        </p:nvSpPr>
        <p:spPr>
          <a:xfrm>
            <a:off x="369939" y="3715045"/>
            <a:ext cx="72593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b="1" dirty="0">
                <a:effectLst/>
              </a:rPr>
              <a:t>Примечания: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/>
              </a:rPr>
              <a:t> </a:t>
            </a:r>
            <a:r>
              <a:rPr lang="ru-RU" dirty="0"/>
              <a:t>название фильма </a:t>
            </a:r>
            <a:r>
              <a:rPr lang="en-US" i="1" dirty="0">
                <a:solidFill>
                  <a:schemeClr val="tx1"/>
                </a:solidFill>
              </a:rPr>
              <a:t>moviename</a:t>
            </a:r>
            <a:r>
              <a:rPr lang="en-US" dirty="0"/>
              <a:t> </a:t>
            </a:r>
            <a:r>
              <a:rPr lang="ru-RU" dirty="0"/>
              <a:t>дано для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текст от </a:t>
            </a:r>
            <a:r>
              <a:rPr lang="en-US" dirty="0"/>
              <a:t>ASR </a:t>
            </a:r>
            <a:r>
              <a:rPr lang="ru-RU" dirty="0"/>
              <a:t>не показан</a:t>
            </a:r>
          </a:p>
        </p:txBody>
      </p:sp>
    </p:spTree>
    <p:extLst>
      <p:ext uri="{BB962C8B-B14F-4D97-AF65-F5344CB8AC3E}">
        <p14:creationId xmlns:p14="http://schemas.microsoft.com/office/powerpoint/2010/main" val="9853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238" y="4570717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МОДЕЛЬ РЕКУРРЕНТНОЙ НЕЙРОННОЙ СЕТИ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08;p17">
            <a:extLst>
              <a:ext uri="{FF2B5EF4-FFF2-40B4-BE49-F238E27FC236}">
                <a16:creationId xmlns:a16="http://schemas.microsoft.com/office/drawing/2014/main" id="{66F21DAE-C0C4-47D6-ADA1-FD4328274513}"/>
              </a:ext>
            </a:extLst>
          </p:cNvPr>
          <p:cNvSpPr/>
          <p:nvPr/>
        </p:nvSpPr>
        <p:spPr>
          <a:xfrm>
            <a:off x="1218261" y="1492252"/>
            <a:ext cx="55254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Aft>
                <a:spcPts val="800"/>
              </a:spcAft>
              <a:buSzPts val="1100"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Для получения ключевых слов из текста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использовать сеть «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</a:rPr>
              <a:t>долгой краткосрочной памяти»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LSTM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81;p19">
            <a:extLst>
              <a:ext uri="{FF2B5EF4-FFF2-40B4-BE49-F238E27FC236}">
                <a16:creationId xmlns:a16="http://schemas.microsoft.com/office/drawing/2014/main" id="{7A7DBB5F-35C6-4969-A32F-3A046A5F49C5}"/>
              </a:ext>
            </a:extLst>
          </p:cNvPr>
          <p:cNvSpPr/>
          <p:nvPr/>
        </p:nvSpPr>
        <p:spPr>
          <a:xfrm>
            <a:off x="475642" y="1638816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8;p17">
            <a:extLst>
              <a:ext uri="{FF2B5EF4-FFF2-40B4-BE49-F238E27FC236}">
                <a16:creationId xmlns:a16="http://schemas.microsoft.com/office/drawing/2014/main" id="{E07EDE23-A9E7-4762-ACF8-B9385CCCAAD6}"/>
              </a:ext>
            </a:extLst>
          </p:cNvPr>
          <p:cNvSpPr/>
          <p:nvPr/>
        </p:nvSpPr>
        <p:spPr>
          <a:xfrm>
            <a:off x="1218259" y="2130417"/>
            <a:ext cx="701227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Библиотека </a:t>
            </a:r>
            <a:r>
              <a:rPr lang="en-US" dirty="0" err="1">
                <a:latin typeface="+mn-lt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для </a:t>
            </a:r>
            <a:r>
              <a:rPr lang="ru-RU" dirty="0" err="1">
                <a:latin typeface="+mn-lt"/>
                <a:ea typeface="Roboto"/>
                <a:cs typeface="Roboto"/>
                <a:sym typeface="Roboto"/>
              </a:rPr>
              <a:t>нейросетевой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 библиотеки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TensorFlow</a:t>
            </a: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81;p19">
            <a:extLst>
              <a:ext uri="{FF2B5EF4-FFF2-40B4-BE49-F238E27FC236}">
                <a16:creationId xmlns:a16="http://schemas.microsoft.com/office/drawing/2014/main" id="{F6BAF809-4959-470F-914A-65B09F50340D}"/>
              </a:ext>
            </a:extLst>
          </p:cNvPr>
          <p:cNvSpPr/>
          <p:nvPr/>
        </p:nvSpPr>
        <p:spPr>
          <a:xfrm>
            <a:off x="475642" y="2178788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1;p19">
            <a:extLst>
              <a:ext uri="{FF2B5EF4-FFF2-40B4-BE49-F238E27FC236}">
                <a16:creationId xmlns:a16="http://schemas.microsoft.com/office/drawing/2014/main" id="{4A7F715C-32D3-49E3-A7CA-A3E17BF31515}"/>
              </a:ext>
            </a:extLst>
          </p:cNvPr>
          <p:cNvSpPr/>
          <p:nvPr/>
        </p:nvSpPr>
        <p:spPr>
          <a:xfrm>
            <a:off x="475642" y="2702080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4A690-179B-41BC-95D5-4E74187FA10F}"/>
              </a:ext>
            </a:extLst>
          </p:cNvPr>
          <p:cNvSpPr txBox="1"/>
          <p:nvPr/>
        </p:nvSpPr>
        <p:spPr>
          <a:xfrm>
            <a:off x="1218259" y="2637807"/>
            <a:ext cx="7549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Обучение и эксперименты используя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Google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Colab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Pro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Roboto"/>
                <a:sym typeface="Roboto"/>
              </a:rPr>
              <a:t>|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80 Гб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RAM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Roboto"/>
                <a:sym typeface="Roboto"/>
              </a:rPr>
              <a:t>|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NVidia A100 40 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Гб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17" name="Google Shape;108;p17">
            <a:extLst>
              <a:ext uri="{FF2B5EF4-FFF2-40B4-BE49-F238E27FC236}">
                <a16:creationId xmlns:a16="http://schemas.microsoft.com/office/drawing/2014/main" id="{EBFBACD6-40DB-4D4B-83BA-7AA750764E38}"/>
              </a:ext>
            </a:extLst>
          </p:cNvPr>
          <p:cNvSpPr/>
          <p:nvPr/>
        </p:nvSpPr>
        <p:spPr>
          <a:xfrm>
            <a:off x="475642" y="1030552"/>
            <a:ext cx="487929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Основные детали работы с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RNN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1;p19">
            <a:extLst>
              <a:ext uri="{FF2B5EF4-FFF2-40B4-BE49-F238E27FC236}">
                <a16:creationId xmlns:a16="http://schemas.microsoft.com/office/drawing/2014/main" id="{77ADEE48-658B-4F9A-92A4-9E8B2370C01F}"/>
              </a:ext>
            </a:extLst>
          </p:cNvPr>
          <p:cNvSpPr/>
          <p:nvPr/>
        </p:nvSpPr>
        <p:spPr>
          <a:xfrm>
            <a:off x="475642" y="3181530"/>
            <a:ext cx="507184" cy="197337"/>
          </a:xfrm>
          <a:prstGeom prst="chevron">
            <a:avLst>
              <a:gd name="adj" fmla="val 50000"/>
            </a:avLst>
          </a:prstGeom>
          <a:solidFill>
            <a:srgbClr val="FFD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7C5B9-CDA0-46AB-A90C-65C235F82190}"/>
              </a:ext>
            </a:extLst>
          </p:cNvPr>
          <p:cNvSpPr txBox="1"/>
          <p:nvPr/>
        </p:nvSpPr>
        <p:spPr>
          <a:xfrm>
            <a:off x="1218259" y="3117257"/>
            <a:ext cx="7549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Ограничение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датасета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 для обучения</a:t>
            </a:r>
          </a:p>
        </p:txBody>
      </p:sp>
      <p:cxnSp>
        <p:nvCxnSpPr>
          <p:cNvPr id="20" name="Google Shape;110;p17">
            <a:extLst>
              <a:ext uri="{FF2B5EF4-FFF2-40B4-BE49-F238E27FC236}">
                <a16:creationId xmlns:a16="http://schemas.microsoft.com/office/drawing/2014/main" id="{F8084BC2-6045-49E3-BA1D-1829A0F721A6}"/>
              </a:ext>
            </a:extLst>
          </p:cNvPr>
          <p:cNvCxnSpPr>
            <a:cxnSpLocks/>
          </p:cNvCxnSpPr>
          <p:nvPr/>
        </p:nvCxnSpPr>
        <p:spPr>
          <a:xfrm>
            <a:off x="1478361" y="3495638"/>
            <a:ext cx="0" cy="1333537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13;p17">
            <a:extLst>
              <a:ext uri="{FF2B5EF4-FFF2-40B4-BE49-F238E27FC236}">
                <a16:creationId xmlns:a16="http://schemas.microsoft.com/office/drawing/2014/main" id="{773073F2-62B1-4CF2-B61A-113DB8C2C0C7}"/>
              </a:ext>
            </a:extLst>
          </p:cNvPr>
          <p:cNvCxnSpPr/>
          <p:nvPr/>
        </p:nvCxnSpPr>
        <p:spPr>
          <a:xfrm flipH="1">
            <a:off x="1501438" y="3641685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13;p17">
            <a:extLst>
              <a:ext uri="{FF2B5EF4-FFF2-40B4-BE49-F238E27FC236}">
                <a16:creationId xmlns:a16="http://schemas.microsoft.com/office/drawing/2014/main" id="{6A5AA8BC-20F9-47B0-950C-280CD0AD4E04}"/>
              </a:ext>
            </a:extLst>
          </p:cNvPr>
          <p:cNvCxnSpPr/>
          <p:nvPr/>
        </p:nvCxnSpPr>
        <p:spPr>
          <a:xfrm flipH="1">
            <a:off x="1501439" y="3949162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D4100C-2A9F-4866-93FC-33CC1D592C4D}"/>
              </a:ext>
            </a:extLst>
          </p:cNvPr>
          <p:cNvSpPr txBox="1"/>
          <p:nvPr/>
        </p:nvSpPr>
        <p:spPr>
          <a:xfrm>
            <a:off x="1864577" y="3469086"/>
            <a:ext cx="4582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не более 3000 слов в субтитрах 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75E0-ADB4-4762-A34B-A2C3E86A828A}"/>
              </a:ext>
            </a:extLst>
          </p:cNvPr>
          <p:cNvSpPr txBox="1"/>
          <p:nvPr/>
        </p:nvSpPr>
        <p:spPr>
          <a:xfrm>
            <a:off x="1853039" y="3764769"/>
            <a:ext cx="5037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встречаемость слов в словаре субтитров не менее 5 раз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cxnSp>
        <p:nvCxnSpPr>
          <p:cNvPr id="25" name="Google Shape;113;p17">
            <a:extLst>
              <a:ext uri="{FF2B5EF4-FFF2-40B4-BE49-F238E27FC236}">
                <a16:creationId xmlns:a16="http://schemas.microsoft.com/office/drawing/2014/main" id="{E78A5B8D-CCE3-40B5-A1A4-89094488958F}"/>
              </a:ext>
            </a:extLst>
          </p:cNvPr>
          <p:cNvCxnSpPr/>
          <p:nvPr/>
        </p:nvCxnSpPr>
        <p:spPr>
          <a:xfrm flipH="1">
            <a:off x="1501438" y="4230318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DED0C0-21FB-42C5-B440-5A400F78DD87}"/>
              </a:ext>
            </a:extLst>
          </p:cNvPr>
          <p:cNvSpPr txBox="1"/>
          <p:nvPr/>
        </p:nvSpPr>
        <p:spPr>
          <a:xfrm>
            <a:off x="1853037" y="4064785"/>
            <a:ext cx="626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встречаемость ключевых слов не чаще 2 раз в словаре ключевых слов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B212B9-F2A3-4B37-B1D7-4CB346596731}"/>
              </a:ext>
            </a:extLst>
          </p:cNvPr>
          <p:cNvSpPr txBox="1"/>
          <p:nvPr/>
        </p:nvSpPr>
        <p:spPr>
          <a:xfrm>
            <a:off x="1853037" y="4353402"/>
            <a:ext cx="626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не менее 15 ключевых слов для каждого фильма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cxnSp>
        <p:nvCxnSpPr>
          <p:cNvPr id="29" name="Google Shape;113;p17">
            <a:extLst>
              <a:ext uri="{FF2B5EF4-FFF2-40B4-BE49-F238E27FC236}">
                <a16:creationId xmlns:a16="http://schemas.microsoft.com/office/drawing/2014/main" id="{6790F115-4C1E-4D5F-BCBC-EA4787F62D6F}"/>
              </a:ext>
            </a:extLst>
          </p:cNvPr>
          <p:cNvCxnSpPr/>
          <p:nvPr/>
        </p:nvCxnSpPr>
        <p:spPr>
          <a:xfrm flipH="1">
            <a:off x="1501438" y="4497657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825F70-BF0E-413A-8322-CF8FBD91C05E}"/>
              </a:ext>
            </a:extLst>
          </p:cNvPr>
          <p:cNvSpPr txBox="1"/>
          <p:nvPr/>
        </p:nvSpPr>
        <p:spPr>
          <a:xfrm>
            <a:off x="1841499" y="4639601"/>
            <a:ext cx="6269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  <a:buSzPts val="1100"/>
            </a:pP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проверка на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ASR</a:t>
            </a:r>
            <a:r>
              <a:rPr lang="ru-RU" b="0" i="0" dirty="0">
                <a:solidFill>
                  <a:srgbClr val="333333"/>
                </a:solidFill>
                <a:effectLst/>
                <a:latin typeface="+mn-lt"/>
                <a:ea typeface="Roboto"/>
                <a:sym typeface="Roboto"/>
              </a:rPr>
              <a:t>: 10 фильмов</a:t>
            </a:r>
            <a:endParaRPr lang="ru-RU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cxnSp>
        <p:nvCxnSpPr>
          <p:cNvPr id="35" name="Google Shape;113;p17">
            <a:extLst>
              <a:ext uri="{FF2B5EF4-FFF2-40B4-BE49-F238E27FC236}">
                <a16:creationId xmlns:a16="http://schemas.microsoft.com/office/drawing/2014/main" id="{0453F235-4C0F-4FEE-BB97-F4E630D5D6D1}"/>
              </a:ext>
            </a:extLst>
          </p:cNvPr>
          <p:cNvCxnSpPr/>
          <p:nvPr/>
        </p:nvCxnSpPr>
        <p:spPr>
          <a:xfrm flipH="1">
            <a:off x="1501438" y="4793189"/>
            <a:ext cx="351600" cy="30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01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6885810" y="557049"/>
            <a:ext cx="273900" cy="273900"/>
          </a:xfrm>
          <a:prstGeom prst="ellipse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2760" y="4466071"/>
            <a:ext cx="2013299" cy="5727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4"/>
          <p:cNvSpPr txBox="1"/>
          <p:nvPr/>
        </p:nvSpPr>
        <p:spPr>
          <a:xfrm>
            <a:off x="54210" y="256524"/>
            <a:ext cx="67533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b="1" dirty="0"/>
              <a:t>МОДЕЛЬ РЕКУРРЕНТНОЙ НЕЙРОННОЙ СЕТИ</a:t>
            </a:r>
          </a:p>
        </p:txBody>
      </p:sp>
      <p:cxnSp>
        <p:nvCxnSpPr>
          <p:cNvPr id="8" name="Google Shape;64;p14"/>
          <p:cNvCxnSpPr/>
          <p:nvPr/>
        </p:nvCxnSpPr>
        <p:spPr>
          <a:xfrm>
            <a:off x="-24090" y="693999"/>
            <a:ext cx="6909900" cy="0"/>
          </a:xfrm>
          <a:prstGeom prst="straightConnector1">
            <a:avLst/>
          </a:prstGeom>
          <a:noFill/>
          <a:ln w="76200" cap="flat" cmpd="sng">
            <a:solidFill>
              <a:srgbClr val="FFD7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08;p17">
            <a:extLst>
              <a:ext uri="{FF2B5EF4-FFF2-40B4-BE49-F238E27FC236}">
                <a16:creationId xmlns:a16="http://schemas.microsoft.com/office/drawing/2014/main" id="{7F0AF9F5-F662-4D7A-A51D-30A258D028AD}"/>
              </a:ext>
            </a:extLst>
          </p:cNvPr>
          <p:cNvSpPr/>
          <p:nvPr/>
        </p:nvSpPr>
        <p:spPr>
          <a:xfrm>
            <a:off x="377784" y="824434"/>
            <a:ext cx="487929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Архитектура сети 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LSTM</a:t>
            </a: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en-US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lang="ru-RU" dirty="0">
              <a:latin typeface="+mn-lt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SzPts val="1100"/>
              <a:buNone/>
            </a:pPr>
            <a:endParaRPr i="0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131;p18">
            <a:extLst>
              <a:ext uri="{FF2B5EF4-FFF2-40B4-BE49-F238E27FC236}">
                <a16:creationId xmlns:a16="http://schemas.microsoft.com/office/drawing/2014/main" id="{BEA4A078-30E2-4D5E-9229-13A39F06AD01}"/>
              </a:ext>
            </a:extLst>
          </p:cNvPr>
          <p:cNvSpPr txBox="1"/>
          <p:nvPr/>
        </p:nvSpPr>
        <p:spPr>
          <a:xfrm>
            <a:off x="-61540" y="2060969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Энкодер</a:t>
            </a:r>
            <a:endParaRPr sz="2000" b="1" dirty="0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142;p18">
            <a:extLst>
              <a:ext uri="{FF2B5EF4-FFF2-40B4-BE49-F238E27FC236}">
                <a16:creationId xmlns:a16="http://schemas.microsoft.com/office/drawing/2014/main" id="{1C89A855-0B04-4925-8342-F41C0ACE640E}"/>
              </a:ext>
            </a:extLst>
          </p:cNvPr>
          <p:cNvSpPr txBox="1"/>
          <p:nvPr/>
        </p:nvSpPr>
        <p:spPr>
          <a:xfrm>
            <a:off x="3743659" y="1586689"/>
            <a:ext cx="2891157" cy="354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( …, 3000)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(…, 3000,200)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(…, 3000,300), (…,300), (…,300)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(…,300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(…, 3000,300), (…,300), (…,300)</a:t>
            </a:r>
            <a:endParaRPr lang="en-US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lnSpc>
                <a:spcPct val="200000"/>
              </a:lnSpc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(…,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2</a:t>
            </a: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00</a:t>
            </a:r>
            <a:r>
              <a:rPr lang="en-US" dirty="0">
                <a:latin typeface="+mn-lt"/>
                <a:ea typeface="Roboto"/>
                <a:cs typeface="Roboto"/>
                <a:sym typeface="Roboto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(…, 3000,300), (…,300), (…,300)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(…, …, 2041)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131;p18">
            <a:extLst>
              <a:ext uri="{FF2B5EF4-FFF2-40B4-BE49-F238E27FC236}">
                <a16:creationId xmlns:a16="http://schemas.microsoft.com/office/drawing/2014/main" id="{6B14FE4F-EE33-43C8-936B-13607B28242A}"/>
              </a:ext>
            </a:extLst>
          </p:cNvPr>
          <p:cNvSpPr txBox="1"/>
          <p:nvPr/>
        </p:nvSpPr>
        <p:spPr>
          <a:xfrm>
            <a:off x="-61540" y="3601080"/>
            <a:ext cx="1478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Декодер</a:t>
            </a:r>
            <a:endParaRPr sz="2000" b="1" dirty="0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131;p18">
            <a:extLst>
              <a:ext uri="{FF2B5EF4-FFF2-40B4-BE49-F238E27FC236}">
                <a16:creationId xmlns:a16="http://schemas.microsoft.com/office/drawing/2014/main" id="{132BBEE8-BD2E-4890-81C0-4777EDD26D4D}"/>
              </a:ext>
            </a:extLst>
          </p:cNvPr>
          <p:cNvSpPr txBox="1"/>
          <p:nvPr/>
        </p:nvSpPr>
        <p:spPr>
          <a:xfrm>
            <a:off x="3589192" y="1211865"/>
            <a:ext cx="2891156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Размерность выхода</a:t>
            </a:r>
            <a:endParaRPr sz="2000" b="1" dirty="0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142;p18">
            <a:extLst>
              <a:ext uri="{FF2B5EF4-FFF2-40B4-BE49-F238E27FC236}">
                <a16:creationId xmlns:a16="http://schemas.microsoft.com/office/drawing/2014/main" id="{39974E99-30B1-483A-98DA-79EDB699FAFD}"/>
              </a:ext>
            </a:extLst>
          </p:cNvPr>
          <p:cNvSpPr txBox="1"/>
          <p:nvPr/>
        </p:nvSpPr>
        <p:spPr>
          <a:xfrm>
            <a:off x="1532910" y="1556889"/>
            <a:ext cx="2364895" cy="3540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входной слой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слой эмбеддинга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слой LSTM 1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слой LSTM 2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слой LSTM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слой эмбеддинга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слой LSTM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rPr>
              <a:t>полносвязный слой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131;p18">
            <a:extLst>
              <a:ext uri="{FF2B5EF4-FFF2-40B4-BE49-F238E27FC236}">
                <a16:creationId xmlns:a16="http://schemas.microsoft.com/office/drawing/2014/main" id="{44D9953A-D1DF-4F40-8CD3-873A983692BB}"/>
              </a:ext>
            </a:extLst>
          </p:cNvPr>
          <p:cNvSpPr txBox="1"/>
          <p:nvPr/>
        </p:nvSpPr>
        <p:spPr>
          <a:xfrm>
            <a:off x="1006649" y="1204638"/>
            <a:ext cx="2891156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Название слоя</a:t>
            </a:r>
            <a:endParaRPr sz="2000" b="1" dirty="0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131;p18">
            <a:extLst>
              <a:ext uri="{FF2B5EF4-FFF2-40B4-BE49-F238E27FC236}">
                <a16:creationId xmlns:a16="http://schemas.microsoft.com/office/drawing/2014/main" id="{67D0C1D5-31C4-4A80-98B5-C1CAEFAE6727}"/>
              </a:ext>
            </a:extLst>
          </p:cNvPr>
          <p:cNvSpPr txBox="1"/>
          <p:nvPr/>
        </p:nvSpPr>
        <p:spPr>
          <a:xfrm>
            <a:off x="6171735" y="1227614"/>
            <a:ext cx="2891156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FFD745"/>
                </a:solidFill>
                <a:latin typeface="Roboto"/>
                <a:ea typeface="Roboto"/>
                <a:cs typeface="Roboto"/>
                <a:sym typeface="Roboto"/>
              </a:rPr>
              <a:t>Параметров</a:t>
            </a:r>
            <a:endParaRPr sz="2000" b="1" dirty="0">
              <a:solidFill>
                <a:srgbClr val="FFD74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2F79B9D-B560-4154-AA5C-150068FB568F}"/>
              </a:ext>
            </a:extLst>
          </p:cNvPr>
          <p:cNvCxnSpPr/>
          <p:nvPr/>
        </p:nvCxnSpPr>
        <p:spPr>
          <a:xfrm>
            <a:off x="1377387" y="1932966"/>
            <a:ext cx="726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DD4C1260-1A30-481A-AEFB-B905993B069D}"/>
              </a:ext>
            </a:extLst>
          </p:cNvPr>
          <p:cNvCxnSpPr/>
          <p:nvPr/>
        </p:nvCxnSpPr>
        <p:spPr>
          <a:xfrm>
            <a:off x="1384899" y="2268719"/>
            <a:ext cx="726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106077EE-AE76-420C-966E-C8FD22E6E12A}"/>
              </a:ext>
            </a:extLst>
          </p:cNvPr>
          <p:cNvCxnSpPr/>
          <p:nvPr/>
        </p:nvCxnSpPr>
        <p:spPr>
          <a:xfrm>
            <a:off x="1384899" y="2592810"/>
            <a:ext cx="726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EED77BD9-E36D-47E9-9127-DEDC02700D57}"/>
              </a:ext>
            </a:extLst>
          </p:cNvPr>
          <p:cNvCxnSpPr/>
          <p:nvPr/>
        </p:nvCxnSpPr>
        <p:spPr>
          <a:xfrm>
            <a:off x="1384899" y="2916901"/>
            <a:ext cx="726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3E8E4B32-D500-4450-AEF2-7492085C3E3C}"/>
              </a:ext>
            </a:extLst>
          </p:cNvPr>
          <p:cNvCxnSpPr/>
          <p:nvPr/>
        </p:nvCxnSpPr>
        <p:spPr>
          <a:xfrm>
            <a:off x="1377387" y="3278186"/>
            <a:ext cx="72689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9CBB72BA-1514-44BA-A94C-956016C04B6D}"/>
              </a:ext>
            </a:extLst>
          </p:cNvPr>
          <p:cNvCxnSpPr/>
          <p:nvPr/>
        </p:nvCxnSpPr>
        <p:spPr>
          <a:xfrm>
            <a:off x="1377387" y="3980857"/>
            <a:ext cx="726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EE63561A-C94B-4AAF-B950-43C0DE0AF533}"/>
              </a:ext>
            </a:extLst>
          </p:cNvPr>
          <p:cNvCxnSpPr/>
          <p:nvPr/>
        </p:nvCxnSpPr>
        <p:spPr>
          <a:xfrm>
            <a:off x="1384899" y="3655924"/>
            <a:ext cx="7268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DABAF891-1279-4897-AEA5-A7030A08ED28}"/>
              </a:ext>
            </a:extLst>
          </p:cNvPr>
          <p:cNvCxnSpPr/>
          <p:nvPr/>
        </p:nvCxnSpPr>
        <p:spPr>
          <a:xfrm>
            <a:off x="1377387" y="1620138"/>
            <a:ext cx="72689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142;p18">
            <a:extLst>
              <a:ext uri="{FF2B5EF4-FFF2-40B4-BE49-F238E27FC236}">
                <a16:creationId xmlns:a16="http://schemas.microsoft.com/office/drawing/2014/main" id="{6751020E-8321-4425-88BF-713DD86D9F73}"/>
              </a:ext>
            </a:extLst>
          </p:cNvPr>
          <p:cNvSpPr txBox="1"/>
          <p:nvPr/>
        </p:nvSpPr>
        <p:spPr>
          <a:xfrm>
            <a:off x="6885810" y="1602224"/>
            <a:ext cx="2891157" cy="2847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8 923 000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721 200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721 200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601 200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408 200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601 200</a:t>
            </a:r>
            <a:br>
              <a:rPr lang="ru-RU" dirty="0">
                <a:latin typeface="+mn-lt"/>
                <a:ea typeface="Roboto"/>
                <a:cs typeface="Roboto"/>
                <a:sym typeface="Roboto"/>
              </a:rPr>
            </a:br>
            <a:r>
              <a:rPr lang="ru-RU" dirty="0">
                <a:latin typeface="+mn-lt"/>
                <a:ea typeface="Roboto"/>
                <a:cs typeface="Roboto"/>
                <a:sym typeface="Roboto"/>
              </a:rPr>
              <a:t>614341</a:t>
            </a:r>
          </a:p>
        </p:txBody>
      </p: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1F6CB83A-7501-46F3-BF3F-3430CFAB233F}"/>
              </a:ext>
            </a:extLst>
          </p:cNvPr>
          <p:cNvCxnSpPr/>
          <p:nvPr/>
        </p:nvCxnSpPr>
        <p:spPr>
          <a:xfrm>
            <a:off x="1377387" y="4322126"/>
            <a:ext cx="72689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875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921</Words>
  <Application>Microsoft Office PowerPoint</Application>
  <PresentationFormat>Экран (16:9)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YS Text</vt:lpstr>
      <vt:lpstr>Roboto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Бадалова Анастасия Сергеевна</dc:creator>
  <cp:lastModifiedBy>Ilya Baidakov</cp:lastModifiedBy>
  <cp:revision>40</cp:revision>
  <dcterms:modified xsi:type="dcterms:W3CDTF">2023-05-14T13:02:28Z</dcterms:modified>
</cp:coreProperties>
</file>