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Medium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969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50d5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50d5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48ddf1c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48ddf1c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48ddf1c3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48ddf1c3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7c53303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7c53303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7c53303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7c53303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48ddf1c3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b48ddf1c3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49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6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8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77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72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s.hse.ru/dpo/datascientist" TargetMode="External"/><Relationship Id="rId4" Type="http://schemas.openxmlformats.org/officeDocument/2006/relationships/hyperlink" Target="https://cs.hse.ru/dpo#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229" y="451134"/>
            <a:ext cx="1400551" cy="577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69780" y="101503"/>
            <a:ext cx="5230687" cy="48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 smtClean="0">
                <a:latin typeface="Roboto"/>
                <a:ea typeface="Roboto"/>
                <a:cs typeface="Roboto"/>
                <a:sym typeface="Roboto"/>
              </a:rPr>
              <a:t>Центр непрерывного </a:t>
            </a:r>
            <a:r>
              <a:rPr lang="ru" sz="2800" b="1" dirty="0" smtClean="0">
                <a:latin typeface="Roboto"/>
                <a:ea typeface="Roboto"/>
                <a:cs typeface="Roboto"/>
                <a:sym typeface="Roboto"/>
              </a:rPr>
              <a:t>образования</a:t>
            </a:r>
            <a:endParaRPr lang="ru" sz="2800" b="1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26365" y="443048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Специалист по </a:t>
            </a:r>
            <a:r>
              <a:rPr lang="ru-RU" sz="1600" b="1" dirty="0" err="1"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b="1" dirty="0" err="1">
                <a:latin typeface="Roboto"/>
                <a:ea typeface="Roboto"/>
                <a:cs typeface="Roboto"/>
                <a:sym typeface="Roboto"/>
              </a:rPr>
              <a:t>Science</a:t>
            </a:r>
            <a:endParaRPr lang="ru-RU" sz="1600" b="1" dirty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программа профессиональной переподготовки</a:t>
            </a:r>
            <a:endParaRPr lang="ru-RU" sz="1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endCxn id="83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0731" y="1093075"/>
            <a:ext cx="2179975" cy="166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descr="https://cs.hse.ru/data/2018/03/30/1164752075/IMG_3598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57450" y="2983953"/>
            <a:ext cx="2186549" cy="14780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175625" y="1093075"/>
            <a:ext cx="292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 flipH="1">
            <a:off x="1301175" y="1754488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 flipH="1">
            <a:off x="1301175" y="151420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699900" y="118800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175625" y="2258075"/>
            <a:ext cx="23862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Текст </a:t>
            </a: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99900" y="2353000"/>
            <a:ext cx="475800" cy="1392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713800" y="1361550"/>
            <a:ext cx="201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Текст 2 уровня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713800" y="1617688"/>
            <a:ext cx="201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Текст 2 уровня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>
            <a:endCxn id="101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7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019675" y="3511775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Подзаголовок 2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657675" y="3842300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текст</a:t>
            </a:r>
            <a:endParaRPr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4153425" y="3877850"/>
            <a:ext cx="0" cy="556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4153425" y="401787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752438" y="1584576"/>
            <a:ext cx="43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51275" y="1122875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Подзаголовок 1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140800" y="1714875"/>
            <a:ext cx="37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текст</a:t>
            </a:r>
            <a:endParaRPr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140800" y="2013450"/>
            <a:ext cx="42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текст</a:t>
            </a:r>
            <a:endParaRPr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>
            <a:off x="681775" y="1794325"/>
            <a:ext cx="0" cy="8352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81775" y="188792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7"/>
          <p:cNvCxnSpPr/>
          <p:nvPr/>
        </p:nvCxnSpPr>
        <p:spPr>
          <a:xfrm flipH="1">
            <a:off x="681775" y="219157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81775" y="249522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/>
          <p:nvPr/>
        </p:nvSpPr>
        <p:spPr>
          <a:xfrm>
            <a:off x="1140800" y="2306875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текст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925" y="2839274"/>
            <a:ext cx="3138899" cy="20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2406" y="1049525"/>
            <a:ext cx="3451594" cy="230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4657675" y="4136625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текст</a:t>
            </a:r>
            <a:endParaRPr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flipH="1">
            <a:off x="4153425" y="430525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551275" y="110650"/>
            <a:ext cx="6753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8"/>
          <p:cNvCxnSpPr>
            <a:endCxn id="126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8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627300" y="2840350"/>
            <a:ext cx="246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692805" y="2840356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770626" y="1528149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FD745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000" b="1">
              <a:solidFill>
                <a:srgbClr val="FFD7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092452" y="2860543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170274" y="1548337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FD745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000" b="1">
              <a:solidFill>
                <a:srgbClr val="FFD7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483946" y="2860545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561767" y="1548337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FD745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000" b="1">
              <a:solidFill>
                <a:srgbClr val="FFD7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37026" y="2428600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702530" y="2434787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102178" y="2448141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493672" y="2451557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27300" y="3302025"/>
            <a:ext cx="2062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780350" y="3334883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170274" y="3355070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551677" y="3355070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27300" y="1998775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692804" y="2006540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092452" y="2026727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473857" y="2026727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872871" y="2860545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950692" y="1548337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FD745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000" b="1">
              <a:solidFill>
                <a:srgbClr val="FFD7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882597" y="2451557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960302" y="3355070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862782" y="2026727"/>
            <a:ext cx="1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551268" y="908342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Roboto"/>
                <a:ea typeface="Roboto"/>
                <a:cs typeface="Roboto"/>
                <a:sym typeface="Roboto"/>
              </a:rPr>
              <a:t>Подзаголовок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27403" y="2758887"/>
            <a:ext cx="4068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4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51275" y="110650"/>
            <a:ext cx="675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latin typeface="Roboto"/>
                <a:ea typeface="Roboto"/>
                <a:cs typeface="Roboto"/>
                <a:sym typeface="Roboto"/>
              </a:rPr>
              <a:t>Заголовок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299362" y="1453875"/>
            <a:ext cx="1353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299788" y="2032425"/>
            <a:ext cx="1570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Helvetica Neue"/>
                <a:ea typeface="Helvetica Neue"/>
                <a:cs typeface="Helvetica Neue"/>
                <a:sym typeface="Helvetica Neue"/>
              </a:rPr>
              <a:t>текст </a:t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300860" y="2621300"/>
            <a:ext cx="1472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Helvetica Neue"/>
                <a:ea typeface="Helvetica Neue"/>
                <a:cs typeface="Helvetica Neue"/>
                <a:sym typeface="Helvetica Neue"/>
              </a:rPr>
              <a:t>текст</a:t>
            </a:r>
            <a:endParaRPr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303070" y="3260904"/>
            <a:ext cx="11397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787499" y="1505182"/>
            <a:ext cx="2470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787499" y="2089380"/>
            <a:ext cx="2086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749550" y="2673573"/>
            <a:ext cx="27276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787499" y="3260901"/>
            <a:ext cx="2727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299375" y="3799650"/>
            <a:ext cx="1509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793652" y="3847239"/>
            <a:ext cx="26394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текст </a:t>
            </a:r>
            <a:endParaRPr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86092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9"/>
          <p:cNvCxnSpPr>
            <a:endCxn id="170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9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135878" y="14474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4572005" y="1410062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4135878" y="20567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4415100" y="20193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135878" y="26660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4415100" y="26286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4135878" y="32753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4415100" y="32379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135878" y="38846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4415100" y="38472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51278" y="14474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987405" y="1410062"/>
            <a:ext cx="816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551278" y="20567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830500" y="20193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551278" y="26660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830500" y="26286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551278" y="32753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830500" y="32379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551278" y="3884650"/>
            <a:ext cx="1613700" cy="421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830500" y="3847250"/>
            <a:ext cx="1139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551275" y="110650"/>
            <a:ext cx="6753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endParaRPr sz="2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0"/>
          <p:cNvCxnSpPr>
            <a:endCxn id="198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0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614925" y="2201676"/>
            <a:ext cx="32952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latin typeface="Roboto"/>
                <a:ea typeface="Roboto"/>
                <a:cs typeface="Roboto"/>
                <a:sym typeface="Roboto"/>
              </a:rPr>
              <a:t>Подзаголовок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28383" y="984556"/>
            <a:ext cx="3295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latin typeface="Roboto"/>
                <a:ea typeface="Roboto"/>
                <a:cs typeface="Roboto"/>
                <a:sym typeface="Roboto"/>
              </a:rPr>
              <a:t>Подзаголовок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424675" y="1061350"/>
            <a:ext cx="1620900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3761230" y="1019788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3761230" y="1371063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 Medium"/>
                <a:ea typeface="Roboto Medium"/>
                <a:cs typeface="Roboto Medium"/>
                <a:sym typeface="Roboto Medium"/>
              </a:rPr>
              <a:t>текст</a:t>
            </a:r>
            <a:endParaRPr sz="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4873425" y="1061350"/>
            <a:ext cx="1717200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5306180" y="1019788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5288592" y="1371050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 Medium"/>
                <a:ea typeface="Roboto Medium"/>
                <a:cs typeface="Roboto Medium"/>
                <a:sym typeface="Roboto Medium"/>
              </a:rPr>
              <a:t>текст</a:t>
            </a:r>
            <a:endParaRPr sz="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6369750" y="1061350"/>
            <a:ext cx="1717200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6815955" y="1019788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6815980" y="1371063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 Medium"/>
                <a:ea typeface="Roboto Medium"/>
                <a:cs typeface="Roboto Medium"/>
                <a:sym typeface="Roboto Medium"/>
              </a:rPr>
              <a:t>текст</a:t>
            </a:r>
            <a:endParaRPr sz="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51275" y="3522701"/>
            <a:ext cx="32952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1600" b="1">
                <a:latin typeface="Roboto"/>
                <a:ea typeface="Roboto"/>
                <a:cs typeface="Roboto"/>
                <a:sym typeface="Roboto"/>
              </a:rPr>
              <a:t>Подзаголовок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387438" y="2330125"/>
            <a:ext cx="1620900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3723992" y="2288563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723992" y="2639838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 Medium"/>
                <a:ea typeface="Roboto Medium"/>
                <a:cs typeface="Roboto Medium"/>
                <a:sym typeface="Roboto Medium"/>
              </a:rPr>
              <a:t>текст</a:t>
            </a:r>
            <a:endParaRPr sz="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4836188" y="2330125"/>
            <a:ext cx="1717200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5268942" y="2288563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5251355" y="2639825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 Medium"/>
                <a:ea typeface="Roboto Medium"/>
                <a:cs typeface="Roboto Medium"/>
                <a:sym typeface="Roboto Medium"/>
              </a:rPr>
              <a:t>текст</a:t>
            </a:r>
            <a:endParaRPr sz="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6332513" y="2330125"/>
            <a:ext cx="1717200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6778717" y="2288563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6778742" y="2639838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 Medium"/>
                <a:ea typeface="Roboto Medium"/>
                <a:cs typeface="Roboto Medium"/>
                <a:sym typeface="Roboto Medium"/>
              </a:rPr>
              <a:t>текст</a:t>
            </a:r>
            <a:endParaRPr sz="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3298863" y="3641125"/>
            <a:ext cx="1620900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3635417" y="3599563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3635417" y="3950838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 Medium"/>
                <a:ea typeface="Roboto Medium"/>
                <a:cs typeface="Roboto Medium"/>
                <a:sym typeface="Roboto Medium"/>
              </a:rPr>
              <a:t>текст</a:t>
            </a:r>
            <a:endParaRPr sz="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4747613" y="3641125"/>
            <a:ext cx="1717200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5180367" y="3599563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5162780" y="3950825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 Medium"/>
                <a:ea typeface="Roboto Medium"/>
                <a:cs typeface="Roboto Medium"/>
                <a:sym typeface="Roboto Medium"/>
              </a:rPr>
              <a:t>текст</a:t>
            </a:r>
            <a:endParaRPr sz="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6243938" y="3641125"/>
            <a:ext cx="1717200" cy="673500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6690142" y="3599563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6690167" y="3950838"/>
            <a:ext cx="10215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 Medium"/>
                <a:ea typeface="Roboto Medium"/>
                <a:cs typeface="Roboto Medium"/>
                <a:sym typeface="Roboto Medium"/>
              </a:rPr>
              <a:t>текст</a:t>
            </a:r>
            <a:endParaRPr sz="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1"/>
          <p:cNvCxnSpPr>
            <a:endCxn id="236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1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1685050" y="1122578"/>
            <a:ext cx="329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6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697600" y="972225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654025" y="1610925"/>
            <a:ext cx="77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858400" y="1106925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sz="20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1685050" y="2060628"/>
            <a:ext cx="329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1703100" y="3103975"/>
            <a:ext cx="57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1685050" y="4103303"/>
            <a:ext cx="329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697600" y="1941625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654025" y="2580325"/>
            <a:ext cx="77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858400" y="2076325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0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704125" y="2969275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660550" y="3607975"/>
            <a:ext cx="77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864925" y="3103975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0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704125" y="3950275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660550" y="4588975"/>
            <a:ext cx="77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текст</a:t>
            </a: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864925" y="4084975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0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2531550" y="4577390"/>
            <a:ext cx="4080900" cy="65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800" b="1" dirty="0">
                <a:latin typeface="Roboto"/>
                <a:ea typeface="Roboto"/>
                <a:cs typeface="Roboto"/>
                <a:sym typeface="Roboto"/>
                <a:hlinkClick r:id="rId4"/>
              </a:rPr>
              <a:t>https://</a:t>
            </a:r>
            <a:r>
              <a:rPr lang="en-US" sz="1800" b="1" dirty="0" smtClean="0">
                <a:latin typeface="Roboto"/>
                <a:ea typeface="Roboto"/>
                <a:cs typeface="Roboto"/>
                <a:sym typeface="Roboto"/>
                <a:hlinkClick r:id="rId4"/>
              </a:rPr>
              <a:t>cs.hse.ru/dpo#list</a:t>
            </a:r>
            <a:endParaRPr lang="en-US" sz="1800" b="1" dirty="0" smtClean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1800" dirty="0">
                <a:latin typeface="Calibri"/>
                <a:ea typeface="Calibri"/>
                <a:cs typeface="Calibri"/>
                <a:sym typeface="Calibri"/>
                <a:hlinkClick r:id="rId5"/>
              </a:rPr>
              <a:t>https://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  <a:hlinkClick r:id="rId5"/>
              </a:rPr>
              <a:t>cs.hse.ru/dpo/datascientist</a:t>
            </a: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УЧЕБНЫЙ ПЛАН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75" y="1017913"/>
            <a:ext cx="64923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3642"/>
              </p:ext>
            </p:extLst>
          </p:nvPr>
        </p:nvGraphicFramePr>
        <p:xfrm>
          <a:off x="54209" y="830952"/>
          <a:ext cx="6626030" cy="4211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{00A15C55-8517-42AA-B614-E9B94910E393}</a:tableStyleId>
              </a:tblPr>
              <a:tblGrid>
                <a:gridCol w="693441">
                  <a:extLst>
                    <a:ext uri="{9D8B030D-6E8A-4147-A177-3AD203B41FA5}">
                      <a16:colId xmlns:a16="http://schemas.microsoft.com/office/drawing/2014/main" val="1548836698"/>
                    </a:ext>
                  </a:extLst>
                </a:gridCol>
                <a:gridCol w="3103819">
                  <a:extLst>
                    <a:ext uri="{9D8B030D-6E8A-4147-A177-3AD203B41FA5}">
                      <a16:colId xmlns:a16="http://schemas.microsoft.com/office/drawing/2014/main" val="4277240979"/>
                    </a:ext>
                  </a:extLst>
                </a:gridCol>
                <a:gridCol w="884302">
                  <a:extLst>
                    <a:ext uri="{9D8B030D-6E8A-4147-A177-3AD203B41FA5}">
                      <a16:colId xmlns:a16="http://schemas.microsoft.com/office/drawing/2014/main" val="1116098095"/>
                    </a:ext>
                  </a:extLst>
                </a:gridCol>
                <a:gridCol w="795748">
                  <a:extLst>
                    <a:ext uri="{9D8B030D-6E8A-4147-A177-3AD203B41FA5}">
                      <a16:colId xmlns:a16="http://schemas.microsoft.com/office/drawing/2014/main" val="1384996330"/>
                    </a:ext>
                  </a:extLst>
                </a:gridCol>
                <a:gridCol w="1148720">
                  <a:extLst>
                    <a:ext uri="{9D8B030D-6E8A-4147-A177-3AD203B41FA5}">
                      <a16:colId xmlns:a16="http://schemas.microsoft.com/office/drawing/2014/main" val="2393081466"/>
                    </a:ext>
                  </a:extLst>
                </a:gridCol>
              </a:tblGrid>
              <a:tr h="21514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№ п/п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Наименование дисциплин, тем, разделов,  модулей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Трудоемкость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Форма контроля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/>
                </a:tc>
                <a:extLst>
                  <a:ext uri="{0D108BD9-81ED-4DB2-BD59-A6C34878D82A}">
                    <a16:rowId xmlns:a16="http://schemas.microsoft.com/office/drawing/2014/main" val="3932205885"/>
                  </a:ext>
                </a:extLst>
              </a:tr>
              <a:tr h="5976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 зачетных единицах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 </a:t>
                      </a:r>
                      <a:r>
                        <a:rPr lang="ru-RU" sz="1000" dirty="0" smtClean="0">
                          <a:effectLst/>
                        </a:rPr>
                        <a:t>часах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62760"/>
                  </a:ext>
                </a:extLst>
              </a:tr>
              <a:tr h="215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1106"/>
                  </a:ext>
                </a:extLst>
              </a:tr>
              <a:tr h="2366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Python</a:t>
                      </a:r>
                      <a:r>
                        <a:rPr lang="ru-RU" sz="1000" dirty="0">
                          <a:effectLst/>
                        </a:rPr>
                        <a:t> для автоматизации и анализа данных.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зачет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1118629589"/>
                  </a:ext>
                </a:extLst>
              </a:tr>
              <a:tr h="2366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II</a:t>
                      </a:r>
                      <a:r>
                        <a:rPr lang="ru-RU" sz="1000">
                          <a:effectLst/>
                        </a:rPr>
                        <a:t>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Алгоритмы и структуры данных.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зачет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483700838"/>
                  </a:ext>
                </a:extLst>
              </a:tr>
              <a:tr h="2366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III</a:t>
                      </a:r>
                      <a:r>
                        <a:rPr lang="ru-RU" sz="1000" dirty="0">
                          <a:effectLst/>
                        </a:rPr>
                        <a:t>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Математика для анализа данных.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зачет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2580359983"/>
                  </a:ext>
                </a:extLst>
              </a:tr>
              <a:tr h="2366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IV</a:t>
                      </a:r>
                      <a:r>
                        <a:rPr lang="ru-RU" sz="1000">
                          <a:effectLst/>
                        </a:rPr>
                        <a:t>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Машинное обучение.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зачет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2573517480"/>
                  </a:ext>
                </a:extLst>
              </a:tr>
              <a:tr h="2366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</a:t>
                      </a:r>
                      <a:r>
                        <a:rPr lang="ru-RU" sz="1000">
                          <a:effectLst/>
                        </a:rPr>
                        <a:t>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Работа с большими данными.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зачет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4272940033"/>
                  </a:ext>
                </a:extLst>
              </a:tr>
              <a:tr h="4299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</a:t>
                      </a:r>
                      <a:r>
                        <a:rPr lang="ru-RU" sz="1000">
                          <a:effectLst/>
                        </a:rPr>
                        <a:t>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Прикладная статистика для машинного обучения.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зачет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732508852"/>
                  </a:ext>
                </a:extLst>
              </a:tr>
              <a:tr h="2366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VII</a:t>
                      </a:r>
                      <a:r>
                        <a:rPr lang="ru-RU" sz="1000">
                          <a:effectLst/>
                        </a:rPr>
                        <a:t>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Глубинное обучение.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1170422722"/>
                  </a:ext>
                </a:extLst>
              </a:tr>
              <a:tr h="2366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VIII.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Прикладные задачи анализа данных.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76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зачет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1587541007"/>
                  </a:ext>
                </a:extLst>
              </a:tr>
              <a:tr h="2366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ВСЕГО:</a:t>
                      </a:r>
                      <a:endParaRPr lang="ru-RU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</a:rPr>
                        <a:t>17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</a:rPr>
                        <a:t>646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8 зачетов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4287567638"/>
                  </a:ext>
                </a:extLst>
              </a:tr>
              <a:tr h="2151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Итоговая  аттестация:</a:t>
                      </a:r>
                      <a:endParaRPr lang="ru-RU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1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38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77005537"/>
                  </a:ext>
                </a:extLst>
              </a:tr>
              <a:tr h="4299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подготовка и защита  аттестационной работы</a:t>
                      </a:r>
                      <a:endParaRPr lang="ru-RU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1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38</a:t>
                      </a:r>
                      <a:endParaRPr lang="ru-RU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3518045533"/>
                  </a:ext>
                </a:extLst>
              </a:tr>
              <a:tr h="2151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ИТОГО: </a:t>
                      </a:r>
                      <a:endParaRPr lang="ru-RU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18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684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99" marR="62299" marT="0" marB="0"/>
                </a:tc>
                <a:extLst>
                  <a:ext uri="{0D108BD9-81ED-4DB2-BD59-A6C34878D82A}">
                    <a16:rowId xmlns:a16="http://schemas.microsoft.com/office/drawing/2014/main" val="14380197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УЧЕБНО-ТЕМАТИЧЕСКИЙ ПЛАН</a:t>
            </a:r>
            <a:endParaRPr lang="ru-RU" b="1" dirty="0"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10506"/>
              </p:ext>
            </p:extLst>
          </p:nvPr>
        </p:nvGraphicFramePr>
        <p:xfrm>
          <a:off x="119269" y="830952"/>
          <a:ext cx="6571938" cy="4125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8335">
                  <a:extLst>
                    <a:ext uri="{9D8B030D-6E8A-4147-A177-3AD203B41FA5}">
                      <a16:colId xmlns:a16="http://schemas.microsoft.com/office/drawing/2014/main" val="1427311964"/>
                    </a:ext>
                  </a:extLst>
                </a:gridCol>
                <a:gridCol w="4253338">
                  <a:extLst>
                    <a:ext uri="{9D8B030D-6E8A-4147-A177-3AD203B41FA5}">
                      <a16:colId xmlns:a16="http://schemas.microsoft.com/office/drawing/2014/main" val="1194503718"/>
                    </a:ext>
                  </a:extLst>
                </a:gridCol>
                <a:gridCol w="568335">
                  <a:extLst>
                    <a:ext uri="{9D8B030D-6E8A-4147-A177-3AD203B41FA5}">
                      <a16:colId xmlns:a16="http://schemas.microsoft.com/office/drawing/2014/main" val="2804269781"/>
                    </a:ext>
                  </a:extLst>
                </a:gridCol>
                <a:gridCol w="487554">
                  <a:extLst>
                    <a:ext uri="{9D8B030D-6E8A-4147-A177-3AD203B41FA5}">
                      <a16:colId xmlns:a16="http://schemas.microsoft.com/office/drawing/2014/main" val="2329901728"/>
                    </a:ext>
                  </a:extLst>
                </a:gridCol>
                <a:gridCol w="694376">
                  <a:extLst>
                    <a:ext uri="{9D8B030D-6E8A-4147-A177-3AD203B41FA5}">
                      <a16:colId xmlns:a16="http://schemas.microsoft.com/office/drawing/2014/main" val="1035872722"/>
                    </a:ext>
                  </a:extLst>
                </a:gridCol>
              </a:tblGrid>
              <a:tr h="13526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№ п/п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Наименование, разделов,  модулей, дисциплин, тем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Трудоемкость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Форма контроля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/>
                </a:tc>
                <a:extLst>
                  <a:ext uri="{0D108BD9-81ED-4DB2-BD59-A6C34878D82A}">
                    <a16:rowId xmlns:a16="http://schemas.microsoft.com/office/drawing/2014/main" val="1240546118"/>
                  </a:ext>
                </a:extLst>
              </a:tr>
              <a:tr h="6763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в зачетных единицах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в </a:t>
                      </a:r>
                      <a:r>
                        <a:rPr lang="ru-RU" sz="600" dirty="0" smtClean="0">
                          <a:effectLst/>
                        </a:rPr>
                        <a:t>часах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85069"/>
                  </a:ext>
                </a:extLst>
              </a:tr>
              <a:tr h="135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50508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 err="1">
                          <a:effectLst/>
                        </a:rPr>
                        <a:t>Python</a:t>
                      </a:r>
                      <a:r>
                        <a:rPr lang="ru-RU" sz="800" b="1" dirty="0">
                          <a:effectLst/>
                        </a:rPr>
                        <a:t> для автоматизации и анализа данных</a:t>
                      </a:r>
                      <a:r>
                        <a:rPr lang="ru-RU" sz="800" dirty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2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76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зачет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3244732787"/>
                  </a:ext>
                </a:extLst>
              </a:tr>
              <a:tr h="27053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Введение в язык </a:t>
                      </a:r>
                      <a:r>
                        <a:rPr lang="ru-RU" sz="600" dirty="0" err="1">
                          <a:effectLst/>
                        </a:rPr>
                        <a:t>Python</a:t>
                      </a:r>
                      <a:r>
                        <a:rPr lang="ru-RU" sz="600" dirty="0">
                          <a:effectLst/>
                        </a:rPr>
                        <a:t>. Знакомство со средой программирования. Базовые операции. Интерпретация ошибок.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266119236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Строки и списки в </a:t>
                      </a:r>
                      <a:r>
                        <a:rPr lang="en-US" sz="600" dirty="0">
                          <a:effectLst/>
                        </a:rPr>
                        <a:t>P</a:t>
                      </a:r>
                      <a:r>
                        <a:rPr lang="ru-RU" sz="600" dirty="0" err="1">
                          <a:effectLst/>
                        </a:rPr>
                        <a:t>ython</a:t>
                      </a:r>
                      <a:r>
                        <a:rPr lang="ru-RU" sz="600" dirty="0">
                          <a:effectLst/>
                        </a:rPr>
                        <a:t>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3768394633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Понятие управляющих конструкций. Условные операторы.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1636253187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Циклы </a:t>
                      </a:r>
                      <a:r>
                        <a:rPr lang="ru-RU" sz="600" dirty="0" err="1">
                          <a:effectLst/>
                        </a:rPr>
                        <a:t>for</a:t>
                      </a:r>
                      <a:r>
                        <a:rPr lang="ru-RU" sz="600" dirty="0">
                          <a:effectLst/>
                        </a:rPr>
                        <a:t> и </a:t>
                      </a:r>
                      <a:r>
                        <a:rPr lang="ru-RU" sz="600" dirty="0" err="1">
                          <a:effectLst/>
                        </a:rPr>
                        <a:t>while</a:t>
                      </a:r>
                      <a:r>
                        <a:rPr lang="ru-RU" sz="600" dirty="0">
                          <a:effectLst/>
                        </a:rPr>
                        <a:t>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2100960127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1.5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Устройство функций в </a:t>
                      </a:r>
                      <a:r>
                        <a:rPr lang="ru-RU" sz="600" dirty="0" err="1">
                          <a:effectLst/>
                        </a:rPr>
                        <a:t>Python</a:t>
                      </a:r>
                      <a:r>
                        <a:rPr lang="ru-RU" sz="600" dirty="0">
                          <a:effectLst/>
                        </a:rPr>
                        <a:t>. Поиск ошибок в коде и отладка.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1578279211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Итераторы, генераторы, генераторы списков. Рекурсия.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2708320888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Работа с файлами. Продвинутая работа со словарями.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255862943"/>
                  </a:ext>
                </a:extLst>
              </a:tr>
              <a:tr h="27053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Библиотеки для хранения и работы с данными в табличном формате: pandas.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2388252035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1.9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Сбор данных</a:t>
                      </a:r>
                      <a:r>
                        <a:rPr lang="en-US" sz="600">
                          <a:effectLst/>
                        </a:rPr>
                        <a:t>: web-scraping </a:t>
                      </a:r>
                      <a:r>
                        <a:rPr lang="ru-RU" sz="600">
                          <a:effectLst/>
                        </a:rPr>
                        <a:t>с</a:t>
                      </a:r>
                      <a:r>
                        <a:rPr lang="en-US" sz="600">
                          <a:effectLst/>
                        </a:rPr>
                        <a:t> BeautifulSoup.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2764534532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1.10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Сбор данных: Selenium, работа с сервисами через API.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3755423445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1.11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Объектно-ориентированное программирование. Классы.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6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1518068665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1.12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Работа над финальным проектом.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6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941162956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1.13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Введение в numpy.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3305354468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1.14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Введение в pandas.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2214363901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1.15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Работы с пропущенными данными.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233961732"/>
                  </a:ext>
                </a:extLst>
              </a:tr>
              <a:tr h="27053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1.16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Визуализация для презентации данных: matplotlib. Основные виды графиков. Основные ошибки при создании визуализаций.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3555705869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1.17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Создание интерактивных визуализаций: plotly.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1893552592"/>
                  </a:ext>
                </a:extLst>
              </a:tr>
              <a:tr h="1479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   1.18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Разведывательный анализ данных. Особенности исследования текста.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val="26180681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УЧЕБНО-ТЕМАТИЧЕСКИЙ ПЛАН</a:t>
            </a:r>
            <a:endParaRPr lang="ru-RU" b="1" dirty="0"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61075"/>
              </p:ext>
            </p:extLst>
          </p:nvPr>
        </p:nvGraphicFramePr>
        <p:xfrm>
          <a:off x="54211" y="967897"/>
          <a:ext cx="6753300" cy="37631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7859">
                  <a:extLst>
                    <a:ext uri="{9D8B030D-6E8A-4147-A177-3AD203B41FA5}">
                      <a16:colId xmlns:a16="http://schemas.microsoft.com/office/drawing/2014/main" val="2144793451"/>
                    </a:ext>
                  </a:extLst>
                </a:gridCol>
                <a:gridCol w="4502604">
                  <a:extLst>
                    <a:ext uri="{9D8B030D-6E8A-4147-A177-3AD203B41FA5}">
                      <a16:colId xmlns:a16="http://schemas.microsoft.com/office/drawing/2014/main" val="1174842523"/>
                    </a:ext>
                  </a:extLst>
                </a:gridCol>
                <a:gridCol w="601641">
                  <a:extLst>
                    <a:ext uri="{9D8B030D-6E8A-4147-A177-3AD203B41FA5}">
                      <a16:colId xmlns:a16="http://schemas.microsoft.com/office/drawing/2014/main" val="306445778"/>
                    </a:ext>
                  </a:extLst>
                </a:gridCol>
                <a:gridCol w="516126">
                  <a:extLst>
                    <a:ext uri="{9D8B030D-6E8A-4147-A177-3AD203B41FA5}">
                      <a16:colId xmlns:a16="http://schemas.microsoft.com/office/drawing/2014/main" val="57592845"/>
                    </a:ext>
                  </a:extLst>
                </a:gridCol>
                <a:gridCol w="735070">
                  <a:extLst>
                    <a:ext uri="{9D8B030D-6E8A-4147-A177-3AD203B41FA5}">
                      <a16:colId xmlns:a16="http://schemas.microsoft.com/office/drawing/2014/main" val="2045646610"/>
                    </a:ext>
                  </a:extLst>
                </a:gridCol>
              </a:tblGrid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II</a:t>
                      </a:r>
                      <a:r>
                        <a:rPr lang="ru-RU" sz="1100">
                          <a:effectLst/>
                        </a:rPr>
                        <a:t>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Алгоритмы и структуры данных.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зачет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883005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Асимптотический анализ.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142668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Базовые структуры данных.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444864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Бинарные деревья.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180137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2.4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Сортировки 1.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728732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Сортировки</a:t>
                      </a:r>
                      <a:r>
                        <a:rPr lang="ru-RU" sz="1100">
                          <a:effectLst/>
                        </a:rPr>
                        <a:t> 2.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2751246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Хеш-таблицы.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658202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Алгоритмы на графах 1.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636944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Алгоритмы на графах 2.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080065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2.9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Алгоритмы на строках.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56508"/>
                  </a:ext>
                </a:extLst>
              </a:tr>
              <a:tr h="62718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smtClean="0">
                          <a:effectLst/>
                        </a:rPr>
                        <a:t>2.1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Динамическое программирование.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58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99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УЧЕБНО-ТЕМАТИЧЕСКИЙ ПЛАН</a:t>
            </a:r>
            <a:endParaRPr lang="ru-RU" b="1" dirty="0"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18395"/>
              </p:ext>
            </p:extLst>
          </p:nvPr>
        </p:nvGraphicFramePr>
        <p:xfrm>
          <a:off x="218662" y="762471"/>
          <a:ext cx="6588847" cy="44828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8172">
                  <a:extLst>
                    <a:ext uri="{9D8B030D-6E8A-4147-A177-3AD203B41FA5}">
                      <a16:colId xmlns:a16="http://schemas.microsoft.com/office/drawing/2014/main" val="3638510117"/>
                    </a:ext>
                  </a:extLst>
                </a:gridCol>
                <a:gridCol w="4392961">
                  <a:extLst>
                    <a:ext uri="{9D8B030D-6E8A-4147-A177-3AD203B41FA5}">
                      <a16:colId xmlns:a16="http://schemas.microsoft.com/office/drawing/2014/main" val="4036445404"/>
                    </a:ext>
                  </a:extLst>
                </a:gridCol>
                <a:gridCol w="586989">
                  <a:extLst>
                    <a:ext uri="{9D8B030D-6E8A-4147-A177-3AD203B41FA5}">
                      <a16:colId xmlns:a16="http://schemas.microsoft.com/office/drawing/2014/main" val="500200632"/>
                    </a:ext>
                  </a:extLst>
                </a:gridCol>
                <a:gridCol w="503556">
                  <a:extLst>
                    <a:ext uri="{9D8B030D-6E8A-4147-A177-3AD203B41FA5}">
                      <a16:colId xmlns:a16="http://schemas.microsoft.com/office/drawing/2014/main" val="1176525459"/>
                    </a:ext>
                  </a:extLst>
                </a:gridCol>
                <a:gridCol w="717169">
                  <a:extLst>
                    <a:ext uri="{9D8B030D-6E8A-4147-A177-3AD203B41FA5}">
                      <a16:colId xmlns:a16="http://schemas.microsoft.com/office/drawing/2014/main" val="907868651"/>
                    </a:ext>
                  </a:extLst>
                </a:gridCol>
              </a:tblGrid>
              <a:tr h="1396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bg1"/>
                          </a:solidFill>
                          <a:effectLst/>
                        </a:rPr>
                        <a:t>III</a:t>
                      </a: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chemeClr val="tx1"/>
                          </a:solidFill>
                          <a:effectLst/>
                        </a:rPr>
                        <a:t>Математика для анализа данных.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114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зачет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3641684225"/>
                  </a:ext>
                </a:extLst>
              </a:tr>
              <a:tr h="10131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Дискретная математика: множества и логика.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2425551505"/>
                  </a:ext>
                </a:extLst>
              </a:tr>
              <a:tr h="10131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3.2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Дискретная математика: комбинаторика и вероятность.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879229763"/>
                  </a:ext>
                </a:extLst>
              </a:tr>
              <a:tr h="10131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3.3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Дискретная математика: неориентированные графы.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2358652244"/>
                  </a:ext>
                </a:extLst>
              </a:tr>
              <a:tr h="10131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3.4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Дискретная математика: ориентированные графы и алгоритмы на графах.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1584805567"/>
                  </a:ext>
                </a:extLst>
              </a:tr>
              <a:tr h="3039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Математический анализ: функции одной переменной, пределы, производные и их геометрический смысл, вычисление производных,</a:t>
                      </a:r>
                      <a:b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касательные, критические точки, поиск минимумов и максимумов.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1008159953"/>
                  </a:ext>
                </a:extLst>
              </a:tr>
              <a:tr h="202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3.6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Математический анализ: интегралы и ориентированные площади, скорости и расстояния, введение в вычисление интегралов, свойства интегрирования.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3235470679"/>
                  </a:ext>
                </a:extLst>
              </a:tr>
              <a:tr h="202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3.7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Математический анализ: функции нескольких переменных, градиент, производная по направлению, линии уровня, касательная плоскости, критические точки, поиск минимумов и максимумов.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2399673776"/>
                  </a:ext>
                </a:extLst>
              </a:tr>
              <a:tr h="202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3.8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Математический анализ: оптимизационные задачи, </a:t>
                      </a:r>
                      <a:r>
                        <a:rPr lang="ru-RU" sz="600" dirty="0" err="1">
                          <a:solidFill>
                            <a:schemeClr val="tx1"/>
                          </a:solidFill>
                          <a:effectLst/>
                        </a:rPr>
                        <a:t>лагранжиан</a:t>
                      </a: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 и его геометрический смысл, нахождение минимума или максимума с заданными ограничениями.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353873365"/>
                  </a:ext>
                </a:extLst>
              </a:tr>
              <a:tr h="202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3.9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Линейная алгебра: системы линейных уравнений, матрицы, операции, блочные операции, обратимости и </a:t>
                      </a:r>
                      <a:r>
                        <a:rPr lang="ru-RU" sz="600" dirty="0" err="1">
                          <a:solidFill>
                            <a:schemeClr val="tx1"/>
                          </a:solidFill>
                          <a:effectLst/>
                        </a:rPr>
                        <a:t>невырожденности</a:t>
                      </a: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1189460994"/>
                  </a:ext>
                </a:extLst>
              </a:tr>
              <a:tr h="202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3.10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Линейная алгебра: Определители ориентированные объемы, явные формулы обратной матрицы, характеристический многочлен, полиномиальное исчисление от матриц, спектр.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3546626251"/>
                  </a:ext>
                </a:extLst>
              </a:tr>
              <a:tr h="202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3.11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Линейная алгебра: Векторные пространства и подпространства, размерности, ранги матриц. Свойства рангов и неравенства на ранги.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488182629"/>
                  </a:ext>
                </a:extLst>
              </a:tr>
              <a:tr h="3039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3.12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Линейная алгебра: Линейные отображения и их матричное описание, смена координат. Образ и ядро, их геометрический смысл, связи на размерности. Инварианты линейного оператора: след, определитель, характеристический многочлен. Собственные значения и векторы, связь со спектром.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884212380"/>
                  </a:ext>
                </a:extLst>
              </a:tr>
              <a:tr h="3039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3.13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Линейная алгебра: Билинейные формы. Квадратичные формы и симметричные билинейные формы. Сигнатура, ее геометрический смысл, методы определения сигнатуры. Связи с LU-разложением. Скалярные произведения, углы и расстояния. Ортогонализация и QR-разложение. Линейные многообразия и линейные классификаторы, отступы.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3829908517"/>
                  </a:ext>
                </a:extLst>
              </a:tr>
              <a:tr h="3039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51155" algn="l"/>
                        </a:tabLs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3.14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Линейная алгебра: Операторы в евклидовых пространствах. Движения и ортогональные матрицы их классификация. Самосопряженные операторы и симметрические матрицы, их диагонализуемости. Сингулярное разложение (SVD). Нахождение SVD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2511893072"/>
                  </a:ext>
                </a:extLst>
              </a:tr>
              <a:tr h="2355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3.15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Теория вероятностей: Пространство элементарных исходов. События. Вероятность и её свойства. Дискретное пространство элементарных исходов. Условная вероятность. Формула полной вероятности. Формула Байеса.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2658895663"/>
                  </a:ext>
                </a:extLst>
              </a:tr>
              <a:tr h="40525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3.16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Теория вероятностей: Дискретные случайные величины и их распределения. Примеры дискретных распределений: </a:t>
                      </a:r>
                      <a:r>
                        <a:rPr lang="ru-RU" sz="600" dirty="0" err="1">
                          <a:solidFill>
                            <a:schemeClr val="tx1"/>
                          </a:solidFill>
                          <a:effectLst/>
                        </a:rPr>
                        <a:t>бернуллиевское</a:t>
                      </a: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, биномиальное, пуассоновское. Независимость случайных величин в дискретном случае. Распределение функции от дискретной случайной величины. Числовые характеристики распределений: математическое ожидание и дисперсия.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466357416"/>
                  </a:ext>
                </a:extLst>
              </a:tr>
              <a:tr h="3039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3.17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Теория вероятностей: Случайные величины, имеющие плотности. Математическое ожидание случайной величины, имеющей плотность. Примеры распределений, имеющих плотность: равномерное, экспоненциальное, нормальное.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3373677576"/>
                  </a:ext>
                </a:extLst>
              </a:tr>
              <a:tr h="202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3.18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Теория вероятностей: Функция распределения. Распределение функции от случайной величины, имеющей плотность. Многомерные случайные величины. Ковариация случайных величин.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3897642288"/>
                  </a:ext>
                </a:extLst>
              </a:tr>
              <a:tr h="202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3.19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b="0" dirty="0">
                          <a:solidFill>
                            <a:schemeClr val="tx1"/>
                          </a:solidFill>
                          <a:effectLst/>
                        </a:rPr>
                        <a:t>Теория вероятностей: Неравенства концентрации (неравенства Маркова и Чебышёва). Распределение суммы случайных величин. Закон больших чисел. Центральная предельная теорема.</a:t>
                      </a:r>
                      <a:endParaRPr lang="ru-RU" sz="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7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702" marR="21702" marT="0" marB="0"/>
                </a:tc>
                <a:extLst>
                  <a:ext uri="{0D108BD9-81ED-4DB2-BD59-A6C34878D82A}">
                    <a16:rowId xmlns:a16="http://schemas.microsoft.com/office/drawing/2014/main" val="206133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40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УЧЕБНО-ТЕМАТИЧЕСКИЙ ПЛАН</a:t>
            </a:r>
            <a:endParaRPr lang="ru-RU" b="1" dirty="0"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82729"/>
              </p:ext>
            </p:extLst>
          </p:nvPr>
        </p:nvGraphicFramePr>
        <p:xfrm>
          <a:off x="54211" y="762468"/>
          <a:ext cx="6753299" cy="43366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7860">
                  <a:extLst>
                    <a:ext uri="{9D8B030D-6E8A-4147-A177-3AD203B41FA5}">
                      <a16:colId xmlns:a16="http://schemas.microsoft.com/office/drawing/2014/main" val="2345454360"/>
                    </a:ext>
                  </a:extLst>
                </a:gridCol>
                <a:gridCol w="4502604">
                  <a:extLst>
                    <a:ext uri="{9D8B030D-6E8A-4147-A177-3AD203B41FA5}">
                      <a16:colId xmlns:a16="http://schemas.microsoft.com/office/drawing/2014/main" val="381018098"/>
                    </a:ext>
                  </a:extLst>
                </a:gridCol>
                <a:gridCol w="601641">
                  <a:extLst>
                    <a:ext uri="{9D8B030D-6E8A-4147-A177-3AD203B41FA5}">
                      <a16:colId xmlns:a16="http://schemas.microsoft.com/office/drawing/2014/main" val="1544026939"/>
                    </a:ext>
                  </a:extLst>
                </a:gridCol>
                <a:gridCol w="516125">
                  <a:extLst>
                    <a:ext uri="{9D8B030D-6E8A-4147-A177-3AD203B41FA5}">
                      <a16:colId xmlns:a16="http://schemas.microsoft.com/office/drawing/2014/main" val="4228298881"/>
                    </a:ext>
                  </a:extLst>
                </a:gridCol>
                <a:gridCol w="735069">
                  <a:extLst>
                    <a:ext uri="{9D8B030D-6E8A-4147-A177-3AD203B41FA5}">
                      <a16:colId xmlns:a16="http://schemas.microsoft.com/office/drawing/2014/main" val="2922051458"/>
                    </a:ext>
                  </a:extLst>
                </a:gridCol>
              </a:tblGrid>
              <a:tr h="16518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r>
                        <a:rPr lang="ru-RU" sz="7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effectLst/>
                        </a:rPr>
                        <a:t>Машинное обучение.</a:t>
                      </a:r>
                      <a:endParaRPr lang="ru-RU" sz="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114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зачет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949889710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r>
                        <a:rPr lang="ru-RU" sz="700">
                          <a:effectLst/>
                        </a:rPr>
                        <a:t>.1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Введение и основные задачи.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34671172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Линейная регрессия.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73247482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Градиентные методы обучения.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2975675571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Линейная классификация и метрики качества классификации.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959615018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4.5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Логистическая регрессия и SVM.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25001753"/>
                  </a:ext>
                </a:extLst>
              </a:tr>
              <a:tr h="2960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err="1">
                          <a:effectLst/>
                        </a:rPr>
                        <a:t>Многоклассовая</a:t>
                      </a:r>
                      <a:r>
                        <a:rPr lang="ru-RU" sz="700" dirty="0">
                          <a:effectLst/>
                        </a:rPr>
                        <a:t> классификация, работа с категориальными признаками и текстами.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099195391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Решающие деревья.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3775870499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Бэггинг и случайные леса.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92466198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4.9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Градиентный </a:t>
                      </a:r>
                      <a:r>
                        <a:rPr lang="ru-RU" sz="700" dirty="0" err="1">
                          <a:effectLst/>
                        </a:rPr>
                        <a:t>бустинг</a:t>
                      </a:r>
                      <a:r>
                        <a:rPr lang="ru-RU" sz="700" dirty="0">
                          <a:effectLst/>
                        </a:rPr>
                        <a:t>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26606087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4.10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Градиентный </a:t>
                      </a:r>
                      <a:r>
                        <a:rPr lang="ru-RU" sz="700" dirty="0" err="1">
                          <a:effectLst/>
                        </a:rPr>
                        <a:t>бустинг</a:t>
                      </a:r>
                      <a:r>
                        <a:rPr lang="ru-RU" sz="700" dirty="0">
                          <a:effectLst/>
                        </a:rPr>
                        <a:t>: имплементации.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2212199481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4.11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Отбор признаков и понижение размерности.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966415618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4.12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Кластеризация.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2452688285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4.13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Поиск аномалий.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8161201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4.14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Рекомендательные системы.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341709423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4.15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Ранжирование.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731455872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4.16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Заключение.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233737624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</a:t>
                      </a:r>
                      <a:r>
                        <a:rPr lang="ru-RU" sz="700">
                          <a:effectLst/>
                        </a:rPr>
                        <a:t>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Работа с большими данными.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1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зачет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1438408680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5.1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MapReduce.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2744282665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5.2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HDFS. Apache Spark. RDD.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955998869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5.3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SparkSQL. Анализ больших данных.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3296569990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5.4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Подробнее о модели вычислений Spark. Знакомство со Scala.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3206017258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5.5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Алгоритмы машинного обучения на больших данных. spark.ml.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355380615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5.6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Рекомендательные системы.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6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2549024720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5.7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Обработка потоковых данных. </a:t>
                      </a:r>
                      <a:r>
                        <a:rPr lang="en-US" sz="700">
                          <a:effectLst/>
                        </a:rPr>
                        <a:t>Structured Streaming</a:t>
                      </a:r>
                      <a:r>
                        <a:rPr lang="ru-RU" sz="700">
                          <a:effectLst/>
                        </a:rPr>
                        <a:t> и интеграция с </a:t>
                      </a:r>
                      <a:r>
                        <a:rPr lang="en-US" sz="700">
                          <a:effectLst/>
                        </a:rPr>
                        <a:t>spark</a:t>
                      </a:r>
                      <a:r>
                        <a:rPr lang="ru-RU" sz="700">
                          <a:effectLst/>
                        </a:rPr>
                        <a:t>.</a:t>
                      </a:r>
                      <a:r>
                        <a:rPr lang="en-US" sz="700">
                          <a:effectLst/>
                        </a:rPr>
                        <a:t>ml</a:t>
                      </a:r>
                      <a:r>
                        <a:rPr lang="ru-RU" sz="700">
                          <a:effectLst/>
                        </a:rPr>
                        <a:t>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6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2992760661"/>
                  </a:ext>
                </a:extLst>
              </a:tr>
              <a:tr h="16147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5.8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Модели в production. Управление кластером.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516" marR="41516" marT="0" marB="0"/>
                </a:tc>
                <a:extLst>
                  <a:ext uri="{0D108BD9-81ED-4DB2-BD59-A6C34878D82A}">
                    <a16:rowId xmlns:a16="http://schemas.microsoft.com/office/drawing/2014/main" val="219021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5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УЧЕБНО-ТЕМАТИЧЕСКИЙ ПЛАН</a:t>
            </a:r>
            <a:endParaRPr lang="ru-RU" b="1" dirty="0"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00346"/>
              </p:ext>
            </p:extLst>
          </p:nvPr>
        </p:nvGraphicFramePr>
        <p:xfrm>
          <a:off x="54210" y="762474"/>
          <a:ext cx="6753300" cy="42734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7859">
                  <a:extLst>
                    <a:ext uri="{9D8B030D-6E8A-4147-A177-3AD203B41FA5}">
                      <a16:colId xmlns:a16="http://schemas.microsoft.com/office/drawing/2014/main" val="2050137027"/>
                    </a:ext>
                  </a:extLst>
                </a:gridCol>
                <a:gridCol w="4502603">
                  <a:extLst>
                    <a:ext uri="{9D8B030D-6E8A-4147-A177-3AD203B41FA5}">
                      <a16:colId xmlns:a16="http://schemas.microsoft.com/office/drawing/2014/main" val="943215602"/>
                    </a:ext>
                  </a:extLst>
                </a:gridCol>
                <a:gridCol w="601642">
                  <a:extLst>
                    <a:ext uri="{9D8B030D-6E8A-4147-A177-3AD203B41FA5}">
                      <a16:colId xmlns:a16="http://schemas.microsoft.com/office/drawing/2014/main" val="2599444189"/>
                    </a:ext>
                  </a:extLst>
                </a:gridCol>
                <a:gridCol w="516127">
                  <a:extLst>
                    <a:ext uri="{9D8B030D-6E8A-4147-A177-3AD203B41FA5}">
                      <a16:colId xmlns:a16="http://schemas.microsoft.com/office/drawing/2014/main" val="3896043549"/>
                    </a:ext>
                  </a:extLst>
                </a:gridCol>
                <a:gridCol w="735069">
                  <a:extLst>
                    <a:ext uri="{9D8B030D-6E8A-4147-A177-3AD203B41FA5}">
                      <a16:colId xmlns:a16="http://schemas.microsoft.com/office/drawing/2014/main" val="3099239475"/>
                    </a:ext>
                  </a:extLst>
                </a:gridCol>
              </a:tblGrid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bg1"/>
                          </a:solidFill>
                          <a:effectLst/>
                        </a:rPr>
                        <a:t>VI</a:t>
                      </a:r>
                      <a:r>
                        <a:rPr lang="ru-RU" sz="6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chemeClr val="tx1"/>
                          </a:solidFill>
                          <a:effectLst/>
                        </a:rPr>
                        <a:t>Прикладная статистика для машинного обучения.</a:t>
                      </a:r>
                      <a:endParaRPr lang="ru-RU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38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зачет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15080212"/>
                  </a:ext>
                </a:extLst>
              </a:tr>
              <a:tr h="26239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Метод Монте-Карло. Оценивание параметров и сравнение оценок. Метод моментов. Метод максимального правдоподобия.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3235498617"/>
                  </a:ext>
                </a:extLst>
              </a:tr>
              <a:tr h="38536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6.2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Выборочное среднее, выборочная медиана и выборочная мода. Тяжелые хвосты и распределение Коши. Оценка дисперсии и ковариации. Доверительные интервалы.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340346863"/>
                  </a:ext>
                </a:extLst>
              </a:tr>
              <a:tr h="26239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6.3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Статистическая проверка гипотез. Критерий согласия. Проверка гипотезы равномерности, показательности и нормальности.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477250152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6.4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А/В Тестирование. Планирование эксперимента.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1393738391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6.5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Линейная регрессия. Часть 1.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1094910751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6.6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Линейная регрессия. Часть 2.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3941602135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6.7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Временные ряды. Часть 1.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3917415847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6.8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Временные ряды. Часть 2.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4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953860200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6.9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Временные ряды. Часть 3.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6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417043456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VII</a:t>
                      </a:r>
                      <a:r>
                        <a:rPr lang="ru-RU" sz="600">
                          <a:effectLst/>
                        </a:rPr>
                        <a:t>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Глубинное обучение.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114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зачет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324995935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r>
                        <a:rPr lang="ru-RU" sz="600">
                          <a:effectLst/>
                        </a:rPr>
                        <a:t>.1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Введение в нейросети.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8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422080499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Адаптивные варианты градиентного спуска.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747230847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Алгоритм обратного распространения ошибки.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1027021032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61315" algn="l"/>
                        </a:tabLst>
                      </a:pPr>
                      <a:r>
                        <a:rPr lang="ru-RU" sz="600">
                          <a:effectLst/>
                        </a:rPr>
                        <a:t>7.4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Инструменты в </a:t>
                      </a:r>
                      <a:r>
                        <a:rPr lang="en-US" sz="600">
                          <a:effectLst/>
                        </a:rPr>
                        <a:t>Python </a:t>
                      </a:r>
                      <a:r>
                        <a:rPr lang="ru-RU" sz="600">
                          <a:effectLst/>
                        </a:rPr>
                        <a:t>для обучения нейронных сетей.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3379306090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7.5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Батч-нормализация. Инициализация. Эвристики для обучения сетей.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575991821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7.6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Свёрточные нейронные сети.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887021752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7.7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Inception. Resnet. Transfer learning. Metric Learning. 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32867844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7.8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Интерпретация свёрточных нейронных сетей. Перенос стиля. 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8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212681836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7.9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Автокодировщики, вариационные автокодировщики.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3518514728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7.10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Генеративные нейронные сети.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3038087250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7.11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Введение в NLP, word2vec, эмбеддинги.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1222851247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7.12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Рекурентные неросети, LSTM, GRU.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753623929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7.13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Свёрточные сети для NLP.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656594278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7.14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Fasttext, ELMO. Transformer models. BERT.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1999799820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7.15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Seq2Seq модели.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7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222169091"/>
                  </a:ext>
                </a:extLst>
              </a:tr>
              <a:tr h="1401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7.16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Введение в RL. Введение в байесовские нейронные сети.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 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7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 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625" marR="36625" marT="0" marB="0"/>
                </a:tc>
                <a:extLst>
                  <a:ext uri="{0D108BD9-81ED-4DB2-BD59-A6C34878D82A}">
                    <a16:rowId xmlns:a16="http://schemas.microsoft.com/office/drawing/2014/main" val="425494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1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УЧЕБНО-ТЕМАТИЧЕСКИЙ ПЛАН</a:t>
            </a:r>
            <a:endParaRPr lang="ru-RU" b="1" dirty="0"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45533"/>
              </p:ext>
            </p:extLst>
          </p:nvPr>
        </p:nvGraphicFramePr>
        <p:xfrm>
          <a:off x="54210" y="830949"/>
          <a:ext cx="6753300" cy="42380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7859">
                  <a:extLst>
                    <a:ext uri="{9D8B030D-6E8A-4147-A177-3AD203B41FA5}">
                      <a16:colId xmlns:a16="http://schemas.microsoft.com/office/drawing/2014/main" val="1801964697"/>
                    </a:ext>
                  </a:extLst>
                </a:gridCol>
                <a:gridCol w="4502605">
                  <a:extLst>
                    <a:ext uri="{9D8B030D-6E8A-4147-A177-3AD203B41FA5}">
                      <a16:colId xmlns:a16="http://schemas.microsoft.com/office/drawing/2014/main" val="261277448"/>
                    </a:ext>
                  </a:extLst>
                </a:gridCol>
                <a:gridCol w="601641">
                  <a:extLst>
                    <a:ext uri="{9D8B030D-6E8A-4147-A177-3AD203B41FA5}">
                      <a16:colId xmlns:a16="http://schemas.microsoft.com/office/drawing/2014/main" val="1783920597"/>
                    </a:ext>
                  </a:extLst>
                </a:gridCol>
                <a:gridCol w="516125">
                  <a:extLst>
                    <a:ext uri="{9D8B030D-6E8A-4147-A177-3AD203B41FA5}">
                      <a16:colId xmlns:a16="http://schemas.microsoft.com/office/drawing/2014/main" val="1851961078"/>
                    </a:ext>
                  </a:extLst>
                </a:gridCol>
                <a:gridCol w="735070">
                  <a:extLst>
                    <a:ext uri="{9D8B030D-6E8A-4147-A177-3AD203B41FA5}">
                      <a16:colId xmlns:a16="http://schemas.microsoft.com/office/drawing/2014/main" val="2098493262"/>
                    </a:ext>
                  </a:extLst>
                </a:gridCol>
              </a:tblGrid>
              <a:tr h="41360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VIII.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Прикладные задачи анализа данных.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зачет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3194626372"/>
                  </a:ext>
                </a:extLst>
              </a:tr>
              <a:tr h="4246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Современные генеративные модели. Вариационные </a:t>
                      </a:r>
                      <a:r>
                        <a:rPr lang="ru-RU" sz="1000" dirty="0" err="1">
                          <a:effectLst/>
                        </a:rPr>
                        <a:t>автокодировщики</a:t>
                      </a:r>
                      <a:r>
                        <a:rPr lang="ru-RU" sz="1000" dirty="0">
                          <a:effectLst/>
                        </a:rPr>
                        <a:t>. Потоки.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3759825154"/>
                  </a:ext>
                </a:extLst>
              </a:tr>
              <a:tr h="2335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Сегментация изображений.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3947397723"/>
                  </a:ext>
                </a:extLst>
              </a:tr>
              <a:tr h="2335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Adversarial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ru-RU" sz="1000" dirty="0" err="1">
                          <a:effectLst/>
                        </a:rPr>
                        <a:t>Robustness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2415392285"/>
                  </a:ext>
                </a:extLst>
              </a:tr>
              <a:tr h="2335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Выделение именованных сущностей и языковые модели.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2291929685"/>
                  </a:ext>
                </a:extLst>
              </a:tr>
              <a:tr h="2335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Нейросетевой</a:t>
                      </a:r>
                      <a:r>
                        <a:rPr lang="ru-RU" sz="1000" dirty="0">
                          <a:effectLst/>
                        </a:rPr>
                        <a:t> машинный перевод.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97484249"/>
                  </a:ext>
                </a:extLst>
              </a:tr>
              <a:tr h="2335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Диалоговые системы.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580760666"/>
                  </a:ext>
                </a:extLst>
              </a:tr>
              <a:tr h="2335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Автоматическое распознавание речи.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3362032935"/>
                  </a:ext>
                </a:extLst>
              </a:tr>
              <a:tr h="2335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Выделение ключевых слов в речи.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2860078490"/>
                  </a:ext>
                </a:extLst>
              </a:tr>
              <a:tr h="2335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Генерация речи по тексту.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1631445370"/>
                  </a:ext>
                </a:extLst>
              </a:tr>
              <a:tr h="2335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8.10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Vocoders. Griffin-Lim. </a:t>
                      </a:r>
                      <a:r>
                        <a:rPr lang="en-US" sz="1000" dirty="0" err="1">
                          <a:effectLst/>
                        </a:rPr>
                        <a:t>WaveNet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и модификации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ru-RU" sz="1000" dirty="0">
                          <a:effectLst/>
                        </a:rPr>
                        <a:t>Ускорение синтеза.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1725998316"/>
                  </a:ext>
                </a:extLst>
              </a:tr>
              <a:tr h="2123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ВСЕГО: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</a:rPr>
                        <a:t>17</a:t>
                      </a:r>
                      <a:endParaRPr lang="ru-RU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</a:rPr>
                        <a:t>646</a:t>
                      </a:r>
                      <a:endParaRPr lang="ru-RU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solidFill>
                            <a:schemeClr val="tx1"/>
                          </a:solidFill>
                          <a:effectLst/>
                        </a:rPr>
                        <a:t>8 зачетов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2986178245"/>
                  </a:ext>
                </a:extLst>
              </a:tr>
              <a:tr h="2123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Итоговая  аттестация: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1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>
                          <a:effectLst/>
                        </a:rPr>
                        <a:t>38</a:t>
                      </a:r>
                      <a:endParaRPr lang="ru-RU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 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1124710033"/>
                  </a:ext>
                </a:extLst>
              </a:tr>
              <a:tr h="6607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подготовка и защита  аттестационной работы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1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38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 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1680601622"/>
                  </a:ext>
                </a:extLst>
              </a:tr>
              <a:tr h="2123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ИТОГО: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684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24" marR="60724" marT="0" marB="0"/>
                </a:tc>
                <a:extLst>
                  <a:ext uri="{0D108BD9-81ED-4DB2-BD59-A6C34878D82A}">
                    <a16:rowId xmlns:a16="http://schemas.microsoft.com/office/drawing/2014/main" val="103001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37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УЧЕБНО-ТЕМАТИЧЕСКИЙ ПЛАН</a:t>
            </a:r>
            <a:endParaRPr lang="ru-RU" b="1" dirty="0"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43682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1599</Words>
  <Application>Microsoft Office PowerPoint</Application>
  <PresentationFormat>Экран (16:9)</PresentationFormat>
  <Paragraphs>783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Helvetica Neue</vt:lpstr>
      <vt:lpstr>Roboto</vt:lpstr>
      <vt:lpstr>Roboto Medium</vt:lpstr>
      <vt:lpstr>Arial</vt:lpstr>
      <vt:lpstr>Calibri</vt:lpstr>
      <vt:lpstr>Times New Roman</vt:lpstr>
      <vt:lpstr>Poppins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Бадалова Анастасия Сергеевна</dc:creator>
  <cp:lastModifiedBy>Попова Светлана Алексеевна.</cp:lastModifiedBy>
  <cp:revision>6</cp:revision>
  <dcterms:modified xsi:type="dcterms:W3CDTF">2021-05-26T13:41:28Z</dcterms:modified>
</cp:coreProperties>
</file>