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75" r:id="rId3"/>
    <p:sldId id="271" r:id="rId4"/>
    <p:sldId id="292" r:id="rId5"/>
    <p:sldId id="268" r:id="rId6"/>
    <p:sldId id="273" r:id="rId7"/>
    <p:sldId id="276" r:id="rId8"/>
    <p:sldId id="269" r:id="rId9"/>
    <p:sldId id="272" r:id="rId10"/>
    <p:sldId id="287" r:id="rId11"/>
    <p:sldId id="291" r:id="rId12"/>
    <p:sldId id="283" r:id="rId13"/>
    <p:sldId id="290" r:id="rId14"/>
    <p:sldId id="285" r:id="rId15"/>
    <p:sldId id="286" r:id="rId16"/>
    <p:sldId id="288" r:id="rId17"/>
    <p:sldId id="289" r:id="rId18"/>
    <p:sldId id="29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rin Dreelin" initials="EA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5" autoAdjust="0"/>
    <p:restoredTop sz="90783" autoAdjust="0"/>
  </p:normalViewPr>
  <p:slideViewPr>
    <p:cSldViewPr>
      <p:cViewPr>
        <p:scale>
          <a:sx n="60" d="100"/>
          <a:sy n="60" d="100"/>
        </p:scale>
        <p:origin x="-1411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>
                <a:effectLst/>
              </a:rPr>
              <a:t>Seasonal  Swimming </a:t>
            </a:r>
            <a:r>
              <a:rPr lang="en-US" sz="1800" b="1" i="1" baseline="0" dirty="0">
                <a:effectLst/>
              </a:rPr>
              <a:t>Cryptosporidium </a:t>
            </a:r>
            <a:r>
              <a:rPr lang="en-US" sz="1800" b="1" i="0" baseline="0" dirty="0">
                <a:effectLst/>
              </a:rPr>
              <a:t>Risk</a:t>
            </a:r>
            <a:endParaRPr lang="en-US" sz="1800" baseline="0" dirty="0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Frequency</c:v>
          </c:tx>
          <c:invertIfNegative val="0"/>
          <c:cat>
            <c:strRef>
              <c:f>Sheet4!$T$9:$T$31</c:f>
              <c:strCache>
                <c:ptCount val="23"/>
                <c:pt idx="0">
                  <c:v>0.00490869</c:v>
                </c:pt>
                <c:pt idx="1">
                  <c:v>0.00532701</c:v>
                </c:pt>
                <c:pt idx="2">
                  <c:v>0.005745331</c:v>
                </c:pt>
                <c:pt idx="3">
                  <c:v>0.006163651</c:v>
                </c:pt>
                <c:pt idx="4">
                  <c:v>0.006581972</c:v>
                </c:pt>
                <c:pt idx="5">
                  <c:v>0.007000292</c:v>
                </c:pt>
                <c:pt idx="6">
                  <c:v>0.007418612</c:v>
                </c:pt>
                <c:pt idx="7">
                  <c:v>0.007836933</c:v>
                </c:pt>
                <c:pt idx="8">
                  <c:v>0.008255253</c:v>
                </c:pt>
                <c:pt idx="9">
                  <c:v>0.008673574</c:v>
                </c:pt>
                <c:pt idx="10">
                  <c:v>0.009091894</c:v>
                </c:pt>
                <c:pt idx="11">
                  <c:v>0.009510214</c:v>
                </c:pt>
                <c:pt idx="12">
                  <c:v>0.009928535</c:v>
                </c:pt>
                <c:pt idx="13">
                  <c:v>0.010346855</c:v>
                </c:pt>
                <c:pt idx="14">
                  <c:v>0.010765175</c:v>
                </c:pt>
                <c:pt idx="15">
                  <c:v>0.011183496</c:v>
                </c:pt>
                <c:pt idx="16">
                  <c:v>0.011601816</c:v>
                </c:pt>
                <c:pt idx="17">
                  <c:v>0.012020137</c:v>
                </c:pt>
                <c:pt idx="18">
                  <c:v>0.012438457</c:v>
                </c:pt>
                <c:pt idx="19">
                  <c:v>0.012856777</c:v>
                </c:pt>
                <c:pt idx="20">
                  <c:v>0.013275098</c:v>
                </c:pt>
                <c:pt idx="21">
                  <c:v>0.013693418</c:v>
                </c:pt>
                <c:pt idx="22">
                  <c:v>More</c:v>
                </c:pt>
              </c:strCache>
            </c:strRef>
          </c:cat>
          <c:val>
            <c:numRef>
              <c:f>Sheet4!$U$9:$U$31</c:f>
              <c:numCache>
                <c:formatCode>General</c:formatCode>
                <c:ptCount val="23"/>
                <c:pt idx="0">
                  <c:v>1</c:v>
                </c:pt>
                <c:pt idx="1">
                  <c:v>7</c:v>
                </c:pt>
                <c:pt idx="2">
                  <c:v>10</c:v>
                </c:pt>
                <c:pt idx="3">
                  <c:v>23</c:v>
                </c:pt>
                <c:pt idx="4">
                  <c:v>41</c:v>
                </c:pt>
                <c:pt idx="5">
                  <c:v>38</c:v>
                </c:pt>
                <c:pt idx="6">
                  <c:v>60</c:v>
                </c:pt>
                <c:pt idx="7">
                  <c:v>53</c:v>
                </c:pt>
                <c:pt idx="8">
                  <c:v>63</c:v>
                </c:pt>
                <c:pt idx="9">
                  <c:v>56</c:v>
                </c:pt>
                <c:pt idx="10">
                  <c:v>32</c:v>
                </c:pt>
                <c:pt idx="11">
                  <c:v>31</c:v>
                </c:pt>
                <c:pt idx="12">
                  <c:v>27</c:v>
                </c:pt>
                <c:pt idx="13">
                  <c:v>22</c:v>
                </c:pt>
                <c:pt idx="14">
                  <c:v>9</c:v>
                </c:pt>
                <c:pt idx="15">
                  <c:v>8</c:v>
                </c:pt>
                <c:pt idx="16">
                  <c:v>6</c:v>
                </c:pt>
                <c:pt idx="17">
                  <c:v>8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0</c:v>
                </c:pt>
                <c:pt idx="2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597504"/>
        <c:axId val="54632448"/>
      </c:barChart>
      <c:catAx>
        <c:axId val="545975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600" dirty="0"/>
                  <a:t>Risk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54632448"/>
        <c:crosses val="autoZero"/>
        <c:auto val="1"/>
        <c:lblAlgn val="ctr"/>
        <c:lblOffset val="100"/>
        <c:noMultiLvlLbl val="0"/>
      </c:catAx>
      <c:valAx>
        <c:axId val="5463244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sz="1600" dirty="0"/>
                  <a:t>Frequency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45975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E49FA-E03B-44ED-B7A0-1296DBAE4DDD}" type="datetimeFigureOut">
              <a:rPr lang="en-US" smtClean="0"/>
              <a:pPr/>
              <a:t>11/5/2010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8CB79-C374-4677-9B9B-87807C86C1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83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914437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914437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914437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914437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F701CB2-823F-433E-A6D6-9E16C09DF149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914437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914437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914437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914437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F566BA5-6EEE-4317-9F2C-EC97299A0A1C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C4D148-BDFB-4FA9-9CEC-408E246E6D69}" type="slidenum">
              <a:rPr lang="en-US"/>
              <a:pPr/>
              <a:t>12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8CB79-C374-4677-9B9B-87807C86C14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41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B4BEC8-1F87-4DED-8664-602F10BD1DCF}" type="slidenum">
              <a:rPr lang="en-US"/>
              <a:pPr/>
              <a:t>14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56F4C9-AB7D-44FB-88F1-12E21735BBE9}" type="slidenum">
              <a:rPr lang="en-US"/>
              <a:pPr/>
              <a:t>15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1AF369-413D-4000-8920-1268287E837F}" type="slidenum">
              <a:rPr lang="en-US"/>
              <a:pPr/>
              <a:t>16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0A965B-9DF1-44C9-B9F7-73C68B066712}" type="slidenum">
              <a:rPr lang="en-US"/>
              <a:pPr/>
              <a:t>17</a:t>
            </a:fld>
            <a:endParaRPr lang="en-US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56F4C9-AB7D-44FB-88F1-12E21735BBE9}" type="slidenum">
              <a:rPr lang="en-US"/>
              <a:pPr/>
              <a:t>18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914437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914437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914437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914437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F566BA5-6EEE-4317-9F2C-EC97299A0A1C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914437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914437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914437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914437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2D7532C-1C7B-47B7-A29A-CBA18D602F08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7506B7-ACD8-4B16-B567-B410F12B657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914437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914437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914437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914437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E6950B8-5778-43D9-9032-B1B66FCFEC0B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914437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914437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914437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914437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E6950B8-5778-43D9-9032-B1B66FCFEC0B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7BB5ABB4-F7BF-49C2-9A79-F7FFD9AD0AE3}" type="slidenum">
              <a:rPr lang="en-US">
                <a:latin typeface="Arial" charset="0"/>
                <a:ea typeface="MS PGothic" pitchFamily="34" charset="-128"/>
              </a:rPr>
              <a:pPr/>
              <a:t>7</a:t>
            </a:fld>
            <a:endParaRPr lang="en-US">
              <a:latin typeface="Arial" charset="0"/>
              <a:ea typeface="MS PGothic" pitchFamily="34" charset="-128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914437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914437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914437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914437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E6950B8-5778-43D9-9032-B1B66FCFEC0B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914437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914437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914437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914437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E6950B8-5778-43D9-9032-B1B66FCFEC0B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52834B-3A8B-42C7-B72E-3D2C4E47616A}" type="slidenum">
              <a:rPr lang="en-US"/>
              <a:pPr/>
              <a:t>10</a:t>
            </a:fld>
            <a:endParaRPr lang="en-U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jpeg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jpeg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0C52F75-B5FA-45C9-9102-61D9A276CF7F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/>
            </a:r>
            <a:br>
              <a:rPr lang="en-US" sz="1800" smtClean="0"/>
            </a:br>
            <a:r>
              <a:rPr lang="en-US" sz="1600" b="1" smtClean="0"/>
              <a:t>U.S. EPA and DHS Center of Excellence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sz="2400" dirty="0" smtClean="0"/>
          </a:p>
          <a:p>
            <a:pPr marL="0" indent="0" eaLnBrk="1" hangingPunct="1">
              <a:buFontTx/>
              <a:buNone/>
            </a:pPr>
            <a:r>
              <a:rPr lang="en-US" sz="2400" dirty="0" smtClean="0"/>
              <a:t>CAMRA is an interdisciplinary research center established to develop scientific knowledge on the fate and risk from high priority infectious agents. </a:t>
            </a:r>
          </a:p>
          <a:p>
            <a:pPr marL="0" indent="0" eaLnBrk="1" hangingPunct="1">
              <a:buFontTx/>
              <a:buNone/>
            </a:pPr>
            <a:endParaRPr lang="en-US" sz="2400" dirty="0" smtClean="0"/>
          </a:p>
          <a:p>
            <a:pPr marL="0" indent="0" eaLnBrk="1" hangingPunct="1">
              <a:buFontTx/>
              <a:buNone/>
            </a:pPr>
            <a:r>
              <a:rPr lang="en-US" sz="2400" dirty="0" smtClean="0"/>
              <a:t>(Michigan State University, Drexel University, University of Michigan, Carnegie Mellon University, Northern Arizona University, University of Arizona and University of California Berkeley)</a:t>
            </a:r>
          </a:p>
          <a:p>
            <a:pPr marL="0" indent="0" eaLnBrk="1" hangingPunct="1">
              <a:buFontTx/>
              <a:buNone/>
            </a:pPr>
            <a:endParaRPr lang="en-US" sz="2400" dirty="0" smtClean="0"/>
          </a:p>
          <a:p>
            <a:pPr marL="0" indent="0" eaLnBrk="1" hangingPunct="1">
              <a:buFontTx/>
              <a:buNone/>
            </a:pPr>
            <a:r>
              <a:rPr lang="en-US" sz="2000" dirty="0" smtClean="0"/>
              <a:t>Homepage: http://www.camra.msu.edu/</a:t>
            </a:r>
          </a:p>
        </p:txBody>
      </p:sp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470025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12" descr="logo camr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28600"/>
            <a:ext cx="251460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4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Monte Carlo Uncertainty Analysis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40386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Risk assessments are often subject to large uncertainties</a:t>
            </a:r>
          </a:p>
          <a:p>
            <a:r>
              <a:rPr lang="en-US" sz="2800" dirty="0" smtClean="0"/>
              <a:t>Monte Carlo generates </a:t>
            </a:r>
            <a:r>
              <a:rPr lang="en-US" sz="2800" dirty="0"/>
              <a:t>or “</a:t>
            </a:r>
            <a:r>
              <a:rPr lang="en-US" sz="2800" dirty="0" smtClean="0"/>
              <a:t>samples” parameters </a:t>
            </a:r>
            <a:r>
              <a:rPr lang="en-US" sz="2800" dirty="0"/>
              <a:t>X1 and X2 based on certain </a:t>
            </a:r>
            <a:r>
              <a:rPr lang="en-US" sz="2800" dirty="0" smtClean="0"/>
              <a:t>distributions while </a:t>
            </a:r>
            <a:r>
              <a:rPr lang="en-US" sz="2800" dirty="0"/>
              <a:t>calculating corresponding risk Y = F(X1, X2</a:t>
            </a:r>
            <a:r>
              <a:rPr lang="en-US" sz="2800" dirty="0" smtClean="0"/>
              <a:t>) </a:t>
            </a:r>
          </a:p>
          <a:p>
            <a:r>
              <a:rPr lang="en-US" sz="2800" dirty="0" smtClean="0"/>
              <a:t>A </a:t>
            </a:r>
            <a:r>
              <a:rPr lang="en-US" sz="2800" dirty="0"/>
              <a:t>discrete distribution of Y that approximates true distribution of </a:t>
            </a:r>
            <a:r>
              <a:rPr lang="en-US" sz="2800" dirty="0" smtClean="0"/>
              <a:t>Y is used</a:t>
            </a:r>
            <a:endParaRPr lang="en-US" sz="2800" dirty="0"/>
          </a:p>
          <a:p>
            <a:r>
              <a:rPr lang="en-US" sz="2800" dirty="0" smtClean="0">
                <a:cs typeface="Arial" charset="0"/>
              </a:rPr>
              <a:t>True </a:t>
            </a:r>
            <a:r>
              <a:rPr lang="en-US" sz="2800" dirty="0">
                <a:cs typeface="Arial" charset="0"/>
              </a:rPr>
              <a:t>percentiles of Y ~= percentile of Y</a:t>
            </a:r>
            <a:r>
              <a:rPr lang="en-US" sz="2800" baseline="-25000" dirty="0">
                <a:cs typeface="Arial" charset="0"/>
              </a:rPr>
              <a:t>i </a:t>
            </a:r>
            <a:r>
              <a:rPr lang="en-US" sz="2800" dirty="0" smtClean="0">
                <a:cs typeface="Arial" charset="0"/>
              </a:rPr>
              <a:t>values are included</a:t>
            </a:r>
            <a:endParaRPr lang="en-US" sz="2800" dirty="0">
              <a:cs typeface="Arial" charset="0"/>
            </a:endParaRPr>
          </a:p>
          <a:p>
            <a:r>
              <a:rPr lang="en-US" sz="2800" dirty="0" smtClean="0">
                <a:cs typeface="Arial" charset="0"/>
              </a:rPr>
              <a:t>Typically the analysis summarizes the data by </a:t>
            </a:r>
            <a:r>
              <a:rPr lang="en-US" sz="2800" dirty="0">
                <a:cs typeface="Arial" charset="0"/>
              </a:rPr>
              <a:t>mean, median, upper bound, and lower bound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6" descr="logo camr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46234"/>
            <a:ext cx="1752600" cy="811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CAF66A3-7197-44A0-A6B1-7976910E27B5}" type="slidenum">
              <a:rPr lang="en-US" sz="1400"/>
              <a:pPr eaLnBrk="1" hangingPunct="1"/>
              <a:t>10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4019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DD7A35-5803-4C3F-A1F7-1AB13C298923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Applications for </a:t>
            </a:r>
            <a:r>
              <a:rPr lang="en-US" sz="4000" b="1" dirty="0" smtClean="0"/>
              <a:t>QMRA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3733800" cy="4849905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/>
              <a:t>Establish policies for protection of health using standards or performance based criteria</a:t>
            </a:r>
          </a:p>
          <a:p>
            <a:pPr eaLnBrk="1" hangingPunct="1">
              <a:lnSpc>
                <a:spcPct val="90000"/>
              </a:lnSpc>
            </a:pPr>
            <a:endParaRPr lang="en-US" sz="10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Compare risks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Evaluate alternative solutions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Prioritize risks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Identify scientific data gaps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Develop protocols for monitoring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Communicate </a:t>
            </a:r>
            <a:r>
              <a:rPr lang="en-US" sz="2800" dirty="0" smtClean="0"/>
              <a:t>effectively </a:t>
            </a:r>
            <a:r>
              <a:rPr lang="en-US" sz="2800" dirty="0"/>
              <a:t>with </a:t>
            </a:r>
            <a:r>
              <a:rPr lang="en-US" sz="2800" dirty="0" smtClean="0"/>
              <a:t>the public 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</p:txBody>
      </p:sp>
      <p:pic>
        <p:nvPicPr>
          <p:cNvPr id="5" name="Picture 2" descr="j rose-figure 7 Log10.JPG                                      00000476Macintosh HD                   B42E10C7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219200"/>
            <a:ext cx="4724400" cy="5002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logo camr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46234"/>
            <a:ext cx="1752600" cy="811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564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Example: </a:t>
            </a:r>
            <a:r>
              <a:rPr lang="en-US" b="1" i="1" dirty="0" smtClean="0"/>
              <a:t>Cryptosporidium </a:t>
            </a:r>
            <a:r>
              <a:rPr lang="en-US" b="1" dirty="0" smtClean="0"/>
              <a:t>Risk Assessment</a:t>
            </a:r>
            <a:endParaRPr lang="en-US" b="1" dirty="0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8800" dirty="0" smtClean="0"/>
              <a:t>What is the risk of waterborne disease from swimming ?</a:t>
            </a:r>
          </a:p>
          <a:p>
            <a:r>
              <a:rPr lang="en-US" sz="8800" dirty="0" smtClean="0"/>
              <a:t>According to CDC, diarrheal recreational </a:t>
            </a:r>
            <a:r>
              <a:rPr lang="en-US" sz="8800" dirty="0"/>
              <a:t>water illnesses (RWIs) </a:t>
            </a:r>
            <a:r>
              <a:rPr lang="en-US" sz="8800" dirty="0" smtClean="0"/>
              <a:t>outbreaks</a:t>
            </a:r>
            <a:r>
              <a:rPr lang="en-US" sz="8800" dirty="0"/>
              <a:t>, the most commonly reported RWI, </a:t>
            </a:r>
            <a:r>
              <a:rPr lang="en-US" sz="8800" dirty="0" smtClean="0"/>
              <a:t>has </a:t>
            </a:r>
            <a:r>
              <a:rPr lang="en-US" sz="8800" dirty="0"/>
              <a:t>sickened almost 19,000 </a:t>
            </a:r>
            <a:r>
              <a:rPr lang="en-US" sz="8800" dirty="0" smtClean="0"/>
              <a:t>people </a:t>
            </a:r>
            <a:r>
              <a:rPr lang="en-US" sz="8800" dirty="0"/>
              <a:t>from 1984 to </a:t>
            </a:r>
            <a:r>
              <a:rPr lang="en-US" sz="8800" dirty="0" smtClean="0"/>
              <a:t>2002</a:t>
            </a:r>
          </a:p>
          <a:p>
            <a:r>
              <a:rPr lang="en-US" sz="8800" dirty="0" smtClean="0"/>
              <a:t>One of the </a:t>
            </a:r>
            <a:r>
              <a:rPr lang="en-US" sz="8800" dirty="0"/>
              <a:t>most commonly </a:t>
            </a:r>
            <a:r>
              <a:rPr lang="en-US" sz="8800" dirty="0" smtClean="0"/>
              <a:t>reported parasites that cause </a:t>
            </a:r>
            <a:r>
              <a:rPr lang="en-US" sz="8800" dirty="0"/>
              <a:t>diarrheal RWI </a:t>
            </a:r>
            <a:r>
              <a:rPr lang="en-US" sz="8800" dirty="0" smtClean="0"/>
              <a:t>is </a:t>
            </a:r>
            <a:r>
              <a:rPr lang="en-US" sz="8800" i="1" dirty="0" smtClean="0"/>
              <a:t>Cryptosporidium</a:t>
            </a:r>
            <a:r>
              <a:rPr lang="en-US" sz="8800" dirty="0" smtClean="0"/>
              <a:t> </a:t>
            </a:r>
          </a:p>
          <a:p>
            <a:r>
              <a:rPr lang="en-US" sz="8800" i="1" dirty="0" smtClean="0"/>
              <a:t>Cryptosporidium </a:t>
            </a:r>
          </a:p>
          <a:p>
            <a:pPr marL="0" indent="0">
              <a:buNone/>
            </a:pPr>
            <a:r>
              <a:rPr lang="en-US" sz="8800" i="1" dirty="0"/>
              <a:t> </a:t>
            </a:r>
            <a:r>
              <a:rPr lang="en-US" sz="8800" i="1" dirty="0" smtClean="0"/>
              <a:t>     - </a:t>
            </a:r>
            <a:r>
              <a:rPr lang="en-US" sz="8800" dirty="0" smtClean="0"/>
              <a:t>protozoan parasite </a:t>
            </a:r>
          </a:p>
          <a:p>
            <a:pPr marL="0" indent="0">
              <a:buNone/>
            </a:pPr>
            <a:r>
              <a:rPr lang="en-US" sz="8800" dirty="0" smtClean="0"/>
              <a:t>      -  environmentally </a:t>
            </a:r>
            <a:r>
              <a:rPr lang="en-US" sz="8800" dirty="0"/>
              <a:t>transmissible </a:t>
            </a:r>
            <a:r>
              <a:rPr lang="en-US" sz="8800" dirty="0" smtClean="0"/>
              <a:t>form: </a:t>
            </a:r>
          </a:p>
          <a:p>
            <a:pPr marL="0" indent="0">
              <a:buNone/>
            </a:pPr>
            <a:r>
              <a:rPr lang="en-US" sz="8800" dirty="0" smtClean="0"/>
              <a:t>          </a:t>
            </a:r>
            <a:r>
              <a:rPr lang="en-US" sz="8800" dirty="0" err="1" smtClean="0"/>
              <a:t>oocysts</a:t>
            </a:r>
            <a:endParaRPr lang="en-US" sz="8800" dirty="0" smtClean="0"/>
          </a:p>
          <a:p>
            <a:pPr marL="0" indent="0">
              <a:buNone/>
            </a:pPr>
            <a:r>
              <a:rPr lang="en-US" sz="8800" dirty="0"/>
              <a:t> </a:t>
            </a:r>
            <a:r>
              <a:rPr lang="en-US" sz="8800" dirty="0" smtClean="0"/>
              <a:t>     - exposure route: fecal-oral </a:t>
            </a:r>
          </a:p>
          <a:p>
            <a:pPr marL="0" indent="0">
              <a:buNone/>
            </a:pPr>
            <a:r>
              <a:rPr lang="en-US" sz="8800" dirty="0" smtClean="0"/>
              <a:t>      - Risk analysis scenario: swimming </a:t>
            </a:r>
          </a:p>
          <a:p>
            <a:pPr marL="0" indent="0">
              <a:buNone/>
            </a:pPr>
            <a:r>
              <a:rPr lang="en-US" sz="8800" dirty="0"/>
              <a:t> </a:t>
            </a:r>
            <a:r>
              <a:rPr lang="en-US" sz="8800" dirty="0" smtClean="0"/>
              <a:t>        in contaminated pool </a:t>
            </a:r>
          </a:p>
          <a:p>
            <a:endParaRPr lang="en-US" sz="88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</a:p>
          <a:p>
            <a:pPr marL="0" indent="0">
              <a:buNone/>
            </a:pPr>
            <a:r>
              <a:rPr lang="en-US" sz="2000" dirty="0" smtClean="0"/>
              <a:t>     </a:t>
            </a:r>
            <a:endParaRPr lang="en-US" sz="2000" dirty="0"/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334000" y="3886200"/>
            <a:ext cx="3433230" cy="2338210"/>
            <a:chOff x="59" y="0"/>
            <a:chExt cx="5654" cy="4304"/>
          </a:xfrm>
        </p:grpSpPr>
        <p:pic>
          <p:nvPicPr>
            <p:cNvPr id="15" name="Picture 14" descr="cycl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" y="407"/>
              <a:ext cx="3397" cy="3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5" descr="FDMfoci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10" y="1907"/>
              <a:ext cx="2103" cy="239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17" name="Picture 16" descr="SEM-foci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41" y="0"/>
              <a:ext cx="2107" cy="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8" name="Picture 6" descr="logo camr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46234"/>
            <a:ext cx="1752600" cy="811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CAF66A3-7197-44A0-A6B1-7976910E27B5}" type="slidenum">
              <a:rPr lang="en-US" sz="1400"/>
              <a:pPr eaLnBrk="1" hangingPunct="1"/>
              <a:t>12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6114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/>
              <a:t>Dose-Response Modeling for </a:t>
            </a:r>
            <a:r>
              <a:rPr lang="en-US" sz="4000" b="1" i="1" dirty="0" smtClean="0"/>
              <a:t>Cryptosporidium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52800" cy="4038599"/>
          </a:xfrm>
        </p:spPr>
        <p:txBody>
          <a:bodyPr>
            <a:normAutofit/>
          </a:bodyPr>
          <a:lstStyle/>
          <a:p>
            <a:r>
              <a:rPr lang="en-US" dirty="0" smtClean="0"/>
              <a:t>Fitting dose-response model to available data</a:t>
            </a:r>
          </a:p>
          <a:p>
            <a:r>
              <a:rPr lang="en-US" dirty="0" smtClean="0"/>
              <a:t>Exponential </a:t>
            </a:r>
            <a:r>
              <a:rPr lang="en-US" dirty="0"/>
              <a:t>with k= </a:t>
            </a:r>
            <a:r>
              <a:rPr lang="en-US" dirty="0" smtClean="0"/>
              <a:t>0.00419</a:t>
            </a:r>
          </a:p>
          <a:p>
            <a:r>
              <a:rPr lang="en-US" dirty="0"/>
              <a:t>Risk = 1-exp(-dose x 0.00419)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C:\Fall 2010 MSU\Intro to QMRA\2.tif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524001"/>
            <a:ext cx="3810000" cy="380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67201" y="5382510"/>
            <a:ext cx="4343400" cy="762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dirty="0" smtClean="0"/>
              <a:t>Exponential model fit to data on oral exposure to </a:t>
            </a:r>
            <a:r>
              <a:rPr lang="en-US" dirty="0" err="1" smtClean="0"/>
              <a:t>oocysts</a:t>
            </a:r>
            <a:r>
              <a:rPr lang="en-US" dirty="0" smtClean="0"/>
              <a:t> and infectivity of </a:t>
            </a:r>
            <a:r>
              <a:rPr lang="en-US" i="1" dirty="0"/>
              <a:t>Cryptosporidium</a:t>
            </a:r>
            <a:r>
              <a:rPr lang="en-US" dirty="0" smtClean="0"/>
              <a:t>  in humans (</a:t>
            </a:r>
            <a:r>
              <a:rPr lang="en-US" dirty="0" err="1" smtClean="0"/>
              <a:t>Dupont</a:t>
            </a:r>
            <a:r>
              <a:rPr lang="en-US" dirty="0" smtClean="0"/>
              <a:t> 1995)</a:t>
            </a:r>
            <a:endParaRPr lang="en-US" dirty="0"/>
          </a:p>
        </p:txBody>
      </p:sp>
      <p:pic>
        <p:nvPicPr>
          <p:cNvPr id="6" name="Picture 6" descr="logo camr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46234"/>
            <a:ext cx="1752600" cy="811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CAF66A3-7197-44A0-A6B1-7976910E27B5}" type="slidenum">
              <a:rPr lang="en-US" sz="1400"/>
              <a:pPr eaLnBrk="1" hangingPunct="1"/>
              <a:t>13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8572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 smtClean="0"/>
              <a:t>Cryptosporidium</a:t>
            </a:r>
            <a:r>
              <a:rPr lang="en-US" sz="4000" b="1" dirty="0" smtClean="0"/>
              <a:t> Risk per Swim</a:t>
            </a:r>
            <a:endParaRPr lang="en-US" sz="4000" b="1" dirty="0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763000" cy="4221163"/>
          </a:xfrm>
        </p:spPr>
        <p:txBody>
          <a:bodyPr>
            <a:normAutofit/>
          </a:bodyPr>
          <a:lstStyle/>
          <a:p>
            <a:r>
              <a:rPr lang="en-US" sz="2800" dirty="0"/>
              <a:t> </a:t>
            </a:r>
            <a:r>
              <a:rPr lang="en-US" sz="2800" dirty="0" smtClean="0"/>
              <a:t>Exposure assessment:  Swimming after a fecal accident </a:t>
            </a:r>
          </a:p>
          <a:p>
            <a:pPr marL="0" indent="0">
              <a:buNone/>
            </a:pPr>
            <a:r>
              <a:rPr lang="en-US" sz="2800" dirty="0" smtClean="0"/>
              <a:t>       i.  0.016 </a:t>
            </a:r>
            <a:r>
              <a:rPr lang="en-US" sz="2800" dirty="0"/>
              <a:t>liters consumed per </a:t>
            </a:r>
            <a:r>
              <a:rPr lang="en-US" sz="2800" dirty="0" smtClean="0"/>
              <a:t>swim (</a:t>
            </a:r>
            <a:r>
              <a:rPr lang="en-US" sz="2800" dirty="0" err="1" smtClean="0"/>
              <a:t>Dufour</a:t>
            </a:r>
            <a:r>
              <a:rPr lang="en-US" sz="2800" dirty="0" smtClean="0"/>
              <a:t> et al. 2006)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ii. assume 15 </a:t>
            </a:r>
            <a:r>
              <a:rPr lang="en-US" sz="2800" dirty="0"/>
              <a:t>infective </a:t>
            </a:r>
            <a:r>
              <a:rPr lang="en-US" sz="2800" dirty="0" err="1"/>
              <a:t>oocysts</a:t>
            </a:r>
            <a:r>
              <a:rPr lang="en-US" sz="2800" dirty="0"/>
              <a:t>/liter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      iii. Dose =0.016 liters/swim x 15 </a:t>
            </a:r>
            <a:r>
              <a:rPr lang="en-US" sz="2800" dirty="0" err="1" smtClean="0"/>
              <a:t>oocysts</a:t>
            </a:r>
            <a:r>
              <a:rPr lang="en-US" sz="2800" dirty="0" smtClean="0"/>
              <a:t>/liter = 0.24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/>
              <a:t>Risk Characterization</a:t>
            </a:r>
            <a:r>
              <a:rPr lang="en-US" sz="2800" dirty="0" smtClean="0"/>
              <a:t>    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- </a:t>
            </a:r>
            <a:r>
              <a:rPr lang="en-US" sz="2800" dirty="0"/>
              <a:t>Risk = </a:t>
            </a:r>
            <a:r>
              <a:rPr lang="en-US" sz="2800" dirty="0" smtClean="0"/>
              <a:t>1-exp(-0.00419 x dose )</a:t>
            </a:r>
          </a:p>
          <a:p>
            <a:pPr marL="0" indent="0">
              <a:buNone/>
            </a:pPr>
            <a:r>
              <a:rPr lang="en-US" sz="2800" dirty="0" smtClean="0"/>
              <a:t>     - Risk </a:t>
            </a:r>
            <a:r>
              <a:rPr lang="en-US" sz="2800" dirty="0"/>
              <a:t>= </a:t>
            </a:r>
            <a:r>
              <a:rPr lang="en-US" sz="2800" dirty="0" smtClean="0"/>
              <a:t>1-exp(-0.00419 * 0.24)= </a:t>
            </a:r>
            <a:r>
              <a:rPr lang="en-US" sz="2800" dirty="0" smtClean="0"/>
              <a:t>0.0010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869880"/>
              </p:ext>
            </p:extLst>
          </p:nvPr>
        </p:nvGraphicFramePr>
        <p:xfrm>
          <a:off x="4876800" y="4191000"/>
          <a:ext cx="2514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Equation" r:id="rId4" imgW="8109000" imgH="1615320" progId="Equation.3">
                  <p:embed/>
                </p:oleObj>
              </mc:Choice>
              <mc:Fallback>
                <p:oleObj name="Equation" r:id="rId4" imgW="8109000" imgH="161532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191000"/>
                        <a:ext cx="2514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6" descr="logo camr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46234"/>
            <a:ext cx="1752600" cy="811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CAF66A3-7197-44A0-A6B1-7976910E27B5}" type="slidenum">
              <a:rPr lang="en-US" sz="1400"/>
              <a:pPr eaLnBrk="1" hangingPunct="1"/>
              <a:t>14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6541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b="1" dirty="0" smtClean="0"/>
              <a:t>Risk from Multiple </a:t>
            </a:r>
            <a:r>
              <a:rPr lang="en-US" b="1" dirty="0"/>
              <a:t>Exposures 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dirty="0" smtClean="0"/>
              <a:t>Seasonal Risk of swimming [probability of infection with multiple exposures] assumes each exposure event is independent.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Example:</a:t>
            </a:r>
          </a:p>
          <a:p>
            <a:pPr>
              <a:buFontTx/>
              <a:buNone/>
            </a:pPr>
            <a:r>
              <a:rPr lang="en-US" dirty="0" smtClean="0"/>
              <a:t>Seasonal swimming occurs for 8 events throughout the year.</a:t>
            </a:r>
          </a:p>
          <a:p>
            <a:pPr>
              <a:buFontTx/>
              <a:buNone/>
            </a:pPr>
            <a:r>
              <a:rPr lang="en-US" dirty="0" smtClean="0"/>
              <a:t>Probability of Infection for one swim event = </a:t>
            </a:r>
            <a:r>
              <a:rPr lang="en-US" dirty="0" smtClean="0"/>
              <a:t>0.0010</a:t>
            </a: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Multiple Exposure Risk </a:t>
            </a:r>
            <a:r>
              <a:rPr lang="en-US" dirty="0"/>
              <a:t>=</a:t>
            </a:r>
            <a:r>
              <a:rPr lang="en-US" dirty="0" smtClean="0"/>
              <a:t>1-[1-SingleRisk]</a:t>
            </a:r>
            <a:r>
              <a:rPr lang="en-US" baseline="30000" dirty="0"/>
              <a:t>8</a:t>
            </a:r>
            <a:endParaRPr lang="en-US" baseline="30000" dirty="0" smtClean="0"/>
          </a:p>
          <a:p>
            <a:pPr marL="0" indent="0">
              <a:buNone/>
            </a:pPr>
            <a:r>
              <a:rPr lang="en-US" dirty="0" smtClean="0"/>
              <a:t>Seasonal Swim Risk </a:t>
            </a:r>
            <a:r>
              <a:rPr lang="en-US" dirty="0"/>
              <a:t>=</a:t>
            </a:r>
            <a:r>
              <a:rPr lang="en-US" dirty="0" smtClean="0"/>
              <a:t>1-[</a:t>
            </a:r>
            <a:r>
              <a:rPr lang="en-US" dirty="0" smtClean="0"/>
              <a:t>1-0.0010]</a:t>
            </a:r>
            <a:r>
              <a:rPr lang="en-US" baseline="30000" dirty="0" smtClean="0"/>
              <a:t>8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0.0080</a:t>
            </a:r>
            <a:endParaRPr lang="en-US" dirty="0"/>
          </a:p>
          <a:p>
            <a:pPr>
              <a:buFontTx/>
              <a:buNone/>
            </a:pPr>
            <a:endParaRPr lang="en-US" b="1" baseline="30000" dirty="0"/>
          </a:p>
        </p:txBody>
      </p:sp>
      <p:pic>
        <p:nvPicPr>
          <p:cNvPr id="4" name="Picture 6" descr="logo camr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46234"/>
            <a:ext cx="1752600" cy="811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CAF66A3-7197-44A0-A6B1-7976910E27B5}" type="slidenum">
              <a:rPr lang="en-US" sz="1400"/>
              <a:pPr eaLnBrk="1" hangingPunct="1"/>
              <a:t>15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0156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Monte Carlo </a:t>
            </a:r>
            <a:r>
              <a:rPr lang="en-US" sz="4000" b="1" dirty="0" smtClean="0"/>
              <a:t>Uncertainty</a:t>
            </a:r>
            <a:endParaRPr lang="en-US" sz="4000" b="1" dirty="0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Risk=1-exp(-k * ingestion * concentration</a:t>
            </a:r>
            <a:r>
              <a:rPr lang="en-US" dirty="0" smtClean="0"/>
              <a:t>)</a:t>
            </a:r>
          </a:p>
          <a:p>
            <a:r>
              <a:rPr lang="en-US" dirty="0"/>
              <a:t>suppose we don’t know true average concentration</a:t>
            </a:r>
            <a:r>
              <a:rPr lang="en-US" dirty="0" smtClean="0"/>
              <a:t>?</a:t>
            </a:r>
          </a:p>
          <a:p>
            <a:r>
              <a:rPr lang="en-US" dirty="0" smtClean="0"/>
              <a:t>Choose </a:t>
            </a:r>
            <a:r>
              <a:rPr lang="en-US" dirty="0"/>
              <a:t>input distributions that reflect plausible spread in these values</a:t>
            </a:r>
          </a:p>
          <a:p>
            <a:r>
              <a:rPr lang="en-US" dirty="0" smtClean="0"/>
              <a:t>Assuming Ln </a:t>
            </a:r>
            <a:r>
              <a:rPr lang="en-US" dirty="0"/>
              <a:t>(</a:t>
            </a:r>
            <a:r>
              <a:rPr lang="en-US" dirty="0" smtClean="0"/>
              <a:t>natural log) of </a:t>
            </a:r>
            <a:r>
              <a:rPr lang="en-US" dirty="0"/>
              <a:t>the average </a:t>
            </a:r>
            <a:r>
              <a:rPr lang="en-US" dirty="0" err="1"/>
              <a:t>oocyst</a:t>
            </a:r>
            <a:r>
              <a:rPr lang="en-US" dirty="0"/>
              <a:t> </a:t>
            </a:r>
            <a:r>
              <a:rPr lang="en-US" dirty="0" smtClean="0"/>
              <a:t>concentration is normally distributed  with mean = 2.7 and standard deviation = 0.20</a:t>
            </a:r>
            <a:endParaRPr lang="en-US" dirty="0"/>
          </a:p>
          <a:p>
            <a:pPr lvl="1">
              <a:buFontTx/>
              <a:buNone/>
            </a:pPr>
            <a:r>
              <a:rPr lang="en-US" dirty="0" smtClean="0">
                <a:cs typeface="Arial" charset="0"/>
              </a:rPr>
              <a:t>generate Ln [</a:t>
            </a:r>
            <a:r>
              <a:rPr lang="en-US" dirty="0" smtClean="0"/>
              <a:t>average concentration</a:t>
            </a:r>
            <a:r>
              <a:rPr lang="en-US" dirty="0" smtClean="0">
                <a:cs typeface="Arial" charset="0"/>
              </a:rPr>
              <a:t>] </a:t>
            </a:r>
            <a:r>
              <a:rPr lang="en-US" dirty="0">
                <a:cs typeface="Arial" charset="0"/>
              </a:rPr>
              <a:t>from normal </a:t>
            </a:r>
            <a:r>
              <a:rPr lang="en-US" dirty="0" smtClean="0">
                <a:cs typeface="Arial" charset="0"/>
              </a:rPr>
              <a:t>generator in excel </a:t>
            </a:r>
            <a:endParaRPr lang="en-US" dirty="0">
              <a:cs typeface="Arial" charset="0"/>
            </a:endParaRPr>
          </a:p>
        </p:txBody>
      </p:sp>
      <p:pic>
        <p:nvPicPr>
          <p:cNvPr id="4" name="Picture 6" descr="logo camr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46234"/>
            <a:ext cx="1752600" cy="811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CAF66A3-7197-44A0-A6B1-7976910E27B5}" type="slidenum">
              <a:rPr lang="en-US" sz="1400"/>
              <a:pPr eaLnBrk="1" hangingPunct="1"/>
              <a:t>16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8105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9144000" cy="11430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From </a:t>
            </a:r>
            <a:r>
              <a:rPr lang="en-US" sz="3200" b="1" dirty="0" smtClean="0"/>
              <a:t>Point Estimate to Probabilistic Risk Assessment</a:t>
            </a:r>
            <a:endParaRPr lang="en-US" sz="32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534400" cy="2514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Probabilistic Seasonal Risk=1-{1-[1-exp</a:t>
            </a:r>
            <a:r>
              <a:rPr lang="en-US" dirty="0"/>
              <a:t>(-k * ingestion * concentration</a:t>
            </a:r>
            <a:r>
              <a:rPr lang="en-US" dirty="0" smtClean="0"/>
              <a:t>)]}</a:t>
            </a:r>
            <a:r>
              <a:rPr lang="en-US" baseline="30000" dirty="0" smtClean="0"/>
              <a:t>8</a:t>
            </a:r>
          </a:p>
          <a:p>
            <a:r>
              <a:rPr lang="en-US" dirty="0" smtClean="0"/>
              <a:t>Only concentration of </a:t>
            </a:r>
            <a:r>
              <a:rPr lang="en-US" dirty="0" err="1" smtClean="0"/>
              <a:t>oocysts</a:t>
            </a:r>
            <a:r>
              <a:rPr lang="en-US" dirty="0" smtClean="0"/>
              <a:t>  used as a distribution for the risk output.</a:t>
            </a:r>
          </a:p>
          <a:p>
            <a:r>
              <a:rPr lang="en-US" dirty="0" smtClean="0"/>
              <a:t>A series of risks are calculated based on</a:t>
            </a:r>
            <a:r>
              <a:rPr lang="en-US" dirty="0" smtClean="0">
                <a:cs typeface="Arial" charset="0"/>
              </a:rPr>
              <a:t> randomly  generated </a:t>
            </a:r>
            <a:r>
              <a:rPr lang="en-US" dirty="0" err="1" smtClean="0">
                <a:cs typeface="Arial" charset="0"/>
              </a:rPr>
              <a:t>oocyst</a:t>
            </a:r>
            <a:r>
              <a:rPr lang="en-US" dirty="0" smtClean="0">
                <a:cs typeface="Arial" charset="0"/>
              </a:rPr>
              <a:t> levels from the distribution of the </a:t>
            </a:r>
            <a:r>
              <a:rPr lang="en-US" dirty="0" smtClean="0"/>
              <a:t>concentration of </a:t>
            </a:r>
            <a:r>
              <a:rPr lang="en-US" dirty="0" err="1" smtClean="0"/>
              <a:t>oocysts</a:t>
            </a:r>
            <a:r>
              <a:rPr lang="en-US" dirty="0" smtClean="0"/>
              <a:t>  (see slide 16)</a:t>
            </a:r>
          </a:p>
          <a:p>
            <a:r>
              <a:rPr lang="en-US" dirty="0" smtClean="0">
                <a:cs typeface="Arial" charset="0"/>
              </a:rPr>
              <a:t>Output can be described by distribution as shown below (inclusive of mean , </a:t>
            </a:r>
            <a:r>
              <a:rPr lang="en-US" dirty="0">
                <a:cs typeface="Arial" charset="0"/>
              </a:rPr>
              <a:t>median, upper bound, and lower </a:t>
            </a:r>
            <a:r>
              <a:rPr lang="en-US" dirty="0" smtClean="0">
                <a:cs typeface="Arial" charset="0"/>
              </a:rPr>
              <a:t>bound, </a:t>
            </a:r>
            <a:r>
              <a:rPr lang="en-US" dirty="0" err="1" smtClean="0">
                <a:cs typeface="Arial" charset="0"/>
              </a:rPr>
              <a:t>etc</a:t>
            </a:r>
            <a:r>
              <a:rPr lang="en-US" dirty="0" smtClean="0">
                <a:cs typeface="Arial" charset="0"/>
              </a:rPr>
              <a:t>)</a:t>
            </a:r>
          </a:p>
          <a:p>
            <a:r>
              <a:rPr lang="en-US" dirty="0" smtClean="0">
                <a:cs typeface="Arial" charset="0"/>
              </a:rPr>
              <a:t>From the output below, mean=0.0081, median=0.0079, 95% </a:t>
            </a:r>
            <a:r>
              <a:rPr lang="en-US" dirty="0">
                <a:cs typeface="Arial" charset="0"/>
              </a:rPr>
              <a:t>upper </a:t>
            </a:r>
            <a:r>
              <a:rPr lang="en-US" dirty="0" smtClean="0">
                <a:cs typeface="Arial" charset="0"/>
              </a:rPr>
              <a:t>bound=0.0109,  95% </a:t>
            </a:r>
            <a:r>
              <a:rPr lang="en-US" dirty="0">
                <a:cs typeface="Arial" charset="0"/>
              </a:rPr>
              <a:t>lower bound </a:t>
            </a:r>
            <a:r>
              <a:rPr lang="en-US" dirty="0" smtClean="0">
                <a:cs typeface="Arial" charset="0"/>
              </a:rPr>
              <a:t>=</a:t>
            </a:r>
            <a:r>
              <a:rPr lang="en-US" dirty="0" smtClean="0">
                <a:cs typeface="Arial" charset="0"/>
              </a:rPr>
              <a:t>0.0059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948899"/>
              </p:ext>
            </p:extLst>
          </p:nvPr>
        </p:nvGraphicFramePr>
        <p:xfrm>
          <a:off x="1905000" y="3048000"/>
          <a:ext cx="60960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6" descr="logo camr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46234"/>
            <a:ext cx="1752600" cy="811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CAF66A3-7197-44A0-A6B1-7976910E27B5}" type="slidenum">
              <a:rPr lang="en-US" sz="1400"/>
              <a:pPr eaLnBrk="1" hangingPunct="1"/>
              <a:t>17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4232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b="1" dirty="0" smtClean="0"/>
              <a:t>Swimming Risks </a:t>
            </a:r>
            <a:endParaRPr lang="en-US" b="1" dirty="0"/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b="1" dirty="0" smtClean="0"/>
              <a:t> </a:t>
            </a:r>
            <a:r>
              <a:rPr lang="en-US" dirty="0" smtClean="0"/>
              <a:t>After a fecal accident risks are as high as 1% with 15 </a:t>
            </a:r>
            <a:r>
              <a:rPr lang="en-US" dirty="0" err="1" smtClean="0"/>
              <a:t>oocysts</a:t>
            </a:r>
            <a:r>
              <a:rPr lang="en-US" dirty="0" smtClean="0"/>
              <a:t>/liter.  Higher levels of contamination are possible and would result in significantly higher risks. 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In order to reduce the risk, pools should be closed, and the water filtered and disinfected (</a:t>
            </a:r>
            <a:r>
              <a:rPr lang="en-US" dirty="0" err="1" smtClean="0"/>
              <a:t>eg</a:t>
            </a:r>
            <a:r>
              <a:rPr lang="en-US" dirty="0" smtClean="0"/>
              <a:t> with UV disinfection) to reduce the risk.</a:t>
            </a:r>
          </a:p>
          <a:p>
            <a:pPr>
              <a:buFontTx/>
              <a:buNone/>
            </a:pPr>
            <a:endParaRPr lang="en-US" baseline="30000" dirty="0"/>
          </a:p>
        </p:txBody>
      </p:sp>
      <p:pic>
        <p:nvPicPr>
          <p:cNvPr id="4" name="Picture 6" descr="logo camr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46234"/>
            <a:ext cx="1752600" cy="811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CAF66A3-7197-44A0-A6B1-7976910E27B5}" type="slidenum">
              <a:rPr lang="en-US" sz="1400"/>
              <a:pPr eaLnBrk="1" hangingPunct="1"/>
              <a:t>18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0156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DD7A35-5803-4C3F-A1F7-1AB13C298923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 smtClean="0"/>
              <a:t>Selected QMRA References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229600" cy="4525963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endParaRPr lang="en-US" sz="1600" dirty="0" smtClean="0"/>
          </a:p>
          <a:p>
            <a:r>
              <a:rPr lang="en-US" sz="1400" dirty="0" err="1"/>
              <a:t>Casman</a:t>
            </a:r>
            <a:r>
              <a:rPr lang="en-US" sz="1400" dirty="0"/>
              <a:t>, E. A. and B. </a:t>
            </a:r>
            <a:r>
              <a:rPr lang="en-US" sz="1400" dirty="0" err="1"/>
              <a:t>Fischhoff</a:t>
            </a:r>
            <a:r>
              <a:rPr lang="en-US" sz="1400" dirty="0"/>
              <a:t> (2008). "Risk Communication Planning for the Aftermath of a Plague </a:t>
            </a:r>
            <a:r>
              <a:rPr lang="en-US" sz="1400" dirty="0" err="1"/>
              <a:t>Bioattack</a:t>
            </a:r>
            <a:r>
              <a:rPr lang="en-US" sz="1400" dirty="0"/>
              <a:t>." </a:t>
            </a:r>
            <a:r>
              <a:rPr lang="en-US" sz="1400" u="sng" dirty="0"/>
              <a:t>Risk Analysis</a:t>
            </a:r>
            <a:r>
              <a:rPr lang="en-US" sz="1400" dirty="0"/>
              <a:t> </a:t>
            </a:r>
            <a:r>
              <a:rPr lang="en-US" sz="1400" b="1" dirty="0"/>
              <a:t>28</a:t>
            </a:r>
            <a:r>
              <a:rPr lang="en-US" sz="1400" dirty="0"/>
              <a:t>(5): 1327-1342</a:t>
            </a:r>
            <a:r>
              <a:rPr lang="en-US" sz="1400" dirty="0" smtClean="0"/>
              <a:t>.</a:t>
            </a:r>
          </a:p>
          <a:p>
            <a:r>
              <a:rPr lang="en-US" sz="1400" dirty="0" err="1"/>
              <a:t>Dufour</a:t>
            </a:r>
            <a:r>
              <a:rPr lang="en-US" sz="1400" dirty="0"/>
              <a:t>, A., O. Evans, et al. (2006). "Water ingestion during swimming activities in a pool: A pilot study." </a:t>
            </a:r>
            <a:r>
              <a:rPr lang="en-US" sz="1400" u="sng" dirty="0"/>
              <a:t>Journal of Water and Health</a:t>
            </a:r>
            <a:r>
              <a:rPr lang="en-US" sz="1400" dirty="0"/>
              <a:t> </a:t>
            </a:r>
            <a:r>
              <a:rPr lang="en-US" sz="1400" b="1" dirty="0"/>
              <a:t>4</a:t>
            </a:r>
            <a:r>
              <a:rPr lang="en-US" sz="1400" dirty="0"/>
              <a:t>(4): 425-430</a:t>
            </a:r>
            <a:r>
              <a:rPr lang="en-US" sz="1400" dirty="0" smtClean="0"/>
              <a:t>.</a:t>
            </a:r>
            <a:r>
              <a:rPr lang="en-US" sz="1400" dirty="0"/>
              <a:t>	</a:t>
            </a:r>
          </a:p>
          <a:p>
            <a:r>
              <a:rPr lang="en-US" sz="1400" dirty="0"/>
              <a:t>DuPont, H., C. Chappell, et al. (1995). "The infectivity of Cryptosporidium </a:t>
            </a:r>
            <a:r>
              <a:rPr lang="en-US" sz="1400" dirty="0" err="1"/>
              <a:t>parvum</a:t>
            </a:r>
            <a:r>
              <a:rPr lang="en-US" sz="1400" dirty="0"/>
              <a:t> in healthy volunteers." </a:t>
            </a:r>
            <a:r>
              <a:rPr lang="en-US" sz="1400" u="sng" dirty="0"/>
              <a:t>New England Journal of Medicine</a:t>
            </a:r>
            <a:r>
              <a:rPr lang="en-US" sz="1400" dirty="0"/>
              <a:t> </a:t>
            </a:r>
            <a:r>
              <a:rPr lang="en-US" sz="1400" b="1" dirty="0"/>
              <a:t>332</a:t>
            </a:r>
            <a:r>
              <a:rPr lang="en-US" sz="1400" dirty="0"/>
              <a:t>(13): 855-859. </a:t>
            </a:r>
            <a:r>
              <a:rPr lang="en-US" sz="1400" dirty="0" smtClean="0"/>
              <a:t>	</a:t>
            </a:r>
          </a:p>
          <a:p>
            <a:r>
              <a:rPr lang="en-US" sz="1400" dirty="0" smtClean="0"/>
              <a:t>Eisenberg</a:t>
            </a:r>
            <a:r>
              <a:rPr lang="en-US" sz="1400" dirty="0"/>
              <a:t>, J., E. </a:t>
            </a:r>
            <a:r>
              <a:rPr lang="en-US" sz="1400" dirty="0" err="1"/>
              <a:t>Seto</a:t>
            </a:r>
            <a:r>
              <a:rPr lang="en-US" sz="1400" dirty="0"/>
              <a:t>, et al. (1998). "An analysis of the Milwaukee cryptosporidiosis outbreak based on a dynamic model of the infection process." </a:t>
            </a:r>
            <a:r>
              <a:rPr lang="en-US" sz="1400" u="sng" dirty="0"/>
              <a:t>Epidemiology</a:t>
            </a:r>
            <a:r>
              <a:rPr lang="en-US" sz="1400" dirty="0"/>
              <a:t> </a:t>
            </a:r>
            <a:r>
              <a:rPr lang="en-US" sz="1400" b="1" dirty="0"/>
              <a:t>9</a:t>
            </a:r>
            <a:r>
              <a:rPr lang="en-US" sz="1400" dirty="0"/>
              <a:t>(3): 228-231</a:t>
            </a:r>
            <a:r>
              <a:rPr lang="en-US" sz="1400" dirty="0" smtClean="0"/>
              <a:t>.</a:t>
            </a:r>
            <a:r>
              <a:rPr lang="en-US" sz="1400" dirty="0"/>
              <a:t>	</a:t>
            </a:r>
          </a:p>
          <a:p>
            <a:r>
              <a:rPr lang="en-US" sz="1400" dirty="0" err="1"/>
              <a:t>Gerba</a:t>
            </a:r>
            <a:r>
              <a:rPr lang="en-US" sz="1400" dirty="0"/>
              <a:t>, C., J. Rose, et al. (1996). "Sensitive populations: who is at the greatest risk?" </a:t>
            </a:r>
            <a:r>
              <a:rPr lang="en-US" sz="1400" u="sng" dirty="0"/>
              <a:t>International Journal of Food Microbiology</a:t>
            </a:r>
            <a:r>
              <a:rPr lang="en-US" sz="1400" dirty="0"/>
              <a:t> </a:t>
            </a:r>
            <a:r>
              <a:rPr lang="en-US" sz="1400" b="1" dirty="0"/>
              <a:t>30</a:t>
            </a:r>
            <a:r>
              <a:rPr lang="en-US" sz="1400" dirty="0"/>
              <a:t>(1-2): 113-123</a:t>
            </a:r>
            <a:r>
              <a:rPr lang="en-US" sz="1400" dirty="0" smtClean="0"/>
              <a:t>.</a:t>
            </a:r>
            <a:r>
              <a:rPr lang="en-US" sz="1400" dirty="0"/>
              <a:t>	</a:t>
            </a:r>
          </a:p>
          <a:p>
            <a:r>
              <a:rPr lang="en-US" sz="1400" dirty="0"/>
              <a:t>Haas, C. N., J. B. Rose, et al. (1999). </a:t>
            </a:r>
            <a:r>
              <a:rPr lang="en-US" sz="1400" u="sng" dirty="0"/>
              <a:t>Quantitative Microbial Risk Assessment</a:t>
            </a:r>
            <a:r>
              <a:rPr lang="en-US" sz="1400" dirty="0"/>
              <a:t>. New York, John Wiley and Sons</a:t>
            </a:r>
            <a:r>
              <a:rPr lang="en-US" sz="1400" dirty="0" smtClean="0"/>
              <a:t>.</a:t>
            </a:r>
            <a:r>
              <a:rPr lang="en-US" sz="1400" dirty="0"/>
              <a:t>	</a:t>
            </a:r>
          </a:p>
          <a:p>
            <a:r>
              <a:rPr lang="en-US" sz="1400" dirty="0"/>
              <a:t>Huang, Y., T. Hong, et al. (2010). "How Sensitive Is Safe? Risk-Based Targets for Ambient Monitoring of Pathogens." </a:t>
            </a:r>
            <a:r>
              <a:rPr lang="en-US" sz="1400" u="sng" dirty="0"/>
              <a:t>IEEE Sensors Journal</a:t>
            </a:r>
            <a:r>
              <a:rPr lang="en-US" sz="1400" dirty="0"/>
              <a:t> </a:t>
            </a:r>
            <a:r>
              <a:rPr lang="en-US" sz="1400" b="1" dirty="0"/>
              <a:t>10</a:t>
            </a:r>
            <a:r>
              <a:rPr lang="en-US" sz="1400" dirty="0"/>
              <a:t>(3): 668-673</a:t>
            </a:r>
            <a:r>
              <a:rPr lang="en-US" sz="1400" dirty="0" smtClean="0"/>
              <a:t>.</a:t>
            </a:r>
            <a:r>
              <a:rPr lang="en-US" sz="1400" dirty="0"/>
              <a:t>	</a:t>
            </a:r>
          </a:p>
          <a:p>
            <a:r>
              <a:rPr lang="en-US" sz="1400" dirty="0" smtClean="0"/>
              <a:t>Ives, R. L., A. M. </a:t>
            </a:r>
            <a:r>
              <a:rPr lang="en-US" sz="1400" dirty="0" err="1" smtClean="0"/>
              <a:t>Kamarainen</a:t>
            </a:r>
            <a:r>
              <a:rPr lang="en-US" sz="1400" dirty="0" smtClean="0"/>
              <a:t>, et al. (2007). "Use of Cell Culture to Assess Cryptosporidium </a:t>
            </a:r>
            <a:r>
              <a:rPr lang="en-US" sz="1400" dirty="0" err="1" smtClean="0"/>
              <a:t>parvum</a:t>
            </a:r>
            <a:r>
              <a:rPr lang="en-US" sz="1400" dirty="0" smtClean="0"/>
              <a:t> Survival Rates in Natural </a:t>
            </a:r>
            <a:r>
              <a:rPr lang="en-US" sz="1400" dirty="0" err="1" smtClean="0"/>
              <a:t>Groundwaters</a:t>
            </a:r>
            <a:r>
              <a:rPr lang="en-US" sz="1400" dirty="0" smtClean="0"/>
              <a:t> and Surface Waters." </a:t>
            </a:r>
            <a:r>
              <a:rPr lang="en-US" sz="1400" u="sng" dirty="0" smtClean="0"/>
              <a:t>Applied and Environmental Microbiology</a:t>
            </a:r>
            <a:r>
              <a:rPr lang="en-US" sz="1400" dirty="0" smtClean="0"/>
              <a:t> </a:t>
            </a:r>
            <a:r>
              <a:rPr lang="en-US" sz="1400" b="1" dirty="0" smtClean="0"/>
              <a:t>73</a:t>
            </a:r>
            <a:r>
              <a:rPr lang="en-US" sz="1400" dirty="0" smtClean="0"/>
              <a:t>(18): 5968-5970.	</a:t>
            </a:r>
            <a:r>
              <a:rPr lang="en-US" sz="1400" dirty="0"/>
              <a:t>	</a:t>
            </a:r>
          </a:p>
          <a:p>
            <a:r>
              <a:rPr lang="en-US" sz="1400" dirty="0"/>
              <a:t>Rose, J. B., C. N. Haas, et al. (1991). "Risk assessment and control of waterborne giardiasis." </a:t>
            </a:r>
            <a:r>
              <a:rPr lang="en-US" sz="1400" u="sng" dirty="0"/>
              <a:t>American Journal of Public Health</a:t>
            </a:r>
            <a:r>
              <a:rPr lang="en-US" sz="1400" dirty="0"/>
              <a:t> </a:t>
            </a:r>
            <a:r>
              <a:rPr lang="en-US" sz="1400" b="1" dirty="0"/>
              <a:t>81</a:t>
            </a:r>
            <a:r>
              <a:rPr lang="en-US" sz="1400" dirty="0"/>
              <a:t>(6): 709-713</a:t>
            </a:r>
            <a:r>
              <a:rPr lang="en-US" sz="1400" dirty="0" smtClean="0"/>
              <a:t>.</a:t>
            </a:r>
            <a:r>
              <a:rPr lang="en-US" sz="1400" dirty="0"/>
              <a:t>	</a:t>
            </a:r>
          </a:p>
          <a:p>
            <a:r>
              <a:rPr lang="en-US" sz="1400" dirty="0"/>
              <a:t>National Academy of Sciences</a:t>
            </a:r>
            <a:r>
              <a:rPr lang="en-US" sz="1400" dirty="0" smtClean="0"/>
              <a:t> </a:t>
            </a:r>
            <a:r>
              <a:rPr lang="en-US" sz="1400" dirty="0"/>
              <a:t>(1983). </a:t>
            </a:r>
            <a:r>
              <a:rPr lang="en-US" sz="1400" u="sng" dirty="0"/>
              <a:t>Risk assessment in the federal government: managing the process</a:t>
            </a:r>
            <a:r>
              <a:rPr lang="en-US" sz="1400" dirty="0"/>
              <a:t>. Washington, DC, National Academy Press</a:t>
            </a:r>
            <a:r>
              <a:rPr lang="en-US" sz="1400" dirty="0" smtClean="0"/>
              <a:t>.</a:t>
            </a:r>
            <a:r>
              <a:rPr lang="en-US" sz="1400" dirty="0"/>
              <a:t>	</a:t>
            </a:r>
          </a:p>
        </p:txBody>
      </p:sp>
      <p:pic>
        <p:nvPicPr>
          <p:cNvPr id="5" name="Picture 6" descr="logo camr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46234"/>
            <a:ext cx="1752600" cy="811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09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95322BE-9B30-449F-A40B-9CA402572B9F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Introduction to </a:t>
            </a:r>
            <a:r>
              <a:rPr lang="en-US" b="1" dirty="0"/>
              <a:t>Quantitative Microbial Risk Assessment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Joan B. Rose,  Ph.D., Yin Huang</a:t>
            </a:r>
            <a:r>
              <a:rPr lang="en-US" dirty="0"/>
              <a:t>, Ph.D.  </a:t>
            </a:r>
            <a:endParaRPr lang="en-US" dirty="0" smtClean="0"/>
          </a:p>
          <a:p>
            <a:pPr eaLnBrk="1" hangingPunct="1"/>
            <a:r>
              <a:rPr lang="en-US" dirty="0" smtClean="0"/>
              <a:t>Michigan State University</a:t>
            </a:r>
          </a:p>
        </p:txBody>
      </p:sp>
      <p:pic>
        <p:nvPicPr>
          <p:cNvPr id="4101" name="Picture 6" descr="logo camr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340350"/>
            <a:ext cx="3276600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7" descr="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562600"/>
            <a:ext cx="3429000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53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Quantitative Microbial Risk </a:t>
            </a:r>
            <a:r>
              <a:rPr lang="en-US" b="1" dirty="0" smtClean="0"/>
              <a:t>Assessment (QMRA)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is QMRA?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dirty="0" smtClean="0"/>
              <a:t>	A method </a:t>
            </a:r>
            <a:r>
              <a:rPr lang="en-US" dirty="0"/>
              <a:t>for </a:t>
            </a:r>
            <a:r>
              <a:rPr lang="en-US" dirty="0" smtClean="0"/>
              <a:t>assessing risks </a:t>
            </a:r>
            <a:r>
              <a:rPr lang="en-US" dirty="0"/>
              <a:t>from microbial agents in a </a:t>
            </a:r>
            <a:r>
              <a:rPr lang="en-US" dirty="0" smtClean="0"/>
              <a:t>framework </a:t>
            </a:r>
            <a:r>
              <a:rPr lang="en-US" dirty="0"/>
              <a:t>that </a:t>
            </a:r>
            <a:r>
              <a:rPr lang="en-US" dirty="0" smtClean="0"/>
              <a:t>defines the statistical probability of an infection from the environmental pollution of water, soil, food, surfaces and hands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dirty="0"/>
          </a:p>
          <a:p>
            <a:r>
              <a:rPr lang="en-US" dirty="0"/>
              <a:t>Problem </a:t>
            </a:r>
            <a:r>
              <a:rPr lang="en-US" dirty="0" smtClean="0"/>
              <a:t>formulation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/>
              <a:t>    </a:t>
            </a:r>
            <a:r>
              <a:rPr lang="en-US" dirty="0"/>
              <a:t>The problem should be formulated to respond        directly </a:t>
            </a:r>
            <a:r>
              <a:rPr lang="en-US" dirty="0" smtClean="0"/>
              <a:t>to the needs of decision makers, </a:t>
            </a:r>
            <a:r>
              <a:rPr lang="en-US" dirty="0"/>
              <a:t>stakeholders, as well </a:t>
            </a:r>
            <a:r>
              <a:rPr lang="en-US" dirty="0" smtClean="0"/>
              <a:t>as the </a:t>
            </a:r>
            <a:r>
              <a:rPr lang="en-US" dirty="0"/>
              <a:t>interested </a:t>
            </a:r>
            <a:r>
              <a:rPr lang="en-US" dirty="0" smtClean="0"/>
              <a:t>public, and to guide the risk assessment paradigm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    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dirty="0"/>
          </a:p>
        </p:txBody>
      </p:sp>
      <p:pic>
        <p:nvPicPr>
          <p:cNvPr id="18" name="Picture 6" descr="logo camr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46234"/>
            <a:ext cx="1752600" cy="811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CAF66A3-7197-44A0-A6B1-7976910E27B5}" type="slidenum">
              <a:rPr lang="en-US" sz="1400"/>
              <a:pPr eaLnBrk="1" hangingPunct="1"/>
              <a:t>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8299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953000" y="1066800"/>
            <a:ext cx="2743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Hazard Identification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038601" y="2209800"/>
            <a:ext cx="2047874" cy="55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Dose Response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6718300" y="22098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/>
              <a:t>Exposure Assessment</a:t>
            </a:r>
            <a:endParaRPr lang="en-US" b="1" dirty="0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105400" y="3822700"/>
            <a:ext cx="2590800" cy="673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/>
              <a:t>Risk Characterization</a:t>
            </a:r>
            <a:endParaRPr lang="en-US" b="1" dirty="0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5105400" y="5334000"/>
            <a:ext cx="2667000" cy="631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/>
              <a:t>Risk Management</a:t>
            </a:r>
            <a:endParaRPr lang="en-US" b="1" dirty="0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 flipH="1">
            <a:off x="5056186" y="16891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5902325" y="60420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7086600" y="1689100"/>
            <a:ext cx="6604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 flipH="1">
            <a:off x="6781800" y="2768600"/>
            <a:ext cx="914400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4762500" y="2768600"/>
            <a:ext cx="1257300" cy="96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6400800" y="45847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57198" y="874931"/>
            <a:ext cx="3670299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Ì"/>
            </a:pPr>
            <a:r>
              <a:rPr lang="en-US" b="1" dirty="0"/>
              <a:t>HAZARD IDENTIFICATION</a:t>
            </a:r>
            <a:r>
              <a:rPr lang="en-US" dirty="0"/>
              <a:t>                                      </a:t>
            </a:r>
          </a:p>
          <a:p>
            <a:pPr>
              <a:buClr>
                <a:srgbClr val="FF3300"/>
              </a:buClr>
            </a:pPr>
            <a:r>
              <a:rPr lang="en-US" dirty="0" smtClean="0"/>
              <a:t>Types </a:t>
            </a:r>
            <a:r>
              <a:rPr lang="en-US" dirty="0"/>
              <a:t>of microorganisms and disease end-points</a:t>
            </a:r>
          </a:p>
          <a:p>
            <a:pPr>
              <a:buClr>
                <a:srgbClr val="FF3300"/>
              </a:buClr>
              <a:buFont typeface="Wingdings" pitchFamily="2" charset="2"/>
              <a:buChar char="Ì"/>
            </a:pPr>
            <a:r>
              <a:rPr lang="en-US" b="1" dirty="0"/>
              <a:t>DOSE-RESPONSE</a:t>
            </a:r>
            <a:r>
              <a:rPr lang="en-US" dirty="0"/>
              <a:t>                                                                                      Human feeding studies, clinical studies, less virulent microbes and health adults</a:t>
            </a:r>
          </a:p>
          <a:p>
            <a:pPr>
              <a:buClr>
                <a:srgbClr val="FF3300"/>
              </a:buClr>
              <a:buFont typeface="Wingdings" pitchFamily="2" charset="2"/>
              <a:buChar char="Ì"/>
            </a:pPr>
            <a:r>
              <a:rPr lang="en-US" b="1" dirty="0"/>
              <a:t>EXPOSURE</a:t>
            </a:r>
            <a:r>
              <a:rPr lang="en-US" dirty="0"/>
              <a:t>                                                          </a:t>
            </a:r>
          </a:p>
          <a:p>
            <a:pPr>
              <a:buClr>
                <a:srgbClr val="FF3300"/>
              </a:buClr>
            </a:pPr>
            <a:r>
              <a:rPr lang="en-US" dirty="0" smtClean="0"/>
              <a:t>Monitoring </a:t>
            </a:r>
            <a:r>
              <a:rPr lang="en-US" dirty="0"/>
              <a:t>data, indicators and </a:t>
            </a:r>
            <a:r>
              <a:rPr lang="en-US" dirty="0" smtClean="0"/>
              <a:t>modeling </a:t>
            </a:r>
            <a:r>
              <a:rPr lang="en-US" dirty="0"/>
              <a:t>used to address exposure</a:t>
            </a:r>
          </a:p>
          <a:p>
            <a:pPr>
              <a:buClr>
                <a:srgbClr val="FF3300"/>
              </a:buClr>
              <a:buFont typeface="Wingdings" pitchFamily="2" charset="2"/>
              <a:buChar char="Ì"/>
            </a:pPr>
            <a:r>
              <a:rPr lang="en-US" b="1" dirty="0"/>
              <a:t>RISK CHARACTERIZATION  </a:t>
            </a:r>
            <a:r>
              <a:rPr lang="en-US" dirty="0"/>
              <a:t>Magnitude of the risk, </a:t>
            </a:r>
          </a:p>
          <a:p>
            <a:pPr>
              <a:buClr>
                <a:srgbClr val="FF3300"/>
              </a:buClr>
            </a:pPr>
            <a:r>
              <a:rPr lang="en-US" dirty="0"/>
              <a:t>uncertainty and </a:t>
            </a:r>
            <a:r>
              <a:rPr lang="en-US" dirty="0" smtClean="0"/>
              <a:t>variability</a:t>
            </a:r>
          </a:p>
          <a:p>
            <a:pPr>
              <a:buClr>
                <a:srgbClr val="FF3300"/>
              </a:buClr>
            </a:pPr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Arial Black" pitchFamily="34" charset="0"/>
            </a:endParaRPr>
          </a:p>
          <a:p>
            <a:pPr>
              <a:buClr>
                <a:srgbClr val="FF3300"/>
              </a:buClr>
            </a:pPr>
            <a:r>
              <a:rPr lang="en-US" sz="2000" dirty="0">
                <a:solidFill>
                  <a:schemeClr val="accent2"/>
                </a:solidFill>
                <a:latin typeface="Arial Black" pitchFamily="34" charset="0"/>
              </a:rPr>
              <a:t>Need to </a:t>
            </a:r>
            <a:r>
              <a:rPr lang="en-US" sz="2000" dirty="0" smtClean="0">
                <a:solidFill>
                  <a:schemeClr val="accent2"/>
                </a:solidFill>
                <a:latin typeface="Arial Black" pitchFamily="34" charset="0"/>
              </a:rPr>
              <a:t>tie </a:t>
            </a:r>
            <a:r>
              <a:rPr lang="en-US" sz="2000" dirty="0">
                <a:solidFill>
                  <a:schemeClr val="accent2"/>
                </a:solidFill>
                <a:latin typeface="Arial Black" pitchFamily="34" charset="0"/>
              </a:rPr>
              <a:t>risk assessments to </a:t>
            </a:r>
          </a:p>
          <a:p>
            <a:pPr>
              <a:buClr>
                <a:srgbClr val="FF3300"/>
              </a:buClr>
            </a:pPr>
            <a:r>
              <a:rPr lang="en-US" sz="2000" dirty="0">
                <a:solidFill>
                  <a:schemeClr val="accent2"/>
                </a:solidFill>
                <a:latin typeface="Arial Black" pitchFamily="34" charset="0"/>
              </a:rPr>
              <a:t>management and decision science</a:t>
            </a:r>
          </a:p>
        </p:txBody>
      </p:sp>
      <p:pic>
        <p:nvPicPr>
          <p:cNvPr id="20" name="Picture 6" descr="logo camr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46234"/>
            <a:ext cx="1752600" cy="811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76300" y="228600"/>
            <a:ext cx="7353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000" b="1" dirty="0"/>
              <a:t>Risk Assessment Paradigm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CAF66A3-7197-44A0-A6B1-7976910E27B5}" type="slidenum">
              <a:rPr lang="en-US" sz="1400"/>
              <a:pPr eaLnBrk="1" hangingPunct="1"/>
              <a:t>4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3231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CAF66A3-7197-44A0-A6B1-7976910E27B5}" type="slidenum">
              <a:rPr lang="en-US" sz="1400"/>
              <a:pPr eaLnBrk="1" hangingPunct="1"/>
              <a:t>5</a:t>
            </a:fld>
            <a:endParaRPr lang="en-US" sz="1400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4000" b="1" dirty="0"/>
              <a:t>Hazard </a:t>
            </a:r>
            <a:r>
              <a:rPr lang="en-US" sz="4000" b="1" dirty="0" smtClean="0"/>
              <a:t>Identification</a:t>
            </a:r>
            <a:endParaRPr lang="en-US" sz="4000" b="1" dirty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200400"/>
            <a:ext cx="8458200" cy="3200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dirty="0" smtClean="0"/>
              <a:t>Determine what microorganisms cause which human illnesses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dirty="0" smtClean="0"/>
              <a:t>Develop diagnostic tools to identify the hazards to link to and quantify the associated  the infection, incubation time, symptoms in individuals (and communities), severity, duration, and excretion rates 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dirty="0" smtClean="0"/>
              <a:t>Understand possible transmission routes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dirty="0" smtClean="0"/>
              <a:t>Data sources:  Clinical data,  outbreak investigations, experimental and epidemiological studies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400" dirty="0" smtClean="0"/>
          </a:p>
        </p:txBody>
      </p:sp>
      <p:pic>
        <p:nvPicPr>
          <p:cNvPr id="5" name="Picture 4" descr="~AUT00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" t="5711" r="4167" b="2904"/>
          <a:stretch>
            <a:fillRect/>
          </a:stretch>
        </p:blipFill>
        <p:spPr>
          <a:xfrm>
            <a:off x="2590800" y="1371600"/>
            <a:ext cx="3581400" cy="1740752"/>
          </a:xfrm>
          <a:prstGeom prst="rect">
            <a:avLst/>
          </a:prstGeom>
          <a:noFill/>
        </p:spPr>
      </p:pic>
      <p:pic>
        <p:nvPicPr>
          <p:cNvPr id="6" name="Picture 6" descr="logo camr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46234"/>
            <a:ext cx="1752600" cy="811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103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CAF66A3-7197-44A0-A6B1-7976910E27B5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4000" b="1" dirty="0" smtClean="0"/>
              <a:t>Dose Response</a:t>
            </a:r>
            <a:endParaRPr lang="en-US" sz="4000" b="1" dirty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Provides </a:t>
            </a:r>
            <a:r>
              <a:rPr lang="en-US" dirty="0"/>
              <a:t>a </a:t>
            </a:r>
            <a:r>
              <a:rPr lang="en-US" dirty="0" smtClean="0"/>
              <a:t>quantitative relationship between the likelihood </a:t>
            </a:r>
            <a:r>
              <a:rPr lang="en-US" dirty="0"/>
              <a:t>of adverse </a:t>
            </a:r>
            <a:r>
              <a:rPr lang="en-US" dirty="0" smtClean="0"/>
              <a:t>effects and the level of microbial </a:t>
            </a:r>
            <a:r>
              <a:rPr lang="en-US" dirty="0"/>
              <a:t>exposure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- End point: infection, illness or death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- Dose</a:t>
            </a:r>
            <a:r>
              <a:rPr lang="en-US" dirty="0"/>
              <a:t>: </a:t>
            </a:r>
            <a:r>
              <a:rPr lang="en-US" dirty="0" smtClean="0"/>
              <a:t>number of </a:t>
            </a:r>
            <a:r>
              <a:rPr lang="en-US" dirty="0"/>
              <a:t>organisms ingested </a:t>
            </a:r>
            <a:r>
              <a:rPr lang="en-US" dirty="0" smtClean="0"/>
              <a:t>or inhaled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Data </a:t>
            </a:r>
            <a:r>
              <a:rPr lang="en-US" dirty="0"/>
              <a:t>come from human and animal feeding studies</a:t>
            </a:r>
          </a:p>
          <a:p>
            <a:pPr>
              <a:lnSpc>
                <a:spcPct val="90000"/>
              </a:lnSpc>
            </a:pPr>
            <a:r>
              <a:rPr lang="en-US" dirty="0"/>
              <a:t>Enables low dose extrapolation</a:t>
            </a:r>
          </a:p>
          <a:p>
            <a:pPr>
              <a:lnSpc>
                <a:spcPct val="90000"/>
              </a:lnSpc>
            </a:pPr>
            <a:r>
              <a:rPr lang="en-US" dirty="0"/>
              <a:t>Have Dose-response models for most Class A and B agents</a:t>
            </a: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90000"/>
              </a:lnSpc>
              <a:buClr>
                <a:schemeClr val="tx1"/>
              </a:buClr>
            </a:pPr>
            <a:endParaRPr lang="en-US" dirty="0" smtClean="0"/>
          </a:p>
        </p:txBody>
      </p:sp>
      <p:pic>
        <p:nvPicPr>
          <p:cNvPr id="5" name="Picture 6" descr="logo camr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46234"/>
            <a:ext cx="1752600" cy="811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938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 </a:t>
            </a:r>
            <a:br>
              <a:rPr lang="en-US" sz="4000" dirty="0" smtClean="0"/>
            </a:br>
            <a:r>
              <a:rPr lang="en-US" b="1" dirty="0" smtClean="0"/>
              <a:t>Dose-Response Models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3505200"/>
            <a:ext cx="5791200" cy="1828800"/>
          </a:xfrm>
          <a:noFill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P</a:t>
            </a:r>
            <a:r>
              <a:rPr lang="en-US" sz="2400" dirty="0"/>
              <a:t>= probability of </a:t>
            </a:r>
            <a:r>
              <a:rPr lang="en-US" sz="2400" dirty="0" smtClean="0"/>
              <a:t>infection (risk)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d=dose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K, </a:t>
            </a:r>
            <a:r>
              <a:rPr lang="el-GR" sz="2400" dirty="0"/>
              <a:t>α</a:t>
            </a:r>
            <a:r>
              <a:rPr lang="en-US" sz="2400" dirty="0"/>
              <a:t>, N</a:t>
            </a:r>
            <a:r>
              <a:rPr lang="en-US" sz="2400" baseline="-25000" dirty="0"/>
              <a:t>50 </a:t>
            </a:r>
            <a:r>
              <a:rPr lang="en-US" sz="2400" baseline="30000" dirty="0"/>
              <a:t>  </a:t>
            </a:r>
            <a:r>
              <a:rPr lang="en-US" sz="2400" dirty="0"/>
              <a:t> model specific </a:t>
            </a:r>
            <a:endParaRPr lang="en-US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     parameters</a:t>
            </a:r>
            <a:endParaRPr lang="en-US" sz="2400" dirty="0"/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609599" y="1600200"/>
            <a:ext cx="8243319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800" dirty="0"/>
              <a:t>Exponential                       </a:t>
            </a:r>
            <a:r>
              <a:rPr lang="en-US" sz="2800" dirty="0" smtClean="0"/>
              <a:t>Approximate </a:t>
            </a:r>
            <a:r>
              <a:rPr lang="en-US" sz="2800" dirty="0"/>
              <a:t>Beta Poisson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sz="2800" dirty="0"/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sz="2800" dirty="0"/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sz="2800" dirty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667864"/>
              </p:ext>
            </p:extLst>
          </p:nvPr>
        </p:nvGraphicFramePr>
        <p:xfrm>
          <a:off x="642937" y="2362200"/>
          <a:ext cx="251601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" name="Equation" r:id="rId4" imgW="8109000" imgH="1615320" progId="Equation.3">
                  <p:embed/>
                </p:oleObj>
              </mc:Choice>
              <mc:Fallback>
                <p:oleObj name="Equation" r:id="rId4" imgW="8109000" imgH="1615320" progId="Equation.3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7" y="2362200"/>
                        <a:ext cx="2516012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dose rot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20206" y="3733800"/>
            <a:ext cx="4195194" cy="2590800"/>
          </a:xfrm>
          <a:prstGeom prst="rect">
            <a:avLst/>
          </a:prstGeom>
          <a:noFill/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260036"/>
              </p:ext>
            </p:extLst>
          </p:nvPr>
        </p:nvGraphicFramePr>
        <p:xfrm>
          <a:off x="4495800" y="2120900"/>
          <a:ext cx="365125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" name="Equation" r:id="rId7" imgW="11763720" imgH="4464720" progId="Equation.3">
                  <p:embed/>
                </p:oleObj>
              </mc:Choice>
              <mc:Fallback>
                <p:oleObj name="Equation" r:id="rId7" imgW="11763720" imgH="4464720" progId="Equation.3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120900"/>
                        <a:ext cx="3651250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6" descr="logo camr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46234"/>
            <a:ext cx="1752600" cy="811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CAF66A3-7197-44A0-A6B1-7976910E27B5}" type="slidenum">
              <a:rPr lang="en-US" sz="1400"/>
              <a:pPr eaLnBrk="1" hangingPunct="1"/>
              <a:t>7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CAF66A3-7197-44A0-A6B1-7976910E27B5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4000" b="1" dirty="0"/>
              <a:t>Exposure </a:t>
            </a:r>
            <a:r>
              <a:rPr lang="en-US" sz="4000" b="1" dirty="0" smtClean="0"/>
              <a:t>Assessment</a:t>
            </a:r>
            <a:endParaRPr lang="en-US" sz="4000" b="1" dirty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2286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Identifies affected </a:t>
            </a:r>
            <a:r>
              <a:rPr lang="en-US" dirty="0" smtClean="0"/>
              <a:t>population</a:t>
            </a:r>
          </a:p>
          <a:p>
            <a:r>
              <a:rPr lang="en-US" dirty="0" smtClean="0"/>
              <a:t>Determines the exposure </a:t>
            </a:r>
            <a:r>
              <a:rPr lang="en-US" dirty="0"/>
              <a:t>p</a:t>
            </a:r>
            <a:r>
              <a:rPr lang="en-US" dirty="0" smtClean="0"/>
              <a:t>athways </a:t>
            </a:r>
            <a:r>
              <a:rPr lang="en-US" dirty="0"/>
              <a:t>and </a:t>
            </a:r>
            <a:r>
              <a:rPr lang="en-US" dirty="0" smtClean="0"/>
              <a:t>environmental </a:t>
            </a:r>
            <a:r>
              <a:rPr lang="en-US" dirty="0"/>
              <a:t>f</a:t>
            </a:r>
            <a:r>
              <a:rPr lang="en-US" dirty="0" smtClean="0"/>
              <a:t>ate</a:t>
            </a:r>
          </a:p>
          <a:p>
            <a:r>
              <a:rPr lang="en-US" dirty="0"/>
              <a:t>Calculates the amount, frequency, length of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time, and route of exposure</a:t>
            </a:r>
          </a:p>
          <a:p>
            <a:r>
              <a:rPr lang="en-US" dirty="0" smtClean="0"/>
              <a:t>Estimates dose or distribution of doses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400" dirty="0" smtClean="0"/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962400"/>
            <a:ext cx="5394454" cy="2209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logo camr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46234"/>
            <a:ext cx="1752600" cy="811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015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CAF66A3-7197-44A0-A6B1-7976910E27B5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4000" b="1" dirty="0" smtClean="0"/>
              <a:t>Risk Characterization</a:t>
            </a:r>
            <a:endParaRPr lang="en-US" sz="4000" b="1" dirty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2209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Integrates dose-response analysis and exposure assessment to estimate magnitude of </a:t>
            </a:r>
            <a:r>
              <a:rPr lang="en-US" dirty="0" smtClean="0"/>
              <a:t>risk</a:t>
            </a:r>
            <a:r>
              <a:rPr lang="en-US" dirty="0"/>
              <a:t>, uncertainty and variability</a:t>
            </a:r>
          </a:p>
          <a:p>
            <a:r>
              <a:rPr lang="en-US" dirty="0"/>
              <a:t>Monte Carlo analysis </a:t>
            </a:r>
            <a:r>
              <a:rPr lang="en-US" dirty="0" smtClean="0"/>
              <a:t>gives </a:t>
            </a:r>
            <a:r>
              <a:rPr lang="en-US" dirty="0"/>
              <a:t>distribution of risks and population/community </a:t>
            </a:r>
            <a:r>
              <a:rPr lang="en-US" dirty="0" smtClean="0"/>
              <a:t>models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400" dirty="0" smtClean="0"/>
          </a:p>
        </p:txBody>
      </p:sp>
      <p:pic>
        <p:nvPicPr>
          <p:cNvPr id="5" name="Picture 5" descr="microbe outcom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76646" y="3747169"/>
            <a:ext cx="3800354" cy="2348831"/>
          </a:xfrm>
          <a:prstGeom prst="rect">
            <a:avLst/>
          </a:prstGeom>
          <a:noFill/>
        </p:spPr>
      </p:pic>
      <p:pic>
        <p:nvPicPr>
          <p:cNvPr id="6" name="Picture 6" descr="logo camr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46234"/>
            <a:ext cx="1752600" cy="811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01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7015</TotalTime>
  <Words>1071</Words>
  <Application>Microsoft Office PowerPoint</Application>
  <PresentationFormat>On-screen Show (4:3)</PresentationFormat>
  <Paragraphs>187</Paragraphs>
  <Slides>19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Equation</vt:lpstr>
      <vt:lpstr>     U.S. EPA and DHS Center of Excellence</vt:lpstr>
      <vt:lpstr>Introduction to Quantitative Microbial Risk Assessment</vt:lpstr>
      <vt:lpstr>Quantitative Microbial Risk Assessment (QMRA)</vt:lpstr>
      <vt:lpstr>PowerPoint Presentation</vt:lpstr>
      <vt:lpstr>Hazard Identification</vt:lpstr>
      <vt:lpstr>Dose Response</vt:lpstr>
      <vt:lpstr>  Dose-Response Models</vt:lpstr>
      <vt:lpstr>Exposure Assessment</vt:lpstr>
      <vt:lpstr>Risk Characterization</vt:lpstr>
      <vt:lpstr>Monte Carlo Uncertainty Analysis</vt:lpstr>
      <vt:lpstr>Applications for QMRA</vt:lpstr>
      <vt:lpstr>Example: Cryptosporidium Risk Assessment</vt:lpstr>
      <vt:lpstr>Dose-Response Modeling for Cryptosporidium</vt:lpstr>
      <vt:lpstr>Cryptosporidium Risk per Swim</vt:lpstr>
      <vt:lpstr> Risk from Multiple Exposures </vt:lpstr>
      <vt:lpstr>Monte Carlo Uncertainty</vt:lpstr>
      <vt:lpstr>From Point Estimate to Probabilistic Risk Assessment</vt:lpstr>
      <vt:lpstr> Swimming Risks </vt:lpstr>
      <vt:lpstr>Selected QMRA 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U.S. EPA and DHS Center of Excellence</dc:title>
  <dc:creator>Huang, Yin</dc:creator>
  <cp:lastModifiedBy>Huang, Yin</cp:lastModifiedBy>
  <cp:revision>151</cp:revision>
  <dcterms:created xsi:type="dcterms:W3CDTF">2006-08-16T00:00:00Z</dcterms:created>
  <dcterms:modified xsi:type="dcterms:W3CDTF">2010-11-05T17:49:11Z</dcterms:modified>
</cp:coreProperties>
</file>