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59" r:id="rId5"/>
    <p:sldId id="261" r:id="rId6"/>
    <p:sldId id="260" r:id="rId7"/>
    <p:sldId id="263" r:id="rId8"/>
    <p:sldId id="264" r:id="rId9"/>
    <p:sldId id="265" r:id="rId10"/>
    <p:sldId id="266" r:id="rId11"/>
    <p:sldId id="267" r:id="rId12"/>
    <p:sldId id="268" r:id="rId13"/>
    <p:sldId id="269" r:id="rId14"/>
    <p:sldId id="271" r:id="rId15"/>
    <p:sldId id="272" r:id="rId16"/>
    <p:sldId id="273" r:id="rId17"/>
    <p:sldId id="274" r:id="rId18"/>
    <p:sldId id="275" r:id="rId19"/>
    <p:sldId id="276" r:id="rId20"/>
    <p:sldId id="277" r:id="rId21"/>
    <p:sldId id="279" r:id="rId22"/>
    <p:sldId id="280" r:id="rId23"/>
    <p:sldId id="278" r:id="rId24"/>
    <p:sldId id="281" r:id="rId25"/>
    <p:sldId id="282" r:id="rId26"/>
    <p:sldId id="283" r:id="rId27"/>
    <p:sldId id="284" r:id="rId28"/>
    <p:sldId id="285" r:id="rId29"/>
    <p:sldId id="286" r:id="rId30"/>
    <p:sldId id="287" r:id="rId31"/>
    <p:sldId id="288" r:id="rId32"/>
    <p:sldId id="289" r:id="rId33"/>
    <p:sldId id="290" r:id="rId34"/>
    <p:sldId id="291" r:id="rId35"/>
    <p:sldId id="294" r:id="rId36"/>
    <p:sldId id="292" r:id="rId37"/>
    <p:sldId id="293" r:id="rId38"/>
    <p:sldId id="295" r:id="rId39"/>
    <p:sldId id="296" r:id="rId40"/>
    <p:sldId id="297" r:id="rId41"/>
    <p:sldId id="298" r:id="rId42"/>
    <p:sldId id="299" r:id="rId43"/>
    <p:sldId id="300" r:id="rId44"/>
    <p:sldId id="301"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网络体系结构" id="{773BB72B-6EE3-4744-89A4-EA111F772ECC}">
          <p14:sldIdLst>
            <p14:sldId id="256"/>
            <p14:sldId id="257"/>
            <p14:sldId id="258"/>
            <p14:sldId id="259"/>
            <p14:sldId id="261"/>
            <p14:sldId id="260"/>
            <p14:sldId id="263"/>
            <p14:sldId id="264"/>
            <p14:sldId id="265"/>
            <p14:sldId id="266"/>
            <p14:sldId id="267"/>
            <p14:sldId id="268"/>
            <p14:sldId id="269"/>
            <p14:sldId id="271"/>
            <p14:sldId id="272"/>
            <p14:sldId id="273"/>
            <p14:sldId id="274"/>
            <p14:sldId id="275"/>
            <p14:sldId id="276"/>
            <p14:sldId id="277"/>
            <p14:sldId id="279"/>
            <p14:sldId id="280"/>
            <p14:sldId id="278"/>
            <p14:sldId id="281"/>
            <p14:sldId id="282"/>
            <p14:sldId id="283"/>
            <p14:sldId id="284"/>
            <p14:sldId id="285"/>
            <p14:sldId id="286"/>
            <p14:sldId id="287"/>
            <p14:sldId id="288"/>
            <p14:sldId id="289"/>
            <p14:sldId id="290"/>
            <p14:sldId id="291"/>
            <p14:sldId id="294"/>
            <p14:sldId id="292"/>
            <p14:sldId id="293"/>
            <p14:sldId id="295"/>
            <p14:sldId id="296"/>
            <p14:sldId id="297"/>
            <p14:sldId id="298"/>
            <p14:sldId id="299"/>
            <p14:sldId id="300"/>
            <p14:sldId id="30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ngaihua (CTPL)" initials="s(" lastIdx="5" clrIdx="0">
    <p:extLst>
      <p:ext uri="{19B8F6BF-5375-455C-9EA6-DF929625EA0E}">
        <p15:presenceInfo xmlns:p15="http://schemas.microsoft.com/office/powerpoint/2012/main" userId="S-1-5-21-1289378795-177878523-2039838879-1738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46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FDCA15-C380-4A47-9F9A-3F72C17017D4}" type="datetimeFigureOut">
              <a:rPr lang="zh-CN" altLang="en-US" smtClean="0"/>
              <a:t>2022/2/23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80AD05-1B7B-4EDB-A1CD-EA391DC4867F}" type="slidenum">
              <a:rPr lang="zh-CN" altLang="en-US" smtClean="0"/>
              <a:t>‹#›</a:t>
            </a:fld>
            <a:endParaRPr lang="zh-CN" altLang="en-US"/>
          </a:p>
        </p:txBody>
      </p:sp>
    </p:spTree>
    <p:extLst>
      <p:ext uri="{BB962C8B-B14F-4D97-AF65-F5344CB8AC3E}">
        <p14:creationId xmlns:p14="http://schemas.microsoft.com/office/powerpoint/2010/main" val="1914435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80AD05-1B7B-4EDB-A1CD-EA391DC4867F}" type="slidenum">
              <a:rPr lang="zh-CN" altLang="en-US" smtClean="0"/>
              <a:t>35</a:t>
            </a:fld>
            <a:endParaRPr lang="zh-CN" altLang="en-US"/>
          </a:p>
        </p:txBody>
      </p:sp>
    </p:spTree>
    <p:extLst>
      <p:ext uri="{BB962C8B-B14F-4D97-AF65-F5344CB8AC3E}">
        <p14:creationId xmlns:p14="http://schemas.microsoft.com/office/powerpoint/2010/main" val="4069262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BEB8D2E-BE36-44E4-9AB8-537980F0AB16}" type="datetimeFigureOut">
              <a:rPr lang="zh-CN" altLang="en-US" smtClean="0"/>
              <a:t>2022/2/23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39218A-5CDA-42E6-AE2A-23B008FB8D28}" type="slidenum">
              <a:rPr lang="zh-CN" altLang="en-US" smtClean="0"/>
              <a:t>‹#›</a:t>
            </a:fld>
            <a:endParaRPr lang="zh-CN" altLang="en-US"/>
          </a:p>
        </p:txBody>
      </p:sp>
    </p:spTree>
    <p:extLst>
      <p:ext uri="{BB962C8B-B14F-4D97-AF65-F5344CB8AC3E}">
        <p14:creationId xmlns:p14="http://schemas.microsoft.com/office/powerpoint/2010/main" val="2065950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BEB8D2E-BE36-44E4-9AB8-537980F0AB16}" type="datetimeFigureOut">
              <a:rPr lang="zh-CN" altLang="en-US" smtClean="0"/>
              <a:t>2022/2/23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39218A-5CDA-42E6-AE2A-23B008FB8D28}" type="slidenum">
              <a:rPr lang="zh-CN" altLang="en-US" smtClean="0"/>
              <a:t>‹#›</a:t>
            </a:fld>
            <a:endParaRPr lang="zh-CN" altLang="en-US"/>
          </a:p>
        </p:txBody>
      </p:sp>
    </p:spTree>
    <p:extLst>
      <p:ext uri="{BB962C8B-B14F-4D97-AF65-F5344CB8AC3E}">
        <p14:creationId xmlns:p14="http://schemas.microsoft.com/office/powerpoint/2010/main" val="994054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BEB8D2E-BE36-44E4-9AB8-537980F0AB16}" type="datetimeFigureOut">
              <a:rPr lang="zh-CN" altLang="en-US" smtClean="0"/>
              <a:t>2022/2/23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39218A-5CDA-42E6-AE2A-23B008FB8D28}" type="slidenum">
              <a:rPr lang="zh-CN" altLang="en-US" smtClean="0"/>
              <a:t>‹#›</a:t>
            </a:fld>
            <a:endParaRPr lang="zh-CN" altLang="en-US"/>
          </a:p>
        </p:txBody>
      </p:sp>
    </p:spTree>
    <p:extLst>
      <p:ext uri="{BB962C8B-B14F-4D97-AF65-F5344CB8AC3E}">
        <p14:creationId xmlns:p14="http://schemas.microsoft.com/office/powerpoint/2010/main" val="828251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BEB8D2E-BE36-44E4-9AB8-537980F0AB16}" type="datetimeFigureOut">
              <a:rPr lang="zh-CN" altLang="en-US" smtClean="0"/>
              <a:t>2022/2/23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39218A-5CDA-42E6-AE2A-23B008FB8D28}" type="slidenum">
              <a:rPr lang="zh-CN" altLang="en-US" smtClean="0"/>
              <a:t>‹#›</a:t>
            </a:fld>
            <a:endParaRPr lang="zh-CN" altLang="en-US"/>
          </a:p>
        </p:txBody>
      </p:sp>
    </p:spTree>
    <p:extLst>
      <p:ext uri="{BB962C8B-B14F-4D97-AF65-F5344CB8AC3E}">
        <p14:creationId xmlns:p14="http://schemas.microsoft.com/office/powerpoint/2010/main" val="949291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BEB8D2E-BE36-44E4-9AB8-537980F0AB16}" type="datetimeFigureOut">
              <a:rPr lang="zh-CN" altLang="en-US" smtClean="0"/>
              <a:t>2022/2/23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39218A-5CDA-42E6-AE2A-23B008FB8D28}" type="slidenum">
              <a:rPr lang="zh-CN" altLang="en-US" smtClean="0"/>
              <a:t>‹#›</a:t>
            </a:fld>
            <a:endParaRPr lang="zh-CN" altLang="en-US"/>
          </a:p>
        </p:txBody>
      </p:sp>
    </p:spTree>
    <p:extLst>
      <p:ext uri="{BB962C8B-B14F-4D97-AF65-F5344CB8AC3E}">
        <p14:creationId xmlns:p14="http://schemas.microsoft.com/office/powerpoint/2010/main" val="1986794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BEB8D2E-BE36-44E4-9AB8-537980F0AB16}" type="datetimeFigureOut">
              <a:rPr lang="zh-CN" altLang="en-US" smtClean="0"/>
              <a:t>2022/2/23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39218A-5CDA-42E6-AE2A-23B008FB8D28}" type="slidenum">
              <a:rPr lang="zh-CN" altLang="en-US" smtClean="0"/>
              <a:t>‹#›</a:t>
            </a:fld>
            <a:endParaRPr lang="zh-CN" altLang="en-US"/>
          </a:p>
        </p:txBody>
      </p:sp>
    </p:spTree>
    <p:extLst>
      <p:ext uri="{BB962C8B-B14F-4D97-AF65-F5344CB8AC3E}">
        <p14:creationId xmlns:p14="http://schemas.microsoft.com/office/powerpoint/2010/main" val="500930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BEB8D2E-BE36-44E4-9AB8-537980F0AB16}" type="datetimeFigureOut">
              <a:rPr lang="zh-CN" altLang="en-US" smtClean="0"/>
              <a:t>2022/2/23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939218A-5CDA-42E6-AE2A-23B008FB8D28}" type="slidenum">
              <a:rPr lang="zh-CN" altLang="en-US" smtClean="0"/>
              <a:t>‹#›</a:t>
            </a:fld>
            <a:endParaRPr lang="zh-CN" altLang="en-US"/>
          </a:p>
        </p:txBody>
      </p:sp>
    </p:spTree>
    <p:extLst>
      <p:ext uri="{BB962C8B-B14F-4D97-AF65-F5344CB8AC3E}">
        <p14:creationId xmlns:p14="http://schemas.microsoft.com/office/powerpoint/2010/main" val="2754209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BEB8D2E-BE36-44E4-9AB8-537980F0AB16}" type="datetimeFigureOut">
              <a:rPr lang="zh-CN" altLang="en-US" smtClean="0"/>
              <a:t>2022/2/23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939218A-5CDA-42E6-AE2A-23B008FB8D28}" type="slidenum">
              <a:rPr lang="zh-CN" altLang="en-US" smtClean="0"/>
              <a:t>‹#›</a:t>
            </a:fld>
            <a:endParaRPr lang="zh-CN" altLang="en-US"/>
          </a:p>
        </p:txBody>
      </p:sp>
    </p:spTree>
    <p:extLst>
      <p:ext uri="{BB962C8B-B14F-4D97-AF65-F5344CB8AC3E}">
        <p14:creationId xmlns:p14="http://schemas.microsoft.com/office/powerpoint/2010/main" val="1674856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BEB8D2E-BE36-44E4-9AB8-537980F0AB16}" type="datetimeFigureOut">
              <a:rPr lang="zh-CN" altLang="en-US" smtClean="0"/>
              <a:t>2022/2/23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939218A-5CDA-42E6-AE2A-23B008FB8D28}" type="slidenum">
              <a:rPr lang="zh-CN" altLang="en-US" smtClean="0"/>
              <a:t>‹#›</a:t>
            </a:fld>
            <a:endParaRPr lang="zh-CN" altLang="en-US"/>
          </a:p>
        </p:txBody>
      </p:sp>
    </p:spTree>
    <p:extLst>
      <p:ext uri="{BB962C8B-B14F-4D97-AF65-F5344CB8AC3E}">
        <p14:creationId xmlns:p14="http://schemas.microsoft.com/office/powerpoint/2010/main" val="1230327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BEB8D2E-BE36-44E4-9AB8-537980F0AB16}" type="datetimeFigureOut">
              <a:rPr lang="zh-CN" altLang="en-US" smtClean="0"/>
              <a:t>2022/2/23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39218A-5CDA-42E6-AE2A-23B008FB8D28}" type="slidenum">
              <a:rPr lang="zh-CN" altLang="en-US" smtClean="0"/>
              <a:t>‹#›</a:t>
            </a:fld>
            <a:endParaRPr lang="zh-CN" altLang="en-US"/>
          </a:p>
        </p:txBody>
      </p:sp>
    </p:spTree>
    <p:extLst>
      <p:ext uri="{BB962C8B-B14F-4D97-AF65-F5344CB8AC3E}">
        <p14:creationId xmlns:p14="http://schemas.microsoft.com/office/powerpoint/2010/main" val="4140436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BEB8D2E-BE36-44E4-9AB8-537980F0AB16}" type="datetimeFigureOut">
              <a:rPr lang="zh-CN" altLang="en-US" smtClean="0"/>
              <a:t>2022/2/23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39218A-5CDA-42E6-AE2A-23B008FB8D28}" type="slidenum">
              <a:rPr lang="zh-CN" altLang="en-US" smtClean="0"/>
              <a:t>‹#›</a:t>
            </a:fld>
            <a:endParaRPr lang="zh-CN" altLang="en-US"/>
          </a:p>
        </p:txBody>
      </p:sp>
    </p:spTree>
    <p:extLst>
      <p:ext uri="{BB962C8B-B14F-4D97-AF65-F5344CB8AC3E}">
        <p14:creationId xmlns:p14="http://schemas.microsoft.com/office/powerpoint/2010/main" val="2150502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EB8D2E-BE36-44E4-9AB8-537980F0AB16}" type="datetimeFigureOut">
              <a:rPr lang="zh-CN" altLang="en-US" smtClean="0"/>
              <a:t>2022/2/23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39218A-5CDA-42E6-AE2A-23B008FB8D28}" type="slidenum">
              <a:rPr lang="zh-CN" altLang="en-US" smtClean="0"/>
              <a:t>‹#›</a:t>
            </a:fld>
            <a:endParaRPr lang="zh-CN" altLang="en-US"/>
          </a:p>
        </p:txBody>
      </p:sp>
    </p:spTree>
    <p:extLst>
      <p:ext uri="{BB962C8B-B14F-4D97-AF65-F5344CB8AC3E}">
        <p14:creationId xmlns:p14="http://schemas.microsoft.com/office/powerpoint/2010/main" val="2574272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872942" y="405114"/>
            <a:ext cx="2757622" cy="461665"/>
          </a:xfrm>
          <a:prstGeom prst="rect">
            <a:avLst/>
          </a:prstGeom>
          <a:noFill/>
        </p:spPr>
        <p:txBody>
          <a:bodyPr wrap="square" rtlCol="0">
            <a:spAutoFit/>
          </a:bodyPr>
          <a:lstStyle/>
          <a:p>
            <a:r>
              <a:rPr lang="en-US" altLang="zh-CN" sz="2400" dirty="0" smtClean="0"/>
              <a:t>OSI</a:t>
            </a:r>
            <a:r>
              <a:rPr lang="zh-CN" altLang="en-US" sz="2400" dirty="0" smtClean="0"/>
              <a:t>参考模型（七层）</a:t>
            </a:r>
            <a:endParaRPr lang="zh-CN" altLang="en-US" sz="2400" dirty="0"/>
          </a:p>
        </p:txBody>
      </p:sp>
      <p:pic>
        <p:nvPicPr>
          <p:cNvPr id="1026" name="Picture 2" descr="这里写图片描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29746"/>
            <a:ext cx="7464424" cy="5287658"/>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7549541" y="3474550"/>
            <a:ext cx="5702664" cy="2923877"/>
          </a:xfrm>
          <a:prstGeom prst="rect">
            <a:avLst/>
          </a:prstGeom>
          <a:noFill/>
        </p:spPr>
        <p:txBody>
          <a:bodyPr wrap="square" rtlCol="0">
            <a:spAutoFit/>
          </a:bodyPr>
          <a:lstStyle/>
          <a:p>
            <a:r>
              <a:rPr lang="zh-CN" altLang="en-US" sz="1600" dirty="0" smtClean="0"/>
              <a:t>物理层特性：</a:t>
            </a:r>
            <a:endParaRPr lang="en-US" altLang="zh-CN" sz="1600" dirty="0" smtClean="0"/>
          </a:p>
          <a:p>
            <a:pPr marL="285750" indent="-285750">
              <a:buFont typeface="Arial" panose="020B0604020202020204" pitchFamily="34" charset="0"/>
              <a:buChar char="•"/>
            </a:pPr>
            <a:r>
              <a:rPr lang="zh-CN" altLang="en-US" sz="1400" dirty="0" smtClean="0"/>
              <a:t>机械特性</a:t>
            </a:r>
            <a:endParaRPr lang="en-US" altLang="zh-CN" sz="1400" dirty="0" smtClean="0"/>
          </a:p>
          <a:p>
            <a:pPr marL="285750" indent="-285750">
              <a:buFont typeface="Arial" panose="020B0604020202020204" pitchFamily="34" charset="0"/>
              <a:buChar char="•"/>
            </a:pPr>
            <a:r>
              <a:rPr lang="zh-CN" altLang="en-US" sz="1400" dirty="0" smtClean="0"/>
              <a:t>电气特性</a:t>
            </a:r>
            <a:endParaRPr lang="en-US" altLang="zh-CN" sz="1400" dirty="0" smtClean="0"/>
          </a:p>
          <a:p>
            <a:pPr marL="285750" indent="-285750">
              <a:buFont typeface="Arial" panose="020B0604020202020204" pitchFamily="34" charset="0"/>
              <a:buChar char="•"/>
            </a:pPr>
            <a:r>
              <a:rPr lang="zh-CN" altLang="en-US" sz="1400" dirty="0" smtClean="0"/>
              <a:t>功能特性</a:t>
            </a:r>
            <a:endParaRPr lang="en-US" altLang="zh-CN" sz="1400" dirty="0" smtClean="0"/>
          </a:p>
          <a:p>
            <a:pPr marL="285750" indent="-285750">
              <a:buFont typeface="Arial" panose="020B0604020202020204" pitchFamily="34" charset="0"/>
              <a:buChar char="•"/>
            </a:pPr>
            <a:r>
              <a:rPr lang="zh-CN" altLang="en-US" sz="1400" dirty="0" smtClean="0"/>
              <a:t>规程特性</a:t>
            </a:r>
            <a:endParaRPr lang="en-US" altLang="zh-CN" sz="1400" dirty="0" smtClean="0"/>
          </a:p>
          <a:p>
            <a:r>
              <a:rPr lang="zh-CN" altLang="en-US" sz="1400" dirty="0">
                <a:solidFill>
                  <a:srgbClr val="FF0000"/>
                </a:solidFill>
              </a:rPr>
              <a:t>两</a:t>
            </a:r>
            <a:r>
              <a:rPr lang="zh-CN" altLang="en-US" sz="1400" dirty="0" smtClean="0">
                <a:solidFill>
                  <a:srgbClr val="FF0000"/>
                </a:solidFill>
              </a:rPr>
              <a:t>个重要概念</a:t>
            </a:r>
            <a:endParaRPr lang="en-US" altLang="zh-CN" sz="1400" dirty="0" smtClean="0">
              <a:solidFill>
                <a:srgbClr val="FF0000"/>
              </a:solidFill>
            </a:endParaRPr>
          </a:p>
          <a:p>
            <a:r>
              <a:rPr lang="zh-CN" altLang="en-US" sz="1400" dirty="0" smtClean="0"/>
              <a:t>数据终端设备（</a:t>
            </a:r>
            <a:r>
              <a:rPr lang="en-US" altLang="zh-CN" sz="1400" dirty="0" smtClean="0"/>
              <a:t>DTE</a:t>
            </a:r>
            <a:r>
              <a:rPr lang="zh-CN" altLang="en-US" sz="1400" dirty="0" smtClean="0"/>
              <a:t>）</a:t>
            </a:r>
            <a:r>
              <a:rPr lang="en-US" altLang="zh-CN" sz="1400" dirty="0" smtClean="0"/>
              <a:t>:</a:t>
            </a:r>
            <a:r>
              <a:rPr lang="zh-CN" altLang="en-US" sz="1400" dirty="0" smtClean="0"/>
              <a:t>具有一定的数据处理能力和数据收发能力的设备，</a:t>
            </a:r>
            <a:endParaRPr lang="en-US" altLang="zh-CN" sz="1400" dirty="0" smtClean="0"/>
          </a:p>
          <a:p>
            <a:r>
              <a:rPr lang="zh-CN" altLang="en-US" sz="1400" dirty="0" smtClean="0"/>
              <a:t>用于提供和接收数据。常见的</a:t>
            </a:r>
            <a:r>
              <a:rPr lang="en-US" altLang="zh-CN" sz="1400" dirty="0" smtClean="0"/>
              <a:t>DTE</a:t>
            </a:r>
            <a:r>
              <a:rPr lang="zh-CN" altLang="en-US" sz="1400" dirty="0" smtClean="0"/>
              <a:t>设备有路由器，</a:t>
            </a:r>
            <a:r>
              <a:rPr lang="en-US" altLang="zh-CN" sz="1400" dirty="0" smtClean="0"/>
              <a:t>PC</a:t>
            </a:r>
            <a:r>
              <a:rPr lang="zh-CN" altLang="en-US" sz="1400" dirty="0" smtClean="0"/>
              <a:t>、终端等</a:t>
            </a:r>
            <a:endParaRPr lang="en-US" altLang="zh-CN" sz="1400" dirty="0" smtClean="0"/>
          </a:p>
          <a:p>
            <a:r>
              <a:rPr lang="zh-CN" altLang="en-US" sz="1400" dirty="0" smtClean="0"/>
              <a:t>数据通信设备（</a:t>
            </a:r>
            <a:r>
              <a:rPr lang="en-US" altLang="zh-CN" sz="1400" dirty="0" smtClean="0"/>
              <a:t>DCE</a:t>
            </a:r>
            <a:r>
              <a:rPr lang="zh-CN" altLang="en-US" sz="1400" dirty="0" smtClean="0"/>
              <a:t>）</a:t>
            </a:r>
            <a:r>
              <a:rPr lang="en-US" altLang="zh-CN" sz="1400" dirty="0" smtClean="0"/>
              <a:t>:</a:t>
            </a:r>
            <a:r>
              <a:rPr lang="zh-CN" altLang="en-US" sz="1400" dirty="0" smtClean="0"/>
              <a:t>再</a:t>
            </a:r>
            <a:r>
              <a:rPr lang="en-US" altLang="zh-CN" sz="1400" dirty="0" smtClean="0"/>
              <a:t>DTE</a:t>
            </a:r>
            <a:r>
              <a:rPr lang="zh-CN" altLang="en-US" sz="1400" dirty="0" smtClean="0"/>
              <a:t>和传输线路之间提供信号变换和编码功能，</a:t>
            </a:r>
            <a:endParaRPr lang="en-US" altLang="zh-CN" sz="1400" dirty="0" smtClean="0"/>
          </a:p>
          <a:p>
            <a:r>
              <a:rPr lang="zh-CN" altLang="en-US" sz="1400" dirty="0" smtClean="0"/>
              <a:t>并负责建立、保持和释放链路的连接。常见的</a:t>
            </a:r>
            <a:r>
              <a:rPr lang="en-US" altLang="zh-CN" sz="1400" dirty="0" smtClean="0"/>
              <a:t>DCE</a:t>
            </a:r>
            <a:r>
              <a:rPr lang="zh-CN" altLang="en-US" sz="1400" dirty="0" smtClean="0"/>
              <a:t>设备有</a:t>
            </a:r>
            <a:r>
              <a:rPr lang="en-US" altLang="zh-CN" sz="1400" dirty="0" smtClean="0"/>
              <a:t>CSU/DSU</a:t>
            </a:r>
            <a:r>
              <a:rPr lang="zh-CN" altLang="en-US" sz="1400" dirty="0" smtClean="0"/>
              <a:t>、</a:t>
            </a:r>
            <a:r>
              <a:rPr lang="en-US" altLang="zh-CN" sz="1400" dirty="0" smtClean="0"/>
              <a:t>NTI</a:t>
            </a:r>
            <a:r>
              <a:rPr lang="zh-CN" altLang="en-US" sz="1400" dirty="0" smtClean="0"/>
              <a:t>、广域网交换机等</a:t>
            </a:r>
            <a:endParaRPr lang="en-US" altLang="zh-CN" sz="1400" dirty="0" smtClean="0"/>
          </a:p>
          <a:p>
            <a:r>
              <a:rPr lang="zh-CN" altLang="en-US" sz="1400" dirty="0" smtClean="0">
                <a:solidFill>
                  <a:srgbClr val="FF0000"/>
                </a:solidFill>
              </a:rPr>
              <a:t>两者区别：</a:t>
            </a:r>
            <a:r>
              <a:rPr lang="en-US" altLang="zh-CN" sz="1400" dirty="0" smtClean="0">
                <a:solidFill>
                  <a:srgbClr val="FF0000"/>
                </a:solidFill>
              </a:rPr>
              <a:t>DCE</a:t>
            </a:r>
            <a:r>
              <a:rPr lang="zh-CN" altLang="en-US" sz="1400" dirty="0" smtClean="0">
                <a:solidFill>
                  <a:srgbClr val="FF0000"/>
                </a:solidFill>
              </a:rPr>
              <a:t>提供时钟，</a:t>
            </a:r>
            <a:r>
              <a:rPr lang="en-US" altLang="zh-CN" sz="1400" dirty="0" smtClean="0">
                <a:solidFill>
                  <a:srgbClr val="FF0000"/>
                </a:solidFill>
              </a:rPr>
              <a:t>DTE</a:t>
            </a:r>
            <a:r>
              <a:rPr lang="zh-CN" altLang="en-US" sz="1400" dirty="0" smtClean="0">
                <a:solidFill>
                  <a:srgbClr val="FF0000"/>
                </a:solidFill>
              </a:rPr>
              <a:t>不提供时钟，</a:t>
            </a:r>
            <a:r>
              <a:rPr lang="en-US" altLang="zh-CN" sz="1400" dirty="0" smtClean="0">
                <a:solidFill>
                  <a:srgbClr val="FF0000"/>
                </a:solidFill>
              </a:rPr>
              <a:t>DTE</a:t>
            </a:r>
            <a:r>
              <a:rPr lang="zh-CN" altLang="en-US" sz="1400" dirty="0" smtClean="0">
                <a:solidFill>
                  <a:srgbClr val="FF0000"/>
                </a:solidFill>
              </a:rPr>
              <a:t>的接头是针头（公头），而</a:t>
            </a:r>
            <a:r>
              <a:rPr lang="en-US" altLang="zh-CN" sz="1400" dirty="0" smtClean="0">
                <a:solidFill>
                  <a:srgbClr val="FF0000"/>
                </a:solidFill>
              </a:rPr>
              <a:t>DCE</a:t>
            </a:r>
            <a:r>
              <a:rPr lang="zh-CN" altLang="en-US" sz="1400" dirty="0" smtClean="0">
                <a:solidFill>
                  <a:srgbClr val="FF0000"/>
                </a:solidFill>
              </a:rPr>
              <a:t>的接头是孔头（母头）</a:t>
            </a:r>
            <a:endParaRPr lang="zh-CN" altLang="en-US" sz="1400" dirty="0">
              <a:solidFill>
                <a:srgbClr val="FF0000"/>
              </a:solidFill>
            </a:endParaRPr>
          </a:p>
        </p:txBody>
      </p:sp>
    </p:spTree>
    <p:extLst>
      <p:ext uri="{BB962C8B-B14F-4D97-AF65-F5344CB8AC3E}">
        <p14:creationId xmlns:p14="http://schemas.microsoft.com/office/powerpoint/2010/main" val="314603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8614" y="845997"/>
            <a:ext cx="11578855" cy="646331"/>
          </a:xfrm>
          <a:prstGeom prst="rect">
            <a:avLst/>
          </a:prstGeom>
          <a:noFill/>
        </p:spPr>
        <p:txBody>
          <a:bodyPr wrap="square" rtlCol="0">
            <a:spAutoFit/>
          </a:bodyPr>
          <a:lstStyle/>
          <a:p>
            <a:r>
              <a:rPr lang="zh-CN" altLang="en-US" dirty="0" smtClean="0"/>
              <a:t>数据交换方式：</a:t>
            </a:r>
            <a:endParaRPr lang="en-US" altLang="zh-CN" dirty="0" smtClean="0"/>
          </a:p>
          <a:p>
            <a:endParaRPr lang="en-US" altLang="zh-CN" dirty="0" smtClean="0"/>
          </a:p>
        </p:txBody>
      </p:sp>
      <p:sp>
        <p:nvSpPr>
          <p:cNvPr id="3" name="文本框 2"/>
          <p:cNvSpPr txBox="1"/>
          <p:nvPr/>
        </p:nvSpPr>
        <p:spPr>
          <a:xfrm>
            <a:off x="4872942" y="405114"/>
            <a:ext cx="2757622" cy="461665"/>
          </a:xfrm>
          <a:prstGeom prst="rect">
            <a:avLst/>
          </a:prstGeom>
          <a:noFill/>
        </p:spPr>
        <p:txBody>
          <a:bodyPr wrap="square" rtlCol="0">
            <a:spAutoFit/>
          </a:bodyPr>
          <a:lstStyle/>
          <a:p>
            <a:r>
              <a:rPr lang="zh-CN" altLang="en-US" sz="2400" dirty="0" smtClean="0"/>
              <a:t>物理层</a:t>
            </a:r>
            <a:endParaRPr lang="zh-CN" altLang="en-US" sz="2400" dirty="0"/>
          </a:p>
        </p:txBody>
      </p:sp>
      <p:graphicFrame>
        <p:nvGraphicFramePr>
          <p:cNvPr id="2" name="表格 1"/>
          <p:cNvGraphicFramePr>
            <a:graphicFrameLocks noGrp="1"/>
          </p:cNvGraphicFramePr>
          <p:nvPr>
            <p:extLst>
              <p:ext uri="{D42A27DB-BD31-4B8C-83A1-F6EECF244321}">
                <p14:modId xmlns:p14="http://schemas.microsoft.com/office/powerpoint/2010/main" val="2522448195"/>
              </p:ext>
            </p:extLst>
          </p:nvPr>
        </p:nvGraphicFramePr>
        <p:xfrm>
          <a:off x="415636" y="1195436"/>
          <a:ext cx="11461173" cy="5400040"/>
        </p:xfrm>
        <a:graphic>
          <a:graphicData uri="http://schemas.openxmlformats.org/drawingml/2006/table">
            <a:tbl>
              <a:tblPr firstRow="1" bandRow="1">
                <a:tableStyleId>{5C22544A-7EE6-4342-B048-85BDC9FD1C3A}</a:tableStyleId>
              </a:tblPr>
              <a:tblGrid>
                <a:gridCol w="1365870"/>
                <a:gridCol w="914713"/>
                <a:gridCol w="5077605"/>
                <a:gridCol w="4102985"/>
              </a:tblGrid>
              <a:tr h="370840">
                <a:tc gridSpan="2">
                  <a:txBody>
                    <a:bodyPr/>
                    <a:lstStyle/>
                    <a:p>
                      <a:r>
                        <a:rPr lang="zh-CN" altLang="en-US" sz="1500" dirty="0" smtClean="0"/>
                        <a:t>数据交换方式</a:t>
                      </a:r>
                      <a:endParaRPr lang="zh-CN" altLang="en-US" sz="1500" dirty="0"/>
                    </a:p>
                  </a:txBody>
                  <a:tcPr/>
                </a:tc>
                <a:tc hMerge="1">
                  <a:txBody>
                    <a:bodyPr/>
                    <a:lstStyle/>
                    <a:p>
                      <a:endParaRPr lang="zh-CN" altLang="en-US"/>
                    </a:p>
                  </a:txBody>
                  <a:tcPr/>
                </a:tc>
                <a:tc>
                  <a:txBody>
                    <a:bodyPr/>
                    <a:lstStyle/>
                    <a:p>
                      <a:r>
                        <a:rPr lang="zh-CN" altLang="en-US" sz="1500" dirty="0" smtClean="0"/>
                        <a:t>定义</a:t>
                      </a:r>
                      <a:endParaRPr lang="zh-CN" altLang="en-US" sz="1500" dirty="0"/>
                    </a:p>
                  </a:txBody>
                  <a:tcPr/>
                </a:tc>
                <a:tc>
                  <a:txBody>
                    <a:bodyPr/>
                    <a:lstStyle/>
                    <a:p>
                      <a:r>
                        <a:rPr lang="zh-CN" altLang="en-US" sz="1500" dirty="0" smtClean="0"/>
                        <a:t>特点</a:t>
                      </a:r>
                      <a:endParaRPr lang="zh-CN" altLang="en-US" sz="1500" dirty="0"/>
                    </a:p>
                  </a:txBody>
                  <a:tcPr/>
                </a:tc>
              </a:tr>
              <a:tr h="370840">
                <a:tc gridSpan="2">
                  <a:txBody>
                    <a:bodyPr/>
                    <a:lstStyle/>
                    <a:p>
                      <a:r>
                        <a:rPr lang="zh-CN" altLang="en-US" sz="1500" dirty="0" smtClean="0"/>
                        <a:t>电路交换</a:t>
                      </a:r>
                      <a:endParaRPr lang="zh-CN" altLang="en-US" sz="1500" dirty="0"/>
                    </a:p>
                  </a:txBody>
                  <a:tcPr/>
                </a:tc>
                <a:tc hMerge="1">
                  <a:txBody>
                    <a:bodyPr/>
                    <a:lstStyle/>
                    <a:p>
                      <a:endParaRPr lang="zh-CN" altLang="en-US"/>
                    </a:p>
                  </a:txBody>
                  <a:tcPr/>
                </a:tc>
                <a:tc>
                  <a:txBody>
                    <a:bodyPr/>
                    <a:lstStyle/>
                    <a:p>
                      <a:r>
                        <a:rPr lang="zh-CN" altLang="en-US" sz="1500" dirty="0" smtClean="0"/>
                        <a:t>通信开始之前，主呼叫和被呼叫之间建立连接，之后建立通信，期间独占整个链路，结束通信时释放链路。电路交换是面向连接。</a:t>
                      </a:r>
                      <a:endParaRPr lang="zh-CN" altLang="en-US" sz="1500" dirty="0"/>
                    </a:p>
                  </a:txBody>
                  <a:tcPr/>
                </a:tc>
                <a:tc>
                  <a:txBody>
                    <a:bodyPr/>
                    <a:lstStyle/>
                    <a:p>
                      <a:r>
                        <a:rPr lang="zh-CN" altLang="en-US" sz="1500" dirty="0" smtClean="0"/>
                        <a:t>优点：时延小</a:t>
                      </a:r>
                      <a:endParaRPr lang="en-US" altLang="zh-CN" sz="1500" dirty="0" smtClean="0"/>
                    </a:p>
                    <a:p>
                      <a:r>
                        <a:rPr lang="zh-CN" altLang="en-US" sz="1500" dirty="0" smtClean="0"/>
                        <a:t>缺点：链路空间率高，不能进行差错控制</a:t>
                      </a:r>
                      <a:endParaRPr lang="zh-CN" altLang="en-US" sz="1500" dirty="0"/>
                    </a:p>
                  </a:txBody>
                  <a:tcPr/>
                </a:tc>
              </a:tr>
              <a:tr h="370840">
                <a:tc gridSpan="2">
                  <a:txBody>
                    <a:bodyPr/>
                    <a:lstStyle/>
                    <a:p>
                      <a:r>
                        <a:rPr lang="zh-CN" altLang="en-US" sz="1500" dirty="0" smtClean="0"/>
                        <a:t>报文交换</a:t>
                      </a:r>
                      <a:endParaRPr lang="zh-CN" altLang="en-US" sz="1500" dirty="0"/>
                    </a:p>
                  </a:txBody>
                  <a:tcPr/>
                </a:tc>
                <a:tc hMerge="1">
                  <a:txBody>
                    <a:bodyPr/>
                    <a:lstStyle/>
                    <a:p>
                      <a:endParaRPr lang="zh-CN" altLang="en-US"/>
                    </a:p>
                  </a:txBody>
                  <a:tcPr/>
                </a:tc>
                <a:tc>
                  <a:txBody>
                    <a:bodyPr/>
                    <a:lstStyle/>
                    <a:p>
                      <a:r>
                        <a:rPr lang="zh-CN" altLang="en-US" sz="1500" dirty="0" smtClean="0"/>
                        <a:t>结点把要发送的信息组织成一个报文（数据包），该报文中含有目标结点的地址，完整的报文在网络中一站一站地向前传送。每一个结点接受整个报文并检查目标结点地址，然后根据网络中的拥塞情况，再适当的时候转发到下一站结点</a:t>
                      </a:r>
                      <a:endParaRPr lang="zh-CN" altLang="en-US" sz="1500" dirty="0"/>
                    </a:p>
                  </a:txBody>
                  <a:tcPr/>
                </a:tc>
                <a:tc>
                  <a:txBody>
                    <a:bodyPr/>
                    <a:lstStyle/>
                    <a:p>
                      <a:r>
                        <a:rPr lang="zh-CN" altLang="en-US" sz="1500" dirty="0" smtClean="0"/>
                        <a:t>优点：不用建立专用的通路，可以校验，也可以将一个报文发至多个目的地</a:t>
                      </a:r>
                      <a:endParaRPr lang="en-US" altLang="zh-CN" sz="1500" dirty="0" smtClean="0"/>
                    </a:p>
                    <a:p>
                      <a:r>
                        <a:rPr lang="zh-CN" altLang="en-US" sz="1500" dirty="0" smtClean="0"/>
                        <a:t>缺点：中间结点需要先存储，再转发报文，时间延时较大。中间结点的存储空间也需要较大</a:t>
                      </a:r>
                      <a:endParaRPr lang="zh-CN" altLang="en-US" sz="1500" dirty="0"/>
                    </a:p>
                  </a:txBody>
                  <a:tcPr/>
                </a:tc>
              </a:tr>
              <a:tr h="370840">
                <a:tc rowSpan="2">
                  <a:txBody>
                    <a:bodyPr/>
                    <a:lstStyle/>
                    <a:p>
                      <a:r>
                        <a:rPr lang="zh-CN" altLang="en-US" sz="1500" dirty="0" smtClean="0"/>
                        <a:t>分组交换</a:t>
                      </a:r>
                      <a:endParaRPr lang="zh-CN" altLang="en-US" sz="1500" dirty="0"/>
                    </a:p>
                  </a:txBody>
                  <a:tcPr/>
                </a:tc>
                <a:tc>
                  <a:txBody>
                    <a:bodyPr/>
                    <a:lstStyle/>
                    <a:p>
                      <a:r>
                        <a:rPr lang="zh-CN" altLang="en-US" sz="1500" dirty="0" smtClean="0"/>
                        <a:t>数据报</a:t>
                      </a:r>
                      <a:endParaRPr lang="zh-CN" altLang="en-US" sz="1500" dirty="0"/>
                    </a:p>
                  </a:txBody>
                  <a:tcPr/>
                </a:tc>
                <a:tc>
                  <a:txBody>
                    <a:bodyPr/>
                    <a:lstStyle/>
                    <a:p>
                      <a:r>
                        <a:rPr lang="zh-CN" altLang="en-US" sz="1500" dirty="0" smtClean="0"/>
                        <a:t>数据报服务类似于邮政系统的信件投递。每个分组都携带完整的源和目的结点的地址信息，独立地进行传输。每经过一个中间结点时，都要根据目标地址和网络当前的状态，按一定的路由选择算法选择一条最佳的输出线，直到传输到目的结点</a:t>
                      </a:r>
                      <a:endParaRPr lang="zh-CN" altLang="en-US" sz="1500" dirty="0"/>
                    </a:p>
                  </a:txBody>
                  <a:tcPr/>
                </a:tc>
                <a:tc>
                  <a:txBody>
                    <a:bodyPr/>
                    <a:lstStyle/>
                    <a:p>
                      <a:r>
                        <a:rPr lang="zh-CN" altLang="en-US" sz="1500" dirty="0" smtClean="0"/>
                        <a:t>优点：不需要建立连接</a:t>
                      </a:r>
                      <a:endParaRPr lang="en-US" altLang="zh-CN" sz="1500" dirty="0" smtClean="0"/>
                    </a:p>
                    <a:p>
                      <a:r>
                        <a:rPr lang="zh-CN" altLang="en-US" sz="1500" dirty="0" smtClean="0"/>
                        <a:t>缺点：每个分组独立选路，不完全走一条路，可靠性差</a:t>
                      </a:r>
                      <a:endParaRPr lang="zh-CN" altLang="en-US" sz="1500" dirty="0"/>
                    </a:p>
                  </a:txBody>
                  <a:tcPr/>
                </a:tc>
              </a:tr>
              <a:tr h="370840">
                <a:tc vMerge="1">
                  <a:txBody>
                    <a:bodyPr/>
                    <a:lstStyle/>
                    <a:p>
                      <a:endParaRPr lang="zh-CN" altLang="en-US" dirty="0"/>
                    </a:p>
                  </a:txBody>
                  <a:tcPr/>
                </a:tc>
                <a:tc>
                  <a:txBody>
                    <a:bodyPr/>
                    <a:lstStyle/>
                    <a:p>
                      <a:r>
                        <a:rPr lang="zh-CN" altLang="en-US" sz="1500" dirty="0" smtClean="0"/>
                        <a:t>虚电路</a:t>
                      </a:r>
                      <a:endParaRPr lang="zh-CN" altLang="en-US" sz="1500" dirty="0"/>
                    </a:p>
                  </a:txBody>
                  <a:tcPr/>
                </a:tc>
                <a:tc>
                  <a:txBody>
                    <a:bodyPr/>
                    <a:lstStyle/>
                    <a:p>
                      <a:r>
                        <a:rPr lang="zh-CN" altLang="en-US" sz="1500" dirty="0" smtClean="0"/>
                        <a:t>与电路交换类似，但不独占，不是专用</a:t>
                      </a:r>
                      <a:endParaRPr lang="zh-CN" altLang="en-US" sz="1500" dirty="0"/>
                    </a:p>
                  </a:txBody>
                  <a:tcPr/>
                </a:tc>
                <a:tc>
                  <a:txBody>
                    <a:bodyPr/>
                    <a:lstStyle/>
                    <a:p>
                      <a:r>
                        <a:rPr lang="zh-CN" altLang="en-US" sz="1500" dirty="0" smtClean="0"/>
                        <a:t>优点：相对数据报可以进行流量控制和差错控制，提高了可靠性，适合远程控制和文件传送</a:t>
                      </a:r>
                      <a:endParaRPr lang="en-US" altLang="zh-CN" sz="1500" dirty="0" smtClean="0"/>
                    </a:p>
                    <a:p>
                      <a:r>
                        <a:rPr lang="zh-CN" altLang="en-US" sz="1500" dirty="0" smtClean="0"/>
                        <a:t>缺点：不如数据报文灵活</a:t>
                      </a:r>
                      <a:endParaRPr lang="zh-CN" altLang="en-US" sz="1500" dirty="0"/>
                    </a:p>
                  </a:txBody>
                  <a:tcPr/>
                </a:tc>
              </a:tr>
              <a:tr h="370840">
                <a:tc gridSpan="2">
                  <a:txBody>
                    <a:bodyPr/>
                    <a:lstStyle/>
                    <a:p>
                      <a:r>
                        <a:rPr lang="zh-CN" altLang="en-US" sz="1500" dirty="0" smtClean="0"/>
                        <a:t>信元交换</a:t>
                      </a:r>
                      <a:endParaRPr lang="zh-CN" altLang="en-US" sz="1500" dirty="0"/>
                    </a:p>
                  </a:txBody>
                  <a:tcPr/>
                </a:tc>
                <a:tc hMerge="1">
                  <a:txBody>
                    <a:bodyPr/>
                    <a:lstStyle/>
                    <a:p>
                      <a:endParaRPr lang="zh-CN" altLang="en-US"/>
                    </a:p>
                  </a:txBody>
                  <a:tcPr/>
                </a:tc>
                <a:tc>
                  <a:txBody>
                    <a:bodyPr/>
                    <a:lstStyle/>
                    <a:p>
                      <a:r>
                        <a:rPr lang="zh-CN" altLang="en-US" sz="1500" dirty="0" smtClean="0"/>
                        <a:t>信元交换又叫</a:t>
                      </a:r>
                      <a:r>
                        <a:rPr lang="en-US" altLang="zh-CN" sz="1500" dirty="0" smtClean="0"/>
                        <a:t>ATM</a:t>
                      </a:r>
                      <a:r>
                        <a:rPr lang="zh-CN" altLang="en-US" sz="1500" dirty="0" smtClean="0"/>
                        <a:t>（异步传输模式），是一种面向连接的快速分组交换技术，他是通过建立虚电路来进行数据传输的。信元交换技术是一种快速分组交换技术，他结合了电路交换技术延迟小和分组交换技术灵活的有点。</a:t>
                      </a:r>
                      <a:endParaRPr lang="zh-CN" altLang="en-US" sz="1500" dirty="0"/>
                    </a:p>
                  </a:txBody>
                  <a:tcPr/>
                </a:tc>
                <a:tc>
                  <a:txBody>
                    <a:bodyPr/>
                    <a:lstStyle/>
                    <a:p>
                      <a:r>
                        <a:rPr lang="zh-CN" altLang="en-US" sz="1500" dirty="0" smtClean="0"/>
                        <a:t>结合了电路交换技术延迟小和分组交换</a:t>
                      </a:r>
                      <a:r>
                        <a:rPr lang="zh-CN" altLang="en-US" sz="1500" baseline="0" dirty="0" smtClean="0"/>
                        <a:t>技术灵活的优点</a:t>
                      </a:r>
                      <a:endParaRPr lang="zh-CN" altLang="en-US" sz="1500" dirty="0"/>
                    </a:p>
                  </a:txBody>
                  <a:tcPr/>
                </a:tc>
              </a:tr>
            </a:tbl>
          </a:graphicData>
        </a:graphic>
      </p:graphicFrame>
    </p:spTree>
    <p:extLst>
      <p:ext uri="{BB962C8B-B14F-4D97-AF65-F5344CB8AC3E}">
        <p14:creationId xmlns:p14="http://schemas.microsoft.com/office/powerpoint/2010/main" val="2864525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8223" y="1063739"/>
            <a:ext cx="11578855" cy="369332"/>
          </a:xfrm>
          <a:prstGeom prst="rect">
            <a:avLst/>
          </a:prstGeom>
          <a:noFill/>
        </p:spPr>
        <p:txBody>
          <a:bodyPr wrap="square" rtlCol="0">
            <a:spAutoFit/>
          </a:bodyPr>
          <a:lstStyle/>
          <a:p>
            <a:r>
              <a:rPr lang="zh-CN" altLang="en-US" dirty="0" smtClean="0"/>
              <a:t>多路复用：</a:t>
            </a:r>
            <a:endParaRPr lang="en-US" altLang="zh-CN" dirty="0" smtClean="0"/>
          </a:p>
        </p:txBody>
      </p:sp>
      <p:sp>
        <p:nvSpPr>
          <p:cNvPr id="3" name="文本框 2"/>
          <p:cNvSpPr txBox="1"/>
          <p:nvPr/>
        </p:nvSpPr>
        <p:spPr>
          <a:xfrm>
            <a:off x="4872942" y="405114"/>
            <a:ext cx="2757622" cy="461665"/>
          </a:xfrm>
          <a:prstGeom prst="rect">
            <a:avLst/>
          </a:prstGeom>
          <a:noFill/>
        </p:spPr>
        <p:txBody>
          <a:bodyPr wrap="square" rtlCol="0">
            <a:spAutoFit/>
          </a:bodyPr>
          <a:lstStyle/>
          <a:p>
            <a:r>
              <a:rPr lang="zh-CN" altLang="en-US" sz="2400" dirty="0" smtClean="0"/>
              <a:t>物理层</a:t>
            </a:r>
            <a:endParaRPr lang="zh-CN" altLang="en-US" sz="2400" dirty="0"/>
          </a:p>
        </p:txBody>
      </p:sp>
      <p:graphicFrame>
        <p:nvGraphicFramePr>
          <p:cNvPr id="5" name="表格 4"/>
          <p:cNvGraphicFramePr>
            <a:graphicFrameLocks noGrp="1"/>
          </p:cNvGraphicFramePr>
          <p:nvPr>
            <p:extLst>
              <p:ext uri="{D42A27DB-BD31-4B8C-83A1-F6EECF244321}">
                <p14:modId xmlns:p14="http://schemas.microsoft.com/office/powerpoint/2010/main" val="2423358587"/>
              </p:ext>
            </p:extLst>
          </p:nvPr>
        </p:nvGraphicFramePr>
        <p:xfrm>
          <a:off x="1226128" y="1713158"/>
          <a:ext cx="9985662" cy="3022600"/>
        </p:xfrm>
        <a:graphic>
          <a:graphicData uri="http://schemas.openxmlformats.org/drawingml/2006/table">
            <a:tbl>
              <a:tblPr firstRow="1" bandRow="1">
                <a:tableStyleId>{5C22544A-7EE6-4342-B048-85BDC9FD1C3A}</a:tableStyleId>
              </a:tblPr>
              <a:tblGrid>
                <a:gridCol w="993490"/>
                <a:gridCol w="993490"/>
                <a:gridCol w="4423915"/>
                <a:gridCol w="3574767"/>
              </a:tblGrid>
              <a:tr h="370840">
                <a:tc gridSpan="2">
                  <a:txBody>
                    <a:bodyPr/>
                    <a:lstStyle/>
                    <a:p>
                      <a:r>
                        <a:rPr lang="zh-CN" altLang="en-US" sz="1500" dirty="0" smtClean="0"/>
                        <a:t>复用技术</a:t>
                      </a:r>
                      <a:endParaRPr lang="zh-CN" altLang="en-US" sz="1500" dirty="0"/>
                    </a:p>
                  </a:txBody>
                  <a:tcPr/>
                </a:tc>
                <a:tc hMerge="1">
                  <a:txBody>
                    <a:bodyPr/>
                    <a:lstStyle/>
                    <a:p>
                      <a:endParaRPr lang="zh-CN" altLang="en-US"/>
                    </a:p>
                  </a:txBody>
                  <a:tcPr/>
                </a:tc>
                <a:tc>
                  <a:txBody>
                    <a:bodyPr/>
                    <a:lstStyle/>
                    <a:p>
                      <a:r>
                        <a:rPr lang="zh-CN" altLang="en-US" sz="1500" dirty="0" smtClean="0"/>
                        <a:t>特点</a:t>
                      </a:r>
                      <a:endParaRPr lang="zh-CN" altLang="en-US" sz="1500" dirty="0"/>
                    </a:p>
                  </a:txBody>
                  <a:tcPr/>
                </a:tc>
                <a:tc>
                  <a:txBody>
                    <a:bodyPr/>
                    <a:lstStyle/>
                    <a:p>
                      <a:r>
                        <a:rPr lang="zh-CN" altLang="en-US" sz="1500" dirty="0" smtClean="0"/>
                        <a:t>应用</a:t>
                      </a:r>
                    </a:p>
                  </a:txBody>
                  <a:tcPr/>
                </a:tc>
              </a:tr>
              <a:tr h="370840">
                <a:tc rowSpan="2">
                  <a:txBody>
                    <a:bodyPr/>
                    <a:lstStyle/>
                    <a:p>
                      <a:endParaRPr lang="en-US" altLang="zh-CN" sz="1500" dirty="0" smtClean="0"/>
                    </a:p>
                    <a:p>
                      <a:endParaRPr lang="zh-CN" altLang="en-US" sz="1500" dirty="0" smtClean="0"/>
                    </a:p>
                    <a:p>
                      <a:r>
                        <a:rPr lang="zh-CN" altLang="en-US" sz="1500" dirty="0" smtClean="0"/>
                        <a:t>时分复用</a:t>
                      </a:r>
                      <a:endParaRPr lang="zh-CN" altLang="en-US" sz="1500" dirty="0"/>
                    </a:p>
                  </a:txBody>
                  <a:tcPr/>
                </a:tc>
                <a:tc>
                  <a:txBody>
                    <a:bodyPr/>
                    <a:lstStyle/>
                    <a:p>
                      <a:r>
                        <a:rPr lang="zh-CN" altLang="en-US" sz="1500" dirty="0" smtClean="0"/>
                        <a:t>同步时分复用</a:t>
                      </a:r>
                    </a:p>
                  </a:txBody>
                  <a:tcPr/>
                </a:tc>
                <a:tc>
                  <a:txBody>
                    <a:bodyPr/>
                    <a:lstStyle/>
                    <a:p>
                      <a:r>
                        <a:rPr lang="zh-CN" altLang="en-US" sz="1500" dirty="0" smtClean="0"/>
                        <a:t>固定时隙的时分复用，即使无数据传输的各个子信道轮流按时间独占带宽。</a:t>
                      </a:r>
                      <a:endParaRPr lang="zh-CN" altLang="en-US" sz="1500" dirty="0"/>
                    </a:p>
                  </a:txBody>
                  <a:tcPr/>
                </a:tc>
                <a:tc>
                  <a:txBody>
                    <a:bodyPr/>
                    <a:lstStyle/>
                    <a:p>
                      <a:r>
                        <a:rPr lang="en-US" altLang="zh-CN" sz="1500" dirty="0" smtClean="0"/>
                        <a:t>E1</a:t>
                      </a:r>
                      <a:r>
                        <a:rPr lang="zh-CN" altLang="en-US" sz="1500" dirty="0" smtClean="0"/>
                        <a:t>，</a:t>
                      </a:r>
                      <a:r>
                        <a:rPr lang="en-US" altLang="zh-CN" sz="1500" dirty="0" smtClean="0"/>
                        <a:t>T1</a:t>
                      </a:r>
                      <a:r>
                        <a:rPr lang="zh-CN" altLang="en-US" sz="1500" dirty="0" smtClean="0"/>
                        <a:t>，</a:t>
                      </a:r>
                      <a:r>
                        <a:rPr lang="en-US" altLang="zh-CN" sz="1500" dirty="0" smtClean="0"/>
                        <a:t>SDH/SONET</a:t>
                      </a:r>
                      <a:r>
                        <a:rPr lang="zh-CN" altLang="en-US" sz="1500" dirty="0" smtClean="0"/>
                        <a:t>、</a:t>
                      </a:r>
                      <a:r>
                        <a:rPr lang="en-US" altLang="zh-CN" sz="1500" dirty="0" smtClean="0"/>
                        <a:t>DDN</a:t>
                      </a:r>
                      <a:r>
                        <a:rPr lang="zh-CN" altLang="en-US" sz="1500" dirty="0" smtClean="0"/>
                        <a:t>、</a:t>
                      </a:r>
                      <a:r>
                        <a:rPr lang="en-US" altLang="zh-CN" sz="1500" dirty="0" smtClean="0"/>
                        <a:t>PON</a:t>
                      </a:r>
                      <a:r>
                        <a:rPr lang="zh-CN" altLang="en-US" sz="1500" dirty="0" smtClean="0"/>
                        <a:t>下行</a:t>
                      </a:r>
                      <a:endParaRPr lang="zh-CN" altLang="en-US" sz="1500" dirty="0"/>
                    </a:p>
                  </a:txBody>
                  <a:tcPr/>
                </a:tc>
              </a:tr>
              <a:tr h="370840">
                <a:tc vMerge="1">
                  <a:txBody>
                    <a:bodyPr/>
                    <a:lstStyle/>
                    <a:p>
                      <a:endParaRPr lang="zh-CN" altLang="en-US" sz="1500" dirty="0"/>
                    </a:p>
                  </a:txBody>
                  <a:tcPr/>
                </a:tc>
                <a:tc>
                  <a:txBody>
                    <a:bodyPr/>
                    <a:lstStyle/>
                    <a:p>
                      <a:r>
                        <a:rPr lang="zh-CN" altLang="en-US" sz="1500" dirty="0" smtClean="0"/>
                        <a:t>统计时分复用</a:t>
                      </a:r>
                      <a:endParaRPr lang="zh-CN" altLang="en-US" sz="1500" dirty="0"/>
                    </a:p>
                  </a:txBody>
                  <a:tcPr/>
                </a:tc>
                <a:tc>
                  <a:txBody>
                    <a:bodyPr/>
                    <a:lstStyle/>
                    <a:p>
                      <a:r>
                        <a:rPr lang="zh-CN" altLang="en-US" sz="1500" dirty="0" smtClean="0"/>
                        <a:t>对同步时分复用进行改进，通过动态地分配时隙来进行数据传输</a:t>
                      </a:r>
                      <a:endParaRPr lang="zh-CN" altLang="en-US" sz="1500" dirty="0"/>
                    </a:p>
                  </a:txBody>
                  <a:tcPr/>
                </a:tc>
                <a:tc>
                  <a:txBody>
                    <a:bodyPr/>
                    <a:lstStyle/>
                    <a:p>
                      <a:r>
                        <a:rPr lang="en-US" altLang="zh-CN" sz="1500" dirty="0" smtClean="0"/>
                        <a:t>ATM</a:t>
                      </a:r>
                      <a:endParaRPr lang="zh-CN" altLang="en-US" sz="1500" dirty="0"/>
                    </a:p>
                  </a:txBody>
                  <a:tcPr/>
                </a:tc>
              </a:tr>
              <a:tr h="502920">
                <a:tc gridSpan="2">
                  <a:txBody>
                    <a:bodyPr/>
                    <a:lstStyle/>
                    <a:p>
                      <a:r>
                        <a:rPr lang="zh-CN" altLang="en-US" sz="1500" dirty="0" smtClean="0"/>
                        <a:t>波分复用</a:t>
                      </a:r>
                      <a:endParaRPr lang="en-US" altLang="zh-CN" sz="1500" dirty="0" smtClean="0"/>
                    </a:p>
                  </a:txBody>
                  <a:tcPr/>
                </a:tc>
                <a:tc hMerge="1">
                  <a:txBody>
                    <a:bodyPr/>
                    <a:lstStyle/>
                    <a:p>
                      <a:endParaRPr lang="zh-CN" altLang="en-US"/>
                    </a:p>
                  </a:txBody>
                  <a:tcPr/>
                </a:tc>
                <a:tc>
                  <a:txBody>
                    <a:bodyPr/>
                    <a:lstStyle/>
                    <a:p>
                      <a:r>
                        <a:rPr lang="zh-CN" altLang="en-US" sz="1500" dirty="0" smtClean="0"/>
                        <a:t>所谓波分复用，就是将整个波长频带被划分为若干个波长范围，每路信号占用一个波长范围来进行传输。属于特殊的波频复用</a:t>
                      </a:r>
                      <a:endParaRPr lang="zh-CN" altLang="en-US" sz="1500" dirty="0"/>
                    </a:p>
                  </a:txBody>
                  <a:tcPr/>
                </a:tc>
                <a:tc>
                  <a:txBody>
                    <a:bodyPr/>
                    <a:lstStyle/>
                    <a:p>
                      <a:r>
                        <a:rPr lang="zh-CN" altLang="en-US" sz="1500" dirty="0" smtClean="0"/>
                        <a:t>光纤通信</a:t>
                      </a:r>
                      <a:endParaRPr lang="zh-CN" altLang="en-US" sz="1500" dirty="0"/>
                    </a:p>
                  </a:txBody>
                  <a:tcPr/>
                </a:tc>
              </a:tr>
              <a:tr h="502920">
                <a:tc gridSpan="2">
                  <a:txBody>
                    <a:bodyPr/>
                    <a:lstStyle/>
                    <a:p>
                      <a:r>
                        <a:rPr lang="zh-CN" altLang="en-US" sz="1500" dirty="0" smtClean="0"/>
                        <a:t>频分复用</a:t>
                      </a:r>
                      <a:endParaRPr lang="en-US" altLang="zh-CN" sz="1500" dirty="0" smtClean="0"/>
                    </a:p>
                  </a:txBody>
                  <a:tcPr/>
                </a:tc>
                <a:tc hMerge="1">
                  <a:txBody>
                    <a:bodyPr/>
                    <a:lstStyle/>
                    <a:p>
                      <a:endParaRPr lang="zh-CN" altLang="en-US"/>
                    </a:p>
                  </a:txBody>
                  <a:tcPr/>
                </a:tc>
                <a:tc>
                  <a:txBody>
                    <a:bodyPr/>
                    <a:lstStyle/>
                    <a:p>
                      <a:r>
                        <a:rPr lang="zh-CN" altLang="en-US" sz="1500" dirty="0" smtClean="0"/>
                        <a:t>频分复用是指多路信号在频率位置上分开，但同时在一个信道内传输。频分复用信号再频谱上不会重叠，但在时间上是重叠的</a:t>
                      </a:r>
                      <a:endParaRPr lang="zh-CN" altLang="en-US" sz="1500" dirty="0"/>
                    </a:p>
                  </a:txBody>
                  <a:tcPr/>
                </a:tc>
                <a:tc>
                  <a:txBody>
                    <a:bodyPr/>
                    <a:lstStyle/>
                    <a:p>
                      <a:r>
                        <a:rPr lang="zh-CN" altLang="en-US" sz="1500" dirty="0" smtClean="0"/>
                        <a:t>宽带有线电视，无线广播，</a:t>
                      </a:r>
                      <a:r>
                        <a:rPr lang="en-US" altLang="zh-CN" sz="1500" dirty="0" smtClean="0"/>
                        <a:t>ADSL</a:t>
                      </a:r>
                      <a:r>
                        <a:rPr lang="zh-CN" altLang="en-US" sz="1500" dirty="0" smtClean="0"/>
                        <a:t>、无线局域网</a:t>
                      </a:r>
                      <a:endParaRPr lang="zh-CN" altLang="en-US" sz="1500" dirty="0"/>
                    </a:p>
                  </a:txBody>
                  <a:tcPr/>
                </a:tc>
              </a:tr>
            </a:tbl>
          </a:graphicData>
        </a:graphic>
      </p:graphicFrame>
    </p:spTree>
    <p:extLst>
      <p:ext uri="{BB962C8B-B14F-4D97-AF65-F5344CB8AC3E}">
        <p14:creationId xmlns:p14="http://schemas.microsoft.com/office/powerpoint/2010/main" val="12714689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8223" y="866779"/>
            <a:ext cx="11578855" cy="5509200"/>
          </a:xfrm>
          <a:prstGeom prst="rect">
            <a:avLst/>
          </a:prstGeom>
          <a:noFill/>
        </p:spPr>
        <p:txBody>
          <a:bodyPr wrap="square" rtlCol="0">
            <a:spAutoFit/>
          </a:bodyPr>
          <a:lstStyle/>
          <a:p>
            <a:r>
              <a:rPr lang="zh-CN" altLang="en-US" sz="1600" dirty="0" smtClean="0"/>
              <a:t>接入技术：</a:t>
            </a:r>
            <a:endParaRPr lang="en-US" altLang="zh-CN" sz="1600" dirty="0" smtClean="0"/>
          </a:p>
          <a:p>
            <a:r>
              <a:rPr lang="en-US" altLang="zh-CN" sz="1600" dirty="0" smtClean="0"/>
              <a:t>1</a:t>
            </a:r>
            <a:r>
              <a:rPr lang="zh-CN" altLang="en-US" sz="1600" dirty="0" smtClean="0"/>
              <a:t>、</a:t>
            </a:r>
            <a:r>
              <a:rPr lang="en-US" altLang="zh-CN" sz="1600" dirty="0" err="1" smtClean="0"/>
              <a:t>xDSL</a:t>
            </a:r>
            <a:r>
              <a:rPr lang="zh-CN" altLang="en-US" sz="1600" dirty="0" smtClean="0"/>
              <a:t>技术就是利用电话线中的高频信息传输数据，高频信号损耗大，容易受噪声干扰。</a:t>
            </a:r>
            <a:r>
              <a:rPr lang="en-US" altLang="zh-CN" sz="1600" dirty="0"/>
              <a:t> </a:t>
            </a:r>
            <a:r>
              <a:rPr lang="en-US" altLang="zh-CN" sz="1600" dirty="0" err="1" smtClean="0"/>
              <a:t>xDSL</a:t>
            </a:r>
            <a:r>
              <a:rPr lang="zh-CN" altLang="en-US" sz="1600" dirty="0" smtClean="0"/>
              <a:t>的速率越高，传输距离越近。</a:t>
            </a:r>
            <a:endParaRPr lang="en-US" altLang="zh-CN" sz="1600" dirty="0" smtClean="0"/>
          </a:p>
          <a:p>
            <a:r>
              <a:rPr lang="en-US" altLang="zh-CN" sz="1600" dirty="0" smtClean="0"/>
              <a:t>2</a:t>
            </a:r>
            <a:r>
              <a:rPr lang="zh-CN" altLang="en-US" sz="1600" dirty="0" smtClean="0"/>
              <a:t>、</a:t>
            </a:r>
            <a:r>
              <a:rPr lang="en-US" altLang="zh-CN" sz="1600" dirty="0" smtClean="0"/>
              <a:t>HFC</a:t>
            </a:r>
            <a:r>
              <a:rPr lang="zh-CN" altLang="en-US" sz="1600" dirty="0" smtClean="0"/>
              <a:t>：混合光纤</a:t>
            </a:r>
            <a:r>
              <a:rPr lang="en-US" altLang="zh-CN" sz="1600" dirty="0" smtClean="0"/>
              <a:t>-</a:t>
            </a:r>
            <a:r>
              <a:rPr lang="zh-CN" altLang="en-US" sz="1600" dirty="0" smtClean="0"/>
              <a:t>同轴电缆。</a:t>
            </a:r>
            <a:r>
              <a:rPr lang="en-US" altLang="zh-CN" sz="1600" dirty="0" smtClean="0"/>
              <a:t>HFC</a:t>
            </a:r>
            <a:r>
              <a:rPr lang="zh-CN" altLang="en-US" sz="1600" dirty="0" smtClean="0"/>
              <a:t>通常由光纤干线，同轴电缆支线和用户配线网络三部分组成，从有点电视台出来的节目信号先变成光信号再干线上传输，到用户区域后把光信号转换成电信号，经过分配器分配后通过同轴电缆送到用户。</a:t>
            </a:r>
            <a:endParaRPr lang="en-US" altLang="zh-CN" sz="1600" dirty="0" smtClean="0"/>
          </a:p>
          <a:p>
            <a:endParaRPr lang="en-US" altLang="zh-CN" sz="1600" dirty="0"/>
          </a:p>
          <a:p>
            <a:endParaRPr lang="en-US" altLang="zh-CN" sz="1600" dirty="0" smtClean="0"/>
          </a:p>
          <a:p>
            <a:endParaRPr lang="en-US" altLang="zh-CN" sz="1600" dirty="0"/>
          </a:p>
          <a:p>
            <a:endParaRPr lang="en-US" altLang="zh-CN" sz="1600" dirty="0" smtClean="0"/>
          </a:p>
          <a:p>
            <a:endParaRPr lang="en-US" altLang="zh-CN" sz="1600" dirty="0"/>
          </a:p>
          <a:p>
            <a:endParaRPr lang="en-US" altLang="zh-CN" sz="1600" dirty="0" smtClean="0"/>
          </a:p>
          <a:p>
            <a:endParaRPr lang="en-US" altLang="zh-CN" sz="1600" dirty="0"/>
          </a:p>
          <a:p>
            <a:endParaRPr lang="en-US" altLang="zh-CN" sz="1600" dirty="0" smtClean="0"/>
          </a:p>
          <a:p>
            <a:endParaRPr lang="en-US" altLang="zh-CN" sz="1600" dirty="0"/>
          </a:p>
          <a:p>
            <a:endParaRPr lang="en-US" altLang="zh-CN" sz="1600" dirty="0" smtClean="0"/>
          </a:p>
          <a:p>
            <a:endParaRPr lang="en-US" altLang="zh-CN" sz="1600" dirty="0" smtClean="0"/>
          </a:p>
          <a:p>
            <a:endParaRPr lang="en-US" altLang="zh-CN" sz="1600" dirty="0"/>
          </a:p>
          <a:p>
            <a:endParaRPr lang="en-US" altLang="zh-CN" sz="1600" dirty="0" smtClean="0"/>
          </a:p>
          <a:p>
            <a:endParaRPr lang="en-US" altLang="zh-CN" sz="1600" dirty="0"/>
          </a:p>
          <a:p>
            <a:endParaRPr lang="en-US" altLang="zh-CN" sz="1600" dirty="0" smtClean="0"/>
          </a:p>
          <a:p>
            <a:endParaRPr lang="en-US" altLang="zh-CN" sz="1600" dirty="0" smtClean="0"/>
          </a:p>
          <a:p>
            <a:r>
              <a:rPr lang="en-US" altLang="zh-CN" sz="1600" dirty="0" smtClean="0"/>
              <a:t>3</a:t>
            </a:r>
            <a:r>
              <a:rPr lang="zh-CN" altLang="en-US" sz="1600" dirty="0" smtClean="0"/>
              <a:t>、</a:t>
            </a:r>
            <a:r>
              <a:rPr lang="en-US" altLang="zh-CN" sz="1600" dirty="0" err="1" smtClean="0"/>
              <a:t>FTTx</a:t>
            </a:r>
            <a:r>
              <a:rPr lang="zh-CN" altLang="en-US" sz="1600" dirty="0" smtClean="0"/>
              <a:t>：主要用于接入网络光纤化，范围从区域电信机房的局端设备到用户终端设备，局端设备为光线路终端（</a:t>
            </a:r>
            <a:r>
              <a:rPr lang="en-US" altLang="zh-CN" sz="1600" dirty="0" smtClean="0"/>
              <a:t>OLT</a:t>
            </a:r>
            <a:r>
              <a:rPr lang="zh-CN" altLang="en-US" sz="1600" dirty="0" smtClean="0"/>
              <a:t>），用户端设备为光网络单元（</a:t>
            </a:r>
            <a:r>
              <a:rPr lang="en-US" altLang="zh-CN" sz="1600" dirty="0" smtClean="0"/>
              <a:t>ONU</a:t>
            </a:r>
            <a:r>
              <a:rPr lang="zh-CN" altLang="en-US" sz="1600" dirty="0" smtClean="0"/>
              <a:t>）或光网络终端（</a:t>
            </a:r>
            <a:r>
              <a:rPr lang="en-US" altLang="zh-CN" sz="1600" dirty="0" smtClean="0"/>
              <a:t>ONT</a:t>
            </a:r>
            <a:r>
              <a:rPr lang="zh-CN" altLang="en-US" sz="1600" dirty="0" smtClean="0"/>
              <a:t>）。</a:t>
            </a:r>
            <a:endParaRPr lang="en-US" altLang="zh-CN" sz="1600" dirty="0" smtClean="0"/>
          </a:p>
        </p:txBody>
      </p:sp>
      <p:sp>
        <p:nvSpPr>
          <p:cNvPr id="3" name="文本框 2"/>
          <p:cNvSpPr txBox="1"/>
          <p:nvPr/>
        </p:nvSpPr>
        <p:spPr>
          <a:xfrm>
            <a:off x="4872942" y="405114"/>
            <a:ext cx="2757622" cy="461665"/>
          </a:xfrm>
          <a:prstGeom prst="rect">
            <a:avLst/>
          </a:prstGeom>
          <a:noFill/>
        </p:spPr>
        <p:txBody>
          <a:bodyPr wrap="square" rtlCol="0">
            <a:spAutoFit/>
          </a:bodyPr>
          <a:lstStyle/>
          <a:p>
            <a:r>
              <a:rPr lang="zh-CN" altLang="en-US" sz="2400" dirty="0" smtClean="0"/>
              <a:t>物理层</a:t>
            </a:r>
            <a:endParaRPr lang="zh-CN" altLang="en-US" sz="2400" dirty="0"/>
          </a:p>
        </p:txBody>
      </p:sp>
      <p:pic>
        <p:nvPicPr>
          <p:cNvPr id="6" name="图片 5"/>
          <p:cNvPicPr>
            <a:picLocks noChangeAspect="1"/>
          </p:cNvPicPr>
          <p:nvPr/>
        </p:nvPicPr>
        <p:blipFill>
          <a:blip r:embed="rId2"/>
          <a:stretch>
            <a:fillRect/>
          </a:stretch>
        </p:blipFill>
        <p:spPr>
          <a:xfrm>
            <a:off x="1710603" y="1934740"/>
            <a:ext cx="8105775" cy="3619500"/>
          </a:xfrm>
          <a:prstGeom prst="rect">
            <a:avLst/>
          </a:prstGeom>
        </p:spPr>
      </p:pic>
    </p:spTree>
    <p:extLst>
      <p:ext uri="{BB962C8B-B14F-4D97-AF65-F5344CB8AC3E}">
        <p14:creationId xmlns:p14="http://schemas.microsoft.com/office/powerpoint/2010/main" val="24130806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872942" y="405114"/>
            <a:ext cx="2757622" cy="461665"/>
          </a:xfrm>
          <a:prstGeom prst="rect">
            <a:avLst/>
          </a:prstGeom>
          <a:noFill/>
        </p:spPr>
        <p:txBody>
          <a:bodyPr wrap="square" rtlCol="0">
            <a:spAutoFit/>
          </a:bodyPr>
          <a:lstStyle/>
          <a:p>
            <a:r>
              <a:rPr lang="zh-CN" altLang="en-US" sz="2400" dirty="0" smtClean="0"/>
              <a:t>物理层</a:t>
            </a:r>
            <a:endParaRPr lang="zh-CN" altLang="en-US" sz="2400" dirty="0"/>
          </a:p>
        </p:txBody>
      </p:sp>
      <p:pic>
        <p:nvPicPr>
          <p:cNvPr id="2" name="图片 1"/>
          <p:cNvPicPr>
            <a:picLocks noChangeAspect="1"/>
          </p:cNvPicPr>
          <p:nvPr/>
        </p:nvPicPr>
        <p:blipFill>
          <a:blip r:embed="rId2"/>
          <a:stretch>
            <a:fillRect/>
          </a:stretch>
        </p:blipFill>
        <p:spPr>
          <a:xfrm>
            <a:off x="1197552" y="1004021"/>
            <a:ext cx="8820150" cy="3457575"/>
          </a:xfrm>
          <a:prstGeom prst="rect">
            <a:avLst/>
          </a:prstGeom>
        </p:spPr>
      </p:pic>
      <p:sp>
        <p:nvSpPr>
          <p:cNvPr id="6" name="文本框 5"/>
          <p:cNvSpPr txBox="1"/>
          <p:nvPr/>
        </p:nvSpPr>
        <p:spPr>
          <a:xfrm>
            <a:off x="574157" y="4837813"/>
            <a:ext cx="8963743" cy="2062103"/>
          </a:xfrm>
          <a:prstGeom prst="rect">
            <a:avLst/>
          </a:prstGeom>
          <a:noFill/>
        </p:spPr>
        <p:txBody>
          <a:bodyPr wrap="square" rtlCol="0">
            <a:spAutoFit/>
          </a:bodyPr>
          <a:lstStyle/>
          <a:p>
            <a:r>
              <a:rPr lang="en-US" altLang="zh-CN" sz="1600" dirty="0" smtClean="0"/>
              <a:t>ADSL</a:t>
            </a:r>
            <a:r>
              <a:rPr lang="zh-CN" altLang="en-US" sz="1600" dirty="0" smtClean="0"/>
              <a:t>接入方式：</a:t>
            </a:r>
            <a:endParaRPr lang="en-US" altLang="zh-CN" sz="1600" dirty="0" smtClean="0"/>
          </a:p>
          <a:p>
            <a:r>
              <a:rPr lang="en-US" altLang="zh-CN" sz="1600" dirty="0" smtClean="0"/>
              <a:t>1</a:t>
            </a:r>
            <a:r>
              <a:rPr lang="zh-CN" altLang="en-US" sz="1600" dirty="0" smtClean="0"/>
              <a:t>、</a:t>
            </a:r>
            <a:r>
              <a:rPr lang="en-US" altLang="zh-CN" sz="1600" dirty="0" smtClean="0"/>
              <a:t>ADSL</a:t>
            </a:r>
            <a:r>
              <a:rPr lang="zh-CN" altLang="en-US" sz="1600" dirty="0" smtClean="0"/>
              <a:t>虚拟拨号</a:t>
            </a:r>
            <a:endParaRPr lang="en-US" altLang="zh-CN" sz="1600" dirty="0" smtClean="0"/>
          </a:p>
          <a:p>
            <a:r>
              <a:rPr lang="zh-CN" altLang="en-US" sz="1600" dirty="0" smtClean="0"/>
              <a:t>采用专门的协议</a:t>
            </a:r>
            <a:r>
              <a:rPr lang="en-US" altLang="zh-CN" sz="1600" dirty="0" smtClean="0"/>
              <a:t>PPP over Ethernet</a:t>
            </a:r>
            <a:r>
              <a:rPr lang="zh-CN" altLang="en-US" sz="1600" dirty="0" smtClean="0"/>
              <a:t>，拨号后直接由验证服务器进行校验，用户需输入用户名和密码，校验通过后就建立起一条高速的用户数字并分配相应的动态</a:t>
            </a:r>
            <a:r>
              <a:rPr lang="en-US" altLang="zh-CN" sz="1600" dirty="0" smtClean="0"/>
              <a:t>IP</a:t>
            </a:r>
          </a:p>
          <a:p>
            <a:r>
              <a:rPr lang="en-US" altLang="zh-CN" sz="1600" dirty="0" smtClean="0"/>
              <a:t>2</a:t>
            </a:r>
            <a:r>
              <a:rPr lang="zh-CN" altLang="en-US" sz="1600" dirty="0" smtClean="0"/>
              <a:t>、</a:t>
            </a:r>
            <a:r>
              <a:rPr lang="en-US" altLang="zh-CN" sz="1600" dirty="0" smtClean="0"/>
              <a:t>ADSL</a:t>
            </a:r>
            <a:r>
              <a:rPr lang="zh-CN" altLang="en-US" sz="1600" dirty="0" smtClean="0"/>
              <a:t>专线接入</a:t>
            </a:r>
            <a:endParaRPr lang="en-US" altLang="zh-CN" sz="1600" dirty="0" smtClean="0"/>
          </a:p>
          <a:p>
            <a:r>
              <a:rPr lang="zh-CN" altLang="en-US" sz="1600" dirty="0" smtClean="0"/>
              <a:t>类似专线接入方式，用户配置好</a:t>
            </a:r>
            <a:r>
              <a:rPr lang="en-US" altLang="zh-CN" sz="1600" dirty="0" smtClean="0"/>
              <a:t>ADSL</a:t>
            </a:r>
            <a:r>
              <a:rPr lang="zh-CN" altLang="en-US" sz="1600" dirty="0"/>
              <a:t> </a:t>
            </a:r>
            <a:r>
              <a:rPr lang="en-US" altLang="zh-CN" sz="1600" dirty="0" smtClean="0"/>
              <a:t>MODEM</a:t>
            </a:r>
            <a:r>
              <a:rPr lang="zh-CN" altLang="en-US" sz="1600" dirty="0" smtClean="0"/>
              <a:t>后，</a:t>
            </a:r>
            <a:r>
              <a:rPr lang="en-US" altLang="zh-CN" sz="1600" dirty="0" smtClean="0"/>
              <a:t>PC</a:t>
            </a:r>
            <a:r>
              <a:rPr lang="zh-CN" altLang="en-US" sz="1600" dirty="0" smtClean="0"/>
              <a:t>设定固定的</a:t>
            </a:r>
            <a:r>
              <a:rPr lang="en-US" altLang="zh-CN" sz="1600" dirty="0" smtClean="0"/>
              <a:t>IP</a:t>
            </a:r>
            <a:r>
              <a:rPr lang="zh-CN" altLang="en-US" sz="1600" dirty="0" smtClean="0"/>
              <a:t>地址、掩码、网关之后就可以和局端建立起一条链路。</a:t>
            </a:r>
            <a:endParaRPr lang="en-US" altLang="zh-CN" sz="1600" dirty="0" smtClean="0"/>
          </a:p>
          <a:p>
            <a:endParaRPr lang="zh-CN" altLang="en-US" sz="1600" dirty="0"/>
          </a:p>
        </p:txBody>
      </p:sp>
    </p:spTree>
    <p:extLst>
      <p:ext uri="{BB962C8B-B14F-4D97-AF65-F5344CB8AC3E}">
        <p14:creationId xmlns:p14="http://schemas.microsoft.com/office/powerpoint/2010/main" val="19143135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8223" y="866779"/>
            <a:ext cx="11578855" cy="1323439"/>
          </a:xfrm>
          <a:prstGeom prst="rect">
            <a:avLst/>
          </a:prstGeom>
          <a:noFill/>
        </p:spPr>
        <p:txBody>
          <a:bodyPr wrap="square" rtlCol="0">
            <a:spAutoFit/>
          </a:bodyPr>
          <a:lstStyle/>
          <a:p>
            <a:r>
              <a:rPr lang="zh-CN" altLang="en-US" sz="1600" dirty="0" smtClean="0"/>
              <a:t>有线传输介质：</a:t>
            </a:r>
            <a:endParaRPr lang="en-US" altLang="zh-CN" sz="1600" dirty="0" smtClean="0"/>
          </a:p>
          <a:p>
            <a:r>
              <a:rPr lang="zh-CN" altLang="en-US" sz="1600" dirty="0" smtClean="0"/>
              <a:t>同轴电缆</a:t>
            </a:r>
            <a:endParaRPr lang="en-US" altLang="zh-CN" sz="1600" dirty="0" smtClean="0"/>
          </a:p>
          <a:p>
            <a:r>
              <a:rPr lang="zh-CN" altLang="en-US" sz="1600" dirty="0" smtClean="0"/>
              <a:t>屏蔽双绞线</a:t>
            </a:r>
            <a:endParaRPr lang="en-US" altLang="zh-CN" sz="1600" dirty="0" smtClean="0"/>
          </a:p>
          <a:p>
            <a:r>
              <a:rPr lang="zh-CN" altLang="en-US" sz="1600" dirty="0" smtClean="0"/>
              <a:t>非屏蔽双绞线</a:t>
            </a:r>
            <a:endParaRPr lang="en-US" altLang="zh-CN" sz="1600" dirty="0" smtClean="0"/>
          </a:p>
          <a:p>
            <a:r>
              <a:rPr lang="zh-CN" altLang="en-US" sz="1600" dirty="0" smtClean="0"/>
              <a:t>光纤</a:t>
            </a:r>
            <a:endParaRPr lang="en-US" altLang="zh-CN" sz="1600" dirty="0" smtClean="0"/>
          </a:p>
        </p:txBody>
      </p:sp>
      <p:sp>
        <p:nvSpPr>
          <p:cNvPr id="3" name="文本框 2"/>
          <p:cNvSpPr txBox="1"/>
          <p:nvPr/>
        </p:nvSpPr>
        <p:spPr>
          <a:xfrm>
            <a:off x="4872942" y="405114"/>
            <a:ext cx="2757622" cy="461665"/>
          </a:xfrm>
          <a:prstGeom prst="rect">
            <a:avLst/>
          </a:prstGeom>
          <a:noFill/>
        </p:spPr>
        <p:txBody>
          <a:bodyPr wrap="square" rtlCol="0">
            <a:spAutoFit/>
          </a:bodyPr>
          <a:lstStyle/>
          <a:p>
            <a:r>
              <a:rPr lang="zh-CN" altLang="en-US" sz="2400" dirty="0" smtClean="0"/>
              <a:t>物理层</a:t>
            </a:r>
            <a:endParaRPr lang="zh-CN" altLang="en-US" sz="2400" dirty="0"/>
          </a:p>
        </p:txBody>
      </p:sp>
    </p:spTree>
    <p:extLst>
      <p:ext uri="{BB962C8B-B14F-4D97-AF65-F5344CB8AC3E}">
        <p14:creationId xmlns:p14="http://schemas.microsoft.com/office/powerpoint/2010/main" val="5176266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8223" y="866779"/>
            <a:ext cx="11578855" cy="1815882"/>
          </a:xfrm>
          <a:prstGeom prst="rect">
            <a:avLst/>
          </a:prstGeom>
          <a:noFill/>
        </p:spPr>
        <p:txBody>
          <a:bodyPr wrap="square" rtlCol="0">
            <a:spAutoFit/>
          </a:bodyPr>
          <a:lstStyle/>
          <a:p>
            <a:r>
              <a:rPr lang="zh-CN" altLang="en-US" sz="1600" dirty="0" smtClean="0"/>
              <a:t>其他：</a:t>
            </a:r>
            <a:endParaRPr lang="en-US" altLang="zh-CN" sz="1600" dirty="0" smtClean="0"/>
          </a:p>
          <a:p>
            <a:r>
              <a:rPr lang="en-US" altLang="zh-CN" sz="1600" dirty="0" smtClean="0"/>
              <a:t>RS-232-C</a:t>
            </a:r>
            <a:r>
              <a:rPr lang="zh-CN" altLang="en-US" sz="1600" dirty="0" smtClean="0"/>
              <a:t>：是美国电子工业协会于</a:t>
            </a:r>
            <a:r>
              <a:rPr lang="en-US" altLang="zh-CN" sz="1600" dirty="0" smtClean="0"/>
              <a:t>1937</a:t>
            </a:r>
            <a:r>
              <a:rPr lang="zh-CN" altLang="en-US" sz="1600" dirty="0" smtClean="0"/>
              <a:t>年提出的串行通信接口标准，主要用于</a:t>
            </a:r>
            <a:r>
              <a:rPr lang="en-US" altLang="zh-CN" sz="1600" dirty="0" smtClean="0"/>
              <a:t>DTE</a:t>
            </a:r>
            <a:r>
              <a:rPr lang="zh-CN" altLang="en-US" sz="1600" dirty="0" smtClean="0"/>
              <a:t>（如计算机和终端等设备）和</a:t>
            </a:r>
            <a:r>
              <a:rPr lang="en-US" altLang="zh-CN" sz="1600" dirty="0" smtClean="0"/>
              <a:t>DCE</a:t>
            </a:r>
            <a:r>
              <a:rPr lang="zh-CN" altLang="en-US" sz="1600" dirty="0" smtClean="0"/>
              <a:t>（如调解器、中继器，多路复用器等）之间通信的接口规范。</a:t>
            </a:r>
            <a:endParaRPr lang="en-US" altLang="zh-CN" sz="1600" dirty="0" smtClean="0"/>
          </a:p>
          <a:p>
            <a:r>
              <a:rPr lang="zh-CN" altLang="en-US" sz="1600" dirty="0"/>
              <a:t>帧</a:t>
            </a:r>
            <a:r>
              <a:rPr lang="zh-CN" altLang="en-US" sz="1600" dirty="0" smtClean="0"/>
              <a:t>中继：最初是作为</a:t>
            </a:r>
            <a:r>
              <a:rPr lang="en-US" altLang="zh-CN" sz="1600" dirty="0" smtClean="0"/>
              <a:t>ISDN</a:t>
            </a:r>
            <a:r>
              <a:rPr lang="zh-CN" altLang="en-US" sz="1600" dirty="0" smtClean="0"/>
              <a:t>的一种承载业务而定义的，没有流量控制功能，但具有拥塞控制功能。</a:t>
            </a:r>
            <a:endParaRPr lang="en-US" altLang="zh-CN" sz="1600" dirty="0" smtClean="0"/>
          </a:p>
          <a:p>
            <a:r>
              <a:rPr lang="zh-CN" altLang="en-US" sz="1600" dirty="0" smtClean="0"/>
              <a:t>在</a:t>
            </a:r>
            <a:r>
              <a:rPr lang="zh-CN" altLang="en-US" sz="1600" dirty="0"/>
              <a:t>帧</a:t>
            </a:r>
            <a:r>
              <a:rPr lang="zh-CN" altLang="en-US" sz="1600" dirty="0" smtClean="0"/>
              <a:t>中继网上，用户的数据速率可以在一定的范围内变化，从而既可以适用流式业务，又可以适应突发式业务。</a:t>
            </a:r>
            <a:r>
              <a:rPr lang="zh-CN" altLang="en-US" sz="1600" dirty="0"/>
              <a:t>帧</a:t>
            </a:r>
            <a:r>
              <a:rPr lang="zh-CN" altLang="en-US" sz="1600" dirty="0" smtClean="0"/>
              <a:t>中继提供两种虚电路：交换虚电路和永久虚电路。帧长可变，可以承载各种局域网的数据传输。</a:t>
            </a:r>
            <a:endParaRPr lang="en-US" altLang="zh-CN" sz="1600" dirty="0" smtClean="0"/>
          </a:p>
          <a:p>
            <a:r>
              <a:rPr lang="en-US" altLang="zh-CN" sz="1600" dirty="0" smtClean="0"/>
              <a:t>ATM</a:t>
            </a:r>
            <a:r>
              <a:rPr lang="zh-CN" altLang="en-US" sz="1600" dirty="0" smtClean="0"/>
              <a:t>：异步传输模式，是以信元为基础的一种分组交换和复用技术，是一种为了多种业务涉及通用的面向连接的传输模式。</a:t>
            </a:r>
            <a:endParaRPr lang="en-US" altLang="zh-CN" sz="1600" dirty="0" smtClean="0"/>
          </a:p>
        </p:txBody>
      </p:sp>
      <p:sp>
        <p:nvSpPr>
          <p:cNvPr id="3" name="文本框 2"/>
          <p:cNvSpPr txBox="1"/>
          <p:nvPr/>
        </p:nvSpPr>
        <p:spPr>
          <a:xfrm>
            <a:off x="4872942" y="405114"/>
            <a:ext cx="2757622" cy="461665"/>
          </a:xfrm>
          <a:prstGeom prst="rect">
            <a:avLst/>
          </a:prstGeom>
          <a:noFill/>
        </p:spPr>
        <p:txBody>
          <a:bodyPr wrap="square" rtlCol="0">
            <a:spAutoFit/>
          </a:bodyPr>
          <a:lstStyle/>
          <a:p>
            <a:r>
              <a:rPr lang="zh-CN" altLang="en-US" sz="2400" dirty="0" smtClean="0"/>
              <a:t>物理层</a:t>
            </a:r>
            <a:endParaRPr lang="zh-CN" altLang="en-US" sz="2400" dirty="0"/>
          </a:p>
        </p:txBody>
      </p:sp>
    </p:spTree>
    <p:extLst>
      <p:ext uri="{BB962C8B-B14F-4D97-AF65-F5344CB8AC3E}">
        <p14:creationId xmlns:p14="http://schemas.microsoft.com/office/powerpoint/2010/main" val="4960057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8223" y="866779"/>
            <a:ext cx="11578855" cy="584775"/>
          </a:xfrm>
          <a:prstGeom prst="rect">
            <a:avLst/>
          </a:prstGeom>
          <a:noFill/>
        </p:spPr>
        <p:txBody>
          <a:bodyPr wrap="square" rtlCol="0">
            <a:spAutoFit/>
          </a:bodyPr>
          <a:lstStyle/>
          <a:p>
            <a:r>
              <a:rPr lang="zh-CN" altLang="en-US" sz="1600" dirty="0" smtClean="0"/>
              <a:t>数据链路层在物理层提供的服务的基础上向网络层提供服务，其最基本的服务是将源主机网络层传来的数据可靠地传输到相邻结点的目标机网络层。</a:t>
            </a:r>
            <a:endParaRPr lang="en-US" altLang="zh-CN" sz="1600" dirty="0" smtClean="0"/>
          </a:p>
        </p:txBody>
      </p:sp>
      <p:sp>
        <p:nvSpPr>
          <p:cNvPr id="3" name="文本框 2"/>
          <p:cNvSpPr txBox="1"/>
          <p:nvPr/>
        </p:nvSpPr>
        <p:spPr>
          <a:xfrm>
            <a:off x="4872942" y="405114"/>
            <a:ext cx="2757622" cy="461665"/>
          </a:xfrm>
          <a:prstGeom prst="rect">
            <a:avLst/>
          </a:prstGeom>
          <a:noFill/>
        </p:spPr>
        <p:txBody>
          <a:bodyPr wrap="square" rtlCol="0">
            <a:spAutoFit/>
          </a:bodyPr>
          <a:lstStyle/>
          <a:p>
            <a:r>
              <a:rPr lang="zh-CN" altLang="en-US" sz="2400" dirty="0" smtClean="0"/>
              <a:t>数据链路层</a:t>
            </a:r>
            <a:endParaRPr lang="zh-CN" altLang="en-US" sz="2400" dirty="0"/>
          </a:p>
        </p:txBody>
      </p:sp>
    </p:spTree>
    <p:extLst>
      <p:ext uri="{BB962C8B-B14F-4D97-AF65-F5344CB8AC3E}">
        <p14:creationId xmlns:p14="http://schemas.microsoft.com/office/powerpoint/2010/main" val="13960206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8223" y="866779"/>
            <a:ext cx="11578855" cy="2062103"/>
          </a:xfrm>
          <a:prstGeom prst="rect">
            <a:avLst/>
          </a:prstGeom>
          <a:noFill/>
        </p:spPr>
        <p:txBody>
          <a:bodyPr wrap="square" rtlCol="0">
            <a:spAutoFit/>
          </a:bodyPr>
          <a:lstStyle/>
          <a:p>
            <a:r>
              <a:rPr lang="zh-CN" altLang="en-US" sz="1600" dirty="0" smtClean="0"/>
              <a:t>检错与纠错</a:t>
            </a:r>
            <a:endParaRPr lang="en-US" altLang="zh-CN" sz="1600" dirty="0" smtClean="0"/>
          </a:p>
          <a:p>
            <a:r>
              <a:rPr lang="zh-CN" altLang="en-US" sz="1600" dirty="0" smtClean="0"/>
              <a:t>一帧（假设长度为</a:t>
            </a:r>
            <a:r>
              <a:rPr lang="en-US" altLang="zh-CN" sz="1600" dirty="0" smtClean="0"/>
              <a:t>n</a:t>
            </a:r>
            <a:r>
              <a:rPr lang="zh-CN" altLang="en-US" sz="1600" dirty="0" smtClean="0"/>
              <a:t>码字）包含</a:t>
            </a:r>
            <a:r>
              <a:rPr lang="en-US" altLang="zh-CN" sz="1600" dirty="0" smtClean="0"/>
              <a:t>m</a:t>
            </a:r>
            <a:r>
              <a:rPr lang="zh-CN" altLang="en-US" sz="1600" dirty="0" smtClean="0"/>
              <a:t>个数据位（即报文）和</a:t>
            </a:r>
            <a:r>
              <a:rPr lang="en-US" altLang="zh-CN" sz="1600" dirty="0" smtClean="0"/>
              <a:t>r</a:t>
            </a:r>
            <a:r>
              <a:rPr lang="zh-CN" altLang="en-US" sz="1600" dirty="0" smtClean="0"/>
              <a:t>个冗余位（校验位），则</a:t>
            </a:r>
            <a:r>
              <a:rPr lang="en-US" altLang="zh-CN" sz="1600" dirty="0" smtClean="0"/>
              <a:t>n=</a:t>
            </a:r>
            <a:r>
              <a:rPr lang="en-US" altLang="zh-CN" sz="1600" dirty="0" err="1" smtClean="0"/>
              <a:t>m+r</a:t>
            </a:r>
            <a:endParaRPr lang="en-US" altLang="zh-CN" sz="1600" dirty="0" smtClean="0"/>
          </a:p>
          <a:p>
            <a:endParaRPr lang="en-US" altLang="zh-CN" sz="1600" dirty="0"/>
          </a:p>
          <a:p>
            <a:endParaRPr lang="en-US" altLang="zh-CN" sz="1600" dirty="0" smtClean="0"/>
          </a:p>
          <a:p>
            <a:r>
              <a:rPr lang="zh-CN" altLang="en-US" sz="1600" dirty="0"/>
              <a:t>海</a:t>
            </a:r>
            <a:r>
              <a:rPr lang="zh-CN" altLang="en-US" sz="1600" dirty="0" smtClean="0"/>
              <a:t>明码</a:t>
            </a:r>
            <a:endParaRPr lang="en-US" altLang="zh-CN" sz="1600" dirty="0" smtClean="0"/>
          </a:p>
          <a:p>
            <a:r>
              <a:rPr lang="zh-CN" altLang="en-US" sz="1600" dirty="0" smtClean="0"/>
              <a:t>校验位</a:t>
            </a:r>
            <a:r>
              <a:rPr lang="en-US" altLang="zh-CN" sz="1600" dirty="0" smtClean="0"/>
              <a:t>k</a:t>
            </a:r>
            <a:r>
              <a:rPr lang="zh-CN" altLang="en-US" sz="1600" dirty="0" smtClean="0"/>
              <a:t>，信息位</a:t>
            </a:r>
            <a:r>
              <a:rPr lang="en-US" altLang="zh-CN" sz="1600" dirty="0" smtClean="0"/>
              <a:t>m(</a:t>
            </a:r>
            <a:r>
              <a:rPr lang="zh-CN" altLang="en-US" sz="1600" dirty="0" smtClean="0"/>
              <a:t>二进制长度</a:t>
            </a:r>
            <a:r>
              <a:rPr lang="en-US" altLang="zh-CN" sz="1600" dirty="0" smtClean="0"/>
              <a:t>)</a:t>
            </a:r>
            <a:r>
              <a:rPr lang="zh-CN" altLang="en-US" sz="1600" dirty="0" smtClean="0"/>
              <a:t>，则他们之间的关系应满足</a:t>
            </a:r>
            <a:r>
              <a:rPr lang="en-US" altLang="zh-CN" sz="1600" dirty="0" smtClean="0"/>
              <a:t>m+k+1 &lt;= 2</a:t>
            </a:r>
            <a:r>
              <a:rPr lang="en-US" altLang="zh-CN" sz="1600" baseline="30000" dirty="0" smtClean="0"/>
              <a:t>k</a:t>
            </a:r>
          </a:p>
          <a:p>
            <a:endParaRPr lang="en-US" altLang="zh-CN" sz="1600" dirty="0" smtClean="0"/>
          </a:p>
          <a:p>
            <a:r>
              <a:rPr lang="en-US" altLang="zh-CN" sz="1600" dirty="0" smtClean="0"/>
              <a:t>CRC</a:t>
            </a:r>
            <a:r>
              <a:rPr lang="zh-CN" altLang="en-US" sz="1600" dirty="0" smtClean="0"/>
              <a:t>（循环冗余校验码）编码</a:t>
            </a:r>
            <a:endParaRPr lang="en-US" altLang="zh-CN" sz="1600" dirty="0" smtClean="0"/>
          </a:p>
        </p:txBody>
      </p:sp>
      <p:sp>
        <p:nvSpPr>
          <p:cNvPr id="3" name="文本框 2"/>
          <p:cNvSpPr txBox="1"/>
          <p:nvPr/>
        </p:nvSpPr>
        <p:spPr>
          <a:xfrm>
            <a:off x="4872942" y="405114"/>
            <a:ext cx="2757622" cy="461665"/>
          </a:xfrm>
          <a:prstGeom prst="rect">
            <a:avLst/>
          </a:prstGeom>
          <a:noFill/>
        </p:spPr>
        <p:txBody>
          <a:bodyPr wrap="square" rtlCol="0">
            <a:spAutoFit/>
          </a:bodyPr>
          <a:lstStyle/>
          <a:p>
            <a:r>
              <a:rPr lang="zh-CN" altLang="en-US" sz="2400" dirty="0" smtClean="0"/>
              <a:t>数据链路层</a:t>
            </a:r>
            <a:endParaRPr lang="zh-CN" altLang="en-US" sz="2400" dirty="0"/>
          </a:p>
        </p:txBody>
      </p:sp>
    </p:spTree>
    <p:extLst>
      <p:ext uri="{BB962C8B-B14F-4D97-AF65-F5344CB8AC3E}">
        <p14:creationId xmlns:p14="http://schemas.microsoft.com/office/powerpoint/2010/main" val="35064702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8223" y="866779"/>
            <a:ext cx="11578855" cy="1569660"/>
          </a:xfrm>
          <a:prstGeom prst="rect">
            <a:avLst/>
          </a:prstGeom>
          <a:noFill/>
        </p:spPr>
        <p:txBody>
          <a:bodyPr wrap="square" rtlCol="0">
            <a:spAutoFit/>
          </a:bodyPr>
          <a:lstStyle/>
          <a:p>
            <a:r>
              <a:rPr lang="zh-CN" altLang="en-US" sz="1600" dirty="0" smtClean="0"/>
              <a:t>点对点协议</a:t>
            </a:r>
            <a:endParaRPr lang="en-US" altLang="zh-CN" sz="1600" dirty="0" smtClean="0"/>
          </a:p>
          <a:p>
            <a:pPr marL="285750" indent="-285750">
              <a:buFont typeface="Wingdings" panose="05000000000000000000" pitchFamily="2" charset="2"/>
              <a:buChar char="Ø"/>
            </a:pPr>
            <a:r>
              <a:rPr lang="en-US" altLang="zh-CN" sz="1600" dirty="0"/>
              <a:t>PPP</a:t>
            </a:r>
            <a:r>
              <a:rPr lang="zh-CN" altLang="en-US" sz="1600" dirty="0" smtClean="0"/>
              <a:t>：提供了一种再点到点链路上的封装网络层协议信息的标准方法。</a:t>
            </a:r>
            <a:endParaRPr lang="en-US" altLang="zh-CN" sz="1600" dirty="0" smtClean="0"/>
          </a:p>
          <a:p>
            <a:r>
              <a:rPr lang="en-US" altLang="zh-CN" sz="1600" dirty="0"/>
              <a:t>PPP</a:t>
            </a:r>
            <a:r>
              <a:rPr lang="zh-CN" altLang="en-US" sz="1600" dirty="0" smtClean="0"/>
              <a:t>支持两种验证协议：</a:t>
            </a:r>
            <a:endParaRPr lang="en-US" altLang="zh-CN" sz="1600" dirty="0" smtClean="0"/>
          </a:p>
          <a:p>
            <a:pPr marL="342900" indent="-342900">
              <a:buFont typeface="+mj-lt"/>
              <a:buAutoNum type="arabicPeriod"/>
            </a:pPr>
            <a:r>
              <a:rPr lang="zh-CN" altLang="en-US" sz="1600" dirty="0" smtClean="0"/>
              <a:t>密码验证协议（</a:t>
            </a:r>
            <a:r>
              <a:rPr lang="en-US" altLang="zh-CN" sz="1600" dirty="0" smtClean="0"/>
              <a:t>PAP</a:t>
            </a:r>
            <a:r>
              <a:rPr lang="zh-CN" altLang="en-US" sz="1600" dirty="0" smtClean="0"/>
              <a:t>）：可以使对端使用</a:t>
            </a:r>
            <a:r>
              <a:rPr lang="en-US" altLang="zh-CN" sz="1600" dirty="0" smtClean="0"/>
              <a:t>2</a:t>
            </a:r>
            <a:r>
              <a:rPr lang="zh-CN" altLang="en-US" sz="1600" dirty="0" smtClean="0"/>
              <a:t>次握手建立身份验证</a:t>
            </a:r>
            <a:r>
              <a:rPr lang="zh-CN" altLang="en-US" sz="1600" dirty="0"/>
              <a:t>，使用的</a:t>
            </a:r>
            <a:r>
              <a:rPr lang="zh-CN" altLang="en-US" sz="1600" dirty="0" smtClean="0"/>
              <a:t>是密码</a:t>
            </a:r>
            <a:endParaRPr lang="en-US" altLang="zh-CN" sz="1600" dirty="0" smtClean="0"/>
          </a:p>
          <a:p>
            <a:pPr marL="342900" indent="-342900">
              <a:buFont typeface="+mj-lt"/>
              <a:buAutoNum type="arabicPeriod"/>
            </a:pPr>
            <a:r>
              <a:rPr lang="zh-CN" altLang="en-US" sz="1600" dirty="0" smtClean="0"/>
              <a:t>挑战握手验证协议（</a:t>
            </a:r>
            <a:r>
              <a:rPr lang="en-US" altLang="zh-CN" sz="1600" dirty="0" smtClean="0"/>
              <a:t>CHAP</a:t>
            </a:r>
            <a:r>
              <a:rPr lang="zh-CN" altLang="en-US" sz="1600" dirty="0" smtClean="0"/>
              <a:t>）：使用</a:t>
            </a:r>
            <a:r>
              <a:rPr lang="en-US" altLang="zh-CN" sz="1600" dirty="0" smtClean="0"/>
              <a:t>3</a:t>
            </a:r>
            <a:r>
              <a:rPr lang="zh-CN" altLang="en-US" sz="1600" dirty="0" smtClean="0"/>
              <a:t>次握手验证，使用的是</a:t>
            </a:r>
            <a:r>
              <a:rPr lang="en-US" altLang="zh-CN" sz="1600" dirty="0" smtClean="0"/>
              <a:t>hash</a:t>
            </a:r>
            <a:r>
              <a:rPr lang="zh-CN" altLang="en-US" sz="1600" dirty="0"/>
              <a:t>值</a:t>
            </a:r>
            <a:endParaRPr lang="en-US" altLang="zh-CN" sz="1600" dirty="0" smtClean="0"/>
          </a:p>
          <a:p>
            <a:pPr marL="285750" indent="-285750">
              <a:buFont typeface="Wingdings" panose="05000000000000000000" pitchFamily="2" charset="2"/>
              <a:buChar char="Ø"/>
            </a:pPr>
            <a:r>
              <a:rPr lang="en-US" altLang="zh-CN" sz="1600" dirty="0" err="1" smtClean="0"/>
              <a:t>PPPoE</a:t>
            </a:r>
            <a:r>
              <a:rPr lang="zh-CN" altLang="en-US" sz="1600" dirty="0" smtClean="0"/>
              <a:t>：可以使以太网的主机通过一个简单的桥接设备连到一个远端的接入集中器上。</a:t>
            </a:r>
            <a:endParaRPr lang="en-US" altLang="zh-CN" sz="1600" dirty="0" smtClean="0"/>
          </a:p>
        </p:txBody>
      </p:sp>
      <p:sp>
        <p:nvSpPr>
          <p:cNvPr id="3" name="文本框 2"/>
          <p:cNvSpPr txBox="1"/>
          <p:nvPr/>
        </p:nvSpPr>
        <p:spPr>
          <a:xfrm>
            <a:off x="4872942" y="405114"/>
            <a:ext cx="2757622" cy="461665"/>
          </a:xfrm>
          <a:prstGeom prst="rect">
            <a:avLst/>
          </a:prstGeom>
          <a:noFill/>
        </p:spPr>
        <p:txBody>
          <a:bodyPr wrap="square" rtlCol="0">
            <a:spAutoFit/>
          </a:bodyPr>
          <a:lstStyle/>
          <a:p>
            <a:r>
              <a:rPr lang="zh-CN" altLang="en-US" sz="2400" dirty="0" smtClean="0"/>
              <a:t>数据链路层</a:t>
            </a:r>
            <a:endParaRPr lang="zh-CN" altLang="en-US" sz="2400" dirty="0"/>
          </a:p>
        </p:txBody>
      </p:sp>
    </p:spTree>
    <p:extLst>
      <p:ext uri="{BB962C8B-B14F-4D97-AF65-F5344CB8AC3E}">
        <p14:creationId xmlns:p14="http://schemas.microsoft.com/office/powerpoint/2010/main" val="28221318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8223" y="866779"/>
            <a:ext cx="11578855" cy="338554"/>
          </a:xfrm>
          <a:prstGeom prst="rect">
            <a:avLst/>
          </a:prstGeom>
          <a:noFill/>
        </p:spPr>
        <p:txBody>
          <a:bodyPr wrap="square" rtlCol="0">
            <a:spAutoFit/>
          </a:bodyPr>
          <a:lstStyle/>
          <a:p>
            <a:r>
              <a:rPr lang="zh-CN" altLang="en-US" sz="1600" dirty="0" smtClean="0"/>
              <a:t>常见的广播方式的数据链路层</a:t>
            </a:r>
            <a:endParaRPr lang="en-US" altLang="zh-CN" sz="1600" dirty="0" smtClean="0"/>
          </a:p>
        </p:txBody>
      </p:sp>
      <p:sp>
        <p:nvSpPr>
          <p:cNvPr id="3" name="文本框 2"/>
          <p:cNvSpPr txBox="1"/>
          <p:nvPr/>
        </p:nvSpPr>
        <p:spPr>
          <a:xfrm>
            <a:off x="4872942" y="405114"/>
            <a:ext cx="2757622" cy="461665"/>
          </a:xfrm>
          <a:prstGeom prst="rect">
            <a:avLst/>
          </a:prstGeom>
          <a:noFill/>
        </p:spPr>
        <p:txBody>
          <a:bodyPr wrap="square" rtlCol="0">
            <a:spAutoFit/>
          </a:bodyPr>
          <a:lstStyle/>
          <a:p>
            <a:r>
              <a:rPr lang="zh-CN" altLang="en-US" sz="2400" dirty="0" smtClean="0"/>
              <a:t>数据链路层</a:t>
            </a:r>
            <a:endParaRPr lang="zh-CN" altLang="en-US" sz="2400" dirty="0"/>
          </a:p>
        </p:txBody>
      </p:sp>
    </p:spTree>
    <p:extLst>
      <p:ext uri="{BB962C8B-B14F-4D97-AF65-F5344CB8AC3E}">
        <p14:creationId xmlns:p14="http://schemas.microsoft.com/office/powerpoint/2010/main" val="21943052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321068" y="1061793"/>
            <a:ext cx="7820025" cy="5505450"/>
          </a:xfrm>
          <a:prstGeom prst="rect">
            <a:avLst/>
          </a:prstGeom>
        </p:spPr>
      </p:pic>
      <p:sp>
        <p:nvSpPr>
          <p:cNvPr id="5" name="文本框 4"/>
          <p:cNvSpPr txBox="1"/>
          <p:nvPr/>
        </p:nvSpPr>
        <p:spPr>
          <a:xfrm>
            <a:off x="4872942" y="405114"/>
            <a:ext cx="2757622" cy="461665"/>
          </a:xfrm>
          <a:prstGeom prst="rect">
            <a:avLst/>
          </a:prstGeom>
          <a:noFill/>
        </p:spPr>
        <p:txBody>
          <a:bodyPr wrap="square" rtlCol="0">
            <a:spAutoFit/>
          </a:bodyPr>
          <a:lstStyle/>
          <a:p>
            <a:r>
              <a:rPr lang="en-US" altLang="zh-CN" sz="2400" dirty="0" smtClean="0"/>
              <a:t>OSI</a:t>
            </a:r>
            <a:r>
              <a:rPr lang="zh-CN" altLang="en-US" sz="2400" dirty="0" smtClean="0"/>
              <a:t>参考模型（七层）</a:t>
            </a:r>
            <a:endParaRPr lang="zh-CN" altLang="en-US" sz="2400" dirty="0"/>
          </a:p>
        </p:txBody>
      </p:sp>
    </p:spTree>
    <p:extLst>
      <p:ext uri="{BB962C8B-B14F-4D97-AF65-F5344CB8AC3E}">
        <p14:creationId xmlns:p14="http://schemas.microsoft.com/office/powerpoint/2010/main" val="11710073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8223" y="866779"/>
            <a:ext cx="11578855" cy="584775"/>
          </a:xfrm>
          <a:prstGeom prst="rect">
            <a:avLst/>
          </a:prstGeom>
          <a:noFill/>
        </p:spPr>
        <p:txBody>
          <a:bodyPr wrap="square" rtlCol="0">
            <a:spAutoFit/>
          </a:bodyPr>
          <a:lstStyle/>
          <a:p>
            <a:r>
              <a:rPr lang="en-US" altLang="zh-CN" sz="1600" dirty="0" smtClean="0"/>
              <a:t>IP</a:t>
            </a:r>
            <a:r>
              <a:rPr lang="zh-CN" altLang="en-US" sz="1600" dirty="0" smtClean="0"/>
              <a:t>协议与</a:t>
            </a:r>
            <a:r>
              <a:rPr lang="en-US" altLang="zh-CN" sz="1600" dirty="0" smtClean="0"/>
              <a:t>IP</a:t>
            </a:r>
            <a:r>
              <a:rPr lang="zh-CN" altLang="en-US" sz="1600" dirty="0" smtClean="0"/>
              <a:t>地址</a:t>
            </a:r>
            <a:endParaRPr lang="en-US" altLang="zh-CN" sz="1600" dirty="0" smtClean="0"/>
          </a:p>
          <a:p>
            <a:endParaRPr lang="en-US" altLang="zh-CN" sz="1600" dirty="0" smtClean="0"/>
          </a:p>
        </p:txBody>
      </p:sp>
      <p:sp>
        <p:nvSpPr>
          <p:cNvPr id="3" name="文本框 2"/>
          <p:cNvSpPr txBox="1"/>
          <p:nvPr/>
        </p:nvSpPr>
        <p:spPr>
          <a:xfrm>
            <a:off x="4872942" y="405114"/>
            <a:ext cx="2757622" cy="461665"/>
          </a:xfrm>
          <a:prstGeom prst="rect">
            <a:avLst/>
          </a:prstGeom>
          <a:noFill/>
        </p:spPr>
        <p:txBody>
          <a:bodyPr wrap="square" rtlCol="0">
            <a:spAutoFit/>
          </a:bodyPr>
          <a:lstStyle/>
          <a:p>
            <a:r>
              <a:rPr lang="zh-CN" altLang="en-US" sz="2400" dirty="0" smtClean="0"/>
              <a:t>网络层</a:t>
            </a:r>
            <a:endParaRPr lang="zh-CN" altLang="en-US" sz="2400" dirty="0"/>
          </a:p>
        </p:txBody>
      </p:sp>
      <p:pic>
        <p:nvPicPr>
          <p:cNvPr id="2" name="图片 1"/>
          <p:cNvPicPr>
            <a:picLocks noChangeAspect="1"/>
          </p:cNvPicPr>
          <p:nvPr/>
        </p:nvPicPr>
        <p:blipFill>
          <a:blip r:embed="rId2"/>
          <a:stretch>
            <a:fillRect/>
          </a:stretch>
        </p:blipFill>
        <p:spPr>
          <a:xfrm>
            <a:off x="1557771" y="1682028"/>
            <a:ext cx="7600950" cy="3514725"/>
          </a:xfrm>
          <a:prstGeom prst="rect">
            <a:avLst/>
          </a:prstGeom>
        </p:spPr>
      </p:pic>
    </p:spTree>
    <p:extLst>
      <p:ext uri="{BB962C8B-B14F-4D97-AF65-F5344CB8AC3E}">
        <p14:creationId xmlns:p14="http://schemas.microsoft.com/office/powerpoint/2010/main" val="1553498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8223" y="866779"/>
            <a:ext cx="11578855" cy="3159839"/>
          </a:xfrm>
          <a:prstGeom prst="rect">
            <a:avLst/>
          </a:prstGeom>
          <a:noFill/>
        </p:spPr>
        <p:txBody>
          <a:bodyPr wrap="square" rtlCol="0">
            <a:spAutoFit/>
          </a:bodyPr>
          <a:lstStyle/>
          <a:p>
            <a:r>
              <a:rPr lang="en-US" altLang="zh-CN" sz="1600" dirty="0" smtClean="0"/>
              <a:t>IP</a:t>
            </a:r>
            <a:r>
              <a:rPr lang="zh-CN" altLang="en-US" sz="1600" dirty="0" smtClean="0"/>
              <a:t>协议与</a:t>
            </a:r>
            <a:r>
              <a:rPr lang="en-US" altLang="zh-CN" sz="1600" dirty="0" smtClean="0"/>
              <a:t>IP</a:t>
            </a:r>
            <a:r>
              <a:rPr lang="zh-CN" altLang="en-US" sz="1600" dirty="0" smtClean="0"/>
              <a:t>地址</a:t>
            </a:r>
            <a:endParaRPr lang="en-US" altLang="zh-CN" sz="1600" dirty="0" smtClean="0"/>
          </a:p>
          <a:p>
            <a:pPr>
              <a:lnSpc>
                <a:spcPts val="2200"/>
              </a:lnSpc>
            </a:pPr>
            <a:r>
              <a:rPr lang="en-US" altLang="zh-CN" sz="1600" dirty="0" smtClean="0"/>
              <a:t>IP</a:t>
            </a:r>
            <a:r>
              <a:rPr lang="zh-CN" altLang="en-US" sz="1600" dirty="0" smtClean="0"/>
              <a:t>地址分类：</a:t>
            </a:r>
            <a:endParaRPr lang="en-US" altLang="zh-CN" sz="1600" dirty="0" smtClean="0"/>
          </a:p>
          <a:p>
            <a:pPr>
              <a:lnSpc>
                <a:spcPts val="2200"/>
              </a:lnSpc>
            </a:pPr>
            <a:r>
              <a:rPr lang="en-US" altLang="zh-CN" sz="1600" dirty="0"/>
              <a:t>A</a:t>
            </a:r>
            <a:r>
              <a:rPr lang="zh-CN" altLang="en-US" sz="1600" dirty="0" smtClean="0"/>
              <a:t>类地址：第一位总是</a:t>
            </a:r>
            <a:r>
              <a:rPr lang="en-US" altLang="zh-CN" sz="1600" dirty="0" smtClean="0"/>
              <a:t>0</a:t>
            </a:r>
            <a:r>
              <a:rPr lang="zh-CN" altLang="en-US" sz="1600" dirty="0" smtClean="0"/>
              <a:t>， </a:t>
            </a:r>
            <a:r>
              <a:rPr lang="en-US" altLang="zh-CN" sz="1600" dirty="0" smtClean="0"/>
              <a:t>10.X.X.X</a:t>
            </a:r>
            <a:r>
              <a:rPr lang="zh-CN" altLang="en-US" sz="1600" dirty="0" smtClean="0"/>
              <a:t>是私有地址，在互联网上不使用，而只用在局域网中的地址。</a:t>
            </a:r>
            <a:r>
              <a:rPr lang="en-US" altLang="zh-CN" sz="1600" dirty="0" smtClean="0"/>
              <a:t>127.X.X.X</a:t>
            </a:r>
            <a:r>
              <a:rPr lang="zh-CN" altLang="en-US" sz="1600" dirty="0" smtClean="0"/>
              <a:t>是保留地址，用作环回地址，环回地址（典型</a:t>
            </a:r>
            <a:r>
              <a:rPr lang="en-US" altLang="zh-CN" sz="1600" dirty="0" smtClean="0"/>
              <a:t>127.0.0.1</a:t>
            </a:r>
            <a:r>
              <a:rPr lang="zh-CN" altLang="en-US" sz="1600" dirty="0" smtClean="0"/>
              <a:t>）向自己发送流量。发送到该地址的数据不会离开设备到网络中，而是直接回送到本主机。该地址既可以作为目标地址，又可以作为源地址，是一个虚</a:t>
            </a:r>
            <a:r>
              <a:rPr lang="en-US" altLang="zh-CN" sz="1600" dirty="0" smtClean="0"/>
              <a:t>IP</a:t>
            </a:r>
            <a:r>
              <a:rPr lang="zh-CN" altLang="en-US" sz="1600" dirty="0" smtClean="0"/>
              <a:t>地址。</a:t>
            </a:r>
            <a:endParaRPr lang="en-US" altLang="zh-CN" sz="1600" dirty="0" smtClean="0"/>
          </a:p>
          <a:p>
            <a:pPr>
              <a:lnSpc>
                <a:spcPts val="2200"/>
              </a:lnSpc>
            </a:pPr>
            <a:r>
              <a:rPr lang="en-US" altLang="zh-CN" sz="1600" dirty="0" smtClean="0"/>
              <a:t>B</a:t>
            </a:r>
            <a:r>
              <a:rPr lang="zh-CN" altLang="en-US" sz="1600" dirty="0" smtClean="0"/>
              <a:t>类地址：前两位为</a:t>
            </a:r>
            <a:r>
              <a:rPr lang="en-US" altLang="zh-CN" sz="1600" dirty="0" smtClean="0"/>
              <a:t>10</a:t>
            </a:r>
            <a:r>
              <a:rPr lang="zh-CN" altLang="en-US" sz="1600" dirty="0" smtClean="0"/>
              <a:t>。</a:t>
            </a:r>
            <a:r>
              <a:rPr lang="en-US" altLang="zh-CN" sz="1600" dirty="0" smtClean="0"/>
              <a:t>B</a:t>
            </a:r>
            <a:r>
              <a:rPr lang="zh-CN" altLang="en-US" sz="1600" dirty="0" smtClean="0"/>
              <a:t>类地址的第一和第二字节为网络地址，第三和第四字节为主机地址。</a:t>
            </a:r>
            <a:r>
              <a:rPr lang="en-US" altLang="zh-CN" sz="1600" dirty="0" smtClean="0"/>
              <a:t>B</a:t>
            </a:r>
            <a:r>
              <a:rPr lang="zh-CN" altLang="en-US" sz="1600" dirty="0" smtClean="0"/>
              <a:t>类中私有地址</a:t>
            </a:r>
            <a:r>
              <a:rPr lang="en-US" altLang="zh-CN" sz="1600" dirty="0" smtClean="0"/>
              <a:t>127.16.0.0~172.31.255.255.</a:t>
            </a:r>
            <a:r>
              <a:rPr lang="zh-CN" altLang="en-US" sz="1600" dirty="0" smtClean="0">
                <a:solidFill>
                  <a:srgbClr val="FF0000"/>
                </a:solidFill>
              </a:rPr>
              <a:t>保留地址</a:t>
            </a:r>
            <a:r>
              <a:rPr lang="en-US" altLang="zh-CN" sz="1600" dirty="0" smtClean="0">
                <a:solidFill>
                  <a:srgbClr val="FF0000"/>
                </a:solidFill>
              </a:rPr>
              <a:t>169.254.X.X,</a:t>
            </a:r>
            <a:r>
              <a:rPr lang="zh-CN" altLang="en-US" sz="1600" dirty="0" smtClean="0">
                <a:solidFill>
                  <a:srgbClr val="FF0000"/>
                </a:solidFill>
              </a:rPr>
              <a:t>如果</a:t>
            </a:r>
            <a:r>
              <a:rPr lang="en-US" altLang="zh-CN" sz="1600" dirty="0" smtClean="0">
                <a:solidFill>
                  <a:srgbClr val="FF0000"/>
                </a:solidFill>
              </a:rPr>
              <a:t>PC</a:t>
            </a:r>
            <a:r>
              <a:rPr lang="zh-CN" altLang="en-US" sz="1600" dirty="0" smtClean="0">
                <a:solidFill>
                  <a:srgbClr val="FF0000"/>
                </a:solidFill>
              </a:rPr>
              <a:t>机上的</a:t>
            </a:r>
            <a:r>
              <a:rPr lang="en-US" altLang="zh-CN" sz="1600" dirty="0" err="1" smtClean="0">
                <a:solidFill>
                  <a:srgbClr val="FF0000"/>
                </a:solidFill>
              </a:rPr>
              <a:t>Ip</a:t>
            </a:r>
            <a:r>
              <a:rPr lang="zh-CN" altLang="en-US" sz="1600" dirty="0" smtClean="0">
                <a:solidFill>
                  <a:srgbClr val="FF0000"/>
                </a:solidFill>
              </a:rPr>
              <a:t>地址设置自动获取，而</a:t>
            </a:r>
            <a:r>
              <a:rPr lang="en-US" altLang="zh-CN" sz="1600" dirty="0" smtClean="0">
                <a:solidFill>
                  <a:srgbClr val="FF0000"/>
                </a:solidFill>
              </a:rPr>
              <a:t>PC</a:t>
            </a:r>
            <a:r>
              <a:rPr lang="zh-CN" altLang="en-US" sz="1600" dirty="0" smtClean="0">
                <a:solidFill>
                  <a:srgbClr val="FF0000"/>
                </a:solidFill>
              </a:rPr>
              <a:t>机又没有找到相应的</a:t>
            </a:r>
            <a:r>
              <a:rPr lang="en-US" altLang="zh-CN" sz="1600" dirty="0" smtClean="0">
                <a:solidFill>
                  <a:srgbClr val="FF0000"/>
                </a:solidFill>
              </a:rPr>
              <a:t>DHCP</a:t>
            </a:r>
            <a:r>
              <a:rPr lang="zh-CN" altLang="en-US" sz="1600" dirty="0" smtClean="0">
                <a:solidFill>
                  <a:srgbClr val="FF0000"/>
                </a:solidFill>
              </a:rPr>
              <a:t>服务，那么最后</a:t>
            </a:r>
            <a:r>
              <a:rPr lang="en-US" altLang="zh-CN" sz="1600" dirty="0" smtClean="0">
                <a:solidFill>
                  <a:srgbClr val="FF0000"/>
                </a:solidFill>
              </a:rPr>
              <a:t>PC</a:t>
            </a:r>
            <a:r>
              <a:rPr lang="zh-CN" altLang="en-US" sz="1600" dirty="0" smtClean="0">
                <a:solidFill>
                  <a:srgbClr val="FF0000"/>
                </a:solidFill>
              </a:rPr>
              <a:t>机可能得到保留地址中的一个</a:t>
            </a:r>
            <a:r>
              <a:rPr lang="en-US" altLang="zh-CN" sz="1600" dirty="0" smtClean="0">
                <a:solidFill>
                  <a:srgbClr val="FF0000"/>
                </a:solidFill>
              </a:rPr>
              <a:t>IP</a:t>
            </a:r>
            <a:r>
              <a:rPr lang="zh-CN" altLang="en-US" sz="1600" dirty="0" smtClean="0">
                <a:solidFill>
                  <a:srgbClr val="FF0000"/>
                </a:solidFill>
              </a:rPr>
              <a:t>。</a:t>
            </a:r>
            <a:endParaRPr lang="en-US" altLang="zh-CN" sz="1600" dirty="0" smtClean="0">
              <a:solidFill>
                <a:srgbClr val="FF0000"/>
              </a:solidFill>
            </a:endParaRPr>
          </a:p>
          <a:p>
            <a:pPr>
              <a:lnSpc>
                <a:spcPts val="2200"/>
              </a:lnSpc>
            </a:pPr>
            <a:r>
              <a:rPr lang="en-US" altLang="zh-CN" sz="1600" dirty="0" smtClean="0"/>
              <a:t>C</a:t>
            </a:r>
            <a:r>
              <a:rPr lang="zh-CN" altLang="en-US" sz="1600" dirty="0" smtClean="0"/>
              <a:t>类地址，前三位固定为</a:t>
            </a:r>
            <a:r>
              <a:rPr lang="en-US" altLang="zh-CN" sz="1600" dirty="0" smtClean="0"/>
              <a:t>110</a:t>
            </a:r>
            <a:r>
              <a:rPr lang="zh-CN" altLang="en-US" sz="1600" dirty="0" smtClean="0"/>
              <a:t>，第</a:t>
            </a:r>
            <a:r>
              <a:rPr lang="en-US" altLang="zh-CN" sz="1600" dirty="0" smtClean="0"/>
              <a:t>1-3</a:t>
            </a:r>
            <a:r>
              <a:rPr lang="zh-CN" altLang="en-US" sz="1600" dirty="0" smtClean="0"/>
              <a:t>字节为网络地址，第</a:t>
            </a:r>
            <a:r>
              <a:rPr lang="en-US" altLang="zh-CN" sz="1600" dirty="0" smtClean="0"/>
              <a:t>4</a:t>
            </a:r>
            <a:r>
              <a:rPr lang="zh-CN" altLang="en-US" sz="1600" dirty="0" smtClean="0"/>
              <a:t>字节为主机地址。私有地址</a:t>
            </a:r>
            <a:r>
              <a:rPr lang="en-US" altLang="zh-CN" sz="1600" dirty="0" smtClean="0"/>
              <a:t>192.168.X.X</a:t>
            </a:r>
          </a:p>
          <a:p>
            <a:pPr>
              <a:lnSpc>
                <a:spcPts val="2200"/>
              </a:lnSpc>
            </a:pPr>
            <a:r>
              <a:rPr lang="en-US" altLang="zh-CN" sz="1600" dirty="0" smtClean="0"/>
              <a:t>D</a:t>
            </a:r>
            <a:r>
              <a:rPr lang="zh-CN" altLang="en-US" sz="1600" dirty="0" smtClean="0"/>
              <a:t>类</a:t>
            </a:r>
            <a:r>
              <a:rPr lang="zh-CN" altLang="en-US" sz="1600" dirty="0"/>
              <a:t>地址，</a:t>
            </a:r>
            <a:r>
              <a:rPr lang="zh-CN" altLang="en-US" sz="1600" dirty="0" smtClean="0"/>
              <a:t>前四位</a:t>
            </a:r>
            <a:r>
              <a:rPr lang="zh-CN" altLang="en-US" sz="1600" dirty="0"/>
              <a:t>固定为</a:t>
            </a:r>
            <a:r>
              <a:rPr lang="en-US" altLang="zh-CN" sz="1600" dirty="0" smtClean="0"/>
              <a:t>1110</a:t>
            </a:r>
            <a:r>
              <a:rPr lang="zh-CN" altLang="en-US" sz="1600" dirty="0" smtClean="0"/>
              <a:t>，</a:t>
            </a:r>
            <a:r>
              <a:rPr lang="en-US" altLang="zh-CN" sz="1600" dirty="0" smtClean="0"/>
              <a:t>D</a:t>
            </a:r>
            <a:r>
              <a:rPr lang="zh-CN" altLang="en-US" sz="1600" dirty="0" smtClean="0"/>
              <a:t>类地址不分网络地址和主机地址，该类地址用作组播。</a:t>
            </a:r>
            <a:endParaRPr lang="en-US" altLang="zh-CN" sz="1600" dirty="0" smtClean="0"/>
          </a:p>
          <a:p>
            <a:pPr>
              <a:lnSpc>
                <a:spcPts val="2200"/>
              </a:lnSpc>
            </a:pPr>
            <a:r>
              <a:rPr lang="en-US" altLang="zh-CN" sz="1600" dirty="0" smtClean="0"/>
              <a:t>E</a:t>
            </a:r>
            <a:r>
              <a:rPr lang="zh-CN" altLang="en-US" sz="1600" dirty="0" smtClean="0"/>
              <a:t>类地址，前五位规定</a:t>
            </a:r>
            <a:r>
              <a:rPr lang="en-US" altLang="zh-CN" sz="1600" dirty="0" smtClean="0"/>
              <a:t>11110</a:t>
            </a:r>
            <a:r>
              <a:rPr lang="zh-CN" altLang="en-US" sz="1600" dirty="0" smtClean="0"/>
              <a:t>，</a:t>
            </a:r>
            <a:r>
              <a:rPr lang="en-US" altLang="zh-CN" sz="1600" dirty="0" smtClean="0"/>
              <a:t>E</a:t>
            </a:r>
            <a:r>
              <a:rPr lang="zh-CN" altLang="en-US" sz="1600" dirty="0" smtClean="0"/>
              <a:t>类地址不为网络地址和主机地址</a:t>
            </a:r>
            <a:endParaRPr lang="en-US" altLang="zh-CN" sz="1600" dirty="0" smtClean="0"/>
          </a:p>
        </p:txBody>
      </p:sp>
      <p:sp>
        <p:nvSpPr>
          <p:cNvPr id="3" name="文本框 2"/>
          <p:cNvSpPr txBox="1"/>
          <p:nvPr/>
        </p:nvSpPr>
        <p:spPr>
          <a:xfrm>
            <a:off x="4872942" y="405114"/>
            <a:ext cx="2757622" cy="461665"/>
          </a:xfrm>
          <a:prstGeom prst="rect">
            <a:avLst/>
          </a:prstGeom>
          <a:noFill/>
        </p:spPr>
        <p:txBody>
          <a:bodyPr wrap="square" rtlCol="0">
            <a:spAutoFit/>
          </a:bodyPr>
          <a:lstStyle/>
          <a:p>
            <a:r>
              <a:rPr lang="zh-CN" altLang="en-US" sz="2400" dirty="0" smtClean="0"/>
              <a:t>网络层</a:t>
            </a:r>
            <a:endParaRPr lang="zh-CN" altLang="en-US" sz="2400" dirty="0"/>
          </a:p>
        </p:txBody>
      </p:sp>
      <p:pic>
        <p:nvPicPr>
          <p:cNvPr id="5" name="图片 4"/>
          <p:cNvPicPr>
            <a:picLocks noChangeAspect="1"/>
          </p:cNvPicPr>
          <p:nvPr/>
        </p:nvPicPr>
        <p:blipFill>
          <a:blip r:embed="rId2"/>
          <a:stretch>
            <a:fillRect/>
          </a:stretch>
        </p:blipFill>
        <p:spPr>
          <a:xfrm>
            <a:off x="0" y="4100151"/>
            <a:ext cx="6960919" cy="2466101"/>
          </a:xfrm>
          <a:prstGeom prst="rect">
            <a:avLst/>
          </a:prstGeom>
        </p:spPr>
      </p:pic>
      <p:pic>
        <p:nvPicPr>
          <p:cNvPr id="6" name="图片 5"/>
          <p:cNvPicPr>
            <a:picLocks noChangeAspect="1"/>
          </p:cNvPicPr>
          <p:nvPr/>
        </p:nvPicPr>
        <p:blipFill>
          <a:blip r:embed="rId3"/>
          <a:stretch>
            <a:fillRect/>
          </a:stretch>
        </p:blipFill>
        <p:spPr>
          <a:xfrm>
            <a:off x="6619009" y="4305891"/>
            <a:ext cx="6248078" cy="2279519"/>
          </a:xfrm>
          <a:prstGeom prst="rect">
            <a:avLst/>
          </a:prstGeom>
        </p:spPr>
      </p:pic>
    </p:spTree>
    <p:extLst>
      <p:ext uri="{BB962C8B-B14F-4D97-AF65-F5344CB8AC3E}">
        <p14:creationId xmlns:p14="http://schemas.microsoft.com/office/powerpoint/2010/main" val="41388965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8223" y="866779"/>
            <a:ext cx="11578855" cy="830997"/>
          </a:xfrm>
          <a:prstGeom prst="rect">
            <a:avLst/>
          </a:prstGeom>
          <a:noFill/>
        </p:spPr>
        <p:txBody>
          <a:bodyPr wrap="square" rtlCol="0">
            <a:spAutoFit/>
          </a:bodyPr>
          <a:lstStyle/>
          <a:p>
            <a:r>
              <a:rPr lang="zh-CN" altLang="en-US" sz="1600" dirty="0" smtClean="0"/>
              <a:t>地址规划与子网规划</a:t>
            </a:r>
            <a:endParaRPr lang="en-US" altLang="zh-CN" sz="1600" dirty="0" smtClean="0"/>
          </a:p>
          <a:p>
            <a:r>
              <a:rPr lang="zh-CN" altLang="en-US" sz="1600" dirty="0" smtClean="0"/>
              <a:t>子网掩码用于区分网络地址、主机地址、广播地址，是表示网络地址和子网大小的重要指标。子网掩码的形式是网络号部分全</a:t>
            </a:r>
            <a:r>
              <a:rPr lang="en-US" altLang="zh-CN" sz="1600" dirty="0" smtClean="0"/>
              <a:t>1</a:t>
            </a:r>
            <a:r>
              <a:rPr lang="zh-CN" altLang="en-US" sz="1600" dirty="0" smtClean="0"/>
              <a:t>，主机号部分全</a:t>
            </a:r>
            <a:r>
              <a:rPr lang="en-US" altLang="zh-CN" sz="1600" dirty="0" smtClean="0"/>
              <a:t>0.</a:t>
            </a:r>
          </a:p>
        </p:txBody>
      </p:sp>
      <p:sp>
        <p:nvSpPr>
          <p:cNvPr id="3" name="文本框 2"/>
          <p:cNvSpPr txBox="1"/>
          <p:nvPr/>
        </p:nvSpPr>
        <p:spPr>
          <a:xfrm>
            <a:off x="4872942" y="405114"/>
            <a:ext cx="2757622" cy="461665"/>
          </a:xfrm>
          <a:prstGeom prst="rect">
            <a:avLst/>
          </a:prstGeom>
          <a:noFill/>
        </p:spPr>
        <p:txBody>
          <a:bodyPr wrap="square" rtlCol="0">
            <a:spAutoFit/>
          </a:bodyPr>
          <a:lstStyle/>
          <a:p>
            <a:r>
              <a:rPr lang="zh-CN" altLang="en-US" sz="2400" dirty="0" smtClean="0"/>
              <a:t>网络层</a:t>
            </a:r>
            <a:endParaRPr lang="zh-CN" altLang="en-US" sz="2400" dirty="0"/>
          </a:p>
        </p:txBody>
      </p:sp>
      <p:pic>
        <p:nvPicPr>
          <p:cNvPr id="2" name="图片 1"/>
          <p:cNvPicPr>
            <a:picLocks noChangeAspect="1"/>
          </p:cNvPicPr>
          <p:nvPr/>
        </p:nvPicPr>
        <p:blipFill>
          <a:blip r:embed="rId2"/>
          <a:stretch>
            <a:fillRect/>
          </a:stretch>
        </p:blipFill>
        <p:spPr>
          <a:xfrm>
            <a:off x="3480521" y="1467629"/>
            <a:ext cx="8620125" cy="5838825"/>
          </a:xfrm>
          <a:prstGeom prst="rect">
            <a:avLst/>
          </a:prstGeom>
        </p:spPr>
      </p:pic>
      <p:sp>
        <p:nvSpPr>
          <p:cNvPr id="8" name="文本框 7"/>
          <p:cNvSpPr txBox="1"/>
          <p:nvPr/>
        </p:nvSpPr>
        <p:spPr>
          <a:xfrm>
            <a:off x="138223" y="2034540"/>
            <a:ext cx="3336170" cy="369332"/>
          </a:xfrm>
          <a:prstGeom prst="rect">
            <a:avLst/>
          </a:prstGeom>
          <a:noFill/>
        </p:spPr>
        <p:txBody>
          <a:bodyPr wrap="none" rtlCol="0">
            <a:spAutoFit/>
          </a:bodyPr>
          <a:lstStyle/>
          <a:p>
            <a:r>
              <a:rPr lang="zh-CN" altLang="en-US" dirty="0">
                <a:solidFill>
                  <a:srgbClr val="FF0000"/>
                </a:solidFill>
              </a:rPr>
              <a:t>子网数</a:t>
            </a:r>
            <a:r>
              <a:rPr lang="en-US" altLang="zh-CN" dirty="0">
                <a:solidFill>
                  <a:srgbClr val="FF0000"/>
                </a:solidFill>
              </a:rPr>
              <a:t>=</a:t>
            </a:r>
            <a:r>
              <a:rPr lang="en-US" altLang="zh-CN" dirty="0" smtClean="0">
                <a:solidFill>
                  <a:srgbClr val="FF0000"/>
                </a:solidFill>
              </a:rPr>
              <a:t>2</a:t>
            </a:r>
            <a:r>
              <a:rPr lang="zh-CN" altLang="en-US" baseline="30000" dirty="0">
                <a:solidFill>
                  <a:srgbClr val="FF0000"/>
                </a:solidFill>
              </a:rPr>
              <a:t>建网比特数</a:t>
            </a:r>
            <a:r>
              <a:rPr lang="en-US" altLang="zh-CN" baseline="30000" dirty="0">
                <a:solidFill>
                  <a:srgbClr val="FF0000"/>
                </a:solidFill>
              </a:rPr>
              <a:t>-</a:t>
            </a:r>
            <a:r>
              <a:rPr lang="en-US" altLang="zh-CN" baseline="30000" dirty="0" smtClean="0">
                <a:solidFill>
                  <a:srgbClr val="FF0000"/>
                </a:solidFill>
              </a:rPr>
              <a:t>16(B</a:t>
            </a:r>
            <a:r>
              <a:rPr lang="zh-CN" altLang="en-US" baseline="30000" dirty="0" smtClean="0">
                <a:solidFill>
                  <a:srgbClr val="FF0000"/>
                </a:solidFill>
              </a:rPr>
              <a:t>类地址的网络号</a:t>
            </a:r>
            <a:r>
              <a:rPr lang="en-US" altLang="zh-CN" baseline="30000" dirty="0" smtClean="0">
                <a:solidFill>
                  <a:srgbClr val="FF0000"/>
                </a:solidFill>
              </a:rPr>
              <a:t>)</a:t>
            </a:r>
            <a:endParaRPr lang="zh-CN" altLang="en-US" baseline="30000" dirty="0">
              <a:solidFill>
                <a:srgbClr val="FF0000"/>
              </a:solidFill>
            </a:endParaRPr>
          </a:p>
        </p:txBody>
      </p:sp>
      <p:sp>
        <p:nvSpPr>
          <p:cNvPr id="10" name="矩形 9"/>
          <p:cNvSpPr/>
          <p:nvPr/>
        </p:nvSpPr>
        <p:spPr>
          <a:xfrm>
            <a:off x="138223" y="2582261"/>
            <a:ext cx="2334293" cy="646331"/>
          </a:xfrm>
          <a:prstGeom prst="rect">
            <a:avLst/>
          </a:prstGeom>
        </p:spPr>
        <p:txBody>
          <a:bodyPr wrap="none">
            <a:spAutoFit/>
          </a:bodyPr>
          <a:lstStyle/>
          <a:p>
            <a:r>
              <a:rPr lang="zh-CN" altLang="en-US" dirty="0">
                <a:solidFill>
                  <a:srgbClr val="FF0000"/>
                </a:solidFill>
              </a:rPr>
              <a:t>可用主机数</a:t>
            </a:r>
            <a:r>
              <a:rPr lang="en-US" altLang="zh-CN" dirty="0">
                <a:solidFill>
                  <a:srgbClr val="FF0000"/>
                </a:solidFill>
              </a:rPr>
              <a:t>=</a:t>
            </a:r>
            <a:r>
              <a:rPr lang="zh-CN" altLang="en-US" dirty="0">
                <a:solidFill>
                  <a:srgbClr val="FF0000"/>
                </a:solidFill>
              </a:rPr>
              <a:t>主机数</a:t>
            </a:r>
            <a:r>
              <a:rPr lang="en-US" altLang="zh-CN" dirty="0">
                <a:solidFill>
                  <a:srgbClr val="FF0000"/>
                </a:solidFill>
              </a:rPr>
              <a:t>-</a:t>
            </a:r>
            <a:r>
              <a:rPr lang="en-US" altLang="zh-CN" dirty="0" smtClean="0">
                <a:solidFill>
                  <a:srgbClr val="FF0000"/>
                </a:solidFill>
              </a:rPr>
              <a:t>2</a:t>
            </a:r>
          </a:p>
          <a:p>
            <a:r>
              <a:rPr lang="en-US" altLang="zh-CN" dirty="0" smtClean="0">
                <a:solidFill>
                  <a:srgbClr val="FF0000"/>
                </a:solidFill>
              </a:rPr>
              <a:t>=2</a:t>
            </a:r>
            <a:r>
              <a:rPr lang="en-US" altLang="zh-CN" baseline="30000" dirty="0" smtClean="0">
                <a:solidFill>
                  <a:srgbClr val="FF0000"/>
                </a:solidFill>
              </a:rPr>
              <a:t>32-</a:t>
            </a:r>
            <a:r>
              <a:rPr lang="zh-CN" altLang="en-US" baseline="30000" dirty="0">
                <a:solidFill>
                  <a:srgbClr val="FF0000"/>
                </a:solidFill>
              </a:rPr>
              <a:t>建网比特</a:t>
            </a:r>
            <a:r>
              <a:rPr lang="zh-CN" altLang="en-US" baseline="30000" dirty="0" smtClean="0">
                <a:solidFill>
                  <a:srgbClr val="FF0000"/>
                </a:solidFill>
              </a:rPr>
              <a:t>数</a:t>
            </a:r>
            <a:r>
              <a:rPr lang="en-US" altLang="zh-CN" dirty="0" smtClean="0">
                <a:solidFill>
                  <a:srgbClr val="FF0000"/>
                </a:solidFill>
              </a:rPr>
              <a:t>-</a:t>
            </a:r>
            <a:r>
              <a:rPr lang="en-US" altLang="zh-CN" dirty="0">
                <a:solidFill>
                  <a:srgbClr val="FF0000"/>
                </a:solidFill>
              </a:rPr>
              <a:t>2</a:t>
            </a:r>
            <a:endParaRPr lang="zh-CN" altLang="en-US" dirty="0">
              <a:solidFill>
                <a:srgbClr val="FF0000"/>
              </a:solidFill>
            </a:endParaRPr>
          </a:p>
        </p:txBody>
      </p:sp>
      <p:sp>
        <p:nvSpPr>
          <p:cNvPr id="12" name="文本框 11"/>
          <p:cNvSpPr txBox="1"/>
          <p:nvPr/>
        </p:nvSpPr>
        <p:spPr>
          <a:xfrm>
            <a:off x="138223" y="4040450"/>
            <a:ext cx="3498073" cy="923330"/>
          </a:xfrm>
          <a:prstGeom prst="rect">
            <a:avLst/>
          </a:prstGeom>
          <a:noFill/>
        </p:spPr>
        <p:txBody>
          <a:bodyPr wrap="none" rtlCol="0">
            <a:spAutoFit/>
          </a:bodyPr>
          <a:lstStyle/>
          <a:p>
            <a:r>
              <a:rPr lang="en-US" altLang="zh-CN" dirty="0" smtClean="0"/>
              <a:t>A</a:t>
            </a:r>
            <a:r>
              <a:rPr lang="zh-CN" altLang="en-US" dirty="0" smtClean="0"/>
              <a:t>类地址的默认掩码</a:t>
            </a:r>
            <a:r>
              <a:rPr lang="en-US" altLang="zh-CN" dirty="0" smtClean="0"/>
              <a:t>255.0.0.0</a:t>
            </a:r>
          </a:p>
          <a:p>
            <a:r>
              <a:rPr lang="en-US" altLang="zh-CN" dirty="0" smtClean="0"/>
              <a:t>B</a:t>
            </a:r>
            <a:r>
              <a:rPr lang="zh-CN" altLang="en-US" dirty="0" smtClean="0"/>
              <a:t>类地址的默认掩码</a:t>
            </a:r>
            <a:r>
              <a:rPr lang="en-US" altLang="zh-CN" dirty="0" smtClean="0"/>
              <a:t>255.255.0.0</a:t>
            </a:r>
          </a:p>
          <a:p>
            <a:r>
              <a:rPr lang="en-US" altLang="zh-CN" dirty="0" smtClean="0"/>
              <a:t>C</a:t>
            </a:r>
            <a:r>
              <a:rPr lang="zh-CN" altLang="en-US" dirty="0" smtClean="0"/>
              <a:t>类地址的默认掩码</a:t>
            </a:r>
            <a:r>
              <a:rPr lang="en-US" altLang="zh-CN" dirty="0" smtClean="0"/>
              <a:t>255.255.255.0</a:t>
            </a:r>
            <a:endParaRPr lang="zh-CN" altLang="en-US" dirty="0"/>
          </a:p>
        </p:txBody>
      </p:sp>
    </p:spTree>
    <p:extLst>
      <p:ext uri="{BB962C8B-B14F-4D97-AF65-F5344CB8AC3E}">
        <p14:creationId xmlns:p14="http://schemas.microsoft.com/office/powerpoint/2010/main" val="36490535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8223" y="866779"/>
            <a:ext cx="11578855" cy="1323439"/>
          </a:xfrm>
          <a:prstGeom prst="rect">
            <a:avLst/>
          </a:prstGeom>
          <a:noFill/>
        </p:spPr>
        <p:txBody>
          <a:bodyPr wrap="square" rtlCol="0">
            <a:spAutoFit/>
          </a:bodyPr>
          <a:lstStyle/>
          <a:p>
            <a:r>
              <a:rPr lang="zh-CN" altLang="en-US" sz="1600" dirty="0" smtClean="0"/>
              <a:t>无类别域间路由</a:t>
            </a:r>
            <a:r>
              <a:rPr lang="en-US" altLang="zh-CN" sz="1600" dirty="0" smtClean="0"/>
              <a:t>CIDR</a:t>
            </a:r>
          </a:p>
          <a:p>
            <a:r>
              <a:rPr lang="zh-CN" altLang="en-US" sz="1600" dirty="0" smtClean="0"/>
              <a:t>在进行网段划分时，除了有将大网络拆分成若干个小网络的需求外，也有讲小网络组合成大网络的需求。在一个有类别的网络中（只区分</a:t>
            </a:r>
            <a:r>
              <a:rPr lang="en-US" altLang="zh-CN" sz="1600" dirty="0" smtClean="0"/>
              <a:t>A</a:t>
            </a:r>
            <a:r>
              <a:rPr lang="zh-CN" altLang="en-US" sz="1600" dirty="0" smtClean="0"/>
              <a:t>、</a:t>
            </a:r>
            <a:r>
              <a:rPr lang="en-US" altLang="zh-CN" sz="1600" dirty="0" smtClean="0"/>
              <a:t>B</a:t>
            </a:r>
            <a:r>
              <a:rPr lang="zh-CN" altLang="en-US" sz="1600" dirty="0" smtClean="0"/>
              <a:t>、</a:t>
            </a:r>
            <a:r>
              <a:rPr lang="en-US" altLang="zh-CN" sz="1600" dirty="0" smtClean="0"/>
              <a:t>C</a:t>
            </a:r>
            <a:r>
              <a:rPr lang="zh-CN" altLang="en-US" sz="1600" dirty="0" smtClean="0"/>
              <a:t>等大类的网络），路由器决定一个地址的类别，并根据该类别识别网络和主机。而在</a:t>
            </a:r>
            <a:r>
              <a:rPr lang="en-US" altLang="zh-CN" sz="1600" dirty="0" smtClean="0"/>
              <a:t>CIDR</a:t>
            </a:r>
            <a:r>
              <a:rPr lang="zh-CN" altLang="en-US" sz="1600" dirty="0" smtClean="0"/>
              <a:t>中，路由器使用前缀来描述有多少位是网络位，剩下的位则是主机位。</a:t>
            </a:r>
            <a:r>
              <a:rPr lang="en-US" altLang="zh-CN" sz="1600" dirty="0" smtClean="0"/>
              <a:t>CIDR</a:t>
            </a:r>
            <a:r>
              <a:rPr lang="zh-CN" altLang="en-US" sz="1600" dirty="0" smtClean="0"/>
              <a:t>显著提高了</a:t>
            </a:r>
            <a:r>
              <a:rPr lang="en-US" altLang="zh-CN" sz="1600" dirty="0" smtClean="0"/>
              <a:t>IPV4</a:t>
            </a:r>
            <a:r>
              <a:rPr lang="zh-CN" altLang="en-US" sz="1600" dirty="0" smtClean="0"/>
              <a:t>的可扩展性和效率，通过使用路由聚合可有效地减少路由表的大小，节省路由器的内存空间，提供路由器的查找效率。</a:t>
            </a:r>
            <a:endParaRPr lang="en-US" altLang="zh-CN" sz="1600" dirty="0" smtClean="0"/>
          </a:p>
        </p:txBody>
      </p:sp>
      <p:sp>
        <p:nvSpPr>
          <p:cNvPr id="3" name="文本框 2"/>
          <p:cNvSpPr txBox="1"/>
          <p:nvPr/>
        </p:nvSpPr>
        <p:spPr>
          <a:xfrm>
            <a:off x="4872942" y="405114"/>
            <a:ext cx="2757622" cy="461665"/>
          </a:xfrm>
          <a:prstGeom prst="rect">
            <a:avLst/>
          </a:prstGeom>
          <a:noFill/>
        </p:spPr>
        <p:txBody>
          <a:bodyPr wrap="square" rtlCol="0">
            <a:spAutoFit/>
          </a:bodyPr>
          <a:lstStyle/>
          <a:p>
            <a:r>
              <a:rPr lang="zh-CN" altLang="en-US" sz="2400" dirty="0" smtClean="0"/>
              <a:t>网络层</a:t>
            </a:r>
            <a:endParaRPr lang="zh-CN" altLang="en-US" sz="2400" dirty="0"/>
          </a:p>
        </p:txBody>
      </p:sp>
    </p:spTree>
    <p:extLst>
      <p:ext uri="{BB962C8B-B14F-4D97-AF65-F5344CB8AC3E}">
        <p14:creationId xmlns:p14="http://schemas.microsoft.com/office/powerpoint/2010/main" val="4154283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8223" y="866779"/>
            <a:ext cx="11578855" cy="338554"/>
          </a:xfrm>
          <a:prstGeom prst="rect">
            <a:avLst/>
          </a:prstGeom>
          <a:noFill/>
        </p:spPr>
        <p:txBody>
          <a:bodyPr wrap="square" rtlCol="0">
            <a:spAutoFit/>
          </a:bodyPr>
          <a:lstStyle/>
          <a:p>
            <a:r>
              <a:rPr lang="en-US" altLang="zh-CN" sz="1600" dirty="0" smtClean="0"/>
              <a:t>IP</a:t>
            </a:r>
            <a:r>
              <a:rPr lang="zh-CN" altLang="en-US" sz="1600" dirty="0" smtClean="0"/>
              <a:t>地址与子网规划</a:t>
            </a:r>
            <a:endParaRPr lang="en-US" altLang="zh-CN" sz="1600" dirty="0" smtClean="0"/>
          </a:p>
        </p:txBody>
      </p:sp>
      <p:sp>
        <p:nvSpPr>
          <p:cNvPr id="3" name="文本框 2"/>
          <p:cNvSpPr txBox="1"/>
          <p:nvPr/>
        </p:nvSpPr>
        <p:spPr>
          <a:xfrm>
            <a:off x="4872942" y="405114"/>
            <a:ext cx="2757622" cy="461665"/>
          </a:xfrm>
          <a:prstGeom prst="rect">
            <a:avLst/>
          </a:prstGeom>
          <a:noFill/>
        </p:spPr>
        <p:txBody>
          <a:bodyPr wrap="square" rtlCol="0">
            <a:spAutoFit/>
          </a:bodyPr>
          <a:lstStyle/>
          <a:p>
            <a:r>
              <a:rPr lang="zh-CN" altLang="en-US" sz="2400" dirty="0" smtClean="0"/>
              <a:t>网络层</a:t>
            </a:r>
            <a:endParaRPr lang="zh-CN" altLang="en-US" sz="2400" dirty="0"/>
          </a:p>
        </p:txBody>
      </p:sp>
      <p:pic>
        <p:nvPicPr>
          <p:cNvPr id="2" name="图片 1"/>
          <p:cNvPicPr>
            <a:picLocks noChangeAspect="1"/>
          </p:cNvPicPr>
          <p:nvPr/>
        </p:nvPicPr>
        <p:blipFill>
          <a:blip r:embed="rId2"/>
          <a:stretch>
            <a:fillRect/>
          </a:stretch>
        </p:blipFill>
        <p:spPr>
          <a:xfrm>
            <a:off x="1321117" y="1328444"/>
            <a:ext cx="8886825" cy="5229225"/>
          </a:xfrm>
          <a:prstGeom prst="rect">
            <a:avLst/>
          </a:prstGeom>
        </p:spPr>
      </p:pic>
    </p:spTree>
    <p:extLst>
      <p:ext uri="{BB962C8B-B14F-4D97-AF65-F5344CB8AC3E}">
        <p14:creationId xmlns:p14="http://schemas.microsoft.com/office/powerpoint/2010/main" val="24837008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8223" y="866779"/>
            <a:ext cx="11578855" cy="338554"/>
          </a:xfrm>
          <a:prstGeom prst="rect">
            <a:avLst/>
          </a:prstGeom>
          <a:noFill/>
        </p:spPr>
        <p:txBody>
          <a:bodyPr wrap="square" rtlCol="0">
            <a:spAutoFit/>
          </a:bodyPr>
          <a:lstStyle/>
          <a:p>
            <a:r>
              <a:rPr lang="en-US" altLang="zh-CN" sz="1600" dirty="0" smtClean="0"/>
              <a:t>IP</a:t>
            </a:r>
            <a:r>
              <a:rPr lang="zh-CN" altLang="en-US" sz="1600" dirty="0" smtClean="0"/>
              <a:t>地址与子网规划</a:t>
            </a:r>
            <a:endParaRPr lang="en-US" altLang="zh-CN" sz="1600" dirty="0" smtClean="0"/>
          </a:p>
        </p:txBody>
      </p:sp>
      <p:sp>
        <p:nvSpPr>
          <p:cNvPr id="3" name="文本框 2"/>
          <p:cNvSpPr txBox="1"/>
          <p:nvPr/>
        </p:nvSpPr>
        <p:spPr>
          <a:xfrm>
            <a:off x="4872942" y="405114"/>
            <a:ext cx="2757622" cy="461665"/>
          </a:xfrm>
          <a:prstGeom prst="rect">
            <a:avLst/>
          </a:prstGeom>
          <a:noFill/>
        </p:spPr>
        <p:txBody>
          <a:bodyPr wrap="square" rtlCol="0">
            <a:spAutoFit/>
          </a:bodyPr>
          <a:lstStyle/>
          <a:p>
            <a:r>
              <a:rPr lang="zh-CN" altLang="en-US" sz="2400" dirty="0" smtClean="0"/>
              <a:t>网络层</a:t>
            </a:r>
            <a:endParaRPr lang="zh-CN" altLang="en-US" sz="2400" dirty="0"/>
          </a:p>
        </p:txBody>
      </p:sp>
      <p:pic>
        <p:nvPicPr>
          <p:cNvPr id="5" name="图片 4"/>
          <p:cNvPicPr>
            <a:picLocks noChangeAspect="1"/>
          </p:cNvPicPr>
          <p:nvPr/>
        </p:nvPicPr>
        <p:blipFill>
          <a:blip r:embed="rId2"/>
          <a:stretch>
            <a:fillRect/>
          </a:stretch>
        </p:blipFill>
        <p:spPr>
          <a:xfrm>
            <a:off x="2238972" y="866779"/>
            <a:ext cx="7377355" cy="3979682"/>
          </a:xfrm>
          <a:prstGeom prst="rect">
            <a:avLst/>
          </a:prstGeom>
        </p:spPr>
      </p:pic>
      <p:pic>
        <p:nvPicPr>
          <p:cNvPr id="6" name="图片 5"/>
          <p:cNvPicPr>
            <a:picLocks noChangeAspect="1"/>
          </p:cNvPicPr>
          <p:nvPr/>
        </p:nvPicPr>
        <p:blipFill>
          <a:blip r:embed="rId3"/>
          <a:stretch>
            <a:fillRect/>
          </a:stretch>
        </p:blipFill>
        <p:spPr>
          <a:xfrm>
            <a:off x="2238972" y="5308126"/>
            <a:ext cx="6076950" cy="1304925"/>
          </a:xfrm>
          <a:prstGeom prst="rect">
            <a:avLst/>
          </a:prstGeom>
        </p:spPr>
      </p:pic>
    </p:spTree>
    <p:extLst>
      <p:ext uri="{BB962C8B-B14F-4D97-AF65-F5344CB8AC3E}">
        <p14:creationId xmlns:p14="http://schemas.microsoft.com/office/powerpoint/2010/main" val="33912089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8223" y="866779"/>
            <a:ext cx="11578855" cy="338554"/>
          </a:xfrm>
          <a:prstGeom prst="rect">
            <a:avLst/>
          </a:prstGeom>
          <a:noFill/>
        </p:spPr>
        <p:txBody>
          <a:bodyPr wrap="square" rtlCol="0">
            <a:spAutoFit/>
          </a:bodyPr>
          <a:lstStyle/>
          <a:p>
            <a:r>
              <a:rPr lang="en-US" altLang="zh-CN" sz="1600" dirty="0" smtClean="0"/>
              <a:t>IP</a:t>
            </a:r>
            <a:r>
              <a:rPr lang="zh-CN" altLang="en-US" sz="1600" dirty="0" smtClean="0"/>
              <a:t>地址与子网规划</a:t>
            </a:r>
            <a:endParaRPr lang="en-US" altLang="zh-CN" sz="1600" dirty="0" smtClean="0"/>
          </a:p>
        </p:txBody>
      </p:sp>
      <p:sp>
        <p:nvSpPr>
          <p:cNvPr id="3" name="文本框 2"/>
          <p:cNvSpPr txBox="1"/>
          <p:nvPr/>
        </p:nvSpPr>
        <p:spPr>
          <a:xfrm>
            <a:off x="4872942" y="405114"/>
            <a:ext cx="2757622" cy="461665"/>
          </a:xfrm>
          <a:prstGeom prst="rect">
            <a:avLst/>
          </a:prstGeom>
          <a:noFill/>
        </p:spPr>
        <p:txBody>
          <a:bodyPr wrap="square" rtlCol="0">
            <a:spAutoFit/>
          </a:bodyPr>
          <a:lstStyle/>
          <a:p>
            <a:r>
              <a:rPr lang="zh-CN" altLang="en-US" sz="2400" dirty="0" smtClean="0"/>
              <a:t>网络层</a:t>
            </a:r>
            <a:endParaRPr lang="zh-CN" altLang="en-US" sz="2400" dirty="0"/>
          </a:p>
        </p:txBody>
      </p:sp>
      <p:pic>
        <p:nvPicPr>
          <p:cNvPr id="2" name="图片 1"/>
          <p:cNvPicPr>
            <a:picLocks noChangeAspect="1"/>
          </p:cNvPicPr>
          <p:nvPr/>
        </p:nvPicPr>
        <p:blipFill>
          <a:blip r:embed="rId2"/>
          <a:stretch>
            <a:fillRect/>
          </a:stretch>
        </p:blipFill>
        <p:spPr>
          <a:xfrm>
            <a:off x="601980" y="1328444"/>
            <a:ext cx="9890760" cy="4874224"/>
          </a:xfrm>
          <a:prstGeom prst="rect">
            <a:avLst/>
          </a:prstGeom>
        </p:spPr>
      </p:pic>
    </p:spTree>
    <p:extLst>
      <p:ext uri="{BB962C8B-B14F-4D97-AF65-F5344CB8AC3E}">
        <p14:creationId xmlns:p14="http://schemas.microsoft.com/office/powerpoint/2010/main" val="19013106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8223" y="866779"/>
            <a:ext cx="11578855" cy="338554"/>
          </a:xfrm>
          <a:prstGeom prst="rect">
            <a:avLst/>
          </a:prstGeom>
          <a:noFill/>
        </p:spPr>
        <p:txBody>
          <a:bodyPr wrap="square" rtlCol="0">
            <a:spAutoFit/>
          </a:bodyPr>
          <a:lstStyle/>
          <a:p>
            <a:r>
              <a:rPr lang="en-US" altLang="zh-CN" sz="1600" dirty="0" smtClean="0"/>
              <a:t>IP</a:t>
            </a:r>
            <a:r>
              <a:rPr lang="zh-CN" altLang="en-US" sz="1600" dirty="0" smtClean="0"/>
              <a:t>地址与子网规划</a:t>
            </a:r>
            <a:endParaRPr lang="en-US" altLang="zh-CN" sz="1600" dirty="0" smtClean="0"/>
          </a:p>
        </p:txBody>
      </p:sp>
      <p:sp>
        <p:nvSpPr>
          <p:cNvPr id="3" name="文本框 2"/>
          <p:cNvSpPr txBox="1"/>
          <p:nvPr/>
        </p:nvSpPr>
        <p:spPr>
          <a:xfrm>
            <a:off x="4872942" y="405114"/>
            <a:ext cx="2757622" cy="461665"/>
          </a:xfrm>
          <a:prstGeom prst="rect">
            <a:avLst/>
          </a:prstGeom>
          <a:noFill/>
        </p:spPr>
        <p:txBody>
          <a:bodyPr wrap="square" rtlCol="0">
            <a:spAutoFit/>
          </a:bodyPr>
          <a:lstStyle/>
          <a:p>
            <a:r>
              <a:rPr lang="zh-CN" altLang="en-US" sz="2400" dirty="0" smtClean="0"/>
              <a:t>网络层</a:t>
            </a:r>
            <a:endParaRPr lang="zh-CN" altLang="en-US" sz="2400" dirty="0"/>
          </a:p>
        </p:txBody>
      </p:sp>
      <p:pic>
        <p:nvPicPr>
          <p:cNvPr id="5" name="图片 4"/>
          <p:cNvPicPr>
            <a:picLocks noChangeAspect="1"/>
          </p:cNvPicPr>
          <p:nvPr/>
        </p:nvPicPr>
        <p:blipFill>
          <a:blip r:embed="rId2"/>
          <a:stretch>
            <a:fillRect/>
          </a:stretch>
        </p:blipFill>
        <p:spPr>
          <a:xfrm>
            <a:off x="477578" y="1205334"/>
            <a:ext cx="10540942" cy="5368734"/>
          </a:xfrm>
          <a:prstGeom prst="rect">
            <a:avLst/>
          </a:prstGeom>
        </p:spPr>
      </p:pic>
    </p:spTree>
    <p:extLst>
      <p:ext uri="{BB962C8B-B14F-4D97-AF65-F5344CB8AC3E}">
        <p14:creationId xmlns:p14="http://schemas.microsoft.com/office/powerpoint/2010/main" val="21812063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8223" y="866779"/>
            <a:ext cx="11578855" cy="1569660"/>
          </a:xfrm>
          <a:prstGeom prst="rect">
            <a:avLst/>
          </a:prstGeom>
          <a:noFill/>
        </p:spPr>
        <p:txBody>
          <a:bodyPr wrap="square" rtlCol="0">
            <a:spAutoFit/>
          </a:bodyPr>
          <a:lstStyle/>
          <a:p>
            <a:r>
              <a:rPr lang="en-US" altLang="zh-CN" sz="1600" dirty="0" smtClean="0"/>
              <a:t>ICMP</a:t>
            </a:r>
          </a:p>
          <a:p>
            <a:r>
              <a:rPr lang="en-US" altLang="zh-CN" sz="1600" dirty="0" err="1" smtClean="0"/>
              <a:t>ICMP:Internet</a:t>
            </a:r>
            <a:r>
              <a:rPr lang="zh-CN" altLang="en-US" sz="1600" dirty="0" smtClean="0"/>
              <a:t>控制报文协议是</a:t>
            </a:r>
            <a:r>
              <a:rPr lang="en-US" altLang="zh-CN" sz="1600" dirty="0" smtClean="0"/>
              <a:t>TCP/IP</a:t>
            </a:r>
            <a:r>
              <a:rPr lang="zh-CN" altLang="en-US" sz="1600" dirty="0" smtClean="0"/>
              <a:t>协议簇的一个子协议，是网络层协议，用于</a:t>
            </a:r>
            <a:r>
              <a:rPr lang="en-US" altLang="zh-CN" sz="1600" dirty="0" smtClean="0"/>
              <a:t>IP</a:t>
            </a:r>
            <a:r>
              <a:rPr lang="zh-CN" altLang="en-US" sz="1600" dirty="0" smtClean="0"/>
              <a:t>主机和路由器之间传递控制器消息。控制消息是指网络通不通，主机是否可达、路由是否可用等网络本身的消息。（</a:t>
            </a:r>
            <a:r>
              <a:rPr lang="en-US" altLang="zh-CN" sz="1600" dirty="0" smtClean="0">
                <a:solidFill>
                  <a:srgbClr val="FF0000"/>
                </a:solidFill>
              </a:rPr>
              <a:t>ping</a:t>
            </a:r>
            <a:r>
              <a:rPr lang="zh-CN" altLang="en-US" sz="1600" dirty="0" smtClean="0">
                <a:solidFill>
                  <a:srgbClr val="FF0000"/>
                </a:solidFill>
              </a:rPr>
              <a:t>命令和</a:t>
            </a:r>
            <a:r>
              <a:rPr lang="en-US" altLang="zh-CN" sz="1600" dirty="0" smtClean="0">
                <a:solidFill>
                  <a:srgbClr val="FF0000"/>
                </a:solidFill>
              </a:rPr>
              <a:t>Traceroute</a:t>
            </a:r>
            <a:r>
              <a:rPr lang="zh-CN" altLang="en-US" sz="1600" dirty="0" smtClean="0">
                <a:solidFill>
                  <a:srgbClr val="FF0000"/>
                </a:solidFill>
              </a:rPr>
              <a:t>命令（使用时间超时报文和目的不可达报文）</a:t>
            </a:r>
            <a:r>
              <a:rPr lang="zh-CN" altLang="en-US" sz="1600" dirty="0" smtClean="0"/>
              <a:t>）</a:t>
            </a:r>
            <a:endParaRPr lang="en-US" altLang="zh-CN" sz="1600" dirty="0"/>
          </a:p>
          <a:p>
            <a:r>
              <a:rPr lang="en-US" altLang="zh-CN" sz="1600" dirty="0" smtClean="0"/>
              <a:t>ICMP</a:t>
            </a:r>
            <a:r>
              <a:rPr lang="zh-CN" altLang="en-US" sz="1600" dirty="0" smtClean="0"/>
              <a:t>报文格式</a:t>
            </a:r>
            <a:endParaRPr lang="en-US" altLang="zh-CN" sz="1600" dirty="0" smtClean="0"/>
          </a:p>
          <a:p>
            <a:r>
              <a:rPr lang="en-US" altLang="zh-CN" sz="1600" dirty="0"/>
              <a:t>ICMP</a:t>
            </a:r>
            <a:r>
              <a:rPr lang="zh-CN" altLang="en-US" sz="1600" dirty="0" smtClean="0"/>
              <a:t>报文封装在</a:t>
            </a:r>
            <a:r>
              <a:rPr lang="en-US" altLang="zh-CN" sz="1600" dirty="0" smtClean="0"/>
              <a:t>IP</a:t>
            </a:r>
            <a:r>
              <a:rPr lang="zh-CN" altLang="en-US" sz="1600" dirty="0" smtClean="0"/>
              <a:t>数据报文内传输，</a:t>
            </a:r>
            <a:r>
              <a:rPr lang="en-US" altLang="zh-CN" sz="1600" dirty="0" smtClean="0"/>
              <a:t>IP</a:t>
            </a:r>
            <a:r>
              <a:rPr lang="zh-CN" altLang="en-US" sz="1600" dirty="0" smtClean="0"/>
              <a:t>首部是有校验的，但</a:t>
            </a:r>
            <a:r>
              <a:rPr lang="en-US" altLang="zh-CN" sz="1600" dirty="0" smtClean="0"/>
              <a:t>ICMP</a:t>
            </a:r>
            <a:r>
              <a:rPr lang="zh-CN" altLang="en-US" sz="1600" dirty="0" smtClean="0"/>
              <a:t>报文没有校验，传输过程中可能产生差错。</a:t>
            </a:r>
            <a:endParaRPr lang="en-US" altLang="zh-CN" sz="1600" dirty="0" smtClean="0"/>
          </a:p>
        </p:txBody>
      </p:sp>
      <p:sp>
        <p:nvSpPr>
          <p:cNvPr id="3" name="文本框 2"/>
          <p:cNvSpPr txBox="1"/>
          <p:nvPr/>
        </p:nvSpPr>
        <p:spPr>
          <a:xfrm>
            <a:off x="4872942" y="405114"/>
            <a:ext cx="2757622" cy="461665"/>
          </a:xfrm>
          <a:prstGeom prst="rect">
            <a:avLst/>
          </a:prstGeom>
          <a:noFill/>
        </p:spPr>
        <p:txBody>
          <a:bodyPr wrap="square" rtlCol="0">
            <a:spAutoFit/>
          </a:bodyPr>
          <a:lstStyle/>
          <a:p>
            <a:r>
              <a:rPr lang="zh-CN" altLang="en-US" sz="2400" dirty="0" smtClean="0"/>
              <a:t>网络层</a:t>
            </a:r>
            <a:endParaRPr lang="zh-CN" altLang="en-US" sz="2400" dirty="0"/>
          </a:p>
        </p:txBody>
      </p:sp>
      <p:pic>
        <p:nvPicPr>
          <p:cNvPr id="2" name="图片 1"/>
          <p:cNvPicPr>
            <a:picLocks noChangeAspect="1"/>
          </p:cNvPicPr>
          <p:nvPr/>
        </p:nvPicPr>
        <p:blipFill>
          <a:blip r:embed="rId2"/>
          <a:stretch>
            <a:fillRect/>
          </a:stretch>
        </p:blipFill>
        <p:spPr>
          <a:xfrm>
            <a:off x="138223" y="2467928"/>
            <a:ext cx="4564837" cy="4168220"/>
          </a:xfrm>
          <a:prstGeom prst="rect">
            <a:avLst/>
          </a:prstGeom>
        </p:spPr>
      </p:pic>
    </p:spTree>
    <p:extLst>
      <p:ext uri="{BB962C8B-B14F-4D97-AF65-F5344CB8AC3E}">
        <p14:creationId xmlns:p14="http://schemas.microsoft.com/office/powerpoint/2010/main" val="12291228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8223" y="866779"/>
            <a:ext cx="11578855" cy="338554"/>
          </a:xfrm>
          <a:prstGeom prst="rect">
            <a:avLst/>
          </a:prstGeom>
          <a:noFill/>
        </p:spPr>
        <p:txBody>
          <a:bodyPr wrap="square" rtlCol="0">
            <a:spAutoFit/>
          </a:bodyPr>
          <a:lstStyle/>
          <a:p>
            <a:r>
              <a:rPr lang="en-US" altLang="zh-CN" sz="1600" dirty="0" smtClean="0"/>
              <a:t>ICMP</a:t>
            </a:r>
          </a:p>
        </p:txBody>
      </p:sp>
      <p:sp>
        <p:nvSpPr>
          <p:cNvPr id="3" name="文本框 2"/>
          <p:cNvSpPr txBox="1"/>
          <p:nvPr/>
        </p:nvSpPr>
        <p:spPr>
          <a:xfrm>
            <a:off x="4872942" y="405114"/>
            <a:ext cx="2757622" cy="461665"/>
          </a:xfrm>
          <a:prstGeom prst="rect">
            <a:avLst/>
          </a:prstGeom>
          <a:noFill/>
        </p:spPr>
        <p:txBody>
          <a:bodyPr wrap="square" rtlCol="0">
            <a:spAutoFit/>
          </a:bodyPr>
          <a:lstStyle/>
          <a:p>
            <a:r>
              <a:rPr lang="zh-CN" altLang="en-US" sz="2400" dirty="0" smtClean="0"/>
              <a:t>网络层</a:t>
            </a:r>
            <a:endParaRPr lang="zh-CN" altLang="en-US" sz="2400" dirty="0"/>
          </a:p>
        </p:txBody>
      </p:sp>
      <p:graphicFrame>
        <p:nvGraphicFramePr>
          <p:cNvPr id="5" name="表格 4"/>
          <p:cNvGraphicFramePr>
            <a:graphicFrameLocks noGrp="1"/>
          </p:cNvGraphicFramePr>
          <p:nvPr>
            <p:extLst>
              <p:ext uri="{D42A27DB-BD31-4B8C-83A1-F6EECF244321}">
                <p14:modId xmlns:p14="http://schemas.microsoft.com/office/powerpoint/2010/main" val="2763853589"/>
              </p:ext>
            </p:extLst>
          </p:nvPr>
        </p:nvGraphicFramePr>
        <p:xfrm>
          <a:off x="405245" y="1205333"/>
          <a:ext cx="11467695" cy="5236501"/>
        </p:xfrm>
        <a:graphic>
          <a:graphicData uri="http://schemas.openxmlformats.org/drawingml/2006/table">
            <a:tbl>
              <a:tblPr firstRow="1" bandRow="1">
                <a:tableStyleId>{5C22544A-7EE6-4342-B048-85BDC9FD1C3A}</a:tableStyleId>
              </a:tblPr>
              <a:tblGrid>
                <a:gridCol w="966355"/>
                <a:gridCol w="727364"/>
                <a:gridCol w="1236518"/>
                <a:gridCol w="4260273"/>
                <a:gridCol w="4277185"/>
              </a:tblGrid>
              <a:tr h="617443">
                <a:tc>
                  <a:txBody>
                    <a:bodyPr/>
                    <a:lstStyle/>
                    <a:p>
                      <a:r>
                        <a:rPr lang="zh-CN" altLang="en-US" sz="1400" dirty="0" smtClean="0"/>
                        <a:t>报文类型</a:t>
                      </a:r>
                      <a:endParaRPr lang="zh-CN" altLang="en-US" sz="1400" dirty="0"/>
                    </a:p>
                  </a:txBody>
                  <a:tcPr/>
                </a:tc>
                <a:tc>
                  <a:txBody>
                    <a:bodyPr/>
                    <a:lstStyle/>
                    <a:p>
                      <a:r>
                        <a:rPr lang="zh-CN" altLang="en-US" sz="1400" dirty="0" smtClean="0"/>
                        <a:t>类型值</a:t>
                      </a:r>
                      <a:endParaRPr lang="zh-CN" altLang="en-US" sz="1400" dirty="0"/>
                    </a:p>
                  </a:txBody>
                  <a:tcPr/>
                </a:tc>
                <a:tc>
                  <a:txBody>
                    <a:bodyPr/>
                    <a:lstStyle/>
                    <a:p>
                      <a:r>
                        <a:rPr lang="zh-CN" altLang="en-US" sz="1400" dirty="0" smtClean="0"/>
                        <a:t>报文类型</a:t>
                      </a:r>
                      <a:endParaRPr lang="zh-CN" altLang="en-US" sz="1400" dirty="0"/>
                    </a:p>
                  </a:txBody>
                  <a:tcPr/>
                </a:tc>
                <a:tc>
                  <a:txBody>
                    <a:bodyPr/>
                    <a:lstStyle/>
                    <a:p>
                      <a:r>
                        <a:rPr lang="zh-CN" altLang="en-US" sz="1400" dirty="0" smtClean="0"/>
                        <a:t>报文定义</a:t>
                      </a:r>
                      <a:endParaRPr lang="zh-CN" altLang="en-US" sz="1400" dirty="0"/>
                    </a:p>
                  </a:txBody>
                  <a:tcPr/>
                </a:tc>
                <a:tc>
                  <a:txBody>
                    <a:bodyPr/>
                    <a:lstStyle/>
                    <a:p>
                      <a:r>
                        <a:rPr lang="zh-CN" altLang="en-US" sz="1400" dirty="0" smtClean="0"/>
                        <a:t>报文内容</a:t>
                      </a:r>
                      <a:endParaRPr lang="zh-CN" altLang="en-US" sz="1400" dirty="0"/>
                    </a:p>
                  </a:txBody>
                  <a:tcPr/>
                </a:tc>
              </a:tr>
              <a:tr h="617443">
                <a:tc rowSpan="5">
                  <a:txBody>
                    <a:bodyPr/>
                    <a:lstStyle/>
                    <a:p>
                      <a:r>
                        <a:rPr lang="zh-CN" altLang="en-US" sz="1400" dirty="0" smtClean="0"/>
                        <a:t>差错报告报文</a:t>
                      </a:r>
                      <a:endParaRPr lang="zh-CN" altLang="en-US" sz="1400" dirty="0"/>
                    </a:p>
                  </a:txBody>
                  <a:tcPr anchor="ctr"/>
                </a:tc>
                <a:tc>
                  <a:txBody>
                    <a:bodyPr/>
                    <a:lstStyle/>
                    <a:p>
                      <a:r>
                        <a:rPr lang="en-US" altLang="zh-CN" sz="1400" dirty="0" smtClean="0"/>
                        <a:t>3</a:t>
                      </a:r>
                      <a:endParaRPr lang="zh-CN" altLang="en-US" sz="1400" dirty="0"/>
                    </a:p>
                  </a:txBody>
                  <a:tcPr/>
                </a:tc>
                <a:tc>
                  <a:txBody>
                    <a:bodyPr/>
                    <a:lstStyle/>
                    <a:p>
                      <a:r>
                        <a:rPr lang="zh-CN" altLang="en-US" sz="1400" dirty="0" smtClean="0"/>
                        <a:t>目的不可达</a:t>
                      </a:r>
                      <a:endParaRPr lang="zh-CN" altLang="en-US" sz="1400" dirty="0"/>
                    </a:p>
                  </a:txBody>
                  <a:tcPr/>
                </a:tc>
                <a:tc>
                  <a:txBody>
                    <a:bodyPr/>
                    <a:lstStyle/>
                    <a:p>
                      <a:r>
                        <a:rPr lang="zh-CN" altLang="en-US" sz="1400" dirty="0" smtClean="0"/>
                        <a:t>路由器和主机不能交付数据时，就是源点发送目的不可达报文</a:t>
                      </a:r>
                      <a:endParaRPr lang="zh-CN" altLang="en-US" sz="1400" dirty="0"/>
                    </a:p>
                  </a:txBody>
                  <a:tcPr/>
                </a:tc>
                <a:tc>
                  <a:txBody>
                    <a:bodyPr/>
                    <a:lstStyle/>
                    <a:p>
                      <a:r>
                        <a:rPr lang="zh-CN" altLang="en-US" sz="1400" dirty="0" smtClean="0"/>
                        <a:t>包括网络不可达，主机不可达，协议不可达，端口不可达等等</a:t>
                      </a:r>
                      <a:endParaRPr lang="zh-CN" altLang="en-US" sz="1400" dirty="0"/>
                    </a:p>
                  </a:txBody>
                  <a:tcPr/>
                </a:tc>
              </a:tr>
              <a:tr h="617443">
                <a:tc vMerge="1">
                  <a:txBody>
                    <a:bodyPr/>
                    <a:lstStyle/>
                    <a:p>
                      <a:endParaRPr lang="zh-CN" altLang="en-US" dirty="0"/>
                    </a:p>
                  </a:txBody>
                  <a:tcPr/>
                </a:tc>
                <a:tc>
                  <a:txBody>
                    <a:bodyPr/>
                    <a:lstStyle/>
                    <a:p>
                      <a:r>
                        <a:rPr lang="en-US" altLang="zh-CN" sz="1400" dirty="0" smtClean="0"/>
                        <a:t>4</a:t>
                      </a:r>
                      <a:endParaRPr lang="zh-CN" altLang="en-US" sz="1400" dirty="0"/>
                    </a:p>
                  </a:txBody>
                  <a:tcPr anchor="ctr"/>
                </a:tc>
                <a:tc>
                  <a:txBody>
                    <a:bodyPr/>
                    <a:lstStyle/>
                    <a:p>
                      <a:r>
                        <a:rPr lang="zh-CN" altLang="en-US" sz="1400" dirty="0" smtClean="0"/>
                        <a:t>源点抑制</a:t>
                      </a:r>
                      <a:endParaRPr lang="zh-CN" altLang="en-US" sz="1400" dirty="0"/>
                    </a:p>
                  </a:txBody>
                  <a:tcPr anchor="ctr"/>
                </a:tc>
                <a:tc>
                  <a:txBody>
                    <a:bodyPr/>
                    <a:lstStyle/>
                    <a:p>
                      <a:r>
                        <a:rPr lang="zh-CN" altLang="en-US" sz="1400" dirty="0" smtClean="0"/>
                        <a:t>由于拥塞而丢弃数据报时就向源点发送抑制报文，降低发送速率</a:t>
                      </a:r>
                      <a:endParaRPr lang="zh-CN" altLang="en-US" sz="1400" dirty="0"/>
                    </a:p>
                  </a:txBody>
                  <a:tcPr anchor="ctr"/>
                </a:tc>
                <a:tc>
                  <a:txBody>
                    <a:bodyPr/>
                    <a:lstStyle/>
                    <a:p>
                      <a:endParaRPr lang="zh-CN" altLang="en-US" sz="1400"/>
                    </a:p>
                  </a:txBody>
                  <a:tcPr anchor="ctr"/>
                </a:tc>
              </a:tr>
              <a:tr h="617443">
                <a:tc vMerge="1">
                  <a:txBody>
                    <a:bodyPr/>
                    <a:lstStyle/>
                    <a:p>
                      <a:endParaRPr lang="zh-CN" altLang="en-US" dirty="0"/>
                    </a:p>
                  </a:txBody>
                  <a:tcPr/>
                </a:tc>
                <a:tc>
                  <a:txBody>
                    <a:bodyPr/>
                    <a:lstStyle/>
                    <a:p>
                      <a:r>
                        <a:rPr lang="en-US" altLang="zh-CN" sz="1400" dirty="0" smtClean="0"/>
                        <a:t>5</a:t>
                      </a:r>
                      <a:endParaRPr lang="zh-CN" altLang="en-US" sz="1400" dirty="0"/>
                    </a:p>
                  </a:txBody>
                  <a:tcPr anchor="ctr"/>
                </a:tc>
                <a:tc>
                  <a:txBody>
                    <a:bodyPr/>
                    <a:lstStyle/>
                    <a:p>
                      <a:r>
                        <a:rPr lang="zh-CN" altLang="en-US" sz="1400" dirty="0" smtClean="0"/>
                        <a:t>重定向</a:t>
                      </a:r>
                      <a:endParaRPr lang="zh-CN" altLang="en-US" sz="1400" dirty="0"/>
                    </a:p>
                  </a:txBody>
                  <a:tcPr anchor="ctr"/>
                </a:tc>
                <a:tc>
                  <a:txBody>
                    <a:bodyPr/>
                    <a:lstStyle/>
                    <a:p>
                      <a:r>
                        <a:rPr lang="zh-CN" altLang="en-US" sz="1400" dirty="0" smtClean="0"/>
                        <a:t>路由器将重定向报文发送给主机，优化或改变主机路由</a:t>
                      </a:r>
                      <a:endParaRPr lang="zh-CN" altLang="en-US" sz="1400" dirty="0"/>
                    </a:p>
                  </a:txBody>
                  <a:tcPr anchor="ctr"/>
                </a:tc>
                <a:tc>
                  <a:txBody>
                    <a:bodyPr/>
                    <a:lstStyle/>
                    <a:p>
                      <a:r>
                        <a:rPr lang="zh-CN" altLang="en-US" sz="1400" dirty="0" smtClean="0"/>
                        <a:t>包括网络重定向、主机重定向、对服务类型和网络</a:t>
                      </a:r>
                      <a:r>
                        <a:rPr lang="en-US" altLang="zh-CN" sz="1400" dirty="0" smtClean="0"/>
                        <a:t>/</a:t>
                      </a:r>
                      <a:r>
                        <a:rPr lang="zh-CN" altLang="en-US" sz="1400" dirty="0" smtClean="0"/>
                        <a:t>主机重定向</a:t>
                      </a:r>
                      <a:endParaRPr lang="zh-CN" altLang="en-US" sz="1400" dirty="0"/>
                    </a:p>
                  </a:txBody>
                  <a:tcPr anchor="ctr"/>
                </a:tc>
              </a:tr>
              <a:tr h="617443">
                <a:tc vMerge="1">
                  <a:txBody>
                    <a:bodyPr/>
                    <a:lstStyle/>
                    <a:p>
                      <a:endParaRPr lang="zh-CN" altLang="en-US" dirty="0"/>
                    </a:p>
                  </a:txBody>
                  <a:tcPr/>
                </a:tc>
                <a:tc>
                  <a:txBody>
                    <a:bodyPr/>
                    <a:lstStyle/>
                    <a:p>
                      <a:r>
                        <a:rPr lang="en-US" altLang="zh-CN" sz="1400" dirty="0" smtClean="0"/>
                        <a:t>11</a:t>
                      </a:r>
                      <a:endParaRPr lang="zh-CN" altLang="en-US" sz="1400" dirty="0"/>
                    </a:p>
                  </a:txBody>
                  <a:tcPr anchor="ctr"/>
                </a:tc>
                <a:tc>
                  <a:txBody>
                    <a:bodyPr/>
                    <a:lstStyle/>
                    <a:p>
                      <a:r>
                        <a:rPr lang="zh-CN" altLang="en-US" sz="1400" dirty="0" smtClean="0"/>
                        <a:t>时间超时</a:t>
                      </a:r>
                      <a:endParaRPr lang="zh-CN" altLang="en-US" sz="1400" dirty="0"/>
                    </a:p>
                  </a:txBody>
                  <a:tcPr anchor="ctr"/>
                </a:tc>
                <a:tc>
                  <a:txBody>
                    <a:bodyPr/>
                    <a:lstStyle/>
                    <a:p>
                      <a:r>
                        <a:rPr lang="zh-CN" altLang="en-US" sz="1400" dirty="0" smtClean="0"/>
                        <a:t>丢弃</a:t>
                      </a:r>
                      <a:r>
                        <a:rPr lang="en-US" altLang="zh-CN" sz="1400" dirty="0" smtClean="0"/>
                        <a:t>TTL</a:t>
                      </a:r>
                      <a:r>
                        <a:rPr lang="zh-CN" altLang="en-US" sz="1400" dirty="0" smtClean="0"/>
                        <a:t>为</a:t>
                      </a:r>
                      <a:r>
                        <a:rPr lang="en-US" altLang="zh-CN" sz="1400" dirty="0" smtClean="0"/>
                        <a:t>0</a:t>
                      </a:r>
                      <a:r>
                        <a:rPr lang="zh-CN" altLang="en-US" sz="1400" dirty="0" smtClean="0"/>
                        <a:t>的数据，向源点发送时间超时报文</a:t>
                      </a:r>
                      <a:endParaRPr lang="zh-CN" altLang="en-US" sz="1400" dirty="0"/>
                    </a:p>
                  </a:txBody>
                  <a:tcPr anchor="ctr"/>
                </a:tc>
                <a:tc>
                  <a:txBody>
                    <a:bodyPr/>
                    <a:lstStyle/>
                    <a:p>
                      <a:endParaRPr lang="zh-CN" altLang="en-US" sz="1400"/>
                    </a:p>
                  </a:txBody>
                  <a:tcPr anchor="ctr"/>
                </a:tc>
              </a:tr>
              <a:tr h="617443">
                <a:tc vMerge="1">
                  <a:txBody>
                    <a:bodyPr/>
                    <a:lstStyle/>
                    <a:p>
                      <a:endParaRPr lang="zh-CN" altLang="en-US" dirty="0"/>
                    </a:p>
                  </a:txBody>
                  <a:tcPr/>
                </a:tc>
                <a:tc>
                  <a:txBody>
                    <a:bodyPr/>
                    <a:lstStyle/>
                    <a:p>
                      <a:r>
                        <a:rPr lang="en-US" altLang="zh-CN" sz="1400" dirty="0" smtClean="0"/>
                        <a:t>12</a:t>
                      </a:r>
                      <a:endParaRPr lang="zh-CN" altLang="en-US" sz="1400" dirty="0"/>
                    </a:p>
                  </a:txBody>
                  <a:tcPr anchor="ctr"/>
                </a:tc>
                <a:tc>
                  <a:txBody>
                    <a:bodyPr/>
                    <a:lstStyle/>
                    <a:p>
                      <a:r>
                        <a:rPr lang="zh-CN" altLang="en-US" sz="1400" dirty="0" smtClean="0"/>
                        <a:t>参数问题</a:t>
                      </a:r>
                      <a:endParaRPr lang="zh-CN" altLang="en-US" sz="1400" dirty="0"/>
                    </a:p>
                  </a:txBody>
                  <a:tcPr anchor="ctr"/>
                </a:tc>
                <a:tc>
                  <a:txBody>
                    <a:bodyPr/>
                    <a:lstStyle/>
                    <a:p>
                      <a:r>
                        <a:rPr lang="zh-CN" altLang="en-US" sz="1400" dirty="0" smtClean="0"/>
                        <a:t>发送数据报首部有不正确字段时丢弃报文，并向源点发送参数问题报文</a:t>
                      </a:r>
                      <a:endParaRPr lang="zh-CN" altLang="en-US" sz="1400" dirty="0"/>
                    </a:p>
                  </a:txBody>
                  <a:tcPr anchor="ctr"/>
                </a:tc>
                <a:tc>
                  <a:txBody>
                    <a:bodyPr/>
                    <a:lstStyle/>
                    <a:p>
                      <a:endParaRPr lang="zh-CN" altLang="en-US" sz="1400" dirty="0"/>
                    </a:p>
                  </a:txBody>
                  <a:tcPr anchor="ctr"/>
                </a:tc>
              </a:tr>
              <a:tr h="617443">
                <a:tc rowSpan="4">
                  <a:txBody>
                    <a:bodyPr/>
                    <a:lstStyle/>
                    <a:p>
                      <a:r>
                        <a:rPr lang="zh-CN" altLang="en-US" sz="1400" dirty="0" smtClean="0"/>
                        <a:t>询问报文</a:t>
                      </a:r>
                      <a:endParaRPr lang="zh-CN" altLang="en-US" sz="1400" dirty="0"/>
                    </a:p>
                  </a:txBody>
                  <a:tcPr anchor="ctr"/>
                </a:tc>
                <a:tc>
                  <a:txBody>
                    <a:bodyPr/>
                    <a:lstStyle/>
                    <a:p>
                      <a:r>
                        <a:rPr lang="en-US" altLang="zh-CN" sz="1400" dirty="0" smtClean="0"/>
                        <a:t>0</a:t>
                      </a:r>
                      <a:endParaRPr lang="zh-CN" altLang="en-US" sz="1400" dirty="0"/>
                    </a:p>
                  </a:txBody>
                  <a:tcPr anchor="ctr"/>
                </a:tc>
                <a:tc>
                  <a:txBody>
                    <a:bodyPr/>
                    <a:lstStyle/>
                    <a:p>
                      <a:r>
                        <a:rPr lang="zh-CN" altLang="en-US" sz="1400" dirty="0" smtClean="0"/>
                        <a:t>回送应答</a:t>
                      </a:r>
                      <a:endParaRPr lang="zh-CN" altLang="en-US" sz="1400" dirty="0"/>
                    </a:p>
                  </a:txBody>
                  <a:tcPr anchor="ctr"/>
                </a:tc>
                <a:tc rowSpan="2">
                  <a:txBody>
                    <a:bodyPr/>
                    <a:lstStyle/>
                    <a:p>
                      <a:r>
                        <a:rPr lang="zh-CN" altLang="en-US" sz="1400" dirty="0" smtClean="0"/>
                        <a:t>收到回送请求报文的主机必须回应源主机回送应答报文</a:t>
                      </a:r>
                      <a:endParaRPr lang="zh-CN" altLang="en-US" sz="1400" dirty="0"/>
                    </a:p>
                  </a:txBody>
                  <a:tcPr anchor="ctr"/>
                </a:tc>
                <a:tc>
                  <a:txBody>
                    <a:bodyPr/>
                    <a:lstStyle/>
                    <a:p>
                      <a:endParaRPr lang="zh-CN" altLang="en-US" sz="1400"/>
                    </a:p>
                  </a:txBody>
                  <a:tcPr anchor="ctr"/>
                </a:tc>
              </a:tr>
              <a:tr h="205814">
                <a:tc vMerge="1">
                  <a:txBody>
                    <a:bodyPr/>
                    <a:lstStyle/>
                    <a:p>
                      <a:endParaRPr lang="zh-CN" altLang="en-US" sz="1400" dirty="0"/>
                    </a:p>
                  </a:txBody>
                  <a:tcPr anchor="ctr"/>
                </a:tc>
                <a:tc>
                  <a:txBody>
                    <a:bodyPr/>
                    <a:lstStyle/>
                    <a:p>
                      <a:r>
                        <a:rPr lang="en-US" altLang="zh-CN" sz="1400" dirty="0" smtClean="0"/>
                        <a:t>8</a:t>
                      </a:r>
                      <a:endParaRPr lang="zh-CN" altLang="en-US" sz="1400" dirty="0"/>
                    </a:p>
                  </a:txBody>
                  <a:tcPr anchor="ctr"/>
                </a:tc>
                <a:tc>
                  <a:txBody>
                    <a:bodyPr/>
                    <a:lstStyle/>
                    <a:p>
                      <a:r>
                        <a:rPr lang="zh-CN" altLang="en-US" sz="1400" dirty="0" smtClean="0"/>
                        <a:t>回送请求</a:t>
                      </a:r>
                      <a:endParaRPr lang="zh-CN" altLang="en-US" sz="1400" dirty="0"/>
                    </a:p>
                  </a:txBody>
                  <a:tcPr anchor="ctr"/>
                </a:tc>
                <a:tc vMerge="1">
                  <a:txBody>
                    <a:bodyPr/>
                    <a:lstStyle/>
                    <a:p>
                      <a:endParaRPr lang="zh-CN" altLang="en-US" sz="1400" dirty="0"/>
                    </a:p>
                  </a:txBody>
                  <a:tcPr anchor="ctr"/>
                </a:tc>
                <a:tc>
                  <a:txBody>
                    <a:bodyPr/>
                    <a:lstStyle/>
                    <a:p>
                      <a:endParaRPr lang="zh-CN" altLang="en-US" sz="1400" dirty="0"/>
                    </a:p>
                  </a:txBody>
                  <a:tcPr anchor="ctr"/>
                </a:tc>
              </a:tr>
              <a:tr h="205815">
                <a:tc vMerge="1">
                  <a:txBody>
                    <a:bodyPr/>
                    <a:lstStyle/>
                    <a:p>
                      <a:endParaRPr lang="zh-CN" altLang="en-US" sz="1400" dirty="0"/>
                    </a:p>
                  </a:txBody>
                  <a:tcPr anchor="ctr"/>
                </a:tc>
                <a:tc>
                  <a:txBody>
                    <a:bodyPr/>
                    <a:lstStyle/>
                    <a:p>
                      <a:r>
                        <a:rPr lang="en-US" altLang="zh-CN" sz="1400" dirty="0" smtClean="0"/>
                        <a:t>13</a:t>
                      </a:r>
                      <a:endParaRPr lang="zh-CN" altLang="en-US" sz="1400" dirty="0"/>
                    </a:p>
                  </a:txBody>
                  <a:tcPr anchor="ctr"/>
                </a:tc>
                <a:tc>
                  <a:txBody>
                    <a:bodyPr/>
                    <a:lstStyle/>
                    <a:p>
                      <a:r>
                        <a:rPr lang="zh-CN" altLang="en-US" sz="1400" dirty="0" smtClean="0"/>
                        <a:t>时间戳请求</a:t>
                      </a:r>
                      <a:endParaRPr lang="zh-CN" altLang="en-US" sz="1400" dirty="0"/>
                    </a:p>
                  </a:txBody>
                  <a:tcPr anchor="ctr"/>
                </a:tc>
                <a:tc>
                  <a:txBody>
                    <a:bodyPr/>
                    <a:lstStyle/>
                    <a:p>
                      <a:r>
                        <a:rPr lang="zh-CN" altLang="en-US" sz="1400" dirty="0" smtClean="0"/>
                        <a:t>请求对回答当前日期和时间</a:t>
                      </a:r>
                      <a:endParaRPr lang="zh-CN" altLang="en-US" sz="1400" dirty="0"/>
                    </a:p>
                  </a:txBody>
                  <a:tcPr anchor="ctr"/>
                </a:tc>
                <a:tc>
                  <a:txBody>
                    <a:bodyPr/>
                    <a:lstStyle/>
                    <a:p>
                      <a:endParaRPr lang="zh-CN" altLang="en-US" sz="1400" dirty="0"/>
                    </a:p>
                  </a:txBody>
                  <a:tcPr anchor="ctr"/>
                </a:tc>
              </a:tr>
              <a:tr h="205814">
                <a:tc vMerge="1">
                  <a:txBody>
                    <a:bodyPr/>
                    <a:lstStyle/>
                    <a:p>
                      <a:endParaRPr lang="zh-CN" altLang="en-US" sz="1400" dirty="0"/>
                    </a:p>
                  </a:txBody>
                  <a:tcPr anchor="ctr"/>
                </a:tc>
                <a:tc>
                  <a:txBody>
                    <a:bodyPr/>
                    <a:lstStyle/>
                    <a:p>
                      <a:r>
                        <a:rPr lang="en-US" altLang="zh-CN" sz="1400" dirty="0" smtClean="0"/>
                        <a:t>14</a:t>
                      </a:r>
                      <a:endParaRPr lang="zh-CN" altLang="en-US" sz="1400" dirty="0"/>
                    </a:p>
                  </a:txBody>
                  <a:tcPr anchor="ctr"/>
                </a:tc>
                <a:tc>
                  <a:txBody>
                    <a:bodyPr/>
                    <a:lstStyle/>
                    <a:p>
                      <a:r>
                        <a:rPr lang="zh-CN" altLang="en-US" sz="1400" dirty="0" smtClean="0"/>
                        <a:t>时间戳应答</a:t>
                      </a:r>
                      <a:endParaRPr lang="zh-CN" altLang="en-US" sz="1400" dirty="0"/>
                    </a:p>
                  </a:txBody>
                  <a:tcPr anchor="ctr"/>
                </a:tc>
                <a:tc>
                  <a:txBody>
                    <a:bodyPr/>
                    <a:lstStyle/>
                    <a:p>
                      <a:r>
                        <a:rPr lang="zh-CN" altLang="en-US" sz="1400" dirty="0" smtClean="0"/>
                        <a:t>回答当前日期和时间</a:t>
                      </a:r>
                      <a:endParaRPr lang="zh-CN" altLang="en-US" sz="1400" dirty="0"/>
                    </a:p>
                  </a:txBody>
                  <a:tcPr anchor="ctr"/>
                </a:tc>
                <a:tc>
                  <a:txBody>
                    <a:bodyPr/>
                    <a:lstStyle/>
                    <a:p>
                      <a:endParaRPr lang="zh-CN" altLang="en-US" sz="1400" dirty="0"/>
                    </a:p>
                  </a:txBody>
                  <a:tcPr anchor="ctr"/>
                </a:tc>
              </a:tr>
            </a:tbl>
          </a:graphicData>
        </a:graphic>
      </p:graphicFrame>
    </p:spTree>
    <p:extLst>
      <p:ext uri="{BB962C8B-B14F-4D97-AF65-F5344CB8AC3E}">
        <p14:creationId xmlns:p14="http://schemas.microsoft.com/office/powerpoint/2010/main" val="231429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8223" y="1063739"/>
            <a:ext cx="11578855" cy="4801314"/>
          </a:xfrm>
          <a:prstGeom prst="rect">
            <a:avLst/>
          </a:prstGeom>
          <a:noFill/>
        </p:spPr>
        <p:txBody>
          <a:bodyPr wrap="square" rtlCol="0">
            <a:spAutoFit/>
          </a:bodyPr>
          <a:lstStyle/>
          <a:p>
            <a:r>
              <a:rPr lang="zh-CN" altLang="en-US" dirty="0" smtClean="0"/>
              <a:t>重要概念：</a:t>
            </a:r>
            <a:endParaRPr lang="en-US" altLang="zh-CN" dirty="0" smtClean="0"/>
          </a:p>
          <a:p>
            <a:r>
              <a:rPr lang="zh-CN" altLang="en-US" dirty="0" smtClean="0">
                <a:solidFill>
                  <a:srgbClr val="FF0000"/>
                </a:solidFill>
              </a:rPr>
              <a:t>封装：</a:t>
            </a:r>
            <a:r>
              <a:rPr lang="en-US" altLang="zh-CN" dirty="0" smtClean="0"/>
              <a:t>OSI/RM</a:t>
            </a:r>
            <a:r>
              <a:rPr lang="zh-CN" altLang="en-US" dirty="0" smtClean="0"/>
              <a:t>参考模型的许多层都使用特性方法描述信道中传送的数据。数据在从高层到底层传送的过程中，每层都对接收到的原始数据增加信息，通常是附加一个报头和报尾，这个过程叫封装</a:t>
            </a:r>
            <a:endParaRPr lang="en-US" altLang="zh-CN" dirty="0" smtClean="0"/>
          </a:p>
          <a:p>
            <a:r>
              <a:rPr lang="zh-CN" altLang="en-US" dirty="0" smtClean="0">
                <a:solidFill>
                  <a:srgbClr val="FF0000"/>
                </a:solidFill>
              </a:rPr>
              <a:t>网络协议</a:t>
            </a:r>
            <a:r>
              <a:rPr lang="zh-CN" altLang="en-US" dirty="0" smtClean="0"/>
              <a:t>：简称协议，是网络中的数据交换建立的一系列规则、标准或约定。协议是控制两个（或多个）对等实体进行通信的集合</a:t>
            </a:r>
            <a:endParaRPr lang="en-US" altLang="zh-CN" dirty="0" smtClean="0"/>
          </a:p>
          <a:p>
            <a:r>
              <a:rPr lang="zh-CN" altLang="en-US" dirty="0" smtClean="0"/>
              <a:t>网络协议由</a:t>
            </a:r>
            <a:r>
              <a:rPr lang="zh-CN" altLang="en-US" dirty="0" smtClean="0">
                <a:solidFill>
                  <a:srgbClr val="FF0000"/>
                </a:solidFill>
              </a:rPr>
              <a:t>语法，语义和时序关系</a:t>
            </a:r>
            <a:r>
              <a:rPr lang="zh-CN" altLang="en-US" dirty="0" smtClean="0"/>
              <a:t>三个要素组成。</a:t>
            </a:r>
            <a:endParaRPr lang="en-US" altLang="zh-CN" dirty="0" smtClean="0"/>
          </a:p>
          <a:p>
            <a:r>
              <a:rPr lang="zh-CN" altLang="en-US" dirty="0" smtClean="0">
                <a:solidFill>
                  <a:srgbClr val="FF0000"/>
                </a:solidFill>
              </a:rPr>
              <a:t>语法：</a:t>
            </a:r>
            <a:r>
              <a:rPr lang="zh-CN" altLang="en-US" dirty="0" smtClean="0"/>
              <a:t>数据与控制信息的结构或者形式</a:t>
            </a:r>
            <a:endParaRPr lang="en-US" altLang="zh-CN" dirty="0" smtClean="0"/>
          </a:p>
          <a:p>
            <a:r>
              <a:rPr lang="zh-CN" altLang="en-US" dirty="0" smtClean="0">
                <a:solidFill>
                  <a:srgbClr val="FF0000"/>
                </a:solidFill>
              </a:rPr>
              <a:t>语义</a:t>
            </a:r>
            <a:r>
              <a:rPr lang="zh-CN" altLang="en-US" dirty="0" smtClean="0"/>
              <a:t>：根据需要发出哪种控制信息，根据情况完成哪种动作以及做出哪种响应</a:t>
            </a:r>
            <a:endParaRPr lang="en-US" altLang="zh-CN" dirty="0" smtClean="0"/>
          </a:p>
          <a:p>
            <a:r>
              <a:rPr lang="zh-CN" altLang="en-US" dirty="0" smtClean="0">
                <a:solidFill>
                  <a:srgbClr val="FF0000"/>
                </a:solidFill>
              </a:rPr>
              <a:t>时序关系</a:t>
            </a:r>
            <a:r>
              <a:rPr lang="zh-CN" altLang="en-US" dirty="0" smtClean="0"/>
              <a:t>：又称同步，即事情实现时序的详细说明</a:t>
            </a:r>
            <a:endParaRPr lang="en-US" altLang="zh-CN" dirty="0" smtClean="0"/>
          </a:p>
          <a:p>
            <a:r>
              <a:rPr lang="en-US" altLang="zh-CN" dirty="0" smtClean="0">
                <a:solidFill>
                  <a:srgbClr val="FF0000"/>
                </a:solidFill>
              </a:rPr>
              <a:t>PUD</a:t>
            </a:r>
            <a:r>
              <a:rPr lang="zh-CN" altLang="en-US" dirty="0" smtClean="0"/>
              <a:t>：协议数据单元是指对等层次之间传送的数据单位</a:t>
            </a:r>
            <a:endParaRPr lang="en-US" altLang="zh-CN" dirty="0" smtClean="0"/>
          </a:p>
          <a:p>
            <a:r>
              <a:rPr lang="zh-CN" altLang="en-US" dirty="0" smtClean="0">
                <a:solidFill>
                  <a:srgbClr val="FF0000"/>
                </a:solidFill>
              </a:rPr>
              <a:t>实体</a:t>
            </a:r>
            <a:r>
              <a:rPr lang="zh-CN" altLang="en-US" dirty="0" smtClean="0"/>
              <a:t>：任何可以接手或者发送信息的硬件</a:t>
            </a:r>
            <a:r>
              <a:rPr lang="en-US" altLang="zh-CN" dirty="0" smtClean="0"/>
              <a:t>/</a:t>
            </a:r>
            <a:r>
              <a:rPr lang="zh-CN" altLang="en-US" dirty="0" smtClean="0"/>
              <a:t>软件进程通常是一个特定的软件模块</a:t>
            </a:r>
            <a:endParaRPr lang="en-US" altLang="zh-CN" dirty="0" smtClean="0"/>
          </a:p>
          <a:p>
            <a:r>
              <a:rPr lang="zh-CN" altLang="en-US" dirty="0" smtClean="0">
                <a:solidFill>
                  <a:srgbClr val="FF0000"/>
                </a:solidFill>
              </a:rPr>
              <a:t>服务</a:t>
            </a:r>
            <a:r>
              <a:rPr lang="zh-CN" altLang="en-US" dirty="0" smtClean="0"/>
              <a:t>：</a:t>
            </a:r>
            <a:endParaRPr lang="en-US" altLang="zh-CN" dirty="0" smtClean="0">
              <a:solidFill>
                <a:srgbClr val="FF0000"/>
              </a:solidFill>
            </a:endParaRPr>
          </a:p>
          <a:p>
            <a:r>
              <a:rPr lang="zh-CN" altLang="en-US" dirty="0" smtClean="0">
                <a:solidFill>
                  <a:srgbClr val="FF0000"/>
                </a:solidFill>
              </a:rPr>
              <a:t>协议和服务的区别是</a:t>
            </a:r>
            <a:r>
              <a:rPr lang="zh-CN" altLang="en-US" dirty="0" smtClean="0"/>
              <a:t>：本层服务实体只能看见服务而无法看见下面的协议。协议是水平的，是针对两个对等实体的通信规则。服务是垂直的，是由下层上上层通过层间接口提供的。只有能被高一层实体看见的功能才能称为服务。</a:t>
            </a:r>
            <a:endParaRPr lang="en-US" altLang="zh-CN" dirty="0" smtClean="0"/>
          </a:p>
          <a:p>
            <a:r>
              <a:rPr lang="zh-CN" altLang="en-US" dirty="0" smtClean="0">
                <a:solidFill>
                  <a:srgbClr val="FF0000"/>
                </a:solidFill>
              </a:rPr>
              <a:t>服务原语</a:t>
            </a:r>
            <a:r>
              <a:rPr lang="zh-CN" altLang="en-US" dirty="0" smtClean="0"/>
              <a:t>：上层使用下层所提的服务必须通过与下层交换一些命令，这些命令叫做服务原语</a:t>
            </a:r>
            <a:endParaRPr lang="en-US" altLang="zh-CN" dirty="0" smtClean="0"/>
          </a:p>
          <a:p>
            <a:r>
              <a:rPr lang="zh-CN" altLang="en-US" dirty="0" smtClean="0">
                <a:solidFill>
                  <a:srgbClr val="FF0000"/>
                </a:solidFill>
              </a:rPr>
              <a:t>服务数据单元</a:t>
            </a:r>
            <a:r>
              <a:rPr lang="zh-CN" altLang="en-US" dirty="0" smtClean="0"/>
              <a:t>：</a:t>
            </a:r>
            <a:r>
              <a:rPr lang="en-US" altLang="zh-CN" dirty="0" smtClean="0"/>
              <a:t>OSI</a:t>
            </a:r>
            <a:r>
              <a:rPr lang="zh-CN" altLang="en-US" dirty="0" smtClean="0"/>
              <a:t>把层与层之间交换的数据的单位叫服务数据单位</a:t>
            </a:r>
            <a:endParaRPr lang="en-US" altLang="zh-CN" dirty="0" smtClean="0"/>
          </a:p>
        </p:txBody>
      </p:sp>
    </p:spTree>
    <p:extLst>
      <p:ext uri="{BB962C8B-B14F-4D97-AF65-F5344CB8AC3E}">
        <p14:creationId xmlns:p14="http://schemas.microsoft.com/office/powerpoint/2010/main" val="9518048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8223" y="866779"/>
            <a:ext cx="11578855" cy="3785652"/>
          </a:xfrm>
          <a:prstGeom prst="rect">
            <a:avLst/>
          </a:prstGeom>
          <a:noFill/>
        </p:spPr>
        <p:txBody>
          <a:bodyPr wrap="square" rtlCol="0">
            <a:spAutoFit/>
          </a:bodyPr>
          <a:lstStyle/>
          <a:p>
            <a:r>
              <a:rPr lang="en-US" altLang="zh-CN" sz="1600" dirty="0" smtClean="0"/>
              <a:t>ARP</a:t>
            </a:r>
            <a:r>
              <a:rPr lang="zh-CN" altLang="en-US" sz="1600" dirty="0" smtClean="0"/>
              <a:t>和</a:t>
            </a:r>
            <a:r>
              <a:rPr lang="en-US" altLang="zh-CN" sz="1600" dirty="0" smtClean="0"/>
              <a:t>RARP</a:t>
            </a:r>
          </a:p>
          <a:p>
            <a:r>
              <a:rPr lang="en-US" altLang="zh-CN" sz="1600" dirty="0" smtClean="0"/>
              <a:t>ARP</a:t>
            </a:r>
            <a:r>
              <a:rPr lang="zh-CN" altLang="en-US" sz="1600" dirty="0" smtClean="0"/>
              <a:t>：地址解析协议：将</a:t>
            </a:r>
            <a:r>
              <a:rPr lang="en-US" altLang="zh-CN" sz="1600" dirty="0" smtClean="0"/>
              <a:t>32</a:t>
            </a:r>
            <a:r>
              <a:rPr lang="zh-CN" altLang="en-US" sz="1600" dirty="0" smtClean="0"/>
              <a:t>位的</a:t>
            </a:r>
            <a:r>
              <a:rPr lang="en-US" altLang="zh-CN" sz="1600" dirty="0" smtClean="0"/>
              <a:t>IP</a:t>
            </a:r>
            <a:r>
              <a:rPr lang="zh-CN" altLang="en-US" sz="1600" dirty="0" smtClean="0"/>
              <a:t>地址解析成</a:t>
            </a:r>
            <a:r>
              <a:rPr lang="en-US" altLang="zh-CN" sz="1600" dirty="0" smtClean="0"/>
              <a:t>48</a:t>
            </a:r>
            <a:r>
              <a:rPr lang="zh-CN" altLang="en-US" sz="1600" dirty="0" smtClean="0"/>
              <a:t>位的以太网地址</a:t>
            </a:r>
            <a:endParaRPr lang="en-US" altLang="zh-CN" sz="1600" dirty="0" smtClean="0"/>
          </a:p>
          <a:p>
            <a:r>
              <a:rPr lang="en-US" altLang="zh-CN" sz="1600" dirty="0" smtClean="0"/>
              <a:t>RARP</a:t>
            </a:r>
            <a:r>
              <a:rPr lang="zh-CN" altLang="en-US" sz="1600" dirty="0" smtClean="0"/>
              <a:t>：反向地址解析协议：将</a:t>
            </a:r>
            <a:r>
              <a:rPr lang="en-US" altLang="zh-CN" sz="1600" dirty="0"/>
              <a:t>48</a:t>
            </a:r>
            <a:r>
              <a:rPr lang="zh-CN" altLang="en-US" sz="1600" dirty="0"/>
              <a:t>位的以太网</a:t>
            </a:r>
            <a:r>
              <a:rPr lang="zh-CN" altLang="en-US" sz="1600" dirty="0" smtClean="0"/>
              <a:t>地址解析成</a:t>
            </a:r>
            <a:r>
              <a:rPr lang="en-US" altLang="zh-CN" sz="1600" dirty="0"/>
              <a:t>32</a:t>
            </a:r>
            <a:r>
              <a:rPr lang="zh-CN" altLang="en-US" sz="1600" dirty="0"/>
              <a:t>位的</a:t>
            </a:r>
            <a:r>
              <a:rPr lang="en-US" altLang="zh-CN" sz="1600" dirty="0"/>
              <a:t>IP</a:t>
            </a:r>
            <a:r>
              <a:rPr lang="zh-CN" altLang="en-US" sz="1600" dirty="0" smtClean="0"/>
              <a:t>地址</a:t>
            </a:r>
            <a:endParaRPr lang="en-US" altLang="zh-CN" sz="1600" dirty="0" smtClean="0"/>
          </a:p>
          <a:p>
            <a:r>
              <a:rPr lang="en-US" altLang="zh-CN" sz="1600" dirty="0" smtClean="0"/>
              <a:t>ARP</a:t>
            </a:r>
            <a:r>
              <a:rPr lang="zh-CN" altLang="en-US" sz="1600" dirty="0" smtClean="0"/>
              <a:t>报文封装再以太帧中进行发送。</a:t>
            </a:r>
            <a:endParaRPr lang="en-US" altLang="zh-CN" sz="1600" dirty="0" smtClean="0"/>
          </a:p>
          <a:p>
            <a:r>
              <a:rPr lang="en-US" altLang="zh-CN" sz="1600" dirty="0" smtClean="0"/>
              <a:t>ARP</a:t>
            </a:r>
            <a:r>
              <a:rPr lang="zh-CN" altLang="en-US" sz="1600" dirty="0" smtClean="0"/>
              <a:t>请求过程：</a:t>
            </a:r>
            <a:endParaRPr lang="en-US" altLang="zh-CN" sz="1600" dirty="0" smtClean="0"/>
          </a:p>
          <a:p>
            <a:r>
              <a:rPr lang="en-US" altLang="zh-CN" sz="1600" dirty="0" smtClean="0"/>
              <a:t>1</a:t>
            </a:r>
            <a:r>
              <a:rPr lang="zh-CN" altLang="en-US" sz="1600" dirty="0" smtClean="0"/>
              <a:t>）发送</a:t>
            </a:r>
            <a:r>
              <a:rPr lang="en-US" altLang="zh-CN" sz="1600" dirty="0" smtClean="0"/>
              <a:t>ARP</a:t>
            </a:r>
            <a:r>
              <a:rPr lang="zh-CN" altLang="en-US" sz="1600" dirty="0" smtClean="0"/>
              <a:t>请求：请求主机以广播方式发送</a:t>
            </a:r>
            <a:r>
              <a:rPr lang="en-US" altLang="zh-CN" sz="1600" dirty="0" smtClean="0"/>
              <a:t>ARP</a:t>
            </a:r>
            <a:r>
              <a:rPr lang="zh-CN" altLang="en-US" sz="1600" dirty="0" smtClean="0"/>
              <a:t>请求分组。</a:t>
            </a:r>
            <a:r>
              <a:rPr lang="en-US" altLang="zh-CN" sz="1600" dirty="0" smtClean="0"/>
              <a:t>ARP</a:t>
            </a:r>
            <a:r>
              <a:rPr lang="zh-CN" altLang="en-US" sz="1600" dirty="0" smtClean="0"/>
              <a:t>请求分组主要由主机本身的</a:t>
            </a:r>
            <a:r>
              <a:rPr lang="en-US" altLang="zh-CN" sz="1600" dirty="0" smtClean="0"/>
              <a:t>IP</a:t>
            </a:r>
            <a:r>
              <a:rPr lang="zh-CN" altLang="en-US" sz="1600" dirty="0" smtClean="0"/>
              <a:t>地址、</a:t>
            </a:r>
            <a:r>
              <a:rPr lang="en-US" altLang="zh-CN" sz="1600" dirty="0" smtClean="0"/>
              <a:t>mac</a:t>
            </a:r>
            <a:r>
              <a:rPr lang="zh-CN" altLang="en-US" sz="1600" dirty="0" smtClean="0"/>
              <a:t>地址以及需要解析的</a:t>
            </a:r>
            <a:r>
              <a:rPr lang="en-US" altLang="zh-CN" sz="1600" dirty="0" smtClean="0"/>
              <a:t>IP</a:t>
            </a:r>
            <a:r>
              <a:rPr lang="zh-CN" altLang="en-US" sz="1600" dirty="0" smtClean="0"/>
              <a:t>地址三部分组成。</a:t>
            </a:r>
            <a:endParaRPr lang="en-US" altLang="zh-CN" sz="1600" dirty="0" smtClean="0"/>
          </a:p>
          <a:p>
            <a:r>
              <a:rPr lang="en-US" altLang="zh-CN" sz="1600" dirty="0" smtClean="0"/>
              <a:t>2</a:t>
            </a:r>
            <a:r>
              <a:rPr lang="zh-CN" altLang="en-US" sz="1600" dirty="0" smtClean="0"/>
              <a:t>）</a:t>
            </a:r>
            <a:r>
              <a:rPr lang="en-US" altLang="zh-CN" sz="1600" dirty="0" smtClean="0"/>
              <a:t>ARP</a:t>
            </a:r>
            <a:r>
              <a:rPr lang="zh-CN" altLang="en-US" sz="1600" dirty="0" smtClean="0"/>
              <a:t>响应：所有主机都能收到</a:t>
            </a:r>
            <a:r>
              <a:rPr lang="en-US" altLang="zh-CN" sz="1600" dirty="0" smtClean="0"/>
              <a:t>ARP</a:t>
            </a:r>
            <a:r>
              <a:rPr lang="zh-CN" altLang="en-US" sz="1600" dirty="0" smtClean="0"/>
              <a:t>请求分组，但只有与请求解析的</a:t>
            </a:r>
            <a:r>
              <a:rPr lang="en-US" altLang="zh-CN" sz="1600" dirty="0" smtClean="0"/>
              <a:t>IP</a:t>
            </a:r>
            <a:r>
              <a:rPr lang="zh-CN" altLang="en-US" sz="1600" dirty="0" smtClean="0"/>
              <a:t>地址一致的主机响应，并以单播方式向</a:t>
            </a:r>
            <a:r>
              <a:rPr lang="en-US" altLang="zh-CN" sz="1600" dirty="0" smtClean="0"/>
              <a:t>ARP</a:t>
            </a:r>
            <a:r>
              <a:rPr lang="zh-CN" altLang="en-US" sz="1600" dirty="0" smtClean="0"/>
              <a:t>请求主机发送</a:t>
            </a:r>
            <a:r>
              <a:rPr lang="en-US" altLang="zh-CN" sz="1600" dirty="0" smtClean="0"/>
              <a:t>ARP</a:t>
            </a:r>
            <a:r>
              <a:rPr lang="zh-CN" altLang="en-US" sz="1600" dirty="0" smtClean="0"/>
              <a:t>响应分组。</a:t>
            </a:r>
            <a:r>
              <a:rPr lang="en-US" altLang="zh-CN" sz="1600" dirty="0" smtClean="0"/>
              <a:t>ARP</a:t>
            </a:r>
            <a:r>
              <a:rPr lang="zh-CN" altLang="en-US" sz="1600" dirty="0" smtClean="0"/>
              <a:t>响应分组由响应方的</a:t>
            </a:r>
            <a:r>
              <a:rPr lang="en-US" altLang="zh-CN" sz="1600" dirty="0" smtClean="0"/>
              <a:t>IP</a:t>
            </a:r>
            <a:r>
              <a:rPr lang="zh-CN" altLang="en-US" sz="1600" dirty="0" smtClean="0"/>
              <a:t>地址和</a:t>
            </a:r>
            <a:r>
              <a:rPr lang="en-US" altLang="zh-CN" sz="1600" dirty="0" smtClean="0"/>
              <a:t>MAC</a:t>
            </a:r>
            <a:r>
              <a:rPr lang="zh-CN" altLang="en-US" sz="1600" dirty="0" smtClean="0"/>
              <a:t>地址组成。</a:t>
            </a:r>
            <a:endParaRPr lang="en-US" altLang="zh-CN" sz="1600" dirty="0" smtClean="0"/>
          </a:p>
          <a:p>
            <a:r>
              <a:rPr lang="en-US" altLang="zh-CN" sz="1600" dirty="0" smtClean="0"/>
              <a:t>3</a:t>
            </a:r>
            <a:r>
              <a:rPr lang="zh-CN" altLang="en-US" sz="1600" dirty="0" smtClean="0"/>
              <a:t>）</a:t>
            </a:r>
            <a:r>
              <a:rPr lang="en-US" altLang="zh-CN" sz="1600" dirty="0" smtClean="0"/>
              <a:t>A</a:t>
            </a:r>
            <a:r>
              <a:rPr lang="zh-CN" altLang="en-US" sz="1600" dirty="0" smtClean="0"/>
              <a:t>主机写高速缓存</a:t>
            </a:r>
            <a:endParaRPr lang="en-US" altLang="zh-CN" sz="1600" dirty="0" smtClean="0"/>
          </a:p>
          <a:p>
            <a:r>
              <a:rPr lang="en-US" altLang="zh-CN" sz="1600" dirty="0" smtClean="0"/>
              <a:t>A</a:t>
            </a:r>
            <a:r>
              <a:rPr lang="zh-CN" altLang="en-US" sz="1600" dirty="0" smtClean="0"/>
              <a:t>主机收到响应分组后，将</a:t>
            </a:r>
            <a:r>
              <a:rPr lang="en-US" altLang="zh-CN" sz="1600" dirty="0" smtClean="0"/>
              <a:t>IP</a:t>
            </a:r>
            <a:r>
              <a:rPr lang="zh-CN" altLang="en-US" sz="1600" dirty="0" smtClean="0"/>
              <a:t>和</a:t>
            </a:r>
            <a:r>
              <a:rPr lang="en-US" altLang="zh-CN" sz="1600" dirty="0" smtClean="0"/>
              <a:t>MAC</a:t>
            </a:r>
            <a:r>
              <a:rPr lang="zh-CN" altLang="en-US" sz="1600" dirty="0" smtClean="0"/>
              <a:t>地址对应关系写入</a:t>
            </a:r>
            <a:r>
              <a:rPr lang="en-US" altLang="zh-CN" sz="1600" dirty="0" smtClean="0"/>
              <a:t>ARP</a:t>
            </a:r>
            <a:r>
              <a:rPr lang="zh-CN" altLang="en-US" sz="1600" dirty="0" smtClean="0"/>
              <a:t>告诉缓存。当然这关系有一定的生存时间，大于该时间的会被删除。</a:t>
            </a:r>
            <a:endParaRPr lang="en-US" altLang="zh-CN" sz="1600" dirty="0" smtClean="0"/>
          </a:p>
          <a:p>
            <a:endParaRPr lang="en-US" altLang="zh-CN" sz="1600" dirty="0"/>
          </a:p>
          <a:p>
            <a:endParaRPr lang="en-US" altLang="zh-CN" sz="1600" dirty="0" smtClean="0"/>
          </a:p>
          <a:p>
            <a:r>
              <a:rPr lang="en-US" altLang="zh-CN" sz="1600" dirty="0" smtClean="0"/>
              <a:t>ARP</a:t>
            </a:r>
            <a:r>
              <a:rPr lang="zh-CN" altLang="en-US" sz="1600" dirty="0" smtClean="0"/>
              <a:t>应用：</a:t>
            </a:r>
            <a:endParaRPr lang="en-US" altLang="zh-CN" sz="1600" dirty="0" smtClean="0"/>
          </a:p>
          <a:p>
            <a:r>
              <a:rPr lang="en-US" altLang="zh-CN" sz="1600" dirty="0" smtClean="0"/>
              <a:t>ARP</a:t>
            </a:r>
            <a:r>
              <a:rPr lang="zh-CN" altLang="en-US" sz="1600" dirty="0" smtClean="0"/>
              <a:t>病毒：利用</a:t>
            </a:r>
            <a:r>
              <a:rPr lang="en-US" altLang="zh-CN" sz="1600" dirty="0" smtClean="0"/>
              <a:t>ARP</a:t>
            </a:r>
            <a:r>
              <a:rPr lang="zh-CN" altLang="en-US" sz="1600" dirty="0" smtClean="0"/>
              <a:t>广播，</a:t>
            </a:r>
            <a:r>
              <a:rPr lang="zh-CN" altLang="en-US" sz="1600" dirty="0"/>
              <a:t>感染</a:t>
            </a:r>
            <a:r>
              <a:rPr lang="zh-CN" altLang="en-US" sz="1600" dirty="0" smtClean="0"/>
              <a:t>主机，造成网络阻塞、瘫痪网络，广播风暴。</a:t>
            </a:r>
            <a:endParaRPr lang="en-US" altLang="zh-CN" sz="1600" dirty="0" smtClean="0"/>
          </a:p>
        </p:txBody>
      </p:sp>
      <p:sp>
        <p:nvSpPr>
          <p:cNvPr id="3" name="文本框 2"/>
          <p:cNvSpPr txBox="1"/>
          <p:nvPr/>
        </p:nvSpPr>
        <p:spPr>
          <a:xfrm>
            <a:off x="4872942" y="405114"/>
            <a:ext cx="2757622" cy="461665"/>
          </a:xfrm>
          <a:prstGeom prst="rect">
            <a:avLst/>
          </a:prstGeom>
          <a:noFill/>
        </p:spPr>
        <p:txBody>
          <a:bodyPr wrap="square" rtlCol="0">
            <a:spAutoFit/>
          </a:bodyPr>
          <a:lstStyle/>
          <a:p>
            <a:r>
              <a:rPr lang="zh-CN" altLang="en-US" sz="2400" dirty="0" smtClean="0"/>
              <a:t>网络层</a:t>
            </a:r>
            <a:endParaRPr lang="zh-CN" altLang="en-US" sz="2400" dirty="0"/>
          </a:p>
        </p:txBody>
      </p:sp>
    </p:spTree>
    <p:extLst>
      <p:ext uri="{BB962C8B-B14F-4D97-AF65-F5344CB8AC3E}">
        <p14:creationId xmlns:p14="http://schemas.microsoft.com/office/powerpoint/2010/main" val="4592500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433945" y="4116582"/>
            <a:ext cx="8352560" cy="2855057"/>
          </a:xfrm>
          <a:prstGeom prst="rect">
            <a:avLst/>
          </a:prstGeom>
        </p:spPr>
      </p:pic>
      <p:sp>
        <p:nvSpPr>
          <p:cNvPr id="4" name="文本框 3"/>
          <p:cNvSpPr txBox="1"/>
          <p:nvPr/>
        </p:nvSpPr>
        <p:spPr>
          <a:xfrm>
            <a:off x="138223" y="866779"/>
            <a:ext cx="11578855" cy="3477875"/>
          </a:xfrm>
          <a:prstGeom prst="rect">
            <a:avLst/>
          </a:prstGeom>
          <a:noFill/>
        </p:spPr>
        <p:txBody>
          <a:bodyPr wrap="square" rtlCol="0">
            <a:spAutoFit/>
          </a:bodyPr>
          <a:lstStyle/>
          <a:p>
            <a:r>
              <a:rPr lang="en-US" altLang="zh-CN" sz="1600" dirty="0" smtClean="0"/>
              <a:t>IPv6</a:t>
            </a:r>
          </a:p>
          <a:p>
            <a:r>
              <a:rPr lang="en-US" altLang="zh-CN" sz="1400" dirty="0" smtClean="0"/>
              <a:t>IPV6</a:t>
            </a:r>
            <a:r>
              <a:rPr lang="zh-CN" altLang="en-US" sz="1400" dirty="0" smtClean="0"/>
              <a:t>地址长度为</a:t>
            </a:r>
            <a:r>
              <a:rPr lang="en-US" altLang="zh-CN" sz="1400" dirty="0" smtClean="0"/>
              <a:t>128</a:t>
            </a:r>
            <a:r>
              <a:rPr lang="zh-CN" altLang="en-US" sz="1400" dirty="0" smtClean="0"/>
              <a:t>，通常写成</a:t>
            </a:r>
            <a:r>
              <a:rPr lang="en-US" altLang="zh-CN" sz="1400" dirty="0" smtClean="0"/>
              <a:t>8</a:t>
            </a:r>
            <a:r>
              <a:rPr lang="zh-CN" altLang="en-US" sz="1400" dirty="0" smtClean="0"/>
              <a:t>组，</a:t>
            </a:r>
            <a:r>
              <a:rPr lang="en-US" altLang="zh-CN" sz="1400" dirty="0" smtClean="0"/>
              <a:t>4</a:t>
            </a:r>
            <a:r>
              <a:rPr lang="zh-CN" altLang="en-US" sz="1400" dirty="0" smtClean="0"/>
              <a:t>个十六进制数。每组的起始</a:t>
            </a:r>
            <a:r>
              <a:rPr lang="en-US" altLang="zh-CN" sz="1400" dirty="0" smtClean="0"/>
              <a:t>0</a:t>
            </a:r>
            <a:r>
              <a:rPr lang="zh-CN" altLang="en-US" sz="1400" dirty="0" smtClean="0"/>
              <a:t>可忽略</a:t>
            </a:r>
            <a:r>
              <a:rPr lang="en-US" altLang="zh-CN" sz="1400" dirty="0" smtClean="0"/>
              <a:t>  2002:0:0:0:0:0:0:0001</a:t>
            </a:r>
            <a:r>
              <a:rPr lang="zh-CN" altLang="en-US" sz="1400" dirty="0" smtClean="0"/>
              <a:t>可以简写成</a:t>
            </a:r>
            <a:r>
              <a:rPr lang="en-US" altLang="zh-CN" sz="1400" dirty="0" smtClean="0"/>
              <a:t>2002::1</a:t>
            </a:r>
          </a:p>
          <a:p>
            <a:endParaRPr lang="en-US" altLang="zh-CN" sz="1400" dirty="0"/>
          </a:p>
          <a:p>
            <a:pPr marL="285750" indent="-285750">
              <a:buFont typeface="Wingdings" panose="05000000000000000000" pitchFamily="2" charset="2"/>
              <a:buChar char="Ø"/>
            </a:pPr>
            <a:r>
              <a:rPr lang="zh-CN" altLang="en-US" sz="1600" dirty="0" smtClean="0"/>
              <a:t>单播地址</a:t>
            </a:r>
            <a:endParaRPr lang="en-US" altLang="zh-CN" sz="1600" dirty="0" smtClean="0"/>
          </a:p>
          <a:p>
            <a:r>
              <a:rPr lang="zh-CN" altLang="en-US" sz="1400" dirty="0"/>
              <a:t>单</a:t>
            </a:r>
            <a:r>
              <a:rPr lang="zh-CN" altLang="en-US" sz="1400" dirty="0" smtClean="0"/>
              <a:t>播地址用于表示单台设备的地址。发送到此地址的数据报被传递给标识的设备。</a:t>
            </a:r>
            <a:endParaRPr lang="en-US" altLang="zh-CN" sz="1400" dirty="0" smtClean="0"/>
          </a:p>
          <a:p>
            <a:r>
              <a:rPr lang="zh-CN" altLang="en-US" sz="1400" dirty="0"/>
              <a:t>单</a:t>
            </a:r>
            <a:r>
              <a:rPr lang="zh-CN" altLang="en-US" sz="1400" dirty="0" smtClean="0"/>
              <a:t>播地址和多播地址的区别在于</a:t>
            </a:r>
            <a:r>
              <a:rPr lang="zh-CN" altLang="en-US" sz="1400" dirty="0" smtClean="0">
                <a:solidFill>
                  <a:srgbClr val="FF0000"/>
                </a:solidFill>
              </a:rPr>
              <a:t>高八位不同</a:t>
            </a:r>
            <a:r>
              <a:rPr lang="zh-CN" altLang="en-US" sz="1400" dirty="0" smtClean="0"/>
              <a:t>，多播地址的高八位总是十六进制的</a:t>
            </a:r>
            <a:r>
              <a:rPr lang="en-US" altLang="zh-CN" sz="1400" dirty="0" smtClean="0"/>
              <a:t>FF</a:t>
            </a:r>
            <a:r>
              <a:rPr lang="zh-CN" altLang="en-US" sz="1400" dirty="0" smtClean="0"/>
              <a:t>。</a:t>
            </a:r>
            <a:endParaRPr lang="en-US" altLang="zh-CN" sz="1400" dirty="0" smtClean="0"/>
          </a:p>
          <a:p>
            <a:r>
              <a:rPr lang="zh-CN" altLang="en-US" sz="1400" dirty="0" smtClean="0"/>
              <a:t>全球单播地址是指这个单播地址是全球唯一的。</a:t>
            </a:r>
            <a:endParaRPr lang="en-US" altLang="zh-CN" sz="1400" dirty="0" smtClean="0"/>
          </a:p>
          <a:p>
            <a:endParaRPr lang="en-US" altLang="zh-CN" sz="1400" dirty="0" smtClean="0"/>
          </a:p>
          <a:p>
            <a:endParaRPr lang="en-US" altLang="zh-CN" sz="1400" dirty="0" smtClean="0"/>
          </a:p>
          <a:p>
            <a:pPr marL="285750" indent="-285750">
              <a:buFont typeface="Wingdings" panose="05000000000000000000" pitchFamily="2" charset="2"/>
              <a:buChar char="Ø"/>
            </a:pPr>
            <a:r>
              <a:rPr lang="zh-CN" altLang="en-US" sz="1600" dirty="0" smtClean="0"/>
              <a:t>链路本地单播地址</a:t>
            </a:r>
            <a:endParaRPr lang="en-US" altLang="zh-CN" sz="1600" dirty="0" smtClean="0"/>
          </a:p>
          <a:p>
            <a:r>
              <a:rPr lang="zh-CN" altLang="en-US" sz="1400" dirty="0" smtClean="0"/>
              <a:t>链路本地单播地址在邻居发现协议等功能中很有用，该地址主要用于启动时及系统尚未获取较大范围的地址时，链路结点的自动地址配置。</a:t>
            </a:r>
            <a:endParaRPr lang="en-US" altLang="zh-CN" sz="1400" dirty="0" smtClean="0"/>
          </a:p>
          <a:p>
            <a:pPr marL="285750" indent="-285750">
              <a:buFont typeface="Wingdings" panose="05000000000000000000" pitchFamily="2" charset="2"/>
              <a:buChar char="Ø"/>
            </a:pPr>
            <a:r>
              <a:rPr lang="zh-CN" altLang="en-US" sz="1600" dirty="0" smtClean="0"/>
              <a:t>任意播地址</a:t>
            </a:r>
            <a:endParaRPr lang="en-US" altLang="zh-CN" sz="1600" dirty="0" smtClean="0"/>
          </a:p>
          <a:p>
            <a:r>
              <a:rPr lang="zh-CN" altLang="en-US" sz="1400" dirty="0" smtClean="0"/>
              <a:t>任意播地址更像一种服务，而不是一台设备，并且相同的地址可以驻留再提供相同服务的一台或多台设备中。</a:t>
            </a:r>
            <a:endParaRPr lang="en-US" altLang="zh-CN" sz="1400" dirty="0" smtClean="0"/>
          </a:p>
          <a:p>
            <a:pPr marL="285750" indent="-285750">
              <a:buFont typeface="Wingdings" panose="05000000000000000000" pitchFamily="2" charset="2"/>
              <a:buChar char="Ø"/>
            </a:pPr>
            <a:r>
              <a:rPr lang="zh-CN" altLang="en-US" sz="1600" dirty="0" smtClean="0"/>
              <a:t>组播地址</a:t>
            </a:r>
            <a:endParaRPr lang="en-US" altLang="zh-CN" sz="1600" dirty="0" smtClean="0"/>
          </a:p>
          <a:p>
            <a:r>
              <a:rPr lang="zh-CN" altLang="en-US" sz="1400" dirty="0">
                <a:solidFill>
                  <a:srgbClr val="FF0000"/>
                </a:solidFill>
              </a:rPr>
              <a:t>多</a:t>
            </a:r>
            <a:r>
              <a:rPr lang="zh-CN" altLang="en-US" sz="1400" dirty="0" smtClean="0">
                <a:solidFill>
                  <a:srgbClr val="FF0000"/>
                </a:solidFill>
              </a:rPr>
              <a:t>播地址标识不是一台设备，而是多台设备组成一个多播组。</a:t>
            </a:r>
            <a:r>
              <a:rPr lang="zh-CN" altLang="en-US" sz="1400" dirty="0" smtClean="0"/>
              <a:t>多播地址从来不会作为作为源地址出现。</a:t>
            </a:r>
            <a:endParaRPr lang="en-US" altLang="zh-CN" sz="1400" dirty="0" smtClean="0"/>
          </a:p>
        </p:txBody>
      </p:sp>
      <p:sp>
        <p:nvSpPr>
          <p:cNvPr id="3" name="文本框 2"/>
          <p:cNvSpPr txBox="1"/>
          <p:nvPr/>
        </p:nvSpPr>
        <p:spPr>
          <a:xfrm>
            <a:off x="4872942" y="405114"/>
            <a:ext cx="2757622" cy="461665"/>
          </a:xfrm>
          <a:prstGeom prst="rect">
            <a:avLst/>
          </a:prstGeom>
          <a:noFill/>
        </p:spPr>
        <p:txBody>
          <a:bodyPr wrap="square" rtlCol="0">
            <a:spAutoFit/>
          </a:bodyPr>
          <a:lstStyle/>
          <a:p>
            <a:r>
              <a:rPr lang="zh-CN" altLang="en-US" sz="2400" dirty="0" smtClean="0"/>
              <a:t>网络层</a:t>
            </a:r>
            <a:endParaRPr lang="zh-CN" altLang="en-US" sz="2400" dirty="0"/>
          </a:p>
        </p:txBody>
      </p:sp>
      <p:graphicFrame>
        <p:nvGraphicFramePr>
          <p:cNvPr id="2" name="表格 1"/>
          <p:cNvGraphicFramePr>
            <a:graphicFrameLocks noGrp="1"/>
          </p:cNvGraphicFramePr>
          <p:nvPr>
            <p:extLst>
              <p:ext uri="{D42A27DB-BD31-4B8C-83A1-F6EECF244321}">
                <p14:modId xmlns:p14="http://schemas.microsoft.com/office/powerpoint/2010/main" val="2331489331"/>
              </p:ext>
            </p:extLst>
          </p:nvPr>
        </p:nvGraphicFramePr>
        <p:xfrm>
          <a:off x="213592" y="2520186"/>
          <a:ext cx="8127999" cy="335280"/>
        </p:xfrm>
        <a:graphic>
          <a:graphicData uri="http://schemas.openxmlformats.org/drawingml/2006/table">
            <a:tbl>
              <a:tblPr firstRow="1" bandRow="1">
                <a:tableStyleId>{5C22544A-7EE6-4342-B048-85BDC9FD1C3A}</a:tableStyleId>
              </a:tblPr>
              <a:tblGrid>
                <a:gridCol w="3049154"/>
                <a:gridCol w="2369512"/>
                <a:gridCol w="2709333"/>
              </a:tblGrid>
              <a:tr h="244178">
                <a:tc>
                  <a:txBody>
                    <a:bodyPr/>
                    <a:lstStyle/>
                    <a:p>
                      <a:r>
                        <a:rPr lang="zh-CN" altLang="en-US" sz="1600" dirty="0" smtClean="0">
                          <a:solidFill>
                            <a:schemeClr val="tx1"/>
                          </a:solidFill>
                        </a:rPr>
                        <a:t>全球路由选择前缀（</a:t>
                      </a:r>
                      <a:r>
                        <a:rPr lang="en-US" altLang="zh-CN" sz="1600" dirty="0" smtClean="0">
                          <a:solidFill>
                            <a:schemeClr val="tx1"/>
                          </a:solidFill>
                        </a:rPr>
                        <a:t>48</a:t>
                      </a:r>
                      <a:r>
                        <a:rPr lang="zh-CN" altLang="en-US" sz="1600" dirty="0" smtClean="0">
                          <a:solidFill>
                            <a:schemeClr val="tx1"/>
                          </a:solidFill>
                        </a:rPr>
                        <a:t>位）</a:t>
                      </a:r>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600" dirty="0" smtClean="0">
                          <a:solidFill>
                            <a:schemeClr val="tx1"/>
                          </a:solidFill>
                        </a:rPr>
                        <a:t>子网</a:t>
                      </a:r>
                      <a:r>
                        <a:rPr lang="en-US" altLang="zh-CN" sz="1600" dirty="0" smtClean="0">
                          <a:solidFill>
                            <a:schemeClr val="tx1"/>
                          </a:solidFill>
                        </a:rPr>
                        <a:t>ID</a:t>
                      </a:r>
                      <a:r>
                        <a:rPr lang="zh-CN" altLang="en-US" sz="1600" dirty="0" smtClean="0">
                          <a:solidFill>
                            <a:schemeClr val="tx1"/>
                          </a:solidFill>
                        </a:rPr>
                        <a:t>（</a:t>
                      </a:r>
                      <a:r>
                        <a:rPr lang="en-US" altLang="zh-CN" sz="1600" dirty="0" smtClean="0">
                          <a:solidFill>
                            <a:schemeClr val="tx1"/>
                          </a:solidFill>
                        </a:rPr>
                        <a:t>16</a:t>
                      </a:r>
                      <a:r>
                        <a:rPr lang="zh-CN" altLang="en-US" sz="1600" dirty="0" smtClean="0">
                          <a:solidFill>
                            <a:schemeClr val="tx1"/>
                          </a:solidFill>
                        </a:rPr>
                        <a:t>位）</a:t>
                      </a:r>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600" dirty="0" smtClean="0">
                          <a:solidFill>
                            <a:schemeClr val="tx1"/>
                          </a:solidFill>
                        </a:rPr>
                        <a:t>接口</a:t>
                      </a:r>
                      <a:r>
                        <a:rPr lang="en-US" altLang="zh-CN" sz="1600" dirty="0" smtClean="0">
                          <a:solidFill>
                            <a:schemeClr val="tx1"/>
                          </a:solidFill>
                        </a:rPr>
                        <a:t>ID</a:t>
                      </a:r>
                      <a:r>
                        <a:rPr lang="zh-CN" altLang="en-US" sz="1600" dirty="0" smtClean="0">
                          <a:solidFill>
                            <a:schemeClr val="tx1"/>
                          </a:solidFill>
                        </a:rPr>
                        <a:t>（位）</a:t>
                      </a:r>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0995725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8223" y="866779"/>
            <a:ext cx="11578855" cy="1323439"/>
          </a:xfrm>
          <a:prstGeom prst="rect">
            <a:avLst/>
          </a:prstGeom>
          <a:noFill/>
        </p:spPr>
        <p:txBody>
          <a:bodyPr wrap="square" rtlCol="0">
            <a:spAutoFit/>
          </a:bodyPr>
          <a:lstStyle/>
          <a:p>
            <a:r>
              <a:rPr lang="en-US" altLang="zh-CN" sz="1600" dirty="0" smtClean="0"/>
              <a:t>NAT</a:t>
            </a:r>
            <a:r>
              <a:rPr lang="zh-CN" altLang="en-US" sz="1600" dirty="0" smtClean="0"/>
              <a:t>和</a:t>
            </a:r>
            <a:r>
              <a:rPr lang="en-US" altLang="zh-CN" sz="1600" dirty="0" smtClean="0"/>
              <a:t>NAPT</a:t>
            </a:r>
          </a:p>
          <a:p>
            <a:r>
              <a:rPr lang="en-US" altLang="zh-CN" sz="1600" dirty="0" smtClean="0"/>
              <a:t>NAT</a:t>
            </a:r>
            <a:r>
              <a:rPr lang="zh-CN" altLang="en-US" sz="1600" dirty="0" smtClean="0"/>
              <a:t>：网络地址转换，是将数据报文中</a:t>
            </a:r>
            <a:r>
              <a:rPr lang="en-US" altLang="zh-CN" sz="1600" dirty="0" smtClean="0"/>
              <a:t>IP</a:t>
            </a:r>
            <a:r>
              <a:rPr lang="zh-CN" altLang="en-US" sz="1600" dirty="0" smtClean="0"/>
              <a:t>地址替换成另一个</a:t>
            </a:r>
            <a:r>
              <a:rPr lang="en-US" altLang="zh-CN" sz="1600" dirty="0" smtClean="0"/>
              <a:t>IP</a:t>
            </a:r>
            <a:r>
              <a:rPr lang="zh-CN" altLang="en-US" sz="1600" dirty="0" smtClean="0"/>
              <a:t>地址，一般是私有地址转换为共有地址来实现访问公网的目的。这种方式只需要占用较少的公网地址，有助减少</a:t>
            </a:r>
            <a:r>
              <a:rPr lang="en-US" altLang="zh-CN" sz="1600" dirty="0" smtClean="0"/>
              <a:t>IP</a:t>
            </a:r>
            <a:r>
              <a:rPr lang="zh-CN" altLang="en-US" sz="1600" dirty="0" smtClean="0"/>
              <a:t>地址空间的枯竭。</a:t>
            </a:r>
            <a:endParaRPr lang="en-US" altLang="zh-CN" sz="1600" dirty="0" smtClean="0"/>
          </a:p>
          <a:p>
            <a:r>
              <a:rPr lang="en-US" altLang="zh-CN" sz="1600" dirty="0" smtClean="0"/>
              <a:t>NAPT</a:t>
            </a:r>
            <a:r>
              <a:rPr lang="zh-CN" altLang="en-US" sz="1600" dirty="0" smtClean="0"/>
              <a:t>：网络地址端口转换，是</a:t>
            </a:r>
            <a:r>
              <a:rPr lang="en-US" altLang="zh-CN" sz="1600" dirty="0" smtClean="0"/>
              <a:t>NAT</a:t>
            </a:r>
            <a:r>
              <a:rPr lang="zh-CN" altLang="en-US" sz="1600" dirty="0" smtClean="0"/>
              <a:t>的一种变形，他允许多个内部地址映射到同一公有地址上，也可称之为多对一地址转换或地址复用。这样的好处是隐藏了内部网络的</a:t>
            </a:r>
            <a:r>
              <a:rPr lang="en-US" altLang="zh-CN" sz="1600" dirty="0" smtClean="0"/>
              <a:t>IP</a:t>
            </a:r>
            <a:r>
              <a:rPr lang="zh-CN" altLang="en-US" sz="1600" dirty="0" smtClean="0"/>
              <a:t>配置，节省了资源。</a:t>
            </a:r>
            <a:endParaRPr lang="en-US" altLang="zh-CN" sz="1600" dirty="0" smtClean="0"/>
          </a:p>
        </p:txBody>
      </p:sp>
      <p:sp>
        <p:nvSpPr>
          <p:cNvPr id="3" name="文本框 2"/>
          <p:cNvSpPr txBox="1"/>
          <p:nvPr/>
        </p:nvSpPr>
        <p:spPr>
          <a:xfrm>
            <a:off x="4872942" y="405114"/>
            <a:ext cx="2757622" cy="461665"/>
          </a:xfrm>
          <a:prstGeom prst="rect">
            <a:avLst/>
          </a:prstGeom>
          <a:noFill/>
        </p:spPr>
        <p:txBody>
          <a:bodyPr wrap="square" rtlCol="0">
            <a:spAutoFit/>
          </a:bodyPr>
          <a:lstStyle/>
          <a:p>
            <a:r>
              <a:rPr lang="zh-CN" altLang="en-US" sz="2400" dirty="0" smtClean="0"/>
              <a:t>网络层</a:t>
            </a:r>
            <a:endParaRPr lang="zh-CN" altLang="en-US" sz="2400" dirty="0"/>
          </a:p>
        </p:txBody>
      </p:sp>
    </p:spTree>
    <p:extLst>
      <p:ext uri="{BB962C8B-B14F-4D97-AF65-F5344CB8AC3E}">
        <p14:creationId xmlns:p14="http://schemas.microsoft.com/office/powerpoint/2010/main" val="30291150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三次握手建立连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1648199"/>
            <a:ext cx="6217959" cy="542325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38223" y="866779"/>
            <a:ext cx="11578855" cy="830997"/>
          </a:xfrm>
          <a:prstGeom prst="rect">
            <a:avLst/>
          </a:prstGeom>
          <a:noFill/>
        </p:spPr>
        <p:txBody>
          <a:bodyPr wrap="square" rtlCol="0">
            <a:spAutoFit/>
          </a:bodyPr>
          <a:lstStyle/>
          <a:p>
            <a:r>
              <a:rPr lang="zh-CN" altLang="en-US" sz="1600" dirty="0" smtClean="0"/>
              <a:t>面向连接服务：双方通信的前提，即先要建立一条通信线路，这个过程分为三步：建立连接，使用连接和释放连接。</a:t>
            </a:r>
            <a:r>
              <a:rPr lang="en-US" altLang="zh-CN" sz="1600" dirty="0" smtClean="0"/>
              <a:t>(</a:t>
            </a:r>
            <a:r>
              <a:rPr lang="en-US" altLang="zh-CN" sz="1600" dirty="0" smtClean="0">
                <a:solidFill>
                  <a:srgbClr val="FF0000"/>
                </a:solidFill>
              </a:rPr>
              <a:t>TCP</a:t>
            </a:r>
            <a:r>
              <a:rPr lang="zh-CN" altLang="en-US" sz="1600" dirty="0" smtClean="0">
                <a:solidFill>
                  <a:srgbClr val="FF0000"/>
                </a:solidFill>
              </a:rPr>
              <a:t>协议</a:t>
            </a:r>
            <a:r>
              <a:rPr lang="en-US" altLang="zh-CN" sz="1600" dirty="0" smtClean="0"/>
              <a:t>)</a:t>
            </a:r>
          </a:p>
          <a:p>
            <a:r>
              <a:rPr lang="zh-CN" altLang="en-US" sz="1600" dirty="0" smtClean="0"/>
              <a:t>面向无连接服务：通信双方不需要事先建立一条通信线路，而是把每个带有目的地址的数据报（数据分组）送到线路上，由系统选定路线进行传输。（</a:t>
            </a:r>
            <a:r>
              <a:rPr lang="en-US" altLang="zh-CN" sz="1600" dirty="0" smtClean="0">
                <a:solidFill>
                  <a:srgbClr val="FF0000"/>
                </a:solidFill>
              </a:rPr>
              <a:t>IP</a:t>
            </a:r>
            <a:r>
              <a:rPr lang="zh-CN" altLang="en-US" sz="1600" dirty="0" smtClean="0">
                <a:solidFill>
                  <a:srgbClr val="FF0000"/>
                </a:solidFill>
              </a:rPr>
              <a:t>协议和</a:t>
            </a:r>
            <a:r>
              <a:rPr lang="en-US" altLang="zh-CN" sz="1600" dirty="0" smtClean="0">
                <a:solidFill>
                  <a:srgbClr val="FF0000"/>
                </a:solidFill>
              </a:rPr>
              <a:t>UDP</a:t>
            </a:r>
            <a:r>
              <a:rPr lang="zh-CN" altLang="en-US" sz="1600" dirty="0" smtClean="0">
                <a:solidFill>
                  <a:srgbClr val="FF0000"/>
                </a:solidFill>
              </a:rPr>
              <a:t>协议就是一种无连接协议</a:t>
            </a:r>
            <a:r>
              <a:rPr lang="zh-CN" altLang="en-US" sz="1600" dirty="0" smtClean="0"/>
              <a:t>）</a:t>
            </a:r>
            <a:endParaRPr lang="en-US" altLang="zh-CN" sz="1600" dirty="0" smtClean="0"/>
          </a:p>
        </p:txBody>
      </p:sp>
      <p:sp>
        <p:nvSpPr>
          <p:cNvPr id="3" name="文本框 2"/>
          <p:cNvSpPr txBox="1"/>
          <p:nvPr/>
        </p:nvSpPr>
        <p:spPr>
          <a:xfrm>
            <a:off x="4872942" y="405114"/>
            <a:ext cx="2757622" cy="461665"/>
          </a:xfrm>
          <a:prstGeom prst="rect">
            <a:avLst/>
          </a:prstGeom>
          <a:noFill/>
        </p:spPr>
        <p:txBody>
          <a:bodyPr wrap="square" rtlCol="0">
            <a:spAutoFit/>
          </a:bodyPr>
          <a:lstStyle/>
          <a:p>
            <a:r>
              <a:rPr lang="zh-CN" altLang="en-US" sz="2400" dirty="0" smtClean="0"/>
              <a:t>传输层</a:t>
            </a:r>
            <a:endParaRPr lang="zh-CN" altLang="en-US" sz="2400" dirty="0"/>
          </a:p>
        </p:txBody>
      </p:sp>
      <p:sp>
        <p:nvSpPr>
          <p:cNvPr id="7" name="文本框 6"/>
          <p:cNvSpPr txBox="1"/>
          <p:nvPr/>
        </p:nvSpPr>
        <p:spPr>
          <a:xfrm>
            <a:off x="263643" y="1741543"/>
            <a:ext cx="6396929" cy="3662541"/>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TCP</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三次</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握手</a:t>
            </a:r>
            <a:endPar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en-US" sz="1600" b="1" dirty="0" smtClean="0">
                <a:latin typeface="微软雅黑" panose="020B0503020204020204" pitchFamily="34" charset="-122"/>
                <a:ea typeface="微软雅黑" panose="020B0503020204020204" pitchFamily="34" charset="-122"/>
                <a:cs typeface="Times New Roman" panose="02020603050405020304" pitchFamily="18" charset="0"/>
              </a:rPr>
              <a:t>第一次</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握手</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a:t>
            </a:r>
          </a:p>
          <a:p>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客户端将</a:t>
            </a:r>
            <a:r>
              <a:rPr lang="en-US" altLang="zh-CN"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TCP</a:t>
            </a:r>
            <a:r>
              <a:rPr lang="zh-CN" altLang="en-US"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报文标志位</a:t>
            </a:r>
            <a:r>
              <a:rPr lang="en-US" altLang="zh-CN"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SYN</a:t>
            </a:r>
            <a:r>
              <a:rPr lang="zh-CN" altLang="en-US"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置为</a:t>
            </a:r>
            <a:r>
              <a:rPr lang="en-US" altLang="zh-CN"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，随机产生一个序号值</a:t>
            </a:r>
            <a:r>
              <a:rPr lang="en-US" altLang="zh-CN" sz="1400" dirty="0" err="1">
                <a:latin typeface="微软雅黑" panose="020B0503020204020204" pitchFamily="34" charset="-122"/>
                <a:ea typeface="微软雅黑" panose="020B0503020204020204" pitchFamily="34" charset="-122"/>
                <a:cs typeface="Times New Roman" panose="02020603050405020304" pitchFamily="18" charset="0"/>
              </a:rPr>
              <a:t>seq</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=J</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，保存在</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TCP</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首部的序列号</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(Sequence Number)</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字段里，指明客户端打算连接的服务器的端口，并将该数据包发送给服务器端，发送完毕后，客户端进入</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SYN_SENT</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状态，等待服务器端确认</a:t>
            </a:r>
            <a:r>
              <a:rPr lang="zh-CN" altLang="en-US" sz="14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4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第二次握手</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a:t>
            </a:r>
          </a:p>
          <a:p>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服务器端收到数据包后由标志位</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SYN=1</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知道客户端请求建立连接，服务器端将</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TCP</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报文标志位</a:t>
            </a:r>
            <a:r>
              <a:rPr lang="en-US" altLang="zh-CN"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SYN</a:t>
            </a:r>
            <a:r>
              <a:rPr lang="zh-CN" altLang="en-US"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ACK</a:t>
            </a:r>
            <a:r>
              <a:rPr lang="zh-CN" altLang="en-US"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都置为</a:t>
            </a:r>
            <a:r>
              <a:rPr lang="en-US" altLang="zh-CN"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ack</a:t>
            </a:r>
            <a:r>
              <a:rPr lang="en-US" altLang="zh-CN"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=J+1</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，随机产生一个序号值</a:t>
            </a:r>
            <a:r>
              <a:rPr lang="en-US" altLang="zh-CN" sz="1400" dirty="0" err="1">
                <a:latin typeface="微软雅黑" panose="020B0503020204020204" pitchFamily="34" charset="-122"/>
                <a:ea typeface="微软雅黑" panose="020B0503020204020204" pitchFamily="34" charset="-122"/>
                <a:cs typeface="Times New Roman" panose="02020603050405020304" pitchFamily="18" charset="0"/>
              </a:rPr>
              <a:t>seq</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=K</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，并将该数据包发送给客户端以确认连接请求，服务器端进入</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SYN_RCVD</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状态</a:t>
            </a:r>
            <a:r>
              <a:rPr lang="zh-CN" altLang="en-US" sz="14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4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第三次握手</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a:t>
            </a:r>
          </a:p>
          <a:p>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客户端收到确认后，</a:t>
            </a:r>
            <a:r>
              <a:rPr lang="zh-CN" altLang="en-US"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检查</a:t>
            </a:r>
            <a:r>
              <a:rPr lang="en-US" altLang="zh-CN" sz="14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ack</a:t>
            </a:r>
            <a:r>
              <a:rPr lang="zh-CN" altLang="en-US"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是否为</a:t>
            </a:r>
            <a:r>
              <a:rPr lang="en-US" altLang="zh-CN"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J+1</a:t>
            </a:r>
            <a:r>
              <a:rPr lang="zh-CN" altLang="en-US"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ACK</a:t>
            </a:r>
            <a:r>
              <a:rPr lang="zh-CN" altLang="en-US"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是否为</a:t>
            </a:r>
            <a:r>
              <a:rPr lang="en-US" altLang="zh-CN"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，如果正确则将标志位</a:t>
            </a:r>
            <a:r>
              <a:rPr lang="en-US" altLang="zh-CN"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ACK</a:t>
            </a:r>
            <a:r>
              <a:rPr lang="zh-CN" altLang="en-US"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置为</a:t>
            </a:r>
            <a:r>
              <a:rPr lang="en-US" altLang="zh-CN"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ack</a:t>
            </a:r>
            <a:r>
              <a:rPr lang="en-US" altLang="zh-CN"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=K+1</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，并将该数据包发送给服务器端，服务器端检查</a:t>
            </a:r>
            <a:r>
              <a:rPr lang="en-US" altLang="zh-CN" sz="1400" dirty="0" err="1">
                <a:latin typeface="微软雅黑" panose="020B0503020204020204" pitchFamily="34" charset="-122"/>
                <a:ea typeface="微软雅黑" panose="020B0503020204020204" pitchFamily="34" charset="-122"/>
                <a:cs typeface="Times New Roman" panose="02020603050405020304" pitchFamily="18" charset="0"/>
              </a:rPr>
              <a:t>ack</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是否为</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K+1</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ACK</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是否为</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，如果正确则连接建立成功，客户端和服务器端进入</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ESTABLISHED</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状态，完成三次握手，随后客户端与服务器端之间可以开始传输数据了。</a:t>
            </a:r>
          </a:p>
        </p:txBody>
      </p:sp>
      <p:sp>
        <p:nvSpPr>
          <p:cNvPr id="8" name="文本框 7"/>
          <p:cNvSpPr txBox="1"/>
          <p:nvPr/>
        </p:nvSpPr>
        <p:spPr>
          <a:xfrm>
            <a:off x="263643" y="5404084"/>
            <a:ext cx="6198747" cy="1384995"/>
          </a:xfrm>
          <a:prstGeom prst="rect">
            <a:avLst/>
          </a:prstGeom>
          <a:noFill/>
        </p:spPr>
        <p:txBody>
          <a:bodyPr wrap="square" rtlCol="0">
            <a:spAutoFit/>
          </a:bodyPr>
          <a:lstStyle/>
          <a:p>
            <a:r>
              <a:rPr lang="zh-CN" altLang="en-US"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注意</a:t>
            </a:r>
            <a:r>
              <a:rPr lang="en-US" altLang="zh-CN"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我们上面写的</a:t>
            </a:r>
            <a:r>
              <a:rPr lang="en-US" altLang="zh-CN" sz="14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ack</a:t>
            </a:r>
            <a:r>
              <a:rPr lang="zh-CN" altLang="en-US"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ACK</a:t>
            </a:r>
            <a:r>
              <a:rPr lang="zh-CN" altLang="en-US"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，不是同一个概念：</a:t>
            </a:r>
          </a:p>
          <a:p>
            <a:r>
              <a:rPr lang="zh-CN" altLang="en-US" sz="1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小写</a:t>
            </a:r>
            <a:r>
              <a:rPr lang="zh-CN" altLang="en-US"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sz="14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ack</a:t>
            </a:r>
            <a:r>
              <a:rPr lang="zh-CN" altLang="en-US"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代表的是头部的确认号</a:t>
            </a:r>
            <a:r>
              <a:rPr lang="en-US" altLang="zh-CN"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Acknowledge number</a:t>
            </a:r>
            <a:r>
              <a:rPr lang="zh-CN" altLang="en-US"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缩写</a:t>
            </a:r>
            <a:r>
              <a:rPr lang="en-US" altLang="zh-CN" sz="14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ack</a:t>
            </a:r>
            <a:r>
              <a:rPr lang="zh-CN" altLang="en-US"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，是对上</a:t>
            </a:r>
            <a:r>
              <a:rPr lang="zh-CN" altLang="en-US" sz="1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一  个</a:t>
            </a:r>
            <a:r>
              <a:rPr lang="zh-CN" altLang="en-US"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包的序号进行确认的号，</a:t>
            </a:r>
            <a:r>
              <a:rPr lang="en-US" altLang="zh-CN" sz="14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ack</a:t>
            </a:r>
            <a:r>
              <a:rPr lang="en-US" altLang="zh-CN"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=seq+1</a:t>
            </a:r>
            <a:r>
              <a:rPr lang="zh-CN" altLang="en-US"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p>
          <a:p>
            <a:r>
              <a:rPr lang="zh-CN" altLang="en-US" sz="1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大写</a:t>
            </a:r>
            <a:r>
              <a:rPr lang="zh-CN" altLang="en-US"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ACK</a:t>
            </a:r>
            <a:r>
              <a:rPr lang="zh-CN" altLang="en-US"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，则是我们上面说的</a:t>
            </a:r>
            <a:r>
              <a:rPr lang="en-US" altLang="zh-CN"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TCP</a:t>
            </a:r>
            <a:r>
              <a:rPr lang="zh-CN" altLang="en-US"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首部的标志位，用于标志的</a:t>
            </a:r>
            <a:r>
              <a:rPr lang="en-US" altLang="zh-CN"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TCP</a:t>
            </a:r>
            <a:r>
              <a:rPr lang="zh-CN" altLang="en-US"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包是否对上一个包进行了确认操作，如果确认了，则把</a:t>
            </a:r>
            <a:r>
              <a:rPr lang="en-US" altLang="zh-CN"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ACK</a:t>
            </a:r>
            <a:r>
              <a:rPr lang="zh-CN" altLang="en-US"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标志位设置成</a:t>
            </a:r>
            <a:r>
              <a:rPr lang="en-US" altLang="zh-CN"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p>
          <a:p>
            <a:endParaRPr lang="zh-CN" altLang="en-US" sz="1400" dirty="0"/>
          </a:p>
        </p:txBody>
      </p:sp>
    </p:spTree>
    <p:extLst>
      <p:ext uri="{BB962C8B-B14F-4D97-AF65-F5344CB8AC3E}">
        <p14:creationId xmlns:p14="http://schemas.microsoft.com/office/powerpoint/2010/main" val="8301327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四次挥手关闭连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6438" y="1328444"/>
            <a:ext cx="5752686" cy="5179873"/>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38223" y="866779"/>
            <a:ext cx="11578855" cy="338554"/>
          </a:xfrm>
          <a:prstGeom prst="rect">
            <a:avLst/>
          </a:prstGeom>
          <a:noFill/>
        </p:spPr>
        <p:txBody>
          <a:bodyPr wrap="square" rtlCol="0">
            <a:spAutoFit/>
          </a:bodyPr>
          <a:lstStyle/>
          <a:p>
            <a:r>
              <a:rPr lang="en-US" altLang="zh-CN" sz="1600" dirty="0" smtClean="0"/>
              <a:t>TCP</a:t>
            </a:r>
            <a:r>
              <a:rPr lang="zh-CN" altLang="en-US" sz="1600" dirty="0" smtClean="0"/>
              <a:t>四次挥手</a:t>
            </a:r>
            <a:endParaRPr lang="en-US" altLang="zh-CN" sz="1600" dirty="0" smtClean="0"/>
          </a:p>
        </p:txBody>
      </p:sp>
      <p:sp>
        <p:nvSpPr>
          <p:cNvPr id="3" name="文本框 2"/>
          <p:cNvSpPr txBox="1"/>
          <p:nvPr/>
        </p:nvSpPr>
        <p:spPr>
          <a:xfrm>
            <a:off x="4872942" y="405114"/>
            <a:ext cx="2757622" cy="461665"/>
          </a:xfrm>
          <a:prstGeom prst="rect">
            <a:avLst/>
          </a:prstGeom>
          <a:noFill/>
        </p:spPr>
        <p:txBody>
          <a:bodyPr wrap="square" rtlCol="0">
            <a:spAutoFit/>
          </a:bodyPr>
          <a:lstStyle/>
          <a:p>
            <a:r>
              <a:rPr lang="zh-CN" altLang="en-US" sz="2400" dirty="0" smtClean="0"/>
              <a:t>传输层</a:t>
            </a:r>
            <a:endParaRPr lang="zh-CN" altLang="en-US" sz="2400" dirty="0"/>
          </a:p>
        </p:txBody>
      </p:sp>
      <p:sp>
        <p:nvSpPr>
          <p:cNvPr id="6" name="Rectangle 4"/>
          <p:cNvSpPr>
            <a:spLocks noChangeArrowheads="1"/>
          </p:cNvSpPr>
          <p:nvPr/>
        </p:nvSpPr>
        <p:spPr bwMode="auto">
          <a:xfrm rot="10800000" flipV="1">
            <a:off x="138223" y="1353559"/>
            <a:ext cx="5327395" cy="45089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ts val="22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ctr" latinLnBrk="0" hangingPunct="0">
              <a:lnSpc>
                <a:spcPts val="2200"/>
              </a:lnSpc>
              <a:spcBef>
                <a:spcPct val="0"/>
              </a:spcBef>
              <a:spcAft>
                <a:spcPct val="0"/>
              </a:spcAft>
              <a:buClrTx/>
              <a:buSzTx/>
              <a:buFontTx/>
              <a:buChar char="•"/>
              <a:tabLst/>
            </a:pPr>
            <a:r>
              <a:rPr kumimoji="0" lang="zh-CN" altLang="zh-CN" sz="1400" b="1" i="0" u="none" strike="noStrike" kern="1500" cap="none" normalizeH="0" dirty="0" smtClean="0">
                <a:ln>
                  <a:noFill/>
                </a:ln>
                <a:solidFill>
                  <a:srgbClr val="000000"/>
                </a:solidFill>
                <a:effectLst/>
                <a:latin typeface="微软雅黑" panose="020B0503020204020204" pitchFamily="34" charset="-122"/>
                <a:ea typeface="微软雅黑" panose="020B0503020204020204" pitchFamily="34" charset="-122"/>
              </a:rPr>
              <a:t>第一次挥手</a:t>
            </a:r>
            <a:r>
              <a:rPr kumimoji="0" lang="zh-CN" altLang="zh-CN" sz="1400" b="0" i="0" u="none" strike="noStrike" kern="1500" cap="none" normalizeH="0" dirty="0" smtClean="0">
                <a:ln>
                  <a:noFill/>
                </a:ln>
                <a:solidFill>
                  <a:srgbClr val="000000"/>
                </a:solidFill>
                <a:effectLst/>
                <a:latin typeface="微软雅黑" panose="020B0503020204020204" pitchFamily="34" charset="-122"/>
                <a:ea typeface="微软雅黑" panose="020B0503020204020204" pitchFamily="34" charset="-122"/>
              </a:rPr>
              <a:t>： Client端发起挥手请求，向Server端发送标志位是FIN报文段，设置序列号seq，此时，Client端进入</a:t>
            </a:r>
            <a:r>
              <a:rPr kumimoji="0" lang="zh-CN" altLang="zh-CN" sz="1050" b="0" i="0" u="none" strike="noStrike" kern="1500" cap="none" normalizeH="0" dirty="0" smtClean="0">
                <a:ln>
                  <a:noFill/>
                </a:ln>
                <a:solidFill>
                  <a:srgbClr val="E83E8C"/>
                </a:solidFill>
                <a:effectLst/>
                <a:latin typeface="Courier New" panose="02070309020205020404" pitchFamily="49" charset="0"/>
                <a:ea typeface="微软雅黑" panose="020B0503020204020204" pitchFamily="34" charset="-122"/>
                <a:cs typeface="Courier New" panose="02070309020205020404" pitchFamily="49" charset="0"/>
              </a:rPr>
              <a:t>FIN_WAIT_1</a:t>
            </a:r>
            <a:r>
              <a:rPr kumimoji="0" lang="zh-CN" altLang="zh-CN" sz="1400" b="0" i="0" u="none" strike="noStrike" kern="1500" cap="none" normalizeH="0" dirty="0" smtClean="0">
                <a:ln>
                  <a:noFill/>
                </a:ln>
                <a:solidFill>
                  <a:srgbClr val="000000"/>
                </a:solidFill>
                <a:effectLst/>
                <a:latin typeface="微软雅黑" panose="020B0503020204020204" pitchFamily="34" charset="-122"/>
                <a:ea typeface="微软雅黑" panose="020B0503020204020204" pitchFamily="34" charset="-122"/>
              </a:rPr>
              <a:t>状态，这表示Client端没有数据要发送给Server端了。</a:t>
            </a:r>
          </a:p>
          <a:p>
            <a:pPr marL="0" marR="0" lvl="0" indent="0" algn="l" defTabSz="914400" rtl="0" eaLnBrk="0" fontAlgn="ctr" latinLnBrk="0" hangingPunct="0">
              <a:lnSpc>
                <a:spcPts val="2200"/>
              </a:lnSpc>
              <a:spcBef>
                <a:spcPct val="0"/>
              </a:spcBef>
              <a:spcAft>
                <a:spcPct val="0"/>
              </a:spcAft>
              <a:buClrTx/>
              <a:buSzTx/>
              <a:buFontTx/>
              <a:buChar char="•"/>
              <a:tabLst/>
            </a:pPr>
            <a:r>
              <a:rPr kumimoji="0" lang="zh-CN" altLang="zh-CN" sz="1400" b="1" i="0" u="none" strike="noStrike" kern="1500" cap="none" normalizeH="0" dirty="0" smtClean="0">
                <a:ln>
                  <a:noFill/>
                </a:ln>
                <a:solidFill>
                  <a:srgbClr val="000000"/>
                </a:solidFill>
                <a:effectLst/>
                <a:latin typeface="微软雅黑" panose="020B0503020204020204" pitchFamily="34" charset="-122"/>
                <a:ea typeface="微软雅黑" panose="020B0503020204020204" pitchFamily="34" charset="-122"/>
              </a:rPr>
              <a:t>第二次分手</a:t>
            </a:r>
            <a:r>
              <a:rPr kumimoji="0" lang="zh-CN" altLang="zh-CN" sz="1400" b="0" i="0" u="none" strike="noStrike" kern="1500" cap="none" normalizeH="0" dirty="0" smtClean="0">
                <a:ln>
                  <a:noFill/>
                </a:ln>
                <a:solidFill>
                  <a:srgbClr val="000000"/>
                </a:solidFill>
                <a:effectLst/>
                <a:latin typeface="微软雅黑" panose="020B0503020204020204" pitchFamily="34" charset="-122"/>
                <a:ea typeface="微软雅黑" panose="020B0503020204020204" pitchFamily="34" charset="-122"/>
              </a:rPr>
              <a:t>：Server端收到了Client端发送的FIN报文段，向Client端返回一个标志位是ACK的报文段，ack设为seq加1，Client端进入</a:t>
            </a:r>
            <a:r>
              <a:rPr kumimoji="0" lang="zh-CN" altLang="zh-CN" sz="1050" b="0" i="0" u="none" strike="noStrike" kern="1500" cap="none" normalizeH="0" dirty="0" smtClean="0">
                <a:ln>
                  <a:noFill/>
                </a:ln>
                <a:solidFill>
                  <a:srgbClr val="E83E8C"/>
                </a:solidFill>
                <a:effectLst/>
                <a:latin typeface="Courier New" panose="02070309020205020404" pitchFamily="49" charset="0"/>
                <a:ea typeface="微软雅黑" panose="020B0503020204020204" pitchFamily="34" charset="-122"/>
                <a:cs typeface="Courier New" panose="02070309020205020404" pitchFamily="49" charset="0"/>
              </a:rPr>
              <a:t>FIN_WAIT_2</a:t>
            </a:r>
            <a:r>
              <a:rPr kumimoji="0" lang="zh-CN" altLang="zh-CN" sz="1400" b="0" i="0" u="none" strike="noStrike" kern="1500" cap="none" normalizeH="0" dirty="0" smtClean="0">
                <a:ln>
                  <a:noFill/>
                </a:ln>
                <a:solidFill>
                  <a:srgbClr val="000000"/>
                </a:solidFill>
                <a:effectLst/>
                <a:latin typeface="微软雅黑" panose="020B0503020204020204" pitchFamily="34" charset="-122"/>
                <a:ea typeface="微软雅黑" panose="020B0503020204020204" pitchFamily="34" charset="-122"/>
              </a:rPr>
              <a:t>状态，Server端告诉Client端，我确认并同意你的关闭请求。</a:t>
            </a:r>
          </a:p>
          <a:p>
            <a:pPr marL="0" marR="0" lvl="0" indent="0" algn="l" defTabSz="914400" rtl="0" eaLnBrk="0" fontAlgn="ctr" latinLnBrk="0" hangingPunct="0">
              <a:lnSpc>
                <a:spcPts val="2200"/>
              </a:lnSpc>
              <a:spcBef>
                <a:spcPct val="0"/>
              </a:spcBef>
              <a:spcAft>
                <a:spcPct val="0"/>
              </a:spcAft>
              <a:buClrTx/>
              <a:buSzTx/>
              <a:buFontTx/>
              <a:buChar char="•"/>
              <a:tabLst/>
            </a:pPr>
            <a:r>
              <a:rPr kumimoji="0" lang="zh-CN" altLang="zh-CN" sz="1400" b="1" i="0" u="none" strike="noStrike" kern="1500" cap="none" normalizeH="0" dirty="0" smtClean="0">
                <a:ln>
                  <a:noFill/>
                </a:ln>
                <a:solidFill>
                  <a:srgbClr val="000000"/>
                </a:solidFill>
                <a:effectLst/>
                <a:latin typeface="微软雅黑" panose="020B0503020204020204" pitchFamily="34" charset="-122"/>
                <a:ea typeface="微软雅黑" panose="020B0503020204020204" pitchFamily="34" charset="-122"/>
              </a:rPr>
              <a:t>第三次分手</a:t>
            </a:r>
            <a:r>
              <a:rPr kumimoji="0" lang="zh-CN" altLang="zh-CN" sz="1400" b="0" i="0" u="none" strike="noStrike" kern="1500" cap="none" normalizeH="0" dirty="0" smtClean="0">
                <a:ln>
                  <a:noFill/>
                </a:ln>
                <a:solidFill>
                  <a:srgbClr val="000000"/>
                </a:solidFill>
                <a:effectLst/>
                <a:latin typeface="微软雅黑" panose="020B0503020204020204" pitchFamily="34" charset="-122"/>
                <a:ea typeface="微软雅黑" panose="020B0503020204020204" pitchFamily="34" charset="-122"/>
              </a:rPr>
              <a:t>： Server端向Client端发送标志位是FIN的报文段，请求关闭连接，同时Client端进入</a:t>
            </a:r>
            <a:r>
              <a:rPr kumimoji="0" lang="zh-CN" altLang="zh-CN" sz="1050" b="0" i="0" u="none" strike="noStrike" kern="1500" cap="none" normalizeH="0" dirty="0" smtClean="0">
                <a:ln>
                  <a:noFill/>
                </a:ln>
                <a:solidFill>
                  <a:srgbClr val="E83E8C"/>
                </a:solidFill>
                <a:effectLst/>
                <a:latin typeface="Courier New" panose="02070309020205020404" pitchFamily="49" charset="0"/>
                <a:ea typeface="微软雅黑" panose="020B0503020204020204" pitchFamily="34" charset="-122"/>
                <a:cs typeface="Courier New" panose="02070309020205020404" pitchFamily="49" charset="0"/>
              </a:rPr>
              <a:t>LAST_ACK</a:t>
            </a:r>
            <a:r>
              <a:rPr kumimoji="0" lang="zh-CN" altLang="zh-CN" sz="1400" b="0" i="0" u="none" strike="noStrike" kern="1500" cap="none" normalizeH="0" dirty="0" smtClean="0">
                <a:ln>
                  <a:noFill/>
                </a:ln>
                <a:solidFill>
                  <a:srgbClr val="000000"/>
                </a:solidFill>
                <a:effectLst/>
                <a:latin typeface="微软雅黑" panose="020B0503020204020204" pitchFamily="34" charset="-122"/>
                <a:ea typeface="微软雅黑" panose="020B0503020204020204" pitchFamily="34" charset="-122"/>
              </a:rPr>
              <a:t>状态。</a:t>
            </a:r>
          </a:p>
          <a:p>
            <a:pPr marL="0" marR="0" lvl="0" indent="0" algn="l" defTabSz="914400" rtl="0" eaLnBrk="0" fontAlgn="ctr" latinLnBrk="0" hangingPunct="0">
              <a:lnSpc>
                <a:spcPts val="2200"/>
              </a:lnSpc>
              <a:spcBef>
                <a:spcPct val="0"/>
              </a:spcBef>
              <a:spcAft>
                <a:spcPct val="0"/>
              </a:spcAft>
              <a:buClrTx/>
              <a:buSzTx/>
              <a:buFontTx/>
              <a:buChar char="•"/>
              <a:tabLst/>
            </a:pPr>
            <a:r>
              <a:rPr kumimoji="0" lang="zh-CN" altLang="zh-CN" sz="1400" b="1" i="0" u="none" strike="noStrike" kern="1500" cap="none" normalizeH="0" dirty="0" smtClean="0">
                <a:ln>
                  <a:noFill/>
                </a:ln>
                <a:solidFill>
                  <a:srgbClr val="000000"/>
                </a:solidFill>
                <a:effectLst/>
                <a:latin typeface="微软雅黑" panose="020B0503020204020204" pitchFamily="34" charset="-122"/>
                <a:ea typeface="微软雅黑" panose="020B0503020204020204" pitchFamily="34" charset="-122"/>
              </a:rPr>
              <a:t>第四次分手</a:t>
            </a:r>
            <a:r>
              <a:rPr kumimoji="0" lang="zh-CN" altLang="zh-CN" sz="1400" b="0" i="0" u="none" strike="noStrike" kern="1500" cap="none" normalizeH="0" dirty="0" smtClean="0">
                <a:ln>
                  <a:noFill/>
                </a:ln>
                <a:solidFill>
                  <a:srgbClr val="000000"/>
                </a:solidFill>
                <a:effectLst/>
                <a:latin typeface="微软雅黑" panose="020B0503020204020204" pitchFamily="34" charset="-122"/>
                <a:ea typeface="微软雅黑" panose="020B0503020204020204" pitchFamily="34" charset="-122"/>
              </a:rPr>
              <a:t> ： Client端收到Server端发送的FIN报文段，向Server端发送标志位是ACK的报文段，然后Client端进入</a:t>
            </a:r>
            <a:r>
              <a:rPr kumimoji="0" lang="zh-CN" altLang="zh-CN" sz="1050" b="0" i="0" u="none" strike="noStrike" kern="1500" cap="none" normalizeH="0" dirty="0" smtClean="0">
                <a:ln>
                  <a:noFill/>
                </a:ln>
                <a:solidFill>
                  <a:srgbClr val="E83E8C"/>
                </a:solidFill>
                <a:effectLst/>
                <a:latin typeface="Courier New" panose="02070309020205020404" pitchFamily="49" charset="0"/>
                <a:ea typeface="微软雅黑" panose="020B0503020204020204" pitchFamily="34" charset="-122"/>
                <a:cs typeface="Courier New" panose="02070309020205020404" pitchFamily="49" charset="0"/>
              </a:rPr>
              <a:t>TIME_WAIT</a:t>
            </a:r>
            <a:r>
              <a:rPr kumimoji="0" lang="zh-CN" altLang="zh-CN" sz="1400" b="0" i="0" u="none" strike="noStrike" kern="1500" cap="none" normalizeH="0" dirty="0" smtClean="0">
                <a:ln>
                  <a:noFill/>
                </a:ln>
                <a:solidFill>
                  <a:srgbClr val="000000"/>
                </a:solidFill>
                <a:effectLst/>
                <a:latin typeface="微软雅黑" panose="020B0503020204020204" pitchFamily="34" charset="-122"/>
                <a:ea typeface="微软雅黑" panose="020B0503020204020204" pitchFamily="34" charset="-122"/>
              </a:rPr>
              <a:t>状态。Server端收到Client端的ACK报文段以后，就关闭连接。此时，Client端等待</a:t>
            </a:r>
            <a:r>
              <a:rPr kumimoji="0" lang="zh-CN" altLang="zh-CN" sz="1400" b="1" i="0" u="none" strike="noStrike" kern="1500" cap="none" normalizeH="0" dirty="0" smtClean="0">
                <a:ln>
                  <a:noFill/>
                </a:ln>
                <a:solidFill>
                  <a:srgbClr val="000000"/>
                </a:solidFill>
                <a:effectLst/>
                <a:latin typeface="微软雅黑" panose="020B0503020204020204" pitchFamily="34" charset="-122"/>
                <a:ea typeface="微软雅黑" panose="020B0503020204020204" pitchFamily="34" charset="-122"/>
              </a:rPr>
              <a:t>2MSL</a:t>
            </a:r>
            <a:r>
              <a:rPr kumimoji="0" lang="zh-CN" altLang="zh-CN" sz="1400" b="0" i="0" u="none" strike="noStrike" kern="1500" cap="none" normalizeH="0" dirty="0" smtClean="0">
                <a:ln>
                  <a:noFill/>
                </a:ln>
                <a:solidFill>
                  <a:srgbClr val="000000"/>
                </a:solidFill>
                <a:effectLst/>
                <a:latin typeface="微软雅黑" panose="020B0503020204020204" pitchFamily="34" charset="-122"/>
                <a:ea typeface="微软雅黑" panose="020B0503020204020204" pitchFamily="34" charset="-122"/>
              </a:rPr>
              <a:t>的时间后依然没有收到回复，则证明Server端已正常关闭，那好，Client端也可以关闭连接了。</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9896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872942" y="405114"/>
            <a:ext cx="2757622" cy="461665"/>
          </a:xfrm>
          <a:prstGeom prst="rect">
            <a:avLst/>
          </a:prstGeom>
          <a:noFill/>
        </p:spPr>
        <p:txBody>
          <a:bodyPr wrap="square" rtlCol="0">
            <a:spAutoFit/>
          </a:bodyPr>
          <a:lstStyle/>
          <a:p>
            <a:r>
              <a:rPr lang="zh-CN" altLang="en-US" sz="2400" dirty="0" smtClean="0"/>
              <a:t>传输层</a:t>
            </a:r>
            <a:endParaRPr lang="zh-CN" altLang="en-US" sz="2400" dirty="0"/>
          </a:p>
        </p:txBody>
      </p:sp>
      <p:sp>
        <p:nvSpPr>
          <p:cNvPr id="7" name="矩形 6"/>
          <p:cNvSpPr/>
          <p:nvPr/>
        </p:nvSpPr>
        <p:spPr>
          <a:xfrm>
            <a:off x="138223" y="860849"/>
            <a:ext cx="5519460" cy="338554"/>
          </a:xfrm>
          <a:prstGeom prst="rect">
            <a:avLst/>
          </a:prstGeom>
        </p:spPr>
        <p:txBody>
          <a:bodyPr wrap="none">
            <a:spAutoFit/>
          </a:bodyPr>
          <a:lstStyle/>
          <a:p>
            <a:r>
              <a:rPr lang="zh-CN" altLang="en-US" sz="1600" b="1" dirty="0">
                <a:solidFill>
                  <a:srgbClr val="FF0000"/>
                </a:solidFill>
                <a:latin typeface="微软雅黑" panose="020B0503020204020204" pitchFamily="34" charset="-122"/>
                <a:ea typeface="微软雅黑" panose="020B0503020204020204" pitchFamily="34" charset="-122"/>
              </a:rPr>
              <a:t>为什么连接的时候是三次握手，关闭的时候却是四次握手？</a:t>
            </a:r>
            <a:endParaRPr lang="zh-CN" altLang="en-US" sz="1600" b="1" i="0" dirty="0">
              <a:solidFill>
                <a:srgbClr val="FF0000"/>
              </a:solidFill>
              <a:effectLst/>
              <a:latin typeface="微软雅黑" panose="020B0503020204020204" pitchFamily="34" charset="-122"/>
              <a:ea typeface="微软雅黑" panose="020B0503020204020204" pitchFamily="34" charset="-122"/>
            </a:endParaRPr>
          </a:p>
        </p:txBody>
      </p:sp>
      <p:sp>
        <p:nvSpPr>
          <p:cNvPr id="8" name="矩形 7"/>
          <p:cNvSpPr/>
          <p:nvPr/>
        </p:nvSpPr>
        <p:spPr>
          <a:xfrm>
            <a:off x="138222" y="1234642"/>
            <a:ext cx="12053777" cy="2349361"/>
          </a:xfrm>
          <a:prstGeom prst="rect">
            <a:avLst/>
          </a:prstGeom>
        </p:spPr>
        <p:txBody>
          <a:bodyPr wrap="square">
            <a:spAutoFit/>
          </a:bodyPr>
          <a:lstStyle/>
          <a:p>
            <a:pPr>
              <a:lnSpc>
                <a:spcPts val="2200"/>
              </a:lnSpc>
            </a:pPr>
            <a:r>
              <a:rPr lang="zh-CN" altLang="en-US" sz="1400" dirty="0">
                <a:solidFill>
                  <a:srgbClr val="000000"/>
                </a:solidFill>
                <a:latin typeface="微软雅黑" panose="020B0503020204020204" pitchFamily="34" charset="-122"/>
                <a:ea typeface="微软雅黑" panose="020B0503020204020204" pitchFamily="34" charset="-122"/>
              </a:rPr>
              <a:t>建立连接时因为当</a:t>
            </a:r>
            <a:r>
              <a:rPr lang="en-US" altLang="zh-CN" sz="1400" dirty="0">
                <a:solidFill>
                  <a:srgbClr val="000000"/>
                </a:solidFill>
                <a:latin typeface="微软雅黑" panose="020B0503020204020204" pitchFamily="34" charset="-122"/>
                <a:ea typeface="微软雅黑" panose="020B0503020204020204" pitchFamily="34" charset="-122"/>
              </a:rPr>
              <a:t>Server</a:t>
            </a:r>
            <a:r>
              <a:rPr lang="zh-CN" altLang="en-US" sz="1400" dirty="0">
                <a:solidFill>
                  <a:srgbClr val="000000"/>
                </a:solidFill>
                <a:latin typeface="微软雅黑" panose="020B0503020204020204" pitchFamily="34" charset="-122"/>
                <a:ea typeface="微软雅黑" panose="020B0503020204020204" pitchFamily="34" charset="-122"/>
              </a:rPr>
              <a:t>端收到</a:t>
            </a:r>
            <a:r>
              <a:rPr lang="en-US" altLang="zh-CN" sz="1400" dirty="0">
                <a:solidFill>
                  <a:srgbClr val="000000"/>
                </a:solidFill>
                <a:latin typeface="微软雅黑" panose="020B0503020204020204" pitchFamily="34" charset="-122"/>
                <a:ea typeface="微软雅黑" panose="020B0503020204020204" pitchFamily="34" charset="-122"/>
              </a:rPr>
              <a:t>Client</a:t>
            </a:r>
            <a:r>
              <a:rPr lang="zh-CN" altLang="en-US" sz="1400" dirty="0">
                <a:solidFill>
                  <a:srgbClr val="000000"/>
                </a:solidFill>
                <a:latin typeface="微软雅黑" panose="020B0503020204020204" pitchFamily="34" charset="-122"/>
                <a:ea typeface="微软雅黑" panose="020B0503020204020204" pitchFamily="34" charset="-122"/>
              </a:rPr>
              <a:t>端的</a:t>
            </a:r>
            <a:r>
              <a:rPr lang="en-US" altLang="zh-CN" sz="1400" dirty="0">
                <a:solidFill>
                  <a:srgbClr val="000000"/>
                </a:solidFill>
                <a:latin typeface="微软雅黑" panose="020B0503020204020204" pitchFamily="34" charset="-122"/>
                <a:ea typeface="微软雅黑" panose="020B0503020204020204" pitchFamily="34" charset="-122"/>
              </a:rPr>
              <a:t>SYN</a:t>
            </a:r>
            <a:r>
              <a:rPr lang="zh-CN" altLang="en-US" sz="1400" dirty="0">
                <a:solidFill>
                  <a:srgbClr val="000000"/>
                </a:solidFill>
                <a:latin typeface="微软雅黑" panose="020B0503020204020204" pitchFamily="34" charset="-122"/>
                <a:ea typeface="微软雅黑" panose="020B0503020204020204" pitchFamily="34" charset="-122"/>
              </a:rPr>
              <a:t>连接请求报文后，可以直接发送</a:t>
            </a:r>
            <a:r>
              <a:rPr lang="en-US" altLang="zh-CN" sz="1400" b="1" dirty="0">
                <a:solidFill>
                  <a:srgbClr val="000000"/>
                </a:solidFill>
                <a:latin typeface="微软雅黑" panose="020B0503020204020204" pitchFamily="34" charset="-122"/>
                <a:ea typeface="微软雅黑" panose="020B0503020204020204" pitchFamily="34" charset="-122"/>
              </a:rPr>
              <a:t>SYN+ACK</a:t>
            </a:r>
            <a:r>
              <a:rPr lang="zh-CN" altLang="en-US" sz="1400" dirty="0">
                <a:solidFill>
                  <a:srgbClr val="000000"/>
                </a:solidFill>
                <a:latin typeface="微软雅黑" panose="020B0503020204020204" pitchFamily="34" charset="-122"/>
                <a:ea typeface="微软雅黑" panose="020B0503020204020204" pitchFamily="34" charset="-122"/>
              </a:rPr>
              <a:t>报文。其中</a:t>
            </a:r>
            <a:r>
              <a:rPr lang="en-US" altLang="zh-CN" sz="1400" dirty="0">
                <a:solidFill>
                  <a:srgbClr val="000000"/>
                </a:solidFill>
                <a:latin typeface="微软雅黑" panose="020B0503020204020204" pitchFamily="34" charset="-122"/>
                <a:ea typeface="微软雅黑" panose="020B0503020204020204" pitchFamily="34" charset="-122"/>
              </a:rPr>
              <a:t>ACK</a:t>
            </a:r>
            <a:r>
              <a:rPr lang="zh-CN" altLang="en-US" sz="1400" dirty="0">
                <a:solidFill>
                  <a:srgbClr val="000000"/>
                </a:solidFill>
                <a:latin typeface="微软雅黑" panose="020B0503020204020204" pitchFamily="34" charset="-122"/>
                <a:ea typeface="微软雅黑" panose="020B0503020204020204" pitchFamily="34" charset="-122"/>
              </a:rPr>
              <a:t>报文是用来应答的，</a:t>
            </a:r>
            <a:r>
              <a:rPr lang="en-US" altLang="zh-CN" sz="1400" dirty="0">
                <a:solidFill>
                  <a:srgbClr val="000000"/>
                </a:solidFill>
                <a:latin typeface="微软雅黑" panose="020B0503020204020204" pitchFamily="34" charset="-122"/>
                <a:ea typeface="微软雅黑" panose="020B0503020204020204" pitchFamily="34" charset="-122"/>
              </a:rPr>
              <a:t>SYN</a:t>
            </a:r>
            <a:r>
              <a:rPr lang="zh-CN" altLang="en-US" sz="1400" dirty="0">
                <a:solidFill>
                  <a:srgbClr val="000000"/>
                </a:solidFill>
                <a:latin typeface="微软雅黑" panose="020B0503020204020204" pitchFamily="34" charset="-122"/>
                <a:ea typeface="微软雅黑" panose="020B0503020204020204" pitchFamily="34" charset="-122"/>
              </a:rPr>
              <a:t>报文是用来同步的。所以建立连接只需要三次握手。</a:t>
            </a:r>
          </a:p>
          <a:p>
            <a:pPr>
              <a:lnSpc>
                <a:spcPts val="2200"/>
              </a:lnSpc>
            </a:pPr>
            <a:r>
              <a:rPr lang="zh-CN" altLang="en-US" sz="1400" dirty="0">
                <a:solidFill>
                  <a:srgbClr val="000000"/>
                </a:solidFill>
                <a:latin typeface="微软雅黑" panose="020B0503020204020204" pitchFamily="34" charset="-122"/>
                <a:ea typeface="微软雅黑" panose="020B0503020204020204" pitchFamily="34" charset="-122"/>
              </a:rPr>
              <a:t>由于</a:t>
            </a:r>
            <a:r>
              <a:rPr lang="en-US" altLang="zh-CN" sz="1400" dirty="0">
                <a:solidFill>
                  <a:srgbClr val="000000"/>
                </a:solidFill>
                <a:latin typeface="微软雅黑" panose="020B0503020204020204" pitchFamily="34" charset="-122"/>
                <a:ea typeface="微软雅黑" panose="020B0503020204020204" pitchFamily="34" charset="-122"/>
              </a:rPr>
              <a:t>TCP</a:t>
            </a:r>
            <a:r>
              <a:rPr lang="zh-CN" altLang="en-US" sz="1400" dirty="0">
                <a:solidFill>
                  <a:srgbClr val="000000"/>
                </a:solidFill>
                <a:latin typeface="微软雅黑" panose="020B0503020204020204" pitchFamily="34" charset="-122"/>
                <a:ea typeface="微软雅黑" panose="020B0503020204020204" pitchFamily="34" charset="-122"/>
              </a:rPr>
              <a:t>协议是一种面向连接的、可靠的、基于字节流的运输层通信协议，</a:t>
            </a:r>
            <a:r>
              <a:rPr lang="en-US" altLang="zh-CN" sz="1400" dirty="0">
                <a:solidFill>
                  <a:srgbClr val="000000"/>
                </a:solidFill>
                <a:latin typeface="微软雅黑" panose="020B0503020204020204" pitchFamily="34" charset="-122"/>
                <a:ea typeface="微软雅黑" panose="020B0503020204020204" pitchFamily="34" charset="-122"/>
              </a:rPr>
              <a:t>TCP</a:t>
            </a:r>
            <a:r>
              <a:rPr lang="zh-CN" altLang="en-US" sz="1400" dirty="0">
                <a:solidFill>
                  <a:srgbClr val="000000"/>
                </a:solidFill>
                <a:latin typeface="微软雅黑" panose="020B0503020204020204" pitchFamily="34" charset="-122"/>
                <a:ea typeface="微软雅黑" panose="020B0503020204020204" pitchFamily="34" charset="-122"/>
              </a:rPr>
              <a:t>是</a:t>
            </a:r>
            <a:r>
              <a:rPr lang="zh-CN" altLang="en-US" sz="1400" b="1" dirty="0">
                <a:solidFill>
                  <a:srgbClr val="000000"/>
                </a:solidFill>
                <a:latin typeface="微软雅黑" panose="020B0503020204020204" pitchFamily="34" charset="-122"/>
                <a:ea typeface="微软雅黑" panose="020B0503020204020204" pitchFamily="34" charset="-122"/>
              </a:rPr>
              <a:t>全双工模式</a:t>
            </a:r>
            <a:r>
              <a:rPr lang="zh-CN" altLang="en-US" sz="1400" dirty="0">
                <a:solidFill>
                  <a:srgbClr val="000000"/>
                </a:solidFill>
                <a:latin typeface="微软雅黑" panose="020B0503020204020204" pitchFamily="34" charset="-122"/>
                <a:ea typeface="微软雅黑" panose="020B0503020204020204" pitchFamily="34" charset="-122"/>
              </a:rPr>
              <a:t>。</a:t>
            </a:r>
            <a:br>
              <a:rPr lang="zh-CN" altLang="en-US" sz="1400" dirty="0">
                <a:solidFill>
                  <a:srgbClr val="000000"/>
                </a:solidFill>
                <a:latin typeface="微软雅黑" panose="020B0503020204020204" pitchFamily="34" charset="-122"/>
                <a:ea typeface="微软雅黑" panose="020B0503020204020204" pitchFamily="34" charset="-122"/>
              </a:rPr>
            </a:br>
            <a:r>
              <a:rPr lang="zh-CN" altLang="en-US" sz="1400" dirty="0">
                <a:solidFill>
                  <a:srgbClr val="000000"/>
                </a:solidFill>
                <a:latin typeface="微软雅黑" panose="020B0503020204020204" pitchFamily="34" charset="-122"/>
                <a:ea typeface="微软雅黑" panose="020B0503020204020204" pitchFamily="34" charset="-122"/>
              </a:rPr>
              <a:t>这就意味着，关闭连接时，当</a:t>
            </a:r>
            <a:r>
              <a:rPr lang="en-US" altLang="zh-CN" sz="1400" dirty="0">
                <a:solidFill>
                  <a:srgbClr val="000000"/>
                </a:solidFill>
                <a:latin typeface="微软雅黑" panose="020B0503020204020204" pitchFamily="34" charset="-122"/>
                <a:ea typeface="微软雅黑" panose="020B0503020204020204" pitchFamily="34" charset="-122"/>
              </a:rPr>
              <a:t>Client</a:t>
            </a:r>
            <a:r>
              <a:rPr lang="zh-CN" altLang="en-US" sz="1400" dirty="0">
                <a:solidFill>
                  <a:srgbClr val="000000"/>
                </a:solidFill>
                <a:latin typeface="微软雅黑" panose="020B0503020204020204" pitchFamily="34" charset="-122"/>
                <a:ea typeface="微软雅黑" panose="020B0503020204020204" pitchFamily="34" charset="-122"/>
              </a:rPr>
              <a:t>端发出</a:t>
            </a:r>
            <a:r>
              <a:rPr lang="en-US" altLang="zh-CN" sz="1400" dirty="0">
                <a:solidFill>
                  <a:srgbClr val="000000"/>
                </a:solidFill>
                <a:latin typeface="微软雅黑" panose="020B0503020204020204" pitchFamily="34" charset="-122"/>
                <a:ea typeface="微软雅黑" panose="020B0503020204020204" pitchFamily="34" charset="-122"/>
              </a:rPr>
              <a:t>FIN</a:t>
            </a:r>
            <a:r>
              <a:rPr lang="zh-CN" altLang="en-US" sz="1400" dirty="0">
                <a:solidFill>
                  <a:srgbClr val="000000"/>
                </a:solidFill>
                <a:latin typeface="微软雅黑" panose="020B0503020204020204" pitchFamily="34" charset="-122"/>
                <a:ea typeface="微软雅黑" panose="020B0503020204020204" pitchFamily="34" charset="-122"/>
              </a:rPr>
              <a:t>报文段时，只是表示</a:t>
            </a:r>
            <a:r>
              <a:rPr lang="en-US" altLang="zh-CN" sz="1400" dirty="0">
                <a:solidFill>
                  <a:srgbClr val="000000"/>
                </a:solidFill>
                <a:latin typeface="微软雅黑" panose="020B0503020204020204" pitchFamily="34" charset="-122"/>
                <a:ea typeface="微软雅黑" panose="020B0503020204020204" pitchFamily="34" charset="-122"/>
              </a:rPr>
              <a:t>Client</a:t>
            </a:r>
            <a:r>
              <a:rPr lang="zh-CN" altLang="en-US" sz="1400" dirty="0">
                <a:solidFill>
                  <a:srgbClr val="000000"/>
                </a:solidFill>
                <a:latin typeface="微软雅黑" panose="020B0503020204020204" pitchFamily="34" charset="-122"/>
                <a:ea typeface="微软雅黑" panose="020B0503020204020204" pitchFamily="34" charset="-122"/>
              </a:rPr>
              <a:t>端告诉</a:t>
            </a:r>
            <a:r>
              <a:rPr lang="en-US" altLang="zh-CN" sz="1400" dirty="0">
                <a:solidFill>
                  <a:srgbClr val="000000"/>
                </a:solidFill>
                <a:latin typeface="微软雅黑" panose="020B0503020204020204" pitchFamily="34" charset="-122"/>
                <a:ea typeface="微软雅黑" panose="020B0503020204020204" pitchFamily="34" charset="-122"/>
              </a:rPr>
              <a:t>Server</a:t>
            </a:r>
            <a:r>
              <a:rPr lang="zh-CN" altLang="en-US" sz="1400" dirty="0">
                <a:solidFill>
                  <a:srgbClr val="000000"/>
                </a:solidFill>
                <a:latin typeface="微软雅黑" panose="020B0503020204020204" pitchFamily="34" charset="-122"/>
                <a:ea typeface="微软雅黑" panose="020B0503020204020204" pitchFamily="34" charset="-122"/>
              </a:rPr>
              <a:t>端数据已经发送完毕了。当</a:t>
            </a:r>
            <a:r>
              <a:rPr lang="en-US" altLang="zh-CN" sz="1400" dirty="0">
                <a:solidFill>
                  <a:srgbClr val="000000"/>
                </a:solidFill>
                <a:latin typeface="微软雅黑" panose="020B0503020204020204" pitchFamily="34" charset="-122"/>
                <a:ea typeface="微软雅黑" panose="020B0503020204020204" pitchFamily="34" charset="-122"/>
              </a:rPr>
              <a:t>Server</a:t>
            </a:r>
            <a:r>
              <a:rPr lang="zh-CN" altLang="en-US" sz="1400" dirty="0">
                <a:solidFill>
                  <a:srgbClr val="000000"/>
                </a:solidFill>
                <a:latin typeface="微软雅黑" panose="020B0503020204020204" pitchFamily="34" charset="-122"/>
                <a:ea typeface="微软雅黑" panose="020B0503020204020204" pitchFamily="34" charset="-122"/>
              </a:rPr>
              <a:t>端收到</a:t>
            </a:r>
            <a:r>
              <a:rPr lang="en-US" altLang="zh-CN" sz="1400" dirty="0">
                <a:solidFill>
                  <a:srgbClr val="000000"/>
                </a:solidFill>
                <a:latin typeface="微软雅黑" panose="020B0503020204020204" pitchFamily="34" charset="-122"/>
                <a:ea typeface="微软雅黑" panose="020B0503020204020204" pitchFamily="34" charset="-122"/>
              </a:rPr>
              <a:t>FIN</a:t>
            </a:r>
            <a:r>
              <a:rPr lang="zh-CN" altLang="en-US" sz="1400" dirty="0">
                <a:solidFill>
                  <a:srgbClr val="000000"/>
                </a:solidFill>
                <a:latin typeface="微软雅黑" panose="020B0503020204020204" pitchFamily="34" charset="-122"/>
                <a:ea typeface="微软雅黑" panose="020B0503020204020204" pitchFamily="34" charset="-122"/>
              </a:rPr>
              <a:t>报文并返回</a:t>
            </a:r>
            <a:r>
              <a:rPr lang="en-US" altLang="zh-CN" sz="1400" dirty="0">
                <a:solidFill>
                  <a:srgbClr val="000000"/>
                </a:solidFill>
                <a:latin typeface="微软雅黑" panose="020B0503020204020204" pitchFamily="34" charset="-122"/>
                <a:ea typeface="微软雅黑" panose="020B0503020204020204" pitchFamily="34" charset="-122"/>
              </a:rPr>
              <a:t>ACK</a:t>
            </a:r>
            <a:r>
              <a:rPr lang="zh-CN" altLang="en-US" sz="1400" dirty="0">
                <a:solidFill>
                  <a:srgbClr val="000000"/>
                </a:solidFill>
                <a:latin typeface="微软雅黑" panose="020B0503020204020204" pitchFamily="34" charset="-122"/>
                <a:ea typeface="微软雅黑" panose="020B0503020204020204" pitchFamily="34" charset="-122"/>
              </a:rPr>
              <a:t>报文段，表示它已经知道</a:t>
            </a:r>
            <a:r>
              <a:rPr lang="en-US" altLang="zh-CN" sz="1400" dirty="0">
                <a:solidFill>
                  <a:srgbClr val="000000"/>
                </a:solidFill>
                <a:latin typeface="微软雅黑" panose="020B0503020204020204" pitchFamily="34" charset="-122"/>
                <a:ea typeface="微软雅黑" panose="020B0503020204020204" pitchFamily="34" charset="-122"/>
              </a:rPr>
              <a:t>Client</a:t>
            </a:r>
            <a:r>
              <a:rPr lang="zh-CN" altLang="en-US" sz="1400" dirty="0">
                <a:solidFill>
                  <a:srgbClr val="000000"/>
                </a:solidFill>
                <a:latin typeface="微软雅黑" panose="020B0503020204020204" pitchFamily="34" charset="-122"/>
                <a:ea typeface="微软雅黑" panose="020B0503020204020204" pitchFamily="34" charset="-122"/>
              </a:rPr>
              <a:t>端没有数据发送了，但是</a:t>
            </a:r>
            <a:r>
              <a:rPr lang="en-US" altLang="zh-CN" sz="1400" dirty="0">
                <a:solidFill>
                  <a:srgbClr val="000000"/>
                </a:solidFill>
                <a:latin typeface="微软雅黑" panose="020B0503020204020204" pitchFamily="34" charset="-122"/>
                <a:ea typeface="微软雅黑" panose="020B0503020204020204" pitchFamily="34" charset="-122"/>
              </a:rPr>
              <a:t>Server</a:t>
            </a:r>
            <a:r>
              <a:rPr lang="zh-CN" altLang="en-US" sz="1400" dirty="0">
                <a:solidFill>
                  <a:srgbClr val="000000"/>
                </a:solidFill>
                <a:latin typeface="微软雅黑" panose="020B0503020204020204" pitchFamily="34" charset="-122"/>
                <a:ea typeface="微软雅黑" panose="020B0503020204020204" pitchFamily="34" charset="-122"/>
              </a:rPr>
              <a:t>端还是可以发送数据到</a:t>
            </a:r>
            <a:r>
              <a:rPr lang="en-US" altLang="zh-CN" sz="1400" dirty="0">
                <a:solidFill>
                  <a:srgbClr val="000000"/>
                </a:solidFill>
                <a:latin typeface="微软雅黑" panose="020B0503020204020204" pitchFamily="34" charset="-122"/>
                <a:ea typeface="微软雅黑" panose="020B0503020204020204" pitchFamily="34" charset="-122"/>
              </a:rPr>
              <a:t>Client</a:t>
            </a:r>
            <a:r>
              <a:rPr lang="zh-CN" altLang="en-US" sz="1400" dirty="0">
                <a:solidFill>
                  <a:srgbClr val="000000"/>
                </a:solidFill>
                <a:latin typeface="微软雅黑" panose="020B0503020204020204" pitchFamily="34" charset="-122"/>
                <a:ea typeface="微软雅黑" panose="020B0503020204020204" pitchFamily="34" charset="-122"/>
              </a:rPr>
              <a:t>端的，所以</a:t>
            </a:r>
            <a:r>
              <a:rPr lang="en-US" altLang="zh-CN" sz="1400" dirty="0">
                <a:solidFill>
                  <a:srgbClr val="000000"/>
                </a:solidFill>
                <a:latin typeface="微软雅黑" panose="020B0503020204020204" pitchFamily="34" charset="-122"/>
                <a:ea typeface="微软雅黑" panose="020B0503020204020204" pitchFamily="34" charset="-122"/>
              </a:rPr>
              <a:t>Server</a:t>
            </a:r>
            <a:r>
              <a:rPr lang="zh-CN" altLang="en-US" sz="1400" dirty="0">
                <a:solidFill>
                  <a:srgbClr val="000000"/>
                </a:solidFill>
                <a:latin typeface="微软雅黑" panose="020B0503020204020204" pitchFamily="34" charset="-122"/>
                <a:ea typeface="微软雅黑" panose="020B0503020204020204" pitchFamily="34" charset="-122"/>
              </a:rPr>
              <a:t>很可能并不会立即关闭</a:t>
            </a:r>
            <a:r>
              <a:rPr lang="en-US" altLang="zh-CN" sz="1400" dirty="0">
                <a:solidFill>
                  <a:srgbClr val="000000"/>
                </a:solidFill>
                <a:latin typeface="微软雅黑" panose="020B0503020204020204" pitchFamily="34" charset="-122"/>
                <a:ea typeface="微软雅黑" panose="020B0503020204020204" pitchFamily="34" charset="-122"/>
              </a:rPr>
              <a:t>SOCKET</a:t>
            </a:r>
            <a:r>
              <a:rPr lang="zh-CN" altLang="en-US" sz="1400" dirty="0">
                <a:solidFill>
                  <a:srgbClr val="000000"/>
                </a:solidFill>
                <a:latin typeface="微软雅黑" panose="020B0503020204020204" pitchFamily="34" charset="-122"/>
                <a:ea typeface="微软雅黑" panose="020B0503020204020204" pitchFamily="34" charset="-122"/>
              </a:rPr>
              <a:t>，直到</a:t>
            </a:r>
            <a:r>
              <a:rPr lang="en-US" altLang="zh-CN" sz="1400" dirty="0">
                <a:solidFill>
                  <a:srgbClr val="000000"/>
                </a:solidFill>
                <a:latin typeface="微软雅黑" panose="020B0503020204020204" pitchFamily="34" charset="-122"/>
                <a:ea typeface="微软雅黑" panose="020B0503020204020204" pitchFamily="34" charset="-122"/>
              </a:rPr>
              <a:t>Server</a:t>
            </a:r>
            <a:r>
              <a:rPr lang="zh-CN" altLang="en-US" sz="1400" dirty="0">
                <a:solidFill>
                  <a:srgbClr val="000000"/>
                </a:solidFill>
                <a:latin typeface="微软雅黑" panose="020B0503020204020204" pitchFamily="34" charset="-122"/>
                <a:ea typeface="微软雅黑" panose="020B0503020204020204" pitchFamily="34" charset="-122"/>
              </a:rPr>
              <a:t>端把数据也发送完毕。</a:t>
            </a:r>
            <a:br>
              <a:rPr lang="zh-CN" altLang="en-US" sz="1400" dirty="0">
                <a:solidFill>
                  <a:srgbClr val="000000"/>
                </a:solidFill>
                <a:latin typeface="微软雅黑" panose="020B0503020204020204" pitchFamily="34" charset="-122"/>
                <a:ea typeface="微软雅黑" panose="020B0503020204020204" pitchFamily="34" charset="-122"/>
              </a:rPr>
            </a:br>
            <a:r>
              <a:rPr lang="zh-CN" altLang="en-US" sz="1400" dirty="0">
                <a:solidFill>
                  <a:srgbClr val="000000"/>
                </a:solidFill>
                <a:latin typeface="微软雅黑" panose="020B0503020204020204" pitchFamily="34" charset="-122"/>
                <a:ea typeface="微软雅黑" panose="020B0503020204020204" pitchFamily="34" charset="-122"/>
              </a:rPr>
              <a:t>当</a:t>
            </a:r>
            <a:r>
              <a:rPr lang="en-US" altLang="zh-CN" sz="1400" dirty="0">
                <a:solidFill>
                  <a:srgbClr val="000000"/>
                </a:solidFill>
                <a:latin typeface="微软雅黑" panose="020B0503020204020204" pitchFamily="34" charset="-122"/>
                <a:ea typeface="微软雅黑" panose="020B0503020204020204" pitchFamily="34" charset="-122"/>
              </a:rPr>
              <a:t>Server</a:t>
            </a:r>
            <a:r>
              <a:rPr lang="zh-CN" altLang="en-US" sz="1400" dirty="0">
                <a:solidFill>
                  <a:srgbClr val="000000"/>
                </a:solidFill>
                <a:latin typeface="微软雅黑" panose="020B0503020204020204" pitchFamily="34" charset="-122"/>
                <a:ea typeface="微软雅黑" panose="020B0503020204020204" pitchFamily="34" charset="-122"/>
              </a:rPr>
              <a:t>端也发送了</a:t>
            </a:r>
            <a:r>
              <a:rPr lang="en-US" altLang="zh-CN" sz="1400" dirty="0">
                <a:solidFill>
                  <a:srgbClr val="000000"/>
                </a:solidFill>
                <a:latin typeface="微软雅黑" panose="020B0503020204020204" pitchFamily="34" charset="-122"/>
                <a:ea typeface="微软雅黑" panose="020B0503020204020204" pitchFamily="34" charset="-122"/>
              </a:rPr>
              <a:t>FIN</a:t>
            </a:r>
            <a:r>
              <a:rPr lang="zh-CN" altLang="en-US" sz="1400" dirty="0">
                <a:solidFill>
                  <a:srgbClr val="000000"/>
                </a:solidFill>
                <a:latin typeface="微软雅黑" panose="020B0503020204020204" pitchFamily="34" charset="-122"/>
                <a:ea typeface="微软雅黑" panose="020B0503020204020204" pitchFamily="34" charset="-122"/>
              </a:rPr>
              <a:t>报文段时，这个时候就表示</a:t>
            </a:r>
            <a:r>
              <a:rPr lang="en-US" altLang="zh-CN" sz="1400" dirty="0">
                <a:solidFill>
                  <a:srgbClr val="000000"/>
                </a:solidFill>
                <a:latin typeface="微软雅黑" panose="020B0503020204020204" pitchFamily="34" charset="-122"/>
                <a:ea typeface="微软雅黑" panose="020B0503020204020204" pitchFamily="34" charset="-122"/>
              </a:rPr>
              <a:t>Server</a:t>
            </a:r>
            <a:r>
              <a:rPr lang="zh-CN" altLang="en-US" sz="1400" dirty="0">
                <a:solidFill>
                  <a:srgbClr val="000000"/>
                </a:solidFill>
                <a:latin typeface="微软雅黑" panose="020B0503020204020204" pitchFamily="34" charset="-122"/>
                <a:ea typeface="微软雅黑" panose="020B0503020204020204" pitchFamily="34" charset="-122"/>
              </a:rPr>
              <a:t>端也没有数据要发送了，就会告诉</a:t>
            </a:r>
            <a:r>
              <a:rPr lang="en-US" altLang="zh-CN" sz="1400" dirty="0">
                <a:solidFill>
                  <a:srgbClr val="000000"/>
                </a:solidFill>
                <a:latin typeface="微软雅黑" panose="020B0503020204020204" pitchFamily="34" charset="-122"/>
                <a:ea typeface="微软雅黑" panose="020B0503020204020204" pitchFamily="34" charset="-122"/>
              </a:rPr>
              <a:t>Client</a:t>
            </a:r>
            <a:r>
              <a:rPr lang="zh-CN" altLang="en-US" sz="1400" dirty="0">
                <a:solidFill>
                  <a:srgbClr val="000000"/>
                </a:solidFill>
                <a:latin typeface="微软雅黑" panose="020B0503020204020204" pitchFamily="34" charset="-122"/>
                <a:ea typeface="微软雅黑" panose="020B0503020204020204" pitchFamily="34" charset="-122"/>
              </a:rPr>
              <a:t>端，我也没有数据要发送了，之后彼此就会愉快的中断这次</a:t>
            </a:r>
            <a:r>
              <a:rPr lang="en-US" altLang="zh-CN" sz="1400" dirty="0">
                <a:solidFill>
                  <a:srgbClr val="000000"/>
                </a:solidFill>
                <a:latin typeface="微软雅黑" panose="020B0503020204020204" pitchFamily="34" charset="-122"/>
                <a:ea typeface="微软雅黑" panose="020B0503020204020204" pitchFamily="34" charset="-122"/>
              </a:rPr>
              <a:t>TCP</a:t>
            </a:r>
            <a:r>
              <a:rPr lang="zh-CN" altLang="en-US" sz="1400" dirty="0">
                <a:solidFill>
                  <a:srgbClr val="000000"/>
                </a:solidFill>
                <a:latin typeface="微软雅黑" panose="020B0503020204020204" pitchFamily="34" charset="-122"/>
                <a:ea typeface="微软雅黑" panose="020B0503020204020204" pitchFamily="34" charset="-122"/>
              </a:rPr>
              <a:t>连接。</a:t>
            </a:r>
            <a:endParaRPr lang="zh-CN" altLang="en-US" sz="1400" b="0" i="0" dirty="0">
              <a:solidFill>
                <a:srgbClr val="000000"/>
              </a:solidFill>
              <a:effectLst/>
              <a:latin typeface="微软雅黑" panose="020B0503020204020204" pitchFamily="34" charset="-122"/>
              <a:ea typeface="微软雅黑" panose="020B0503020204020204" pitchFamily="34" charset="-122"/>
            </a:endParaRPr>
          </a:p>
        </p:txBody>
      </p:sp>
      <p:sp>
        <p:nvSpPr>
          <p:cNvPr id="9" name="矩形 8"/>
          <p:cNvSpPr/>
          <p:nvPr/>
        </p:nvSpPr>
        <p:spPr>
          <a:xfrm>
            <a:off x="138223" y="3577974"/>
            <a:ext cx="2194832" cy="338554"/>
          </a:xfrm>
          <a:prstGeom prst="rect">
            <a:avLst/>
          </a:prstGeom>
        </p:spPr>
        <p:txBody>
          <a:bodyPr wrap="none">
            <a:spAutoFit/>
          </a:bodyPr>
          <a:lstStyle/>
          <a:p>
            <a:r>
              <a:rPr lang="zh-CN" altLang="en-US" sz="1600" b="1" dirty="0">
                <a:solidFill>
                  <a:srgbClr val="FF0000"/>
                </a:solidFill>
                <a:latin typeface="微软雅黑" panose="020B0503020204020204" pitchFamily="34" charset="-122"/>
                <a:ea typeface="微软雅黑" panose="020B0503020204020204" pitchFamily="34" charset="-122"/>
              </a:rPr>
              <a:t>为什么要等待</a:t>
            </a:r>
            <a:r>
              <a:rPr lang="en-US" altLang="zh-CN" sz="1600" b="1" dirty="0">
                <a:solidFill>
                  <a:srgbClr val="FF0000"/>
                </a:solidFill>
                <a:latin typeface="微软雅黑" panose="020B0503020204020204" pitchFamily="34" charset="-122"/>
                <a:ea typeface="微软雅黑" panose="020B0503020204020204" pitchFamily="34" charset="-122"/>
              </a:rPr>
              <a:t>2MSL</a:t>
            </a:r>
            <a:r>
              <a:rPr lang="zh-CN" altLang="en-US" sz="1600" b="1" dirty="0">
                <a:solidFill>
                  <a:srgbClr val="FF0000"/>
                </a:solidFill>
                <a:latin typeface="微软雅黑" panose="020B0503020204020204" pitchFamily="34" charset="-122"/>
                <a:ea typeface="微软雅黑" panose="020B0503020204020204" pitchFamily="34" charset="-122"/>
              </a:rPr>
              <a:t>？</a:t>
            </a:r>
            <a:endParaRPr lang="zh-CN" altLang="en-US" sz="1600" b="1" i="0" dirty="0">
              <a:solidFill>
                <a:srgbClr val="FF0000"/>
              </a:solidFill>
              <a:effectLst/>
              <a:latin typeface="微软雅黑" panose="020B0503020204020204" pitchFamily="34" charset="-122"/>
              <a:ea typeface="微软雅黑" panose="020B0503020204020204" pitchFamily="34" charset="-122"/>
            </a:endParaRPr>
          </a:p>
        </p:txBody>
      </p:sp>
      <p:sp>
        <p:nvSpPr>
          <p:cNvPr id="10" name="Rectangle 1"/>
          <p:cNvSpPr>
            <a:spLocks noChangeArrowheads="1"/>
          </p:cNvSpPr>
          <p:nvPr/>
        </p:nvSpPr>
        <p:spPr bwMode="auto">
          <a:xfrm>
            <a:off x="175677" y="3937932"/>
            <a:ext cx="11888167" cy="3318857"/>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218" tIns="0" rIns="22218" bIns="0" numCol="1" anchor="ctr" anchorCtr="0" compatLnSpc="1">
            <a:prstTxWarp prst="textNoShape">
              <a:avLst/>
            </a:prstTxWarp>
            <a:spAutoFit/>
          </a:bodyPr>
          <a:lstStyle/>
          <a:p>
            <a:pPr marL="0" marR="0" lvl="0" indent="0" algn="l" defTabSz="914400" rtl="0" eaLnBrk="0" fontAlgn="base" latinLnBrk="0" hangingPunct="0">
              <a:lnSpc>
                <a:spcPts val="2200"/>
              </a:lnSpc>
              <a:spcBef>
                <a:spcPct val="0"/>
              </a:spcBef>
              <a:spcAft>
                <a:spcPct val="0"/>
              </a:spcAft>
              <a:buClrTx/>
              <a:buSzTx/>
              <a:buFontTx/>
              <a:buNone/>
              <a:tabLst/>
            </a:pPr>
            <a:r>
              <a:rPr kumimoji="0" lang="zh-CN" altLang="zh-CN" sz="14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MSL</a:t>
            </a:r>
            <a:r>
              <a:rPr kumimoji="0" lang="zh-CN"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：报文段最大生存时间，它是任何报文段被丢弃前在网络内的最长时间。</a:t>
            </a:r>
            <a:br>
              <a:rPr kumimoji="0" lang="zh-CN"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br>
            <a:r>
              <a:rPr kumimoji="0" lang="zh-CN"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有以下两个原因：</a:t>
            </a:r>
            <a:endParaRPr kumimoji="0" lang="zh-CN" altLang="zh-CN" sz="1400" b="0" i="0" u="none" strike="noStrike" cap="none" normalizeH="0" baseline="0" dirty="0" smtClean="0">
              <a:ln>
                <a:noFill/>
              </a:ln>
              <a:solidFill>
                <a:schemeClr val="tx1"/>
              </a:solidFill>
              <a:effectLst/>
            </a:endParaRPr>
          </a:p>
          <a:p>
            <a:pPr marL="0" marR="0" lvl="0" indent="0" algn="l" defTabSz="914400" rtl="0" eaLnBrk="0" fontAlgn="ctr" latinLnBrk="0" hangingPunct="0">
              <a:lnSpc>
                <a:spcPts val="2200"/>
              </a:lnSpc>
              <a:spcBef>
                <a:spcPct val="0"/>
              </a:spcBef>
              <a:spcAft>
                <a:spcPct val="0"/>
              </a:spcAft>
              <a:buClrTx/>
              <a:buSzTx/>
              <a:buFontTx/>
              <a:buChar char="•"/>
              <a:tabLst/>
            </a:pPr>
            <a:r>
              <a:rPr kumimoji="0" lang="zh-CN" altLang="zh-CN" sz="14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第一点：保证TCP协议的全双工连接能够可靠关闭</a:t>
            </a:r>
            <a:r>
              <a:rPr kumimoji="0" lang="zh-CN"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a:t>
            </a:r>
            <a:br>
              <a:rPr kumimoji="0" lang="zh-CN"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br>
            <a:r>
              <a:rPr kumimoji="0" lang="zh-CN"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由于IP协议的不可靠性或者是其它网络原因，导致了Server端没有收到Client端的ACK报文，那么Server端就会在超时之后重新发送FIN，如果此时Client端的连接已经关闭处于</a:t>
            </a:r>
            <a:r>
              <a:rPr kumimoji="0" lang="zh-CN" altLang="zh-CN" sz="1400" b="0" i="0" u="none" strike="noStrike" cap="none" normalizeH="0" baseline="0" dirty="0" smtClean="0">
                <a:ln>
                  <a:noFill/>
                </a:ln>
                <a:solidFill>
                  <a:srgbClr val="E83E8C"/>
                </a:solidFill>
                <a:effectLst/>
                <a:latin typeface="Courier New" panose="02070309020205020404" pitchFamily="49" charset="0"/>
                <a:ea typeface="微软雅黑" panose="020B0503020204020204" pitchFamily="34" charset="-122"/>
                <a:cs typeface="Courier New" panose="02070309020205020404" pitchFamily="49" charset="0"/>
              </a:rPr>
              <a:t>CLOESD</a:t>
            </a:r>
            <a:r>
              <a:rPr kumimoji="0" lang="zh-CN"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状态，那么重发的FIN就找不到对应的连接了，从而导致连接错乱，所以，Client端发送完最后的ACK不能直接进入</a:t>
            </a:r>
            <a:r>
              <a:rPr kumimoji="0" lang="zh-CN" altLang="zh-CN" sz="1400" b="0" i="0" u="none" strike="noStrike" cap="none" normalizeH="0" baseline="0" dirty="0" smtClean="0">
                <a:ln>
                  <a:noFill/>
                </a:ln>
                <a:solidFill>
                  <a:srgbClr val="E83E8C"/>
                </a:solidFill>
                <a:effectLst/>
                <a:latin typeface="Courier New" panose="02070309020205020404" pitchFamily="49" charset="0"/>
                <a:ea typeface="微软雅黑" panose="020B0503020204020204" pitchFamily="34" charset="-122"/>
                <a:cs typeface="Courier New" panose="02070309020205020404" pitchFamily="49" charset="0"/>
              </a:rPr>
              <a:t>CLOSED</a:t>
            </a:r>
            <a:r>
              <a:rPr kumimoji="0" lang="zh-CN"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状态，而要保持</a:t>
            </a:r>
            <a:r>
              <a:rPr kumimoji="0" lang="zh-CN" altLang="zh-CN" sz="1400" b="0" i="0" u="none" strike="noStrike" cap="none" normalizeH="0" baseline="0" dirty="0" smtClean="0">
                <a:ln>
                  <a:noFill/>
                </a:ln>
                <a:solidFill>
                  <a:srgbClr val="E83E8C"/>
                </a:solidFill>
                <a:effectLst/>
                <a:latin typeface="Courier New" panose="02070309020205020404" pitchFamily="49" charset="0"/>
                <a:ea typeface="微软雅黑" panose="020B0503020204020204" pitchFamily="34" charset="-122"/>
                <a:cs typeface="Courier New" panose="02070309020205020404" pitchFamily="49" charset="0"/>
              </a:rPr>
              <a:t>TIME_WAIT</a:t>
            </a:r>
            <a:r>
              <a:rPr kumimoji="0" lang="zh-CN"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，当再次收到FIN的收，能够保证对方收到ACK，最后正确关闭连接。</a:t>
            </a:r>
          </a:p>
          <a:p>
            <a:pPr marL="0" marR="0" lvl="0" indent="0" algn="l" defTabSz="914400" rtl="0" eaLnBrk="0" fontAlgn="ctr" latinLnBrk="0" hangingPunct="0">
              <a:lnSpc>
                <a:spcPts val="2200"/>
              </a:lnSpc>
              <a:spcBef>
                <a:spcPct val="0"/>
              </a:spcBef>
              <a:spcAft>
                <a:spcPct val="0"/>
              </a:spcAft>
              <a:buClrTx/>
              <a:buSzTx/>
              <a:buFontTx/>
              <a:buChar char="•"/>
              <a:tabLst/>
            </a:pPr>
            <a:r>
              <a:rPr kumimoji="0" lang="zh-CN" altLang="zh-CN" sz="14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第二点：保证这次连接的重复数据段从网络中消失</a:t>
            </a:r>
            <a:r>
              <a:rPr kumimoji="0" lang="zh-CN"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
            </a:r>
            <a:br>
              <a:rPr kumimoji="0" lang="zh-CN"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br>
            <a:r>
              <a:rPr kumimoji="0" lang="zh-CN"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如果Client端发送最后的ACK直接进入</a:t>
            </a:r>
            <a:r>
              <a:rPr kumimoji="0" lang="zh-CN" altLang="zh-CN" sz="1400" b="0" i="0" u="none" strike="noStrike" cap="none" normalizeH="0" baseline="0" dirty="0" smtClean="0">
                <a:ln>
                  <a:noFill/>
                </a:ln>
                <a:solidFill>
                  <a:srgbClr val="E83E8C"/>
                </a:solidFill>
                <a:effectLst/>
                <a:latin typeface="Courier New" panose="02070309020205020404" pitchFamily="49" charset="0"/>
                <a:ea typeface="微软雅黑" panose="020B0503020204020204" pitchFamily="34" charset="-122"/>
                <a:cs typeface="Courier New" panose="02070309020205020404" pitchFamily="49" charset="0"/>
              </a:rPr>
              <a:t>CLOSED</a:t>
            </a:r>
            <a:r>
              <a:rPr kumimoji="0" lang="zh-CN"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状态，然后又再向Server端发起一个新连接，这时不能保证新连接的与刚关闭的连接的端口号是不同的，也就是新连接和老连接的端口号可能一样了，那么就可能出现问题：如果前一次的连接某些数据滞留在网络中，这些延迟数据在建立新连接后到达Client端，由于新老连接的端口号和IP都一样，TCP协议就认为延迟数据是属于新连接的，新连接就会接收到脏数据，这样就会导致数据包混乱。所以TCP连接需要在TIME_WAIT状态等待2倍MSL，才能保证本次连接的所有数据在网络中消失。</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99564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8223" y="866779"/>
            <a:ext cx="11578855" cy="1077218"/>
          </a:xfrm>
          <a:prstGeom prst="rect">
            <a:avLst/>
          </a:prstGeom>
          <a:noFill/>
        </p:spPr>
        <p:txBody>
          <a:bodyPr wrap="square" rtlCol="0">
            <a:spAutoFit/>
          </a:bodyPr>
          <a:lstStyle/>
          <a:p>
            <a:r>
              <a:rPr lang="en-US" altLang="zh-CN" sz="1600" dirty="0" smtClean="0"/>
              <a:t>TCP</a:t>
            </a:r>
            <a:r>
              <a:rPr lang="zh-CN" altLang="en-US" sz="1600" dirty="0" smtClean="0"/>
              <a:t>拥塞控制</a:t>
            </a:r>
            <a:endParaRPr lang="en-US" altLang="zh-CN" sz="1600" dirty="0" smtClean="0"/>
          </a:p>
          <a:p>
            <a:r>
              <a:rPr lang="en-US" altLang="zh-CN" sz="1600" dirty="0" smtClean="0"/>
              <a:t>TCP</a:t>
            </a:r>
            <a:r>
              <a:rPr lang="zh-CN" altLang="en-US" sz="1600" dirty="0" smtClean="0"/>
              <a:t>拥塞控制是每个源端判断当前网络中有多少可用容量，从而知道它可以按去哪完成传送的分组数。拥塞控制就是防止过多的数据注入网络，避免网络中间设备（路由器）过载而发生拥塞。</a:t>
            </a:r>
            <a:endParaRPr lang="en-US" altLang="zh-CN" sz="1600" dirty="0" smtClean="0"/>
          </a:p>
          <a:p>
            <a:r>
              <a:rPr lang="en-US" altLang="zh-CN" sz="1600" dirty="0" smtClean="0"/>
              <a:t>TCP</a:t>
            </a:r>
            <a:r>
              <a:rPr lang="zh-CN" altLang="en-US" sz="1600" dirty="0" smtClean="0"/>
              <a:t>拥塞控制机制包括</a:t>
            </a:r>
            <a:r>
              <a:rPr lang="zh-CN" altLang="en-US" sz="1600" dirty="0" smtClean="0">
                <a:solidFill>
                  <a:srgbClr val="FF0000"/>
                </a:solidFill>
              </a:rPr>
              <a:t>慢启动、避免拥塞、快重传、快恢复</a:t>
            </a:r>
            <a:endParaRPr lang="en-US" altLang="zh-CN" sz="1600" dirty="0" smtClean="0">
              <a:solidFill>
                <a:srgbClr val="FF0000"/>
              </a:solidFill>
            </a:endParaRPr>
          </a:p>
        </p:txBody>
      </p:sp>
      <p:sp>
        <p:nvSpPr>
          <p:cNvPr id="3" name="文本框 2"/>
          <p:cNvSpPr txBox="1"/>
          <p:nvPr/>
        </p:nvSpPr>
        <p:spPr>
          <a:xfrm>
            <a:off x="4872942" y="405114"/>
            <a:ext cx="2757622" cy="461665"/>
          </a:xfrm>
          <a:prstGeom prst="rect">
            <a:avLst/>
          </a:prstGeom>
          <a:noFill/>
        </p:spPr>
        <p:txBody>
          <a:bodyPr wrap="square" rtlCol="0">
            <a:spAutoFit/>
          </a:bodyPr>
          <a:lstStyle/>
          <a:p>
            <a:r>
              <a:rPr lang="zh-CN" altLang="en-US" sz="2400" dirty="0" smtClean="0"/>
              <a:t>传输层</a:t>
            </a:r>
            <a:endParaRPr lang="zh-CN" altLang="en-US" sz="2400" dirty="0"/>
          </a:p>
        </p:txBody>
      </p:sp>
      <p:pic>
        <p:nvPicPr>
          <p:cNvPr id="2" name="图片 1"/>
          <p:cNvPicPr>
            <a:picLocks noChangeAspect="1"/>
          </p:cNvPicPr>
          <p:nvPr/>
        </p:nvPicPr>
        <p:blipFill>
          <a:blip r:embed="rId2"/>
          <a:stretch>
            <a:fillRect/>
          </a:stretch>
        </p:blipFill>
        <p:spPr>
          <a:xfrm>
            <a:off x="1787237" y="2122343"/>
            <a:ext cx="7620000" cy="3943350"/>
          </a:xfrm>
          <a:prstGeom prst="rect">
            <a:avLst/>
          </a:prstGeom>
        </p:spPr>
      </p:pic>
    </p:spTree>
    <p:extLst>
      <p:ext uri="{BB962C8B-B14F-4D97-AF65-F5344CB8AC3E}">
        <p14:creationId xmlns:p14="http://schemas.microsoft.com/office/powerpoint/2010/main" val="617797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8223" y="866779"/>
            <a:ext cx="11578855" cy="2308324"/>
          </a:xfrm>
          <a:prstGeom prst="rect">
            <a:avLst/>
          </a:prstGeom>
          <a:noFill/>
        </p:spPr>
        <p:txBody>
          <a:bodyPr wrap="square" rtlCol="0">
            <a:spAutoFit/>
          </a:bodyPr>
          <a:lstStyle/>
          <a:p>
            <a:r>
              <a:rPr lang="en-US" altLang="zh-CN" sz="1600" dirty="0" smtClean="0"/>
              <a:t>UDP</a:t>
            </a:r>
          </a:p>
          <a:p>
            <a:r>
              <a:rPr lang="zh-CN" altLang="en-US" sz="1600" dirty="0" smtClean="0"/>
              <a:t>特点：不可靠，无连接，在传送数据较少的情况下，</a:t>
            </a:r>
            <a:r>
              <a:rPr lang="en-US" altLang="zh-CN" sz="1600" dirty="0" smtClean="0"/>
              <a:t>UDP</a:t>
            </a:r>
            <a:r>
              <a:rPr lang="zh-CN" altLang="en-US" sz="1600" dirty="0" smtClean="0"/>
              <a:t>比</a:t>
            </a:r>
            <a:r>
              <a:rPr lang="en-US" altLang="zh-CN" sz="1600" dirty="0" smtClean="0"/>
              <a:t>TCP</a:t>
            </a:r>
            <a:r>
              <a:rPr lang="zh-CN" altLang="en-US" sz="1600" dirty="0" smtClean="0"/>
              <a:t>更加高效</a:t>
            </a:r>
            <a:endParaRPr lang="en-US" altLang="zh-CN" sz="1600" dirty="0" smtClean="0"/>
          </a:p>
          <a:p>
            <a:endParaRPr lang="en-US" altLang="zh-CN" sz="1600" dirty="0"/>
          </a:p>
          <a:p>
            <a:endParaRPr lang="en-US" altLang="zh-CN" sz="1600" dirty="0" smtClean="0"/>
          </a:p>
          <a:p>
            <a:r>
              <a:rPr lang="zh-CN" altLang="en-US" sz="1600" dirty="0" smtClean="0"/>
              <a:t>端口</a:t>
            </a:r>
            <a:endParaRPr lang="en-US" altLang="zh-CN" sz="1600" dirty="0" smtClean="0"/>
          </a:p>
          <a:p>
            <a:r>
              <a:rPr lang="zh-CN" altLang="en-US" sz="1600" dirty="0" smtClean="0"/>
              <a:t>协议端口号（</a:t>
            </a:r>
            <a:r>
              <a:rPr lang="en-US" altLang="zh-CN" sz="1600" dirty="0" smtClean="0"/>
              <a:t>Port</a:t>
            </a:r>
            <a:r>
              <a:rPr lang="zh-CN" altLang="en-US" sz="1600" dirty="0" smtClean="0"/>
              <a:t>）是标识目标主机进程的方法。</a:t>
            </a:r>
            <a:r>
              <a:rPr lang="en-US" altLang="zh-CN" sz="1600" dirty="0" smtClean="0"/>
              <a:t>TCP/IP</a:t>
            </a:r>
            <a:r>
              <a:rPr lang="zh-CN" altLang="en-US" sz="1600" dirty="0" smtClean="0"/>
              <a:t>使用</a:t>
            </a:r>
            <a:r>
              <a:rPr lang="en-US" altLang="zh-CN" sz="1600" dirty="0" smtClean="0"/>
              <a:t>16</a:t>
            </a:r>
            <a:r>
              <a:rPr lang="zh-CN" altLang="en-US" sz="1600" dirty="0" smtClean="0"/>
              <a:t>位端口号来标识端口，所以取值范围为</a:t>
            </a:r>
            <a:r>
              <a:rPr lang="en-US" altLang="zh-CN" sz="1600" dirty="0" smtClean="0"/>
              <a:t>[0,65535]</a:t>
            </a:r>
          </a:p>
          <a:p>
            <a:r>
              <a:rPr lang="zh-CN" altLang="en-US" sz="1600" dirty="0" smtClean="0"/>
              <a:t>系统端口：</a:t>
            </a:r>
            <a:r>
              <a:rPr lang="en-US" altLang="zh-CN" sz="1600" dirty="0" smtClean="0"/>
              <a:t>[0,1023]</a:t>
            </a:r>
            <a:r>
              <a:rPr lang="zh-CN" altLang="en-US" sz="1600" dirty="0" smtClean="0"/>
              <a:t>，</a:t>
            </a:r>
            <a:endParaRPr lang="en-US" altLang="zh-CN" sz="1600" dirty="0" smtClean="0"/>
          </a:p>
          <a:p>
            <a:r>
              <a:rPr lang="zh-CN" altLang="en-US" sz="1600" dirty="0" smtClean="0"/>
              <a:t>登记端口</a:t>
            </a:r>
            <a:r>
              <a:rPr lang="zh-CN" altLang="en-US" sz="1600" dirty="0"/>
              <a:t>：</a:t>
            </a:r>
            <a:r>
              <a:rPr lang="en-US" altLang="zh-CN" sz="1600" dirty="0" smtClean="0"/>
              <a:t>[1024,49151]</a:t>
            </a:r>
          </a:p>
          <a:p>
            <a:r>
              <a:rPr lang="zh-CN" altLang="en-US" sz="1600" dirty="0" smtClean="0"/>
              <a:t>客户端使用端口</a:t>
            </a:r>
            <a:r>
              <a:rPr lang="zh-CN" altLang="en-US" sz="1600" dirty="0"/>
              <a:t>：</a:t>
            </a:r>
            <a:r>
              <a:rPr lang="en-US" altLang="zh-CN" sz="1600" dirty="0" smtClean="0"/>
              <a:t>[49152,65535]</a:t>
            </a:r>
            <a:endParaRPr lang="en-US" altLang="zh-CN" sz="1600" dirty="0"/>
          </a:p>
        </p:txBody>
      </p:sp>
      <p:sp>
        <p:nvSpPr>
          <p:cNvPr id="3" name="文本框 2"/>
          <p:cNvSpPr txBox="1"/>
          <p:nvPr/>
        </p:nvSpPr>
        <p:spPr>
          <a:xfrm>
            <a:off x="4872942" y="405114"/>
            <a:ext cx="2757622" cy="461665"/>
          </a:xfrm>
          <a:prstGeom prst="rect">
            <a:avLst/>
          </a:prstGeom>
          <a:noFill/>
        </p:spPr>
        <p:txBody>
          <a:bodyPr wrap="square" rtlCol="0">
            <a:spAutoFit/>
          </a:bodyPr>
          <a:lstStyle/>
          <a:p>
            <a:r>
              <a:rPr lang="zh-CN" altLang="en-US" sz="2400" dirty="0" smtClean="0"/>
              <a:t>传输层</a:t>
            </a:r>
            <a:endParaRPr lang="zh-CN" altLang="en-US" sz="2400" dirty="0"/>
          </a:p>
        </p:txBody>
      </p:sp>
      <p:pic>
        <p:nvPicPr>
          <p:cNvPr id="2" name="图片 1"/>
          <p:cNvPicPr>
            <a:picLocks noChangeAspect="1"/>
          </p:cNvPicPr>
          <p:nvPr/>
        </p:nvPicPr>
        <p:blipFill>
          <a:blip r:embed="rId2"/>
          <a:stretch>
            <a:fillRect/>
          </a:stretch>
        </p:blipFill>
        <p:spPr>
          <a:xfrm>
            <a:off x="4436917" y="2628907"/>
            <a:ext cx="6864524" cy="4229093"/>
          </a:xfrm>
          <a:prstGeom prst="rect">
            <a:avLst/>
          </a:prstGeom>
        </p:spPr>
      </p:pic>
    </p:spTree>
    <p:extLst>
      <p:ext uri="{BB962C8B-B14F-4D97-AF65-F5344CB8AC3E}">
        <p14:creationId xmlns:p14="http://schemas.microsoft.com/office/powerpoint/2010/main" val="19219777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8223" y="866779"/>
            <a:ext cx="11578855" cy="1569660"/>
          </a:xfrm>
          <a:prstGeom prst="rect">
            <a:avLst/>
          </a:prstGeom>
          <a:noFill/>
        </p:spPr>
        <p:txBody>
          <a:bodyPr wrap="square" rtlCol="0">
            <a:spAutoFit/>
          </a:bodyPr>
          <a:lstStyle/>
          <a:p>
            <a:r>
              <a:rPr lang="en-US" altLang="zh-CN" sz="1600" dirty="0" smtClean="0"/>
              <a:t>DNS</a:t>
            </a:r>
          </a:p>
          <a:p>
            <a:r>
              <a:rPr lang="zh-CN" altLang="en-US" sz="1600" dirty="0" smtClean="0"/>
              <a:t>定义：把主机域名解析成</a:t>
            </a:r>
            <a:r>
              <a:rPr lang="en-US" altLang="zh-CN" sz="1600" dirty="0" smtClean="0"/>
              <a:t>IP</a:t>
            </a:r>
            <a:r>
              <a:rPr lang="zh-CN" altLang="en-US" sz="1600" dirty="0" smtClean="0"/>
              <a:t>地址的系统，解决了</a:t>
            </a:r>
            <a:r>
              <a:rPr lang="en-US" altLang="zh-CN" sz="1600" dirty="0" smtClean="0"/>
              <a:t>IP</a:t>
            </a:r>
            <a:r>
              <a:rPr lang="zh-CN" altLang="en-US" sz="1600" dirty="0" smtClean="0"/>
              <a:t>地址难记得问题。</a:t>
            </a:r>
            <a:endParaRPr lang="en-US" altLang="zh-CN" sz="1600" dirty="0" smtClean="0"/>
          </a:p>
          <a:p>
            <a:r>
              <a:rPr lang="zh-CN" altLang="en-US" sz="1600" dirty="0" smtClean="0"/>
              <a:t>基于</a:t>
            </a:r>
            <a:r>
              <a:rPr lang="en-US" altLang="zh-CN" sz="1600" dirty="0" smtClean="0"/>
              <a:t>UDP</a:t>
            </a:r>
            <a:r>
              <a:rPr lang="zh-CN" altLang="en-US" sz="1600" dirty="0" smtClean="0"/>
              <a:t>协议，较少情况下使用</a:t>
            </a:r>
            <a:r>
              <a:rPr lang="en-US" altLang="zh-CN" sz="1600" dirty="0" smtClean="0"/>
              <a:t>TCP</a:t>
            </a:r>
            <a:r>
              <a:rPr lang="zh-CN" altLang="en-US" sz="1600" dirty="0" smtClean="0"/>
              <a:t>协议，端口为</a:t>
            </a:r>
            <a:r>
              <a:rPr lang="en-US" altLang="zh-CN" sz="1600" dirty="0" smtClean="0"/>
              <a:t>53</a:t>
            </a:r>
          </a:p>
          <a:p>
            <a:r>
              <a:rPr lang="zh-CN" altLang="en-US" sz="1600" dirty="0" smtClean="0"/>
              <a:t>组成：</a:t>
            </a:r>
            <a:r>
              <a:rPr lang="en-US" altLang="zh-CN" sz="1600" dirty="0" smtClean="0"/>
              <a:t>DNS</a:t>
            </a:r>
            <a:r>
              <a:rPr lang="zh-CN" altLang="en-US" sz="1600" dirty="0" smtClean="0"/>
              <a:t>名字空间，域名服务器，</a:t>
            </a:r>
            <a:r>
              <a:rPr lang="en-US" altLang="zh-CN" sz="1600" dirty="0" smtClean="0"/>
              <a:t>DNS</a:t>
            </a:r>
            <a:r>
              <a:rPr lang="zh-CN" altLang="en-US" sz="1600" dirty="0" smtClean="0"/>
              <a:t>客户机</a:t>
            </a:r>
            <a:endParaRPr lang="en-US" altLang="zh-CN" sz="1600" dirty="0" smtClean="0"/>
          </a:p>
          <a:p>
            <a:endParaRPr lang="en-US" altLang="zh-CN" sz="1600" dirty="0"/>
          </a:p>
          <a:p>
            <a:r>
              <a:rPr lang="zh-CN" altLang="en-US" sz="1600" dirty="0" smtClean="0">
                <a:solidFill>
                  <a:srgbClr val="FF0000"/>
                </a:solidFill>
              </a:rPr>
              <a:t>需要知道浏览器输出网址后的</a:t>
            </a:r>
            <a:r>
              <a:rPr lang="en-US" altLang="zh-CN" sz="1600" dirty="0" smtClean="0">
                <a:solidFill>
                  <a:srgbClr val="FF0000"/>
                </a:solidFill>
              </a:rPr>
              <a:t>DNS</a:t>
            </a:r>
            <a:r>
              <a:rPr lang="zh-CN" altLang="en-US" sz="1600" dirty="0" smtClean="0">
                <a:solidFill>
                  <a:srgbClr val="FF0000"/>
                </a:solidFill>
              </a:rPr>
              <a:t>解析过程？？？</a:t>
            </a:r>
            <a:endParaRPr lang="en-US" altLang="zh-CN" sz="1600" dirty="0">
              <a:solidFill>
                <a:srgbClr val="FF0000"/>
              </a:solidFill>
            </a:endParaRPr>
          </a:p>
        </p:txBody>
      </p:sp>
      <p:sp>
        <p:nvSpPr>
          <p:cNvPr id="3" name="文本框 2"/>
          <p:cNvSpPr txBox="1"/>
          <p:nvPr/>
        </p:nvSpPr>
        <p:spPr>
          <a:xfrm>
            <a:off x="4872942" y="405114"/>
            <a:ext cx="2757622" cy="461665"/>
          </a:xfrm>
          <a:prstGeom prst="rect">
            <a:avLst/>
          </a:prstGeom>
          <a:noFill/>
        </p:spPr>
        <p:txBody>
          <a:bodyPr wrap="square" rtlCol="0">
            <a:spAutoFit/>
          </a:bodyPr>
          <a:lstStyle/>
          <a:p>
            <a:r>
              <a:rPr lang="zh-CN" altLang="en-US" sz="2400" dirty="0" smtClean="0"/>
              <a:t>应用层</a:t>
            </a:r>
            <a:endParaRPr lang="zh-CN" altLang="en-US" sz="2400" dirty="0"/>
          </a:p>
        </p:txBody>
      </p:sp>
    </p:spTree>
    <p:extLst>
      <p:ext uri="{BB962C8B-B14F-4D97-AF65-F5344CB8AC3E}">
        <p14:creationId xmlns:p14="http://schemas.microsoft.com/office/powerpoint/2010/main" val="6828756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8223" y="866779"/>
            <a:ext cx="11578855" cy="2308324"/>
          </a:xfrm>
          <a:prstGeom prst="rect">
            <a:avLst/>
          </a:prstGeom>
          <a:noFill/>
        </p:spPr>
        <p:txBody>
          <a:bodyPr wrap="square" rtlCol="0">
            <a:spAutoFit/>
          </a:bodyPr>
          <a:lstStyle/>
          <a:p>
            <a:r>
              <a:rPr lang="en-US" altLang="zh-CN" sz="1600" dirty="0" smtClean="0"/>
              <a:t>DHCP</a:t>
            </a:r>
          </a:p>
          <a:p>
            <a:r>
              <a:rPr lang="zh-CN" altLang="en-US" sz="1600" dirty="0" smtClean="0"/>
              <a:t>动态主机配置协议</a:t>
            </a:r>
            <a:r>
              <a:rPr lang="en-US" altLang="zh-CN" sz="1600" dirty="0" smtClean="0"/>
              <a:t>DHCP</a:t>
            </a:r>
            <a:r>
              <a:rPr lang="zh-CN" altLang="en-US" sz="1600" dirty="0" smtClean="0"/>
              <a:t>：是一种用于简化主机</a:t>
            </a:r>
            <a:r>
              <a:rPr lang="en-US" altLang="zh-CN" sz="1600" dirty="0" smtClean="0"/>
              <a:t>IP</a:t>
            </a:r>
            <a:r>
              <a:rPr lang="zh-CN" altLang="en-US" sz="1600" dirty="0" smtClean="0"/>
              <a:t>配置管理的</a:t>
            </a:r>
            <a:r>
              <a:rPr lang="en-US" altLang="zh-CN" sz="1600" dirty="0" smtClean="0"/>
              <a:t>IP</a:t>
            </a:r>
            <a:r>
              <a:rPr lang="zh-CN" altLang="en-US" sz="1600" dirty="0" smtClean="0"/>
              <a:t>管理标准。通过采用</a:t>
            </a:r>
            <a:r>
              <a:rPr lang="en-US" altLang="zh-CN" sz="1600" dirty="0" smtClean="0"/>
              <a:t>DHCP</a:t>
            </a:r>
            <a:r>
              <a:rPr lang="zh-CN" altLang="en-US" sz="1600" dirty="0" smtClean="0"/>
              <a:t>协议，</a:t>
            </a:r>
            <a:r>
              <a:rPr lang="en-US" altLang="zh-CN" sz="1600" dirty="0" smtClean="0"/>
              <a:t>DHCP</a:t>
            </a:r>
            <a:r>
              <a:rPr lang="zh-CN" altLang="en-US" sz="1600" dirty="0" smtClean="0"/>
              <a:t>服务器为</a:t>
            </a:r>
            <a:r>
              <a:rPr lang="en-US" altLang="zh-CN" sz="1600" dirty="0" smtClean="0"/>
              <a:t>DHCP</a:t>
            </a:r>
            <a:r>
              <a:rPr lang="zh-CN" altLang="en-US" sz="1600" dirty="0" smtClean="0"/>
              <a:t>客户端进行动态</a:t>
            </a:r>
            <a:r>
              <a:rPr lang="en-US" altLang="zh-CN" sz="1600" dirty="0" smtClean="0"/>
              <a:t>IP</a:t>
            </a:r>
            <a:r>
              <a:rPr lang="zh-CN" altLang="en-US" sz="1600" dirty="0" smtClean="0"/>
              <a:t>地址分配。同时</a:t>
            </a:r>
            <a:r>
              <a:rPr lang="en-US" altLang="zh-CN" sz="1600" dirty="0" smtClean="0"/>
              <a:t>DHCP</a:t>
            </a:r>
            <a:r>
              <a:rPr lang="zh-CN" altLang="en-US" sz="1600" dirty="0" smtClean="0"/>
              <a:t>客户端在配置时，不必指明</a:t>
            </a:r>
            <a:r>
              <a:rPr lang="en-US" altLang="zh-CN" sz="1600" dirty="0" smtClean="0"/>
              <a:t>DHCP</a:t>
            </a:r>
            <a:r>
              <a:rPr lang="zh-CN" altLang="en-US" sz="1600" dirty="0" smtClean="0"/>
              <a:t>服务器的</a:t>
            </a:r>
            <a:r>
              <a:rPr lang="en-US" altLang="zh-CN" sz="1600" dirty="0" smtClean="0"/>
              <a:t>IP</a:t>
            </a:r>
            <a:r>
              <a:rPr lang="zh-CN" altLang="en-US" sz="1600" dirty="0" smtClean="0"/>
              <a:t>就能获取</a:t>
            </a:r>
            <a:r>
              <a:rPr lang="en-US" altLang="zh-CN" sz="1600" dirty="0" smtClean="0"/>
              <a:t>DHCP</a:t>
            </a:r>
            <a:r>
              <a:rPr lang="zh-CN" altLang="en-US" sz="1600" dirty="0" smtClean="0"/>
              <a:t>服务。</a:t>
            </a:r>
            <a:endParaRPr lang="en-US" altLang="zh-CN" sz="1600" dirty="0" smtClean="0"/>
          </a:p>
          <a:p>
            <a:endParaRPr lang="en-US" altLang="zh-CN" sz="1600" dirty="0"/>
          </a:p>
          <a:p>
            <a:r>
              <a:rPr lang="zh-CN" altLang="en-US" sz="1600" dirty="0" smtClean="0"/>
              <a:t>基本知识：</a:t>
            </a:r>
            <a:endParaRPr lang="en-US" altLang="zh-CN" sz="1600" dirty="0" smtClean="0"/>
          </a:p>
          <a:p>
            <a:r>
              <a:rPr lang="zh-CN" altLang="en-US" sz="1600" dirty="0" smtClean="0"/>
              <a:t>当需要跨越多个网段提供</a:t>
            </a:r>
            <a:r>
              <a:rPr lang="en-US" altLang="zh-CN" sz="1600" dirty="0" smtClean="0"/>
              <a:t>DHCP</a:t>
            </a:r>
            <a:r>
              <a:rPr lang="zh-CN" altLang="en-US" sz="1600" dirty="0" smtClean="0"/>
              <a:t>服务时，必须使用</a:t>
            </a:r>
            <a:r>
              <a:rPr lang="en-US" altLang="zh-CN" sz="1600" dirty="0" smtClean="0">
                <a:solidFill>
                  <a:srgbClr val="FF0000"/>
                </a:solidFill>
              </a:rPr>
              <a:t>DHCP</a:t>
            </a:r>
            <a:r>
              <a:rPr lang="zh-CN" altLang="en-US" sz="1600" dirty="0" smtClean="0">
                <a:solidFill>
                  <a:srgbClr val="FF0000"/>
                </a:solidFill>
              </a:rPr>
              <a:t>中继代理</a:t>
            </a:r>
            <a:r>
              <a:rPr lang="zh-CN" altLang="en-US" sz="1600" dirty="0" smtClean="0"/>
              <a:t>，就是在</a:t>
            </a:r>
            <a:r>
              <a:rPr lang="en-US" altLang="zh-CN" sz="1600" dirty="0" smtClean="0"/>
              <a:t>DHCP</a:t>
            </a:r>
            <a:r>
              <a:rPr lang="zh-CN" altLang="en-US" sz="1600" dirty="0" smtClean="0"/>
              <a:t>客户和服务器之间转发</a:t>
            </a:r>
            <a:r>
              <a:rPr lang="en-US" altLang="zh-CN" sz="1600" dirty="0" smtClean="0"/>
              <a:t>DHCP</a:t>
            </a:r>
            <a:r>
              <a:rPr lang="zh-CN" altLang="en-US" sz="1600" dirty="0" smtClean="0"/>
              <a:t>消息的主机或路由器</a:t>
            </a:r>
            <a:endParaRPr lang="en-US" altLang="zh-CN" sz="1600" dirty="0" smtClean="0"/>
          </a:p>
          <a:p>
            <a:r>
              <a:rPr lang="en-US" altLang="zh-CN" sz="1600" dirty="0" smtClean="0"/>
              <a:t>DHCP</a:t>
            </a:r>
            <a:r>
              <a:rPr lang="zh-CN" altLang="en-US" sz="1600" dirty="0" smtClean="0"/>
              <a:t>服务端使用</a:t>
            </a:r>
            <a:r>
              <a:rPr lang="en-US" altLang="zh-CN" sz="1600" dirty="0" smtClean="0"/>
              <a:t>UCP</a:t>
            </a:r>
            <a:r>
              <a:rPr lang="zh-CN" altLang="en-US" sz="1600" dirty="0" smtClean="0">
                <a:solidFill>
                  <a:srgbClr val="FF0000"/>
                </a:solidFill>
              </a:rPr>
              <a:t>的</a:t>
            </a:r>
            <a:r>
              <a:rPr lang="en-US" altLang="zh-CN" sz="1600" dirty="0" smtClean="0">
                <a:solidFill>
                  <a:srgbClr val="FF0000"/>
                </a:solidFill>
              </a:rPr>
              <a:t>67</a:t>
            </a:r>
            <a:r>
              <a:rPr lang="zh-CN" altLang="en-US" sz="1600" dirty="0" smtClean="0">
                <a:solidFill>
                  <a:srgbClr val="FF0000"/>
                </a:solidFill>
              </a:rPr>
              <a:t>号端口</a:t>
            </a:r>
            <a:r>
              <a:rPr lang="zh-CN" altLang="en-US" sz="1600" dirty="0" smtClean="0"/>
              <a:t>监听和接收客户端请求，保留</a:t>
            </a:r>
            <a:r>
              <a:rPr lang="en-US" altLang="zh-CN" sz="1600" dirty="0" smtClean="0"/>
              <a:t>UDP</a:t>
            </a:r>
            <a:r>
              <a:rPr lang="zh-CN" altLang="en-US" sz="1600" dirty="0" smtClean="0">
                <a:solidFill>
                  <a:srgbClr val="FF0000"/>
                </a:solidFill>
              </a:rPr>
              <a:t>的</a:t>
            </a:r>
            <a:r>
              <a:rPr lang="en-US" altLang="zh-CN" sz="1600" dirty="0" smtClean="0">
                <a:solidFill>
                  <a:srgbClr val="FF0000"/>
                </a:solidFill>
              </a:rPr>
              <a:t>68</a:t>
            </a:r>
            <a:r>
              <a:rPr lang="zh-CN" altLang="en-US" sz="1600" dirty="0" smtClean="0">
                <a:solidFill>
                  <a:srgbClr val="FF0000"/>
                </a:solidFill>
              </a:rPr>
              <a:t>号端号</a:t>
            </a:r>
            <a:r>
              <a:rPr lang="zh-CN" altLang="en-US" sz="1600" dirty="0" smtClean="0"/>
              <a:t>用于接收来自</a:t>
            </a:r>
            <a:r>
              <a:rPr lang="en-US" altLang="zh-CN" sz="1600" dirty="0" smtClean="0"/>
              <a:t>DHCP</a:t>
            </a:r>
            <a:r>
              <a:rPr lang="zh-CN" altLang="en-US" sz="1600" dirty="0" smtClean="0"/>
              <a:t>服务器的消息回复。</a:t>
            </a:r>
            <a:endParaRPr lang="en-US" altLang="zh-CN" sz="1600" dirty="0"/>
          </a:p>
          <a:p>
            <a:endParaRPr lang="en-US" altLang="zh-CN" sz="1600" dirty="0" smtClean="0"/>
          </a:p>
          <a:p>
            <a:r>
              <a:rPr lang="en-US" altLang="zh-CN" sz="1600" dirty="0" smtClean="0"/>
              <a:t>DHCP</a:t>
            </a:r>
            <a:r>
              <a:rPr lang="zh-CN" altLang="en-US" sz="1600" dirty="0" smtClean="0"/>
              <a:t>工作过程</a:t>
            </a:r>
            <a:endParaRPr lang="en-US" altLang="zh-CN" sz="1600" dirty="0"/>
          </a:p>
        </p:txBody>
      </p:sp>
      <p:sp>
        <p:nvSpPr>
          <p:cNvPr id="3" name="文本框 2"/>
          <p:cNvSpPr txBox="1"/>
          <p:nvPr/>
        </p:nvSpPr>
        <p:spPr>
          <a:xfrm>
            <a:off x="4872942" y="405114"/>
            <a:ext cx="2757622" cy="461665"/>
          </a:xfrm>
          <a:prstGeom prst="rect">
            <a:avLst/>
          </a:prstGeom>
          <a:noFill/>
        </p:spPr>
        <p:txBody>
          <a:bodyPr wrap="square" rtlCol="0">
            <a:spAutoFit/>
          </a:bodyPr>
          <a:lstStyle/>
          <a:p>
            <a:r>
              <a:rPr lang="zh-CN" altLang="en-US" sz="2400" dirty="0" smtClean="0"/>
              <a:t>应用层</a:t>
            </a:r>
            <a:endParaRPr lang="zh-CN" altLang="en-US" sz="2400" dirty="0"/>
          </a:p>
        </p:txBody>
      </p:sp>
      <p:pic>
        <p:nvPicPr>
          <p:cNvPr id="2" name="图片 1"/>
          <p:cNvPicPr>
            <a:picLocks noChangeAspect="1"/>
          </p:cNvPicPr>
          <p:nvPr/>
        </p:nvPicPr>
        <p:blipFill>
          <a:blip r:embed="rId2"/>
          <a:stretch>
            <a:fillRect/>
          </a:stretch>
        </p:blipFill>
        <p:spPr>
          <a:xfrm>
            <a:off x="821748" y="3175103"/>
            <a:ext cx="8782050" cy="2324100"/>
          </a:xfrm>
          <a:prstGeom prst="rect">
            <a:avLst/>
          </a:prstGeom>
        </p:spPr>
      </p:pic>
    </p:spTree>
    <p:extLst>
      <p:ext uri="{BB962C8B-B14F-4D97-AF65-F5344CB8AC3E}">
        <p14:creationId xmlns:p14="http://schemas.microsoft.com/office/powerpoint/2010/main" val="2970387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747847" y="202755"/>
            <a:ext cx="3451522" cy="461665"/>
          </a:xfrm>
          <a:prstGeom prst="rect">
            <a:avLst/>
          </a:prstGeom>
          <a:noFill/>
        </p:spPr>
        <p:txBody>
          <a:bodyPr wrap="none" rtlCol="0">
            <a:spAutoFit/>
          </a:bodyPr>
          <a:lstStyle/>
          <a:p>
            <a:r>
              <a:rPr lang="en-US" altLang="zh-CN" sz="2400" dirty="0" smtClean="0"/>
              <a:t>TCP/IP</a:t>
            </a:r>
            <a:r>
              <a:rPr lang="zh-CN" altLang="en-US" sz="2400" dirty="0" smtClean="0"/>
              <a:t>参考模型（四层）</a:t>
            </a:r>
            <a:endParaRPr lang="zh-CN" altLang="en-US" sz="2400" dirty="0"/>
          </a:p>
        </p:txBody>
      </p:sp>
      <p:graphicFrame>
        <p:nvGraphicFramePr>
          <p:cNvPr id="2" name="表格 1"/>
          <p:cNvGraphicFramePr>
            <a:graphicFrameLocks noGrp="1"/>
          </p:cNvGraphicFramePr>
          <p:nvPr>
            <p:extLst>
              <p:ext uri="{D42A27DB-BD31-4B8C-83A1-F6EECF244321}">
                <p14:modId xmlns:p14="http://schemas.microsoft.com/office/powerpoint/2010/main" val="1731721566"/>
              </p:ext>
            </p:extLst>
          </p:nvPr>
        </p:nvGraphicFramePr>
        <p:xfrm>
          <a:off x="318029" y="567706"/>
          <a:ext cx="3180242" cy="5914117"/>
        </p:xfrm>
        <a:graphic>
          <a:graphicData uri="http://schemas.openxmlformats.org/drawingml/2006/table">
            <a:tbl>
              <a:tblPr firstRow="1" bandRow="1">
                <a:tableStyleId>{5C22544A-7EE6-4342-B048-85BDC9FD1C3A}</a:tableStyleId>
              </a:tblPr>
              <a:tblGrid>
                <a:gridCol w="1590121"/>
                <a:gridCol w="1590121"/>
              </a:tblGrid>
              <a:tr h="450863">
                <a:tc>
                  <a:txBody>
                    <a:bodyPr/>
                    <a:lstStyle/>
                    <a:p>
                      <a:r>
                        <a:rPr lang="en-US" altLang="zh-CN" dirty="0" smtClean="0">
                          <a:solidFill>
                            <a:schemeClr val="tx1"/>
                          </a:solidFill>
                        </a:rPr>
                        <a:t>OSI</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smtClean="0">
                          <a:solidFill>
                            <a:schemeClr val="tx1"/>
                          </a:solidFill>
                        </a:rPr>
                        <a:t>TCP/IP</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86169">
                <a:tc>
                  <a:txBody>
                    <a:bodyPr/>
                    <a:lstStyle/>
                    <a:p>
                      <a:r>
                        <a:rPr lang="zh-CN" altLang="en-US" dirty="0" smtClean="0"/>
                        <a:t>应用层</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ctr"/>
                      <a:r>
                        <a:rPr lang="zh-CN" altLang="en-US" dirty="0" smtClean="0"/>
                        <a:t>应用层</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32109">
                <a:tc>
                  <a:txBody>
                    <a:bodyPr/>
                    <a:lstStyle/>
                    <a:p>
                      <a:r>
                        <a:rPr lang="zh-CN" altLang="en-US" dirty="0" smtClean="0"/>
                        <a:t>表示层</a:t>
                      </a:r>
                      <a:endParaRPr lang="en-US" altLang="zh-CN"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zh-CN" altLang="en-US" dirty="0"/>
                    </a:p>
                  </a:txBody>
                  <a:tcPr/>
                </a:tc>
              </a:tr>
              <a:tr h="0">
                <a:tc>
                  <a:txBody>
                    <a:bodyPr/>
                    <a:lstStyle/>
                    <a:p>
                      <a:r>
                        <a:rPr lang="zh-CN" altLang="en-US" dirty="0" smtClean="0"/>
                        <a:t>会话层</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zh-CN" altLang="en-US" dirty="0"/>
                    </a:p>
                  </a:txBody>
                  <a:tcPr/>
                </a:tc>
              </a:tr>
              <a:tr h="1097280">
                <a:tc>
                  <a:txBody>
                    <a:bodyPr/>
                    <a:lstStyle/>
                    <a:p>
                      <a:r>
                        <a:rPr lang="zh-CN" altLang="en-US" dirty="0" smtClean="0"/>
                        <a:t>传输层</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dirty="0" smtClean="0"/>
                        <a:t>传输层</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96365">
                <a:tc>
                  <a:txBody>
                    <a:bodyPr/>
                    <a:lstStyle/>
                    <a:p>
                      <a:r>
                        <a:rPr lang="zh-CN" altLang="en-US" dirty="0" smtClean="0"/>
                        <a:t>网络层</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dirty="0" smtClean="0"/>
                        <a:t>网络层</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740197">
                <a:tc>
                  <a:txBody>
                    <a:bodyPr/>
                    <a:lstStyle/>
                    <a:p>
                      <a:r>
                        <a:rPr lang="zh-CN" altLang="en-US" dirty="0" smtClean="0"/>
                        <a:t>数据链路层</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zh-CN" altLang="en-US" dirty="0" smtClean="0"/>
                        <a:t>网络接口层</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111723">
                <a:tc>
                  <a:txBody>
                    <a:bodyPr/>
                    <a:lstStyle/>
                    <a:p>
                      <a:r>
                        <a:rPr lang="zh-CN" altLang="en-US" dirty="0" smtClean="0"/>
                        <a:t>物理层</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zh-CN" altLang="en-US" dirty="0"/>
                    </a:p>
                  </a:txBody>
                  <a:tcPr/>
                </a:tc>
              </a:tr>
            </a:tbl>
          </a:graphicData>
        </a:graphic>
      </p:graphicFrame>
      <p:cxnSp>
        <p:nvCxnSpPr>
          <p:cNvPr id="7" name="直接连接符 6"/>
          <p:cNvCxnSpPr/>
          <p:nvPr/>
        </p:nvCxnSpPr>
        <p:spPr>
          <a:xfrm>
            <a:off x="4074292" y="2141316"/>
            <a:ext cx="6690167" cy="34725"/>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4074291" y="3242840"/>
            <a:ext cx="6690167" cy="34725"/>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074290" y="4585503"/>
            <a:ext cx="6690167" cy="34725"/>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509553" y="5928166"/>
            <a:ext cx="3565002"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0776266" y="1668777"/>
            <a:ext cx="800219" cy="338554"/>
          </a:xfrm>
          <a:prstGeom prst="rect">
            <a:avLst/>
          </a:prstGeom>
          <a:noFill/>
        </p:spPr>
        <p:txBody>
          <a:bodyPr wrap="none" rtlCol="0">
            <a:spAutoFit/>
          </a:bodyPr>
          <a:lstStyle/>
          <a:p>
            <a:r>
              <a:rPr lang="zh-CN" altLang="en-US" sz="1600" dirty="0"/>
              <a:t>应用层</a:t>
            </a:r>
            <a:endParaRPr lang="zh-CN" altLang="en-US" dirty="0"/>
          </a:p>
        </p:txBody>
      </p:sp>
      <p:sp>
        <p:nvSpPr>
          <p:cNvPr id="15" name="文本框 14"/>
          <p:cNvSpPr txBox="1"/>
          <p:nvPr/>
        </p:nvSpPr>
        <p:spPr>
          <a:xfrm>
            <a:off x="10754677" y="2660733"/>
            <a:ext cx="877163" cy="369332"/>
          </a:xfrm>
          <a:prstGeom prst="rect">
            <a:avLst/>
          </a:prstGeom>
          <a:noFill/>
        </p:spPr>
        <p:txBody>
          <a:bodyPr wrap="none" rtlCol="0">
            <a:spAutoFit/>
          </a:bodyPr>
          <a:lstStyle/>
          <a:p>
            <a:r>
              <a:rPr lang="zh-CN" altLang="en-US" dirty="0" smtClean="0"/>
              <a:t>传输层</a:t>
            </a:r>
            <a:endParaRPr lang="zh-CN" altLang="en-US" dirty="0"/>
          </a:p>
        </p:txBody>
      </p:sp>
      <p:sp>
        <p:nvSpPr>
          <p:cNvPr id="16" name="文本框 15"/>
          <p:cNvSpPr txBox="1"/>
          <p:nvPr/>
        </p:nvSpPr>
        <p:spPr>
          <a:xfrm>
            <a:off x="10754677" y="3779619"/>
            <a:ext cx="877163" cy="369332"/>
          </a:xfrm>
          <a:prstGeom prst="rect">
            <a:avLst/>
          </a:prstGeom>
          <a:noFill/>
        </p:spPr>
        <p:txBody>
          <a:bodyPr wrap="none" rtlCol="0">
            <a:spAutoFit/>
          </a:bodyPr>
          <a:lstStyle/>
          <a:p>
            <a:r>
              <a:rPr lang="zh-CN" altLang="en-US" dirty="0" smtClean="0"/>
              <a:t>网络层</a:t>
            </a:r>
            <a:endParaRPr lang="zh-CN" altLang="en-US" dirty="0"/>
          </a:p>
        </p:txBody>
      </p:sp>
      <p:sp>
        <p:nvSpPr>
          <p:cNvPr id="17" name="文本框 16"/>
          <p:cNvSpPr txBox="1"/>
          <p:nvPr/>
        </p:nvSpPr>
        <p:spPr>
          <a:xfrm>
            <a:off x="10498466" y="5687027"/>
            <a:ext cx="1338828" cy="369332"/>
          </a:xfrm>
          <a:prstGeom prst="rect">
            <a:avLst/>
          </a:prstGeom>
          <a:noFill/>
        </p:spPr>
        <p:txBody>
          <a:bodyPr wrap="none" rtlCol="0">
            <a:spAutoFit/>
          </a:bodyPr>
          <a:lstStyle/>
          <a:p>
            <a:r>
              <a:rPr lang="zh-CN" altLang="en-US" dirty="0" smtClean="0"/>
              <a:t>网络接口层</a:t>
            </a:r>
            <a:endParaRPr lang="zh-CN" altLang="en-US" dirty="0"/>
          </a:p>
        </p:txBody>
      </p:sp>
      <p:sp>
        <p:nvSpPr>
          <p:cNvPr id="14" name="矩形 13"/>
          <p:cNvSpPr/>
          <p:nvPr/>
        </p:nvSpPr>
        <p:spPr>
          <a:xfrm>
            <a:off x="6869581" y="6146157"/>
            <a:ext cx="1099595" cy="439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物理层</a:t>
            </a:r>
            <a:endParaRPr lang="zh-CN" altLang="en-US" dirty="0">
              <a:solidFill>
                <a:schemeClr val="tx1"/>
              </a:solidFill>
            </a:endParaRPr>
          </a:p>
        </p:txBody>
      </p:sp>
      <p:sp>
        <p:nvSpPr>
          <p:cNvPr id="19" name="矩形 18"/>
          <p:cNvSpPr/>
          <p:nvPr/>
        </p:nvSpPr>
        <p:spPr>
          <a:xfrm>
            <a:off x="5232656" y="5071150"/>
            <a:ext cx="1099595" cy="439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ARP</a:t>
            </a:r>
            <a:endParaRPr lang="zh-CN" altLang="en-US" dirty="0">
              <a:solidFill>
                <a:schemeClr val="tx1"/>
              </a:solidFill>
            </a:endParaRPr>
          </a:p>
        </p:txBody>
      </p:sp>
      <p:sp>
        <p:nvSpPr>
          <p:cNvPr id="20" name="矩形 19"/>
          <p:cNvSpPr/>
          <p:nvPr/>
        </p:nvSpPr>
        <p:spPr>
          <a:xfrm>
            <a:off x="6690168" y="5071150"/>
            <a:ext cx="1458409" cy="439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数据链路层</a:t>
            </a:r>
            <a:endParaRPr lang="zh-CN" altLang="en-US" dirty="0">
              <a:solidFill>
                <a:schemeClr val="tx1"/>
              </a:solidFill>
            </a:endParaRPr>
          </a:p>
        </p:txBody>
      </p:sp>
      <p:sp>
        <p:nvSpPr>
          <p:cNvPr id="21" name="矩形 20"/>
          <p:cNvSpPr/>
          <p:nvPr/>
        </p:nvSpPr>
        <p:spPr>
          <a:xfrm>
            <a:off x="8506494" y="5071150"/>
            <a:ext cx="1099595" cy="439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RARP</a:t>
            </a:r>
            <a:endParaRPr lang="zh-CN" altLang="en-US" dirty="0">
              <a:solidFill>
                <a:schemeClr val="tx1"/>
              </a:solidFill>
            </a:endParaRPr>
          </a:p>
        </p:txBody>
      </p:sp>
      <p:sp>
        <p:nvSpPr>
          <p:cNvPr id="22" name="矩形 21"/>
          <p:cNvSpPr/>
          <p:nvPr/>
        </p:nvSpPr>
        <p:spPr>
          <a:xfrm>
            <a:off x="9205731" y="3853395"/>
            <a:ext cx="828618" cy="439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IGMP</a:t>
            </a:r>
            <a:endParaRPr lang="zh-CN" altLang="en-US" dirty="0">
              <a:solidFill>
                <a:schemeClr val="tx1"/>
              </a:solidFill>
            </a:endParaRPr>
          </a:p>
        </p:txBody>
      </p:sp>
      <p:sp>
        <p:nvSpPr>
          <p:cNvPr id="23" name="矩形 22"/>
          <p:cNvSpPr/>
          <p:nvPr/>
        </p:nvSpPr>
        <p:spPr>
          <a:xfrm>
            <a:off x="6715248" y="3853395"/>
            <a:ext cx="1458409" cy="439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IP</a:t>
            </a:r>
            <a:endParaRPr lang="zh-CN" altLang="en-US" dirty="0">
              <a:solidFill>
                <a:schemeClr val="tx1"/>
              </a:solidFill>
            </a:endParaRPr>
          </a:p>
        </p:txBody>
      </p:sp>
      <p:sp>
        <p:nvSpPr>
          <p:cNvPr id="24" name="矩形 23"/>
          <p:cNvSpPr/>
          <p:nvPr/>
        </p:nvSpPr>
        <p:spPr>
          <a:xfrm>
            <a:off x="4694436" y="3854834"/>
            <a:ext cx="988738" cy="439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ICMP</a:t>
            </a:r>
            <a:endParaRPr lang="zh-CN" altLang="en-US" dirty="0">
              <a:solidFill>
                <a:schemeClr val="tx1"/>
              </a:solidFill>
            </a:endParaRPr>
          </a:p>
        </p:txBody>
      </p:sp>
      <p:sp>
        <p:nvSpPr>
          <p:cNvPr id="25" name="矩形 24"/>
          <p:cNvSpPr/>
          <p:nvPr/>
        </p:nvSpPr>
        <p:spPr>
          <a:xfrm>
            <a:off x="5295534" y="2520865"/>
            <a:ext cx="1458409" cy="439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TCP</a:t>
            </a:r>
            <a:endParaRPr lang="zh-CN" altLang="en-US" dirty="0">
              <a:solidFill>
                <a:schemeClr val="tx1"/>
              </a:solidFill>
            </a:endParaRPr>
          </a:p>
        </p:txBody>
      </p:sp>
      <p:sp>
        <p:nvSpPr>
          <p:cNvPr id="26" name="矩形 25"/>
          <p:cNvSpPr/>
          <p:nvPr/>
        </p:nvSpPr>
        <p:spPr>
          <a:xfrm>
            <a:off x="7992425" y="2520865"/>
            <a:ext cx="1458409" cy="439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UDP</a:t>
            </a:r>
            <a:endParaRPr lang="zh-CN" altLang="en-US" dirty="0">
              <a:solidFill>
                <a:schemeClr val="tx1"/>
              </a:solidFill>
            </a:endParaRPr>
          </a:p>
        </p:txBody>
      </p:sp>
      <p:sp>
        <p:nvSpPr>
          <p:cNvPr id="27" name="矩形 26"/>
          <p:cNvSpPr/>
          <p:nvPr/>
        </p:nvSpPr>
        <p:spPr>
          <a:xfrm>
            <a:off x="4530563" y="1291377"/>
            <a:ext cx="836458" cy="439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Telnet</a:t>
            </a:r>
            <a:endParaRPr lang="zh-CN" altLang="en-US" dirty="0">
              <a:solidFill>
                <a:schemeClr val="tx1"/>
              </a:solidFill>
            </a:endParaRPr>
          </a:p>
        </p:txBody>
      </p:sp>
      <p:sp>
        <p:nvSpPr>
          <p:cNvPr id="28" name="矩形 27"/>
          <p:cNvSpPr/>
          <p:nvPr/>
        </p:nvSpPr>
        <p:spPr>
          <a:xfrm>
            <a:off x="3678824" y="1293551"/>
            <a:ext cx="709913" cy="439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HTTP</a:t>
            </a:r>
            <a:endParaRPr lang="zh-CN" altLang="en-US" dirty="0">
              <a:solidFill>
                <a:schemeClr val="tx1"/>
              </a:solidFill>
            </a:endParaRPr>
          </a:p>
        </p:txBody>
      </p:sp>
      <p:sp>
        <p:nvSpPr>
          <p:cNvPr id="29" name="矩形 28"/>
          <p:cNvSpPr/>
          <p:nvPr/>
        </p:nvSpPr>
        <p:spPr>
          <a:xfrm>
            <a:off x="5509549" y="1291377"/>
            <a:ext cx="583623" cy="439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FTP</a:t>
            </a:r>
            <a:endParaRPr lang="zh-CN" altLang="en-US" dirty="0">
              <a:solidFill>
                <a:schemeClr val="tx1"/>
              </a:solidFill>
            </a:endParaRPr>
          </a:p>
        </p:txBody>
      </p:sp>
      <p:sp>
        <p:nvSpPr>
          <p:cNvPr id="30" name="矩形 29"/>
          <p:cNvSpPr/>
          <p:nvPr/>
        </p:nvSpPr>
        <p:spPr>
          <a:xfrm>
            <a:off x="6199248" y="1299569"/>
            <a:ext cx="712066" cy="439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SMTP</a:t>
            </a:r>
          </a:p>
        </p:txBody>
      </p:sp>
      <p:sp>
        <p:nvSpPr>
          <p:cNvPr id="31" name="矩形 30"/>
          <p:cNvSpPr/>
          <p:nvPr/>
        </p:nvSpPr>
        <p:spPr>
          <a:xfrm>
            <a:off x="8027675" y="1299569"/>
            <a:ext cx="583623" cy="439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DNS</a:t>
            </a:r>
          </a:p>
        </p:txBody>
      </p:sp>
      <p:sp>
        <p:nvSpPr>
          <p:cNvPr id="32" name="矩形 31"/>
          <p:cNvSpPr/>
          <p:nvPr/>
        </p:nvSpPr>
        <p:spPr>
          <a:xfrm>
            <a:off x="8675526" y="1291377"/>
            <a:ext cx="858690" cy="439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BOOTP</a:t>
            </a:r>
          </a:p>
        </p:txBody>
      </p:sp>
      <p:sp>
        <p:nvSpPr>
          <p:cNvPr id="33" name="矩形 32"/>
          <p:cNvSpPr/>
          <p:nvPr/>
        </p:nvSpPr>
        <p:spPr>
          <a:xfrm>
            <a:off x="9604136" y="1291377"/>
            <a:ext cx="759797" cy="439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TFTP</a:t>
            </a:r>
            <a:endParaRPr lang="zh-CN" altLang="en-US" dirty="0">
              <a:solidFill>
                <a:schemeClr val="tx1"/>
              </a:solidFill>
            </a:endParaRPr>
          </a:p>
        </p:txBody>
      </p:sp>
      <p:sp>
        <p:nvSpPr>
          <p:cNvPr id="34" name="矩形 33"/>
          <p:cNvSpPr/>
          <p:nvPr/>
        </p:nvSpPr>
        <p:spPr>
          <a:xfrm>
            <a:off x="10444958" y="1305281"/>
            <a:ext cx="841294" cy="439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SNMP</a:t>
            </a:r>
            <a:endParaRPr lang="zh-CN" altLang="en-US" dirty="0">
              <a:solidFill>
                <a:schemeClr val="tx1"/>
              </a:solidFill>
            </a:endParaRPr>
          </a:p>
        </p:txBody>
      </p:sp>
      <p:sp>
        <p:nvSpPr>
          <p:cNvPr id="35" name="矩形 34"/>
          <p:cNvSpPr/>
          <p:nvPr/>
        </p:nvSpPr>
        <p:spPr>
          <a:xfrm>
            <a:off x="7030692" y="1299569"/>
            <a:ext cx="583623" cy="439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POP</a:t>
            </a:r>
            <a:endParaRPr lang="zh-CN" altLang="en-US" dirty="0">
              <a:solidFill>
                <a:schemeClr val="tx1"/>
              </a:solidFill>
            </a:endParaRPr>
          </a:p>
        </p:txBody>
      </p:sp>
      <p:cxnSp>
        <p:nvCxnSpPr>
          <p:cNvPr id="36" name="直接连接符 35"/>
          <p:cNvCxnSpPr>
            <a:stCxn id="28" idx="2"/>
            <a:endCxn id="25" idx="0"/>
          </p:cNvCxnSpPr>
          <p:nvPr/>
        </p:nvCxnSpPr>
        <p:spPr>
          <a:xfrm>
            <a:off x="4033781" y="1733393"/>
            <a:ext cx="1990958" cy="787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7" idx="2"/>
            <a:endCxn id="25" idx="0"/>
          </p:cNvCxnSpPr>
          <p:nvPr/>
        </p:nvCxnSpPr>
        <p:spPr>
          <a:xfrm>
            <a:off x="4948792" y="1731219"/>
            <a:ext cx="1075947" cy="78964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29" idx="2"/>
            <a:endCxn id="25" idx="0"/>
          </p:cNvCxnSpPr>
          <p:nvPr/>
        </p:nvCxnSpPr>
        <p:spPr>
          <a:xfrm>
            <a:off x="5801361" y="1731219"/>
            <a:ext cx="223378" cy="78964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0" idx="2"/>
            <a:endCxn id="25" idx="0"/>
          </p:cNvCxnSpPr>
          <p:nvPr/>
        </p:nvCxnSpPr>
        <p:spPr>
          <a:xfrm flipH="1">
            <a:off x="6024739" y="1739411"/>
            <a:ext cx="530542" cy="781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5" idx="2"/>
            <a:endCxn id="25" idx="0"/>
          </p:cNvCxnSpPr>
          <p:nvPr/>
        </p:nvCxnSpPr>
        <p:spPr>
          <a:xfrm flipH="1">
            <a:off x="6024739" y="1739411"/>
            <a:ext cx="1297765" cy="781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1" idx="2"/>
            <a:endCxn id="26" idx="0"/>
          </p:cNvCxnSpPr>
          <p:nvPr/>
        </p:nvCxnSpPr>
        <p:spPr>
          <a:xfrm>
            <a:off x="8319487" y="1739411"/>
            <a:ext cx="402143" cy="781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2" idx="2"/>
            <a:endCxn id="26" idx="0"/>
          </p:cNvCxnSpPr>
          <p:nvPr/>
        </p:nvCxnSpPr>
        <p:spPr>
          <a:xfrm flipH="1">
            <a:off x="8721630" y="1731219"/>
            <a:ext cx="383241" cy="78964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33" idx="2"/>
            <a:endCxn id="26" idx="0"/>
          </p:cNvCxnSpPr>
          <p:nvPr/>
        </p:nvCxnSpPr>
        <p:spPr>
          <a:xfrm flipH="1">
            <a:off x="8721630" y="1731219"/>
            <a:ext cx="1262405" cy="78964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34" idx="2"/>
            <a:endCxn id="26" idx="0"/>
          </p:cNvCxnSpPr>
          <p:nvPr/>
        </p:nvCxnSpPr>
        <p:spPr>
          <a:xfrm flipH="1">
            <a:off x="8721630" y="1745123"/>
            <a:ext cx="2143975" cy="7757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25" idx="2"/>
            <a:endCxn id="23" idx="0"/>
          </p:cNvCxnSpPr>
          <p:nvPr/>
        </p:nvCxnSpPr>
        <p:spPr>
          <a:xfrm>
            <a:off x="6024739" y="2960707"/>
            <a:ext cx="1419714" cy="892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26" idx="2"/>
            <a:endCxn id="23" idx="0"/>
          </p:cNvCxnSpPr>
          <p:nvPr/>
        </p:nvCxnSpPr>
        <p:spPr>
          <a:xfrm flipH="1">
            <a:off x="7444453" y="2960707"/>
            <a:ext cx="1277177" cy="892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24" idx="3"/>
            <a:endCxn id="23" idx="1"/>
          </p:cNvCxnSpPr>
          <p:nvPr/>
        </p:nvCxnSpPr>
        <p:spPr>
          <a:xfrm flipV="1">
            <a:off x="5683174" y="4073316"/>
            <a:ext cx="1032074" cy="1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3" idx="3"/>
            <a:endCxn id="22" idx="1"/>
          </p:cNvCxnSpPr>
          <p:nvPr/>
        </p:nvCxnSpPr>
        <p:spPr>
          <a:xfrm>
            <a:off x="8173657" y="4073316"/>
            <a:ext cx="10320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23" idx="2"/>
            <a:endCxn id="20" idx="0"/>
          </p:cNvCxnSpPr>
          <p:nvPr/>
        </p:nvCxnSpPr>
        <p:spPr>
          <a:xfrm flipH="1">
            <a:off x="7419373" y="4293237"/>
            <a:ext cx="25080" cy="777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5" name="直接连接符 1024"/>
          <p:cNvCxnSpPr>
            <a:stCxn id="19" idx="3"/>
            <a:endCxn id="20" idx="1"/>
          </p:cNvCxnSpPr>
          <p:nvPr/>
        </p:nvCxnSpPr>
        <p:spPr>
          <a:xfrm>
            <a:off x="6332251" y="5291071"/>
            <a:ext cx="3579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8" name="直接连接符 1027"/>
          <p:cNvCxnSpPr>
            <a:stCxn id="20" idx="3"/>
            <a:endCxn id="21" idx="1"/>
          </p:cNvCxnSpPr>
          <p:nvPr/>
        </p:nvCxnSpPr>
        <p:spPr>
          <a:xfrm>
            <a:off x="8148577" y="5291071"/>
            <a:ext cx="3579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0" name="肘形连接符 1029"/>
          <p:cNvCxnSpPr>
            <a:stCxn id="20" idx="2"/>
            <a:endCxn id="14" idx="0"/>
          </p:cNvCxnSpPr>
          <p:nvPr/>
        </p:nvCxnSpPr>
        <p:spPr>
          <a:xfrm rot="16200000" flipH="1">
            <a:off x="7101794" y="5828571"/>
            <a:ext cx="635165" cy="6"/>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653417" y="684922"/>
            <a:ext cx="8379256" cy="369332"/>
          </a:xfrm>
          <a:prstGeom prst="rect">
            <a:avLst/>
          </a:prstGeom>
        </p:spPr>
        <p:txBody>
          <a:bodyPr wrap="square">
            <a:spAutoFit/>
          </a:bodyPr>
          <a:lstStyle/>
          <a:p>
            <a:r>
              <a:rPr lang="en-US" altLang="zh-CN" dirty="0" smtClean="0">
                <a:solidFill>
                  <a:srgbClr val="FF0000"/>
                </a:solidFill>
                <a:latin typeface="Arial" panose="020B0604020202020204" pitchFamily="34" charset="0"/>
              </a:rPr>
              <a:t>ARP</a:t>
            </a:r>
            <a:r>
              <a:rPr lang="zh-CN" altLang="en-US" dirty="0" smtClean="0">
                <a:solidFill>
                  <a:srgbClr val="FF0000"/>
                </a:solidFill>
                <a:latin typeface="Arial" panose="020B0604020202020204" pitchFamily="34" charset="0"/>
              </a:rPr>
              <a:t>和</a:t>
            </a:r>
            <a:r>
              <a:rPr lang="en-US" altLang="zh-CN" dirty="0" smtClean="0">
                <a:solidFill>
                  <a:srgbClr val="FF0000"/>
                </a:solidFill>
                <a:latin typeface="Arial" panose="020B0604020202020204" pitchFamily="34" charset="0"/>
              </a:rPr>
              <a:t>RARP</a:t>
            </a:r>
            <a:r>
              <a:rPr lang="zh-CN" altLang="en-US" dirty="0" smtClean="0">
                <a:solidFill>
                  <a:srgbClr val="FF0000"/>
                </a:solidFill>
                <a:latin typeface="Arial" panose="020B0604020202020204" pitchFamily="34" charset="0"/>
              </a:rPr>
              <a:t>协议</a:t>
            </a:r>
            <a:r>
              <a:rPr lang="zh-CN" altLang="en-US" dirty="0">
                <a:solidFill>
                  <a:srgbClr val="FF0000"/>
                </a:solidFill>
                <a:latin typeface="Arial" panose="020B0604020202020204" pitchFamily="34" charset="0"/>
              </a:rPr>
              <a:t>在</a:t>
            </a:r>
            <a:r>
              <a:rPr lang="en-US" altLang="zh-CN" dirty="0">
                <a:solidFill>
                  <a:srgbClr val="FF0000"/>
                </a:solidFill>
                <a:latin typeface="Arial" panose="020B0604020202020204" pitchFamily="34" charset="0"/>
              </a:rPr>
              <a:t>TCP/IP</a:t>
            </a:r>
            <a:r>
              <a:rPr lang="zh-CN" altLang="en-US" dirty="0">
                <a:solidFill>
                  <a:srgbClr val="FF0000"/>
                </a:solidFill>
                <a:latin typeface="Arial" panose="020B0604020202020204" pitchFamily="34" charset="0"/>
              </a:rPr>
              <a:t>模型中属于</a:t>
            </a:r>
            <a:r>
              <a:rPr lang="en-US" altLang="zh-CN" dirty="0">
                <a:solidFill>
                  <a:srgbClr val="FF0000"/>
                </a:solidFill>
                <a:latin typeface="Arial" panose="020B0604020202020204" pitchFamily="34" charset="0"/>
              </a:rPr>
              <a:t>IP</a:t>
            </a:r>
            <a:r>
              <a:rPr lang="zh-CN" altLang="en-US" dirty="0">
                <a:solidFill>
                  <a:srgbClr val="FF0000"/>
                </a:solidFill>
                <a:latin typeface="Arial" panose="020B0604020202020204" pitchFamily="34" charset="0"/>
              </a:rPr>
              <a:t>层（网络层），在</a:t>
            </a:r>
            <a:r>
              <a:rPr lang="en-US" altLang="zh-CN" dirty="0">
                <a:solidFill>
                  <a:srgbClr val="FF0000"/>
                </a:solidFill>
                <a:latin typeface="Arial" panose="020B0604020202020204" pitchFamily="34" charset="0"/>
              </a:rPr>
              <a:t>OSI</a:t>
            </a:r>
            <a:r>
              <a:rPr lang="zh-CN" altLang="en-US" dirty="0">
                <a:solidFill>
                  <a:srgbClr val="FF0000"/>
                </a:solidFill>
                <a:latin typeface="Arial" panose="020B0604020202020204" pitchFamily="34" charset="0"/>
              </a:rPr>
              <a:t>模型中属于链路层</a:t>
            </a:r>
            <a:endParaRPr lang="zh-CN" altLang="en-US" dirty="0">
              <a:solidFill>
                <a:srgbClr val="FF0000"/>
              </a:solidFill>
            </a:endParaRPr>
          </a:p>
        </p:txBody>
      </p:sp>
    </p:spTree>
    <p:extLst>
      <p:ext uri="{BB962C8B-B14F-4D97-AF65-F5344CB8AC3E}">
        <p14:creationId xmlns:p14="http://schemas.microsoft.com/office/powerpoint/2010/main" val="37043763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8223" y="866779"/>
            <a:ext cx="11578855" cy="3046988"/>
          </a:xfrm>
          <a:prstGeom prst="rect">
            <a:avLst/>
          </a:prstGeom>
          <a:noFill/>
        </p:spPr>
        <p:txBody>
          <a:bodyPr wrap="square" rtlCol="0">
            <a:spAutoFit/>
          </a:bodyPr>
          <a:lstStyle/>
          <a:p>
            <a:r>
              <a:rPr lang="en-US" altLang="zh-CN" sz="1600" dirty="0" smtClean="0"/>
              <a:t>WWW</a:t>
            </a:r>
            <a:endParaRPr lang="en-US" altLang="zh-CN" sz="1600" dirty="0"/>
          </a:p>
          <a:p>
            <a:r>
              <a:rPr lang="en-US" altLang="zh-CN" sz="1600" dirty="0" smtClean="0"/>
              <a:t>WWW:</a:t>
            </a:r>
            <a:r>
              <a:rPr lang="zh-CN" altLang="en-US" sz="1600" dirty="0" smtClean="0"/>
              <a:t>万维网是一个规模巨大、可以互联的资料空间。该资料空间的资源依靠</a:t>
            </a:r>
            <a:r>
              <a:rPr lang="en-US" altLang="zh-CN" sz="1600" dirty="0" smtClean="0"/>
              <a:t>URL</a:t>
            </a:r>
            <a:r>
              <a:rPr lang="zh-CN" altLang="en-US" sz="1600" dirty="0" smtClean="0"/>
              <a:t>进行定位，通过</a:t>
            </a:r>
            <a:r>
              <a:rPr lang="en-US" altLang="zh-CN" sz="1600" dirty="0" smtClean="0"/>
              <a:t>HTTP</a:t>
            </a:r>
            <a:r>
              <a:rPr lang="zh-CN" altLang="en-US" sz="1600" dirty="0" smtClean="0"/>
              <a:t>协议传递给使用者，又由</a:t>
            </a:r>
            <a:r>
              <a:rPr lang="en-US" altLang="zh-CN" sz="1600" dirty="0" smtClean="0"/>
              <a:t>HTML</a:t>
            </a:r>
            <a:r>
              <a:rPr lang="zh-CN" altLang="en-US" sz="1600" dirty="0" smtClean="0"/>
              <a:t>来进行文档的展现</a:t>
            </a:r>
            <a:endParaRPr lang="en-US" altLang="zh-CN" sz="1600" dirty="0" smtClean="0"/>
          </a:p>
          <a:p>
            <a:r>
              <a:rPr lang="zh-CN" altLang="en-US" sz="1600" dirty="0" smtClean="0"/>
              <a:t>构成：</a:t>
            </a:r>
            <a:r>
              <a:rPr lang="en-US" altLang="zh-CN" sz="1600" dirty="0" smtClean="0"/>
              <a:t>URL</a:t>
            </a:r>
            <a:r>
              <a:rPr lang="zh-CN" altLang="en-US" sz="1600" dirty="0" smtClean="0"/>
              <a:t>、</a:t>
            </a:r>
            <a:r>
              <a:rPr lang="en-US" altLang="zh-CN" sz="1600" dirty="0" smtClean="0"/>
              <a:t>HTTP</a:t>
            </a:r>
            <a:r>
              <a:rPr lang="zh-CN" altLang="en-US" sz="1600" dirty="0" smtClean="0"/>
              <a:t>、</a:t>
            </a:r>
            <a:r>
              <a:rPr lang="en-US" altLang="zh-CN" sz="1600" dirty="0" smtClean="0"/>
              <a:t>HTML</a:t>
            </a:r>
          </a:p>
          <a:p>
            <a:r>
              <a:rPr lang="en-US" altLang="zh-CN" sz="1600" dirty="0" smtClean="0"/>
              <a:t>URL</a:t>
            </a:r>
            <a:r>
              <a:rPr lang="zh-CN" altLang="en-US" sz="1600" dirty="0" smtClean="0"/>
              <a:t>：</a:t>
            </a:r>
            <a:r>
              <a:rPr lang="en-US" altLang="zh-CN" sz="1600" dirty="0" smtClean="0"/>
              <a:t>&lt;</a:t>
            </a:r>
            <a:r>
              <a:rPr lang="zh-CN" altLang="en-US" sz="1600" dirty="0" smtClean="0"/>
              <a:t>协议</a:t>
            </a:r>
            <a:r>
              <a:rPr lang="en-US" altLang="zh-CN" sz="1600" dirty="0" smtClean="0"/>
              <a:t>&gt;://&lt;</a:t>
            </a:r>
            <a:r>
              <a:rPr lang="zh-CN" altLang="en-US" sz="1600" dirty="0" smtClean="0"/>
              <a:t>主机</a:t>
            </a:r>
            <a:r>
              <a:rPr lang="en-US" altLang="zh-CN" sz="1600" dirty="0" smtClean="0"/>
              <a:t>&gt;:&lt;</a:t>
            </a:r>
            <a:r>
              <a:rPr lang="zh-CN" altLang="en-US" sz="1600" dirty="0" smtClean="0"/>
              <a:t>端口</a:t>
            </a:r>
            <a:r>
              <a:rPr lang="en-US" altLang="zh-CN" sz="1600" dirty="0" smtClean="0"/>
              <a:t>&gt;/&lt;</a:t>
            </a:r>
            <a:r>
              <a:rPr lang="zh-CN" altLang="en-US" sz="1600" dirty="0"/>
              <a:t>路径</a:t>
            </a:r>
            <a:r>
              <a:rPr lang="en-US" altLang="zh-CN" sz="1600" dirty="0" smtClean="0"/>
              <a:t>&gt;</a:t>
            </a:r>
          </a:p>
          <a:p>
            <a:r>
              <a:rPr lang="en-US" altLang="zh-CN" sz="1600" dirty="0" smtClean="0"/>
              <a:t>HTTP</a:t>
            </a:r>
            <a:r>
              <a:rPr lang="zh-CN" altLang="en-US" sz="1600" dirty="0" smtClean="0"/>
              <a:t>：超文本传输协议：负责规定浏览器和服务器怎样进行互相交流</a:t>
            </a:r>
            <a:endParaRPr lang="en-US" altLang="zh-CN" sz="1600" dirty="0" smtClean="0"/>
          </a:p>
          <a:p>
            <a:r>
              <a:rPr lang="en-US" altLang="zh-CN" sz="1600" dirty="0" smtClean="0"/>
              <a:t>HTML</a:t>
            </a:r>
            <a:r>
              <a:rPr lang="zh-CN" altLang="en-US" sz="1600" dirty="0" smtClean="0"/>
              <a:t>：超文件标记语言：用于描述网页文档的一种标记语言。</a:t>
            </a:r>
            <a:endParaRPr lang="en-US" altLang="zh-CN" sz="1600" dirty="0" smtClean="0"/>
          </a:p>
          <a:p>
            <a:r>
              <a:rPr lang="en-US" altLang="zh-CN" sz="1600" dirty="0" smtClean="0"/>
              <a:t>WWW</a:t>
            </a:r>
            <a:r>
              <a:rPr lang="zh-CN" altLang="en-US" sz="1600" dirty="0" smtClean="0"/>
              <a:t>采用客户端</a:t>
            </a:r>
            <a:r>
              <a:rPr lang="en-US" altLang="zh-CN" sz="1600" dirty="0" smtClean="0"/>
              <a:t>/</a:t>
            </a:r>
            <a:r>
              <a:rPr lang="zh-CN" altLang="en-US" sz="1600" dirty="0" smtClean="0"/>
              <a:t>服务器的工作模式，工作流程如下：</a:t>
            </a:r>
            <a:endParaRPr lang="en-US" altLang="zh-CN" sz="1600" dirty="0" smtClean="0"/>
          </a:p>
          <a:p>
            <a:r>
              <a:rPr lang="en-US" altLang="zh-CN" sz="1600" dirty="0" smtClean="0"/>
              <a:t>1</a:t>
            </a:r>
            <a:r>
              <a:rPr lang="zh-CN" altLang="en-US" sz="1600" dirty="0" smtClean="0"/>
              <a:t>）用户使用浏览器或者其他程序建立客户机与服务器的连接，并发起浏览请求</a:t>
            </a:r>
            <a:endParaRPr lang="en-US" altLang="zh-CN" sz="1600" dirty="0" smtClean="0"/>
          </a:p>
          <a:p>
            <a:r>
              <a:rPr lang="en-US" altLang="zh-CN" sz="1600" dirty="0" smtClean="0"/>
              <a:t>2</a:t>
            </a:r>
            <a:r>
              <a:rPr lang="zh-CN" altLang="en-US" sz="1600" dirty="0" smtClean="0"/>
              <a:t>）</a:t>
            </a:r>
            <a:r>
              <a:rPr lang="en-US" altLang="zh-CN" sz="1600" dirty="0" smtClean="0"/>
              <a:t>Web</a:t>
            </a:r>
            <a:r>
              <a:rPr lang="zh-CN" altLang="en-US" sz="1600" dirty="0" smtClean="0"/>
              <a:t>服务器接收到请求后返回信息给客户机</a:t>
            </a:r>
            <a:endParaRPr lang="en-US" altLang="zh-CN" sz="1600" dirty="0" smtClean="0"/>
          </a:p>
          <a:p>
            <a:r>
              <a:rPr lang="en-US" altLang="zh-CN" sz="1600" dirty="0" smtClean="0"/>
              <a:t>3</a:t>
            </a:r>
            <a:r>
              <a:rPr lang="zh-CN" altLang="en-US" sz="1600" dirty="0" smtClean="0"/>
              <a:t>） 通信完成后关闭连接</a:t>
            </a:r>
            <a:endParaRPr lang="en-US" altLang="zh-CN" sz="1600" dirty="0" smtClean="0"/>
          </a:p>
          <a:p>
            <a:endParaRPr lang="en-US" altLang="zh-CN" sz="1600" dirty="0" smtClean="0">
              <a:solidFill>
                <a:srgbClr val="FF0000"/>
              </a:solidFill>
            </a:endParaRPr>
          </a:p>
        </p:txBody>
      </p:sp>
      <p:sp>
        <p:nvSpPr>
          <p:cNvPr id="3" name="文本框 2"/>
          <p:cNvSpPr txBox="1"/>
          <p:nvPr/>
        </p:nvSpPr>
        <p:spPr>
          <a:xfrm>
            <a:off x="4872942" y="405114"/>
            <a:ext cx="2757622" cy="461665"/>
          </a:xfrm>
          <a:prstGeom prst="rect">
            <a:avLst/>
          </a:prstGeom>
          <a:noFill/>
        </p:spPr>
        <p:txBody>
          <a:bodyPr wrap="square" rtlCol="0">
            <a:spAutoFit/>
          </a:bodyPr>
          <a:lstStyle/>
          <a:p>
            <a:r>
              <a:rPr lang="zh-CN" altLang="en-US" sz="2400" dirty="0" smtClean="0"/>
              <a:t>应用层</a:t>
            </a:r>
            <a:endParaRPr lang="zh-CN" altLang="en-US" sz="2400" dirty="0"/>
          </a:p>
        </p:txBody>
      </p:sp>
    </p:spTree>
    <p:extLst>
      <p:ext uri="{BB962C8B-B14F-4D97-AF65-F5344CB8AC3E}">
        <p14:creationId xmlns:p14="http://schemas.microsoft.com/office/powerpoint/2010/main" val="15807385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8223" y="783651"/>
            <a:ext cx="11578855" cy="2985433"/>
          </a:xfrm>
          <a:prstGeom prst="rect">
            <a:avLst/>
          </a:prstGeom>
          <a:noFill/>
        </p:spPr>
        <p:txBody>
          <a:bodyPr wrap="square" rtlCol="0">
            <a:spAutoFit/>
          </a:bodyPr>
          <a:lstStyle/>
          <a:p>
            <a:r>
              <a:rPr lang="en-US" altLang="zh-CN" sz="1600" dirty="0" smtClean="0"/>
              <a:t>HTTP</a:t>
            </a:r>
          </a:p>
          <a:p>
            <a:r>
              <a:rPr lang="en-US" altLang="zh-CN" sz="1600" dirty="0" smtClean="0">
                <a:solidFill>
                  <a:srgbClr val="FF0000"/>
                </a:solidFill>
              </a:rPr>
              <a:t>HTTP</a:t>
            </a:r>
            <a:r>
              <a:rPr lang="zh-CN" altLang="en-US" sz="1600" dirty="0" smtClean="0">
                <a:solidFill>
                  <a:srgbClr val="FF0000"/>
                </a:solidFill>
              </a:rPr>
              <a:t>使用的是</a:t>
            </a:r>
            <a:r>
              <a:rPr lang="en-US" altLang="zh-CN" sz="1600" dirty="0" smtClean="0">
                <a:solidFill>
                  <a:srgbClr val="FF0000"/>
                </a:solidFill>
              </a:rPr>
              <a:t>TCP</a:t>
            </a:r>
            <a:r>
              <a:rPr lang="zh-CN" altLang="en-US" sz="1600" dirty="0" smtClean="0">
                <a:solidFill>
                  <a:srgbClr val="FF0000"/>
                </a:solidFill>
              </a:rPr>
              <a:t>的</a:t>
            </a:r>
            <a:r>
              <a:rPr lang="en-US" altLang="zh-CN" sz="1600" dirty="0" smtClean="0">
                <a:solidFill>
                  <a:srgbClr val="FF0000"/>
                </a:solidFill>
              </a:rPr>
              <a:t>80</a:t>
            </a:r>
            <a:r>
              <a:rPr lang="zh-CN" altLang="en-US" sz="1600" dirty="0" smtClean="0">
                <a:solidFill>
                  <a:srgbClr val="FF0000"/>
                </a:solidFill>
              </a:rPr>
              <a:t>号端口提供服务</a:t>
            </a:r>
            <a:endParaRPr lang="en-US" altLang="zh-CN" sz="1600" dirty="0" smtClean="0">
              <a:solidFill>
                <a:srgbClr val="FF0000"/>
              </a:solidFill>
            </a:endParaRPr>
          </a:p>
          <a:p>
            <a:r>
              <a:rPr lang="en-US" altLang="zh-CN" sz="1400" b="1" dirty="0" smtClean="0"/>
              <a:t>HTTP1.0; </a:t>
            </a:r>
            <a:r>
              <a:rPr lang="zh-CN" altLang="en-US" sz="1400" dirty="0" smtClean="0"/>
              <a:t>短连接</a:t>
            </a:r>
            <a:endParaRPr lang="en-US" altLang="zh-CN" sz="1400" dirty="0" smtClean="0"/>
          </a:p>
          <a:p>
            <a:r>
              <a:rPr lang="en-US" altLang="zh-CN" sz="1400" b="1" dirty="0" smtClean="0"/>
              <a:t>HTTP1.1</a:t>
            </a:r>
            <a:r>
              <a:rPr lang="zh-CN" altLang="en-US" sz="1400" dirty="0" smtClean="0"/>
              <a:t>：</a:t>
            </a:r>
            <a:r>
              <a:rPr lang="en-US" altLang="zh-CN" sz="1400" dirty="0" smtClean="0"/>
              <a:t>Web</a:t>
            </a:r>
            <a:r>
              <a:rPr lang="zh-CN" altLang="en-US" sz="1400" dirty="0" smtClean="0"/>
              <a:t>服务器往往访问压力较大，为了提供效率，</a:t>
            </a:r>
            <a:r>
              <a:rPr lang="en-US" altLang="zh-CN" sz="1400" dirty="0" smtClean="0"/>
              <a:t>HTTP1.0</a:t>
            </a:r>
            <a:r>
              <a:rPr lang="zh-CN" altLang="en-US" sz="1400" dirty="0" smtClean="0"/>
              <a:t>规定浏览器与服务器只保持短暂的连接，浏览器的每次请求都需要与服务器建立一个</a:t>
            </a:r>
            <a:r>
              <a:rPr lang="en-US" altLang="zh-CN" sz="1400" dirty="0" smtClean="0"/>
              <a:t>TCP</a:t>
            </a:r>
            <a:r>
              <a:rPr lang="zh-CN" altLang="en-US" sz="1400" dirty="0" smtClean="0"/>
              <a:t>连接，服务器完成请求处理后立即断开</a:t>
            </a:r>
            <a:r>
              <a:rPr lang="en-US" altLang="zh-CN" sz="1400" dirty="0" smtClean="0"/>
              <a:t>TCP</a:t>
            </a:r>
            <a:r>
              <a:rPr lang="zh-CN" altLang="en-US" sz="1400" dirty="0" smtClean="0"/>
              <a:t>连接，服务器不跟踪每个客户也不记录过去的请求。</a:t>
            </a:r>
            <a:endParaRPr lang="en-US" altLang="zh-CN" sz="1400" dirty="0" smtClean="0"/>
          </a:p>
          <a:p>
            <a:r>
              <a:rPr lang="zh-CN" altLang="en-US" sz="1400" dirty="0" smtClean="0"/>
              <a:t>这样访问多图的网页就需要建立多个单独连接请求与响应，每次连接只传输一个文档和图像，上一次和下一次请求完全分离。客户端与服务端得建立和关闭比较费事，严重影响双方的性能。</a:t>
            </a:r>
            <a:endParaRPr lang="en-US" altLang="zh-CN" sz="1400" dirty="0" smtClean="0"/>
          </a:p>
          <a:p>
            <a:r>
              <a:rPr lang="zh-CN" altLang="en-US" sz="1400" dirty="0" smtClean="0"/>
              <a:t>为了克服上述缺陷，</a:t>
            </a:r>
            <a:r>
              <a:rPr lang="en-US" altLang="zh-CN" sz="1400" dirty="0" smtClean="0"/>
              <a:t>HTTP1.1</a:t>
            </a:r>
            <a:r>
              <a:rPr lang="zh-CN" altLang="en-US" sz="1400" dirty="0" smtClean="0"/>
              <a:t>支持持久连接，记一个</a:t>
            </a:r>
            <a:r>
              <a:rPr lang="en-US" altLang="zh-CN" sz="1400" dirty="0" smtClean="0"/>
              <a:t>TCP</a:t>
            </a:r>
            <a:r>
              <a:rPr lang="zh-CN" altLang="en-US" sz="1400" dirty="0" smtClean="0"/>
              <a:t>连接上可以传送多个</a:t>
            </a:r>
            <a:r>
              <a:rPr lang="en-US" altLang="zh-CN" sz="1400" dirty="0" smtClean="0"/>
              <a:t>HTTP</a:t>
            </a:r>
            <a:r>
              <a:rPr lang="zh-CN" altLang="en-US" sz="1400" dirty="0" smtClean="0"/>
              <a:t>请求和响应，减少建立和关闭连接的消耗和延迟。一个包含多图像的网页文件的</a:t>
            </a:r>
            <a:r>
              <a:rPr lang="zh-CN" altLang="en-US" sz="1400" dirty="0"/>
              <a:t>多</a:t>
            </a:r>
            <a:r>
              <a:rPr lang="zh-CN" altLang="en-US" sz="1400" dirty="0" smtClean="0"/>
              <a:t>个请求与应答可在同一个连接中传输。当然每个单独的网页文件的请求和应答仍然需要使用个子的连接</a:t>
            </a:r>
            <a:r>
              <a:rPr lang="zh-CN" altLang="en-US" sz="1400" dirty="0"/>
              <a:t>。</a:t>
            </a:r>
            <a:r>
              <a:rPr lang="en-US" altLang="zh-CN" sz="1400" dirty="0" smtClean="0"/>
              <a:t>HTTP1.1</a:t>
            </a:r>
            <a:r>
              <a:rPr lang="zh-CN" altLang="en-US" sz="1400" dirty="0" smtClean="0"/>
              <a:t>还允许客户端不用等待上一次请求结果返回，就可以发送下一次请求，但服务端必须按照接收到请求的顺序依次返回响应结果，以保证客户端能够区分出每次请求的的响应内容。</a:t>
            </a:r>
            <a:endParaRPr lang="en-US" altLang="zh-CN" sz="1400" dirty="0" smtClean="0"/>
          </a:p>
          <a:p>
            <a:r>
              <a:rPr lang="en-US" altLang="zh-CN" sz="1400" b="1" dirty="0" smtClean="0"/>
              <a:t>HTTP2.0</a:t>
            </a:r>
            <a:r>
              <a:rPr lang="zh-CN" altLang="en-US" sz="1400" b="1" dirty="0" smtClean="0"/>
              <a:t>：</a:t>
            </a:r>
            <a:r>
              <a:rPr lang="en-US" altLang="zh-CN" sz="1400" b="1" dirty="0" smtClean="0"/>
              <a:t>HTTP2.0</a:t>
            </a:r>
            <a:r>
              <a:rPr lang="zh-CN" altLang="en-US" sz="1400" b="1" dirty="0" smtClean="0"/>
              <a:t>采用新的二进制格式，解决了多路复用</a:t>
            </a:r>
            <a:r>
              <a:rPr lang="en-US" altLang="zh-CN" sz="1400" b="1" dirty="0" smtClean="0"/>
              <a:t>(</a:t>
            </a:r>
            <a:r>
              <a:rPr lang="zh-CN" altLang="en-US" sz="1400" b="1" dirty="0" smtClean="0"/>
              <a:t>共享连接</a:t>
            </a:r>
            <a:r>
              <a:rPr lang="en-US" altLang="zh-CN" sz="1400" b="1" dirty="0" smtClean="0"/>
              <a:t>)</a:t>
            </a:r>
            <a:r>
              <a:rPr lang="zh-CN" altLang="en-US" sz="1400" b="1" dirty="0" smtClean="0"/>
              <a:t>问题，对</a:t>
            </a:r>
            <a:r>
              <a:rPr lang="en-US" altLang="zh-CN" sz="1400" b="1" dirty="0" smtClean="0"/>
              <a:t>header</a:t>
            </a:r>
            <a:r>
              <a:rPr lang="zh-CN" altLang="en-US" sz="1400" b="1" dirty="0" smtClean="0"/>
              <a:t>进行压缩，有一定的流量控制，使用更安全的</a:t>
            </a:r>
            <a:r>
              <a:rPr lang="en-US" altLang="zh-CN" sz="1400" b="1" dirty="0" smtClean="0"/>
              <a:t>SSL</a:t>
            </a:r>
            <a:r>
              <a:rPr lang="zh-CN" altLang="en-US" sz="1400" b="1" dirty="0" smtClean="0"/>
              <a:t>。</a:t>
            </a:r>
            <a:endParaRPr lang="en-US" altLang="zh-CN" sz="1400" b="1" dirty="0" smtClean="0"/>
          </a:p>
          <a:p>
            <a:endParaRPr lang="en-US" altLang="zh-CN" sz="1600" dirty="0" smtClean="0">
              <a:solidFill>
                <a:srgbClr val="FF0000"/>
              </a:solidFill>
            </a:endParaRPr>
          </a:p>
        </p:txBody>
      </p:sp>
      <p:sp>
        <p:nvSpPr>
          <p:cNvPr id="3" name="文本框 2"/>
          <p:cNvSpPr txBox="1"/>
          <p:nvPr/>
        </p:nvSpPr>
        <p:spPr>
          <a:xfrm>
            <a:off x="4872942" y="405114"/>
            <a:ext cx="2757622" cy="461665"/>
          </a:xfrm>
          <a:prstGeom prst="rect">
            <a:avLst/>
          </a:prstGeom>
          <a:noFill/>
        </p:spPr>
        <p:txBody>
          <a:bodyPr wrap="square" rtlCol="0">
            <a:spAutoFit/>
          </a:bodyPr>
          <a:lstStyle/>
          <a:p>
            <a:r>
              <a:rPr lang="zh-CN" altLang="en-US" sz="2400" dirty="0" smtClean="0"/>
              <a:t>应用层</a:t>
            </a:r>
            <a:endParaRPr lang="zh-CN" altLang="en-US" sz="2400" dirty="0"/>
          </a:p>
        </p:txBody>
      </p:sp>
      <p:pic>
        <p:nvPicPr>
          <p:cNvPr id="2" name="图片 1"/>
          <p:cNvPicPr>
            <a:picLocks noChangeAspect="1"/>
          </p:cNvPicPr>
          <p:nvPr/>
        </p:nvPicPr>
        <p:blipFill>
          <a:blip r:embed="rId2"/>
          <a:stretch>
            <a:fillRect/>
          </a:stretch>
        </p:blipFill>
        <p:spPr>
          <a:xfrm>
            <a:off x="4644342" y="3454632"/>
            <a:ext cx="6844136" cy="3403368"/>
          </a:xfrm>
          <a:prstGeom prst="rect">
            <a:avLst/>
          </a:prstGeom>
        </p:spPr>
      </p:pic>
    </p:spTree>
    <p:extLst>
      <p:ext uri="{BB962C8B-B14F-4D97-AF65-F5344CB8AC3E}">
        <p14:creationId xmlns:p14="http://schemas.microsoft.com/office/powerpoint/2010/main" val="30288146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8223" y="783651"/>
            <a:ext cx="11578855" cy="2062103"/>
          </a:xfrm>
          <a:prstGeom prst="rect">
            <a:avLst/>
          </a:prstGeom>
          <a:noFill/>
        </p:spPr>
        <p:txBody>
          <a:bodyPr wrap="square" rtlCol="0">
            <a:spAutoFit/>
          </a:bodyPr>
          <a:lstStyle/>
          <a:p>
            <a:r>
              <a:rPr lang="en-US" altLang="zh-CN" sz="1600" dirty="0" smtClean="0"/>
              <a:t>E-Mail</a:t>
            </a:r>
          </a:p>
          <a:p>
            <a:r>
              <a:rPr lang="zh-CN" altLang="en-US" sz="1600" dirty="0" smtClean="0"/>
              <a:t>常见电子邮件协议：</a:t>
            </a:r>
            <a:endParaRPr lang="en-US" altLang="zh-CN" sz="1600" dirty="0" smtClean="0"/>
          </a:p>
          <a:p>
            <a:r>
              <a:rPr lang="en-US" altLang="zh-CN" sz="1600" dirty="0" smtClean="0"/>
              <a:t>1</a:t>
            </a:r>
            <a:r>
              <a:rPr lang="zh-CN" altLang="en-US" sz="1600" dirty="0"/>
              <a:t> ）</a:t>
            </a:r>
            <a:r>
              <a:rPr lang="zh-CN" altLang="en-US" sz="1600" dirty="0" smtClean="0"/>
              <a:t>简单邮件传输协议（</a:t>
            </a:r>
            <a:r>
              <a:rPr lang="en-US" altLang="zh-CN" sz="1600" dirty="0" smtClean="0"/>
              <a:t>SMTP</a:t>
            </a:r>
            <a:r>
              <a:rPr lang="zh-CN" altLang="en-US" sz="1600" dirty="0" smtClean="0"/>
              <a:t>）</a:t>
            </a:r>
            <a:endParaRPr lang="en-US" altLang="zh-CN" sz="1600" dirty="0" smtClean="0"/>
          </a:p>
          <a:p>
            <a:r>
              <a:rPr lang="zh-CN" altLang="en-US" sz="1600" dirty="0" smtClean="0"/>
              <a:t>主要负责底层的邮件系统如何将邮件从一台机器发送到另外一台机器。该协议工作在</a:t>
            </a:r>
            <a:r>
              <a:rPr lang="en-US" altLang="zh-CN" sz="1600" dirty="0" smtClean="0"/>
              <a:t>TCP</a:t>
            </a:r>
            <a:r>
              <a:rPr lang="zh-CN" altLang="en-US" sz="1600" dirty="0" smtClean="0"/>
              <a:t>协议的</a:t>
            </a:r>
            <a:r>
              <a:rPr lang="en-US" altLang="zh-CN" sz="1600" dirty="0" smtClean="0"/>
              <a:t>25</a:t>
            </a:r>
            <a:r>
              <a:rPr lang="zh-CN" altLang="en-US" sz="1600" dirty="0" smtClean="0"/>
              <a:t>号端口</a:t>
            </a:r>
            <a:endParaRPr lang="en-US" altLang="zh-CN" sz="1600" dirty="0" smtClean="0"/>
          </a:p>
          <a:p>
            <a:r>
              <a:rPr lang="en-US" altLang="zh-CN" sz="1600" dirty="0" smtClean="0"/>
              <a:t>2</a:t>
            </a:r>
            <a:r>
              <a:rPr lang="zh-CN" altLang="en-US" sz="1600" dirty="0" smtClean="0"/>
              <a:t>）邮局协议</a:t>
            </a:r>
            <a:r>
              <a:rPr lang="en-US" altLang="zh-CN" sz="1600" dirty="0" smtClean="0"/>
              <a:t>POP</a:t>
            </a:r>
            <a:r>
              <a:rPr lang="zh-CN" altLang="en-US" sz="1600" dirty="0">
                <a:solidFill>
                  <a:srgbClr val="FF0000"/>
                </a:solidFill>
              </a:rPr>
              <a:t> ）</a:t>
            </a:r>
            <a:endParaRPr lang="en-US" altLang="zh-CN" sz="1600" dirty="0" smtClean="0"/>
          </a:p>
          <a:p>
            <a:r>
              <a:rPr lang="zh-CN" altLang="en-US" sz="1600" dirty="0" smtClean="0"/>
              <a:t>主要把邮件从邮件服务器中传输到本地计算机的协议。该协议工作再</a:t>
            </a:r>
            <a:r>
              <a:rPr lang="en-US" altLang="zh-CN" sz="1600" dirty="0" smtClean="0"/>
              <a:t>TCP</a:t>
            </a:r>
            <a:r>
              <a:rPr lang="zh-CN" altLang="en-US" sz="1600" dirty="0" smtClean="0"/>
              <a:t>协议的</a:t>
            </a:r>
            <a:r>
              <a:rPr lang="en-US" altLang="zh-CN" sz="1600" dirty="0" smtClean="0"/>
              <a:t>110</a:t>
            </a:r>
            <a:r>
              <a:rPr lang="zh-CN" altLang="en-US" sz="1600" dirty="0" smtClean="0"/>
              <a:t>号端口</a:t>
            </a:r>
            <a:endParaRPr lang="en-US" altLang="zh-CN" sz="1600" dirty="0" smtClean="0"/>
          </a:p>
          <a:p>
            <a:r>
              <a:rPr lang="en-US" altLang="zh-CN" sz="1600" dirty="0" smtClean="0"/>
              <a:t>3</a:t>
            </a:r>
            <a:r>
              <a:rPr lang="zh-CN" altLang="en-US" sz="1600" dirty="0" smtClean="0"/>
              <a:t>）</a:t>
            </a:r>
            <a:r>
              <a:rPr lang="en-US" altLang="zh-CN" sz="1600" dirty="0" smtClean="0"/>
              <a:t>Internet</a:t>
            </a:r>
            <a:r>
              <a:rPr lang="zh-CN" altLang="en-US" sz="1600" dirty="0" smtClean="0"/>
              <a:t>邮件访问协议（</a:t>
            </a:r>
            <a:r>
              <a:rPr lang="en-US" altLang="zh-CN" sz="1600" dirty="0" smtClean="0"/>
              <a:t>IMAP</a:t>
            </a:r>
            <a:r>
              <a:rPr lang="zh-CN" altLang="en-US" sz="1600" dirty="0" smtClean="0"/>
              <a:t>）</a:t>
            </a:r>
            <a:endParaRPr lang="en-US" altLang="zh-CN" sz="1600" dirty="0" smtClean="0"/>
          </a:p>
          <a:p>
            <a:r>
              <a:rPr lang="zh-CN" altLang="en-US" sz="1600" dirty="0" smtClean="0"/>
              <a:t>是</a:t>
            </a:r>
            <a:r>
              <a:rPr lang="en-US" altLang="zh-CN" sz="1600" dirty="0" smtClean="0"/>
              <a:t>POP</a:t>
            </a:r>
            <a:r>
              <a:rPr lang="zh-CN" altLang="en-US" sz="1600" dirty="0" smtClean="0"/>
              <a:t>的替代协议，该协议工作再</a:t>
            </a:r>
            <a:r>
              <a:rPr lang="en-US" altLang="zh-CN" sz="1600" dirty="0" smtClean="0"/>
              <a:t>TCP</a:t>
            </a:r>
            <a:r>
              <a:rPr lang="zh-CN" altLang="en-US" sz="1600" dirty="0" smtClean="0"/>
              <a:t>协议的</a:t>
            </a:r>
            <a:r>
              <a:rPr lang="en-US" altLang="zh-CN" sz="1600" dirty="0" smtClean="0"/>
              <a:t>143</a:t>
            </a:r>
            <a:r>
              <a:rPr lang="zh-CN" altLang="en-US" sz="1600" dirty="0" smtClean="0"/>
              <a:t>端口</a:t>
            </a:r>
            <a:endParaRPr lang="en-US" altLang="zh-CN" sz="1600" dirty="0" smtClean="0"/>
          </a:p>
        </p:txBody>
      </p:sp>
      <p:sp>
        <p:nvSpPr>
          <p:cNvPr id="3" name="文本框 2"/>
          <p:cNvSpPr txBox="1"/>
          <p:nvPr/>
        </p:nvSpPr>
        <p:spPr>
          <a:xfrm>
            <a:off x="4872942" y="405114"/>
            <a:ext cx="2757622" cy="461665"/>
          </a:xfrm>
          <a:prstGeom prst="rect">
            <a:avLst/>
          </a:prstGeom>
          <a:noFill/>
        </p:spPr>
        <p:txBody>
          <a:bodyPr wrap="square" rtlCol="0">
            <a:spAutoFit/>
          </a:bodyPr>
          <a:lstStyle/>
          <a:p>
            <a:r>
              <a:rPr lang="zh-CN" altLang="en-US" sz="2400" dirty="0" smtClean="0"/>
              <a:t>应用层</a:t>
            </a:r>
            <a:endParaRPr lang="zh-CN" altLang="en-US" sz="2400" dirty="0"/>
          </a:p>
        </p:txBody>
      </p:sp>
    </p:spTree>
    <p:extLst>
      <p:ext uri="{BB962C8B-B14F-4D97-AF65-F5344CB8AC3E}">
        <p14:creationId xmlns:p14="http://schemas.microsoft.com/office/powerpoint/2010/main" val="37143857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8223" y="783651"/>
            <a:ext cx="11578855" cy="5262979"/>
          </a:xfrm>
          <a:prstGeom prst="rect">
            <a:avLst/>
          </a:prstGeom>
          <a:noFill/>
        </p:spPr>
        <p:txBody>
          <a:bodyPr wrap="square" rtlCol="0">
            <a:spAutoFit/>
          </a:bodyPr>
          <a:lstStyle/>
          <a:p>
            <a:r>
              <a:rPr lang="en-US" altLang="zh-CN" sz="1600" dirty="0" smtClean="0"/>
              <a:t>FTP</a:t>
            </a:r>
          </a:p>
          <a:p>
            <a:r>
              <a:rPr lang="zh-CN" altLang="en-US" sz="1600" dirty="0" smtClean="0"/>
              <a:t>用于</a:t>
            </a:r>
            <a:r>
              <a:rPr lang="en-US" altLang="zh-CN" sz="1600" dirty="0" smtClean="0"/>
              <a:t>Internet</a:t>
            </a:r>
            <a:r>
              <a:rPr lang="zh-CN" altLang="en-US" sz="1600" dirty="0" smtClean="0"/>
              <a:t>上控制文件的双向传输。</a:t>
            </a:r>
            <a:r>
              <a:rPr lang="en-US" altLang="zh-CN" sz="1600" dirty="0" smtClean="0"/>
              <a:t>FTP</a:t>
            </a:r>
            <a:r>
              <a:rPr lang="zh-CN" altLang="en-US" sz="1600" dirty="0" smtClean="0"/>
              <a:t>客户上传文件时，通过服务器</a:t>
            </a:r>
            <a:r>
              <a:rPr lang="en-US" altLang="zh-CN" sz="1600" dirty="0" smtClean="0"/>
              <a:t>20</a:t>
            </a:r>
            <a:r>
              <a:rPr lang="zh-CN" altLang="en-US" sz="1600" dirty="0" smtClean="0"/>
              <a:t>端口建立的连接是建立再</a:t>
            </a:r>
            <a:r>
              <a:rPr lang="en-US" altLang="zh-CN" sz="1600" dirty="0" smtClean="0"/>
              <a:t>TCP</a:t>
            </a:r>
            <a:r>
              <a:rPr lang="zh-CN" altLang="en-US" sz="1600" dirty="0" smtClean="0"/>
              <a:t>之上的数据连接，通过服务器</a:t>
            </a:r>
            <a:r>
              <a:rPr lang="en-US" altLang="zh-CN" sz="1600" dirty="0" smtClean="0"/>
              <a:t>21</a:t>
            </a:r>
            <a:r>
              <a:rPr lang="zh-CN" altLang="en-US" sz="1600" dirty="0" smtClean="0"/>
              <a:t>号端口建立的连接是建立再</a:t>
            </a:r>
            <a:r>
              <a:rPr lang="en-US" altLang="zh-CN" sz="1600" dirty="0" smtClean="0"/>
              <a:t>TCP</a:t>
            </a:r>
            <a:r>
              <a:rPr lang="zh-CN" altLang="en-US" sz="1600" dirty="0" smtClean="0"/>
              <a:t>之上的控制连接</a:t>
            </a:r>
            <a:endParaRPr lang="en-US" altLang="zh-CN" sz="1600" dirty="0" smtClean="0"/>
          </a:p>
          <a:p>
            <a:endParaRPr lang="en-US" altLang="zh-CN" sz="1600" dirty="0"/>
          </a:p>
          <a:p>
            <a:r>
              <a:rPr lang="en-US" altLang="zh-CN" sz="1600" dirty="0" smtClean="0"/>
              <a:t>TFTP</a:t>
            </a:r>
          </a:p>
          <a:p>
            <a:r>
              <a:rPr lang="zh-CN" altLang="en-US" sz="1600" dirty="0" smtClean="0"/>
              <a:t>简单文件传送协议的功能与</a:t>
            </a:r>
            <a:r>
              <a:rPr lang="en-US" altLang="zh-CN" sz="1600" dirty="0" smtClean="0"/>
              <a:t>FTP</a:t>
            </a:r>
            <a:r>
              <a:rPr lang="zh-CN" altLang="en-US" sz="1600" dirty="0" smtClean="0"/>
              <a:t>类似，是一个小而简单的文件传输协议，该协议基于</a:t>
            </a:r>
            <a:r>
              <a:rPr lang="en-US" altLang="zh-CN" sz="1600" dirty="0" smtClean="0"/>
              <a:t>UDP</a:t>
            </a:r>
            <a:r>
              <a:rPr lang="zh-CN" altLang="en-US" sz="1600" dirty="0" smtClean="0"/>
              <a:t>协议。一般用于路由器、交换机、防火墙配置文件传输。</a:t>
            </a:r>
            <a:endParaRPr lang="en-US" altLang="zh-CN" sz="1600" dirty="0" smtClean="0"/>
          </a:p>
          <a:p>
            <a:endParaRPr lang="en-US" altLang="zh-CN" sz="1600" dirty="0"/>
          </a:p>
          <a:p>
            <a:endParaRPr lang="en-US" altLang="zh-CN" sz="1600" dirty="0" smtClean="0"/>
          </a:p>
          <a:p>
            <a:r>
              <a:rPr lang="en-US" altLang="zh-CN" sz="1600" dirty="0" smtClean="0"/>
              <a:t>SNMP</a:t>
            </a:r>
          </a:p>
          <a:p>
            <a:r>
              <a:rPr lang="zh-CN" altLang="en-US" sz="1600" dirty="0"/>
              <a:t>简单网络管理</a:t>
            </a:r>
            <a:r>
              <a:rPr lang="zh-CN" altLang="en-US" sz="1600" dirty="0" smtClean="0"/>
              <a:t>协议</a:t>
            </a:r>
            <a:endParaRPr lang="en-US" altLang="zh-CN" sz="1600" dirty="0" smtClean="0"/>
          </a:p>
          <a:p>
            <a:endParaRPr lang="en-US" altLang="zh-CN" sz="1600" dirty="0"/>
          </a:p>
          <a:p>
            <a:r>
              <a:rPr lang="en-US" altLang="zh-CN" sz="1600" dirty="0" smtClean="0"/>
              <a:t>Telnet</a:t>
            </a:r>
            <a:endParaRPr lang="en-US" altLang="zh-CN" sz="1600" dirty="0"/>
          </a:p>
          <a:p>
            <a:r>
              <a:rPr lang="zh-CN" altLang="en-US" sz="1600" dirty="0" smtClean="0"/>
              <a:t>基于</a:t>
            </a:r>
            <a:r>
              <a:rPr lang="en-US" altLang="zh-CN" sz="1600" dirty="0" smtClean="0"/>
              <a:t>TCP</a:t>
            </a:r>
            <a:r>
              <a:rPr lang="zh-CN" altLang="en-US" sz="1600" dirty="0" smtClean="0"/>
              <a:t>的虚拟终端通信协议，端口号</a:t>
            </a:r>
            <a:r>
              <a:rPr lang="en-US" altLang="zh-CN" sz="1600" dirty="0" smtClean="0"/>
              <a:t>23</a:t>
            </a:r>
          </a:p>
          <a:p>
            <a:endParaRPr lang="en-US" altLang="zh-CN" sz="1600" dirty="0"/>
          </a:p>
          <a:p>
            <a:r>
              <a:rPr lang="en-US" altLang="zh-CN" sz="1600" dirty="0" smtClean="0"/>
              <a:t>SSH</a:t>
            </a:r>
          </a:p>
          <a:p>
            <a:r>
              <a:rPr lang="zh-CN" altLang="en-US" sz="1600" dirty="0" smtClean="0"/>
              <a:t>安全外壳协议，</a:t>
            </a:r>
            <a:r>
              <a:rPr lang="en-US" altLang="zh-CN" sz="1600" dirty="0" smtClean="0"/>
              <a:t>pop</a:t>
            </a:r>
            <a:r>
              <a:rPr lang="zh-CN" altLang="en-US" sz="1600" dirty="0" smtClean="0"/>
              <a:t>，</a:t>
            </a:r>
            <a:r>
              <a:rPr lang="en-US" altLang="zh-CN" sz="1600" dirty="0" smtClean="0"/>
              <a:t>ftp</a:t>
            </a:r>
            <a:r>
              <a:rPr lang="zh-CN" altLang="en-US" sz="1600" dirty="0" smtClean="0"/>
              <a:t>，</a:t>
            </a:r>
            <a:r>
              <a:rPr lang="en-US" altLang="zh-CN" sz="1600" dirty="0" smtClean="0"/>
              <a:t>Telnet</a:t>
            </a:r>
            <a:r>
              <a:rPr lang="zh-CN" altLang="en-US" sz="1600" dirty="0" smtClean="0"/>
              <a:t>都是不安全的，他们在网络上明文传输数据（账号和密码），很容易被攻击或者模仿。而</a:t>
            </a:r>
            <a:r>
              <a:rPr lang="en-US" altLang="zh-CN" sz="1600" dirty="0" smtClean="0"/>
              <a:t>SSH</a:t>
            </a:r>
            <a:r>
              <a:rPr lang="zh-CN" altLang="en-US" sz="1600" dirty="0" smtClean="0"/>
              <a:t>对传输的数据进行加密，能够防止</a:t>
            </a:r>
            <a:r>
              <a:rPr lang="en-US" altLang="zh-CN" sz="1600" dirty="0" smtClean="0"/>
              <a:t>DNS</a:t>
            </a:r>
            <a:r>
              <a:rPr lang="zh-CN" altLang="en-US" sz="1600" dirty="0" smtClean="0"/>
              <a:t>欺骗和</a:t>
            </a:r>
            <a:r>
              <a:rPr lang="en-US" altLang="zh-CN" sz="1600" dirty="0" smtClean="0"/>
              <a:t>IP</a:t>
            </a:r>
            <a:r>
              <a:rPr lang="zh-CN" altLang="en-US" sz="1600" dirty="0" smtClean="0"/>
              <a:t>欺骗，还提供给压缩数据，加快传输的速度。</a:t>
            </a:r>
            <a:endParaRPr lang="en-US" altLang="zh-CN" sz="1600" dirty="0" smtClean="0"/>
          </a:p>
          <a:p>
            <a:endParaRPr lang="en-US" altLang="zh-CN" sz="1600" dirty="0"/>
          </a:p>
          <a:p>
            <a:r>
              <a:rPr lang="en-US" altLang="zh-CN" sz="1600" dirty="0" smtClean="0"/>
              <a:t>VoIP</a:t>
            </a:r>
          </a:p>
          <a:p>
            <a:r>
              <a:rPr lang="zh-CN" altLang="en-US" sz="1600" dirty="0" smtClean="0"/>
              <a:t>将模拟声音信号数字化，通过数据报再</a:t>
            </a:r>
            <a:r>
              <a:rPr lang="en-US" altLang="zh-CN" sz="1600" dirty="0" smtClean="0"/>
              <a:t>IP</a:t>
            </a:r>
            <a:r>
              <a:rPr lang="zh-CN" altLang="en-US" sz="1600" dirty="0" smtClean="0"/>
              <a:t>数据网络上做实时传递。</a:t>
            </a:r>
            <a:endParaRPr lang="en-US" altLang="zh-CN" sz="1600" dirty="0" smtClean="0"/>
          </a:p>
        </p:txBody>
      </p:sp>
      <p:sp>
        <p:nvSpPr>
          <p:cNvPr id="3" name="文本框 2"/>
          <p:cNvSpPr txBox="1"/>
          <p:nvPr/>
        </p:nvSpPr>
        <p:spPr>
          <a:xfrm>
            <a:off x="4872942" y="405114"/>
            <a:ext cx="2757622" cy="461665"/>
          </a:xfrm>
          <a:prstGeom prst="rect">
            <a:avLst/>
          </a:prstGeom>
          <a:noFill/>
        </p:spPr>
        <p:txBody>
          <a:bodyPr wrap="square" rtlCol="0">
            <a:spAutoFit/>
          </a:bodyPr>
          <a:lstStyle/>
          <a:p>
            <a:r>
              <a:rPr lang="zh-CN" altLang="en-US" sz="2400" dirty="0" smtClean="0"/>
              <a:t>应用层</a:t>
            </a:r>
            <a:endParaRPr lang="zh-CN" altLang="en-US" sz="2400" dirty="0"/>
          </a:p>
        </p:txBody>
      </p:sp>
    </p:spTree>
    <p:extLst>
      <p:ext uri="{BB962C8B-B14F-4D97-AF65-F5344CB8AC3E}">
        <p14:creationId xmlns:p14="http://schemas.microsoft.com/office/powerpoint/2010/main" val="19010895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8223" y="783651"/>
            <a:ext cx="11578855" cy="338554"/>
          </a:xfrm>
          <a:prstGeom prst="rect">
            <a:avLst/>
          </a:prstGeom>
          <a:noFill/>
        </p:spPr>
        <p:txBody>
          <a:bodyPr wrap="square" rtlCol="0">
            <a:spAutoFit/>
          </a:bodyPr>
          <a:lstStyle/>
          <a:p>
            <a:r>
              <a:rPr lang="zh-CN" altLang="en-US" sz="1600" dirty="0" smtClean="0"/>
              <a:t>。</a:t>
            </a:r>
            <a:endParaRPr lang="en-US" altLang="zh-CN" sz="1600" dirty="0" smtClean="0"/>
          </a:p>
        </p:txBody>
      </p:sp>
      <p:sp>
        <p:nvSpPr>
          <p:cNvPr id="3" name="文本框 2"/>
          <p:cNvSpPr txBox="1"/>
          <p:nvPr/>
        </p:nvSpPr>
        <p:spPr>
          <a:xfrm>
            <a:off x="4872942" y="405114"/>
            <a:ext cx="2757622" cy="461665"/>
          </a:xfrm>
          <a:prstGeom prst="rect">
            <a:avLst/>
          </a:prstGeom>
          <a:noFill/>
        </p:spPr>
        <p:txBody>
          <a:bodyPr wrap="square" rtlCol="0">
            <a:spAutoFit/>
          </a:bodyPr>
          <a:lstStyle/>
          <a:p>
            <a:r>
              <a:rPr lang="zh-CN" altLang="en-US" sz="2400" dirty="0" smtClean="0"/>
              <a:t>网络安全</a:t>
            </a:r>
            <a:endParaRPr lang="zh-CN" altLang="en-US" sz="2400" dirty="0"/>
          </a:p>
        </p:txBody>
      </p:sp>
    </p:spTree>
    <p:extLst>
      <p:ext uri="{BB962C8B-B14F-4D97-AF65-F5344CB8AC3E}">
        <p14:creationId xmlns:p14="http://schemas.microsoft.com/office/powerpoint/2010/main" val="36143290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872942" y="405114"/>
            <a:ext cx="2757622" cy="461665"/>
          </a:xfrm>
          <a:prstGeom prst="rect">
            <a:avLst/>
          </a:prstGeom>
          <a:noFill/>
        </p:spPr>
        <p:txBody>
          <a:bodyPr wrap="square" rtlCol="0">
            <a:spAutoFit/>
          </a:bodyPr>
          <a:lstStyle/>
          <a:p>
            <a:r>
              <a:rPr lang="zh-CN" altLang="en-US" sz="2400" dirty="0" smtClean="0"/>
              <a:t>物理层</a:t>
            </a:r>
            <a:endParaRPr lang="zh-CN" altLang="en-US" sz="2400" dirty="0"/>
          </a:p>
        </p:txBody>
      </p:sp>
      <p:sp>
        <p:nvSpPr>
          <p:cNvPr id="3" name="文本框 2"/>
          <p:cNvSpPr txBox="1"/>
          <p:nvPr/>
        </p:nvSpPr>
        <p:spPr>
          <a:xfrm>
            <a:off x="628650" y="1043944"/>
            <a:ext cx="10880735" cy="1477328"/>
          </a:xfrm>
          <a:prstGeom prst="rect">
            <a:avLst/>
          </a:prstGeom>
          <a:noFill/>
        </p:spPr>
        <p:txBody>
          <a:bodyPr wrap="square" rtlCol="0">
            <a:spAutoFit/>
          </a:bodyPr>
          <a:lstStyle/>
          <a:p>
            <a:r>
              <a:rPr lang="zh-CN" altLang="en-US" dirty="0" smtClean="0"/>
              <a:t>模拟信号：是在一段连续的时间间隔内，其代表信息的特征量可以在任意瞬间呈现为任意数值的信号。</a:t>
            </a:r>
            <a:endParaRPr lang="en-US" altLang="zh-CN" dirty="0" smtClean="0"/>
          </a:p>
          <a:p>
            <a:r>
              <a:rPr lang="zh-CN" altLang="en-US" dirty="0" smtClean="0"/>
              <a:t>数字信号：是信息用若干个明确定义的离散值表示的时间离散信号。</a:t>
            </a:r>
            <a:endParaRPr lang="en-US" altLang="zh-CN" dirty="0" smtClean="0"/>
          </a:p>
          <a:p>
            <a:r>
              <a:rPr lang="zh-CN" altLang="en-US" dirty="0" smtClean="0"/>
              <a:t>区别：模拟信号值是连续的，数字信号值是离散的。</a:t>
            </a:r>
            <a:endParaRPr lang="en-US" altLang="zh-CN" dirty="0" smtClean="0"/>
          </a:p>
          <a:p>
            <a:r>
              <a:rPr lang="zh-CN" altLang="en-US" dirty="0" smtClean="0"/>
              <a:t>信道：</a:t>
            </a:r>
            <a:endParaRPr lang="en-US" altLang="zh-CN" dirty="0" smtClean="0"/>
          </a:p>
          <a:p>
            <a:r>
              <a:rPr lang="zh-CN" altLang="en-US" dirty="0" smtClean="0"/>
              <a:t>数据通信系统模型：</a:t>
            </a:r>
            <a:endParaRPr lang="en-US" altLang="zh-CN" dirty="0" smtClean="0"/>
          </a:p>
        </p:txBody>
      </p:sp>
      <p:sp>
        <p:nvSpPr>
          <p:cNvPr id="6" name="矩形 5"/>
          <p:cNvSpPr/>
          <p:nvPr/>
        </p:nvSpPr>
        <p:spPr>
          <a:xfrm>
            <a:off x="937260" y="2571750"/>
            <a:ext cx="537210" cy="422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发信</a:t>
            </a:r>
            <a:endParaRPr lang="zh-CN" altLang="en-US" sz="1200" dirty="0"/>
          </a:p>
        </p:txBody>
      </p:sp>
      <p:sp>
        <p:nvSpPr>
          <p:cNvPr id="7" name="矩形 6"/>
          <p:cNvSpPr/>
          <p:nvPr/>
        </p:nvSpPr>
        <p:spPr>
          <a:xfrm>
            <a:off x="2129790" y="2571750"/>
            <a:ext cx="967740" cy="422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信源编码器</a:t>
            </a:r>
            <a:endParaRPr lang="zh-CN" altLang="en-US" sz="1200" dirty="0"/>
          </a:p>
        </p:txBody>
      </p:sp>
      <p:sp>
        <p:nvSpPr>
          <p:cNvPr id="8" name="矩形 7"/>
          <p:cNvSpPr/>
          <p:nvPr/>
        </p:nvSpPr>
        <p:spPr>
          <a:xfrm>
            <a:off x="3768090" y="2571750"/>
            <a:ext cx="975360" cy="422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信道编码器</a:t>
            </a:r>
            <a:endParaRPr lang="zh-CN" altLang="en-US" sz="1200" dirty="0"/>
          </a:p>
        </p:txBody>
      </p:sp>
      <p:sp>
        <p:nvSpPr>
          <p:cNvPr id="9" name="矩形 8"/>
          <p:cNvSpPr/>
          <p:nvPr/>
        </p:nvSpPr>
        <p:spPr>
          <a:xfrm>
            <a:off x="5467350" y="2571750"/>
            <a:ext cx="796290" cy="422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传输介质</a:t>
            </a:r>
            <a:endParaRPr lang="zh-CN" altLang="en-US" sz="1200" dirty="0"/>
          </a:p>
        </p:txBody>
      </p:sp>
      <p:sp>
        <p:nvSpPr>
          <p:cNvPr id="10" name="矩形 9"/>
          <p:cNvSpPr/>
          <p:nvPr/>
        </p:nvSpPr>
        <p:spPr>
          <a:xfrm>
            <a:off x="6953726" y="2571750"/>
            <a:ext cx="967264" cy="422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信道解码器</a:t>
            </a:r>
            <a:endParaRPr lang="zh-CN" altLang="en-US" sz="1200" dirty="0"/>
          </a:p>
        </p:txBody>
      </p:sp>
      <p:sp>
        <p:nvSpPr>
          <p:cNvPr id="11" name="矩形 10"/>
          <p:cNvSpPr/>
          <p:nvPr/>
        </p:nvSpPr>
        <p:spPr>
          <a:xfrm>
            <a:off x="8556394" y="2571750"/>
            <a:ext cx="1021946" cy="422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信源解码器</a:t>
            </a:r>
            <a:endParaRPr lang="zh-CN" altLang="en-US" sz="1200" dirty="0"/>
          </a:p>
        </p:txBody>
      </p:sp>
      <p:sp>
        <p:nvSpPr>
          <p:cNvPr id="12" name="矩形 11"/>
          <p:cNvSpPr/>
          <p:nvPr/>
        </p:nvSpPr>
        <p:spPr>
          <a:xfrm>
            <a:off x="10248900" y="2571750"/>
            <a:ext cx="794688" cy="422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收信</a:t>
            </a:r>
            <a:endParaRPr lang="zh-CN" altLang="en-US" sz="1200" dirty="0"/>
          </a:p>
        </p:txBody>
      </p:sp>
      <p:cxnSp>
        <p:nvCxnSpPr>
          <p:cNvPr id="15" name="直接箭头连接符 14"/>
          <p:cNvCxnSpPr>
            <a:stCxn id="6" idx="3"/>
            <a:endCxn id="7" idx="1"/>
          </p:cNvCxnSpPr>
          <p:nvPr/>
        </p:nvCxnSpPr>
        <p:spPr>
          <a:xfrm>
            <a:off x="1474470" y="2783205"/>
            <a:ext cx="6553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555346" y="2537460"/>
            <a:ext cx="543739" cy="523220"/>
          </a:xfrm>
          <a:prstGeom prst="rect">
            <a:avLst/>
          </a:prstGeom>
          <a:noFill/>
        </p:spPr>
        <p:txBody>
          <a:bodyPr wrap="none" rtlCol="0">
            <a:spAutoFit/>
          </a:bodyPr>
          <a:lstStyle/>
          <a:p>
            <a:r>
              <a:rPr lang="zh-CN" altLang="en-US" sz="1400" dirty="0" smtClean="0"/>
              <a:t>输入</a:t>
            </a:r>
            <a:endParaRPr lang="en-US" altLang="zh-CN" sz="1400" dirty="0" smtClean="0"/>
          </a:p>
          <a:p>
            <a:r>
              <a:rPr lang="zh-CN" altLang="en-US" sz="1400" dirty="0" smtClean="0"/>
              <a:t>信息</a:t>
            </a:r>
            <a:endParaRPr lang="zh-CN" altLang="en-US" sz="1400" dirty="0"/>
          </a:p>
        </p:txBody>
      </p:sp>
      <p:cxnSp>
        <p:nvCxnSpPr>
          <p:cNvPr id="18" name="直接箭头连接符 17"/>
          <p:cNvCxnSpPr>
            <a:stCxn id="7" idx="3"/>
            <a:endCxn id="8" idx="1"/>
          </p:cNvCxnSpPr>
          <p:nvPr/>
        </p:nvCxnSpPr>
        <p:spPr>
          <a:xfrm>
            <a:off x="3097530" y="2783205"/>
            <a:ext cx="670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8" idx="3"/>
          </p:cNvCxnSpPr>
          <p:nvPr/>
        </p:nvCxnSpPr>
        <p:spPr>
          <a:xfrm>
            <a:off x="4743450" y="2783205"/>
            <a:ext cx="723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6263640" y="2799070"/>
            <a:ext cx="670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7920990" y="2783205"/>
            <a:ext cx="670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9578340" y="2799070"/>
            <a:ext cx="670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212921" y="2537460"/>
            <a:ext cx="543739" cy="523220"/>
          </a:xfrm>
          <a:prstGeom prst="rect">
            <a:avLst/>
          </a:prstGeom>
          <a:noFill/>
        </p:spPr>
        <p:txBody>
          <a:bodyPr wrap="none" rtlCol="0">
            <a:spAutoFit/>
          </a:bodyPr>
          <a:lstStyle/>
          <a:p>
            <a:r>
              <a:rPr lang="zh-CN" altLang="en-US" sz="1400" dirty="0" smtClean="0"/>
              <a:t>输入</a:t>
            </a:r>
            <a:endParaRPr lang="en-US" altLang="zh-CN" sz="1400" dirty="0" smtClean="0"/>
          </a:p>
          <a:p>
            <a:r>
              <a:rPr lang="zh-CN" altLang="en-US" sz="1400" dirty="0" smtClean="0"/>
              <a:t>数据</a:t>
            </a:r>
            <a:endParaRPr lang="zh-CN" altLang="en-US" sz="1400" dirty="0"/>
          </a:p>
        </p:txBody>
      </p:sp>
      <p:sp>
        <p:nvSpPr>
          <p:cNvPr id="25" name="文本框 24"/>
          <p:cNvSpPr txBox="1"/>
          <p:nvPr/>
        </p:nvSpPr>
        <p:spPr>
          <a:xfrm>
            <a:off x="4806860" y="2537460"/>
            <a:ext cx="543739" cy="523220"/>
          </a:xfrm>
          <a:prstGeom prst="rect">
            <a:avLst/>
          </a:prstGeom>
          <a:noFill/>
        </p:spPr>
        <p:txBody>
          <a:bodyPr wrap="none" rtlCol="0">
            <a:spAutoFit/>
          </a:bodyPr>
          <a:lstStyle/>
          <a:p>
            <a:r>
              <a:rPr lang="zh-CN" altLang="en-US" sz="1400" dirty="0" smtClean="0"/>
              <a:t>发送</a:t>
            </a:r>
            <a:endParaRPr lang="en-US" altLang="zh-CN" sz="1400" dirty="0" smtClean="0"/>
          </a:p>
          <a:p>
            <a:r>
              <a:rPr lang="zh-CN" altLang="en-US" sz="1400" dirty="0" smtClean="0"/>
              <a:t>信号</a:t>
            </a:r>
            <a:endParaRPr lang="zh-CN" altLang="en-US" sz="1400" dirty="0"/>
          </a:p>
        </p:txBody>
      </p:sp>
      <p:sp>
        <p:nvSpPr>
          <p:cNvPr id="26" name="文本框 25"/>
          <p:cNvSpPr txBox="1"/>
          <p:nvPr/>
        </p:nvSpPr>
        <p:spPr>
          <a:xfrm>
            <a:off x="6336813" y="2537460"/>
            <a:ext cx="543739" cy="523220"/>
          </a:xfrm>
          <a:prstGeom prst="rect">
            <a:avLst/>
          </a:prstGeom>
          <a:noFill/>
        </p:spPr>
        <p:txBody>
          <a:bodyPr wrap="none" rtlCol="0">
            <a:spAutoFit/>
          </a:bodyPr>
          <a:lstStyle/>
          <a:p>
            <a:r>
              <a:rPr lang="zh-CN" altLang="en-US" sz="1400" dirty="0" smtClean="0"/>
              <a:t>接受</a:t>
            </a:r>
            <a:endParaRPr lang="en-US" altLang="zh-CN" sz="1400" dirty="0" smtClean="0"/>
          </a:p>
          <a:p>
            <a:r>
              <a:rPr lang="zh-CN" altLang="en-US" sz="1400" dirty="0" smtClean="0"/>
              <a:t>信号</a:t>
            </a:r>
            <a:endParaRPr lang="zh-CN" altLang="en-US" sz="1400" dirty="0"/>
          </a:p>
        </p:txBody>
      </p:sp>
      <p:sp>
        <p:nvSpPr>
          <p:cNvPr id="27" name="文本框 26"/>
          <p:cNvSpPr txBox="1"/>
          <p:nvPr/>
        </p:nvSpPr>
        <p:spPr>
          <a:xfrm>
            <a:off x="7962436" y="2537460"/>
            <a:ext cx="543739" cy="523220"/>
          </a:xfrm>
          <a:prstGeom prst="rect">
            <a:avLst/>
          </a:prstGeom>
          <a:noFill/>
        </p:spPr>
        <p:txBody>
          <a:bodyPr wrap="none" rtlCol="0">
            <a:spAutoFit/>
          </a:bodyPr>
          <a:lstStyle/>
          <a:p>
            <a:r>
              <a:rPr lang="zh-CN" altLang="en-US" sz="1400" dirty="0" smtClean="0"/>
              <a:t>输出</a:t>
            </a:r>
            <a:endParaRPr lang="en-US" altLang="zh-CN" sz="1400" dirty="0" smtClean="0"/>
          </a:p>
          <a:p>
            <a:r>
              <a:rPr lang="zh-CN" altLang="en-US" sz="1400" dirty="0"/>
              <a:t>数据</a:t>
            </a:r>
          </a:p>
        </p:txBody>
      </p:sp>
      <p:sp>
        <p:nvSpPr>
          <p:cNvPr id="28" name="文本框 27"/>
          <p:cNvSpPr txBox="1"/>
          <p:nvPr/>
        </p:nvSpPr>
        <p:spPr>
          <a:xfrm>
            <a:off x="9705161" y="2521595"/>
            <a:ext cx="543739" cy="523220"/>
          </a:xfrm>
          <a:prstGeom prst="rect">
            <a:avLst/>
          </a:prstGeom>
          <a:noFill/>
        </p:spPr>
        <p:txBody>
          <a:bodyPr wrap="none" rtlCol="0">
            <a:spAutoFit/>
          </a:bodyPr>
          <a:lstStyle/>
          <a:p>
            <a:r>
              <a:rPr lang="zh-CN" altLang="en-US" sz="1400" dirty="0" smtClean="0"/>
              <a:t>输出</a:t>
            </a:r>
            <a:endParaRPr lang="en-US" altLang="zh-CN" sz="1400" dirty="0" smtClean="0"/>
          </a:p>
          <a:p>
            <a:r>
              <a:rPr lang="zh-CN" altLang="en-US" sz="1400" dirty="0"/>
              <a:t>信息</a:t>
            </a:r>
          </a:p>
        </p:txBody>
      </p:sp>
      <p:sp>
        <p:nvSpPr>
          <p:cNvPr id="30" name="矩形 29"/>
          <p:cNvSpPr/>
          <p:nvPr/>
        </p:nvSpPr>
        <p:spPr>
          <a:xfrm>
            <a:off x="5469255" y="3442007"/>
            <a:ext cx="796290" cy="422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噪声</a:t>
            </a:r>
          </a:p>
        </p:txBody>
      </p:sp>
      <p:cxnSp>
        <p:nvCxnSpPr>
          <p:cNvPr id="32" name="直接箭头连接符 31"/>
          <p:cNvCxnSpPr>
            <a:stCxn id="30" idx="0"/>
            <a:endCxn id="9" idx="2"/>
          </p:cNvCxnSpPr>
          <p:nvPr/>
        </p:nvCxnSpPr>
        <p:spPr>
          <a:xfrm flipH="1" flipV="1">
            <a:off x="5865495" y="2994660"/>
            <a:ext cx="1905" cy="447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289222" y="3499573"/>
            <a:ext cx="1840568" cy="307777"/>
          </a:xfrm>
          <a:prstGeom prst="rect">
            <a:avLst/>
          </a:prstGeom>
          <a:noFill/>
          <a:ln>
            <a:solidFill>
              <a:srgbClr val="FF0000"/>
            </a:solidFill>
          </a:ln>
        </p:spPr>
        <p:txBody>
          <a:bodyPr wrap="none" rtlCol="0">
            <a:spAutoFit/>
          </a:bodyPr>
          <a:lstStyle/>
          <a:p>
            <a:r>
              <a:rPr lang="en-US" altLang="zh-CN" sz="1400" dirty="0" smtClean="0"/>
              <a:t> </a:t>
            </a:r>
            <a:r>
              <a:rPr lang="zh-CN" altLang="en-US" sz="1400" dirty="0" smtClean="0"/>
              <a:t>源头可以是人或硬件</a:t>
            </a:r>
            <a:endParaRPr lang="zh-CN" altLang="en-US" sz="1400" dirty="0"/>
          </a:p>
        </p:txBody>
      </p:sp>
      <p:sp>
        <p:nvSpPr>
          <p:cNvPr id="34" name="文本框 33"/>
          <p:cNvSpPr txBox="1"/>
          <p:nvPr/>
        </p:nvSpPr>
        <p:spPr>
          <a:xfrm>
            <a:off x="1627736" y="4004486"/>
            <a:ext cx="1995574" cy="1169551"/>
          </a:xfrm>
          <a:prstGeom prst="rect">
            <a:avLst/>
          </a:prstGeom>
          <a:noFill/>
          <a:ln>
            <a:solidFill>
              <a:srgbClr val="FF0000"/>
            </a:solidFill>
          </a:ln>
        </p:spPr>
        <p:txBody>
          <a:bodyPr wrap="square" rtlCol="0">
            <a:spAutoFit/>
          </a:bodyPr>
          <a:lstStyle/>
          <a:p>
            <a:r>
              <a:rPr lang="en-US" altLang="zh-CN" sz="1400" dirty="0" smtClean="0"/>
              <a:t> </a:t>
            </a:r>
            <a:r>
              <a:rPr lang="zh-CN" altLang="en-US" sz="1400" dirty="0" smtClean="0"/>
              <a:t>作用：模</a:t>
            </a:r>
            <a:r>
              <a:rPr lang="en-US" altLang="zh-CN" sz="1400" dirty="0" smtClean="0"/>
              <a:t>/</a:t>
            </a:r>
            <a:r>
              <a:rPr lang="zh-CN" altLang="en-US" sz="1400" dirty="0" smtClean="0"/>
              <a:t>数转换，即将文字、声音、动画、图像等转化为数字信号</a:t>
            </a:r>
            <a:r>
              <a:rPr lang="en-US" altLang="zh-CN" sz="1400" dirty="0" smtClean="0"/>
              <a:t>or</a:t>
            </a:r>
            <a:r>
              <a:rPr lang="zh-CN" altLang="en-US" sz="1400" dirty="0" smtClean="0"/>
              <a:t>模拟信号</a:t>
            </a:r>
            <a:endParaRPr lang="en-US" altLang="zh-CN" sz="1400" dirty="0" smtClean="0"/>
          </a:p>
          <a:p>
            <a:r>
              <a:rPr lang="zh-CN" altLang="en-US" sz="1400" dirty="0" smtClean="0"/>
              <a:t>设备：计算机</a:t>
            </a:r>
            <a:r>
              <a:rPr lang="en-US" altLang="zh-CN" sz="1400" dirty="0" smtClean="0"/>
              <a:t>or</a:t>
            </a:r>
            <a:r>
              <a:rPr lang="zh-CN" altLang="en-US" sz="1400" dirty="0" smtClean="0"/>
              <a:t>终端</a:t>
            </a:r>
            <a:endParaRPr lang="zh-CN" altLang="en-US" sz="1400" dirty="0"/>
          </a:p>
        </p:txBody>
      </p:sp>
      <p:cxnSp>
        <p:nvCxnSpPr>
          <p:cNvPr id="36" name="直接箭头连接符 35"/>
          <p:cNvCxnSpPr>
            <a:stCxn id="33" idx="0"/>
            <a:endCxn id="6" idx="2"/>
          </p:cNvCxnSpPr>
          <p:nvPr/>
        </p:nvCxnSpPr>
        <p:spPr>
          <a:xfrm flipH="1" flipV="1">
            <a:off x="1205865" y="2994660"/>
            <a:ext cx="3641" cy="504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34" idx="0"/>
            <a:endCxn id="7" idx="2"/>
          </p:cNvCxnSpPr>
          <p:nvPr/>
        </p:nvCxnSpPr>
        <p:spPr>
          <a:xfrm flipH="1" flipV="1">
            <a:off x="2613660" y="2994660"/>
            <a:ext cx="11863" cy="1009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3352799" y="5367539"/>
            <a:ext cx="1917789" cy="738664"/>
          </a:xfrm>
          <a:prstGeom prst="rect">
            <a:avLst/>
          </a:prstGeom>
          <a:noFill/>
          <a:ln>
            <a:solidFill>
              <a:srgbClr val="FF0000"/>
            </a:solidFill>
          </a:ln>
        </p:spPr>
        <p:txBody>
          <a:bodyPr wrap="square" rtlCol="0">
            <a:spAutoFit/>
          </a:bodyPr>
          <a:lstStyle/>
          <a:p>
            <a:r>
              <a:rPr lang="en-US" altLang="zh-CN" sz="1400" dirty="0" smtClean="0"/>
              <a:t> </a:t>
            </a:r>
            <a:r>
              <a:rPr lang="zh-CN" altLang="en-US" sz="1400" dirty="0" smtClean="0"/>
              <a:t>作用：将信号转换为合适的形式对传输介质进行数据传输</a:t>
            </a:r>
            <a:endParaRPr lang="en-US" altLang="zh-CN" sz="1400" dirty="0" smtClean="0"/>
          </a:p>
        </p:txBody>
      </p:sp>
      <p:cxnSp>
        <p:nvCxnSpPr>
          <p:cNvPr id="40" name="直接箭头连接符 39"/>
          <p:cNvCxnSpPr>
            <a:stCxn id="39" idx="0"/>
          </p:cNvCxnSpPr>
          <p:nvPr/>
        </p:nvCxnSpPr>
        <p:spPr>
          <a:xfrm flipH="1" flipV="1">
            <a:off x="4244340" y="2994661"/>
            <a:ext cx="67354" cy="2372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6522719" y="5348489"/>
            <a:ext cx="1917789" cy="738664"/>
          </a:xfrm>
          <a:prstGeom prst="rect">
            <a:avLst/>
          </a:prstGeom>
          <a:noFill/>
          <a:ln>
            <a:solidFill>
              <a:srgbClr val="FF0000"/>
            </a:solidFill>
          </a:ln>
        </p:spPr>
        <p:txBody>
          <a:bodyPr wrap="square" rtlCol="0">
            <a:spAutoFit/>
          </a:bodyPr>
          <a:lstStyle/>
          <a:p>
            <a:r>
              <a:rPr lang="en-US" altLang="zh-CN" sz="1400" dirty="0" smtClean="0"/>
              <a:t> </a:t>
            </a:r>
            <a:r>
              <a:rPr lang="zh-CN" altLang="en-US" sz="1400" dirty="0" smtClean="0"/>
              <a:t>作用：将传输介质和传输数据转换为接受信号</a:t>
            </a:r>
            <a:endParaRPr lang="en-US" altLang="zh-CN" sz="1400" dirty="0" smtClean="0"/>
          </a:p>
        </p:txBody>
      </p:sp>
      <p:cxnSp>
        <p:nvCxnSpPr>
          <p:cNvPr id="46" name="直接箭头连接符 45"/>
          <p:cNvCxnSpPr>
            <a:stCxn id="45" idx="0"/>
          </p:cNvCxnSpPr>
          <p:nvPr/>
        </p:nvCxnSpPr>
        <p:spPr>
          <a:xfrm flipH="1" flipV="1">
            <a:off x="7414260" y="2975611"/>
            <a:ext cx="67354" cy="2372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8232149" y="4326840"/>
            <a:ext cx="1917789" cy="954107"/>
          </a:xfrm>
          <a:prstGeom prst="rect">
            <a:avLst/>
          </a:prstGeom>
          <a:noFill/>
          <a:ln>
            <a:solidFill>
              <a:srgbClr val="FF0000"/>
            </a:solidFill>
          </a:ln>
        </p:spPr>
        <p:txBody>
          <a:bodyPr wrap="square" rtlCol="0">
            <a:spAutoFit/>
          </a:bodyPr>
          <a:lstStyle/>
          <a:p>
            <a:r>
              <a:rPr lang="en-US" altLang="zh-CN" sz="1400" dirty="0" smtClean="0"/>
              <a:t> </a:t>
            </a:r>
            <a:r>
              <a:rPr lang="zh-CN" altLang="en-US" sz="1400" dirty="0" smtClean="0"/>
              <a:t>作用：进行数</a:t>
            </a:r>
            <a:r>
              <a:rPr lang="en-US" altLang="zh-CN" sz="1400" dirty="0" smtClean="0"/>
              <a:t>/</a:t>
            </a:r>
            <a:r>
              <a:rPr lang="zh-CN" altLang="en-US" sz="1400" dirty="0" smtClean="0"/>
              <a:t>模转换，即将数字信号或模拟信号转换为文字，声音，动画，图像等</a:t>
            </a:r>
            <a:endParaRPr lang="en-US" altLang="zh-CN" sz="1400" dirty="0" smtClean="0"/>
          </a:p>
        </p:txBody>
      </p:sp>
      <p:cxnSp>
        <p:nvCxnSpPr>
          <p:cNvPr id="48" name="直接箭头连接符 47"/>
          <p:cNvCxnSpPr>
            <a:stCxn id="47" idx="0"/>
            <a:endCxn id="11" idx="2"/>
          </p:cNvCxnSpPr>
          <p:nvPr/>
        </p:nvCxnSpPr>
        <p:spPr>
          <a:xfrm flipH="1" flipV="1">
            <a:off x="9067367" y="2994660"/>
            <a:ext cx="123677" cy="1332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0485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在这里插入图片描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105" y="1475510"/>
            <a:ext cx="8177146" cy="3434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2377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8223" y="1063739"/>
            <a:ext cx="11578855" cy="5129609"/>
          </a:xfrm>
          <a:prstGeom prst="rect">
            <a:avLst/>
          </a:prstGeom>
          <a:noFill/>
        </p:spPr>
        <p:txBody>
          <a:bodyPr wrap="square" rtlCol="0">
            <a:spAutoFit/>
          </a:bodyPr>
          <a:lstStyle/>
          <a:p>
            <a:r>
              <a:rPr lang="zh-CN" altLang="en-US" dirty="0" smtClean="0"/>
              <a:t>传输速率：</a:t>
            </a:r>
            <a:endParaRPr lang="en-US" altLang="zh-CN" dirty="0"/>
          </a:p>
          <a:p>
            <a:r>
              <a:rPr lang="zh-CN" altLang="en-US" sz="1600" dirty="0" smtClean="0"/>
              <a:t>数字通信系统的有效程度可以用</a:t>
            </a:r>
            <a:r>
              <a:rPr lang="zh-CN" altLang="en-US" sz="1600" dirty="0" smtClean="0">
                <a:solidFill>
                  <a:srgbClr val="FF0000"/>
                </a:solidFill>
              </a:rPr>
              <a:t>码元传输速率</a:t>
            </a:r>
            <a:r>
              <a:rPr lang="zh-CN" altLang="en-US" sz="1600" dirty="0" smtClean="0"/>
              <a:t>和</a:t>
            </a:r>
            <a:r>
              <a:rPr lang="zh-CN" altLang="en-US" sz="1600" dirty="0" smtClean="0">
                <a:solidFill>
                  <a:srgbClr val="FF0000"/>
                </a:solidFill>
              </a:rPr>
              <a:t>信息传输速率</a:t>
            </a:r>
            <a:r>
              <a:rPr lang="zh-CN" altLang="en-US" sz="1600" dirty="0" smtClean="0"/>
              <a:t>来表示。</a:t>
            </a:r>
            <a:endParaRPr lang="en-US" altLang="zh-CN" sz="1600" dirty="0" smtClean="0"/>
          </a:p>
          <a:p>
            <a:r>
              <a:rPr lang="zh-CN" altLang="en-US" sz="1600" dirty="0" smtClean="0"/>
              <a:t>码元：在数字通信中，常用时间间隔相同的符号来表示一个二进制数字，这样的时间间隔内的信号成为二进制码元。另一种定义是，</a:t>
            </a:r>
            <a:r>
              <a:rPr lang="zh-CN" altLang="en-US" sz="1600" dirty="0" smtClean="0">
                <a:solidFill>
                  <a:srgbClr val="FF0000"/>
                </a:solidFill>
              </a:rPr>
              <a:t>在使用时间域</a:t>
            </a:r>
            <a:r>
              <a:rPr lang="en-US" altLang="zh-CN" sz="1600" dirty="0" smtClean="0">
                <a:solidFill>
                  <a:srgbClr val="FF0000"/>
                </a:solidFill>
              </a:rPr>
              <a:t>(</a:t>
            </a:r>
            <a:r>
              <a:rPr lang="zh-CN" altLang="en-US" sz="1600" dirty="0" smtClean="0">
                <a:solidFill>
                  <a:srgbClr val="FF0000"/>
                </a:solidFill>
              </a:rPr>
              <a:t>时域</a:t>
            </a:r>
            <a:r>
              <a:rPr lang="en-US" altLang="zh-CN" sz="1600" dirty="0" smtClean="0">
                <a:solidFill>
                  <a:srgbClr val="FF0000"/>
                </a:solidFill>
              </a:rPr>
              <a:t>)</a:t>
            </a:r>
            <a:r>
              <a:rPr lang="zh-CN" altLang="en-US" sz="1600" dirty="0" smtClean="0">
                <a:solidFill>
                  <a:srgbClr val="FF0000"/>
                </a:solidFill>
              </a:rPr>
              <a:t>的波形表示数字信号时，代表不同离散数值的基本波形成为码元。</a:t>
            </a:r>
            <a:endParaRPr lang="en-US" altLang="zh-CN" sz="1600" dirty="0" smtClean="0">
              <a:solidFill>
                <a:srgbClr val="FF0000"/>
              </a:solidFill>
            </a:endParaRPr>
          </a:p>
          <a:p>
            <a:r>
              <a:rPr lang="zh-CN" altLang="en-US" sz="1600" dirty="0" smtClean="0">
                <a:solidFill>
                  <a:srgbClr val="FF0000"/>
                </a:solidFill>
              </a:rPr>
              <a:t>码元速率（波速率）：</a:t>
            </a:r>
            <a:r>
              <a:rPr lang="zh-CN" altLang="en-US" sz="1600" dirty="0" smtClean="0"/>
              <a:t>单位时间内载波参数（相位、振幅、频率等）变化的次数。单位为波特，常用符号</a:t>
            </a:r>
            <a:r>
              <a:rPr lang="en-US" altLang="zh-CN" sz="1600" dirty="0" smtClean="0"/>
              <a:t>Band</a:t>
            </a:r>
            <a:r>
              <a:rPr lang="zh-CN" altLang="en-US" sz="1600" dirty="0" smtClean="0"/>
              <a:t>，简写</a:t>
            </a:r>
            <a:r>
              <a:rPr lang="en-US" altLang="zh-CN" sz="1600" dirty="0" smtClean="0"/>
              <a:t>B</a:t>
            </a:r>
            <a:r>
              <a:rPr lang="zh-CN" altLang="en-US" sz="1600" dirty="0" smtClean="0"/>
              <a:t>。</a:t>
            </a:r>
            <a:endParaRPr lang="en-US" altLang="zh-CN" sz="1600" dirty="0" smtClean="0"/>
          </a:p>
          <a:p>
            <a:r>
              <a:rPr lang="zh-CN" altLang="en-US" sz="1600" dirty="0" smtClean="0">
                <a:solidFill>
                  <a:srgbClr val="FF0000"/>
                </a:solidFill>
              </a:rPr>
              <a:t>比特率（信息传输速率、信息速率）</a:t>
            </a:r>
            <a:r>
              <a:rPr lang="zh-CN" altLang="en-US" sz="1600" dirty="0" smtClean="0"/>
              <a:t>：指单位时间内在信道上传送的数据量（比特数），单位比特每秒，简写</a:t>
            </a:r>
            <a:r>
              <a:rPr lang="en-US" altLang="zh-CN" sz="1600" dirty="0" smtClean="0"/>
              <a:t>b/s</a:t>
            </a:r>
            <a:r>
              <a:rPr lang="zh-CN" altLang="en-US" sz="1600" dirty="0" smtClean="0"/>
              <a:t>或</a:t>
            </a:r>
            <a:r>
              <a:rPr lang="en-US" altLang="zh-CN" sz="1600" dirty="0" smtClean="0"/>
              <a:t>bps</a:t>
            </a:r>
          </a:p>
          <a:p>
            <a:r>
              <a:rPr lang="zh-CN" altLang="en-US" sz="1600" dirty="0" smtClean="0"/>
              <a:t>比特率与波特率关系：</a:t>
            </a:r>
            <a:endParaRPr lang="en-US" altLang="zh-CN" sz="1600" dirty="0" smtClean="0"/>
          </a:p>
          <a:p>
            <a:r>
              <a:rPr lang="en-US" altLang="zh-CN" sz="1600" dirty="0"/>
              <a:t> </a:t>
            </a:r>
            <a:r>
              <a:rPr lang="en-US" altLang="zh-CN" sz="1600" dirty="0" smtClean="0"/>
              <a:t>          </a:t>
            </a:r>
            <a:r>
              <a:rPr lang="zh-CN" altLang="en-US" sz="1600" dirty="0" smtClean="0"/>
              <a:t>比特率</a:t>
            </a:r>
            <a:r>
              <a:rPr lang="en-US" altLang="zh-CN" sz="1600" dirty="0" smtClean="0"/>
              <a:t>=</a:t>
            </a:r>
            <a:r>
              <a:rPr lang="zh-CN" altLang="en-US" sz="1600" dirty="0" smtClean="0"/>
              <a:t>波特率*单个调制状态对应的二进制位数</a:t>
            </a:r>
            <a:r>
              <a:rPr lang="en-US" altLang="zh-CN" sz="1600" dirty="0" smtClean="0"/>
              <a:t>=</a:t>
            </a:r>
            <a:r>
              <a:rPr lang="zh-CN" altLang="en-US" sz="1600" dirty="0" smtClean="0"/>
              <a:t>波特率*</a:t>
            </a:r>
            <a:r>
              <a:rPr lang="en-US" altLang="zh-CN" sz="1600" dirty="0" smtClean="0"/>
              <a:t>log</a:t>
            </a:r>
            <a:r>
              <a:rPr lang="en-US" altLang="zh-CN" sz="1600" baseline="-25000" dirty="0" smtClean="0"/>
              <a:t>2</a:t>
            </a:r>
            <a:r>
              <a:rPr lang="en-US" altLang="zh-CN" sz="1600" baseline="30000" dirty="0" smtClean="0"/>
              <a:t>N  </a:t>
            </a:r>
            <a:r>
              <a:rPr lang="zh-CN" altLang="en-US" sz="1600" baseline="30000" dirty="0"/>
              <a:t> </a:t>
            </a:r>
            <a:r>
              <a:rPr lang="zh-CN" altLang="en-US" sz="1600" dirty="0" smtClean="0"/>
              <a:t>   其中，</a:t>
            </a:r>
            <a:r>
              <a:rPr lang="en-US" altLang="zh-CN" sz="1600" dirty="0" smtClean="0"/>
              <a:t>N</a:t>
            </a:r>
            <a:r>
              <a:rPr lang="zh-CN" altLang="en-US" sz="1600" dirty="0" smtClean="0"/>
              <a:t>是码元总类数</a:t>
            </a:r>
            <a:endParaRPr lang="en-US" altLang="zh-CN" sz="1600" dirty="0" smtClean="0"/>
          </a:p>
          <a:p>
            <a:endParaRPr lang="en-US" altLang="zh-CN" sz="1600" baseline="30000" dirty="0" smtClean="0"/>
          </a:p>
          <a:p>
            <a:r>
              <a:rPr lang="zh-CN" altLang="en-US" sz="1600" dirty="0" smtClean="0">
                <a:solidFill>
                  <a:srgbClr val="FF0000"/>
                </a:solidFill>
              </a:rPr>
              <a:t>带宽</a:t>
            </a:r>
            <a:r>
              <a:rPr lang="zh-CN" altLang="en-US" sz="1600" dirty="0" smtClean="0"/>
              <a:t>：传输过程中信号不会明显减弱的一段频率范围，单位为赫兹（</a:t>
            </a:r>
            <a:r>
              <a:rPr lang="en-US" altLang="zh-CN" sz="1600" dirty="0" smtClean="0"/>
              <a:t>Hz</a:t>
            </a:r>
            <a:r>
              <a:rPr lang="zh-CN" altLang="en-US" sz="1600" dirty="0" smtClean="0"/>
              <a:t>）。</a:t>
            </a:r>
            <a:endParaRPr lang="en-US" altLang="zh-CN" sz="1600" dirty="0" smtClean="0"/>
          </a:p>
          <a:p>
            <a:r>
              <a:rPr lang="zh-CN" altLang="en-US" sz="1600" dirty="0" smtClean="0"/>
              <a:t>对于模拟信道而言，信道贷款计算公式：</a:t>
            </a:r>
            <a:r>
              <a:rPr lang="zh-CN" altLang="en-US" sz="1600" dirty="0" smtClean="0">
                <a:solidFill>
                  <a:srgbClr val="FF0000"/>
                </a:solidFill>
              </a:rPr>
              <a:t>信道带宽</a:t>
            </a:r>
            <a:r>
              <a:rPr lang="en-US" altLang="zh-CN" sz="1600" dirty="0" smtClean="0">
                <a:solidFill>
                  <a:srgbClr val="FF0000"/>
                </a:solidFill>
              </a:rPr>
              <a:t>W=</a:t>
            </a:r>
            <a:r>
              <a:rPr lang="zh-CN" altLang="en-US" sz="1600" dirty="0" smtClean="0">
                <a:solidFill>
                  <a:srgbClr val="FF0000"/>
                </a:solidFill>
              </a:rPr>
              <a:t>最高频率</a:t>
            </a:r>
            <a:r>
              <a:rPr lang="en-US" altLang="zh-CN" sz="1600" dirty="0" smtClean="0">
                <a:solidFill>
                  <a:srgbClr val="FF0000"/>
                </a:solidFill>
              </a:rPr>
              <a:t>-</a:t>
            </a:r>
            <a:r>
              <a:rPr lang="zh-CN" altLang="en-US" sz="1600" dirty="0" smtClean="0">
                <a:solidFill>
                  <a:srgbClr val="FF0000"/>
                </a:solidFill>
              </a:rPr>
              <a:t>最低频率</a:t>
            </a:r>
            <a:endParaRPr lang="en-US" altLang="zh-CN" sz="1600" dirty="0" smtClean="0">
              <a:solidFill>
                <a:srgbClr val="FF0000"/>
              </a:solidFill>
            </a:endParaRPr>
          </a:p>
          <a:p>
            <a:r>
              <a:rPr lang="zh-CN" altLang="en-US" sz="1600" dirty="0" smtClean="0">
                <a:solidFill>
                  <a:srgbClr val="FF0000"/>
                </a:solidFill>
              </a:rPr>
              <a:t>信噪比与分贝</a:t>
            </a:r>
            <a:r>
              <a:rPr lang="zh-CN" altLang="en-US" sz="1600" dirty="0" smtClean="0"/>
              <a:t>：信号功率与噪声功率的比值成为信噪比，通常将信号功率记为</a:t>
            </a:r>
            <a:r>
              <a:rPr lang="en-US" altLang="zh-CN" sz="1600" dirty="0" smtClean="0"/>
              <a:t>S</a:t>
            </a:r>
            <a:r>
              <a:rPr lang="zh-CN" altLang="en-US" sz="1600" dirty="0" smtClean="0"/>
              <a:t>，噪声功率记为</a:t>
            </a:r>
            <a:r>
              <a:rPr lang="en-US" altLang="zh-CN" sz="1600" dirty="0" smtClean="0"/>
              <a:t>N</a:t>
            </a:r>
            <a:r>
              <a:rPr lang="zh-CN" altLang="en-US" sz="1600" dirty="0" smtClean="0"/>
              <a:t>，则信噪比：</a:t>
            </a:r>
            <a:r>
              <a:rPr lang="en-US" altLang="zh-CN" sz="1600" dirty="0" smtClean="0"/>
              <a:t>S/N</a:t>
            </a:r>
          </a:p>
          <a:p>
            <a:r>
              <a:rPr lang="en-US" altLang="zh-CN" sz="1600" dirty="0" smtClean="0">
                <a:solidFill>
                  <a:srgbClr val="FF0000"/>
                </a:solidFill>
              </a:rPr>
              <a:t>                                S/N=10</a:t>
            </a:r>
            <a:r>
              <a:rPr lang="en-US" altLang="zh-CN" sz="1600" baseline="30000" dirty="0" smtClean="0">
                <a:solidFill>
                  <a:srgbClr val="FF0000"/>
                </a:solidFill>
              </a:rPr>
              <a:t>(</a:t>
            </a:r>
            <a:r>
              <a:rPr lang="zh-CN" altLang="en-US" sz="1600" baseline="30000" dirty="0" smtClean="0">
                <a:solidFill>
                  <a:srgbClr val="FF0000"/>
                </a:solidFill>
              </a:rPr>
              <a:t>分贝</a:t>
            </a:r>
            <a:r>
              <a:rPr lang="en-US" altLang="zh-CN" sz="1600" baseline="30000" dirty="0" smtClean="0">
                <a:solidFill>
                  <a:srgbClr val="FF0000"/>
                </a:solidFill>
              </a:rPr>
              <a:t>/10)</a:t>
            </a:r>
          </a:p>
          <a:p>
            <a:endParaRPr lang="en-US" altLang="zh-CN" sz="1600" baseline="30000" dirty="0">
              <a:solidFill>
                <a:srgbClr val="FF0000"/>
              </a:solidFill>
            </a:endParaRPr>
          </a:p>
          <a:p>
            <a:r>
              <a:rPr lang="zh-CN" altLang="en-US" sz="1600" dirty="0" smtClean="0">
                <a:solidFill>
                  <a:srgbClr val="FF0000"/>
                </a:solidFill>
              </a:rPr>
              <a:t>无噪声时的数据速率计算：</a:t>
            </a:r>
            <a:r>
              <a:rPr lang="zh-CN" altLang="en-US" sz="1600" dirty="0" smtClean="0"/>
              <a:t>在无噪声情况下，应依据尼圭斯特定理计算最大数据速率：</a:t>
            </a:r>
            <a:endParaRPr lang="en-US" altLang="zh-CN" sz="1600" dirty="0" smtClean="0"/>
          </a:p>
          <a:p>
            <a:r>
              <a:rPr lang="zh-CN" altLang="en-US" sz="1600" dirty="0" smtClean="0">
                <a:solidFill>
                  <a:srgbClr val="FF0000"/>
                </a:solidFill>
              </a:rPr>
              <a:t>                                     最大数据速率</a:t>
            </a:r>
            <a:r>
              <a:rPr lang="en-US" altLang="zh-CN" sz="1600" dirty="0" smtClean="0">
                <a:solidFill>
                  <a:srgbClr val="FF0000"/>
                </a:solidFill>
              </a:rPr>
              <a:t>=2W</a:t>
            </a:r>
            <a:r>
              <a:rPr lang="en-US" altLang="zh-CN" sz="1600" dirty="0" smtClean="0"/>
              <a:t> log</a:t>
            </a:r>
            <a:r>
              <a:rPr lang="en-US" altLang="zh-CN" sz="1600" baseline="-25000" dirty="0" smtClean="0"/>
              <a:t>2</a:t>
            </a:r>
            <a:r>
              <a:rPr lang="en-US" altLang="zh-CN" sz="1600" baseline="30000" dirty="0" smtClean="0"/>
              <a:t>N</a:t>
            </a:r>
            <a:r>
              <a:rPr lang="en-US" altLang="zh-CN" sz="1600" dirty="0" smtClean="0"/>
              <a:t>=B log</a:t>
            </a:r>
            <a:r>
              <a:rPr lang="en-US" altLang="zh-CN" sz="1600" baseline="-25000" dirty="0" smtClean="0"/>
              <a:t>2</a:t>
            </a:r>
            <a:r>
              <a:rPr lang="en-US" altLang="zh-CN" sz="1600" baseline="30000" dirty="0" smtClean="0"/>
              <a:t>N                  </a:t>
            </a:r>
            <a:r>
              <a:rPr lang="zh-CN" altLang="en-US" sz="1600" dirty="0" smtClean="0"/>
              <a:t>其中</a:t>
            </a:r>
            <a:r>
              <a:rPr lang="en-US" altLang="zh-CN" sz="1600" dirty="0" smtClean="0"/>
              <a:t>W</a:t>
            </a:r>
            <a:r>
              <a:rPr lang="zh-CN" altLang="en-US" sz="1600" dirty="0" smtClean="0"/>
              <a:t>是带宽，</a:t>
            </a:r>
            <a:r>
              <a:rPr lang="en-US" altLang="zh-CN" sz="1600" dirty="0" smtClean="0"/>
              <a:t>B</a:t>
            </a:r>
            <a:r>
              <a:rPr lang="zh-CN" altLang="en-US" sz="1600" dirty="0" smtClean="0"/>
              <a:t>是波特率，</a:t>
            </a:r>
            <a:r>
              <a:rPr lang="en-US" altLang="zh-CN" sz="1600" dirty="0" smtClean="0"/>
              <a:t>N</a:t>
            </a:r>
            <a:r>
              <a:rPr lang="zh-CN" altLang="en-US" sz="1600" dirty="0" smtClean="0"/>
              <a:t>是码元总类数</a:t>
            </a:r>
            <a:endParaRPr lang="en-US" altLang="zh-CN" sz="1600" dirty="0" smtClean="0"/>
          </a:p>
          <a:p>
            <a:r>
              <a:rPr lang="zh-CN" altLang="en-US" sz="1600" dirty="0" smtClean="0">
                <a:solidFill>
                  <a:srgbClr val="FF0000"/>
                </a:solidFill>
              </a:rPr>
              <a:t>有噪声</a:t>
            </a:r>
            <a:r>
              <a:rPr lang="zh-CN" altLang="en-US" sz="1600" dirty="0">
                <a:solidFill>
                  <a:srgbClr val="FF0000"/>
                </a:solidFill>
              </a:rPr>
              <a:t>时的数据速率计算：</a:t>
            </a:r>
            <a:r>
              <a:rPr lang="zh-CN" altLang="en-US" sz="1600" dirty="0" smtClean="0"/>
              <a:t>在有噪声</a:t>
            </a:r>
            <a:r>
              <a:rPr lang="zh-CN" altLang="en-US" sz="1600" dirty="0"/>
              <a:t>情况下，应</a:t>
            </a:r>
            <a:r>
              <a:rPr lang="zh-CN" altLang="en-US" sz="1600" dirty="0" smtClean="0"/>
              <a:t>依据香农公式来计算极限数据</a:t>
            </a:r>
            <a:r>
              <a:rPr lang="zh-CN" altLang="en-US" sz="1600" dirty="0"/>
              <a:t>速率：</a:t>
            </a:r>
            <a:endParaRPr lang="en-US" altLang="zh-CN" sz="1600" dirty="0"/>
          </a:p>
          <a:p>
            <a:r>
              <a:rPr lang="zh-CN" altLang="en-US" sz="1600" dirty="0" smtClean="0"/>
              <a:t>                                    极限</a:t>
            </a:r>
            <a:r>
              <a:rPr lang="zh-CN" altLang="en-US" sz="1600" dirty="0"/>
              <a:t>数据速率</a:t>
            </a:r>
            <a:r>
              <a:rPr lang="en-US" altLang="zh-CN" sz="1600" dirty="0" smtClean="0">
                <a:solidFill>
                  <a:srgbClr val="FF0000"/>
                </a:solidFill>
              </a:rPr>
              <a:t>=</a:t>
            </a:r>
            <a:r>
              <a:rPr lang="zh-CN" altLang="en-US" sz="1600" dirty="0" smtClean="0">
                <a:solidFill>
                  <a:srgbClr val="FF0000"/>
                </a:solidFill>
              </a:rPr>
              <a:t>带宽</a:t>
            </a:r>
            <a:r>
              <a:rPr lang="en-US" altLang="zh-CN" sz="1600" dirty="0" smtClean="0"/>
              <a:t>log</a:t>
            </a:r>
            <a:r>
              <a:rPr lang="en-US" altLang="zh-CN" sz="1600" baseline="-25000" dirty="0" smtClean="0"/>
              <a:t>2</a:t>
            </a:r>
            <a:r>
              <a:rPr lang="en-US" altLang="zh-CN" sz="1600" baseline="30000" dirty="0" smtClean="0"/>
              <a:t>1+S/N                  </a:t>
            </a:r>
            <a:r>
              <a:rPr lang="zh-CN" altLang="en-US" sz="1600" dirty="0" smtClean="0"/>
              <a:t>其中</a:t>
            </a:r>
            <a:r>
              <a:rPr lang="en-US" altLang="zh-CN" sz="1600" dirty="0" smtClean="0"/>
              <a:t>S</a:t>
            </a:r>
            <a:r>
              <a:rPr lang="zh-CN" altLang="en-US" sz="1600" dirty="0" smtClean="0"/>
              <a:t>是信号功率，</a:t>
            </a:r>
            <a:r>
              <a:rPr lang="en-US" altLang="zh-CN" sz="1600" dirty="0" smtClean="0"/>
              <a:t>N</a:t>
            </a:r>
            <a:r>
              <a:rPr lang="zh-CN" altLang="en-US" sz="1600" dirty="0" smtClean="0"/>
              <a:t>是噪声功率</a:t>
            </a:r>
            <a:endParaRPr lang="en-US" altLang="zh-CN" sz="1600" dirty="0" smtClean="0"/>
          </a:p>
          <a:p>
            <a:r>
              <a:rPr lang="zh-CN" altLang="en-US" sz="1600" dirty="0" smtClean="0"/>
              <a:t>误码率：指接收到的错误码元数再总传送码元数中所占的比例</a:t>
            </a:r>
            <a:endParaRPr lang="en-US" altLang="zh-CN" sz="1600" dirty="0" smtClean="0"/>
          </a:p>
          <a:p>
            <a:r>
              <a:rPr lang="en-US" altLang="zh-CN" sz="1600" dirty="0"/>
              <a:t> </a:t>
            </a:r>
            <a:r>
              <a:rPr lang="en-US" altLang="zh-CN" sz="1600" dirty="0" smtClean="0"/>
              <a:t>                P</a:t>
            </a:r>
            <a:r>
              <a:rPr lang="en-US" altLang="zh-CN" sz="1600" baseline="-25000" dirty="0"/>
              <a:t>C</a:t>
            </a:r>
            <a:r>
              <a:rPr lang="en-US" altLang="zh-CN" sz="1600" dirty="0" smtClean="0"/>
              <a:t>=</a:t>
            </a:r>
            <a:r>
              <a:rPr lang="zh-CN" altLang="en-US" sz="1600" dirty="0" smtClean="0"/>
              <a:t>错误码元数</a:t>
            </a:r>
            <a:r>
              <a:rPr lang="en-US" altLang="zh-CN" sz="1600" dirty="0" smtClean="0"/>
              <a:t>/</a:t>
            </a:r>
            <a:r>
              <a:rPr lang="zh-CN" altLang="en-US" sz="1600" dirty="0" smtClean="0"/>
              <a:t>码元总数</a:t>
            </a:r>
            <a:endParaRPr lang="en-US" altLang="zh-CN" sz="1600" dirty="0"/>
          </a:p>
          <a:p>
            <a:endParaRPr lang="en-US" altLang="zh-CN" sz="1600" dirty="0">
              <a:solidFill>
                <a:srgbClr val="FF0000"/>
              </a:solidFill>
            </a:endParaRPr>
          </a:p>
        </p:txBody>
      </p:sp>
      <p:sp>
        <p:nvSpPr>
          <p:cNvPr id="3" name="文本框 2"/>
          <p:cNvSpPr txBox="1"/>
          <p:nvPr/>
        </p:nvSpPr>
        <p:spPr>
          <a:xfrm>
            <a:off x="4872942" y="405114"/>
            <a:ext cx="2757622" cy="461665"/>
          </a:xfrm>
          <a:prstGeom prst="rect">
            <a:avLst/>
          </a:prstGeom>
          <a:noFill/>
        </p:spPr>
        <p:txBody>
          <a:bodyPr wrap="square" rtlCol="0">
            <a:spAutoFit/>
          </a:bodyPr>
          <a:lstStyle/>
          <a:p>
            <a:r>
              <a:rPr lang="zh-CN" altLang="en-US" sz="2400" dirty="0" smtClean="0"/>
              <a:t>物理层</a:t>
            </a:r>
            <a:endParaRPr lang="zh-CN" altLang="en-US" sz="2400" dirty="0"/>
          </a:p>
        </p:txBody>
      </p:sp>
    </p:spTree>
    <p:extLst>
      <p:ext uri="{BB962C8B-B14F-4D97-AF65-F5344CB8AC3E}">
        <p14:creationId xmlns:p14="http://schemas.microsoft.com/office/powerpoint/2010/main" val="9003596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8223" y="1063739"/>
            <a:ext cx="11578855" cy="861774"/>
          </a:xfrm>
          <a:prstGeom prst="rect">
            <a:avLst/>
          </a:prstGeom>
          <a:noFill/>
        </p:spPr>
        <p:txBody>
          <a:bodyPr wrap="square" rtlCol="0">
            <a:spAutoFit/>
          </a:bodyPr>
          <a:lstStyle/>
          <a:p>
            <a:r>
              <a:rPr lang="zh-CN" altLang="en-US" dirty="0" smtClean="0"/>
              <a:t>调制与编码：</a:t>
            </a:r>
            <a:endParaRPr lang="en-US" altLang="zh-CN" dirty="0" smtClean="0"/>
          </a:p>
          <a:p>
            <a:r>
              <a:rPr lang="zh-CN" altLang="en-US" sz="1600" dirty="0" smtClean="0"/>
              <a:t>编码：用</a:t>
            </a:r>
            <a:r>
              <a:rPr lang="zh-CN" altLang="en-US" sz="1600" dirty="0" smtClean="0">
                <a:solidFill>
                  <a:srgbClr val="FF0000"/>
                </a:solidFill>
              </a:rPr>
              <a:t>数字信号</a:t>
            </a:r>
            <a:r>
              <a:rPr lang="zh-CN" altLang="en-US" sz="1600" dirty="0" smtClean="0"/>
              <a:t>承载数字或者模拟数据。（右边）</a:t>
            </a:r>
            <a:endParaRPr lang="en-US" altLang="zh-CN" sz="1600" dirty="0" smtClean="0"/>
          </a:p>
          <a:p>
            <a:r>
              <a:rPr lang="zh-CN" altLang="en-US" sz="1600" dirty="0" smtClean="0"/>
              <a:t>调制：用</a:t>
            </a:r>
            <a:r>
              <a:rPr lang="zh-CN" altLang="en-US" sz="1600" dirty="0" smtClean="0">
                <a:solidFill>
                  <a:srgbClr val="FF0000"/>
                </a:solidFill>
              </a:rPr>
              <a:t>模拟信号</a:t>
            </a:r>
            <a:r>
              <a:rPr lang="zh-CN" altLang="en-US" sz="1600" dirty="0" smtClean="0"/>
              <a:t>承载数字或者模拟数据。（</a:t>
            </a:r>
            <a:r>
              <a:rPr lang="zh-CN" altLang="en-US" sz="1600" dirty="0"/>
              <a:t>数字</a:t>
            </a:r>
            <a:r>
              <a:rPr lang="zh-CN" altLang="en-US" sz="1600" dirty="0" smtClean="0"/>
              <a:t>信号</a:t>
            </a:r>
            <a:r>
              <a:rPr lang="en-US" altLang="zh-CN" sz="1600" dirty="0" smtClean="0"/>
              <a:t>---》</a:t>
            </a:r>
            <a:r>
              <a:rPr lang="zh-CN" altLang="en-US" sz="1600" dirty="0" smtClean="0"/>
              <a:t>模拟信号  电波）</a:t>
            </a:r>
            <a:endParaRPr lang="en-US" altLang="zh-CN" sz="1600" dirty="0"/>
          </a:p>
        </p:txBody>
      </p:sp>
      <p:sp>
        <p:nvSpPr>
          <p:cNvPr id="3" name="文本框 2"/>
          <p:cNvSpPr txBox="1"/>
          <p:nvPr/>
        </p:nvSpPr>
        <p:spPr>
          <a:xfrm>
            <a:off x="4872942" y="405114"/>
            <a:ext cx="2757622" cy="461665"/>
          </a:xfrm>
          <a:prstGeom prst="rect">
            <a:avLst/>
          </a:prstGeom>
          <a:noFill/>
        </p:spPr>
        <p:txBody>
          <a:bodyPr wrap="square" rtlCol="0">
            <a:spAutoFit/>
          </a:bodyPr>
          <a:lstStyle/>
          <a:p>
            <a:r>
              <a:rPr lang="zh-CN" altLang="en-US" sz="2400" dirty="0" smtClean="0"/>
              <a:t>物理层</a:t>
            </a:r>
            <a:endParaRPr lang="zh-CN" altLang="en-US" sz="2400" dirty="0"/>
          </a:p>
        </p:txBody>
      </p:sp>
      <p:pic>
        <p:nvPicPr>
          <p:cNvPr id="2" name="图片 1"/>
          <p:cNvPicPr>
            <a:picLocks noChangeAspect="1"/>
          </p:cNvPicPr>
          <p:nvPr/>
        </p:nvPicPr>
        <p:blipFill>
          <a:blip r:embed="rId2"/>
          <a:stretch>
            <a:fillRect/>
          </a:stretch>
        </p:blipFill>
        <p:spPr>
          <a:xfrm>
            <a:off x="7226444" y="361950"/>
            <a:ext cx="4867275" cy="6496050"/>
          </a:xfrm>
          <a:prstGeom prst="rect">
            <a:avLst/>
          </a:prstGeom>
        </p:spPr>
      </p:pic>
      <p:sp>
        <p:nvSpPr>
          <p:cNvPr id="5" name="文本框 4"/>
          <p:cNvSpPr txBox="1"/>
          <p:nvPr/>
        </p:nvSpPr>
        <p:spPr>
          <a:xfrm>
            <a:off x="138223" y="2334914"/>
            <a:ext cx="7291277" cy="2893228"/>
          </a:xfrm>
          <a:prstGeom prst="rect">
            <a:avLst/>
          </a:prstGeom>
          <a:noFill/>
        </p:spPr>
        <p:txBody>
          <a:bodyPr wrap="square" rtlCol="0">
            <a:spAutoFit/>
          </a:bodyPr>
          <a:lstStyle/>
          <a:p>
            <a:pPr>
              <a:lnSpc>
                <a:spcPts val="2200"/>
              </a:lnSpc>
            </a:pPr>
            <a:r>
              <a:rPr lang="zh-CN" altLang="en-US" sz="1600" dirty="0" smtClean="0">
                <a:solidFill>
                  <a:srgbClr val="FF0000"/>
                </a:solidFill>
              </a:rPr>
              <a:t>单极性码：</a:t>
            </a:r>
            <a:r>
              <a:rPr lang="zh-CN" altLang="en-US" sz="1600" dirty="0" smtClean="0"/>
              <a:t>正电平为</a:t>
            </a:r>
            <a:r>
              <a:rPr lang="en-US" altLang="zh-CN" sz="1600" dirty="0" smtClean="0"/>
              <a:t>0</a:t>
            </a:r>
            <a:r>
              <a:rPr lang="zh-CN" altLang="en-US" sz="1600" dirty="0" smtClean="0"/>
              <a:t>，零电平为</a:t>
            </a:r>
            <a:r>
              <a:rPr lang="en-US" altLang="zh-CN" sz="1600" dirty="0" smtClean="0"/>
              <a:t>1</a:t>
            </a:r>
          </a:p>
          <a:p>
            <a:pPr>
              <a:lnSpc>
                <a:spcPts val="2200"/>
              </a:lnSpc>
            </a:pPr>
            <a:r>
              <a:rPr lang="zh-CN" altLang="en-US" sz="1600" dirty="0" smtClean="0">
                <a:solidFill>
                  <a:srgbClr val="FF0000"/>
                </a:solidFill>
              </a:rPr>
              <a:t>双极性码</a:t>
            </a:r>
            <a:r>
              <a:rPr lang="zh-CN" altLang="en-US" sz="1600" dirty="0" smtClean="0"/>
              <a:t>：使用正负电平和零电平共</a:t>
            </a:r>
            <a:r>
              <a:rPr lang="en-US" altLang="zh-CN" sz="1600" dirty="0" smtClean="0"/>
              <a:t>3</a:t>
            </a:r>
            <a:r>
              <a:rPr lang="zh-CN" altLang="en-US" sz="1600" dirty="0" smtClean="0"/>
              <a:t>个表示信号。典型的交替翻转编码，遇</a:t>
            </a:r>
            <a:r>
              <a:rPr lang="en-US" altLang="zh-CN" sz="1600" dirty="0" smtClean="0"/>
              <a:t>1</a:t>
            </a:r>
            <a:r>
              <a:rPr lang="zh-CN" altLang="en-US" sz="1600" dirty="0" smtClean="0"/>
              <a:t>，电平再正负电平之间交替翻转，遇</a:t>
            </a:r>
            <a:r>
              <a:rPr lang="en-US" altLang="zh-CN" sz="1600" dirty="0" smtClean="0"/>
              <a:t>0</a:t>
            </a:r>
            <a:r>
              <a:rPr lang="zh-CN" altLang="en-US" sz="1600" dirty="0" smtClean="0"/>
              <a:t>，则保持</a:t>
            </a:r>
            <a:r>
              <a:rPr lang="en-US" altLang="zh-CN" sz="1600" dirty="0" smtClean="0"/>
              <a:t>0</a:t>
            </a:r>
            <a:r>
              <a:rPr lang="zh-CN" altLang="en-US" sz="1600" dirty="0" smtClean="0"/>
              <a:t>电平</a:t>
            </a:r>
            <a:endParaRPr lang="en-US" altLang="zh-CN" sz="1600" dirty="0" smtClean="0"/>
          </a:p>
          <a:p>
            <a:pPr>
              <a:lnSpc>
                <a:spcPts val="2200"/>
              </a:lnSpc>
            </a:pPr>
            <a:r>
              <a:rPr lang="zh-CN" altLang="en-US" sz="1600" dirty="0" smtClean="0">
                <a:solidFill>
                  <a:srgbClr val="FF0000"/>
                </a:solidFill>
              </a:rPr>
              <a:t>归零码</a:t>
            </a:r>
            <a:r>
              <a:rPr lang="zh-CN" altLang="en-US" sz="1600" dirty="0" smtClean="0"/>
              <a:t>：码元中间信号回归到零电平，从正电平到</a:t>
            </a:r>
            <a:r>
              <a:rPr lang="zh-CN" altLang="en-US" sz="1600" dirty="0"/>
              <a:t>零</a:t>
            </a:r>
            <a:r>
              <a:rPr lang="zh-CN" altLang="en-US" sz="1600" dirty="0" smtClean="0"/>
              <a:t>电平表示</a:t>
            </a:r>
            <a:r>
              <a:rPr lang="en-US" altLang="zh-CN" sz="1600" dirty="0" smtClean="0"/>
              <a:t>0</a:t>
            </a:r>
            <a:r>
              <a:rPr lang="zh-CN" altLang="en-US" sz="1600" dirty="0" smtClean="0"/>
              <a:t>，从负电平到零电平表示</a:t>
            </a:r>
            <a:r>
              <a:rPr lang="en-US" altLang="zh-CN" sz="1600" dirty="0" smtClean="0"/>
              <a:t>1</a:t>
            </a:r>
          </a:p>
          <a:p>
            <a:pPr>
              <a:lnSpc>
                <a:spcPts val="2200"/>
              </a:lnSpc>
            </a:pPr>
            <a:r>
              <a:rPr lang="zh-CN" altLang="en-US" sz="1600" dirty="0" smtClean="0">
                <a:solidFill>
                  <a:srgbClr val="FF0000"/>
                </a:solidFill>
              </a:rPr>
              <a:t>不归零码</a:t>
            </a:r>
            <a:r>
              <a:rPr lang="zh-CN" altLang="en-US" sz="1600" dirty="0" smtClean="0"/>
              <a:t>：码元中间信号不回归到</a:t>
            </a:r>
            <a:r>
              <a:rPr lang="en-US" altLang="zh-CN" sz="1600" dirty="0" smtClean="0"/>
              <a:t>0</a:t>
            </a:r>
            <a:r>
              <a:rPr lang="zh-CN" altLang="en-US" sz="1600" dirty="0" smtClean="0"/>
              <a:t>，遇</a:t>
            </a:r>
            <a:r>
              <a:rPr lang="en-US" altLang="zh-CN" sz="1600" dirty="0" smtClean="0"/>
              <a:t>1</a:t>
            </a:r>
            <a:r>
              <a:rPr lang="zh-CN" altLang="en-US" sz="1600" dirty="0" smtClean="0"/>
              <a:t>则电平翻转，遇</a:t>
            </a:r>
            <a:r>
              <a:rPr lang="en-US" altLang="zh-CN" sz="1600" dirty="0" smtClean="0"/>
              <a:t>0</a:t>
            </a:r>
            <a:r>
              <a:rPr lang="zh-CN" altLang="en-US" sz="1600" dirty="0" smtClean="0"/>
              <a:t>，则电平不翻转</a:t>
            </a:r>
            <a:endParaRPr lang="en-US" altLang="zh-CN" sz="1600" dirty="0" smtClean="0"/>
          </a:p>
          <a:p>
            <a:pPr>
              <a:lnSpc>
                <a:spcPts val="2200"/>
              </a:lnSpc>
            </a:pPr>
            <a:r>
              <a:rPr lang="zh-CN" altLang="en-US" sz="1600" dirty="0">
                <a:solidFill>
                  <a:srgbClr val="FF0000"/>
                </a:solidFill>
              </a:rPr>
              <a:t>双相</a:t>
            </a:r>
            <a:r>
              <a:rPr lang="zh-CN" altLang="en-US" sz="1600" dirty="0" smtClean="0">
                <a:solidFill>
                  <a:srgbClr val="FF0000"/>
                </a:solidFill>
              </a:rPr>
              <a:t>码</a:t>
            </a:r>
            <a:r>
              <a:rPr lang="zh-CN" altLang="en-US" sz="1600" dirty="0" smtClean="0"/>
              <a:t>：负电平到正电平表示</a:t>
            </a:r>
            <a:r>
              <a:rPr lang="en-US" altLang="zh-CN" sz="1600" dirty="0" smtClean="0"/>
              <a:t>0</a:t>
            </a:r>
            <a:r>
              <a:rPr lang="zh-CN" altLang="en-US" sz="1600" dirty="0" smtClean="0"/>
              <a:t>，正电平到负电平则表示</a:t>
            </a:r>
            <a:r>
              <a:rPr lang="en-US" altLang="zh-CN" sz="1600" dirty="0" smtClean="0"/>
              <a:t>1</a:t>
            </a:r>
          </a:p>
          <a:p>
            <a:pPr>
              <a:lnSpc>
                <a:spcPts val="2200"/>
              </a:lnSpc>
            </a:pPr>
            <a:r>
              <a:rPr lang="zh-CN" altLang="en-US" sz="1600" dirty="0" smtClean="0">
                <a:solidFill>
                  <a:srgbClr val="FF0000"/>
                </a:solidFill>
              </a:rPr>
              <a:t>曼切斯特编码</a:t>
            </a:r>
            <a:r>
              <a:rPr lang="zh-CN" altLang="en-US" sz="1600" dirty="0" smtClean="0"/>
              <a:t>：</a:t>
            </a:r>
            <a:r>
              <a:rPr lang="zh-CN" altLang="en-US" sz="1600" dirty="0"/>
              <a:t>负电平到正电平表示</a:t>
            </a:r>
            <a:r>
              <a:rPr lang="en-US" altLang="zh-CN" sz="1600" dirty="0"/>
              <a:t>0</a:t>
            </a:r>
            <a:r>
              <a:rPr lang="zh-CN" altLang="en-US" sz="1600" dirty="0"/>
              <a:t>，正电平到负电平则表示</a:t>
            </a:r>
            <a:r>
              <a:rPr lang="en-US" altLang="zh-CN" sz="1600" dirty="0" smtClean="0"/>
              <a:t>1</a:t>
            </a:r>
          </a:p>
          <a:p>
            <a:pPr>
              <a:lnSpc>
                <a:spcPts val="2200"/>
              </a:lnSpc>
            </a:pPr>
            <a:r>
              <a:rPr lang="zh-CN" altLang="en-US" sz="1600" dirty="0">
                <a:solidFill>
                  <a:srgbClr val="FF0000"/>
                </a:solidFill>
              </a:rPr>
              <a:t>差分</a:t>
            </a:r>
            <a:r>
              <a:rPr lang="zh-CN" altLang="en-US" sz="1600" dirty="0" smtClean="0">
                <a:solidFill>
                  <a:srgbClr val="FF0000"/>
                </a:solidFill>
              </a:rPr>
              <a:t>曼切斯特编码</a:t>
            </a:r>
            <a:r>
              <a:rPr lang="zh-CN" altLang="en-US" sz="1600" dirty="0" smtClean="0"/>
              <a:t>：信号开始时有电平变化则表示</a:t>
            </a:r>
            <a:r>
              <a:rPr lang="en-US" altLang="zh-CN" sz="1600" dirty="0" smtClean="0"/>
              <a:t>0</a:t>
            </a:r>
            <a:r>
              <a:rPr lang="zh-CN" altLang="en-US" sz="1600" dirty="0" smtClean="0"/>
              <a:t>，没有电平变化则表示</a:t>
            </a:r>
            <a:r>
              <a:rPr lang="en-US" altLang="zh-CN" sz="1600" dirty="0" smtClean="0"/>
              <a:t>1</a:t>
            </a:r>
            <a:r>
              <a:rPr lang="zh-CN" altLang="en-US" sz="1600" dirty="0"/>
              <a:t>负电平到正电平表示</a:t>
            </a:r>
            <a:r>
              <a:rPr lang="en-US" altLang="zh-CN" sz="1600" dirty="0"/>
              <a:t>0</a:t>
            </a:r>
            <a:r>
              <a:rPr lang="zh-CN" altLang="en-US" sz="1600" dirty="0"/>
              <a:t>，正电平到负电平则表示</a:t>
            </a:r>
            <a:r>
              <a:rPr lang="en-US" altLang="zh-CN" sz="1600" dirty="0" smtClean="0"/>
              <a:t>1</a:t>
            </a:r>
            <a:endParaRPr lang="en-US" altLang="zh-CN" sz="1600" dirty="0"/>
          </a:p>
        </p:txBody>
      </p:sp>
    </p:spTree>
    <p:extLst>
      <p:ext uri="{BB962C8B-B14F-4D97-AF65-F5344CB8AC3E}">
        <p14:creationId xmlns:p14="http://schemas.microsoft.com/office/powerpoint/2010/main" val="9520629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8223" y="1063739"/>
            <a:ext cx="11578855" cy="3570208"/>
          </a:xfrm>
          <a:prstGeom prst="rect">
            <a:avLst/>
          </a:prstGeom>
          <a:noFill/>
        </p:spPr>
        <p:txBody>
          <a:bodyPr wrap="square" rtlCol="0">
            <a:spAutoFit/>
          </a:bodyPr>
          <a:lstStyle/>
          <a:p>
            <a:r>
              <a:rPr lang="zh-CN" altLang="en-US" dirty="0" smtClean="0"/>
              <a:t>数据传输方式：</a:t>
            </a:r>
            <a:endParaRPr lang="en-US" altLang="zh-CN" dirty="0" smtClean="0"/>
          </a:p>
          <a:p>
            <a:pPr marL="285750" indent="-285750">
              <a:buFont typeface="Wingdings" panose="05000000000000000000" pitchFamily="2" charset="2"/>
              <a:buChar char="Ø"/>
            </a:pPr>
            <a:r>
              <a:rPr lang="zh-CN" altLang="en-US" sz="1600" dirty="0" smtClean="0"/>
              <a:t>按信号类型分类：</a:t>
            </a:r>
            <a:endParaRPr lang="en-US" altLang="zh-CN" sz="1600" dirty="0" smtClean="0"/>
          </a:p>
          <a:p>
            <a:pPr marL="342900" indent="-342900">
              <a:buFont typeface="+mj-lt"/>
              <a:buAutoNum type="arabicPeriod"/>
            </a:pPr>
            <a:r>
              <a:rPr lang="zh-CN" altLang="en-US" sz="1600" dirty="0" smtClean="0"/>
              <a:t>模拟通信</a:t>
            </a:r>
            <a:endParaRPr lang="en-US" altLang="zh-CN" sz="1600" dirty="0" smtClean="0"/>
          </a:p>
          <a:p>
            <a:pPr marL="342900" indent="-342900">
              <a:buFont typeface="+mj-lt"/>
              <a:buAutoNum type="arabicPeriod"/>
            </a:pPr>
            <a:r>
              <a:rPr lang="zh-CN" altLang="en-US" sz="1600" dirty="0" smtClean="0"/>
              <a:t>数字通信</a:t>
            </a:r>
            <a:endParaRPr lang="en-US" altLang="zh-CN" sz="1600" dirty="0" smtClean="0"/>
          </a:p>
          <a:p>
            <a:pPr marL="342900" indent="-342900">
              <a:buFont typeface="Wingdings" panose="05000000000000000000" pitchFamily="2" charset="2"/>
              <a:buChar char="Ø"/>
            </a:pPr>
            <a:r>
              <a:rPr lang="zh-CN" altLang="en-US" sz="1600" dirty="0" smtClean="0"/>
              <a:t>按照一次传输的数据位数分类</a:t>
            </a:r>
            <a:endParaRPr lang="en-US" altLang="zh-CN" sz="1600" dirty="0" smtClean="0"/>
          </a:p>
          <a:p>
            <a:pPr marL="342900" indent="-342900">
              <a:buFont typeface="+mj-lt"/>
              <a:buAutoNum type="arabicPeriod"/>
            </a:pPr>
            <a:r>
              <a:rPr lang="zh-CN" altLang="en-US" sz="1600" dirty="0" smtClean="0"/>
              <a:t>串行通信</a:t>
            </a:r>
            <a:endParaRPr lang="en-US" altLang="zh-CN" sz="1600" dirty="0" smtClean="0"/>
          </a:p>
          <a:p>
            <a:pPr marL="342900" indent="-342900">
              <a:buFont typeface="+mj-lt"/>
              <a:buAutoNum type="arabicPeriod"/>
            </a:pPr>
            <a:r>
              <a:rPr lang="zh-CN" altLang="en-US" sz="1600" dirty="0" smtClean="0"/>
              <a:t>并行通信</a:t>
            </a:r>
            <a:endParaRPr lang="en-US" altLang="zh-CN" sz="1600" dirty="0" smtClean="0"/>
          </a:p>
          <a:p>
            <a:pPr marL="285750" indent="-285750">
              <a:buFont typeface="Wingdings" panose="05000000000000000000" pitchFamily="2" charset="2"/>
              <a:buChar char="Ø"/>
            </a:pPr>
            <a:r>
              <a:rPr lang="zh-CN" altLang="en-US" sz="1600" dirty="0" smtClean="0"/>
              <a:t>按照信号传送的方向与时间关系分类</a:t>
            </a:r>
            <a:endParaRPr lang="en-US" altLang="zh-CN" sz="1600" dirty="0" smtClean="0"/>
          </a:p>
          <a:p>
            <a:pPr marL="342900" indent="-342900">
              <a:buFont typeface="+mj-lt"/>
              <a:buAutoNum type="arabicPeriod"/>
            </a:pPr>
            <a:r>
              <a:rPr lang="zh-CN" altLang="en-US" sz="1600" dirty="0" smtClean="0"/>
              <a:t>单工通信</a:t>
            </a:r>
            <a:endParaRPr lang="en-US" altLang="zh-CN" sz="1600" dirty="0" smtClean="0"/>
          </a:p>
          <a:p>
            <a:pPr marL="342900" indent="-342900">
              <a:buFont typeface="+mj-lt"/>
              <a:buAutoNum type="arabicPeriod"/>
            </a:pPr>
            <a:r>
              <a:rPr lang="zh-CN" altLang="en-US" sz="1600" dirty="0" smtClean="0"/>
              <a:t>半双工</a:t>
            </a:r>
            <a:endParaRPr lang="en-US" altLang="zh-CN" sz="1600" dirty="0" smtClean="0"/>
          </a:p>
          <a:p>
            <a:pPr marL="342900" indent="-342900">
              <a:buFont typeface="+mj-lt"/>
              <a:buAutoNum type="arabicPeriod"/>
            </a:pPr>
            <a:r>
              <a:rPr lang="zh-CN" altLang="en-US" sz="1600" dirty="0" smtClean="0"/>
              <a:t>全双工</a:t>
            </a:r>
            <a:endParaRPr lang="en-US" altLang="zh-CN" sz="1600" dirty="0" smtClean="0"/>
          </a:p>
          <a:p>
            <a:pPr marL="285750" indent="-285750">
              <a:buFont typeface="Wingdings" panose="05000000000000000000" pitchFamily="2" charset="2"/>
              <a:buChar char="Ø"/>
            </a:pPr>
            <a:r>
              <a:rPr lang="zh-CN" altLang="en-US" sz="1600" dirty="0" smtClean="0"/>
              <a:t>按照数据的同步方分类</a:t>
            </a:r>
            <a:endParaRPr lang="en-US" altLang="zh-CN" sz="1600" dirty="0" smtClean="0"/>
          </a:p>
          <a:p>
            <a:pPr marL="342900" indent="-342900">
              <a:buFont typeface="+mj-lt"/>
              <a:buAutoNum type="arabicPeriod"/>
            </a:pPr>
            <a:r>
              <a:rPr lang="zh-CN" altLang="en-US" sz="1600" dirty="0" smtClean="0"/>
              <a:t>同步通信</a:t>
            </a:r>
            <a:endParaRPr lang="en-US" altLang="zh-CN" sz="1600" dirty="0" smtClean="0"/>
          </a:p>
          <a:p>
            <a:pPr marL="342900" indent="-342900">
              <a:buFont typeface="+mj-lt"/>
              <a:buAutoNum type="arabicPeriod"/>
            </a:pPr>
            <a:r>
              <a:rPr lang="zh-CN" altLang="en-US" sz="1600" dirty="0" smtClean="0"/>
              <a:t>异步通信</a:t>
            </a:r>
            <a:endParaRPr lang="en-US" altLang="zh-CN" sz="1600" dirty="0"/>
          </a:p>
        </p:txBody>
      </p:sp>
      <p:sp>
        <p:nvSpPr>
          <p:cNvPr id="3" name="文本框 2"/>
          <p:cNvSpPr txBox="1"/>
          <p:nvPr/>
        </p:nvSpPr>
        <p:spPr>
          <a:xfrm>
            <a:off x="4872942" y="405114"/>
            <a:ext cx="2757622" cy="461665"/>
          </a:xfrm>
          <a:prstGeom prst="rect">
            <a:avLst/>
          </a:prstGeom>
          <a:noFill/>
        </p:spPr>
        <p:txBody>
          <a:bodyPr wrap="square" rtlCol="0">
            <a:spAutoFit/>
          </a:bodyPr>
          <a:lstStyle/>
          <a:p>
            <a:r>
              <a:rPr lang="zh-CN" altLang="en-US" sz="2400" dirty="0" smtClean="0"/>
              <a:t>物理层</a:t>
            </a:r>
            <a:endParaRPr lang="zh-CN" altLang="en-US" sz="2400" dirty="0"/>
          </a:p>
        </p:txBody>
      </p:sp>
    </p:spTree>
    <p:extLst>
      <p:ext uri="{BB962C8B-B14F-4D97-AF65-F5344CB8AC3E}">
        <p14:creationId xmlns:p14="http://schemas.microsoft.com/office/powerpoint/2010/main" val="12283912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6583</TotalTime>
  <Words>5467</Words>
  <Application>Microsoft Office PowerPoint</Application>
  <PresentationFormat>宽屏</PresentationFormat>
  <Paragraphs>462</Paragraphs>
  <Slides>44</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44</vt:i4>
      </vt:variant>
    </vt:vector>
  </HeadingPairs>
  <TitlesOfParts>
    <vt:vector size="53" baseType="lpstr">
      <vt:lpstr>宋体</vt:lpstr>
      <vt:lpstr>微软雅黑</vt:lpstr>
      <vt:lpstr>Arial</vt:lpstr>
      <vt:lpstr>Calibri</vt:lpstr>
      <vt:lpstr>Calibri Light</vt:lpstr>
      <vt:lpstr>Courier New</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H3C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songaihua (CTPL)</dc:creator>
  <cp:lastModifiedBy>songaihua (CTPL)</cp:lastModifiedBy>
  <cp:revision>80</cp:revision>
  <dcterms:created xsi:type="dcterms:W3CDTF">2022-02-09T09:21:01Z</dcterms:created>
  <dcterms:modified xsi:type="dcterms:W3CDTF">2022-02-23T10:19:35Z</dcterms:modified>
</cp:coreProperties>
</file>