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58"/>
  </p:notesMasterIdLst>
  <p:sldIdLst>
    <p:sldId id="256" r:id="rId2"/>
    <p:sldId id="297" r:id="rId3"/>
    <p:sldId id="269" r:id="rId4"/>
    <p:sldId id="295" r:id="rId5"/>
    <p:sldId id="296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71" r:id="rId14"/>
    <p:sldId id="272" r:id="rId15"/>
    <p:sldId id="292" r:id="rId16"/>
    <p:sldId id="273" r:id="rId17"/>
    <p:sldId id="274" r:id="rId18"/>
    <p:sldId id="279" r:id="rId19"/>
    <p:sldId id="280" r:id="rId20"/>
    <p:sldId id="275" r:id="rId21"/>
    <p:sldId id="276" r:id="rId22"/>
    <p:sldId id="278" r:id="rId23"/>
    <p:sldId id="281" r:id="rId24"/>
    <p:sldId id="282" r:id="rId25"/>
    <p:sldId id="284" r:id="rId26"/>
    <p:sldId id="285" r:id="rId27"/>
    <p:sldId id="286" r:id="rId28"/>
    <p:sldId id="287" r:id="rId29"/>
    <p:sldId id="289" r:id="rId30"/>
    <p:sldId id="290" r:id="rId31"/>
    <p:sldId id="291" r:id="rId32"/>
    <p:sldId id="294" r:id="rId33"/>
    <p:sldId id="270" r:id="rId34"/>
    <p:sldId id="298" r:id="rId35"/>
    <p:sldId id="319" r:id="rId36"/>
    <p:sldId id="318" r:id="rId37"/>
    <p:sldId id="299" r:id="rId38"/>
    <p:sldId id="320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3F7"/>
    <a:srgbClr val="3814B0"/>
    <a:srgbClr val="876ED7"/>
    <a:srgbClr val="7109B0"/>
    <a:srgbClr val="FFD073"/>
    <a:srgbClr val="FFFF73"/>
    <a:srgbClr val="F8DD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15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30612" units="1/cm"/>
          <inkml:channelProperty channel="Y" name="resolution" value="65.45454" units="1/cm"/>
        </inkml:channelProperties>
      </inkml:inkSource>
      <inkml:timestamp xml:id="ts0" timeString="2018-03-19T11:33:08.5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6103 7814,'36'-18,"-1"18,0 0,1-17,-1 17,18-18,0 18,0-18,17 18,1-17,17 17,-18 0,36-18,-18 18,-35 0,0 0,-17-17,16 17,19 0,-36 0,1 0,-1-18,0 18,0 0,1 0,-1 0,18 0,0 0,17 0,-17 0,-17 0,16 0,1 0,-17 0,-1 0,0 0,0 0,-17 0,0 0,17 0,0-18,-17 18,17 0,1 0,16 0,-16 0,17 0,17 0,-17 0,0 0,18 0,17 0,-18 0,19 0,-19 0,18 0,-35 0,35 0,-17 0,17 0,-35 0,0 0,0 0,0 0,-18 0,0 0,1 0,17 0,-18 0,0 0,0 0,1 18,-1-18,0 0,0 18,1-18,-1 0,18 0,0 0,17 17,-17-17,0 18,0-18,35 17,-35-17,0 18,18 0,-1-1,1-17,-36 18,18-18,0 0,-18 0,1 18,-1-1,-18-17,1 0,0 0,-1 18,1-18,0 18,-1-18,19 0,-1 0,-18 17,-17 1,18-18,0 18,17-18,-17 17,17-17,0 0,1 0,-19 0,1 0,17 0,-17 0,-1 0,19 18,-19-18,19 0,16 0,-16 0,-1 0,18 0,17 0,-17 0,0 0,0 0,-17 17,16-17,19 0,-36 0,-17 0,17 0,0 0,1 0,-19 0,19 0,-19 0,1 0,0 0,17 0,-18 0,1 0,17 0,-17 0,17 0,-17 0,0 0,-1 0,1 0,0 0,-1 0,1 0,-1 0,19 0,-1 0,0 0,-17 0,0 0,-1 0,1 0,17 0,0 0,1 0,-19 0,19 0,-19 0,36-17,-35 17,-1 0,1-18,0 18,17 0,0-17,1 17,-1-18,0 18,0 0,1-18,-1 18,0 0,18-17,18 17,-18-18,-18 18,18 0,0-18,-18 18,18 0,-18-17,0 17,36 0,-18-36,-18 36,0 0,1-17,17 17,0 0,-18 0,0 0,0 0,18 0,-17 0,17 0,-18-18,18 18,-18 0,53-18,-35 18,0 0,35-17,-35-1,-18 18,18 0,18-35,-18 17,-18 18,0 0,1 0,-1 0,0-17,0 17,-17 0,0 0,-1 0,1 0,17 0,-17 0,17 0,0 0,1 0,-1 0,0 0,1 0,-1 0,0 0,0 0,1 0,-1 0,-17 0,17 0,35 0,-52 0,53 0,-36 0,0 0,-17 0,-1 0,1 0,17 0,1 0,-1 0,-17 0,-1 0,1 0,17 0,-17 17,-1 1,1-18,0 0,-1 0,1 0,0 0,-1 0,19 0,-1 0,0 0,-17 0,-1 0,1 0,17 0,-17 0,17 0,-17 0,-18 18,17-18,19 0,-1 0,0 0,1 0,-19 0,1 0,0 17,-1-17,1 0,-1 0,19 0,-1 0,-17 0,17 0,0 0,0 0,1 0,-1 0,-35 18,18-18,-1 0,1 0,0 0,17 0,-18 0,19 0,-1 0,-17 0,-1 0,1 0,0 0,-1 0,1 0,0 0,-1 0,1 0,-1 0,19 0,-1 0,-17 0,-1 0,1 0,0 0,-1 0,1 0,-1 0,19 0,-19 0,19 0,-1 0,-17 0,-1 0,1 0,17 0,-17 0,-1 0,1 0,0 0,-1 0,1 0,0 0,-1 0,1 0,0 0,-1 0,18 0,1 0,-1 0,-17 0,-1 0,1 0,17 0,0 0,-17 0,0 0,17 0,0 0,-17 0,17 0,-17 0,17 0,-17 0,-1 0,1 0,0 0,17 0,-17 0,-1 0,19 0,-19 0,18 0,-17 0,17 0,1 0,-1 0,0 0,-17 0,17 0,-17 0,-1 0,1 0,0 0,17 0,-17 0,17 0,0 0,0 0,1 0,-1 0,-17 0,17 0,0 0,0 0,-17 0,0 0,17 0,0 0,1 0,-1 0,-18 0,19 0,-19 0,1 0,0 0,-1 0,1 0,17 0,0 0,1 0,-19 0,1 0,0 0,17 0,0 0,1 0,-19 0,1 0,-1 0,19 0,-1 0,0 0,1 0,-1 0,0 0,-17 0,52 0,-34 0,-1 0,-18 0,19 0,-19 0,1 0,17 0,-17 0,0 0,-1 0,19 0,-1 0,0 0,0 0,1 0,-1 0,0 0,0 0,18 0,-17 0,-1 0,18-18,-18 18,0 0,1 0,-1 0,0-17,1 17,-1 0,0-18,-17 18,17 0,0-18,1 18,-19 0,1 0,-1 0,1 0,17 0,-17 0,0 0,-1 0,19 0,-1 0,0-17,0-19,-17 36,0 0,-1 0,1 0,0 0,17 0,-17 0,17-17,0-1,-17 18,-1 0,1-18,0 18,-1 0,1 0,0 0,-1 0,1 0,-1 0,1 0,0-17,-1 17,19-18,-1 18,-17 0,17-17,-18 17,19 0,-19 0,19 0,-19-18,1 18,0 0,-1 0,1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30612" units="1/cm"/>
          <inkml:channelProperty channel="Y" name="resolution" value="65.45454" units="1/cm"/>
        </inkml:channelProperties>
      </inkml:inkSource>
      <inkml:timestamp xml:id="ts0" timeString="2018-03-19T11:39:24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17269 17727,'-35'0,"-1"0,-34 18,17-1,18-17,-18 0,17 18,-17 0,-17-18,17 0,0 0,0 17,-17-17,17 18,0 0,0-18,-18 17,18 18,0-17,0 0,-17-1,35 1,-1 0,-17-1,1-17,16 18,-34 0,34-1,-16-17,16 18,1-18,0 18,-18-18,17 17,1-17,-18 0,18 0,0 0,-1 0,1 0,0 0,0 0,-1 0,19 0,-1 0,0 0,1 0,-1-17,1-1,-1 0,0-17,18 17,0 1,-17-1,17 0,0 1,-18-19,18 19,-18-18,18 17,-17-17,-1-1,18 19,-18-19,1 19,17-1,0 1,-18-1,18 0,0-17,0 0,0-1,0 1,0 18,0-1,0 0,0-17,0 17,0 1,0-1,0 0,0 1,0-1,18-17,-1 0,1 17,-18 0,18 1,-18-1,17 0,-17 1,18-1,0 0,-1 1,1 17,0-18,17 1,0-1,0 0,1 18,-1-17,-35-1,18 18,17-18,0 18,-17 0,-1-17,1 17,17-18,-17 18,17 0,0 0,-17-18,0 18,17 0,-17 0,-1 0,1 0,17-17,1 17,-1 0,0 0,0 0,-17 0,17 0,1 0,-1 0,-18 0,1 0,17 0,-17 0,0 0,-1 0,1-18,0 18,-1 0,18 0,1 0,-19 0,19 0,-19 0,19 0,-1 0,0 0,0 0,1 0,-1 0,0 0,1 0,-1 0,0 0,-17 0,-1 0,1 0,0 0,-1 0,1 0,0 18,-1-18,1 0,-18 17,17 1,1 0,17-1,1 19,-19-19,1-17,0 18,-1 0,-17-1,18 1,17 17,-17-17,17-1,-17 1,17 0,-17-1,-18 1,17 0,1-1,-18 1,18-18,-1 17,1 1,-1 17,-17-17,18 17,0 1,-1-1,-17-17,18-1,0 1,-18-1,17 19,-17-19,18 1,-18 0,18-18,-1 35,-17 0,18-17,-1 17,-17 0,0-17,0 0,0 17,0-17,0 17,0-18,0 1,0 0,0-1,-17-34,-1 17,1-18,-1 18,0-18,1 1,-1 17,0-18,1 1,-1-1,0 18,18-18,0 1,0-1,0 0,0 1,0-1,0 0,0 1,0-1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30612" units="1/cm"/>
          <inkml:channelProperty channel="Y" name="resolution" value="65.45454" units="1/cm"/>
        </inkml:channelProperties>
      </inkml:inkSource>
      <inkml:timestamp xml:id="ts0" timeString="2018-03-19T11:40:55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4692 5080</inkml:trace>
  <inkml:trace contextRef="#ctx0" brushRef="#br0" timeOffset="639.9523">4040 4815</inkml:trace>
  <inkml:trace contextRef="#ctx0" brushRef="#br0" timeOffset="937.49">4040 4815</inkml:trace>
  <inkml:trace contextRef="#ctx0" brushRef="#br0" timeOffset="1293.4515">2946 4957</inkml:trace>
  <inkml:trace contextRef="#ctx0" brushRef="#br0" timeOffset="1997.7957">3193 4780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E20FE-5B27-46D6-91C1-34898CA45EE8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E1932-05DF-4159-9CF5-C714C866D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95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A99A818-E10E-4C8F-8CEB-5E3EE9FF4D11}" type="datetime1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6562-9E42-43D7-A802-251A72D13F76}" type="datetime1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D0EA-4765-4DA7-A145-451702814D47}" type="datetime1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A0BBF-38A4-4716-896B-A942E48A39AA}" type="datetime1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080120"/>
          </a:xfrm>
          <a:prstGeom prst="rect">
            <a:avLst/>
          </a:prstGeom>
          <a:solidFill>
            <a:srgbClr val="381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900A-D874-43E8-98BC-CB17A86FA3A2}" type="datetime1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5C05-7549-4682-94EA-4BBB90025421}" type="datetime1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18B4-71F7-42DF-86B4-7A27A77F28F7}" type="datetime1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D61D-086A-40DE-B1B1-B43D4EE79F94}" type="datetime1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3342-C7B2-465B-B706-2427CA98F807}" type="datetime1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A339-15DE-4467-BB44-88DED00AAF51}" type="datetime1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2188-899A-458C-8127-E71301C98F75}" type="datetime1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D65E234-25F7-4787-B88C-D13FC95E322D}" type="datetime1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zh.cppreference.com/w/cpp/language/typ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troustrup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02</a:t>
            </a:r>
            <a:r>
              <a:rPr lang="zh-CN" altLang="en-US" dirty="0" smtClean="0"/>
              <a:t>章</a:t>
            </a:r>
            <a:r>
              <a:rPr lang="en-US" altLang="zh-CN" dirty="0" smtClean="0"/>
              <a:t>   C++</a:t>
            </a:r>
            <a:r>
              <a:rPr lang="zh-CN" altLang="en-US" dirty="0" smtClean="0"/>
              <a:t>简单程序设计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46240"/>
            <a:ext cx="6400800" cy="184705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 春季学期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北京林业大学 理学院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38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名字</a:t>
            </a:r>
            <a:r>
              <a:rPr lang="zh-CN" altLang="en-US" dirty="0" smtClean="0"/>
              <a:t>空间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3608" y="2276872"/>
            <a:ext cx="5832648" cy="3831818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using namespace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r>
              <a:rPr lang="en-US" altLang="zh-CN" dirty="0"/>
              <a:t>  double s, r;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 </a:t>
            </a:r>
            <a:r>
              <a:rPr lang="en-US" altLang="zh-CN" dirty="0"/>
              <a:t>&gt;&gt; r;</a:t>
            </a:r>
          </a:p>
          <a:p>
            <a:r>
              <a:rPr lang="en-US" altLang="zh-CN" dirty="0"/>
              <a:t>  s = 3.14 * r * r;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</a:t>
            </a:r>
            <a:r>
              <a:rPr lang="en-US" altLang="zh-CN" dirty="0"/>
              <a:t>&lt;&lt; “The area : ” &lt;&lt; s &lt;&lt; “\n”;</a:t>
            </a:r>
          </a:p>
          <a:p>
            <a:r>
              <a:rPr lang="en-US" altLang="zh-CN" dirty="0"/>
              <a:t>  return 0;</a:t>
            </a:r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1691680" y="1844824"/>
            <a:ext cx="288032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67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 </a:t>
            </a:r>
            <a:r>
              <a:rPr lang="zh-CN" altLang="en-US" dirty="0" smtClean="0"/>
              <a:t>的常用编译环境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708920"/>
            <a:ext cx="6732240" cy="194421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Visual Studio</a:t>
            </a:r>
            <a:r>
              <a:rPr lang="en-US" altLang="zh-CN" dirty="0" smtClean="0"/>
              <a:t>: C++ </a:t>
            </a:r>
            <a:r>
              <a:rPr lang="zh-CN" altLang="en-US" dirty="0" smtClean="0"/>
              <a:t>语言在 </a:t>
            </a:r>
            <a:r>
              <a:rPr lang="en-US" altLang="zh-CN" dirty="0" smtClean="0"/>
              <a:t>windows </a:t>
            </a:r>
            <a:r>
              <a:rPr lang="zh-CN" altLang="en-US" dirty="0" smtClean="0"/>
              <a:t>平台下的集成开发环境（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g++ 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</a:t>
            </a:r>
            <a:r>
              <a:rPr lang="zh-CN" altLang="en-US" dirty="0" smtClean="0"/>
              <a:t>平台下的编译环境 （包含</a:t>
            </a:r>
            <a:r>
              <a:rPr lang="en-US" altLang="zh-CN" dirty="0" smtClean="0"/>
              <a:t>GDB </a:t>
            </a:r>
            <a:r>
              <a:rPr lang="zh-CN" altLang="en-US" dirty="0" smtClean="0"/>
              <a:t>调试器）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1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 </a:t>
            </a:r>
            <a:r>
              <a:rPr lang="zh-CN" altLang="en-US" dirty="0" smtClean="0"/>
              <a:t>语言基本数据类型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660232" cy="51845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内置类型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char,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, double,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 smtClean="0"/>
              <a:t>其它 </a:t>
            </a:r>
            <a:r>
              <a:rPr lang="en-US" altLang="zh-CN" dirty="0" smtClean="0">
                <a:hlinkClick r:id="rId2"/>
              </a:rPr>
              <a:t>www.cppreference.com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用户自定义类型（使用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zh-CN" altLang="en-US" dirty="0" smtClean="0"/>
              <a:t>关键字来定义）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564904"/>
            <a:ext cx="6264696" cy="3013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9691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/>
              </a:rPr>
              <a:t>注意：每种类型数据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 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/>
              </a:rPr>
              <a:t>的最大值取决于机器！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980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</a:t>
            </a:r>
            <a:r>
              <a:rPr lang="zh-CN" altLang="en-US" dirty="0"/>
              <a:t>语言基本数据类型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268759"/>
            <a:ext cx="6660232" cy="229380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变量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文字</a:t>
            </a:r>
            <a:r>
              <a:rPr lang="zh-CN" altLang="en-US" dirty="0" smtClean="0"/>
              <a:t>常量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更关注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zh-CN" altLang="en-US" dirty="0" smtClean="0"/>
              <a:t>值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zh-CN" altLang="en-US" dirty="0" smtClean="0"/>
              <a:t>而不是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zh-CN" altLang="en-US" dirty="0" smtClean="0"/>
              <a:t>类型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不可改变（不可被寻址）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23728" y="3388930"/>
            <a:ext cx="5832648" cy="1754326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dirty="0"/>
              <a:t>double </a:t>
            </a:r>
            <a:r>
              <a:rPr lang="en-US" altLang="zh-CN" dirty="0" err="1"/>
              <a:t>dval</a:t>
            </a:r>
            <a:r>
              <a:rPr lang="en-US" altLang="zh-CN" dirty="0"/>
              <a:t> = 1024.5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string hi = “</a:t>
            </a:r>
            <a:r>
              <a:rPr lang="en-US" altLang="zh-CN" dirty="0" err="1" smtClean="0"/>
              <a:t>hello,bjfu</a:t>
            </a:r>
            <a:r>
              <a:rPr lang="en-US" altLang="zh-CN" dirty="0" smtClean="0"/>
              <a:t>”;</a:t>
            </a:r>
            <a:endParaRPr lang="en-US" altLang="zh-CN" dirty="0"/>
          </a:p>
          <a:p>
            <a:r>
              <a:rPr lang="en-US" altLang="zh-CN" dirty="0" err="1"/>
              <a:t>cout</a:t>
            </a:r>
            <a:r>
              <a:rPr lang="en-US" altLang="zh-CN" dirty="0"/>
              <a:t> &lt;&lt; “</a:t>
            </a:r>
            <a:r>
              <a:rPr lang="en-US" altLang="zh-CN" dirty="0" err="1"/>
              <a:t>hello,bjfu</a:t>
            </a:r>
            <a:r>
              <a:rPr lang="en-US" altLang="zh-CN" dirty="0"/>
              <a:t>” &lt;&lt; “\n</a:t>
            </a:r>
            <a:r>
              <a:rPr lang="en-US" altLang="zh-CN" dirty="0" smtClean="0"/>
              <a:t>”;</a:t>
            </a:r>
          </a:p>
          <a:p>
            <a:r>
              <a:rPr lang="en-US" altLang="zh-CN" dirty="0" err="1" smtClean="0"/>
              <a:t>cout</a:t>
            </a:r>
            <a:r>
              <a:rPr lang="en-US" altLang="zh-CN" dirty="0" smtClean="0"/>
              <a:t> &lt;&lt; hi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2051720" y="5405154"/>
            <a:ext cx="6482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sz="2000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 2"/>
              </a:rPr>
              <a:t>val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altLang="zh-CN" sz="2000" dirty="0" smtClean="0">
                <a:ea typeface="微软雅黑" panose="020B0503020204020204" pitchFamily="34" charset="-122"/>
                <a:sym typeface="Wingdings 2"/>
              </a:rPr>
              <a:t> </a:t>
            </a:r>
            <a:r>
              <a:rPr lang="zh-CN" altLang="en-US" sz="2000" dirty="0" smtClean="0">
                <a:ea typeface="微软雅黑" panose="020B0503020204020204" pitchFamily="34" charset="-122"/>
                <a:sym typeface="Wingdings 2"/>
              </a:rPr>
              <a:t>是</a:t>
            </a:r>
            <a:r>
              <a:rPr lang="zh-CN" altLang="en-US" sz="2000" dirty="0">
                <a:ea typeface="微软雅黑" panose="020B0503020204020204" pitchFamily="34" charset="-122"/>
                <a:sym typeface="Wingdings 2"/>
              </a:rPr>
              <a:t>变量</a:t>
            </a:r>
            <a:r>
              <a:rPr lang="zh-CN" altLang="en-US" sz="2000" dirty="0" smtClean="0">
                <a:ea typeface="微软雅黑" panose="020B0503020204020204" pitchFamily="34" charset="-122"/>
                <a:sym typeface="Wingdings 2"/>
              </a:rPr>
              <a:t>，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“</a:t>
            </a:r>
            <a:r>
              <a:rPr lang="en-US" altLang="zh-CN" sz="2000" dirty="0" smtClean="0">
                <a:ea typeface="微软雅黑" panose="020B0503020204020204" pitchFamily="34" charset="-122"/>
                <a:sym typeface="Wingdings 2"/>
              </a:rPr>
              <a:t>1024.5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zh-CN" altLang="en-US" sz="2000" dirty="0" smtClean="0">
                <a:ea typeface="微软雅黑" panose="020B0503020204020204" pitchFamily="34" charset="-122"/>
                <a:sym typeface="Wingdings 2"/>
              </a:rPr>
              <a:t>和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hello,bjfu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zh-CN" altLang="en-US" sz="2000" dirty="0" smtClean="0">
                <a:ea typeface="微软雅黑" panose="020B0503020204020204" pitchFamily="34" charset="-122"/>
                <a:sym typeface="Wingdings 2"/>
              </a:rPr>
              <a:t>是文字常量</a:t>
            </a:r>
            <a:endParaRPr lang="en-US" altLang="zh-CN" sz="2000" dirty="0" smtClean="0">
              <a:ea typeface="微软雅黑" panose="020B0503020204020204" pitchFamily="34" charset="-122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143699" y="355385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/>
              </a:rPr>
              <a:t>使用变量方便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 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/>
              </a:rPr>
              <a:t>记忆和使用！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436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变量的声明与定义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660232" cy="48965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提供一个名字指向一个存储空间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每个变量都有特定的类型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变量的定义会引起内存分配</a:t>
            </a:r>
            <a:endParaRPr lang="en-US" altLang="zh-CN" dirty="0" smtClean="0"/>
          </a:p>
          <a:p>
            <a:r>
              <a:rPr lang="zh-CN" altLang="en-US" dirty="0"/>
              <a:t>左</a:t>
            </a:r>
            <a:r>
              <a:rPr lang="zh-CN" altLang="en-US" dirty="0" smtClean="0"/>
              <a:t>值（</a:t>
            </a:r>
            <a:r>
              <a:rPr lang="en-US" altLang="zh-CN" dirty="0" smtClean="0"/>
              <a:t>L-value</a:t>
            </a:r>
            <a:r>
              <a:rPr lang="zh-CN" altLang="en-US" dirty="0" smtClean="0"/>
              <a:t>）与</a:t>
            </a:r>
            <a:r>
              <a:rPr lang="zh-CN" altLang="en-US" dirty="0"/>
              <a:t>右</a:t>
            </a:r>
            <a:r>
              <a:rPr lang="zh-CN" altLang="en-US" dirty="0" smtClean="0"/>
              <a:t>值（</a:t>
            </a:r>
            <a:r>
              <a:rPr lang="en-US" altLang="zh-CN" dirty="0" smtClean="0"/>
              <a:t>R-value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1024;</a:t>
            </a:r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个变量都有左值与右值</a:t>
            </a:r>
            <a:endParaRPr lang="en-US" altLang="zh-CN" dirty="0" smtClean="0"/>
          </a:p>
          <a:p>
            <a:pPr lvl="1"/>
            <a:r>
              <a:rPr lang="zh-CN" altLang="en-US" dirty="0"/>
              <a:t>右</a:t>
            </a:r>
            <a:r>
              <a:rPr lang="zh-CN" altLang="en-US" dirty="0" smtClean="0"/>
              <a:t>值表示变量的数据值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左值表征变量数据值的存储器地址</a:t>
            </a:r>
            <a:endParaRPr lang="en-US" altLang="zh-CN" dirty="0" smtClean="0"/>
          </a:p>
          <a:p>
            <a:pPr lvl="1"/>
            <a:r>
              <a:rPr lang="zh-CN" altLang="en-US" dirty="0"/>
              <a:t>是</a:t>
            </a:r>
            <a:r>
              <a:rPr lang="zh-CN" altLang="en-US" dirty="0" smtClean="0"/>
              <a:t>区别变量和文字常量的关键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39552" y="1408130"/>
            <a:ext cx="720080" cy="1300790"/>
            <a:chOff x="539552" y="1408130"/>
            <a:chExt cx="720080" cy="1300790"/>
          </a:xfrm>
        </p:grpSpPr>
        <p:sp>
          <p:nvSpPr>
            <p:cNvPr id="4" name="矩形 3"/>
            <p:cNvSpPr/>
            <p:nvPr/>
          </p:nvSpPr>
          <p:spPr>
            <a:xfrm>
              <a:off x="539552" y="2204864"/>
              <a:ext cx="720080" cy="504056"/>
            </a:xfrm>
            <a:prstGeom prst="rect">
              <a:avLst/>
            </a:prstGeom>
            <a:solidFill>
              <a:srgbClr val="3814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1024</a:t>
              </a:r>
              <a:endPara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43940" y="140813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" name="直接箭头连接符 6"/>
            <p:cNvCxnSpPr>
              <a:stCxn id="5" idx="2"/>
              <a:endCxn id="4" idx="0"/>
            </p:cNvCxnSpPr>
            <p:nvPr/>
          </p:nvCxnSpPr>
          <p:spPr>
            <a:xfrm>
              <a:off x="899592" y="1777462"/>
              <a:ext cx="0" cy="4274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26"/>
          <p:cNvSpPr txBox="1"/>
          <p:nvPr/>
        </p:nvSpPr>
        <p:spPr>
          <a:xfrm>
            <a:off x="8547343" y="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sym typeface="Wingdings 2" panose="05020102010507070707" pitchFamily="18" charset="2"/>
              </a:rPr>
              <a:t>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3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变量的声明与</a:t>
            </a:r>
            <a:r>
              <a:rPr lang="zh-CN" altLang="en-US" dirty="0" smtClean="0"/>
              <a:t>定义：编译器的工作（简化）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" name="流程图: 文档 3"/>
          <p:cNvSpPr/>
          <p:nvPr/>
        </p:nvSpPr>
        <p:spPr>
          <a:xfrm>
            <a:off x="933766" y="2348880"/>
            <a:ext cx="1872208" cy="1662529"/>
          </a:xfrm>
          <a:prstGeom prst="flowChartDocumen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= 64;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36;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a + b;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526054" y="2456892"/>
            <a:ext cx="1080120" cy="3600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455240"/>
              </p:ext>
            </p:extLst>
          </p:nvPr>
        </p:nvGraphicFramePr>
        <p:xfrm>
          <a:off x="5758302" y="2421951"/>
          <a:ext cx="2414098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1930"/>
                <a:gridCol w="15121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0000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0001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0010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dirty="0" smtClean="0"/>
                        <a:t> 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0011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0100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dirty="0" smtClean="0"/>
                        <a:t> 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0101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0110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0111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2589950" y="2636912"/>
            <a:ext cx="792088" cy="0"/>
          </a:xfrm>
          <a:prstGeom prst="straightConnector1">
            <a:avLst/>
          </a:prstGeom>
          <a:ln>
            <a:solidFill>
              <a:srgbClr val="3814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>
            <a:off x="4688526" y="2636912"/>
            <a:ext cx="925760" cy="720080"/>
          </a:xfrm>
          <a:prstGeom prst="bentConnector3">
            <a:avLst/>
          </a:prstGeom>
          <a:ln>
            <a:solidFill>
              <a:srgbClr val="3814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rot="10800000" flipV="1">
            <a:off x="2589950" y="2636912"/>
            <a:ext cx="792088" cy="360040"/>
          </a:xfrm>
          <a:prstGeom prst="bentConnector3">
            <a:avLst/>
          </a:prstGeom>
          <a:ln>
            <a:solidFill>
              <a:srgbClr val="3814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 rot="16200000" flipH="1">
            <a:off x="4395322" y="2930116"/>
            <a:ext cx="1512168" cy="925760"/>
          </a:xfrm>
          <a:prstGeom prst="bentConnector3">
            <a:avLst>
              <a:gd name="adj1" fmla="val 100044"/>
            </a:avLst>
          </a:prstGeom>
          <a:ln>
            <a:solidFill>
              <a:srgbClr val="3814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630510" y="3170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64</a:t>
            </a:r>
            <a:endParaRPr lang="zh-CN" altLang="en-US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7630510" y="39330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36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198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++ </a:t>
            </a:r>
            <a:r>
              <a:rPr lang="zh-CN" altLang="en-US" dirty="0" smtClean="0"/>
              <a:t>变量命名规则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可由字母、数字、下划线组成</a:t>
            </a:r>
            <a:endParaRPr lang="en-US" altLang="zh-CN" dirty="0" smtClean="0"/>
          </a:p>
          <a:p>
            <a:r>
              <a:rPr lang="zh-CN" altLang="en-US" dirty="0" smtClean="0"/>
              <a:t>数字不可作为变量名的起始字符</a:t>
            </a:r>
            <a:endParaRPr lang="en-US" altLang="zh-CN" dirty="0" smtClean="0"/>
          </a:p>
          <a:p>
            <a:r>
              <a:rPr lang="zh-CN" altLang="en-US" dirty="0" smtClean="0"/>
              <a:t>字母大小写敏感</a:t>
            </a:r>
            <a:endParaRPr lang="en-US" altLang="zh-CN" dirty="0" smtClean="0"/>
          </a:p>
          <a:p>
            <a:r>
              <a:rPr lang="zh-CN" altLang="en-US" dirty="0"/>
              <a:t>不能</a:t>
            </a:r>
            <a:r>
              <a:rPr lang="zh-CN" altLang="en-US" dirty="0" smtClean="0"/>
              <a:t>使用预留的关键字作为变量名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9" y="3140968"/>
            <a:ext cx="6480720" cy="311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7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变量的声明与</a:t>
            </a:r>
            <a:r>
              <a:rPr lang="zh-CN" altLang="en-US" dirty="0" smtClean="0"/>
              <a:t>定义规则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840760" cy="43426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定义一个变量之前必须指定其类型</a:t>
            </a:r>
            <a:endParaRPr lang="en-US" altLang="zh-CN" dirty="0" smtClean="0"/>
          </a:p>
          <a:p>
            <a:r>
              <a:rPr lang="zh-CN" altLang="en-US" dirty="0" smtClean="0"/>
              <a:t>类型之后可以声明、定义一系列变量，它们用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“,”</a:t>
            </a:r>
            <a:r>
              <a:rPr lang="zh-CN" altLang="en-US" dirty="0" smtClean="0"/>
              <a:t>隔开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使用变量的名字之前一定要对变量进行初始化（定义）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55776" y="2276872"/>
            <a:ext cx="5472608" cy="1338828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dirty="0" err="1"/>
              <a:t>int</a:t>
            </a:r>
            <a:r>
              <a:rPr lang="en-US" altLang="zh-CN" dirty="0"/>
              <a:t>  ival1, ival2, ival3  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 ival4 = 64;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 ival5 = 1024, ival6 = 2048;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4509120"/>
            <a:ext cx="5472608" cy="878830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dirty="0" err="1"/>
              <a:t>cout</a:t>
            </a:r>
            <a:r>
              <a:rPr lang="en-US" altLang="zh-CN" dirty="0"/>
              <a:t> &lt;&lt; temperature &lt;&lt; “\n”;</a:t>
            </a:r>
          </a:p>
          <a:p>
            <a:r>
              <a:rPr lang="en-US" altLang="zh-CN" dirty="0"/>
              <a:t>double temperature = 25.5;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72400" y="4581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×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5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常用来表示逻辑关系中的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是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否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类型的变量只能被赋值为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或者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例如，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is_searched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false;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9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enum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660232" cy="2592288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有时需要用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属性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zh-CN" altLang="en-US" dirty="0" smtClean="0"/>
              <a:t>而非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数值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zh-CN" altLang="en-US" dirty="0" smtClean="0"/>
              <a:t>来区分一个变量的取值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比如，文件操作模式：</a:t>
            </a:r>
            <a:r>
              <a:rPr lang="en-US" altLang="zh-CN" sz="2000" dirty="0" smtClean="0"/>
              <a:t>open, close, read, write, …</a:t>
            </a:r>
          </a:p>
          <a:p>
            <a:pPr lvl="1"/>
            <a:r>
              <a:rPr lang="zh-CN" altLang="en-US" sz="2000" dirty="0" smtClean="0"/>
              <a:t>比如，颜色类型：</a:t>
            </a:r>
            <a:r>
              <a:rPr lang="en-US" altLang="zh-CN" sz="2000" dirty="0" smtClean="0"/>
              <a:t>red, black, gray, blue, yellow, … </a:t>
            </a:r>
          </a:p>
          <a:p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（枚举）类型：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000" dirty="0" err="1" smtClean="0">
                <a:solidFill>
                  <a:srgbClr val="710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altLang="zh-CN" sz="2000" dirty="0" smtClean="0">
                <a:solidFill>
                  <a:srgbClr val="710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枚举</a:t>
            </a:r>
            <a:r>
              <a:rPr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类型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名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 </a:t>
            </a:r>
            <a:r>
              <a:rPr lang="zh-CN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变量值列表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zh-CN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83768" y="3861048"/>
            <a:ext cx="6048672" cy="2169825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fileMode</a:t>
            </a:r>
            <a:r>
              <a:rPr lang="en-US" altLang="zh-CN" dirty="0"/>
              <a:t> { OPEN, CLOSE };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fileMode</a:t>
            </a:r>
            <a:r>
              <a:rPr lang="en-US" altLang="zh-CN" dirty="0"/>
              <a:t> mode = CLOSE;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可不使用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enum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关键字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</a:endParaRPr>
          </a:p>
          <a:p>
            <a:r>
              <a:rPr lang="en-US" altLang="zh-CN" dirty="0"/>
              <a:t>  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4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5918" y="2143116"/>
            <a:ext cx="6660232" cy="4342682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C++</a:t>
            </a:r>
            <a:r>
              <a:rPr lang="zh-CN" altLang="en-US" sz="2400" dirty="0" smtClean="0"/>
              <a:t>语言概述</a:t>
            </a:r>
            <a:endParaRPr lang="en-US" altLang="zh-CN" sz="2400" dirty="0" smtClean="0"/>
          </a:p>
          <a:p>
            <a:r>
              <a:rPr lang="zh-CN" altLang="en-US" sz="2400" dirty="0" smtClean="0"/>
              <a:t>基本数据类型和表达式</a:t>
            </a:r>
            <a:endParaRPr lang="en-US" altLang="zh-CN" sz="2400" dirty="0" smtClean="0"/>
          </a:p>
          <a:p>
            <a:r>
              <a:rPr lang="zh-CN" altLang="en-US" sz="2400" dirty="0" smtClean="0"/>
              <a:t>算法的基本控制结构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zh-CN" altLang="en-US" dirty="0" smtClean="0"/>
              <a:t>限定符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912768" cy="4342682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 smtClean="0"/>
              <a:t> </a:t>
            </a:r>
            <a:r>
              <a:rPr lang="zh-CN" altLang="en-US" dirty="0" smtClean="0"/>
              <a:t>限定符把其后的对象定义为常量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如果有：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err="1" smtClean="0">
                <a:solidFill>
                  <a:srgbClr val="710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STUDENT_NUM = 60;</a:t>
            </a:r>
          </a:p>
          <a:p>
            <a:pPr lvl="1"/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则后续语句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“STUDENT_NUM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70;”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会引起编译器报错！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类型的变量必须被初始化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错误：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STUDENT_NUM;</a:t>
            </a:r>
          </a:p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用途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变量一旦被定义就不允许（或没必要）被（外部）修改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比如，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 PI = 3.1415926;</a:t>
            </a:r>
          </a:p>
          <a:p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23728" y="5358150"/>
            <a:ext cx="5804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C++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程序中，尽量使用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而不是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#define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222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zh-CN" altLang="en-US" dirty="0" smtClean="0"/>
              <a:t>限定符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23728" y="1268760"/>
            <a:ext cx="6336704" cy="3000821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a;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 &lt;&lt; “</a:t>
            </a:r>
            <a:r>
              <a:rPr lang="en-US" altLang="zh-CN" dirty="0" err="1"/>
              <a:t>const</a:t>
            </a:r>
            <a:r>
              <a:rPr lang="en-US" altLang="zh-CN" dirty="0"/>
              <a:t> variable a = ” &lt;&lt; a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9712" y="5301208"/>
            <a:ext cx="691407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如果在</a:t>
            </a:r>
            <a:r>
              <a:rPr lang="en-US" altLang="zh-CN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“return 0”</a:t>
            </a:r>
            <a:r>
              <a:rPr lang="en-US" altLang="zh-CN" sz="1900" dirty="0" smtClean="0">
                <a:ea typeface="微软雅黑" panose="020B0503020204020204" pitchFamily="34" charset="-122"/>
                <a:sym typeface="Wingdings 2"/>
              </a:rPr>
              <a:t> </a:t>
            </a:r>
            <a:r>
              <a:rPr lang="zh-CN" altLang="en-US" sz="1900" smtClean="0">
                <a:ea typeface="微软雅黑" panose="020B0503020204020204" pitchFamily="34" charset="-122"/>
                <a:sym typeface="Wingdings 2"/>
              </a:rPr>
              <a:t>之前加上</a:t>
            </a:r>
            <a:r>
              <a:rPr lang="zh-CN" altLang="en-US" sz="1900" dirty="0" smtClean="0">
                <a:ea typeface="微软雅黑" panose="020B0503020204020204" pitchFamily="34" charset="-122"/>
                <a:sym typeface="Wingdings 2"/>
              </a:rPr>
              <a:t>语句</a:t>
            </a:r>
            <a:r>
              <a:rPr lang="en-US" altLang="zh-CN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zh-CN" sz="19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 2"/>
              </a:rPr>
              <a:t>a=a*2</a:t>
            </a:r>
            <a:r>
              <a:rPr lang="en-US" altLang="zh-CN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zh-CN" altLang="en-US" sz="1900" dirty="0" smtClean="0">
                <a:ea typeface="微软雅黑" panose="020B0503020204020204" pitchFamily="34" charset="-122"/>
                <a:sym typeface="Wingdings 2"/>
              </a:rPr>
              <a:t>编译后会报错么？</a:t>
            </a:r>
            <a:endParaRPr lang="en-US" altLang="zh-CN" sz="1900" dirty="0" smtClean="0"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712" y="4725144"/>
            <a:ext cx="505779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编译后，编译器报告了哪些错误？如何修改？</a:t>
            </a:r>
            <a:endParaRPr lang="en-US" altLang="zh-CN" sz="1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34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引用：同类型变量的别名（或者称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小名儿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altLang="zh-CN" dirty="0" smtClean="0">
                <a:sym typeface="Wingdings 2"/>
              </a:rPr>
              <a:t> </a:t>
            </a:r>
            <a:r>
              <a:rPr lang="zh-CN" altLang="en-US" dirty="0" smtClean="0">
                <a:sym typeface="Wingdings 2"/>
              </a:rPr>
              <a:t>）</a:t>
            </a:r>
            <a:endParaRPr lang="en-US" altLang="zh-CN" dirty="0" smtClean="0">
              <a:sym typeface="Wingdings 2"/>
            </a:endParaRPr>
          </a:p>
          <a:p>
            <a:pPr lvl="1"/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 2"/>
              </a:rPr>
              <a:t>比如，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 2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  <a:sym typeface="Wingdings 2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 2"/>
              </a:rPr>
              <a:t>ival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  <a:sym typeface="Wingdings 2"/>
              </a:rPr>
              <a:t> = 1024;</a:t>
            </a:r>
          </a:p>
          <a:p>
            <a:pPr lvl="1"/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 2"/>
              </a:rPr>
              <a:t>那么，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 2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  <a:sym typeface="Wingdings 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 2"/>
              </a:rPr>
              <a:t>&amp;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 2"/>
              </a:rPr>
              <a:t>rval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  <a:sym typeface="Wingdings 2"/>
              </a:rPr>
              <a:t> =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 2"/>
              </a:rPr>
              <a:t>ival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  <a:sym typeface="Wingdings 2"/>
              </a:rPr>
              <a:t>;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 2"/>
              </a:rPr>
              <a:t>这句表明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 2"/>
              </a:rPr>
              <a:t>rval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  <a:sym typeface="Wingdings 2"/>
              </a:rPr>
              <a:t>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 2"/>
              </a:rPr>
              <a:t>与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 2"/>
              </a:rPr>
              <a:t>ival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  <a:sym typeface="Wingdings 2"/>
              </a:rPr>
              <a:t>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 2"/>
              </a:rPr>
              <a:t>实际上是同一个变量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  <a:sym typeface="Wingdings 2"/>
            </a:endParaRPr>
          </a:p>
          <a:p>
            <a:pPr lvl="1"/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 2"/>
              </a:rPr>
              <a:t>定义方式：引用类型变量前要加上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  <a:sym typeface="Wingdings 2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 2"/>
              </a:rPr>
              <a:t>可以使用引用来间接操作变量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  <a:sym typeface="Wingdings 2"/>
            </a:endParaRPr>
          </a:p>
          <a:p>
            <a:pPr lvl="1"/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 2"/>
              </a:rPr>
              <a:t>比如，有语句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 2"/>
              </a:rPr>
              <a:t>rval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  <a:sym typeface="Wingdings 2"/>
              </a:rPr>
              <a:t> =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 2"/>
              </a:rPr>
              <a:t>rval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  <a:sym typeface="Wingdings 2"/>
              </a:rPr>
              <a:t> * 2;</a:t>
            </a:r>
          </a:p>
          <a:p>
            <a:pPr lvl="1"/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 2"/>
              </a:rPr>
              <a:t>那么，语句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 2"/>
              </a:rPr>
              <a:t>cout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  <a:sym typeface="Wingdings 2"/>
              </a:rPr>
              <a:t> &lt;&lt;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 2"/>
              </a:rPr>
              <a:t>ival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  <a:sym typeface="Wingdings 2"/>
              </a:rPr>
              <a:t>;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 2"/>
              </a:rPr>
              <a:t>将输出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“2048”</a:t>
            </a:r>
            <a:r>
              <a:rPr lang="en-US" altLang="zh-CN" dirty="0" smtClean="0">
                <a:sym typeface="Wingdings 2"/>
              </a:rPr>
              <a:t> 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3528" y="2996952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不同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于地址符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51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660232" cy="46155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引用类型变量必须用</a:t>
            </a:r>
            <a:r>
              <a:rPr lang="zh-CN" altLang="en-US" dirty="0"/>
              <a:t>同</a:t>
            </a:r>
            <a:r>
              <a:rPr lang="zh-CN" altLang="en-US" dirty="0" smtClean="0"/>
              <a:t>类型变量来初始化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错误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rval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正确：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rval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ival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错误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rval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256;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错误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rval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ival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+ 10;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85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二者类似，都可以指向一个对象</a:t>
            </a:r>
            <a:endParaRPr lang="en-US" altLang="zh-CN" dirty="0" smtClean="0"/>
          </a:p>
          <a:p>
            <a:r>
              <a:rPr lang="zh-CN" altLang="en-US" dirty="0" smtClean="0"/>
              <a:t>引用必须指向一个对象，而指针不必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例如，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在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和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C++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中都是合法的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/>
              <a:t>引用不需要指针的</a:t>
            </a:r>
            <a:r>
              <a:rPr lang="zh-CN" altLang="en-US" dirty="0" smtClean="0"/>
              <a:t>语法</a:t>
            </a:r>
            <a:endParaRPr lang="zh-CN" altLang="en-US" dirty="0"/>
          </a:p>
          <a:p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83768" y="3212976"/>
            <a:ext cx="5832648" cy="3000821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dirty="0" err="1"/>
              <a:t>int</a:t>
            </a:r>
            <a:r>
              <a:rPr lang="en-US" altLang="zh-CN" dirty="0"/>
              <a:t> ival1 = 32, ival2 = 64;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&amp;</a:t>
            </a:r>
            <a:r>
              <a:rPr lang="en-US" altLang="zh-CN" dirty="0" err="1"/>
              <a:t>rval</a:t>
            </a:r>
            <a:r>
              <a:rPr lang="en-US" altLang="zh-CN" dirty="0"/>
              <a:t> = ival1;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*</a:t>
            </a:r>
            <a:r>
              <a:rPr lang="en-US" altLang="zh-CN" dirty="0" err="1"/>
              <a:t>ptr</a:t>
            </a:r>
            <a:r>
              <a:rPr lang="en-US" altLang="zh-CN" dirty="0"/>
              <a:t>  = &amp;ival2;</a:t>
            </a:r>
          </a:p>
          <a:p>
            <a:r>
              <a:rPr lang="en-US" altLang="zh-CN" dirty="0" err="1"/>
              <a:t>cout</a:t>
            </a:r>
            <a:r>
              <a:rPr lang="en-US" altLang="zh-CN" dirty="0"/>
              <a:t> &lt;&lt; “value of ival1 = ” &lt;&lt; </a:t>
            </a:r>
            <a:r>
              <a:rPr lang="en-US" altLang="zh-CN" dirty="0" err="1"/>
              <a:t>rval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cout</a:t>
            </a:r>
            <a:r>
              <a:rPr lang="en-US" altLang="zh-CN" dirty="0"/>
              <a:t> &lt;&lt; “value of ival2 = ” &lt;&lt; *</a:t>
            </a:r>
            <a:r>
              <a:rPr lang="en-US" altLang="zh-CN" dirty="0" err="1"/>
              <a:t>ptr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rval</a:t>
            </a:r>
            <a:r>
              <a:rPr lang="en-US" altLang="zh-CN" dirty="0"/>
              <a:t> = </a:t>
            </a:r>
            <a:r>
              <a:rPr lang="en-US" altLang="zh-CN" dirty="0" err="1"/>
              <a:t>rval</a:t>
            </a:r>
            <a:r>
              <a:rPr lang="en-US" altLang="zh-CN" dirty="0"/>
              <a:t> *</a:t>
            </a:r>
            <a:r>
              <a:rPr lang="zh-CN" altLang="en-US" dirty="0"/>
              <a:t> </a:t>
            </a:r>
            <a:r>
              <a:rPr lang="en-US" altLang="zh-CN" dirty="0"/>
              <a:t>2;</a:t>
            </a:r>
          </a:p>
          <a:p>
            <a:r>
              <a:rPr lang="en-US" altLang="zh-CN" dirty="0"/>
              <a:t>*</a:t>
            </a:r>
            <a:r>
              <a:rPr lang="en-US" altLang="zh-CN" dirty="0" err="1"/>
              <a:t>ptr</a:t>
            </a:r>
            <a:r>
              <a:rPr lang="en-US" altLang="zh-CN" dirty="0"/>
              <a:t> = (*</a:t>
            </a:r>
            <a:r>
              <a:rPr lang="en-US" altLang="zh-CN" dirty="0" err="1"/>
              <a:t>ptr</a:t>
            </a:r>
            <a:r>
              <a:rPr lang="en-US" altLang="zh-CN" dirty="0"/>
              <a:t>) * 2;</a:t>
            </a:r>
          </a:p>
        </p:txBody>
      </p:sp>
      <p:sp>
        <p:nvSpPr>
          <p:cNvPr id="5" name="矩形 4"/>
          <p:cNvSpPr/>
          <p:nvPr/>
        </p:nvSpPr>
        <p:spPr>
          <a:xfrm>
            <a:off x="2374918" y="3708892"/>
            <a:ext cx="2845154" cy="80022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72200" y="4509120"/>
            <a:ext cx="648072" cy="80022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74918" y="5362375"/>
            <a:ext cx="2845154" cy="80022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4739" y="270892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引用类型的优势！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8547343" y="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sym typeface="Wingdings 2" panose="05020102010507070707" pitchFamily="18" charset="2"/>
              </a:rPr>
              <a:t>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10" name="文本框 7"/>
          <p:cNvSpPr txBox="1"/>
          <p:nvPr/>
        </p:nvSpPr>
        <p:spPr>
          <a:xfrm>
            <a:off x="214738" y="5362375"/>
            <a:ext cx="1441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在使用引用类型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变量时，前面不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用加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符号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14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 </a:t>
            </a:r>
            <a:r>
              <a:rPr lang="en-US" altLang="zh-CN" dirty="0"/>
              <a:t>vs. </a:t>
            </a:r>
            <a:r>
              <a:rPr lang="zh-CN" altLang="en-US" dirty="0"/>
              <a:t>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660232" cy="28083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指针是更加底层的操作机制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引用不是要取代指针，而是要弥补其不足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中，很少使用独立对象的引用类型变量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引用</a:t>
            </a:r>
            <a:r>
              <a:rPr lang="zh-CN" altLang="en-US" dirty="0"/>
              <a:t>常用</a:t>
            </a:r>
            <a:r>
              <a:rPr lang="zh-CN" altLang="en-US" dirty="0" smtClean="0"/>
              <a:t>在函数中（对象类型）参数的传递上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4" name="文本框 4"/>
          <p:cNvSpPr txBox="1"/>
          <p:nvPr/>
        </p:nvSpPr>
        <p:spPr>
          <a:xfrm>
            <a:off x="130605" y="2034426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引用的本质也是维护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被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引用变量的地址！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2197080" y="2692440"/>
              <a:ext cx="5988600" cy="18432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7720" y="2683080"/>
                <a:ext cx="6007320" cy="20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841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12576" y="116632"/>
            <a:ext cx="5987008" cy="1143000"/>
          </a:xfrm>
        </p:spPr>
        <p:txBody>
          <a:bodyPr/>
          <a:lstStyle/>
          <a:p>
            <a:r>
              <a:rPr lang="zh-CN" altLang="en-US" dirty="0" smtClean="0"/>
              <a:t>用户自定义类型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6300192" cy="208823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可以沿用 </a:t>
            </a:r>
            <a:r>
              <a:rPr lang="en-US" altLang="zh-CN" dirty="0" smtClean="0"/>
              <a:t>C </a:t>
            </a:r>
            <a:r>
              <a:rPr lang="zh-CN" altLang="en-US" dirty="0" smtClean="0"/>
              <a:t>语言中用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zh-CN" altLang="en-US" dirty="0" smtClean="0"/>
              <a:t>定义结构体的方式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++ </a:t>
            </a:r>
            <a:r>
              <a:rPr lang="zh-CN" altLang="en-US" dirty="0" smtClean="0"/>
              <a:t>中定义新的自定义类型的方式：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把其称之为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类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5138" y="3334817"/>
            <a:ext cx="2952328" cy="1754326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dirty="0"/>
              <a:t>struct Student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id;</a:t>
            </a:r>
          </a:p>
          <a:p>
            <a:r>
              <a:rPr lang="en-US" altLang="zh-CN" dirty="0"/>
              <a:t>  char* name;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3068960"/>
            <a:ext cx="3168352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dirty="0" smtClean="0"/>
              <a:t>class </a:t>
            </a:r>
            <a:r>
              <a:rPr lang="en-US" altLang="zh-CN" dirty="0"/>
              <a:t>Student {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id;</a:t>
            </a:r>
          </a:p>
          <a:p>
            <a:r>
              <a:rPr lang="en-US" altLang="zh-CN" dirty="0"/>
              <a:t>  char* name;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getId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char* </a:t>
            </a:r>
            <a:r>
              <a:rPr lang="en-US" altLang="zh-CN" dirty="0" err="1"/>
              <a:t>getName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23728" y="5089143"/>
            <a:ext cx="18004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把数据本身和对它们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的操作放到一起，以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对象或者服务的形式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提供给客户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使用者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8" name="肘形连接符 7"/>
          <p:cNvCxnSpPr>
            <a:stCxn id="6" idx="3"/>
            <a:endCxn id="5" idx="1"/>
          </p:cNvCxnSpPr>
          <p:nvPr/>
        </p:nvCxnSpPr>
        <p:spPr>
          <a:xfrm flipV="1">
            <a:off x="3924221" y="4777120"/>
            <a:ext cx="1727899" cy="1004521"/>
          </a:xfrm>
          <a:prstGeom prst="bentConnector3">
            <a:avLst>
              <a:gd name="adj1" fmla="val 828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墨迹 6"/>
              <p14:cNvContentPartPr/>
              <p14:nvPr/>
            </p14:nvContentPartPr>
            <p14:xfrm>
              <a:off x="5384880" y="6064200"/>
              <a:ext cx="908280" cy="457560"/>
            </p14:xfrm>
          </p:contentPart>
        </mc:Choice>
        <mc:Fallback>
          <p:pic>
            <p:nvPicPr>
              <p:cNvPr id="7" name="墨迹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5520" y="6054840"/>
                <a:ext cx="927000" cy="4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89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库类型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字符串类型（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容器类型（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vector, queue, 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迭代</a:t>
            </a:r>
            <a:r>
              <a:rPr lang="zh-CN" altLang="en-US" dirty="0" smtClean="0"/>
              <a:t>器</a:t>
            </a:r>
            <a:r>
              <a:rPr lang="zh-CN" altLang="en-US" dirty="0"/>
              <a:t>类型</a:t>
            </a:r>
            <a:r>
              <a:rPr lang="zh-CN" altLang="en-US" dirty="0" smtClean="0"/>
              <a:t>（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iterator,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const_iterator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, …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2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8520" y="-99392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string 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660232" cy="51125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可以</a:t>
            </a:r>
            <a:r>
              <a:rPr lang="zh-CN" altLang="en-US" dirty="0"/>
              <a:t>部分</a:t>
            </a:r>
            <a:r>
              <a:rPr lang="zh-CN" altLang="en-US" dirty="0" smtClean="0"/>
              <a:t>替代 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语言中的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zh-CN" dirty="0" smtClean="0"/>
              <a:t>* 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 </a:t>
            </a:r>
            <a:r>
              <a:rPr lang="zh-CN" altLang="en-US" dirty="0" smtClean="0"/>
              <a:t>语言    ：  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char* 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“China”;</a:t>
            </a:r>
          </a:p>
          <a:p>
            <a:pPr lvl="1"/>
            <a:r>
              <a:rPr lang="en-US" altLang="zh-CN" dirty="0" smtClean="0"/>
              <a:t>C++ </a:t>
            </a:r>
            <a:r>
              <a:rPr lang="zh-CN" altLang="en-US" dirty="0" smtClean="0"/>
              <a:t>语言： 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“China”;</a:t>
            </a:r>
          </a:p>
          <a:p>
            <a:pPr lvl="1"/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需要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包含头文件：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#include&lt;string&gt;</a:t>
            </a:r>
          </a:p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可以由标准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库直接输出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如给定：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“China”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则，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语句在终端上打印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“China”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可以由标准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库直接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输入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如给定：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则，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语句读取键盘上输入的字符串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1060560" y="1720800"/>
              <a:ext cx="628920" cy="10836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200" y="1711440"/>
                <a:ext cx="64764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859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</a:t>
            </a:r>
            <a:r>
              <a:rPr lang="zh-CN" altLang="en-US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840760" cy="20162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键盘输入时，空格的处理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默认情况下，空格被认为是分隔符，后面的输入被忽略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zh-CN" altLang="en-US" dirty="0" smtClean="0"/>
              <a:t>函数忽略键盘输入串中</a:t>
            </a:r>
            <a:r>
              <a:rPr lang="zh-CN" altLang="en-US" dirty="0"/>
              <a:t>所</a:t>
            </a:r>
            <a:r>
              <a:rPr lang="zh-CN" altLang="en-US" dirty="0" smtClean="0"/>
              <a:t>包含的空格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83768" y="3224733"/>
            <a:ext cx="5832648" cy="3000821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smtClean="0"/>
              <a:t>string&gt;</a:t>
            </a:r>
            <a:endParaRPr lang="en-US" altLang="zh-CN" dirty="0"/>
          </a:p>
          <a:p>
            <a:r>
              <a:rPr lang="en-US" altLang="zh-CN" dirty="0"/>
              <a:t>… 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str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getline</a:t>
            </a:r>
            <a:r>
              <a:rPr lang="en-US" altLang="zh-CN" dirty="0"/>
              <a:t>( </a:t>
            </a:r>
            <a:r>
              <a:rPr lang="en-US" altLang="zh-CN" dirty="0" err="1"/>
              <a:t>cin</a:t>
            </a:r>
            <a:r>
              <a:rPr lang="en-US" altLang="zh-CN" dirty="0"/>
              <a:t>, </a:t>
            </a:r>
            <a:r>
              <a:rPr lang="en-US" altLang="zh-CN" dirty="0" err="1"/>
              <a:t>str</a:t>
            </a:r>
            <a:r>
              <a:rPr lang="en-US" altLang="zh-CN" dirty="0"/>
              <a:t> );</a:t>
            </a:r>
          </a:p>
          <a:p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str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…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1520" y="4725144"/>
            <a:ext cx="19223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cin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是标准输入，作为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getline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函数的第一个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参数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用从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cin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输入的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数据给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变量赋值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1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 </a:t>
            </a:r>
            <a:r>
              <a:rPr lang="zh-CN" altLang="en-US" dirty="0" smtClean="0"/>
              <a:t>的历史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20072" y="1412776"/>
            <a:ext cx="3816424" cy="48245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80</a:t>
            </a:r>
            <a:r>
              <a:rPr lang="zh-CN" altLang="en-US" dirty="0" smtClean="0"/>
              <a:t>年代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/>
              <a:t>Bjarne </a:t>
            </a:r>
            <a:r>
              <a:rPr lang="zh-CN" altLang="zh-CN" dirty="0" smtClean="0"/>
              <a:t>Stroustrup</a:t>
            </a:r>
            <a:r>
              <a:rPr lang="en-US" altLang="zh-CN" dirty="0" smtClean="0"/>
              <a:t> / Bell Labs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http://www.stroustrup.com/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发展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包含类型的 </a:t>
            </a:r>
            <a:r>
              <a:rPr lang="en-US" altLang="zh-CN" dirty="0" smtClean="0"/>
              <a:t>C 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虚函数，重载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继承，模板</a:t>
            </a:r>
            <a:r>
              <a:rPr lang="en-US" altLang="zh-CN" dirty="0" smtClean="0"/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… …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1998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:   ISO C++ 98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2011 </a:t>
            </a:r>
            <a:r>
              <a:rPr lang="zh-CN" altLang="en-US" dirty="0" smtClean="0"/>
              <a:t>年：</a:t>
            </a:r>
            <a:r>
              <a:rPr lang="en-US" altLang="zh-CN" dirty="0"/>
              <a:t> </a:t>
            </a:r>
            <a:r>
              <a:rPr lang="en-US" altLang="zh-CN" dirty="0" smtClean="0"/>
              <a:t>ISO C++ 11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几乎</a:t>
            </a:r>
            <a:r>
              <a:rPr lang="zh-CN" altLang="en-US" dirty="0" smtClean="0"/>
              <a:t>是编程语言中最复杂的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6" y="1556792"/>
            <a:ext cx="500526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运算符与表达式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运算符（操作符，</a:t>
            </a:r>
            <a:r>
              <a:rPr lang="en-US" altLang="zh-CN" dirty="0" smtClean="0"/>
              <a:t>operand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一元运算</a:t>
            </a:r>
            <a:r>
              <a:rPr lang="zh-CN" altLang="en-US" dirty="0" smtClean="0"/>
              <a:t>符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sym typeface="Wingdings" panose="05000000000000000000" pitchFamily="2" charset="2"/>
              </a:rPr>
              <a:t>- (</a:t>
            </a:r>
            <a:r>
              <a:rPr lang="zh-CN" altLang="en-US" dirty="0" smtClean="0">
                <a:sym typeface="Wingdings" panose="05000000000000000000" pitchFamily="2" charset="2"/>
              </a:rPr>
              <a:t>负号</a:t>
            </a:r>
            <a:r>
              <a:rPr lang="en-US" altLang="zh-CN" dirty="0" smtClean="0">
                <a:sym typeface="Wingdings" panose="05000000000000000000" pitchFamily="2" charset="2"/>
              </a:rPr>
              <a:t>),  ~(</a:t>
            </a:r>
            <a:r>
              <a:rPr lang="zh-CN" altLang="en-US" dirty="0" smtClean="0">
                <a:sym typeface="Wingdings" panose="05000000000000000000" pitchFamily="2" charset="2"/>
              </a:rPr>
              <a:t>取反</a:t>
            </a:r>
            <a:r>
              <a:rPr lang="en-US" altLang="zh-CN" dirty="0" smtClean="0">
                <a:sym typeface="Wingdings" panose="05000000000000000000" pitchFamily="2" charset="2"/>
              </a:rPr>
              <a:t>), ++(</a:t>
            </a:r>
            <a:r>
              <a:rPr lang="zh-CN" altLang="en-US" dirty="0" smtClean="0">
                <a:sym typeface="Wingdings" panose="05000000000000000000" pitchFamily="2" charset="2"/>
              </a:rPr>
              <a:t>自增</a:t>
            </a:r>
            <a:r>
              <a:rPr lang="en-US" altLang="zh-CN" dirty="0" smtClean="0">
                <a:sym typeface="Wingdings" panose="05000000000000000000" pitchFamily="2" charset="2"/>
              </a:rPr>
              <a:t>), --(</a:t>
            </a:r>
            <a:r>
              <a:rPr lang="zh-CN" altLang="en-US" dirty="0" smtClean="0">
                <a:sym typeface="Wingdings" panose="05000000000000000000" pitchFamily="2" charset="2"/>
              </a:rPr>
              <a:t>自减</a:t>
            </a:r>
            <a:r>
              <a:rPr lang="en-US" altLang="zh-CN" dirty="0" smtClean="0">
                <a:sym typeface="Wingdings" panose="05000000000000000000" pitchFamily="2" charset="2"/>
              </a:rPr>
              <a:t>), … … 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二元运算</a:t>
            </a:r>
            <a:r>
              <a:rPr lang="zh-CN" altLang="en-US" dirty="0" smtClean="0"/>
              <a:t>符：</a:t>
            </a:r>
            <a:r>
              <a:rPr lang="en-US" altLang="zh-CN" dirty="0" smtClean="0"/>
              <a:t>+, -, *, /, &amp;&amp;, … …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表达式（</a:t>
            </a:r>
            <a:r>
              <a:rPr lang="en-US" altLang="zh-CN" dirty="0" smtClean="0"/>
              <a:t>expression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由运算符和操作数组成的计算公式，比如，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a+b</a:t>
            </a:r>
            <a:r>
              <a:rPr lang="en-US" altLang="zh-CN" dirty="0"/>
              <a:t> </a:t>
            </a:r>
            <a:r>
              <a:rPr lang="zh-CN" altLang="en-US" dirty="0"/>
              <a:t>和  </a:t>
            </a:r>
            <a:r>
              <a:rPr lang="en-US" altLang="zh-CN" dirty="0"/>
              <a:t>x/y </a:t>
            </a:r>
            <a:r>
              <a:rPr lang="zh-CN" altLang="en-US" dirty="0"/>
              <a:t>都是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表达式的结果是操作数的左值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x = a + b</a:t>
            </a:r>
            <a:r>
              <a:rPr lang="en-US" altLang="zh-CN" sz="1800" dirty="0" smtClean="0"/>
              <a:t>;</a:t>
            </a:r>
          </a:p>
          <a:p>
            <a:pPr lvl="2">
              <a:lnSpc>
                <a:spcPct val="150000"/>
              </a:lnSpc>
            </a:pPr>
            <a:endParaRPr lang="en-US" altLang="zh-CN" sz="1800" dirty="0"/>
          </a:p>
          <a:p>
            <a:pPr lvl="2">
              <a:lnSpc>
                <a:spcPct val="150000"/>
              </a:lnSpc>
            </a:pP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endParaRPr lang="en-US" altLang="zh-CN" sz="1800" dirty="0"/>
          </a:p>
          <a:p>
            <a:pPr lvl="2">
              <a:lnSpc>
                <a:spcPct val="150000"/>
              </a:lnSpc>
            </a:pPr>
            <a:endParaRPr lang="zh-CN" altLang="en-US" sz="1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4" name="文本框 4"/>
          <p:cNvSpPr txBox="1"/>
          <p:nvPr/>
        </p:nvSpPr>
        <p:spPr>
          <a:xfrm>
            <a:off x="4355976" y="6237312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表达式和语句（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statement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）的关系？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94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运算符与表达式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算术运算符与算术表达式 </a:t>
            </a:r>
            <a:r>
              <a:rPr lang="en-US" altLang="zh-CN" dirty="0" smtClean="0"/>
              <a:t>+ - </a:t>
            </a:r>
            <a:r>
              <a:rPr lang="zh-CN" altLang="en-US" dirty="0" smtClean="0"/>
              <a:t>* </a:t>
            </a:r>
            <a:r>
              <a:rPr lang="en-US" altLang="zh-CN" dirty="0" smtClean="0"/>
              <a:t>/</a:t>
            </a:r>
          </a:p>
          <a:p>
            <a:r>
              <a:rPr lang="zh-CN" altLang="en-US" dirty="0" smtClean="0"/>
              <a:t>赋值运算符与赋值表达式 </a:t>
            </a:r>
            <a:r>
              <a:rPr lang="en-US" altLang="zh-CN" dirty="0" smtClean="0"/>
              <a:t>=</a:t>
            </a:r>
          </a:p>
          <a:p>
            <a:r>
              <a:rPr lang="zh-CN" altLang="en-US" dirty="0" smtClean="0"/>
              <a:t>逗号运算与逗号表达式 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逻辑运算与逻辑表达式 </a:t>
            </a:r>
            <a:r>
              <a:rPr lang="en-US" altLang="zh-CN" dirty="0" smtClean="0"/>
              <a:t>! &amp;&amp; ||</a:t>
            </a:r>
          </a:p>
          <a:p>
            <a:r>
              <a:rPr lang="zh-CN" altLang="en-US" dirty="0" smtClean="0"/>
              <a:t>关系运算与关系表达式 </a:t>
            </a:r>
            <a:r>
              <a:rPr lang="en-US" altLang="zh-CN" dirty="0" smtClean="0"/>
              <a:t>&lt; &gt;= == !=</a:t>
            </a:r>
          </a:p>
          <a:p>
            <a:r>
              <a:rPr lang="en-US" altLang="zh-CN" dirty="0" err="1" smtClean="0"/>
              <a:t>sizeof</a:t>
            </a:r>
            <a:r>
              <a:rPr lang="zh-CN" altLang="en-US" dirty="0" smtClean="0"/>
              <a:t>运算符  计算数据类型的字节数</a:t>
            </a:r>
            <a:endParaRPr lang="en-US" altLang="zh-CN" dirty="0" smtClean="0"/>
          </a:p>
          <a:p>
            <a:r>
              <a:rPr lang="en-US" altLang="zh-CN" dirty="0" smtClean="0"/>
              <a:t>…. ….</a:t>
            </a: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36849" y="1272390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/>
              </a:rPr>
              <a:t>注意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/>
              </a:rPr>
              <a:t>：可参考已学过的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/>
              </a:rPr>
              <a:t>C</a:t>
            </a: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/>
              </a:rPr>
              <a:t>语言来复习，几乎一致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76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6660232" cy="43426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语句（</a:t>
            </a:r>
            <a:r>
              <a:rPr lang="en-US" altLang="zh-CN" dirty="0" smtClean="0"/>
              <a:t>statement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程序</a:t>
            </a:r>
            <a:r>
              <a:rPr lang="zh-CN" altLang="en-US" dirty="0" smtClean="0"/>
              <a:t>中最小的独立单元</a:t>
            </a:r>
            <a:endParaRPr lang="en-US" altLang="zh-CN" dirty="0" smtClean="0"/>
          </a:p>
          <a:p>
            <a:pPr lvl="1"/>
            <a:r>
              <a:rPr lang="zh-CN" altLang="en-US" dirty="0"/>
              <a:t>一条</a:t>
            </a:r>
            <a:r>
              <a:rPr lang="zh-CN" altLang="en-US" dirty="0" smtClean="0"/>
              <a:t>语句一般由分号结束</a:t>
            </a:r>
            <a:endParaRPr lang="en-US" altLang="zh-CN" dirty="0" smtClean="0"/>
          </a:p>
          <a:p>
            <a:pPr lvl="1"/>
            <a:r>
              <a:rPr lang="zh-CN" altLang="en-US" dirty="0"/>
              <a:t>示例：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 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val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++;  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</a:t>
            </a:r>
            <a:r>
              <a:rPr lang="zh-CN" altLang="en-US" dirty="0" smtClean="0">
                <a:sym typeface="Wingdings" panose="05000000000000000000" pitchFamily="2" charset="2"/>
              </a:rPr>
              <a:t>表达式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” </a:t>
            </a:r>
            <a:r>
              <a:rPr lang="zh-CN" altLang="en-US" dirty="0">
                <a:sym typeface="Wingdings" panose="05000000000000000000" pitchFamily="2" charset="2"/>
              </a:rPr>
              <a:t>后</a:t>
            </a:r>
            <a:r>
              <a:rPr lang="zh-CN" altLang="en-US" dirty="0" smtClean="0">
                <a:sym typeface="Wingdings" panose="05000000000000000000" pitchFamily="2" charset="2"/>
              </a:rPr>
              <a:t>边加个分号就变成了语句</a:t>
            </a:r>
            <a:endParaRPr lang="en-US" altLang="zh-CN" dirty="0" smtClean="0"/>
          </a:p>
          <a:p>
            <a:r>
              <a:rPr lang="zh-CN" altLang="en-US" dirty="0" smtClean="0"/>
              <a:t>分类：</a:t>
            </a:r>
            <a:endParaRPr lang="en-US" altLang="zh-CN" dirty="0" smtClean="0"/>
          </a:p>
          <a:p>
            <a:pPr lvl="1"/>
            <a:r>
              <a:rPr lang="zh-CN" altLang="en-US" dirty="0"/>
              <a:t>简单</a:t>
            </a:r>
            <a:r>
              <a:rPr lang="zh-CN" altLang="en-US" dirty="0" smtClean="0"/>
              <a:t>语句：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空语句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“;”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是最简单的语句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复合语句：由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“{”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“}”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括起来的多条语句序列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72300" y="1628800"/>
            <a:ext cx="1656184" cy="3000821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zh-CN" altLang="en-US" dirty="0" smtClean="0"/>
              <a:t>声明语句</a:t>
            </a:r>
            <a:endParaRPr lang="en-US" altLang="zh-CN" dirty="0" smtClean="0"/>
          </a:p>
          <a:p>
            <a:r>
              <a:rPr lang="zh-CN" altLang="en-US" dirty="0" smtClean="0"/>
              <a:t>表达式语句</a:t>
            </a:r>
            <a:endParaRPr lang="en-US" altLang="zh-CN" dirty="0" smtClean="0"/>
          </a:p>
          <a:p>
            <a:r>
              <a:rPr lang="zh-CN" altLang="en-US" dirty="0" smtClean="0"/>
              <a:t>选择语句</a:t>
            </a:r>
            <a:endParaRPr lang="en-US" altLang="zh-CN" dirty="0" smtClean="0"/>
          </a:p>
          <a:p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r>
              <a:rPr lang="zh-CN" altLang="en-US" dirty="0"/>
              <a:t>跳</a:t>
            </a:r>
            <a:r>
              <a:rPr lang="zh-CN" altLang="en-US" dirty="0" smtClean="0"/>
              <a:t>转语句</a:t>
            </a:r>
            <a:endParaRPr lang="en-US" altLang="zh-CN" dirty="0" smtClean="0"/>
          </a:p>
          <a:p>
            <a:r>
              <a:rPr lang="zh-CN" altLang="en-US" dirty="0" smtClean="0"/>
              <a:t>复合语句</a:t>
            </a:r>
            <a:endParaRPr lang="en-US" altLang="zh-CN" dirty="0" smtClean="0"/>
          </a:p>
          <a:p>
            <a:r>
              <a:rPr lang="zh-CN" altLang="en-US" dirty="0" smtClean="0"/>
              <a:t>标号语句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5103674"/>
            <a:ext cx="2520280" cy="1754326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sum=sum+;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i++;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06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 </a:t>
            </a:r>
            <a:r>
              <a:rPr lang="en-US" altLang="zh-CN" dirty="0" smtClean="0"/>
              <a:t>1.1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660232" cy="25202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复习</a:t>
            </a:r>
            <a:r>
              <a:rPr lang="zh-CN" altLang="en-US" dirty="0" smtClean="0"/>
              <a:t> </a:t>
            </a:r>
            <a:r>
              <a:rPr lang="en-US" altLang="zh-CN" dirty="0" smtClean="0"/>
              <a:t>C </a:t>
            </a:r>
            <a:r>
              <a:rPr lang="zh-CN" altLang="en-US" dirty="0" smtClean="0"/>
              <a:t>语言中的数组、字符串、指针等部分内容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仔细</a:t>
            </a:r>
            <a:r>
              <a:rPr lang="zh-CN" altLang="en-US" dirty="0" smtClean="0"/>
              <a:t>体会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zh-CN" altLang="en-US" dirty="0"/>
              <a:t>引用类型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zh-CN" altLang="en-US" dirty="0" smtClean="0"/>
              <a:t> 与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zh-CN" altLang="en-US" dirty="0"/>
              <a:t>指针</a:t>
            </a:r>
            <a:r>
              <a:rPr lang="zh-CN" altLang="en-US" dirty="0" smtClean="0"/>
              <a:t>类型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zh-CN" altLang="en-US" dirty="0" smtClean="0"/>
              <a:t>的差别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不用提交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44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7504" y="24746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dirty="0"/>
              <a:t>算法的基本</a:t>
            </a:r>
            <a:r>
              <a:rPr lang="zh-CN" altLang="en-US" dirty="0" smtClean="0"/>
              <a:t>控制结构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660232" cy="2448272"/>
          </a:xfrm>
        </p:spPr>
        <p:txBody>
          <a:bodyPr/>
          <a:lstStyle/>
          <a:p>
            <a:r>
              <a:rPr lang="zh-CN" altLang="en-US" dirty="0" smtClean="0"/>
              <a:t>顺序结构</a:t>
            </a:r>
            <a:endParaRPr lang="en-US" altLang="zh-CN" dirty="0" smtClean="0"/>
          </a:p>
          <a:p>
            <a:r>
              <a:rPr lang="zh-CN" altLang="en-US" dirty="0" smtClean="0"/>
              <a:t>分支结构</a:t>
            </a:r>
            <a:endParaRPr lang="en-US" altLang="zh-CN" dirty="0" smtClean="0"/>
          </a:p>
          <a:p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79712" y="3861048"/>
            <a:ext cx="6082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2-2  </a:t>
            </a:r>
            <a:r>
              <a:rPr lang="zh-CN" altLang="en-US" sz="2800" b="1" dirty="0" smtClean="0"/>
              <a:t>输入</a:t>
            </a:r>
            <a:r>
              <a:rPr lang="zh-CN" altLang="en-US" sz="2800" b="1" dirty="0"/>
              <a:t>一个年份，判断是否闰年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4067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05" y="0"/>
            <a:ext cx="8229600" cy="106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556792"/>
            <a:ext cx="6660232" cy="43426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70000"/>
              </a:lnSpc>
              <a:buNone/>
            </a:pPr>
            <a:r>
              <a:rPr lang="en-US" altLang="zh-CN" noProof="1">
                <a:latin typeface="Courier New" pitchFamily="49" charset="0"/>
              </a:rPr>
              <a:t>#include &lt;iostream&gt;</a:t>
            </a:r>
            <a:endParaRPr lang="en-US" altLang="zh-CN" dirty="0">
              <a:latin typeface="Courier New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noProof="1">
                <a:latin typeface="Courier New" pitchFamily="49" charset="0"/>
              </a:rPr>
              <a:t>using namespace std;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noProof="1">
                <a:latin typeface="Courier New" pitchFamily="49" charset="0"/>
              </a:rPr>
              <a:t>int main(void)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noProof="1">
                <a:latin typeface="Courier New" pitchFamily="49" charset="0"/>
              </a:rPr>
              <a:t>{	int year;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noProof="1">
                <a:latin typeface="Courier New" pitchFamily="49" charset="0"/>
              </a:rPr>
              <a:t>  bool IsLeapYear;</a:t>
            </a:r>
          </a:p>
          <a:p>
            <a:pPr>
              <a:lnSpc>
                <a:spcPct val="70000"/>
              </a:lnSpc>
              <a:buNone/>
            </a:pPr>
            <a:endParaRPr lang="en-US" altLang="zh-CN" noProof="1">
              <a:latin typeface="Courier New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noProof="1">
                <a:latin typeface="Courier New" pitchFamily="49" charset="0"/>
              </a:rPr>
              <a:t>  cout &lt;&lt; "Enter the year: ";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noProof="1">
                <a:latin typeface="Courier New" pitchFamily="49" charset="0"/>
              </a:rPr>
              <a:t>  cin &gt;&gt; year;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noProof="1">
                <a:latin typeface="Courier New" pitchFamily="49" charset="0"/>
              </a:rPr>
              <a:t>	IsLeapYear = ((year % 4 == 0 &amp;&amp;</a:t>
            </a:r>
            <a:br>
              <a:rPr lang="en-US" altLang="zh-CN" noProof="1">
                <a:latin typeface="Courier New" pitchFamily="49" charset="0"/>
              </a:rPr>
            </a:br>
            <a:r>
              <a:rPr lang="en-US" altLang="zh-CN" noProof="1">
                <a:latin typeface="Courier New" pitchFamily="49" charset="0"/>
              </a:rPr>
              <a:t> year % 100 != 0)||(year % 400 == 0));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noProof="1">
                <a:latin typeface="Courier New" pitchFamily="49" charset="0"/>
              </a:rPr>
              <a:t>  </a:t>
            </a:r>
            <a:r>
              <a:rPr lang="en-US" altLang="zh-CN" b="1" noProof="1">
                <a:latin typeface="Courier New" pitchFamily="49" charset="0"/>
              </a:rPr>
              <a:t>if</a:t>
            </a:r>
            <a:r>
              <a:rPr lang="en-US" altLang="zh-CN" noProof="1">
                <a:latin typeface="Courier New" pitchFamily="49" charset="0"/>
              </a:rPr>
              <a:t> (IsLeapYear</a:t>
            </a:r>
            <a:r>
              <a:rPr lang="en-US" altLang="zh-CN" noProof="1" smtClean="0">
                <a:latin typeface="Courier New" pitchFamily="49" charset="0"/>
              </a:rPr>
              <a:t>)//</a:t>
            </a:r>
            <a:r>
              <a:rPr lang="zh-CN" altLang="en-US" noProof="1" smtClean="0">
                <a:latin typeface="Courier New" pitchFamily="49" charset="0"/>
              </a:rPr>
              <a:t>两分支结构</a:t>
            </a:r>
            <a:endParaRPr lang="en-US" altLang="zh-CN" noProof="1">
              <a:latin typeface="Courier New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noProof="1">
                <a:latin typeface="Courier New" pitchFamily="49" charset="0"/>
              </a:rPr>
              <a:t>	   cout &lt;&lt; year &lt;&lt; " is a leap year" </a:t>
            </a:r>
            <a:br>
              <a:rPr lang="en-US" altLang="zh-CN" noProof="1">
                <a:latin typeface="Courier New" pitchFamily="49" charset="0"/>
              </a:rPr>
            </a:br>
            <a:r>
              <a:rPr lang="en-US" altLang="zh-CN" noProof="1">
                <a:latin typeface="Courier New" pitchFamily="49" charset="0"/>
              </a:rPr>
              <a:t>                              &lt;&lt; endl;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noProof="1">
                <a:latin typeface="Courier New" pitchFamily="49" charset="0"/>
              </a:rPr>
              <a:t>	</a:t>
            </a:r>
            <a:r>
              <a:rPr lang="en-US" altLang="zh-CN" b="1" noProof="1">
                <a:latin typeface="Courier New" pitchFamily="49" charset="0"/>
              </a:rPr>
              <a:t>else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noProof="1">
                <a:latin typeface="Courier New" pitchFamily="49" charset="0"/>
              </a:rPr>
              <a:t>	  cout &lt;&lt; year &lt;&lt; " is not a leap year"</a:t>
            </a:r>
            <a:br>
              <a:rPr lang="en-US" altLang="zh-CN" noProof="1">
                <a:latin typeface="Courier New" pitchFamily="49" charset="0"/>
              </a:rPr>
            </a:br>
            <a:r>
              <a:rPr lang="en-US" altLang="zh-CN" noProof="1">
                <a:latin typeface="Courier New" pitchFamily="49" charset="0"/>
              </a:rPr>
              <a:t>                            &lt;&lt; endl;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noProof="1">
                <a:latin typeface="Courier New" pitchFamily="49" charset="0"/>
              </a:rPr>
              <a:t>}</a:t>
            </a:r>
            <a:endParaRPr lang="en-US" altLang="zh-CN" dirty="0">
              <a:latin typeface="Courier New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48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 </a:t>
            </a:r>
            <a:r>
              <a:rPr lang="zh-CN" altLang="en-US" dirty="0"/>
              <a:t>判断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304256" y="1340768"/>
            <a:ext cx="6660232" cy="453650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zh-CN" altLang="en-US" sz="2400" dirty="0" smtClean="0"/>
              <a:t>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单分支结构：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/>
              <a:t>       if   </a:t>
            </a:r>
            <a:r>
              <a:rPr lang="en-US" altLang="zh-CN" sz="2400" dirty="0"/>
              <a:t>(</a:t>
            </a:r>
            <a:r>
              <a:rPr lang="zh-CN" altLang="en-US" sz="2400" dirty="0"/>
              <a:t>表达式</a:t>
            </a:r>
            <a:r>
              <a:rPr lang="en-US" altLang="zh-CN" sz="2400" dirty="0"/>
              <a:t>)   </a:t>
            </a:r>
            <a:r>
              <a:rPr lang="zh-CN" altLang="en-US" sz="2400" dirty="0" smtClean="0"/>
              <a:t>语句                      </a:t>
            </a:r>
            <a:endParaRPr lang="zh-CN" altLang="en-US" sz="2400" dirty="0"/>
          </a:p>
          <a:p>
            <a:pPr marL="508000" lvl="1" indent="-50800">
              <a:lnSpc>
                <a:spcPct val="90000"/>
              </a:lnSpc>
              <a:buNone/>
            </a:pPr>
            <a:r>
              <a:rPr lang="zh-CN" altLang="en-US" sz="2400" dirty="0"/>
              <a:t>例：</a:t>
            </a:r>
            <a:r>
              <a:rPr lang="en-US" altLang="zh-CN" sz="2400" dirty="0"/>
              <a:t>if  (x&gt;y)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&lt;&lt;x</a:t>
            </a:r>
            <a:r>
              <a:rPr lang="en-US" altLang="zh-CN" sz="2400" dirty="0" smtClean="0"/>
              <a:t>;</a:t>
            </a:r>
          </a:p>
          <a:p>
            <a:pPr marL="508000" lvl="1" indent="-50800">
              <a:lnSpc>
                <a:spcPct val="90000"/>
              </a:lnSpc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两分支结构：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508000" lvl="1" indent="-50800">
              <a:lnSpc>
                <a:spcPct val="90000"/>
              </a:lnSpc>
              <a:buNone/>
            </a:pPr>
            <a:r>
              <a:rPr lang="en-US" altLang="zh-CN" sz="2400" dirty="0" smtClean="0"/>
              <a:t>if   </a:t>
            </a:r>
            <a:r>
              <a:rPr lang="en-US" altLang="zh-CN" sz="2400" dirty="0"/>
              <a:t>(</a:t>
            </a:r>
            <a:r>
              <a:rPr lang="zh-CN" altLang="en-US" sz="2400" dirty="0"/>
              <a:t>表达式</a:t>
            </a:r>
            <a:r>
              <a:rPr lang="en-US" altLang="zh-CN" sz="2400" dirty="0"/>
              <a:t>)   </a:t>
            </a:r>
            <a:r>
              <a:rPr lang="zh-CN" altLang="en-US" sz="2400" dirty="0"/>
              <a:t>语句</a:t>
            </a:r>
            <a:r>
              <a:rPr lang="en-US" altLang="zh-CN" sz="2400" dirty="0"/>
              <a:t>1  else  </a:t>
            </a:r>
            <a:r>
              <a:rPr lang="zh-CN" altLang="en-US" sz="2400" dirty="0"/>
              <a:t>语句</a:t>
            </a:r>
            <a:r>
              <a:rPr lang="en-US" altLang="zh-CN" sz="2400" dirty="0"/>
              <a:t>2</a:t>
            </a:r>
          </a:p>
          <a:p>
            <a:pPr marL="508000" lvl="1" indent="-50800">
              <a:lnSpc>
                <a:spcPct val="90000"/>
              </a:lnSpc>
              <a:buNone/>
            </a:pPr>
            <a:r>
              <a:rPr lang="zh-CN" altLang="en-US" sz="2400" dirty="0"/>
              <a:t>例：</a:t>
            </a:r>
            <a:r>
              <a:rPr lang="en-US" altLang="zh-CN" sz="2400" dirty="0"/>
              <a:t>if  (x&gt;y)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&lt;&lt;x;</a:t>
            </a:r>
          </a:p>
          <a:p>
            <a:pPr marL="508000" lvl="1" indent="-50800">
              <a:lnSpc>
                <a:spcPct val="90000"/>
              </a:lnSpc>
              <a:buNone/>
            </a:pPr>
            <a:r>
              <a:rPr lang="en-US" altLang="zh-CN" sz="2400" dirty="0"/>
              <a:t>    else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&lt;&lt;y</a:t>
            </a:r>
            <a:r>
              <a:rPr lang="en-US" altLang="zh-CN" sz="2400" dirty="0" smtClean="0"/>
              <a:t>;</a:t>
            </a:r>
          </a:p>
          <a:p>
            <a:pPr marL="508000" lvl="1" indent="-50800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多</a:t>
            </a:r>
            <a:r>
              <a:rPr lang="zh-CN" altLang="en-US" sz="2400" dirty="0" smtClean="0">
                <a:solidFill>
                  <a:srgbClr val="FF0000"/>
                </a:solidFill>
              </a:rPr>
              <a:t>分支结构：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508000" lvl="1" indent="-50800">
              <a:lnSpc>
                <a:spcPct val="90000"/>
              </a:lnSpc>
              <a:buNone/>
            </a:pPr>
            <a:r>
              <a:rPr lang="en-US" altLang="zh-CN" sz="2400" dirty="0" smtClean="0"/>
              <a:t>if   </a:t>
            </a:r>
            <a:r>
              <a:rPr lang="en-US" altLang="zh-CN" sz="2400" dirty="0"/>
              <a:t>(</a:t>
            </a:r>
            <a:r>
              <a:rPr lang="zh-CN" altLang="en-US" sz="2400" dirty="0"/>
              <a:t>表达式</a:t>
            </a:r>
            <a:r>
              <a:rPr lang="en-US" altLang="zh-CN" sz="2400" dirty="0"/>
              <a:t>1)  </a:t>
            </a:r>
            <a:r>
              <a:rPr lang="zh-CN" altLang="en-US" sz="2400" dirty="0"/>
              <a:t>语句</a:t>
            </a:r>
            <a:r>
              <a:rPr lang="en-US" altLang="zh-CN" sz="2400" dirty="0"/>
              <a:t>1</a:t>
            </a:r>
            <a:br>
              <a:rPr lang="en-US" altLang="zh-CN" sz="2400" dirty="0"/>
            </a:br>
            <a:r>
              <a:rPr lang="en-US" altLang="zh-CN" sz="2400" dirty="0"/>
              <a:t>else  if  (</a:t>
            </a:r>
            <a:r>
              <a:rPr lang="zh-CN" altLang="en-US" sz="2400" dirty="0"/>
              <a:t>表达式</a:t>
            </a:r>
            <a:r>
              <a:rPr lang="en-US" altLang="zh-CN" sz="2400" dirty="0"/>
              <a:t>2)  </a:t>
            </a:r>
            <a:r>
              <a:rPr lang="zh-CN" altLang="en-US" sz="2400" dirty="0"/>
              <a:t>语句</a:t>
            </a:r>
            <a:r>
              <a:rPr lang="en-US" altLang="zh-CN" sz="2400" dirty="0"/>
              <a:t>2</a:t>
            </a:r>
            <a:br>
              <a:rPr lang="en-US" altLang="zh-CN" sz="2400" dirty="0"/>
            </a:br>
            <a:r>
              <a:rPr lang="en-US" altLang="zh-CN" sz="2400" dirty="0"/>
              <a:t>else  if  (</a:t>
            </a:r>
            <a:r>
              <a:rPr lang="zh-CN" altLang="en-US" sz="2400" dirty="0"/>
              <a:t>表达式</a:t>
            </a:r>
            <a:r>
              <a:rPr lang="en-US" altLang="zh-CN" sz="2400" dirty="0"/>
              <a:t>3)  </a:t>
            </a:r>
            <a:r>
              <a:rPr lang="zh-CN" altLang="en-US" sz="2400" dirty="0"/>
              <a:t>语句</a:t>
            </a:r>
            <a:r>
              <a:rPr lang="en-US" altLang="zh-CN" sz="2400" dirty="0"/>
              <a:t>3</a:t>
            </a:r>
            <a:br>
              <a:rPr lang="en-US" altLang="zh-CN" sz="2400" dirty="0"/>
            </a:br>
            <a:r>
              <a:rPr lang="en-US" altLang="zh-CN" sz="2400" dirty="0"/>
              <a:t>           …</a:t>
            </a:r>
            <a:br>
              <a:rPr lang="en-US" altLang="zh-CN" sz="2400" dirty="0"/>
            </a:br>
            <a:r>
              <a:rPr lang="en-US" altLang="zh-CN" sz="2400" dirty="0"/>
              <a:t>else  </a:t>
            </a:r>
            <a:r>
              <a:rPr lang="zh-CN" altLang="en-US" sz="2400" dirty="0"/>
              <a:t>语句 </a:t>
            </a:r>
            <a:r>
              <a:rPr lang="en-US" altLang="zh-CN" sz="2400" dirty="0"/>
              <a:t>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3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嵌套的 </a:t>
            </a:r>
            <a:r>
              <a:rPr lang="en-US" altLang="zh-CN" dirty="0" smtClean="0"/>
              <a:t>if </a:t>
            </a:r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71800" y="1484784"/>
            <a:ext cx="3672408" cy="3416320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dirty="0" smtClean="0"/>
              <a:t>if(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if</a:t>
            </a:r>
            <a:r>
              <a:rPr lang="en-US" altLang="zh-CN" dirty="0"/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smtClean="0"/>
              <a:t>) { … … }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else </a:t>
            </a:r>
            <a:r>
              <a:rPr lang="en-US" altLang="zh-CN" dirty="0"/>
              <a:t>{ … … 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smtClean="0"/>
              <a:t>else </a:t>
            </a:r>
            <a:r>
              <a:rPr lang="en-US" altLang="zh-CN" dirty="0"/>
              <a:t>{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if</a:t>
            </a:r>
            <a:r>
              <a:rPr lang="en-US" altLang="zh-CN" dirty="0"/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smtClean="0"/>
              <a:t>) </a:t>
            </a:r>
            <a:r>
              <a:rPr lang="en-US" altLang="zh-CN" dirty="0"/>
              <a:t>{ … … }</a:t>
            </a:r>
          </a:p>
          <a:p>
            <a:r>
              <a:rPr lang="en-US" altLang="zh-CN" dirty="0"/>
              <a:t>  else { … … }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文本框 4"/>
          <p:cNvSpPr txBox="1"/>
          <p:nvPr/>
        </p:nvSpPr>
        <p:spPr>
          <a:xfrm>
            <a:off x="2557847" y="5085184"/>
            <a:ext cx="5662127" cy="462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每层的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配对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，或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{ }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来确定层次关系。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2267744" y="1772816"/>
            <a:ext cx="288032" cy="1656184"/>
          </a:xfrm>
          <a:prstGeom prst="leftBrace">
            <a:avLst>
              <a:gd name="adj1" fmla="val 27286"/>
              <a:gd name="adj2" fmla="val 50000"/>
            </a:avLst>
          </a:prstGeom>
          <a:ln w="19050">
            <a:solidFill>
              <a:srgbClr val="7109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 flipH="1">
            <a:off x="6588224" y="2060848"/>
            <a:ext cx="235658" cy="648072"/>
          </a:xfrm>
          <a:prstGeom prst="leftBrace">
            <a:avLst>
              <a:gd name="adj1" fmla="val 27286"/>
              <a:gd name="adj2" fmla="val 50000"/>
            </a:avLst>
          </a:prstGeom>
          <a:ln w="19050">
            <a:solidFill>
              <a:srgbClr val="7109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7"/>
          <p:cNvSpPr txBox="1"/>
          <p:nvPr/>
        </p:nvSpPr>
        <p:spPr>
          <a:xfrm>
            <a:off x="1907141" y="24162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7109B0"/>
                </a:solidFill>
              </a:rPr>
              <a:t>❶</a:t>
            </a:r>
            <a:endParaRPr lang="zh-CN" altLang="en-US" dirty="0">
              <a:solidFill>
                <a:srgbClr val="7109B0"/>
              </a:solidFill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6765746" y="22002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109B0"/>
                </a:solidFill>
              </a:rPr>
              <a:t>❷</a:t>
            </a:r>
          </a:p>
        </p:txBody>
      </p:sp>
    </p:spTree>
    <p:extLst>
      <p:ext uri="{BB962C8B-B14F-4D97-AF65-F5344CB8AC3E}">
        <p14:creationId xmlns:p14="http://schemas.microsoft.com/office/powerpoint/2010/main" val="380543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  <a:r>
              <a:rPr lang="en-US" altLang="zh-CN" dirty="0" smtClean="0"/>
              <a:t>2-4   </a:t>
            </a:r>
            <a:r>
              <a:rPr lang="zh-CN" altLang="en-US" dirty="0" smtClean="0"/>
              <a:t>输入</a:t>
            </a:r>
            <a:r>
              <a:rPr lang="zh-CN" altLang="en-US" dirty="0"/>
              <a:t>一个</a:t>
            </a:r>
            <a:r>
              <a:rPr lang="en-US" altLang="zh-CN" dirty="0"/>
              <a:t>0~6</a:t>
            </a:r>
            <a:r>
              <a:rPr lang="zh-CN" altLang="en-US" dirty="0"/>
              <a:t>的整数，转换成星期输出。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844824"/>
            <a:ext cx="7560956" cy="432048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zh-CN" altLang="en-US" noProof="1"/>
              <a:t>#</a:t>
            </a:r>
            <a:r>
              <a:rPr lang="en-US" altLang="zh-CN" noProof="1"/>
              <a:t>include &lt;iostream&gt;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  <a:endParaRPr lang="en-US" altLang="zh-CN" noProof="1"/>
          </a:p>
          <a:p>
            <a:pPr>
              <a:lnSpc>
                <a:spcPct val="80000"/>
              </a:lnSpc>
              <a:buNone/>
            </a:pPr>
            <a:r>
              <a:rPr lang="en-US" altLang="zh-CN" noProof="1"/>
              <a:t>int main</a:t>
            </a:r>
            <a:r>
              <a:rPr lang="en-US" altLang="zh-CN" noProof="1" smtClean="0"/>
              <a:t>()</a:t>
            </a:r>
            <a:endParaRPr lang="en-US" altLang="zh-CN" noProof="1"/>
          </a:p>
          <a:p>
            <a:pPr>
              <a:lnSpc>
                <a:spcPct val="80000"/>
              </a:lnSpc>
              <a:buNone/>
            </a:pPr>
            <a:r>
              <a:rPr lang="en-US" altLang="zh-CN" noProof="1"/>
              <a:t>{	int day;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noProof="1"/>
              <a:t>	cin &gt;&gt; day;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noProof="1"/>
              <a:t>	switch (day)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noProof="1"/>
              <a:t>	{	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noProof="1"/>
              <a:t>	 </a:t>
            </a:r>
            <a:r>
              <a:rPr lang="en-US" altLang="zh-CN" noProof="1" smtClean="0"/>
              <a:t>	case </a:t>
            </a:r>
            <a:r>
              <a:rPr lang="en-US" altLang="zh-CN" noProof="1"/>
              <a:t>0:	cout &lt;&lt; "Sunday" &lt;&lt; endl;</a:t>
            </a:r>
            <a:r>
              <a:rPr lang="en-US" altLang="zh-CN" dirty="0"/>
              <a:t>    </a:t>
            </a:r>
            <a:r>
              <a:rPr lang="en-US" altLang="zh-CN" noProof="1"/>
              <a:t>break;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noProof="1"/>
              <a:t>	 	case 1:	cout &lt;&lt; "Monday" &lt;&lt; endl;</a:t>
            </a:r>
            <a:r>
              <a:rPr lang="en-US" altLang="zh-CN" dirty="0"/>
              <a:t>   </a:t>
            </a:r>
            <a:r>
              <a:rPr lang="en-US" altLang="zh-CN" noProof="1"/>
              <a:t>break;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noProof="1"/>
              <a:t>		case 2:	cout &lt;&lt; "Tuesday" &lt;&lt; endl;</a:t>
            </a:r>
            <a:r>
              <a:rPr lang="en-US" altLang="zh-CN" dirty="0"/>
              <a:t>   </a:t>
            </a:r>
            <a:r>
              <a:rPr lang="en-US" altLang="zh-CN" noProof="1"/>
              <a:t>break;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		</a:t>
            </a:r>
            <a:r>
              <a:rPr lang="en-US" altLang="zh-CN" noProof="1"/>
              <a:t>case 3:  </a:t>
            </a:r>
            <a:r>
              <a:rPr lang="en-US" altLang="zh-CN" noProof="1" smtClean="0"/>
              <a:t>     cout </a:t>
            </a:r>
            <a:r>
              <a:rPr lang="en-US" altLang="zh-CN" noProof="1"/>
              <a:t>&lt;&lt; "Wednesday" &lt;&lt; endl;</a:t>
            </a:r>
            <a:r>
              <a:rPr lang="en-US" altLang="zh-CN" dirty="0"/>
              <a:t>   </a:t>
            </a:r>
            <a:r>
              <a:rPr lang="en-US" altLang="zh-CN" noProof="1"/>
              <a:t>break;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noProof="1"/>
              <a:t>	 	case 4:	cout &lt;&lt; "Thursday" &lt;&lt; endl;</a:t>
            </a:r>
            <a:r>
              <a:rPr lang="en-US" altLang="zh-CN" dirty="0"/>
              <a:t>   </a:t>
            </a:r>
            <a:r>
              <a:rPr lang="en-US" altLang="zh-CN" noProof="1"/>
              <a:t>break;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noProof="1"/>
              <a:t>	 	case 5:	cout &lt;&lt; "Friday" &lt;&lt; endl;</a:t>
            </a:r>
            <a:r>
              <a:rPr lang="en-US" altLang="zh-CN" dirty="0"/>
              <a:t>   </a:t>
            </a:r>
            <a:r>
              <a:rPr lang="en-US" altLang="zh-CN" noProof="1"/>
              <a:t>break;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noProof="1"/>
              <a:t>	 	case 6:	cout &lt;&lt; "Saturday" &lt;&lt; endl;</a:t>
            </a:r>
            <a:r>
              <a:rPr lang="en-US" altLang="zh-CN" dirty="0"/>
              <a:t>   </a:t>
            </a:r>
            <a:r>
              <a:rPr lang="en-US" altLang="zh-CN" noProof="1"/>
              <a:t>break;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noProof="1"/>
              <a:t>	 	</a:t>
            </a:r>
            <a:r>
              <a:rPr lang="en-US" altLang="zh-CN" noProof="1" smtClean="0"/>
              <a:t>default:	 </a:t>
            </a:r>
            <a:r>
              <a:rPr lang="en-US" altLang="zh-CN" noProof="1"/>
              <a:t>cout &lt;&lt; "Day out of range Sunday .. Saturday</a:t>
            </a:r>
            <a:r>
              <a:rPr lang="en-US" altLang="zh-CN" noProof="1" smtClean="0"/>
              <a:t>";break;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noProof="1"/>
              <a:t>	 </a:t>
            </a:r>
            <a:r>
              <a:rPr lang="en-US" altLang="zh-CN" noProof="1" smtClean="0"/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noProof="1"/>
              <a:t>r</a:t>
            </a:r>
            <a:r>
              <a:rPr lang="en-US" altLang="zh-CN" noProof="1" smtClean="0"/>
              <a:t>eturn 0</a:t>
            </a:r>
            <a:r>
              <a:rPr lang="zh-CN" altLang="en-US" noProof="1" smtClean="0"/>
              <a:t>；</a:t>
            </a:r>
            <a:endParaRPr lang="en-US" altLang="zh-CN" noProof="1"/>
          </a:p>
          <a:p>
            <a:pPr>
              <a:lnSpc>
                <a:spcPct val="90000"/>
              </a:lnSpc>
              <a:buNone/>
            </a:pPr>
            <a:r>
              <a:rPr lang="en-US" altLang="zh-CN" noProof="1"/>
              <a:t>}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7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-99392"/>
            <a:ext cx="7024744" cy="1143000"/>
          </a:xfrm>
        </p:spPr>
        <p:txBody>
          <a:bodyPr/>
          <a:lstStyle/>
          <a:p>
            <a:r>
              <a:rPr lang="en-US" altLang="zh-CN" dirty="0" smtClean="0"/>
              <a:t>switch </a:t>
            </a:r>
            <a:r>
              <a:rPr lang="zh-CN" altLang="en-US" dirty="0" smtClean="0"/>
              <a:t>选择</a:t>
            </a:r>
            <a:endParaRPr lang="zh-CN" altLang="en-US" dirty="0"/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D11224A-BD5E-4793-BDAD-C871CE5B9970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85056" y="1024095"/>
            <a:ext cx="8277944" cy="39002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200772"/>
              </a:buClr>
              <a:buSzPct val="8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6A48D7"/>
              </a:buClr>
              <a:buSzPct val="72000"/>
              <a:buFont typeface="Wingdings" panose="05000000000000000000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宋体" pitchFamily="2" charset="-122"/>
              </a:rPr>
              <a:t>一般形式</a:t>
            </a:r>
          </a:p>
          <a:p>
            <a:pPr marL="534988" lvl="1" indent="-1588">
              <a:buFontTx/>
              <a:buNone/>
            </a:pPr>
            <a:r>
              <a:rPr lang="en-US" altLang="zh-CN" sz="2000" dirty="0" smtClean="0">
                <a:latin typeface="宋体" pitchFamily="2" charset="-122"/>
              </a:rPr>
              <a:t>switch  (</a:t>
            </a:r>
            <a:r>
              <a:rPr lang="zh-CN" altLang="en-US" sz="2000" dirty="0" smtClean="0">
                <a:latin typeface="宋体" pitchFamily="2" charset="-122"/>
              </a:rPr>
              <a:t>表达式</a:t>
            </a:r>
            <a:r>
              <a:rPr lang="en-US" altLang="zh-CN" sz="2000" dirty="0" smtClean="0">
                <a:latin typeface="宋体" pitchFamily="2" charset="-122"/>
              </a:rPr>
              <a:t>)</a:t>
            </a:r>
          </a:p>
          <a:p>
            <a:pPr marL="534988" lvl="1" indent="-1588">
              <a:buFontTx/>
              <a:buNone/>
            </a:pPr>
            <a:r>
              <a:rPr lang="en-US" altLang="zh-CN" sz="2000" dirty="0" smtClean="0">
                <a:latin typeface="宋体" pitchFamily="2" charset="-122"/>
              </a:rPr>
              <a:t>   {  case    </a:t>
            </a:r>
            <a:r>
              <a:rPr lang="zh-CN" altLang="en-US" sz="2000" dirty="0" smtClean="0">
                <a:latin typeface="宋体" pitchFamily="2" charset="-122"/>
              </a:rPr>
              <a:t>常量表达式 </a:t>
            </a:r>
            <a:r>
              <a:rPr lang="en-US" altLang="zh-CN" sz="2000" dirty="0" smtClean="0">
                <a:latin typeface="宋体" pitchFamily="2" charset="-122"/>
              </a:rPr>
              <a:t>1</a:t>
            </a:r>
            <a:r>
              <a:rPr lang="zh-CN" altLang="en-US" sz="2000" dirty="0" smtClean="0">
                <a:latin typeface="宋体" pitchFamily="2" charset="-122"/>
              </a:rPr>
              <a:t>：语句</a:t>
            </a:r>
            <a:r>
              <a:rPr lang="en-US" altLang="zh-CN" sz="2000" dirty="0" smtClean="0">
                <a:latin typeface="宋体" pitchFamily="2" charset="-122"/>
              </a:rPr>
              <a:t>1</a:t>
            </a:r>
          </a:p>
          <a:p>
            <a:pPr marL="534988" lvl="1" indent="-1588">
              <a:buFontTx/>
              <a:buNone/>
            </a:pPr>
            <a:r>
              <a:rPr lang="en-US" altLang="zh-CN" sz="2000" dirty="0" smtClean="0">
                <a:latin typeface="宋体" pitchFamily="2" charset="-122"/>
              </a:rPr>
              <a:t>      case    </a:t>
            </a:r>
            <a:r>
              <a:rPr lang="zh-CN" altLang="en-US" sz="2000" dirty="0" smtClean="0">
                <a:latin typeface="宋体" pitchFamily="2" charset="-122"/>
              </a:rPr>
              <a:t>常量表达式 </a:t>
            </a:r>
            <a:r>
              <a:rPr lang="en-US" altLang="zh-CN" sz="2000" dirty="0" smtClean="0">
                <a:latin typeface="宋体" pitchFamily="2" charset="-122"/>
              </a:rPr>
              <a:t>2</a:t>
            </a:r>
            <a:r>
              <a:rPr lang="zh-CN" altLang="en-US" sz="2000" dirty="0" smtClean="0">
                <a:latin typeface="宋体" pitchFamily="2" charset="-122"/>
              </a:rPr>
              <a:t>：语句</a:t>
            </a:r>
            <a:r>
              <a:rPr lang="en-US" altLang="zh-CN" sz="2000" dirty="0" smtClean="0">
                <a:latin typeface="宋体" pitchFamily="2" charset="-122"/>
              </a:rPr>
              <a:t>2</a:t>
            </a:r>
          </a:p>
          <a:p>
            <a:pPr marL="534988" lvl="1" indent="-1588">
              <a:buFontTx/>
              <a:buNone/>
            </a:pPr>
            <a:r>
              <a:rPr lang="en-US" altLang="zh-CN" sz="2000" dirty="0" smtClean="0">
                <a:latin typeface="宋体" pitchFamily="2" charset="-122"/>
              </a:rPr>
              <a:t>                  ┆</a:t>
            </a:r>
          </a:p>
          <a:p>
            <a:pPr marL="534988" lvl="1" indent="-1588">
              <a:buFontTx/>
              <a:buNone/>
            </a:pPr>
            <a:r>
              <a:rPr lang="en-US" altLang="zh-CN" sz="2000" dirty="0" smtClean="0">
                <a:latin typeface="宋体" pitchFamily="2" charset="-122"/>
              </a:rPr>
              <a:t>      case    </a:t>
            </a:r>
            <a:r>
              <a:rPr lang="zh-CN" altLang="en-US" sz="2000" dirty="0" smtClean="0">
                <a:latin typeface="宋体" pitchFamily="2" charset="-122"/>
              </a:rPr>
              <a:t>常量表达式 </a:t>
            </a:r>
            <a:r>
              <a:rPr lang="en-US" altLang="zh-CN" sz="2000" dirty="0" smtClean="0">
                <a:latin typeface="宋体" pitchFamily="2" charset="-122"/>
              </a:rPr>
              <a:t>n</a:t>
            </a:r>
            <a:r>
              <a:rPr lang="zh-CN" altLang="en-US" sz="2000" dirty="0" smtClean="0">
                <a:latin typeface="宋体" pitchFamily="2" charset="-122"/>
              </a:rPr>
              <a:t>：语句</a:t>
            </a:r>
            <a:r>
              <a:rPr lang="en-US" altLang="zh-CN" sz="2000" dirty="0" smtClean="0">
                <a:latin typeface="宋体" pitchFamily="2" charset="-122"/>
              </a:rPr>
              <a:t>n</a:t>
            </a:r>
          </a:p>
          <a:p>
            <a:pPr marL="534988" lvl="1" indent="-1588">
              <a:buFontTx/>
              <a:buNone/>
            </a:pPr>
            <a:r>
              <a:rPr lang="en-US" altLang="zh-CN" sz="2000" dirty="0" smtClean="0">
                <a:latin typeface="宋体" pitchFamily="2" charset="-122"/>
              </a:rPr>
              <a:t>      default :             </a:t>
            </a:r>
            <a:r>
              <a:rPr lang="zh-CN" altLang="en-US" sz="2000" dirty="0" smtClean="0">
                <a:latin typeface="宋体" pitchFamily="2" charset="-122"/>
              </a:rPr>
              <a:t>语句</a:t>
            </a:r>
            <a:r>
              <a:rPr lang="en-US" altLang="zh-CN" sz="2000" dirty="0" smtClean="0">
                <a:latin typeface="宋体" pitchFamily="2" charset="-122"/>
              </a:rPr>
              <a:t>n+1</a:t>
            </a:r>
          </a:p>
          <a:p>
            <a:pPr marL="534988" lvl="1" indent="-1588">
              <a:buFontTx/>
              <a:buNone/>
            </a:pPr>
            <a:r>
              <a:rPr lang="en-US" altLang="zh-CN" sz="2000" dirty="0" smtClean="0">
                <a:latin typeface="宋体" pitchFamily="2" charset="-122"/>
              </a:rPr>
              <a:t>   }</a:t>
            </a:r>
            <a:endParaRPr lang="en-US" altLang="zh-CN" sz="2000" dirty="0" smtClean="0">
              <a:solidFill>
                <a:srgbClr val="C0FEF9"/>
              </a:solidFill>
              <a:latin typeface="宋体" pitchFamily="2" charset="-122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899592" y="5029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534988" indent="-158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执行顺序</a:t>
            </a:r>
            <a:endParaRPr lang="zh-CN" altLang="en-US" sz="2000" b="1" dirty="0">
              <a:solidFill>
                <a:srgbClr val="EAEC5E"/>
              </a:solidFill>
              <a:latin typeface="宋体" pitchFamily="2" charset="-122"/>
              <a:ea typeface="宋体" pitchFamily="2" charset="-122"/>
            </a:endParaRPr>
          </a:p>
          <a:p>
            <a:pPr lvl="1">
              <a:spcBef>
                <a:spcPct val="20000"/>
              </a:spcBef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以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case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中的常量表达式值为入口标号，由此开始顺序执行。因此，每个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case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分支最后应该加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break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语句。</a:t>
            </a:r>
          </a:p>
        </p:txBody>
      </p:sp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6019800" y="2667000"/>
            <a:ext cx="3124200" cy="1447800"/>
            <a:chOff x="3792" y="1536"/>
            <a:chExt cx="1968" cy="912"/>
          </a:xfrm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3792" y="1536"/>
              <a:ext cx="96" cy="912"/>
            </a:xfrm>
            <a:custGeom>
              <a:avLst/>
              <a:gdLst>
                <a:gd name="T0" fmla="*/ 0 w 97"/>
                <a:gd name="T1" fmla="*/ 0 h 1057"/>
                <a:gd name="T2" fmla="*/ 95 w 97"/>
                <a:gd name="T3" fmla="*/ 41 h 1057"/>
                <a:gd name="T4" fmla="*/ 95 w 97"/>
                <a:gd name="T5" fmla="*/ 828 h 1057"/>
                <a:gd name="T6" fmla="*/ 0 w 97"/>
                <a:gd name="T7" fmla="*/ 911 h 10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1057"/>
                <a:gd name="T14" fmla="*/ 97 w 97"/>
                <a:gd name="T15" fmla="*/ 1057 h 10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1057">
                  <a:moveTo>
                    <a:pt x="0" y="0"/>
                  </a:moveTo>
                  <a:lnTo>
                    <a:pt x="96" y="48"/>
                  </a:lnTo>
                  <a:lnTo>
                    <a:pt x="96" y="960"/>
                  </a:lnTo>
                  <a:lnTo>
                    <a:pt x="0" y="1056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3888" y="2064"/>
              <a:ext cx="1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4042" y="1750"/>
              <a:ext cx="1718" cy="63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宋体" pitchFamily="2" charset="-122"/>
                </a:rPr>
                <a:t>每个常量表达式的值不能相同，次序不影响执行结果。</a:t>
              </a:r>
            </a:p>
          </p:txBody>
        </p:sp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5410200" y="4327525"/>
            <a:ext cx="3505200" cy="701675"/>
            <a:chOff x="3408" y="2601"/>
            <a:chExt cx="2208" cy="442"/>
          </a:xfrm>
        </p:grpSpPr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3408" y="2640"/>
              <a:ext cx="433" cy="145"/>
            </a:xfrm>
            <a:custGeom>
              <a:avLst/>
              <a:gdLst>
                <a:gd name="T0" fmla="*/ 0 w 433"/>
                <a:gd name="T1" fmla="*/ 0 h 145"/>
                <a:gd name="T2" fmla="*/ 99 w 433"/>
                <a:gd name="T3" fmla="*/ 144 h 145"/>
                <a:gd name="T4" fmla="*/ 432 w 433"/>
                <a:gd name="T5" fmla="*/ 144 h 145"/>
                <a:gd name="T6" fmla="*/ 0 60000 65536"/>
                <a:gd name="T7" fmla="*/ 0 60000 65536"/>
                <a:gd name="T8" fmla="*/ 0 60000 65536"/>
                <a:gd name="T9" fmla="*/ 0 w 433"/>
                <a:gd name="T10" fmla="*/ 0 h 145"/>
                <a:gd name="T11" fmla="*/ 433 w 433"/>
                <a:gd name="T12" fmla="*/ 145 h 1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3" h="145">
                  <a:moveTo>
                    <a:pt x="0" y="0"/>
                  </a:moveTo>
                  <a:lnTo>
                    <a:pt x="99" y="144"/>
                  </a:lnTo>
                  <a:lnTo>
                    <a:pt x="432" y="144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3792" y="2601"/>
              <a:ext cx="182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宋体" pitchFamily="2" charset="-122"/>
                </a:rPr>
                <a:t>可以是多个语句，但不必用</a:t>
              </a:r>
              <a:r>
                <a:rPr lang="en-US" altLang="zh-CN" sz="2000" dirty="0">
                  <a:ea typeface="宋体" pitchFamily="2" charset="-122"/>
                </a:rPr>
                <a:t>{ }</a:t>
              </a:r>
              <a:r>
                <a:rPr lang="zh-CN" altLang="en-US" sz="2000" dirty="0">
                  <a:ea typeface="宋体" pitchFamily="2" charset="-122"/>
                </a:rPr>
                <a:t>。</a:t>
              </a:r>
            </a:p>
          </p:txBody>
        </p:sp>
      </p:grpSp>
      <p:grpSp>
        <p:nvGrpSpPr>
          <p:cNvPr id="21" name="Group 17"/>
          <p:cNvGrpSpPr>
            <a:grpSpLocks/>
          </p:cNvGrpSpPr>
          <p:nvPr/>
        </p:nvGrpSpPr>
        <p:grpSpPr bwMode="auto">
          <a:xfrm>
            <a:off x="3676650" y="2057400"/>
            <a:ext cx="5086350" cy="396875"/>
            <a:chOff x="1824" y="1248"/>
            <a:chExt cx="3204" cy="250"/>
          </a:xfrm>
        </p:grpSpPr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1824" y="1392"/>
              <a:ext cx="1056" cy="0"/>
            </a:xfrm>
            <a:prstGeom prst="line">
              <a:avLst/>
            </a:prstGeom>
            <a:ln>
              <a:headEnd type="stealth" w="med" len="lg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2832" y="1248"/>
              <a:ext cx="2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ea typeface="宋体" pitchFamily="2" charset="-122"/>
                </a:rPr>
                <a:t>可以是整型、字符型、枚举型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473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语言的产生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1428736"/>
            <a:ext cx="7572428" cy="43426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C++</a:t>
            </a:r>
            <a:r>
              <a:rPr lang="zh-CN" altLang="en-US" dirty="0" smtClean="0"/>
              <a:t>是从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语言发展演变而来的，首先是一个更好的</a:t>
            </a:r>
            <a:r>
              <a:rPr lang="en-US" altLang="zh-CN" dirty="0" smtClean="0"/>
              <a:t>C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引入了类的机制，最初的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被称为“带类的</a:t>
            </a:r>
            <a:r>
              <a:rPr lang="en-US" altLang="zh-CN" dirty="0" smtClean="0"/>
              <a:t>C”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1983</a:t>
            </a:r>
            <a:r>
              <a:rPr lang="zh-CN" altLang="en-US" dirty="0" smtClean="0"/>
              <a:t>年正式取名为</a:t>
            </a:r>
            <a:r>
              <a:rPr lang="en-US" altLang="zh-CN" dirty="0" smtClean="0"/>
              <a:t>C++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从</a:t>
            </a:r>
            <a:r>
              <a:rPr lang="en-US" altLang="zh-CN" dirty="0" smtClean="0"/>
              <a:t>1989</a:t>
            </a:r>
            <a:r>
              <a:rPr lang="zh-CN" altLang="en-US" dirty="0" smtClean="0"/>
              <a:t>年开始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语言的标准化工作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于</a:t>
            </a:r>
            <a:r>
              <a:rPr lang="en-US" altLang="zh-CN" dirty="0" smtClean="0"/>
              <a:t>1994</a:t>
            </a:r>
            <a:r>
              <a:rPr lang="zh-CN" altLang="en-US" dirty="0" smtClean="0"/>
              <a:t>年制定了</a:t>
            </a:r>
            <a:r>
              <a:rPr lang="en-US" altLang="zh-CN" dirty="0" smtClean="0"/>
              <a:t>ANSI C++</a:t>
            </a:r>
            <a:r>
              <a:rPr lang="zh-CN" altLang="en-US" dirty="0" smtClean="0"/>
              <a:t>标准草案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于</a:t>
            </a:r>
            <a:r>
              <a:rPr lang="en-US" altLang="zh-CN" dirty="0" smtClean="0"/>
              <a:t>1998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月被国际标准化组织（</a:t>
            </a:r>
            <a:r>
              <a:rPr lang="en-US" altLang="zh-CN" dirty="0" smtClean="0"/>
              <a:t>ISO</a:t>
            </a:r>
            <a:r>
              <a:rPr lang="zh-CN" altLang="en-US" dirty="0" smtClean="0"/>
              <a:t>）批准为国际标准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于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ISO C++11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算法的基本控制结构</a:t>
            </a:r>
            <a:r>
              <a:rPr lang="en-US" altLang="zh-CN" dirty="0"/>
              <a:t>——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dirty="0" smtClean="0"/>
              <a:t> 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zh-CN" altLang="en-US" dirty="0" smtClean="0"/>
              <a:t>递归调用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37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7504" y="-99392"/>
            <a:ext cx="7024744" cy="1143000"/>
          </a:xfrm>
        </p:spPr>
        <p:txBody>
          <a:bodyPr/>
          <a:lstStyle/>
          <a:p>
            <a:r>
              <a:rPr lang="en-US" altLang="zh-CN" dirty="0" smtClean="0"/>
              <a:t>while 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840760" cy="43426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一</a:t>
            </a:r>
            <a:r>
              <a:rPr lang="zh-CN" altLang="en-US" dirty="0" smtClean="0"/>
              <a:t>个例子：求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的和</a:t>
            </a:r>
            <a:endParaRPr lang="en-US" altLang="zh-CN" dirty="0" smtClean="0"/>
          </a:p>
          <a:p>
            <a:pPr marL="514350" lvl="2" indent="-342900">
              <a:lnSpc>
                <a:spcPct val="150000"/>
              </a:lnSpc>
              <a:buClr>
                <a:srgbClr val="6048D7"/>
              </a:buClr>
              <a:buSzPct val="72000"/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分析：是累加的过程，本质上就是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循环作加法的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形式：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执行顺序：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先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判断表达式的值，若为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，则执行语句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7" name="文本框 3"/>
          <p:cNvSpPr txBox="1"/>
          <p:nvPr/>
        </p:nvSpPr>
        <p:spPr>
          <a:xfrm>
            <a:off x="3779912" y="2852936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while(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表达式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 { … … }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37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 </a:t>
            </a:r>
            <a:r>
              <a:rPr lang="zh-CN" altLang="en-US" dirty="0"/>
              <a:t>循环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6" name="内容占位符 11"/>
          <p:cNvSpPr txBox="1">
            <a:spLocks/>
          </p:cNvSpPr>
          <p:nvPr/>
        </p:nvSpPr>
        <p:spPr>
          <a:xfrm>
            <a:off x="2038830" y="1305396"/>
            <a:ext cx="6840760" cy="4787900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1, sum = 0;</a:t>
            </a:r>
          </a:p>
          <a:p>
            <a:r>
              <a:rPr lang="en-US" altLang="zh-CN" dirty="0"/>
              <a:t>  while (</a:t>
            </a:r>
            <a:r>
              <a:rPr lang="en-US" altLang="zh-CN" dirty="0" err="1"/>
              <a:t>i</a:t>
            </a:r>
            <a:r>
              <a:rPr lang="en-US" altLang="zh-CN" dirty="0"/>
              <a:t> &lt;= 10) {</a:t>
            </a:r>
          </a:p>
          <a:p>
            <a:r>
              <a:rPr lang="en-US" altLang="zh-CN" dirty="0"/>
              <a:t>      sum += </a:t>
            </a:r>
            <a:r>
              <a:rPr lang="en-US" altLang="zh-CN" dirty="0" err="1"/>
              <a:t>i</a:t>
            </a:r>
            <a:r>
              <a:rPr lang="en-US" altLang="zh-CN" dirty="0"/>
              <a:t>;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 = sum +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 &lt;&lt; "sum = " &lt;&lt; sum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return </a:t>
            </a:r>
            <a:r>
              <a:rPr lang="en-US" altLang="zh-CN" dirty="0"/>
              <a:t>0;</a:t>
            </a:r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772" y="2689175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sum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初始值设为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72" y="3149350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如果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&lt;=10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，则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{}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内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的语句继续被执行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9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15228" y="0"/>
            <a:ext cx="7024744" cy="1143000"/>
          </a:xfrm>
        </p:spPr>
        <p:txBody>
          <a:bodyPr/>
          <a:lstStyle/>
          <a:p>
            <a:r>
              <a:rPr lang="en-US" altLang="zh-CN" dirty="0" smtClean="0"/>
              <a:t>do-while </a:t>
            </a:r>
            <a:r>
              <a:rPr lang="zh-CN" altLang="en-US" dirty="0"/>
              <a:t>循环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660232" cy="38164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一般形式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do {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… …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while(</a:t>
            </a:r>
            <a:r>
              <a:rPr lang="zh-CN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表达式</a:t>
            </a:r>
            <a:r>
              <a:rPr lang="en-US" altLang="zh-C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执行顺序：</a:t>
            </a:r>
            <a:endParaRPr lang="en-US" altLang="zh-CN" dirty="0" smtClean="0"/>
          </a:p>
          <a:p>
            <a:pPr lvl="1">
              <a:buClr>
                <a:srgbClr val="6A48D7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先</a:t>
            </a:r>
            <a:r>
              <a:rPr lang="zh-CN" altLang="en-US" dirty="0" smtClean="0"/>
              <a:t>执行循环体内语句，再判断表达式是否为真</a:t>
            </a:r>
            <a:endParaRPr lang="en-US" altLang="zh-CN" dirty="0" smtClean="0"/>
          </a:p>
          <a:p>
            <a:pPr lvl="1">
              <a:buClr>
                <a:srgbClr val="6A48D7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/>
              <a:t>如果表达式为真，则继续执行</a:t>
            </a:r>
            <a:endParaRPr lang="en-US" altLang="zh-CN" dirty="0" smtClean="0"/>
          </a:p>
          <a:p>
            <a:pPr lvl="1">
              <a:buClr>
                <a:srgbClr val="6A48D7"/>
              </a:buClr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67744" y="5157192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while()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的区别？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459" y="-99392"/>
            <a:ext cx="7024744" cy="1143000"/>
          </a:xfrm>
        </p:spPr>
        <p:txBody>
          <a:bodyPr/>
          <a:lstStyle/>
          <a:p>
            <a:r>
              <a:rPr lang="en-US" altLang="zh-CN" dirty="0" smtClean="0"/>
              <a:t>for 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660232" cy="4896544"/>
          </a:xfrm>
        </p:spPr>
        <p:txBody>
          <a:bodyPr>
            <a:normAutofit/>
          </a:bodyPr>
          <a:lstStyle/>
          <a:p>
            <a:r>
              <a:rPr lang="zh-CN" altLang="en-US" dirty="0"/>
              <a:t>一般</a:t>
            </a:r>
            <a:r>
              <a:rPr lang="zh-CN" altLang="en-US" dirty="0" smtClean="0"/>
              <a:t>形式：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>
              <a:buClr>
                <a:srgbClr val="6048D7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如果</a:t>
            </a:r>
            <a:r>
              <a:rPr lang="zh-CN" alt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表</a:t>
            </a:r>
            <a:r>
              <a:rPr lang="zh-CN" alt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达式</a:t>
            </a:r>
            <a:r>
              <a:rPr lang="en-US" altLang="zh-CN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为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，则执行循环体内语句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rgbClr val="6048D7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执行循环体语句之后，执行</a:t>
            </a:r>
            <a:r>
              <a:rPr lang="zh-CN" alt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表达式</a:t>
            </a:r>
            <a:r>
              <a:rPr lang="en-US" altLang="zh-CN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altLang="zh-CN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627784" y="1755258"/>
            <a:ext cx="5150916" cy="188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00025" indent="-246063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defRPr/>
            </a:pPr>
            <a:r>
              <a:rPr kumimoji="0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for (</a:t>
            </a:r>
            <a:r>
              <a:rPr kumimoji="0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初始</a:t>
            </a:r>
            <a:r>
              <a:rPr kumimoji="0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语句</a:t>
            </a:r>
            <a:r>
              <a:rPr kumimoji="0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r>
              <a:rPr kumimoji="0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表达式</a:t>
            </a:r>
            <a:r>
              <a:rPr kumimoji="0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 </a:t>
            </a:r>
            <a:r>
              <a:rPr kumimoji="0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表达式</a:t>
            </a:r>
            <a:r>
              <a:rPr kumimoji="0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kumimoji="0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 {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00025" indent="-246063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… …</a:t>
            </a:r>
            <a:endParaRPr kumimoji="0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00025" indent="-246063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kumimoji="0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657225" lvl="1" indent="-246063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defRPr/>
            </a:pPr>
            <a:r>
              <a:rPr kumimoji="0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                </a:t>
            </a:r>
            <a:r>
              <a:rPr kumimoji="0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               </a:t>
            </a:r>
            <a:endParaRPr kumimoji="0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37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-99392"/>
            <a:ext cx="7024744" cy="1143000"/>
          </a:xfrm>
        </p:spPr>
        <p:txBody>
          <a:bodyPr/>
          <a:lstStyle/>
          <a:p>
            <a:r>
              <a:rPr lang="en-US" altLang="zh-CN" dirty="0"/>
              <a:t>for </a:t>
            </a:r>
            <a:r>
              <a:rPr lang="zh-CN" altLang="en-US" dirty="0"/>
              <a:t>循环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6" name="内容占位符 11"/>
          <p:cNvSpPr txBox="1">
            <a:spLocks/>
          </p:cNvSpPr>
          <p:nvPr/>
        </p:nvSpPr>
        <p:spPr>
          <a:xfrm>
            <a:off x="2195736" y="1087784"/>
            <a:ext cx="6552728" cy="4247317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sum </a:t>
            </a:r>
            <a:r>
              <a:rPr lang="en-US" altLang="zh-CN" dirty="0"/>
              <a:t>= 0;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&lt;= </a:t>
            </a:r>
            <a:r>
              <a:rPr lang="en-US" altLang="zh-CN" dirty="0" smtClean="0"/>
              <a:t>10;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sum += </a:t>
            </a:r>
            <a:r>
              <a:rPr lang="en-US" altLang="zh-CN" dirty="0" err="1"/>
              <a:t>i</a:t>
            </a:r>
            <a:r>
              <a:rPr lang="en-US" altLang="zh-CN" dirty="0"/>
              <a:t>;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 = sum +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en-US" altLang="zh-CN" dirty="0"/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 &lt;&lt; "sum = " &lt;&lt; sum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return </a:t>
            </a:r>
            <a:r>
              <a:rPr lang="en-US" altLang="zh-CN" dirty="0"/>
              <a:t>0;</a:t>
            </a:r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2564904"/>
            <a:ext cx="2011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是控制循环的变量，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可以放在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for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语句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中来声明，如果这样，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变量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仅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在该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for </a:t>
            </a: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循环体内可见。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96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933" y="22979"/>
            <a:ext cx="7024744" cy="1143000"/>
          </a:xfrm>
        </p:spPr>
        <p:txBody>
          <a:bodyPr/>
          <a:lstStyle/>
          <a:p>
            <a:r>
              <a:rPr lang="en-US" altLang="zh-CN" dirty="0"/>
              <a:t>for </a:t>
            </a:r>
            <a:r>
              <a:rPr lang="zh-CN" altLang="en-US" dirty="0" smtClean="0"/>
              <a:t>循环 </a:t>
            </a:r>
            <a:r>
              <a:rPr lang="en-US" altLang="zh-CN" dirty="0" smtClean="0"/>
              <a:t>vs. while 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6" name="内容占位符 11"/>
          <p:cNvSpPr txBox="1">
            <a:spLocks/>
          </p:cNvSpPr>
          <p:nvPr/>
        </p:nvSpPr>
        <p:spPr>
          <a:xfrm>
            <a:off x="2051720" y="1305396"/>
            <a:ext cx="6840760" cy="2169825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sum </a:t>
            </a:r>
            <a:r>
              <a:rPr lang="en-US" altLang="zh-CN" dirty="0"/>
              <a:t>= 0;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for 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&lt;= </a:t>
            </a:r>
            <a:r>
              <a:rPr lang="en-US" altLang="zh-CN" dirty="0" smtClean="0"/>
              <a:t>10;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 )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sum += </a:t>
            </a:r>
            <a:r>
              <a:rPr lang="en-US" altLang="zh-CN" dirty="0" err="1"/>
              <a:t>i</a:t>
            </a:r>
            <a:r>
              <a:rPr lang="en-US" altLang="zh-CN" dirty="0"/>
              <a:t>;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zh-CN" dirty="0"/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 &lt;&lt; "sum = " &lt;&lt; sum &lt;&lt; </a:t>
            </a:r>
            <a:r>
              <a:rPr lang="en-US" altLang="zh-CN" dirty="0" err="1"/>
              <a:t>endl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sp>
        <p:nvSpPr>
          <p:cNvPr id="7" name="内容占位符 11"/>
          <p:cNvSpPr txBox="1">
            <a:spLocks/>
          </p:cNvSpPr>
          <p:nvPr/>
        </p:nvSpPr>
        <p:spPr>
          <a:xfrm>
            <a:off x="2051721" y="3933056"/>
            <a:ext cx="6840760" cy="25853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1, sum </a:t>
            </a:r>
            <a:r>
              <a:rPr lang="en-US" altLang="zh-CN" dirty="0"/>
              <a:t>= 0;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while 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&lt;= </a:t>
            </a:r>
            <a:r>
              <a:rPr lang="en-US" altLang="zh-CN" dirty="0" smtClean="0"/>
              <a:t>10 )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sum += </a:t>
            </a:r>
            <a:r>
              <a:rPr lang="en-US" altLang="zh-CN" dirty="0" err="1"/>
              <a:t>i</a:t>
            </a:r>
            <a:r>
              <a:rPr lang="en-US" altLang="zh-CN" dirty="0"/>
              <a:t>;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++;</a:t>
            </a:r>
            <a:endParaRPr lang="en-US" altLang="zh-CN" dirty="0"/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 &lt;&lt; "sum = " &lt;&lt; sum &lt;&lt; </a:t>
            </a:r>
            <a:r>
              <a:rPr lang="en-US" altLang="zh-CN" dirty="0" err="1"/>
              <a:t>endl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965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其他控制语句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break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语句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-400050">
              <a:lnSpc>
                <a:spcPct val="15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CN" altLang="en-US" dirty="0" smtClean="0"/>
              <a:t>使</a:t>
            </a:r>
            <a:r>
              <a:rPr lang="zh-CN" altLang="en-US" dirty="0"/>
              <a:t>程序从</a:t>
            </a:r>
            <a:r>
              <a:rPr lang="zh-CN" altLang="en-US" dirty="0" smtClean="0"/>
              <a:t>循环体</a:t>
            </a:r>
            <a:r>
              <a:rPr lang="zh-CN" altLang="en-US" dirty="0"/>
              <a:t>或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zh-CN" altLang="en-US" dirty="0"/>
              <a:t>语句内跳出，继续执行逻辑上的下</a:t>
            </a:r>
            <a:r>
              <a:rPr lang="zh-CN" altLang="en-US" dirty="0" smtClean="0"/>
              <a:t>一条语句，不宜</a:t>
            </a:r>
            <a:r>
              <a:rPr lang="zh-CN" altLang="en-US" dirty="0"/>
              <a:t>用在别处</a:t>
            </a:r>
            <a:r>
              <a:rPr lang="zh-CN" altLang="en-US" dirty="0" smtClean="0"/>
              <a:t>。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continue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语句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结束当前循环，接着判断是否继续执行下一次循环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语句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使执行语句跳转到指定的代码处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06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-99392"/>
            <a:ext cx="7024744" cy="1143000"/>
          </a:xfrm>
        </p:spPr>
        <p:txBody>
          <a:bodyPr/>
          <a:lstStyle/>
          <a:p>
            <a:r>
              <a:rPr lang="zh-CN" altLang="en-US" dirty="0" smtClean="0"/>
              <a:t>练习 </a:t>
            </a:r>
            <a:r>
              <a:rPr lang="en-US" altLang="zh-CN" dirty="0" smtClean="0"/>
              <a:t>2.1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660232" cy="6480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打印出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100 </a:t>
            </a:r>
            <a:r>
              <a:rPr lang="zh-CN" altLang="en-US" dirty="0" smtClean="0"/>
              <a:t>间的所有偶数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7" name="内容占位符 11"/>
          <p:cNvSpPr txBox="1">
            <a:spLocks/>
          </p:cNvSpPr>
          <p:nvPr/>
        </p:nvSpPr>
        <p:spPr>
          <a:xfrm>
            <a:off x="1403648" y="1916832"/>
            <a:ext cx="6624736" cy="4247317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&lt;= </a:t>
            </a:r>
            <a:r>
              <a:rPr lang="en-US" altLang="zh-CN" dirty="0" smtClean="0"/>
              <a:t>100;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if(          ) {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偶数：</a:t>
            </a:r>
            <a:r>
              <a:rPr lang="en-US" altLang="zh-CN" dirty="0" smtClean="0"/>
              <a:t>” &lt;&lt;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&lt;&lt; “\n”;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/>
              <a:t>  }</a:t>
            </a:r>
          </a:p>
          <a:p>
            <a:r>
              <a:rPr lang="en-US" altLang="zh-CN" dirty="0" smtClean="0"/>
              <a:t>  return </a:t>
            </a:r>
            <a:r>
              <a:rPr lang="en-US" altLang="zh-CN" dirty="0"/>
              <a:t>0;</a:t>
            </a:r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357722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i%2 == 0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 </a:t>
            </a:r>
            <a:r>
              <a:rPr lang="en-US" altLang="zh-CN" dirty="0" smtClean="0"/>
              <a:t>2.2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79512" y="1268760"/>
            <a:ext cx="8604448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002060"/>
              </a:buClr>
              <a:buSzPct val="8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002060"/>
              </a:buClr>
              <a:buSzPct val="72000"/>
              <a:buFont typeface="Wingdings" panose="05000000000000000000" pitchFamily="2" charset="2"/>
              <a:buChar char="p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 smtClean="0"/>
              <a:t>从低位向高位扫描一个整型数组，打印所有负整数，遇到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则停止扫描。</a:t>
            </a:r>
            <a:endParaRPr lang="zh-CN" altLang="en-US" dirty="0"/>
          </a:p>
        </p:txBody>
      </p:sp>
      <p:sp>
        <p:nvSpPr>
          <p:cNvPr id="7" name="内容占位符 11"/>
          <p:cNvSpPr txBox="1">
            <a:spLocks/>
          </p:cNvSpPr>
          <p:nvPr/>
        </p:nvSpPr>
        <p:spPr>
          <a:xfrm>
            <a:off x="2250813" y="1845979"/>
            <a:ext cx="6624736" cy="4893647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sz="1600" dirty="0" smtClean="0"/>
              <a:t>… …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val</a:t>
            </a:r>
            <a:r>
              <a:rPr lang="en-US" altLang="zh-CN" sz="1600" dirty="0" smtClean="0"/>
              <a:t>[100] = { … … };     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= 0;</a:t>
            </a:r>
          </a:p>
          <a:p>
            <a:r>
              <a:rPr lang="en-US" altLang="zh-CN" sz="1600" dirty="0" smtClean="0"/>
              <a:t>while(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&lt; 100 ) {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if( </a:t>
            </a:r>
            <a:r>
              <a:rPr lang="en-US" altLang="zh-CN" sz="1600" dirty="0" err="1" smtClean="0"/>
              <a:t>val</a:t>
            </a:r>
            <a:r>
              <a:rPr lang="en-US" altLang="zh-CN" sz="1600" dirty="0" smtClean="0"/>
              <a:t>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 &lt; 0 ) {</a:t>
            </a:r>
          </a:p>
          <a:p>
            <a:r>
              <a:rPr lang="en-US" altLang="zh-CN" sz="1600" dirty="0" smtClean="0"/>
              <a:t>    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 “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负数：</a:t>
            </a:r>
            <a:r>
              <a:rPr lang="en-US" altLang="zh-CN" sz="1600" dirty="0" smtClean="0"/>
              <a:t>” &lt;&lt; </a:t>
            </a:r>
            <a:r>
              <a:rPr lang="en-US" altLang="zh-CN" sz="1600" dirty="0" err="1" smtClean="0"/>
              <a:t>val</a:t>
            </a:r>
            <a:r>
              <a:rPr lang="en-US" altLang="zh-CN" sz="1600" dirty="0" smtClean="0"/>
              <a:t>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 &lt;&lt; “\n”;</a:t>
            </a:r>
            <a:endParaRPr lang="en-US" altLang="zh-CN" sz="1600" dirty="0"/>
          </a:p>
          <a:p>
            <a:r>
              <a:rPr lang="en-US" altLang="zh-CN" sz="1600" dirty="0" smtClean="0"/>
              <a:t>  }</a:t>
            </a:r>
          </a:p>
          <a:p>
            <a:r>
              <a:rPr lang="en-US" altLang="zh-CN" sz="1600" dirty="0" smtClean="0"/>
              <a:t>  if( </a:t>
            </a:r>
            <a:r>
              <a:rPr lang="en-US" altLang="zh-CN" sz="1600" dirty="0" err="1" smtClean="0"/>
              <a:t>val</a:t>
            </a:r>
            <a:r>
              <a:rPr lang="en-US" altLang="zh-CN" sz="1600" dirty="0" smtClean="0"/>
              <a:t>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 == 0 ) {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break;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}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++;</a:t>
            </a:r>
            <a:endParaRPr lang="en-US" altLang="zh-CN" sz="1600" dirty="0"/>
          </a:p>
          <a:p>
            <a:r>
              <a:rPr lang="en-US" altLang="zh-CN" sz="1600" dirty="0" smtClean="0"/>
              <a:t>}</a:t>
            </a:r>
            <a:endParaRPr lang="en-US" altLang="zh-CN" sz="1600" dirty="0"/>
          </a:p>
          <a:p>
            <a:r>
              <a:rPr lang="en-US" sz="1600" dirty="0" smtClean="0"/>
              <a:t>… …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4631" y="3068960"/>
            <a:ext cx="14606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是控制循环的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变量，也是数组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的下标，因此，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要注意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的范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围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631" y="4724603"/>
            <a:ext cx="14991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break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语句保证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了扫描到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即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退出的要求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1835696" y="3068960"/>
            <a:ext cx="288032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06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1538" y="1268760"/>
            <a:ext cx="7712422" cy="4342682"/>
          </a:xfrm>
        </p:spPr>
        <p:txBody>
          <a:bodyPr/>
          <a:lstStyle/>
          <a:p>
            <a:r>
              <a:rPr lang="zh-CN" altLang="en-US" dirty="0" smtClean="0"/>
              <a:t>全面兼容</a:t>
            </a:r>
            <a:r>
              <a:rPr lang="en-US" altLang="zh-CN" dirty="0" smtClean="0"/>
              <a:t>C</a:t>
            </a:r>
          </a:p>
          <a:p>
            <a:pPr lvl="1"/>
            <a:r>
              <a:rPr lang="zh-CN" altLang="en-US" dirty="0" smtClean="0"/>
              <a:t>它保持了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的简洁、高效和接近汇编语言等特点</a:t>
            </a:r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的类型系统进行了改革和扩充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也支持面向过程的程序设计，不是一个纯正的面向对象的语言</a:t>
            </a:r>
          </a:p>
          <a:p>
            <a:r>
              <a:rPr lang="zh-CN" altLang="en-US" dirty="0" smtClean="0"/>
              <a:t>支持面向对象的方法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 </a:t>
            </a:r>
            <a:r>
              <a:rPr lang="en-US" altLang="zh-CN" dirty="0" smtClean="0"/>
              <a:t>2.3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79512" y="1268760"/>
            <a:ext cx="8604448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002060"/>
              </a:buClr>
              <a:buSzPct val="8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002060"/>
              </a:buClr>
              <a:buSzPct val="72000"/>
              <a:buFont typeface="Wingdings" panose="05000000000000000000" pitchFamily="2" charset="2"/>
              <a:buChar char="p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 smtClean="0"/>
              <a:t>从低位向高位扫描一个整型数组，打印所有正偶数，遇到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则停止扫描。</a:t>
            </a:r>
            <a:endParaRPr lang="zh-CN" altLang="en-US" dirty="0"/>
          </a:p>
        </p:txBody>
      </p:sp>
      <p:sp>
        <p:nvSpPr>
          <p:cNvPr id="7" name="内容占位符 11"/>
          <p:cNvSpPr txBox="1">
            <a:spLocks/>
          </p:cNvSpPr>
          <p:nvPr/>
        </p:nvSpPr>
        <p:spPr>
          <a:xfrm>
            <a:off x="2250813" y="1845979"/>
            <a:ext cx="6624736" cy="4893647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sz="1600" dirty="0" smtClean="0"/>
              <a:t>… …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val</a:t>
            </a:r>
            <a:r>
              <a:rPr lang="en-US" altLang="zh-CN" sz="1600" dirty="0" smtClean="0"/>
              <a:t>[100] = { … … };     </a:t>
            </a: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= 0;</a:t>
            </a:r>
          </a:p>
          <a:p>
            <a:r>
              <a:rPr lang="en-US" altLang="zh-CN" sz="1600" dirty="0" smtClean="0"/>
              <a:t>while(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&lt; 100 ) {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if( </a:t>
            </a:r>
            <a:r>
              <a:rPr lang="en-US" altLang="zh-CN" sz="1600" dirty="0" err="1" smtClean="0"/>
              <a:t>val</a:t>
            </a:r>
            <a:r>
              <a:rPr lang="en-US" altLang="zh-CN" sz="1600" dirty="0" smtClean="0"/>
              <a:t>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 &gt; 0 &amp;&amp; </a:t>
            </a:r>
            <a:r>
              <a:rPr lang="en-US" altLang="zh-CN" sz="1600" dirty="0" err="1" smtClean="0"/>
              <a:t>val</a:t>
            </a:r>
            <a:r>
              <a:rPr lang="en-US" altLang="zh-CN" sz="1600" dirty="0" smtClean="0"/>
              <a:t>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 % 2 == 0 ) {</a:t>
            </a:r>
          </a:p>
          <a:p>
            <a:r>
              <a:rPr lang="en-US" altLang="zh-CN" sz="1600" dirty="0" smtClean="0"/>
              <a:t>    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 “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正偶数：</a:t>
            </a:r>
            <a:r>
              <a:rPr lang="en-US" altLang="zh-CN" sz="1600" dirty="0" smtClean="0"/>
              <a:t>” &lt;&lt; </a:t>
            </a:r>
            <a:r>
              <a:rPr lang="en-US" altLang="zh-CN" sz="1600" dirty="0" err="1" smtClean="0"/>
              <a:t>val</a:t>
            </a:r>
            <a:r>
              <a:rPr lang="en-US" altLang="zh-CN" sz="1600" dirty="0" smtClean="0"/>
              <a:t>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 &lt;&lt; “\n”;</a:t>
            </a:r>
            <a:endParaRPr lang="en-US" altLang="zh-CN" sz="1600" dirty="0"/>
          </a:p>
          <a:p>
            <a:r>
              <a:rPr lang="en-US" altLang="zh-CN" sz="1600" dirty="0" smtClean="0"/>
              <a:t>  }</a:t>
            </a:r>
          </a:p>
          <a:p>
            <a:r>
              <a:rPr lang="en-US" altLang="zh-CN" sz="1600" dirty="0" smtClean="0"/>
              <a:t>  if( </a:t>
            </a:r>
            <a:r>
              <a:rPr lang="en-US" altLang="zh-CN" sz="1600" dirty="0" err="1" smtClean="0"/>
              <a:t>val</a:t>
            </a:r>
            <a:r>
              <a:rPr lang="en-US" altLang="zh-CN" sz="1600" dirty="0" smtClean="0"/>
              <a:t>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 == 0 ) {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break;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}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++;</a:t>
            </a:r>
            <a:endParaRPr lang="en-US" altLang="zh-CN" sz="1600" dirty="0"/>
          </a:p>
          <a:p>
            <a:r>
              <a:rPr lang="en-US" altLang="zh-CN" sz="1600" dirty="0" smtClean="0"/>
              <a:t>}</a:t>
            </a:r>
            <a:endParaRPr lang="en-US" altLang="zh-CN" sz="1600" dirty="0"/>
          </a:p>
          <a:p>
            <a:r>
              <a:rPr lang="en-US" sz="1600" dirty="0" smtClean="0"/>
              <a:t>… …</a:t>
            </a:r>
            <a:endParaRPr 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2051720" y="3309145"/>
            <a:ext cx="6912768" cy="432048"/>
          </a:xfrm>
          <a:prstGeom prst="rect">
            <a:avLst/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33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 </a:t>
            </a:r>
            <a:r>
              <a:rPr lang="en-US" altLang="zh-CN" dirty="0" smtClean="0"/>
              <a:t>2.4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79512" y="1268760"/>
            <a:ext cx="8604448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002060"/>
              </a:buClr>
              <a:buSzPct val="8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002060"/>
              </a:buClr>
              <a:buSzPct val="72000"/>
              <a:buFont typeface="Wingdings" panose="05000000000000000000" pitchFamily="2" charset="2"/>
              <a:buChar char="p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 smtClean="0"/>
              <a:t>从低位向高位扫描一个整型数组，计算负整数的个数，遇到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则停止扫描。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6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 </a:t>
            </a:r>
            <a:r>
              <a:rPr lang="en-US" altLang="zh-CN" dirty="0" smtClean="0"/>
              <a:t>2.5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52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79512" y="1268760"/>
            <a:ext cx="8604448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002060"/>
              </a:buClr>
              <a:buSzPct val="8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002060"/>
              </a:buClr>
              <a:buSzPct val="72000"/>
              <a:buFont typeface="Wingdings" panose="05000000000000000000" pitchFamily="2" charset="2"/>
              <a:buChar char="p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 smtClean="0"/>
              <a:t>从键盘输入字符串，如果其等于</a:t>
            </a:r>
            <a:r>
              <a:rPr lang="en-US" altLang="zh-CN" dirty="0"/>
              <a:t> </a:t>
            </a:r>
            <a:r>
              <a:rPr lang="en-US" altLang="zh-CN" dirty="0" smtClean="0"/>
              <a:t>“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hello”</a:t>
            </a:r>
            <a:r>
              <a:rPr lang="zh-CN" altLang="en-US" dirty="0" smtClean="0"/>
              <a:t>，打印它，且停止输入。</a:t>
            </a:r>
            <a:endParaRPr lang="zh-CN" altLang="en-US" dirty="0"/>
          </a:p>
        </p:txBody>
      </p:sp>
      <p:sp>
        <p:nvSpPr>
          <p:cNvPr id="7" name="内容占位符 11"/>
          <p:cNvSpPr txBox="1">
            <a:spLocks/>
          </p:cNvSpPr>
          <p:nvPr/>
        </p:nvSpPr>
        <p:spPr>
          <a:xfrm>
            <a:off x="5228365" y="1864640"/>
            <a:ext cx="3545323" cy="4408899"/>
          </a:xfrm>
          <a:prstGeom prst="rect">
            <a:avLst/>
          </a:prstGeom>
          <a:solidFill>
            <a:srgbClr val="FFBF40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sz="1700" dirty="0" smtClean="0"/>
              <a:t>#include &lt;string&gt;</a:t>
            </a:r>
          </a:p>
          <a:p>
            <a:r>
              <a:rPr lang="en-US" altLang="zh-CN" sz="1700" dirty="0" smtClean="0"/>
              <a:t>… …</a:t>
            </a:r>
          </a:p>
          <a:p>
            <a:r>
              <a:rPr lang="en-US" altLang="zh-CN" sz="1700" dirty="0" smtClean="0"/>
              <a:t>string input;</a:t>
            </a:r>
            <a:endParaRPr lang="en-US" altLang="zh-CN" sz="1700" dirty="0"/>
          </a:p>
          <a:p>
            <a:r>
              <a:rPr lang="en-US" altLang="zh-CN" sz="1700" dirty="0" smtClean="0"/>
              <a:t>while( </a:t>
            </a:r>
            <a:r>
              <a:rPr lang="en-US" altLang="zh-CN" sz="1700" dirty="0" err="1" smtClean="0"/>
              <a:t>cin</a:t>
            </a:r>
            <a:r>
              <a:rPr lang="en-US" altLang="zh-CN" sz="1700" dirty="0" smtClean="0"/>
              <a:t> &gt;&gt; input ) {</a:t>
            </a:r>
          </a:p>
          <a:p>
            <a:r>
              <a:rPr lang="en-US" altLang="zh-CN" sz="1700" dirty="0"/>
              <a:t> </a:t>
            </a:r>
            <a:r>
              <a:rPr lang="en-US" altLang="zh-CN" sz="1700" dirty="0" smtClean="0"/>
              <a:t> if( input == “hello” ) {</a:t>
            </a:r>
          </a:p>
          <a:p>
            <a:r>
              <a:rPr lang="en-US" altLang="zh-CN" sz="1700" dirty="0" smtClean="0"/>
              <a:t>     </a:t>
            </a:r>
            <a:r>
              <a:rPr lang="en-US" altLang="zh-CN" sz="1700" dirty="0" err="1" smtClean="0"/>
              <a:t>cout</a:t>
            </a:r>
            <a:r>
              <a:rPr lang="en-US" altLang="zh-CN" sz="1700" dirty="0" smtClean="0"/>
              <a:t> &lt;&lt; input &lt;&lt; “\n”;</a:t>
            </a:r>
          </a:p>
          <a:p>
            <a:r>
              <a:rPr lang="en-US" altLang="zh-CN" sz="1700" dirty="0" smtClean="0"/>
              <a:t>     break;</a:t>
            </a:r>
            <a:endParaRPr lang="en-US" altLang="zh-CN" sz="1700" dirty="0"/>
          </a:p>
          <a:p>
            <a:r>
              <a:rPr lang="en-US" altLang="zh-CN" sz="1700" dirty="0" smtClean="0"/>
              <a:t>  }</a:t>
            </a:r>
          </a:p>
          <a:p>
            <a:r>
              <a:rPr lang="en-US" altLang="zh-CN" sz="1700" dirty="0" smtClean="0"/>
              <a:t>}</a:t>
            </a:r>
          </a:p>
          <a:p>
            <a:endParaRPr lang="en-US" altLang="zh-CN" sz="1700" dirty="0"/>
          </a:p>
          <a:p>
            <a:r>
              <a:rPr lang="en-US" sz="1700" dirty="0" smtClean="0"/>
              <a:t>… …</a:t>
            </a:r>
            <a:endParaRPr lang="en-US" sz="1700" dirty="0"/>
          </a:p>
        </p:txBody>
      </p:sp>
      <p:sp>
        <p:nvSpPr>
          <p:cNvPr id="8" name="内容占位符 11"/>
          <p:cNvSpPr txBox="1">
            <a:spLocks/>
          </p:cNvSpPr>
          <p:nvPr/>
        </p:nvSpPr>
        <p:spPr>
          <a:xfrm>
            <a:off x="1287171" y="1864640"/>
            <a:ext cx="3545323" cy="4408899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sz="1700" dirty="0" smtClean="0"/>
              <a:t>#include &lt;string&gt;</a:t>
            </a:r>
          </a:p>
          <a:p>
            <a:r>
              <a:rPr lang="en-US" altLang="zh-CN" sz="1700" dirty="0" smtClean="0"/>
              <a:t>… …</a:t>
            </a:r>
          </a:p>
          <a:p>
            <a:r>
              <a:rPr lang="en-US" altLang="zh-CN" sz="1700" dirty="0" smtClean="0"/>
              <a:t>string input;</a:t>
            </a:r>
            <a:endParaRPr lang="en-US" altLang="zh-CN" sz="1700" dirty="0"/>
          </a:p>
          <a:p>
            <a:r>
              <a:rPr lang="en-US" altLang="zh-CN" sz="1700" dirty="0" smtClean="0"/>
              <a:t>while( true) {</a:t>
            </a:r>
          </a:p>
          <a:p>
            <a:r>
              <a:rPr lang="en-US" altLang="zh-CN" sz="1700" dirty="0"/>
              <a:t> </a:t>
            </a:r>
            <a:r>
              <a:rPr lang="en-US" altLang="zh-CN" sz="1700" dirty="0" smtClean="0"/>
              <a:t> </a:t>
            </a:r>
            <a:r>
              <a:rPr lang="en-US" altLang="zh-CN" sz="1700" dirty="0" err="1" smtClean="0"/>
              <a:t>cin</a:t>
            </a:r>
            <a:r>
              <a:rPr lang="en-US" altLang="zh-CN" sz="1700" dirty="0" smtClean="0"/>
              <a:t> &gt;&gt; input;</a:t>
            </a:r>
          </a:p>
          <a:p>
            <a:r>
              <a:rPr lang="en-US" altLang="zh-CN" sz="1700" dirty="0"/>
              <a:t> </a:t>
            </a:r>
            <a:r>
              <a:rPr lang="en-US" altLang="zh-CN" sz="1700" dirty="0" smtClean="0"/>
              <a:t> if( input == “hello” ) {</a:t>
            </a:r>
          </a:p>
          <a:p>
            <a:r>
              <a:rPr lang="en-US" altLang="zh-CN" sz="1700" dirty="0" smtClean="0"/>
              <a:t>     </a:t>
            </a:r>
            <a:r>
              <a:rPr lang="en-US" altLang="zh-CN" sz="1700" dirty="0" err="1" smtClean="0"/>
              <a:t>cout</a:t>
            </a:r>
            <a:r>
              <a:rPr lang="en-US" altLang="zh-CN" sz="1700" dirty="0" smtClean="0"/>
              <a:t> &lt;&lt; input &lt;&lt; “\n”;</a:t>
            </a:r>
          </a:p>
          <a:p>
            <a:r>
              <a:rPr lang="en-US" altLang="zh-CN" sz="1700" dirty="0" smtClean="0"/>
              <a:t>     break;</a:t>
            </a:r>
            <a:endParaRPr lang="en-US" altLang="zh-CN" sz="1700" dirty="0"/>
          </a:p>
          <a:p>
            <a:r>
              <a:rPr lang="en-US" altLang="zh-CN" sz="1700" dirty="0" smtClean="0"/>
              <a:t>  }</a:t>
            </a:r>
          </a:p>
          <a:p>
            <a:r>
              <a:rPr lang="en-US" altLang="zh-CN" sz="1700" dirty="0" smtClean="0"/>
              <a:t>}</a:t>
            </a:r>
            <a:endParaRPr lang="en-US" altLang="zh-CN" sz="1700" dirty="0"/>
          </a:p>
          <a:p>
            <a:r>
              <a:rPr lang="en-US" sz="1700" dirty="0" smtClean="0"/>
              <a:t>… …</a:t>
            </a:r>
            <a:endParaRPr lang="en-US" sz="1700" dirty="0"/>
          </a:p>
        </p:txBody>
      </p:sp>
      <p:sp>
        <p:nvSpPr>
          <p:cNvPr id="9" name="矩形 8"/>
          <p:cNvSpPr/>
          <p:nvPr/>
        </p:nvSpPr>
        <p:spPr>
          <a:xfrm>
            <a:off x="1115616" y="3068960"/>
            <a:ext cx="7848872" cy="43204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04248" y="580526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更</a:t>
            </a:r>
            <a:r>
              <a:rPr lang="zh-CN" altLang="en-US" dirty="0" smtClean="0">
                <a:solidFill>
                  <a:srgbClr val="0070C0"/>
                </a:solidFill>
              </a:rPr>
              <a:t>简洁的表达！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18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 </a:t>
            </a:r>
            <a:r>
              <a:rPr lang="en-US" altLang="zh-CN" dirty="0" smtClean="0"/>
              <a:t>2.6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53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79512" y="1268760"/>
            <a:ext cx="8784976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002060"/>
              </a:buClr>
              <a:buSzPct val="8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002060"/>
              </a:buClr>
              <a:buSzPct val="72000"/>
              <a:buFont typeface="Wingdings" panose="05000000000000000000" pitchFamily="2" charset="2"/>
              <a:buChar char="p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900" dirty="0"/>
              <a:t>已知</a:t>
            </a:r>
            <a:r>
              <a:rPr lang="zh-CN" altLang="en-US" sz="1900" dirty="0" smtClean="0"/>
              <a:t>数组的大小是固定的，从键盘输入整数并存入数组中，打印所有元素之和。</a:t>
            </a:r>
            <a:endParaRPr lang="zh-CN" altLang="en-US" sz="1900" dirty="0"/>
          </a:p>
        </p:txBody>
      </p:sp>
      <p:sp>
        <p:nvSpPr>
          <p:cNvPr id="7" name="内容占位符 11"/>
          <p:cNvSpPr txBox="1">
            <a:spLocks/>
          </p:cNvSpPr>
          <p:nvPr/>
        </p:nvSpPr>
        <p:spPr>
          <a:xfrm>
            <a:off x="2200148" y="1916832"/>
            <a:ext cx="6548316" cy="4247317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dirty="0" smtClean="0"/>
              <a:t>… …</a:t>
            </a:r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NUM = 4;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iarray</a:t>
            </a:r>
            <a:r>
              <a:rPr lang="en-US" altLang="zh-CN" dirty="0" smtClean="0"/>
              <a:t>[NUM];</a:t>
            </a:r>
          </a:p>
          <a:p>
            <a:endParaRPr lang="en-US" altLang="zh-CN" dirty="0"/>
          </a:p>
          <a:p>
            <a:r>
              <a:rPr lang="en-US" altLang="zh-CN" dirty="0" smtClean="0"/>
              <a:t>for(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NUM;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 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 &gt;&gt; </a:t>
            </a:r>
            <a:r>
              <a:rPr lang="en-US" altLang="zh-CN" dirty="0" err="1" smtClean="0"/>
              <a:t>iarray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endParaRPr lang="en-US" dirty="0" smtClean="0"/>
          </a:p>
          <a:p>
            <a:r>
              <a:rPr lang="en-US" dirty="0" smtClean="0"/>
              <a:t>… …</a:t>
            </a:r>
            <a:endParaRPr lang="en-US" dirty="0"/>
          </a:p>
        </p:txBody>
      </p:sp>
      <p:sp>
        <p:nvSpPr>
          <p:cNvPr id="8" name="文本框 5"/>
          <p:cNvSpPr txBox="1"/>
          <p:nvPr/>
        </p:nvSpPr>
        <p:spPr>
          <a:xfrm>
            <a:off x="2195736" y="3267923"/>
            <a:ext cx="191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sum = 0;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2416172" y="4509120"/>
            <a:ext cx="262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sum +=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iarray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文本框 7"/>
          <p:cNvSpPr txBox="1"/>
          <p:nvPr/>
        </p:nvSpPr>
        <p:spPr>
          <a:xfrm>
            <a:off x="2195736" y="530518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“the sum of the array : ” &lt;&lt; sum &lt;&lt;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0" y="2510787"/>
            <a:ext cx="2037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如果去掉此处的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会有什么结果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？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0" y="3337828"/>
            <a:ext cx="19992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如果仅声明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sum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而不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赋初值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，会有什么结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果？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6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 </a:t>
            </a:r>
            <a:r>
              <a:rPr lang="en-US" altLang="zh-CN" dirty="0" smtClean="0"/>
              <a:t>2.7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54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79512" y="1268760"/>
            <a:ext cx="8784976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002060"/>
              </a:buClr>
              <a:buSzPct val="8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002060"/>
              </a:buClr>
              <a:buSzPct val="72000"/>
              <a:buFont typeface="Wingdings" panose="05000000000000000000" pitchFamily="2" charset="2"/>
              <a:buChar char="p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900" dirty="0"/>
              <a:t>从</a:t>
            </a:r>
            <a:r>
              <a:rPr lang="zh-CN" altLang="en-US" sz="1900" dirty="0" smtClean="0"/>
              <a:t>键盘输入两个整数，如果输入的两个值相同，则打印它们的和。</a:t>
            </a:r>
            <a:endParaRPr lang="zh-CN" altLang="en-US" sz="1900" dirty="0"/>
          </a:p>
        </p:txBody>
      </p:sp>
      <p:sp>
        <p:nvSpPr>
          <p:cNvPr id="7" name="内容占位符 11"/>
          <p:cNvSpPr txBox="1">
            <a:spLocks/>
          </p:cNvSpPr>
          <p:nvPr/>
        </p:nvSpPr>
        <p:spPr>
          <a:xfrm>
            <a:off x="2449642" y="2056686"/>
            <a:ext cx="3545323" cy="3624069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sz="1700" dirty="0" smtClean="0"/>
              <a:t>… …</a:t>
            </a:r>
          </a:p>
          <a:p>
            <a:r>
              <a:rPr lang="en-US" altLang="zh-CN" sz="1700" dirty="0" err="1" smtClean="0"/>
              <a:t>int</a:t>
            </a:r>
            <a:r>
              <a:rPr lang="en-US" altLang="zh-CN" sz="1700" dirty="0"/>
              <a:t> </a:t>
            </a:r>
            <a:r>
              <a:rPr lang="en-US" altLang="zh-CN" sz="1700" dirty="0" smtClean="0"/>
              <a:t>a, b;</a:t>
            </a:r>
          </a:p>
          <a:p>
            <a:r>
              <a:rPr lang="en-US" altLang="zh-CN" sz="1700" dirty="0" err="1" smtClean="0"/>
              <a:t>cin</a:t>
            </a:r>
            <a:r>
              <a:rPr lang="en-US" altLang="zh-CN" sz="1700" dirty="0" smtClean="0"/>
              <a:t> &gt;&gt; a;</a:t>
            </a:r>
          </a:p>
          <a:p>
            <a:r>
              <a:rPr lang="en-US" altLang="zh-CN" sz="1700" dirty="0" err="1" smtClean="0"/>
              <a:t>cin</a:t>
            </a:r>
            <a:r>
              <a:rPr lang="en-US" altLang="zh-CN" sz="1700" dirty="0" smtClean="0"/>
              <a:t> &gt;&gt; b;</a:t>
            </a:r>
          </a:p>
          <a:p>
            <a:r>
              <a:rPr lang="en-US" altLang="zh-CN" sz="1700" dirty="0" smtClean="0"/>
              <a:t>if( a == b )</a:t>
            </a:r>
          </a:p>
          <a:p>
            <a:r>
              <a:rPr lang="en-US" altLang="zh-CN" sz="1700" dirty="0"/>
              <a:t> </a:t>
            </a:r>
            <a:r>
              <a:rPr lang="en-US" altLang="zh-CN" sz="1700" dirty="0" smtClean="0"/>
              <a:t>   </a:t>
            </a:r>
            <a:r>
              <a:rPr lang="en-US" altLang="zh-CN" sz="1700" dirty="0" err="1" smtClean="0"/>
              <a:t>cout</a:t>
            </a:r>
            <a:r>
              <a:rPr lang="en-US" altLang="zh-CN" sz="1700" dirty="0" smtClean="0"/>
              <a:t> &lt;&lt; a + b &lt;&lt; </a:t>
            </a:r>
            <a:r>
              <a:rPr lang="en-US" altLang="zh-CN" sz="1700" dirty="0" err="1" smtClean="0"/>
              <a:t>endl</a:t>
            </a:r>
            <a:r>
              <a:rPr lang="en-US" altLang="zh-CN" sz="1700" dirty="0" smtClean="0"/>
              <a:t>;</a:t>
            </a:r>
            <a:endParaRPr lang="en-US" altLang="zh-CN" sz="1700" dirty="0"/>
          </a:p>
          <a:p>
            <a:r>
              <a:rPr lang="en-US" altLang="zh-CN" sz="1700" dirty="0" smtClean="0"/>
              <a:t>}</a:t>
            </a:r>
          </a:p>
          <a:p>
            <a:endParaRPr lang="en-US" altLang="zh-CN" sz="1700" dirty="0"/>
          </a:p>
          <a:p>
            <a:r>
              <a:rPr lang="en-US" sz="1700" dirty="0" smtClean="0"/>
              <a:t>… …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0538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 </a:t>
            </a:r>
            <a:r>
              <a:rPr lang="en-US" altLang="zh-CN" dirty="0" smtClean="0"/>
              <a:t>2.8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55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79512" y="1268760"/>
            <a:ext cx="8784976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002060"/>
              </a:buClr>
              <a:buSzPct val="80000"/>
              <a:buFont typeface="Wingdings" panose="05000000000000000000" pitchFamily="2" charset="2"/>
              <a:buChar char="n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002060"/>
              </a:buClr>
              <a:buSzPct val="72000"/>
              <a:buFont typeface="Wingdings" panose="05000000000000000000" pitchFamily="2" charset="2"/>
              <a:buChar char="p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900" dirty="0" smtClean="0"/>
              <a:t>比较“</a:t>
            </a:r>
            <a:r>
              <a:rPr lang="en-US" altLang="zh-CN" sz="1900" dirty="0" smtClean="0"/>
              <a:t>++</a:t>
            </a:r>
            <a:r>
              <a:rPr lang="zh-CN" altLang="en-US" sz="1900" dirty="0" smtClean="0"/>
              <a:t>符号”放在变量前与放在变量后的差别</a:t>
            </a:r>
            <a:endParaRPr lang="zh-CN" altLang="en-US" sz="1900" dirty="0"/>
          </a:p>
        </p:txBody>
      </p:sp>
      <p:sp>
        <p:nvSpPr>
          <p:cNvPr id="7" name="内容占位符 11"/>
          <p:cNvSpPr txBox="1">
            <a:spLocks/>
          </p:cNvSpPr>
          <p:nvPr/>
        </p:nvSpPr>
        <p:spPr>
          <a:xfrm>
            <a:off x="827584" y="2092206"/>
            <a:ext cx="3545323" cy="2839239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sz="1700" dirty="0" smtClean="0"/>
              <a:t>… …</a:t>
            </a:r>
          </a:p>
          <a:p>
            <a:r>
              <a:rPr lang="en-US" altLang="zh-CN" sz="1700" dirty="0" smtClean="0"/>
              <a:t>void main() {</a:t>
            </a:r>
          </a:p>
          <a:p>
            <a:r>
              <a:rPr lang="en-US" altLang="zh-CN" sz="1700" dirty="0" smtClean="0"/>
              <a:t>  </a:t>
            </a:r>
            <a:r>
              <a:rPr lang="en-US" altLang="zh-CN" sz="1700" dirty="0" err="1" smtClean="0"/>
              <a:t>int</a:t>
            </a:r>
            <a:r>
              <a:rPr lang="en-US" altLang="zh-CN" sz="1700" dirty="0" smtClean="0"/>
              <a:t> a = 99, b = 9;</a:t>
            </a:r>
          </a:p>
          <a:p>
            <a:r>
              <a:rPr lang="en-US" altLang="zh-CN" sz="1700" dirty="0" smtClean="0"/>
              <a:t>  </a:t>
            </a:r>
            <a:r>
              <a:rPr lang="en-US" altLang="zh-CN" sz="1700" dirty="0" err="1" smtClean="0"/>
              <a:t>cout</a:t>
            </a:r>
            <a:r>
              <a:rPr lang="en-US" altLang="zh-CN" sz="1700" dirty="0" smtClean="0"/>
              <a:t> &lt;&lt; ++a &lt;&lt; “, ” </a:t>
            </a:r>
          </a:p>
          <a:p>
            <a:r>
              <a:rPr lang="en-US" altLang="zh-CN" sz="1700" dirty="0"/>
              <a:t> </a:t>
            </a:r>
            <a:r>
              <a:rPr lang="en-US" altLang="zh-CN" sz="1700" dirty="0" smtClean="0"/>
              <a:t>      &lt;&lt; b++</a:t>
            </a:r>
          </a:p>
          <a:p>
            <a:r>
              <a:rPr lang="en-US" altLang="zh-CN" sz="1700" dirty="0"/>
              <a:t> </a:t>
            </a:r>
            <a:r>
              <a:rPr lang="en-US" altLang="zh-CN" sz="1700" dirty="0" smtClean="0"/>
              <a:t>      &lt;&lt; </a:t>
            </a:r>
            <a:r>
              <a:rPr lang="en-US" altLang="zh-CN" sz="1700" dirty="0" err="1" smtClean="0"/>
              <a:t>endl</a:t>
            </a:r>
            <a:r>
              <a:rPr lang="en-US" altLang="zh-CN" sz="1700" dirty="0" smtClean="0"/>
              <a:t>;</a:t>
            </a:r>
          </a:p>
          <a:p>
            <a:r>
              <a:rPr lang="en-US" altLang="zh-CN" sz="1700" dirty="0" smtClean="0"/>
              <a:t>}</a:t>
            </a:r>
          </a:p>
        </p:txBody>
      </p:sp>
      <p:sp>
        <p:nvSpPr>
          <p:cNvPr id="8" name="文本框 5"/>
          <p:cNvSpPr txBox="1"/>
          <p:nvPr/>
        </p:nvSpPr>
        <p:spPr>
          <a:xfrm>
            <a:off x="7020272" y="45621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输出什么？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13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 </a:t>
            </a:r>
            <a:r>
              <a:rPr lang="en-US" altLang="zh-CN" dirty="0" smtClean="0"/>
              <a:t>2.1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123728" y="1268760"/>
            <a:ext cx="6660232" cy="22322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完成并运行练习 </a:t>
            </a:r>
            <a:r>
              <a:rPr lang="en-US" altLang="zh-CN" dirty="0" smtClean="0"/>
              <a:t>2.4</a:t>
            </a:r>
            <a:r>
              <a:rPr lang="zh-CN" altLang="en-US" dirty="0" smtClean="0"/>
              <a:t>的代码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完善并运行练习</a:t>
            </a:r>
            <a:r>
              <a:rPr lang="en-US" altLang="zh-CN" dirty="0" smtClean="0"/>
              <a:t>2.8</a:t>
            </a:r>
            <a:r>
              <a:rPr lang="zh-CN" altLang="en-US" dirty="0" smtClean="0"/>
              <a:t>中的代码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不用提交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21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一个简单的 </a:t>
            </a:r>
            <a:r>
              <a:rPr lang="en-US" altLang="zh-CN" dirty="0" smtClean="0"/>
              <a:t>C++ 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95736" y="1268760"/>
            <a:ext cx="5040560" cy="2169825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“hello, world\n”;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return 0;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4077072"/>
            <a:ext cx="428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常用编译环境：</a:t>
            </a:r>
            <a:r>
              <a:rPr lang="en-US" altLang="zh-CN" dirty="0" smtClean="0">
                <a:ea typeface="微软雅黑" panose="020B0503020204020204" pitchFamily="34" charset="-122"/>
              </a:rPr>
              <a:t>VS/Windows </a:t>
            </a:r>
            <a:r>
              <a:rPr lang="zh-CN" altLang="en-US" dirty="0" smtClean="0">
                <a:ea typeface="微软雅黑" panose="020B0503020204020204" pitchFamily="34" charset="-122"/>
              </a:rPr>
              <a:t>和 </a:t>
            </a:r>
            <a:r>
              <a:rPr lang="en-US" altLang="zh-CN" dirty="0" smtClean="0">
                <a:ea typeface="微软雅黑" panose="020B0503020204020204" pitchFamily="34" charset="-122"/>
              </a:rPr>
              <a:t>g++/Linux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4448" y="4540478"/>
            <a:ext cx="35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ym typeface="Wingdings 2"/>
              </a:rPr>
              <a:t> </a:t>
            </a:r>
            <a:r>
              <a:rPr lang="zh-CN" altLang="en-US" dirty="0" smtClean="0">
                <a:ea typeface="微软雅黑" panose="020B0503020204020204" pitchFamily="34" charset="-122"/>
              </a:rPr>
              <a:t>预处理命令</a:t>
            </a:r>
            <a:r>
              <a:rPr lang="en-US" altLang="zh-CN" dirty="0" smtClean="0"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ea typeface="微软雅黑" panose="020B0503020204020204" pitchFamily="34" charset="-122"/>
              </a:rPr>
              <a:t>或称“预处理器”</a:t>
            </a:r>
            <a:r>
              <a:rPr lang="en-US" altLang="zh-CN" dirty="0" smtClean="0"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9862" y="140348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ym typeface="Wingdings 2"/>
              </a:rPr>
              <a:t>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89862" y="219557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ym typeface="Wingdings 2"/>
              </a:rPr>
              <a:t>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2" y="5062210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ym typeface="Wingdings 2"/>
              </a:rPr>
              <a:t>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 2"/>
              </a:rPr>
              <a:t>打印语句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409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稍复杂些的 </a:t>
            </a:r>
            <a:r>
              <a:rPr lang="en-US" altLang="zh-CN" dirty="0" smtClean="0"/>
              <a:t>C++ 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23728" y="1268760"/>
            <a:ext cx="5832648" cy="3000821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r>
              <a:rPr lang="en-US" altLang="zh-CN" dirty="0"/>
              <a:t>  double r = 2;</a:t>
            </a:r>
          </a:p>
          <a:p>
            <a:r>
              <a:rPr lang="en-US" altLang="zh-CN" dirty="0"/>
              <a:t>  double s = 3.14 * r * r;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“The area : ” &lt;&lt; s &lt;&lt; “\n”;</a:t>
            </a:r>
          </a:p>
          <a:p>
            <a:r>
              <a:rPr lang="en-US" altLang="zh-CN" dirty="0"/>
              <a:t>  return 0;</a:t>
            </a:r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29969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ym typeface="Wingdings 2"/>
              </a:rPr>
              <a:t>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4448" y="4715852"/>
            <a:ext cx="418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  <a:sym typeface="Wingdings 2"/>
              </a:rPr>
              <a:t> </a:t>
            </a:r>
            <a:r>
              <a:rPr lang="zh-CN" altLang="en-US" dirty="0">
                <a:ea typeface="微软雅黑" panose="020B0503020204020204" pitchFamily="34" charset="-122"/>
                <a:sym typeface="Wingdings 2"/>
              </a:rPr>
              <a:t>多</a:t>
            </a:r>
            <a:r>
              <a:rPr lang="zh-CN" altLang="en-US" dirty="0" smtClean="0">
                <a:ea typeface="微软雅黑" panose="020B0503020204020204" pitchFamily="34" charset="-122"/>
                <a:sym typeface="Wingdings 2"/>
              </a:rPr>
              <a:t>个待输出部分用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 2"/>
              </a:rPr>
              <a:t>“&lt;&lt;”</a:t>
            </a:r>
            <a:r>
              <a:rPr lang="zh-CN" altLang="en-US" dirty="0" smtClean="0">
                <a:ea typeface="微软雅黑" panose="020B0503020204020204" pitchFamily="34" charset="-122"/>
                <a:sym typeface="Wingdings 2"/>
              </a:rPr>
              <a:t>依次分隔开来</a:t>
            </a:r>
            <a:endParaRPr lang="en-US" altLang="zh-CN" dirty="0" smtClean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9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稍复杂些的 </a:t>
            </a:r>
            <a:r>
              <a:rPr lang="en-US" altLang="zh-CN" dirty="0" smtClean="0"/>
              <a:t>C++ 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23728" y="1268760"/>
            <a:ext cx="5832648" cy="3416320"/>
          </a:xfrm>
          <a:prstGeom prst="rect">
            <a:avLst/>
          </a:prstGeom>
          <a:solidFill>
            <a:srgbClr val="FFFF73"/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r>
              <a:rPr lang="en-US" altLang="zh-CN" dirty="0"/>
              <a:t>  double s, r;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cin</a:t>
            </a:r>
            <a:r>
              <a:rPr lang="en-US" altLang="zh-CN" dirty="0"/>
              <a:t> &gt;&gt; r;</a:t>
            </a:r>
          </a:p>
          <a:p>
            <a:r>
              <a:rPr lang="en-US" altLang="zh-CN" dirty="0"/>
              <a:t>  s = 3.14 * r * r;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“The area : ” &lt;&lt; s &lt;&lt; “\n”;</a:t>
            </a:r>
          </a:p>
          <a:p>
            <a:r>
              <a:rPr lang="en-US" altLang="zh-CN" dirty="0"/>
              <a:t>  return 0;</a:t>
            </a:r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262762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ym typeface="Wingdings 2"/>
              </a:rPr>
              <a:t>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1154" y="5147900"/>
            <a:ext cx="6268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 2"/>
              <a:buChar char="u"/>
            </a:pP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 2"/>
              </a:rPr>
              <a:t>“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 2"/>
              </a:rPr>
              <a:t>std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 2"/>
              </a:rPr>
              <a:t>::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 2"/>
              </a:rPr>
              <a:t>cin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 2"/>
              </a:rPr>
              <a:t> &gt;&gt; r” </a:t>
            </a:r>
            <a:r>
              <a:rPr lang="zh-CN" altLang="en-US" dirty="0" smtClean="0">
                <a:ea typeface="微软雅黑" panose="020B0503020204020204" pitchFamily="34" charset="-122"/>
                <a:sym typeface="Wingdings 2"/>
              </a:rPr>
              <a:t>表示从终端读入数值并赋值给变量 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 2"/>
              </a:rPr>
              <a:t>r,</a:t>
            </a:r>
          </a:p>
          <a:p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 2"/>
              </a:rPr>
              <a:t>  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 2"/>
              </a:rPr>
              <a:t>相当于 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 2"/>
              </a:rPr>
              <a:t>C 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 2"/>
              </a:rPr>
              <a:t>语言中的 </a:t>
            </a:r>
            <a:r>
              <a:rPr lang="en-US" altLang="zh-CN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 2"/>
              </a:rPr>
              <a:t>scanf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 2"/>
              </a:rPr>
              <a:t>(“..”,..); 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 2"/>
              </a:rPr>
              <a:t>语句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56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C++ </a:t>
            </a:r>
            <a:r>
              <a:rPr lang="zh-CN" altLang="en-US" dirty="0" smtClean="0"/>
              <a:t>语言的（</a:t>
            </a:r>
            <a:r>
              <a:rPr lang="zh-CN" altLang="en-US" dirty="0"/>
              <a:t>标准</a:t>
            </a:r>
            <a:r>
              <a:rPr lang="zh-CN" altLang="en-US" dirty="0" smtClean="0"/>
              <a:t>）输入、输出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123728" y="1268760"/>
            <a:ext cx="6660232" cy="281760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两种情况下使用不同的运算符号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输出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的值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输入一个值且赋给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表示名字空间</a:t>
            </a:r>
            <a:endParaRPr lang="en-US" altLang="zh-CN" dirty="0" smtClean="0"/>
          </a:p>
          <a:p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与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由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I/O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标准库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来提供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23728" y="3995772"/>
            <a:ext cx="2432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ea typeface="微软雅黑" panose="020B0503020204020204" pitchFamily="34" charset="-122"/>
                <a:sym typeface="Wingdings 2"/>
              </a:rPr>
              <a:t>为什么需要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altLang="zh-CN" sz="2000" dirty="0" smtClean="0">
                <a:ea typeface="微软雅黑" panose="020B0503020204020204" pitchFamily="34" charset="-122"/>
                <a:sym typeface="Wingdings 2"/>
              </a:rPr>
              <a:t>?</a:t>
            </a:r>
            <a:endParaRPr lang="en-US" altLang="zh-CN" sz="2000" dirty="0" smtClean="0">
              <a:ea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2123728" y="4446404"/>
            <a:ext cx="6660232" cy="1646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002060"/>
              </a:buClr>
              <a:buSzPct val="8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000"/>
              </a:lnSpc>
              <a:spcBef>
                <a:spcPct val="20000"/>
              </a:spcBef>
              <a:buClr>
                <a:srgbClr val="002060"/>
              </a:buClr>
              <a:buSzPct val="72000"/>
              <a:buFont typeface="Wingdings" panose="05000000000000000000" pitchFamily="2" charset="2"/>
              <a:buChar char="p"/>
              <a:defRPr sz="1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避免重名</a:t>
            </a:r>
            <a:endParaRPr lang="en-US" altLang="zh-CN" dirty="0" smtClean="0"/>
          </a:p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简化的办法：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在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前加上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“using namespace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;”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504" y="1359058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根据箭头方向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区分是输入还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是输出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2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1324</TotalTime>
  <Words>4614</Words>
  <Application>Microsoft Office PowerPoint</Application>
  <PresentationFormat>全屏显示(4:3)</PresentationFormat>
  <Paragraphs>677</Paragraphs>
  <Slides>56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奥斯汀</vt:lpstr>
      <vt:lpstr>第02章   C++简单程序设计</vt:lpstr>
      <vt:lpstr>本章主要内容</vt:lpstr>
      <vt:lpstr>C++ 的历史</vt:lpstr>
      <vt:lpstr>C++语言的产生</vt:lpstr>
      <vt:lpstr>C++的特点</vt:lpstr>
      <vt:lpstr>一个简单的 C++ 程序</vt:lpstr>
      <vt:lpstr>稍复杂些的 C++ 程序</vt:lpstr>
      <vt:lpstr>稍复杂些的 C++ 程序</vt:lpstr>
      <vt:lpstr>C++ 语言的（标准）输入、输出</vt:lpstr>
      <vt:lpstr>名字空间 std</vt:lpstr>
      <vt:lpstr>C++ 的常用编译环境</vt:lpstr>
      <vt:lpstr>C++ 语言基本数据类型</vt:lpstr>
      <vt:lpstr>C++ 语言基本数据类型</vt:lpstr>
      <vt:lpstr>变量的声明与定义</vt:lpstr>
      <vt:lpstr>变量的声明与定义：编译器的工作（简化）</vt:lpstr>
      <vt:lpstr>C++ 变量命名规则</vt:lpstr>
      <vt:lpstr>变量的声明与定义规则</vt:lpstr>
      <vt:lpstr>bool 类型</vt:lpstr>
      <vt:lpstr>enum 类型</vt:lpstr>
      <vt:lpstr>const 限定符</vt:lpstr>
      <vt:lpstr>练习：const 限定符</vt:lpstr>
      <vt:lpstr>引用类型</vt:lpstr>
      <vt:lpstr>引用类型</vt:lpstr>
      <vt:lpstr>引用 vs. 指针</vt:lpstr>
      <vt:lpstr>引用 vs. 指针</vt:lpstr>
      <vt:lpstr>用户自定义类型</vt:lpstr>
      <vt:lpstr>库类型</vt:lpstr>
      <vt:lpstr>string 类型</vt:lpstr>
      <vt:lpstr>string 类型</vt:lpstr>
      <vt:lpstr>运算符与表达式</vt:lpstr>
      <vt:lpstr>运算符与表达式</vt:lpstr>
      <vt:lpstr>表达式 vs. 语句</vt:lpstr>
      <vt:lpstr>作业 1.1</vt:lpstr>
      <vt:lpstr>算法的基本控制结构</vt:lpstr>
      <vt:lpstr>PowerPoint 演示文稿</vt:lpstr>
      <vt:lpstr>if 判断</vt:lpstr>
      <vt:lpstr>嵌套的 if 判断</vt:lpstr>
      <vt:lpstr>例2-4   输入一个0~6的整数，转换成星期输出。 </vt:lpstr>
      <vt:lpstr>switch 选择</vt:lpstr>
      <vt:lpstr>算法的基本控制结构——循环</vt:lpstr>
      <vt:lpstr>while 循环</vt:lpstr>
      <vt:lpstr>while 循环</vt:lpstr>
      <vt:lpstr>do-while 循环</vt:lpstr>
      <vt:lpstr>for 循环</vt:lpstr>
      <vt:lpstr>for 循环</vt:lpstr>
      <vt:lpstr>for 循环 vs. while 循环</vt:lpstr>
      <vt:lpstr>其他控制语句</vt:lpstr>
      <vt:lpstr>练习 2.1</vt:lpstr>
      <vt:lpstr>练习 2.2</vt:lpstr>
      <vt:lpstr>练习 2.3</vt:lpstr>
      <vt:lpstr>练习 2.4</vt:lpstr>
      <vt:lpstr>练习 2.5</vt:lpstr>
      <vt:lpstr>练习 2.6</vt:lpstr>
      <vt:lpstr>练习 2.7</vt:lpstr>
      <vt:lpstr>练习 2.8</vt:lpstr>
      <vt:lpstr>作业 2.1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</dc:creator>
  <cp:lastModifiedBy>18793</cp:lastModifiedBy>
  <cp:revision>256</cp:revision>
  <dcterms:created xsi:type="dcterms:W3CDTF">2013-12-29T13:33:49Z</dcterms:created>
  <dcterms:modified xsi:type="dcterms:W3CDTF">2018-03-19T12:51:09Z</dcterms:modified>
</cp:coreProperties>
</file>