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8" r:id="rId3"/>
    <p:sldId id="257" r:id="rId4"/>
    <p:sldId id="259" r:id="rId5"/>
    <p:sldId id="260" r:id="rId6"/>
    <p:sldId id="258" r:id="rId7"/>
    <p:sldId id="261" r:id="rId8"/>
    <p:sldId id="262" r:id="rId9"/>
    <p:sldId id="263" r:id="rId10"/>
    <p:sldId id="264" r:id="rId11"/>
    <p:sldId id="265" r:id="rId12"/>
    <p:sldId id="266" r:id="rId13"/>
    <p:sldId id="267" r:id="rId14"/>
    <p:sldId id="268" r:id="rId15"/>
    <p:sldId id="272" r:id="rId16"/>
    <p:sldId id="271" r:id="rId17"/>
    <p:sldId id="277" r:id="rId18"/>
    <p:sldId id="283" r:id="rId19"/>
    <p:sldId id="284" r:id="rId20"/>
    <p:sldId id="295" r:id="rId21"/>
    <p:sldId id="274" r:id="rId22"/>
    <p:sldId id="275" r:id="rId23"/>
    <p:sldId id="278" r:id="rId24"/>
    <p:sldId id="282" r:id="rId25"/>
    <p:sldId id="276" r:id="rId26"/>
    <p:sldId id="285" r:id="rId27"/>
    <p:sldId id="287" r:id="rId28"/>
    <p:sldId id="299" r:id="rId29"/>
    <p:sldId id="300" r:id="rId30"/>
    <p:sldId id="291" r:id="rId31"/>
    <p:sldId id="292" r:id="rId32"/>
    <p:sldId id="286" r:id="rId33"/>
    <p:sldId id="293" r:id="rId34"/>
    <p:sldId id="297" r:id="rId35"/>
    <p:sldId id="281" r:id="rId36"/>
    <p:sldId id="29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14B0"/>
    <a:srgbClr val="C6D9F1"/>
    <a:srgbClr val="FFF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0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0A380-0668-4F11-9D06-6DDF94B8E856}" type="datetimeFigureOut">
              <a:rPr lang="zh-CN" altLang="en-US" smtClean="0"/>
              <a:pPr/>
              <a:t>2017/3/8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F417-CBD6-41AC-B260-910C4194ACC1}" type="slidenum">
              <a:rPr lang="zh-CN" altLang="en-US" smtClean="0"/>
              <a:pPr/>
              <a:t>‹#›</a:t>
            </a:fld>
            <a:endParaRPr lang="zh-CN" altLang="en-US"/>
          </a:p>
        </p:txBody>
      </p:sp>
    </p:spTree>
    <p:extLst>
      <p:ext uri="{BB962C8B-B14F-4D97-AF65-F5344CB8AC3E}">
        <p14:creationId xmlns:p14="http://schemas.microsoft.com/office/powerpoint/2010/main" val="2043221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E8F417-CBD6-41AC-B260-910C4194ACC1}" type="slidenum">
              <a:rPr lang="zh-CN" altLang="en-US" smtClean="0"/>
              <a:pPr/>
              <a:t>7</a:t>
            </a:fld>
            <a:endParaRPr lang="zh-CN" altLang="en-US"/>
          </a:p>
        </p:txBody>
      </p:sp>
    </p:spTree>
    <p:extLst>
      <p:ext uri="{BB962C8B-B14F-4D97-AF65-F5344CB8AC3E}">
        <p14:creationId xmlns:p14="http://schemas.microsoft.com/office/powerpoint/2010/main" val="366204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E8F417-CBD6-41AC-B260-910C4194ACC1}" type="slidenum">
              <a:rPr lang="zh-CN" altLang="en-US" smtClean="0"/>
              <a:pPr/>
              <a:t>12</a:t>
            </a:fld>
            <a:endParaRPr lang="zh-CN" altLang="en-US"/>
          </a:p>
        </p:txBody>
      </p:sp>
    </p:spTree>
    <p:extLst>
      <p:ext uri="{BB962C8B-B14F-4D97-AF65-F5344CB8AC3E}">
        <p14:creationId xmlns:p14="http://schemas.microsoft.com/office/powerpoint/2010/main" val="2226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a:solidFill>
            <a:srgbClr val="002060"/>
          </a:solidFill>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371600" y="4246240"/>
            <a:ext cx="6400800" cy="1919064"/>
          </a:xfrm>
        </p:spPr>
        <p:txBody>
          <a:bodyPr>
            <a:normAutofit/>
          </a:bodyPr>
          <a:lstStyle>
            <a:lvl1pPr marL="0" indent="0" algn="ctr">
              <a:buNone/>
              <a:defRPr sz="28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2014 </a:t>
            </a:r>
            <a:r>
              <a:rPr lang="zh-CN" altLang="en-US" dirty="0" smtClean="0"/>
              <a:t>春季学期</a:t>
            </a:r>
            <a:r>
              <a:rPr lang="en-US" altLang="zh-CN" dirty="0" smtClean="0"/>
              <a:t> </a:t>
            </a:r>
          </a:p>
          <a:p>
            <a:endParaRPr lang="en-US" altLang="zh-CN" dirty="0" smtClean="0"/>
          </a:p>
          <a:p>
            <a:r>
              <a:rPr lang="zh-CN" altLang="en-US" dirty="0" smtClean="0"/>
              <a:t>北京林业大学</a:t>
            </a:r>
            <a:r>
              <a:rPr lang="en-US" altLang="zh-CN" dirty="0" smtClean="0"/>
              <a:t>/</a:t>
            </a:r>
            <a:r>
              <a:rPr lang="zh-CN" altLang="en-US" dirty="0" smtClean="0"/>
              <a:t>信息学院</a:t>
            </a:r>
            <a:endParaRPr lang="zh-CN" altLang="en-US" dirty="0"/>
          </a:p>
        </p:txBody>
      </p:sp>
      <p:sp>
        <p:nvSpPr>
          <p:cNvPr id="4" name="日期占位符 3"/>
          <p:cNvSpPr>
            <a:spLocks noGrp="1"/>
          </p:cNvSpPr>
          <p:nvPr>
            <p:ph type="dt" sz="half" idx="10"/>
          </p:nvPr>
        </p:nvSpPr>
        <p:spPr/>
        <p:txBody>
          <a:bodyPr/>
          <a:lstStyle/>
          <a:p>
            <a:fld id="{779483D3-D77A-42F0-9A91-C2B6B1471CD4}" type="datetime1">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A67F4B-CB96-4707-9634-A3A5D2539014}" type="datetime1">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C9E0A8-50FD-419D-9F27-DB8C80F72140}" type="datetime1">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9144000" cy="1080120"/>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nvPr>
        </p:nvSpPr>
        <p:spPr>
          <a:xfrm>
            <a:off x="107504" y="58614"/>
            <a:ext cx="8229600" cy="922114"/>
          </a:xfrm>
        </p:spPr>
        <p:txBody>
          <a:bodyPr/>
          <a:lstStyle>
            <a:lvl1pPr algn="l">
              <a:defRPr sz="3200">
                <a:solidFill>
                  <a:schemeClr val="bg1"/>
                </a:solidFill>
                <a:latin typeface="+mn-lt"/>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23728" y="1268760"/>
            <a:ext cx="6660232" cy="4342682"/>
          </a:xfrm>
        </p:spPr>
        <p:txBody>
          <a:bodyPr/>
          <a:lstStyle>
            <a:lvl1pPr marL="342900" indent="-342900">
              <a:lnSpc>
                <a:spcPts val="3000"/>
              </a:lnSpc>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nSpc>
                <a:spcPts val="3000"/>
              </a:lnSpc>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buNone/>
              <a:defRPr/>
            </a:lvl3pPr>
          </a:lstStyle>
          <a:p>
            <a:pPr lvl="0"/>
            <a:r>
              <a:rPr lang="zh-CN" altLang="en-US" dirty="0" smtClean="0"/>
              <a:t>单击此处编辑母版文本样式</a:t>
            </a:r>
          </a:p>
          <a:p>
            <a:pPr marL="742950" lvl="1" indent="-285750" algn="l" defTabSz="914400" rtl="0" eaLnBrk="1" latinLnBrk="0" hangingPunct="1">
              <a:lnSpc>
                <a:spcPts val="3000"/>
              </a:lnSpc>
              <a:spcBef>
                <a:spcPct val="20000"/>
              </a:spcBef>
              <a:buClr>
                <a:srgbClr val="6A48D7"/>
              </a:buClr>
              <a:buSzPct val="72000"/>
              <a:buFont typeface="Wingdings" panose="05000000000000000000" pitchFamily="2" charset="2"/>
              <a:buChar char="u"/>
            </a:pPr>
            <a:r>
              <a:rPr lang="zh-CN" altLang="en-US" dirty="0" smtClean="0"/>
              <a:t>第二级</a:t>
            </a:r>
          </a:p>
        </p:txBody>
      </p:sp>
      <p:sp>
        <p:nvSpPr>
          <p:cNvPr id="4" name="日期占位符 3"/>
          <p:cNvSpPr>
            <a:spLocks noGrp="1"/>
          </p:cNvSpPr>
          <p:nvPr>
            <p:ph type="dt" sz="half" idx="10"/>
          </p:nvPr>
        </p:nvSpPr>
        <p:spPr/>
        <p:txBody>
          <a:bodyPr/>
          <a:lstStyle/>
          <a:p>
            <a:fld id="{01C90A27-E03F-4ACA-AC76-E991A016FD60}" type="datetime1">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CD24DD-6152-4E17-9295-8BF5F323E905}" type="datetime1">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A92FE9-3921-494A-82EA-364AA3130B1D}" type="datetime1">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9DCDD1-1D89-4DBB-9226-959CAA277AC2}" type="datetime1">
              <a:rPr lang="zh-CN" altLang="en-US" smtClean="0"/>
              <a:t>2017/3/8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7E010C-A696-450B-8593-DC525DB65957}" type="datetime1">
              <a:rPr lang="zh-CN" altLang="en-US" smtClean="0"/>
              <a:t>2017/3/8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E2163A-6CF0-4E98-9D8D-6C1EB0C32E9B}" type="datetime1">
              <a:rPr lang="zh-CN" altLang="en-US" smtClean="0"/>
              <a:t>2017/3/8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A587F5-68A3-404C-AEB3-CF2C2FB38E0A}" type="datetime1">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B525E1-395F-42A4-84BC-C0F036D4CCA1}" type="datetime1">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A28FB-F080-4F4C-89A9-55E07D5BC307}" type="datetime1">
              <a:rPr lang="zh-CN" altLang="en-US" smtClean="0"/>
              <a:t>2017/3/8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2060"/>
        </a:buClr>
        <a:buSzPct val="80000"/>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Clr>
          <a:srgbClr val="6048D7"/>
        </a:buClr>
        <a:buSzPct val="72000"/>
        <a:buFont typeface="Wingdings" panose="05000000000000000000" pitchFamily="2" charset="2"/>
        <a:buChar char="u"/>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03</a:t>
            </a:r>
            <a:r>
              <a:rPr lang="zh-CN" altLang="en-US" dirty="0" smtClean="0"/>
              <a:t>章 函数</a:t>
            </a:r>
            <a:endParaRPr lang="zh-CN" altLang="en-US" dirty="0"/>
          </a:p>
        </p:txBody>
      </p:sp>
      <p:sp>
        <p:nvSpPr>
          <p:cNvPr id="3" name="副标题 2"/>
          <p:cNvSpPr>
            <a:spLocks noGrp="1"/>
          </p:cNvSpPr>
          <p:nvPr>
            <p:ph type="subTitle" idx="1"/>
          </p:nvPr>
        </p:nvSpPr>
        <p:spPr/>
        <p:txBody>
          <a:bodyPr/>
          <a:lstStyle/>
          <a:p>
            <a:r>
              <a:rPr lang="en-US" altLang="zh-CN" dirty="0" smtClean="0"/>
              <a:t>2017</a:t>
            </a:r>
            <a:r>
              <a:rPr lang="zh-CN" altLang="en-US" dirty="0" smtClean="0"/>
              <a:t> </a:t>
            </a:r>
            <a:r>
              <a:rPr lang="zh-CN" altLang="en-US" dirty="0" smtClean="0"/>
              <a:t>春季学期</a:t>
            </a:r>
            <a:endParaRPr lang="en-US" altLang="zh-CN" dirty="0" smtClean="0"/>
          </a:p>
          <a:p>
            <a:endParaRPr lang="en-US" altLang="zh-CN" dirty="0" smtClean="0"/>
          </a:p>
          <a:p>
            <a:r>
              <a:rPr lang="zh-CN" altLang="en-US" dirty="0" smtClean="0"/>
              <a:t>北京林业大学 理学院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187738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3.1</a:t>
            </a:r>
            <a:endParaRPr lang="zh-CN" altLang="en-US" dirty="0"/>
          </a:p>
        </p:txBody>
      </p:sp>
      <p:sp>
        <p:nvSpPr>
          <p:cNvPr id="4" name="文本框 3"/>
          <p:cNvSpPr txBox="1"/>
          <p:nvPr/>
        </p:nvSpPr>
        <p:spPr>
          <a:xfrm>
            <a:off x="107504" y="1340768"/>
            <a:ext cx="5732660"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编写函数用来求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x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次方（</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x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和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均为</a:t>
            </a:r>
            <a:r>
              <a:rPr lang="zh-CN" altLang="en-US" dirty="0">
                <a:latin typeface="Consolas" panose="020B0609020204030204" pitchFamily="49" charset="0"/>
                <a:ea typeface="微软雅黑" panose="020B0503020204020204" pitchFamily="34" charset="-122"/>
                <a:cs typeface="Consolas" panose="020B0609020204030204" pitchFamily="49" charset="0"/>
              </a:rPr>
              <a:t>正</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整数）</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395536" y="1916832"/>
            <a:ext cx="3888432" cy="300082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dirty="0" err="1" smtClean="0"/>
              <a:t>int</a:t>
            </a:r>
            <a:r>
              <a:rPr lang="en-US" altLang="zh-CN" dirty="0" smtClean="0"/>
              <a:t> </a:t>
            </a:r>
            <a:r>
              <a:rPr lang="en-US" altLang="zh-CN" dirty="0" err="1" smtClean="0"/>
              <a:t>myPow</a:t>
            </a:r>
            <a:r>
              <a:rPr lang="en-US" altLang="zh-CN" dirty="0" smtClean="0"/>
              <a:t>( </a:t>
            </a:r>
            <a:r>
              <a:rPr lang="en-US" altLang="zh-CN" dirty="0" err="1" smtClean="0"/>
              <a:t>int</a:t>
            </a:r>
            <a:r>
              <a:rPr lang="en-US" altLang="zh-CN" dirty="0" smtClean="0"/>
              <a:t> x, </a:t>
            </a:r>
            <a:r>
              <a:rPr lang="en-US" altLang="zh-CN" dirty="0" err="1" smtClean="0"/>
              <a:t>int</a:t>
            </a:r>
            <a:r>
              <a:rPr lang="en-US" altLang="zh-CN" dirty="0" smtClean="0"/>
              <a:t> n ) {</a:t>
            </a:r>
          </a:p>
          <a:p>
            <a:r>
              <a:rPr lang="en-US" altLang="zh-CN" dirty="0"/>
              <a:t> </a:t>
            </a:r>
            <a:r>
              <a:rPr lang="en-US" altLang="zh-CN" dirty="0" smtClean="0"/>
              <a:t> </a:t>
            </a:r>
            <a:r>
              <a:rPr lang="en-US" altLang="zh-CN" dirty="0" err="1" smtClean="0"/>
              <a:t>int</a:t>
            </a:r>
            <a:r>
              <a:rPr lang="en-US" altLang="zh-CN" dirty="0" smtClean="0"/>
              <a:t> result = 1;</a:t>
            </a:r>
          </a:p>
          <a:p>
            <a:r>
              <a:rPr lang="en-US" altLang="zh-CN" dirty="0"/>
              <a:t> </a:t>
            </a: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 ) {</a:t>
            </a:r>
          </a:p>
          <a:p>
            <a:r>
              <a:rPr lang="en-US" altLang="zh-CN" dirty="0"/>
              <a:t> </a:t>
            </a:r>
            <a:r>
              <a:rPr lang="en-US" altLang="zh-CN" dirty="0" smtClean="0"/>
              <a:t>   result *= x;</a:t>
            </a:r>
          </a:p>
          <a:p>
            <a:r>
              <a:rPr lang="en-US" altLang="zh-CN" dirty="0"/>
              <a:t> </a:t>
            </a:r>
            <a:r>
              <a:rPr lang="en-US" altLang="zh-CN" dirty="0" smtClean="0"/>
              <a:t> }</a:t>
            </a:r>
          </a:p>
          <a:p>
            <a:r>
              <a:rPr lang="en-US" altLang="zh-CN" dirty="0"/>
              <a:t> </a:t>
            </a:r>
            <a:r>
              <a:rPr lang="en-US" altLang="zh-CN" dirty="0" smtClean="0"/>
              <a:t> return result;</a:t>
            </a:r>
          </a:p>
          <a:p>
            <a:r>
              <a:rPr lang="en-US" altLang="zh-CN" dirty="0"/>
              <a:t>}</a:t>
            </a:r>
            <a:r>
              <a:rPr lang="en-US" altLang="zh-CN" dirty="0" smtClean="0"/>
              <a:t> </a:t>
            </a:r>
          </a:p>
        </p:txBody>
      </p:sp>
      <p:sp>
        <p:nvSpPr>
          <p:cNvPr id="7" name="矩形 6"/>
          <p:cNvSpPr/>
          <p:nvPr/>
        </p:nvSpPr>
        <p:spPr>
          <a:xfrm>
            <a:off x="539552" y="2805174"/>
            <a:ext cx="3888432" cy="1271898"/>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4763182" y="2986090"/>
            <a:ext cx="481732" cy="221541"/>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4"/>
          <p:cNvSpPr txBox="1"/>
          <p:nvPr/>
        </p:nvSpPr>
        <p:spPr>
          <a:xfrm>
            <a:off x="5476412" y="2272177"/>
            <a:ext cx="3168352" cy="1200329"/>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while( n &gt; 0 ) {</a:t>
            </a:r>
          </a:p>
          <a:p>
            <a:r>
              <a:rPr lang="en-US" altLang="zh-CN" sz="1600" dirty="0" smtClean="0"/>
              <a:t>  result *= x; n--;</a:t>
            </a:r>
            <a:endParaRPr lang="en-US" altLang="zh-CN" sz="1600" dirty="0"/>
          </a:p>
          <a:p>
            <a:r>
              <a:rPr lang="en-US" altLang="zh-CN" sz="1600" dirty="0" smtClean="0"/>
              <a:t>}</a:t>
            </a:r>
            <a:endParaRPr lang="zh-CN" altLang="en-US" sz="1600" dirty="0"/>
          </a:p>
        </p:txBody>
      </p:sp>
      <p:sp>
        <p:nvSpPr>
          <p:cNvPr id="10" name="TextBox 3"/>
          <p:cNvSpPr txBox="1"/>
          <p:nvPr/>
        </p:nvSpPr>
        <p:spPr>
          <a:xfrm>
            <a:off x="395536" y="5801489"/>
            <a:ext cx="8280919" cy="50783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dirty="0" smtClean="0"/>
              <a:t>void main() { </a:t>
            </a:r>
            <a:r>
              <a:rPr lang="en-US" altLang="zh-CN" dirty="0" err="1" smtClean="0"/>
              <a:t>cout</a:t>
            </a:r>
            <a:r>
              <a:rPr lang="en-US" altLang="zh-CN" dirty="0" smtClean="0"/>
              <a:t> &lt;&lt; </a:t>
            </a:r>
            <a:r>
              <a:rPr lang="en-US" altLang="zh-CN" dirty="0" err="1" smtClean="0"/>
              <a:t>myPow</a:t>
            </a:r>
            <a:r>
              <a:rPr lang="en-US" altLang="zh-CN" dirty="0" smtClean="0"/>
              <a:t>( 2, 3 ) ; return; }</a:t>
            </a:r>
          </a:p>
        </p:txBody>
      </p:sp>
      <p:sp>
        <p:nvSpPr>
          <p:cNvPr id="11" name="文本框 10"/>
          <p:cNvSpPr txBox="1"/>
          <p:nvPr/>
        </p:nvSpPr>
        <p:spPr>
          <a:xfrm>
            <a:off x="7060588" y="5072117"/>
            <a:ext cx="1651414"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体会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n-–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的含义</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换成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-–n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可以么？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TextBox 4"/>
          <p:cNvSpPr txBox="1"/>
          <p:nvPr/>
        </p:nvSpPr>
        <p:spPr>
          <a:xfrm>
            <a:off x="5461880" y="3720442"/>
            <a:ext cx="3168352" cy="1200329"/>
          </a:xfrm>
          <a:prstGeom prst="rect">
            <a:avLst/>
          </a:prstGeom>
          <a:solidFill>
            <a:schemeClr val="tx2">
              <a:lumMod val="40000"/>
              <a:lumOff val="6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while( n-- ) {</a:t>
            </a:r>
          </a:p>
          <a:p>
            <a:r>
              <a:rPr lang="en-US" altLang="zh-CN" sz="1600" dirty="0" smtClean="0"/>
              <a:t>  result *= x;</a:t>
            </a:r>
            <a:endParaRPr lang="en-US" altLang="zh-CN" sz="1600" dirty="0"/>
          </a:p>
          <a:p>
            <a:r>
              <a:rPr lang="en-US" altLang="zh-CN" sz="1600" dirty="0" smtClean="0"/>
              <a:t>}</a:t>
            </a:r>
            <a:endParaRPr lang="zh-CN" altLang="en-US" sz="1600" dirty="0"/>
          </a:p>
        </p:txBody>
      </p:sp>
      <p:sp>
        <p:nvSpPr>
          <p:cNvPr id="14" name="文本框 13"/>
          <p:cNvSpPr txBox="1"/>
          <p:nvPr/>
        </p:nvSpPr>
        <p:spPr>
          <a:xfrm>
            <a:off x="8032849" y="2186471"/>
            <a:ext cx="769763"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smtClean="0"/>
              <a:t>RIGHT</a:t>
            </a:r>
            <a:endParaRPr lang="zh-CN" altLang="en-US" dirty="0"/>
          </a:p>
        </p:txBody>
      </p:sp>
      <p:sp>
        <p:nvSpPr>
          <p:cNvPr id="16" name="右箭头 15"/>
          <p:cNvSpPr/>
          <p:nvPr/>
        </p:nvSpPr>
        <p:spPr>
          <a:xfrm rot="5400000">
            <a:off x="6859195" y="3472106"/>
            <a:ext cx="481732" cy="221541"/>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032849" y="3644889"/>
            <a:ext cx="769763"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smtClean="0"/>
              <a:t>RIGHT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378474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p:bldP spid="12" grpId="0" animBg="1"/>
      <p:bldP spid="14"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smtClean="0"/>
              <a:t>3.2</a:t>
            </a:r>
            <a:endParaRPr lang="zh-CN" altLang="en-US" dirty="0"/>
          </a:p>
        </p:txBody>
      </p:sp>
      <p:sp>
        <p:nvSpPr>
          <p:cNvPr id="4" name="文本框 3"/>
          <p:cNvSpPr txBox="1"/>
          <p:nvPr/>
        </p:nvSpPr>
        <p:spPr>
          <a:xfrm>
            <a:off x="107504" y="1340768"/>
            <a:ext cx="8696611" cy="646331"/>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已知当前计算机能表示的最大整数为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MAX_INT,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编写函数用来求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x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次方（</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x </a:t>
            </a:r>
          </a:p>
          <a:p>
            <a:r>
              <a:rPr lang="zh-CN" altLang="en-US" dirty="0" smtClean="0">
                <a:latin typeface="Consolas" panose="020B0609020204030204" pitchFamily="49" charset="0"/>
                <a:ea typeface="微软雅黑" panose="020B0503020204020204" pitchFamily="34" charset="-122"/>
                <a:cs typeface="Consolas" panose="020B0609020204030204" pitchFamily="49" charset="0"/>
              </a:rPr>
              <a:t>和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均为</a:t>
            </a:r>
            <a:r>
              <a:rPr lang="zh-CN" altLang="en-US" dirty="0">
                <a:latin typeface="Consolas" panose="020B0609020204030204" pitchFamily="49" charset="0"/>
                <a:ea typeface="微软雅黑" panose="020B0503020204020204" pitchFamily="34" charset="-122"/>
                <a:cs typeface="Consolas" panose="020B0609020204030204" pitchFamily="49" charset="0"/>
              </a:rPr>
              <a:t>正</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整数）</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1520" y="2132856"/>
            <a:ext cx="3888432" cy="3323987"/>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err="1" smtClean="0"/>
              <a:t>int</a:t>
            </a:r>
            <a:r>
              <a:rPr lang="en-US" altLang="zh-CN" sz="1400" dirty="0" smtClean="0"/>
              <a:t> </a:t>
            </a:r>
            <a:r>
              <a:rPr lang="en-US" altLang="zh-CN" sz="1400" dirty="0" err="1" smtClean="0"/>
              <a:t>myPow</a:t>
            </a:r>
            <a:r>
              <a:rPr lang="en-US" altLang="zh-CN" sz="1400" dirty="0" smtClean="0"/>
              <a:t>( </a:t>
            </a:r>
            <a:r>
              <a:rPr lang="en-US" altLang="zh-CN" sz="1400" dirty="0" err="1" smtClean="0"/>
              <a:t>int</a:t>
            </a:r>
            <a:r>
              <a:rPr lang="en-US" altLang="zh-CN" sz="1400" dirty="0" smtClean="0"/>
              <a:t> x, </a:t>
            </a:r>
            <a:r>
              <a:rPr lang="en-US" altLang="zh-CN" sz="1400" dirty="0" err="1" smtClean="0"/>
              <a:t>int</a:t>
            </a:r>
            <a:r>
              <a:rPr lang="en-US" altLang="zh-CN" sz="1400" dirty="0" smtClean="0"/>
              <a:t> n ) {</a:t>
            </a:r>
          </a:p>
          <a:p>
            <a:r>
              <a:rPr lang="en-US" altLang="zh-CN" sz="1400" dirty="0"/>
              <a:t> </a:t>
            </a:r>
            <a:r>
              <a:rPr lang="en-US" altLang="zh-CN" sz="1400" dirty="0" smtClean="0"/>
              <a:t> </a:t>
            </a:r>
            <a:r>
              <a:rPr lang="en-US" altLang="zh-CN" sz="1400" dirty="0" err="1" smtClean="0"/>
              <a:t>int</a:t>
            </a:r>
            <a:r>
              <a:rPr lang="en-US" altLang="zh-CN" sz="1400" dirty="0" smtClean="0"/>
              <a:t> result = 1;  </a:t>
            </a:r>
          </a:p>
          <a:p>
            <a:r>
              <a:rPr lang="en-US" altLang="zh-CN" sz="1400" dirty="0" smtClean="0"/>
              <a:t>  while( n-- ) {</a:t>
            </a:r>
          </a:p>
          <a:p>
            <a:r>
              <a:rPr lang="en-US" altLang="zh-CN" sz="1400" dirty="0" smtClean="0"/>
              <a:t>    result </a:t>
            </a:r>
            <a:r>
              <a:rPr lang="en-US" altLang="zh-CN" sz="1400" dirty="0"/>
              <a:t>*= x</a:t>
            </a:r>
            <a:r>
              <a:rPr lang="en-US" altLang="zh-CN" sz="1400" dirty="0" smtClean="0"/>
              <a:t>;</a:t>
            </a:r>
          </a:p>
          <a:p>
            <a:r>
              <a:rPr lang="en-US" altLang="zh-CN" sz="1400" dirty="0"/>
              <a:t> </a:t>
            </a:r>
            <a:r>
              <a:rPr lang="en-US" altLang="zh-CN" sz="1400" dirty="0" smtClean="0"/>
              <a:t>   if( result &gt;= MAX_INT ) {</a:t>
            </a:r>
          </a:p>
          <a:p>
            <a:r>
              <a:rPr lang="en-US" altLang="zh-CN" sz="1400" dirty="0"/>
              <a:t> </a:t>
            </a:r>
            <a:r>
              <a:rPr lang="en-US" altLang="zh-CN" sz="1400" dirty="0" smtClean="0"/>
              <a:t>     return </a:t>
            </a:r>
            <a:r>
              <a:rPr lang="en-US" altLang="zh-CN" sz="1400" dirty="0" smtClean="0">
                <a:solidFill>
                  <a:srgbClr val="FF0000"/>
                </a:solidFill>
              </a:rPr>
              <a:t>-1</a:t>
            </a:r>
            <a:r>
              <a:rPr lang="en-US" altLang="zh-CN" sz="1400" dirty="0" smtClean="0"/>
              <a:t>;</a:t>
            </a:r>
          </a:p>
          <a:p>
            <a:r>
              <a:rPr lang="en-US" altLang="zh-CN" sz="1400" dirty="0"/>
              <a:t> </a:t>
            </a:r>
            <a:r>
              <a:rPr lang="en-US" altLang="zh-CN" sz="1400" dirty="0" smtClean="0"/>
              <a:t>   }</a:t>
            </a:r>
            <a:endParaRPr lang="en-US" altLang="zh-CN" sz="1400" dirty="0"/>
          </a:p>
          <a:p>
            <a:r>
              <a:rPr lang="en-US" altLang="zh-CN" sz="1400" dirty="0" smtClean="0"/>
              <a:t>  }</a:t>
            </a:r>
            <a:endParaRPr lang="zh-CN" altLang="en-US" sz="1400" dirty="0"/>
          </a:p>
          <a:p>
            <a:r>
              <a:rPr lang="en-US" altLang="zh-CN" sz="1400" dirty="0" smtClean="0"/>
              <a:t>  return result;</a:t>
            </a:r>
          </a:p>
          <a:p>
            <a:r>
              <a:rPr lang="en-US" altLang="zh-CN" sz="1400" dirty="0"/>
              <a:t>}</a:t>
            </a:r>
            <a:r>
              <a:rPr lang="en-US" altLang="zh-CN" sz="1400" dirty="0" smtClean="0"/>
              <a:t> </a:t>
            </a:r>
          </a:p>
        </p:txBody>
      </p:sp>
      <p:sp>
        <p:nvSpPr>
          <p:cNvPr id="6" name="TextBox 3"/>
          <p:cNvSpPr txBox="1"/>
          <p:nvPr/>
        </p:nvSpPr>
        <p:spPr>
          <a:xfrm>
            <a:off x="4932040" y="2132855"/>
            <a:ext cx="3888432" cy="3323987"/>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err="1" smtClean="0"/>
              <a:t>const</a:t>
            </a:r>
            <a:r>
              <a:rPr lang="en-US" altLang="zh-CN" sz="1400" dirty="0" smtClean="0"/>
              <a:t> </a:t>
            </a:r>
            <a:r>
              <a:rPr lang="en-US" altLang="zh-CN" sz="1400" dirty="0" err="1" smtClean="0"/>
              <a:t>int</a:t>
            </a:r>
            <a:r>
              <a:rPr lang="en-US" altLang="zh-CN" sz="1400" dirty="0" smtClean="0"/>
              <a:t> MAX_INT = 2048;</a:t>
            </a:r>
          </a:p>
          <a:p>
            <a:r>
              <a:rPr lang="en-US" altLang="zh-CN" sz="1400" dirty="0" smtClean="0"/>
              <a:t>void main() {</a:t>
            </a:r>
          </a:p>
          <a:p>
            <a:r>
              <a:rPr lang="en-US" altLang="zh-CN" sz="1400" dirty="0" smtClean="0"/>
              <a:t>  </a:t>
            </a:r>
            <a:r>
              <a:rPr lang="en-US" altLang="zh-CN" sz="1400" dirty="0" err="1" smtClean="0"/>
              <a:t>int</a:t>
            </a:r>
            <a:r>
              <a:rPr lang="en-US" altLang="zh-CN" sz="1400" dirty="0" smtClean="0"/>
              <a:t> </a:t>
            </a:r>
            <a:r>
              <a:rPr lang="en-US" altLang="zh-CN" sz="1400" dirty="0" err="1" smtClean="0"/>
              <a:t>val</a:t>
            </a:r>
            <a:r>
              <a:rPr lang="en-US" altLang="zh-CN" sz="1400" dirty="0" smtClean="0"/>
              <a:t> = 10, n = 3;</a:t>
            </a:r>
          </a:p>
          <a:p>
            <a:r>
              <a:rPr lang="en-US" altLang="zh-CN" sz="1400" dirty="0" smtClean="0"/>
              <a:t>  </a:t>
            </a:r>
            <a:r>
              <a:rPr lang="en-US" altLang="zh-CN" sz="1400" dirty="0" err="1" smtClean="0"/>
              <a:t>int</a:t>
            </a:r>
            <a:r>
              <a:rPr lang="en-US" altLang="zh-CN" sz="1400" dirty="0" smtClean="0"/>
              <a:t> res = </a:t>
            </a:r>
            <a:r>
              <a:rPr lang="en-US" altLang="zh-CN" sz="1400" dirty="0" err="1" smtClean="0"/>
              <a:t>myPow</a:t>
            </a:r>
            <a:r>
              <a:rPr lang="en-US" altLang="zh-CN" sz="1400" dirty="0" smtClean="0"/>
              <a:t>( </a:t>
            </a:r>
            <a:r>
              <a:rPr lang="en-US" altLang="zh-CN" sz="1400" dirty="0" err="1" smtClean="0"/>
              <a:t>val</a:t>
            </a:r>
            <a:r>
              <a:rPr lang="en-US" altLang="zh-CN" sz="1400" dirty="0" smtClean="0"/>
              <a:t>, n );</a:t>
            </a:r>
          </a:p>
          <a:p>
            <a:r>
              <a:rPr lang="en-US" altLang="zh-CN" sz="1400" dirty="0"/>
              <a:t> </a:t>
            </a:r>
            <a:r>
              <a:rPr lang="en-US" altLang="zh-CN" sz="1400" dirty="0" smtClean="0"/>
              <a:t> if( res == </a:t>
            </a:r>
            <a:r>
              <a:rPr lang="en-US" altLang="zh-CN" sz="1400" dirty="0" smtClean="0">
                <a:solidFill>
                  <a:srgbClr val="FF0000"/>
                </a:solidFill>
              </a:rPr>
              <a:t>-1 </a:t>
            </a:r>
            <a:r>
              <a:rPr lang="en-US" altLang="zh-CN" sz="1400" dirty="0" smtClean="0"/>
              <a:t>) {</a:t>
            </a:r>
          </a:p>
          <a:p>
            <a:r>
              <a:rPr lang="en-US" altLang="zh-CN" sz="1400" dirty="0"/>
              <a:t> </a:t>
            </a:r>
            <a:r>
              <a:rPr lang="en-US" altLang="zh-CN" sz="1400" dirty="0" smtClean="0"/>
              <a:t>    </a:t>
            </a:r>
            <a:r>
              <a:rPr lang="en-US" altLang="zh-CN" sz="1400" dirty="0" err="1" smtClean="0"/>
              <a:t>cout</a:t>
            </a:r>
            <a:r>
              <a:rPr lang="en-US" altLang="zh-CN" sz="1400" dirty="0" smtClean="0"/>
              <a:t> &lt;&lt; “Error: overflow!”;</a:t>
            </a:r>
          </a:p>
          <a:p>
            <a:r>
              <a:rPr lang="en-US" altLang="zh-CN" sz="1400" dirty="0"/>
              <a:t> </a:t>
            </a:r>
            <a:r>
              <a:rPr lang="en-US" altLang="zh-CN" sz="1400" dirty="0" smtClean="0"/>
              <a:t>    return;</a:t>
            </a:r>
          </a:p>
          <a:p>
            <a:r>
              <a:rPr lang="en-US" altLang="zh-CN" sz="1400" dirty="0"/>
              <a:t> </a:t>
            </a:r>
            <a:r>
              <a:rPr lang="en-US" altLang="zh-CN" sz="1400" dirty="0" smtClean="0"/>
              <a:t> }</a:t>
            </a:r>
          </a:p>
          <a:p>
            <a:r>
              <a:rPr lang="en-US" altLang="zh-CN" sz="1400" dirty="0"/>
              <a:t> </a:t>
            </a:r>
            <a:r>
              <a:rPr lang="en-US" altLang="zh-CN" sz="1400" dirty="0" smtClean="0"/>
              <a:t> </a:t>
            </a:r>
            <a:r>
              <a:rPr lang="en-US" altLang="zh-CN" sz="1400" dirty="0" err="1" smtClean="0"/>
              <a:t>cout</a:t>
            </a:r>
            <a:r>
              <a:rPr lang="en-US" altLang="zh-CN" sz="1400" dirty="0" smtClean="0"/>
              <a:t> &lt;&lt; res;    return;</a:t>
            </a:r>
            <a:endParaRPr lang="en-US" altLang="zh-CN" sz="1400" dirty="0"/>
          </a:p>
          <a:p>
            <a:r>
              <a:rPr lang="en-US" altLang="zh-CN" sz="1400" dirty="0" smtClean="0"/>
              <a:t>} </a:t>
            </a:r>
          </a:p>
        </p:txBody>
      </p:sp>
      <p:cxnSp>
        <p:nvCxnSpPr>
          <p:cNvPr id="8" name="肘形连接符 7"/>
          <p:cNvCxnSpPr/>
          <p:nvPr/>
        </p:nvCxnSpPr>
        <p:spPr>
          <a:xfrm>
            <a:off x="3203848" y="2348880"/>
            <a:ext cx="1872208" cy="1008112"/>
          </a:xfrm>
          <a:prstGeom prst="bentConnector3">
            <a:avLst>
              <a:gd name="adj1" fmla="val 58747"/>
            </a:avLst>
          </a:prstGeom>
          <a:ln>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283968" y="2443922"/>
            <a:ext cx="430887" cy="913070"/>
          </a:xfrm>
          <a:prstGeom prst="rect">
            <a:avLst/>
          </a:prstGeom>
          <a:noFill/>
        </p:spPr>
        <p:txBody>
          <a:bodyPr vert="eaVert" wrap="none" rtlCol="0">
            <a:spAutoFit/>
          </a:bodyPr>
          <a:lstStyle/>
          <a:p>
            <a:r>
              <a:rPr lang="zh-CN" altLang="en-US" sz="1600" dirty="0" smtClean="0">
                <a:latin typeface="微软雅黑" panose="020B0503020204020204" pitchFamily="34" charset="-122"/>
                <a:ea typeface="微软雅黑" panose="020B0503020204020204" pitchFamily="34" charset="-122"/>
              </a:rPr>
              <a:t>函数调用</a:t>
            </a:r>
            <a:endParaRPr lang="zh-CN" altLang="en-US" sz="16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51520" y="5983547"/>
            <a:ext cx="8639224" cy="584775"/>
          </a:xfrm>
          <a:prstGeom prst="rect">
            <a:avLst/>
          </a:prstGeom>
          <a:noFill/>
        </p:spPr>
        <p:txBody>
          <a:bodyPr wrap="non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设计函数的时候要考虑函数的健壮性（</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robustness</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），即，当函数不能完成用户（主调函数）</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的任务时，也要给用户返回指示性信息；一般可以通过函数的返回值来实现这个功能。</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076056" y="3502748"/>
            <a:ext cx="3261048" cy="1271898"/>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3568" y="3502748"/>
            <a:ext cx="2736304" cy="934364"/>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108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fade">
                                      <p:cBhvr>
                                        <p:cTn id="30" dur="500"/>
                                        <p:tgtEl>
                                          <p:spTgt spid="5">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heel(1)">
                                      <p:cBhvr>
                                        <p:cTn id="46" dur="2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animEffect transition="in" filter="fade">
                                      <p:cBhvr>
                                        <p:cTn id="64" dur="500"/>
                                        <p:tgtEl>
                                          <p:spTgt spid="6">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animEffect transition="in" filter="fade">
                                      <p:cBhvr>
                                        <p:cTn id="69" dur="500"/>
                                        <p:tgtEl>
                                          <p:spTgt spid="6">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3" end="3"/>
                                            </p:txEl>
                                          </p:spTgt>
                                        </p:tgtEl>
                                        <p:attrNameLst>
                                          <p:attrName>style.visibility</p:attrName>
                                        </p:attrNameLst>
                                      </p:cBhvr>
                                      <p:to>
                                        <p:strVal val="visible"/>
                                      </p:to>
                                    </p:set>
                                    <p:animEffect transition="in" filter="fade">
                                      <p:cBhvr>
                                        <p:cTn id="74" dur="500"/>
                                        <p:tgtEl>
                                          <p:spTgt spid="6">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up)">
                                      <p:cBhvr>
                                        <p:cTn id="84" dur="500"/>
                                        <p:tgtEl>
                                          <p:spTgt spid="1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animEffect transition="in" filter="fade">
                                      <p:cBhvr>
                                        <p:cTn id="89" dur="500"/>
                                        <p:tgtEl>
                                          <p:spTgt spid="6">
                                            <p:txEl>
                                              <p:pRg st="4" end="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6">
                                            <p:txEl>
                                              <p:pRg st="5" end="5"/>
                                            </p:txEl>
                                          </p:spTgt>
                                        </p:tgtEl>
                                        <p:attrNameLst>
                                          <p:attrName>style.visibility</p:attrName>
                                        </p:attrNameLst>
                                      </p:cBhvr>
                                      <p:to>
                                        <p:strVal val="visible"/>
                                      </p:to>
                                    </p:set>
                                    <p:animEffect transition="in" filter="fade">
                                      <p:cBhvr>
                                        <p:cTn id="92" dur="500"/>
                                        <p:tgtEl>
                                          <p:spTgt spid="6">
                                            <p:txEl>
                                              <p:pRg st="5" end="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6">
                                            <p:txEl>
                                              <p:pRg st="6" end="6"/>
                                            </p:txEl>
                                          </p:spTgt>
                                        </p:tgtEl>
                                        <p:attrNameLst>
                                          <p:attrName>style.visibility</p:attrName>
                                        </p:attrNameLst>
                                      </p:cBhvr>
                                      <p:to>
                                        <p:strVal val="visible"/>
                                      </p:to>
                                    </p:set>
                                    <p:animEffect transition="in" filter="fade">
                                      <p:cBhvr>
                                        <p:cTn id="95" dur="500"/>
                                        <p:tgtEl>
                                          <p:spTgt spid="6">
                                            <p:txEl>
                                              <p:pRg st="6" end="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animEffect transition="in" filter="fade">
                                      <p:cBhvr>
                                        <p:cTn id="98" dur="500"/>
                                        <p:tgtEl>
                                          <p:spTgt spid="6">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8" end="8"/>
                                            </p:txEl>
                                          </p:spTgt>
                                        </p:tgtEl>
                                        <p:attrNameLst>
                                          <p:attrName>style.visibility</p:attrName>
                                        </p:attrNameLst>
                                      </p:cBhvr>
                                      <p:to>
                                        <p:strVal val="visible"/>
                                      </p:to>
                                    </p:set>
                                    <p:anim calcmode="lin" valueType="num">
                                      <p:cBhvr additive="base">
                                        <p:cTn id="10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heel(1)">
                                      <p:cBhvr>
                                        <p:cTn id="109" dur="20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fade">
                                      <p:cBhvr>
                                        <p:cTn id="1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12" grpId="0"/>
      <p:bldP spid="1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a:t>
            </a:r>
            <a:endParaRPr lang="zh-CN" altLang="en-US" dirty="0"/>
          </a:p>
        </p:txBody>
      </p:sp>
      <p:sp>
        <p:nvSpPr>
          <p:cNvPr id="5" name="矩形 4"/>
          <p:cNvSpPr/>
          <p:nvPr/>
        </p:nvSpPr>
        <p:spPr>
          <a:xfrm>
            <a:off x="540356" y="2507412"/>
            <a:ext cx="2621039" cy="1569660"/>
          </a:xfrm>
          <a:prstGeom prst="rect">
            <a:avLst/>
          </a:prstGeom>
          <a:solidFill>
            <a:srgbClr val="FFFF7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主调函数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40357" y="5013176"/>
            <a:ext cx="2621038" cy="1200329"/>
          </a:xfrm>
          <a:prstGeom prst="rect">
            <a:avLst/>
          </a:prstGeom>
          <a:solidFill>
            <a:srgbClr val="C6D9F1"/>
          </a:solidFill>
          <a:ln>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被</a:t>
            </a:r>
            <a:r>
              <a:rPr lang="zh-CN" altLang="en-US" sz="2400" dirty="0" smtClean="0">
                <a:solidFill>
                  <a:schemeClr val="tx1"/>
                </a:solidFill>
                <a:latin typeface="微软雅黑" panose="020B0503020204020204" pitchFamily="34" charset="-122"/>
                <a:ea typeface="微软雅黑" panose="020B0503020204020204" pitchFamily="34" charset="-122"/>
              </a:rPr>
              <a:t>调函数</a:t>
            </a:r>
            <a:endParaRPr lang="zh-CN" altLang="en-US" sz="24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p:cNvSpPr txBox="1"/>
              <p:nvPr/>
            </p:nvSpPr>
            <p:spPr>
              <a:xfrm>
                <a:off x="540357" y="1615775"/>
                <a:ext cx="24661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40357" y="1615775"/>
                <a:ext cx="2466188" cy="369332"/>
              </a:xfrm>
              <a:prstGeom prst="rect">
                <a:avLst/>
              </a:prstGeom>
              <a:blipFill rotWithShape="0">
                <a:blip r:embed="rId3"/>
                <a:stretch>
                  <a:fillRect b="-13115"/>
                </a:stretch>
              </a:blipFill>
            </p:spPr>
            <p:txBody>
              <a:bodyPr/>
              <a:lstStyle/>
              <a:p>
                <a:r>
                  <a:rPr lang="zh-CN" altLang="en-US">
                    <a:noFill/>
                  </a:rPr>
                  <a:t> </a:t>
                </a:r>
              </a:p>
            </p:txBody>
          </p:sp>
        </mc:Fallback>
      </mc:AlternateContent>
      <p:sp>
        <p:nvSpPr>
          <p:cNvPr id="8" name="文本框 7"/>
          <p:cNvSpPr txBox="1"/>
          <p:nvPr/>
        </p:nvSpPr>
        <p:spPr>
          <a:xfrm>
            <a:off x="3161396" y="1615775"/>
            <a:ext cx="393088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如果不给定 </a:t>
            </a:r>
            <a:r>
              <a:rPr lang="en-US" altLang="zh-CN" dirty="0" smtClean="0">
                <a:latin typeface="微软雅黑" panose="020B0503020204020204" pitchFamily="34" charset="-122"/>
                <a:ea typeface="微软雅黑" panose="020B0503020204020204" pitchFamily="34" charset="-122"/>
              </a:rPr>
              <a:t>x </a:t>
            </a:r>
            <a:r>
              <a:rPr lang="zh-CN" altLang="en-US" dirty="0" smtClean="0">
                <a:latin typeface="微软雅黑" panose="020B0503020204020204" pitchFamily="34" charset="-122"/>
                <a:ea typeface="微软雅黑" panose="020B0503020204020204" pitchFamily="34" charset="-122"/>
              </a:rPr>
              <a:t>的值，无法求出 </a:t>
            </a:r>
            <a:r>
              <a:rPr lang="en-US" altLang="zh-CN" dirty="0" smtClean="0">
                <a:latin typeface="微软雅黑" panose="020B0503020204020204" pitchFamily="34" charset="-122"/>
                <a:ea typeface="微软雅黑" panose="020B0503020204020204" pitchFamily="34" charset="-122"/>
              </a:rPr>
              <a:t>y </a:t>
            </a:r>
            <a:r>
              <a:rPr lang="zh-CN" altLang="en-US" dirty="0" smtClean="0">
                <a:latin typeface="微软雅黑" panose="020B0503020204020204" pitchFamily="34" charset="-122"/>
                <a:ea typeface="微软雅黑" panose="020B0503020204020204" pitchFamily="34" charset="-122"/>
              </a:rPr>
              <a:t>的值</a:t>
            </a:r>
            <a:endParaRPr lang="zh-CN" altLang="en-US" dirty="0">
              <a:latin typeface="微软雅黑" panose="020B0503020204020204" pitchFamily="34" charset="-122"/>
              <a:ea typeface="微软雅黑" panose="020B0503020204020204" pitchFamily="34" charset="-122"/>
            </a:endParaRPr>
          </a:p>
        </p:txBody>
      </p:sp>
      <p:sp>
        <p:nvSpPr>
          <p:cNvPr id="11" name="下箭头 10"/>
          <p:cNvSpPr/>
          <p:nvPr/>
        </p:nvSpPr>
        <p:spPr>
          <a:xfrm>
            <a:off x="2195736" y="4224821"/>
            <a:ext cx="216024" cy="648072"/>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flipV="1">
            <a:off x="1403648" y="4217355"/>
            <a:ext cx="216024" cy="648072"/>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48809" y="4356725"/>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实参</a:t>
            </a:r>
          </a:p>
        </p:txBody>
      </p:sp>
      <p:sp>
        <p:nvSpPr>
          <p:cNvPr id="14" name="文本框 13"/>
          <p:cNvSpPr txBox="1"/>
          <p:nvPr/>
        </p:nvSpPr>
        <p:spPr>
          <a:xfrm>
            <a:off x="540356" y="4360458"/>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返回值</a:t>
            </a:r>
            <a:endParaRPr lang="zh-CN" altLang="en-US" dirty="0">
              <a:latin typeface="微软雅黑" panose="020B0503020204020204" pitchFamily="34" charset="-122"/>
              <a:ea typeface="微软雅黑" panose="020B0503020204020204" pitchFamily="34" charset="-122"/>
            </a:endParaRPr>
          </a:p>
        </p:txBody>
      </p:sp>
      <p:sp>
        <p:nvSpPr>
          <p:cNvPr id="15" name="TextBox 3"/>
          <p:cNvSpPr txBox="1"/>
          <p:nvPr/>
        </p:nvSpPr>
        <p:spPr>
          <a:xfrm>
            <a:off x="3707903" y="2507412"/>
            <a:ext cx="3174461" cy="1569660"/>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x = 99, y = 11;</a:t>
            </a:r>
          </a:p>
          <a:p>
            <a:pPr>
              <a:lnSpc>
                <a:spcPct val="150000"/>
              </a:lnSpc>
            </a:pP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max( ?, ?);</a:t>
            </a:r>
            <a:endParaRPr lang="en-US" altLang="zh-CN" sz="1600" b="1"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TextBox 4"/>
          <p:cNvSpPr txBox="1"/>
          <p:nvPr/>
        </p:nvSpPr>
        <p:spPr>
          <a:xfrm>
            <a:off x="3714013" y="5030597"/>
            <a:ext cx="3168352" cy="1200329"/>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err="1" smtClean="0"/>
              <a:t>int</a:t>
            </a:r>
            <a:r>
              <a:rPr lang="en-US" altLang="zh-CN" sz="1600" dirty="0" smtClean="0"/>
              <a:t> max( </a:t>
            </a:r>
            <a:r>
              <a:rPr lang="en-US" altLang="zh-CN" sz="1600" dirty="0" err="1" smtClean="0"/>
              <a:t>int</a:t>
            </a:r>
            <a:r>
              <a:rPr lang="en-US" altLang="zh-CN" sz="1600" dirty="0" smtClean="0"/>
              <a:t> a, </a:t>
            </a:r>
            <a:r>
              <a:rPr lang="en-US" altLang="zh-CN" sz="1600" dirty="0" err="1" smtClean="0"/>
              <a:t>int</a:t>
            </a:r>
            <a:r>
              <a:rPr lang="en-US" altLang="zh-CN" sz="1600" dirty="0" smtClean="0"/>
              <a:t> b ) {</a:t>
            </a:r>
          </a:p>
          <a:p>
            <a:r>
              <a:rPr lang="en-US" altLang="zh-CN" sz="1600" dirty="0" smtClean="0"/>
              <a:t>  return a &gt; b ? a  : b ;</a:t>
            </a:r>
            <a:endParaRPr lang="en-US" altLang="zh-CN" sz="1600" dirty="0"/>
          </a:p>
          <a:p>
            <a:r>
              <a:rPr lang="en-US" altLang="zh-CN" sz="1600" dirty="0" smtClean="0"/>
              <a:t>}</a:t>
            </a:r>
            <a:endParaRPr lang="zh-CN" altLang="en-US" sz="1600" dirty="0"/>
          </a:p>
        </p:txBody>
      </p:sp>
      <p:sp>
        <p:nvSpPr>
          <p:cNvPr id="17" name="TextBox 3"/>
          <p:cNvSpPr txBox="1"/>
          <p:nvPr/>
        </p:nvSpPr>
        <p:spPr>
          <a:xfrm>
            <a:off x="5292080" y="3255367"/>
            <a:ext cx="1224136" cy="461665"/>
          </a:xfrm>
          <a:prstGeom prst="rect">
            <a:avLst/>
          </a:prstGeom>
          <a:solidFill>
            <a:srgbClr val="FFFF73"/>
          </a:solidFill>
          <a:ln w="19050">
            <a:noFill/>
          </a:ln>
        </p:spPr>
        <p:txBody>
          <a:bodyPr wrap="square" rtlCol="0">
            <a:spAutoFit/>
          </a:bodyPr>
          <a:lstStyle/>
          <a:p>
            <a:pPr>
              <a:lnSpc>
                <a:spcPct val="150000"/>
              </a:lnSpc>
            </a:pPr>
            <a:r>
              <a:rPr lang="en-US" altLang="zh-CN" sz="1600" b="1" dirty="0" smtClean="0">
                <a:latin typeface="Consolas" panose="020B0609020204030204" pitchFamily="49" charset="0"/>
                <a:cs typeface="Consolas" panose="020B0609020204030204" pitchFamily="49" charset="0"/>
              </a:rPr>
              <a:t>x, y );</a:t>
            </a:r>
            <a:endParaRPr lang="en-US" altLang="zh-CN" sz="1600" b="1"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9" name="TextBox 4"/>
          <p:cNvSpPr txBox="1"/>
          <p:nvPr/>
        </p:nvSpPr>
        <p:spPr>
          <a:xfrm>
            <a:off x="5947535" y="5030597"/>
            <a:ext cx="267344" cy="422103"/>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y</a:t>
            </a:r>
            <a:endParaRPr lang="zh-CN" altLang="en-US" sz="1600" dirty="0"/>
          </a:p>
        </p:txBody>
      </p:sp>
      <p:sp>
        <p:nvSpPr>
          <p:cNvPr id="20" name="TextBox 4"/>
          <p:cNvSpPr txBox="1"/>
          <p:nvPr/>
        </p:nvSpPr>
        <p:spPr>
          <a:xfrm>
            <a:off x="5148064" y="5013176"/>
            <a:ext cx="277688" cy="461665"/>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x</a:t>
            </a:r>
            <a:endParaRPr lang="zh-CN" altLang="en-US" sz="1600" dirty="0"/>
          </a:p>
        </p:txBody>
      </p:sp>
      <p:cxnSp>
        <p:nvCxnSpPr>
          <p:cNvPr id="22" name="肘形连接符 21"/>
          <p:cNvCxnSpPr>
            <a:endCxn id="20" idx="0"/>
          </p:cNvCxnSpPr>
          <p:nvPr/>
        </p:nvCxnSpPr>
        <p:spPr>
          <a:xfrm rot="5400000">
            <a:off x="4636250" y="4223674"/>
            <a:ext cx="1440160" cy="13884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9" idx="0"/>
          </p:cNvCxnSpPr>
          <p:nvPr/>
        </p:nvCxnSpPr>
        <p:spPr>
          <a:xfrm rot="16200000" flipH="1">
            <a:off x="5173877" y="4123266"/>
            <a:ext cx="1457581" cy="35707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4"/>
          <p:cNvSpPr txBox="1"/>
          <p:nvPr/>
        </p:nvSpPr>
        <p:spPr>
          <a:xfrm>
            <a:off x="4748329" y="5399928"/>
            <a:ext cx="277688" cy="461665"/>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x</a:t>
            </a:r>
            <a:endParaRPr lang="zh-CN" altLang="en-US" sz="1600" dirty="0"/>
          </a:p>
        </p:txBody>
      </p:sp>
      <p:sp>
        <p:nvSpPr>
          <p:cNvPr id="27" name="TextBox 4"/>
          <p:cNvSpPr txBox="1"/>
          <p:nvPr/>
        </p:nvSpPr>
        <p:spPr>
          <a:xfrm>
            <a:off x="5676503" y="5399928"/>
            <a:ext cx="277688" cy="461665"/>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x</a:t>
            </a:r>
            <a:endParaRPr lang="zh-CN" altLang="en-US" sz="1600" dirty="0"/>
          </a:p>
        </p:txBody>
      </p:sp>
      <p:sp>
        <p:nvSpPr>
          <p:cNvPr id="28" name="TextBox 4"/>
          <p:cNvSpPr txBox="1"/>
          <p:nvPr/>
        </p:nvSpPr>
        <p:spPr>
          <a:xfrm>
            <a:off x="5143096" y="5399928"/>
            <a:ext cx="267344" cy="422103"/>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y</a:t>
            </a:r>
            <a:endParaRPr lang="zh-CN" altLang="en-US" sz="1600" dirty="0"/>
          </a:p>
        </p:txBody>
      </p:sp>
      <p:sp>
        <p:nvSpPr>
          <p:cNvPr id="29" name="TextBox 4"/>
          <p:cNvSpPr txBox="1"/>
          <p:nvPr/>
        </p:nvSpPr>
        <p:spPr>
          <a:xfrm>
            <a:off x="6150934" y="5439490"/>
            <a:ext cx="267344" cy="422103"/>
          </a:xfrm>
          <a:prstGeom prst="rect">
            <a:avLst/>
          </a:prstGeom>
          <a:solidFill>
            <a:schemeClr val="tx2">
              <a:lumMod val="20000"/>
              <a:lumOff val="80000"/>
            </a:schemeClr>
          </a:solidFill>
          <a:ln w="19050">
            <a:solidFill>
              <a:srgbClr val="FF0000"/>
            </a:solid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y</a:t>
            </a:r>
            <a:endParaRPr lang="zh-CN" altLang="en-US" sz="1600" dirty="0"/>
          </a:p>
        </p:txBody>
      </p:sp>
      <p:sp>
        <p:nvSpPr>
          <p:cNvPr id="30" name="文本框 29"/>
          <p:cNvSpPr txBox="1"/>
          <p:nvPr/>
        </p:nvSpPr>
        <p:spPr>
          <a:xfrm>
            <a:off x="7266968" y="4134229"/>
            <a:ext cx="1481496"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被调函数对主调</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函数传来的参数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进行操作</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TextBox 3"/>
          <p:cNvSpPr txBox="1"/>
          <p:nvPr/>
        </p:nvSpPr>
        <p:spPr>
          <a:xfrm>
            <a:off x="4751929" y="3284984"/>
            <a:ext cx="1462950" cy="461665"/>
          </a:xfrm>
          <a:prstGeom prst="rect">
            <a:avLst/>
          </a:prstGeom>
          <a:solidFill>
            <a:srgbClr val="FFFF73"/>
          </a:solidFill>
          <a:ln w="19050">
            <a:noFill/>
          </a:ln>
        </p:spPr>
        <p:txBody>
          <a:bodyPr wrap="square" rtlCol="0">
            <a:spAutoFit/>
          </a:bodyPr>
          <a:lstStyle/>
          <a:p>
            <a:pPr>
              <a:lnSpc>
                <a:spcPct val="150000"/>
              </a:lnSpc>
            </a:pPr>
            <a:r>
              <a:rPr lang="zh-CN" altLang="en-US" sz="1600" b="1" dirty="0" smtClean="0">
                <a:latin typeface="微软雅黑" panose="020B0503020204020204" pitchFamily="34" charset="-122"/>
                <a:ea typeface="微软雅黑" panose="020B0503020204020204" pitchFamily="34" charset="-122"/>
                <a:cs typeface="Consolas" panose="020B0609020204030204" pitchFamily="49" charset="0"/>
              </a:rPr>
              <a:t>返回值</a:t>
            </a:r>
            <a:endParaRPr lang="en-US" altLang="zh-CN" sz="1600" b="1" dirty="0">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33" name="肘形连接符 32"/>
          <p:cNvCxnSpPr>
            <a:stCxn id="16" idx="3"/>
          </p:cNvCxnSpPr>
          <p:nvPr/>
        </p:nvCxnSpPr>
        <p:spPr>
          <a:xfrm flipH="1" flipV="1">
            <a:off x="5676503" y="3540432"/>
            <a:ext cx="1205862" cy="2090330"/>
          </a:xfrm>
          <a:prstGeom prst="bentConnector4">
            <a:avLst>
              <a:gd name="adj1" fmla="val -18957"/>
              <a:gd name="adj2" fmla="val 100266"/>
            </a:avLst>
          </a:prstGeom>
          <a:ln w="28575">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34346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down)">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fade">
                                      <p:cBhvr>
                                        <p:cTn id="10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1" grpId="0" animBg="1"/>
      <p:bldP spid="12" grpId="0" animBg="1"/>
      <p:bldP spid="13" grpId="0"/>
      <p:bldP spid="14" grpId="0"/>
      <p:bldP spid="15" grpId="0" animBg="1"/>
      <p:bldP spid="16" grpId="0" animBg="1"/>
      <p:bldP spid="17" grpId="0" animBg="1"/>
      <p:bldP spid="19" grpId="0" animBg="1"/>
      <p:bldP spid="20" grpId="0" animBg="1"/>
      <p:bldP spid="26" grpId="0" animBg="1"/>
      <p:bldP spid="27" grpId="0" animBg="1"/>
      <p:bldP spid="28" grpId="0" animBg="1"/>
      <p:bldP spid="29" grpId="0" animBg="1"/>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a:t>
            </a:r>
            <a:r>
              <a:rPr lang="zh-CN" altLang="en-US" dirty="0" smtClean="0"/>
              <a:t>传递：示例</a:t>
            </a:r>
            <a:endParaRPr lang="zh-CN" altLang="en-US" dirty="0"/>
          </a:p>
        </p:txBody>
      </p:sp>
      <p:sp>
        <p:nvSpPr>
          <p:cNvPr id="4" name="文本框 3"/>
          <p:cNvSpPr txBox="1"/>
          <p:nvPr/>
        </p:nvSpPr>
        <p:spPr>
          <a:xfrm>
            <a:off x="107504" y="1340768"/>
            <a:ext cx="3647152"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编写函数交换两个同类型变量的值</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49055" y="2070140"/>
            <a:ext cx="3503136" cy="1938992"/>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swap( </a:t>
            </a:r>
            <a:r>
              <a:rPr lang="en-US" altLang="zh-CN" sz="1600" dirty="0" err="1" smtClean="0"/>
              <a:t>int</a:t>
            </a:r>
            <a:r>
              <a:rPr lang="en-US" altLang="zh-CN" sz="1600" dirty="0" smtClean="0"/>
              <a:t> a, </a:t>
            </a:r>
            <a:r>
              <a:rPr lang="en-US" altLang="zh-CN" sz="1600" dirty="0" err="1" smtClean="0"/>
              <a:t>int</a:t>
            </a:r>
            <a:r>
              <a:rPr lang="en-US" altLang="zh-CN" sz="1600" dirty="0" smtClean="0"/>
              <a:t> b ) {</a:t>
            </a:r>
          </a:p>
          <a:p>
            <a:r>
              <a:rPr lang="en-US" altLang="zh-CN" sz="1600" dirty="0" smtClean="0"/>
              <a:t>  </a:t>
            </a:r>
            <a:r>
              <a:rPr lang="en-US" altLang="zh-CN" sz="1600" dirty="0" err="1" smtClean="0"/>
              <a:t>int</a:t>
            </a:r>
            <a:r>
              <a:rPr lang="en-US" altLang="zh-CN" sz="1600" dirty="0" smtClean="0"/>
              <a:t> temp = a;</a:t>
            </a:r>
          </a:p>
          <a:p>
            <a:r>
              <a:rPr lang="en-US" altLang="zh-CN" sz="1600" dirty="0"/>
              <a:t> </a:t>
            </a:r>
            <a:r>
              <a:rPr lang="en-US" altLang="zh-CN" sz="1600" dirty="0" smtClean="0"/>
              <a:t> a = b;</a:t>
            </a:r>
          </a:p>
          <a:p>
            <a:r>
              <a:rPr lang="en-US" altLang="zh-CN" sz="1600" dirty="0"/>
              <a:t> </a:t>
            </a:r>
            <a:r>
              <a:rPr lang="en-US" altLang="zh-CN" sz="1600" dirty="0" smtClean="0"/>
              <a:t> b = temp;</a:t>
            </a:r>
            <a:endParaRPr lang="en-US" altLang="zh-CN" sz="1600" dirty="0"/>
          </a:p>
          <a:p>
            <a:r>
              <a:rPr lang="en-US" altLang="zh-CN" sz="1600" dirty="0" smtClean="0"/>
              <a:t>}</a:t>
            </a:r>
          </a:p>
        </p:txBody>
      </p:sp>
      <p:sp>
        <p:nvSpPr>
          <p:cNvPr id="6" name="TextBox 3"/>
          <p:cNvSpPr txBox="1"/>
          <p:nvPr/>
        </p:nvSpPr>
        <p:spPr>
          <a:xfrm>
            <a:off x="4067944" y="2070140"/>
            <a:ext cx="4824536" cy="1938992"/>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a:t>
            </a:r>
            <a:r>
              <a:rPr lang="en-US" altLang="zh-CN" sz="1600" dirty="0" err="1" smtClean="0"/>
              <a:t>int</a:t>
            </a:r>
            <a:r>
              <a:rPr lang="en-US" altLang="zh-CN" sz="1600" dirty="0" smtClean="0"/>
              <a:t> x = 99, y = 11;</a:t>
            </a:r>
          </a:p>
          <a:p>
            <a:r>
              <a:rPr lang="en-US" altLang="zh-CN" sz="1600" dirty="0"/>
              <a:t> </a:t>
            </a:r>
            <a:r>
              <a:rPr lang="en-US" altLang="zh-CN" sz="1600" dirty="0" smtClean="0"/>
              <a:t> </a:t>
            </a:r>
            <a:r>
              <a:rPr lang="en-US" altLang="zh-CN" sz="1600" b="1" dirty="0" smtClean="0"/>
              <a:t>swap</a:t>
            </a:r>
            <a:r>
              <a:rPr lang="en-US" altLang="zh-CN" sz="1600" dirty="0" smtClean="0"/>
              <a:t>( x, y );</a:t>
            </a:r>
          </a:p>
          <a:p>
            <a:r>
              <a:rPr lang="en-US" altLang="zh-CN" sz="1600" dirty="0"/>
              <a:t> </a:t>
            </a:r>
            <a:r>
              <a:rPr lang="en-US" altLang="zh-CN" sz="1600" dirty="0" smtClean="0"/>
              <a:t> </a:t>
            </a:r>
            <a:r>
              <a:rPr lang="en-US" altLang="zh-CN" sz="1600" dirty="0" err="1" smtClean="0"/>
              <a:t>cout</a:t>
            </a:r>
            <a:r>
              <a:rPr lang="en-US" altLang="zh-CN" sz="1600" dirty="0" smtClean="0"/>
              <a:t> &lt;&lt; “x = ” &lt;&lt; x &lt;&lt; “, y = ” &lt;&lt; y;</a:t>
            </a:r>
          </a:p>
          <a:p>
            <a:r>
              <a:rPr lang="en-US" altLang="zh-CN" sz="1600" dirty="0" smtClean="0"/>
              <a:t>}</a:t>
            </a:r>
          </a:p>
        </p:txBody>
      </p:sp>
      <p:sp>
        <p:nvSpPr>
          <p:cNvPr id="7" name="文本框 6"/>
          <p:cNvSpPr txBox="1"/>
          <p:nvPr/>
        </p:nvSpPr>
        <p:spPr>
          <a:xfrm>
            <a:off x="107504" y="4388965"/>
            <a:ext cx="1338828" cy="369332"/>
          </a:xfrm>
          <a:prstGeom prst="rect">
            <a:avLst/>
          </a:prstGeom>
          <a:noFill/>
        </p:spPr>
        <p:txBody>
          <a:bodyPr wrap="none" rtlCol="0">
            <a:spAutoFit/>
          </a:bodyPr>
          <a:lstStyle/>
          <a:p>
            <a:r>
              <a:rPr lang="zh-CN" altLang="en-US" dirty="0">
                <a:latin typeface="Consolas" panose="020B0609020204030204" pitchFamily="49" charset="0"/>
                <a:ea typeface="微软雅黑" panose="020B0503020204020204" pitchFamily="34" charset="-122"/>
                <a:cs typeface="Consolas" panose="020B0609020204030204" pitchFamily="49" charset="0"/>
              </a:rPr>
              <a:t>成功了</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么？</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402011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函数调用与栈区 </a:t>
            </a:r>
            <a:r>
              <a:rPr lang="en-US" altLang="zh-CN" dirty="0" smtClean="0"/>
              <a:t>: </a:t>
            </a:r>
            <a:r>
              <a:rPr lang="zh-CN" altLang="en-US" dirty="0" smtClean="0"/>
              <a:t>按值传递</a:t>
            </a:r>
            <a:endParaRPr lang="zh-CN" altLang="en-US" dirty="0"/>
          </a:p>
        </p:txBody>
      </p:sp>
      <p:sp>
        <p:nvSpPr>
          <p:cNvPr id="4" name="TextBox 3"/>
          <p:cNvSpPr txBox="1"/>
          <p:nvPr/>
        </p:nvSpPr>
        <p:spPr>
          <a:xfrm>
            <a:off x="251520" y="1268760"/>
            <a:ext cx="3024336" cy="1569660"/>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a:t>
            </a:r>
            <a:r>
              <a:rPr lang="en-US" altLang="zh-CN" sz="1600" dirty="0" err="1" smtClean="0"/>
              <a:t>int</a:t>
            </a:r>
            <a:r>
              <a:rPr lang="en-US" altLang="zh-CN" sz="1600" dirty="0" smtClean="0"/>
              <a:t> x = 99, y = 11;</a:t>
            </a:r>
          </a:p>
          <a:p>
            <a:r>
              <a:rPr lang="en-US" altLang="zh-CN" sz="1600" dirty="0"/>
              <a:t> </a:t>
            </a:r>
            <a:r>
              <a:rPr lang="en-US" altLang="zh-CN" sz="1600" dirty="0" smtClean="0"/>
              <a:t> </a:t>
            </a:r>
            <a:r>
              <a:rPr lang="en-US" altLang="zh-CN" sz="1600" b="1" dirty="0" smtClean="0"/>
              <a:t>swap</a:t>
            </a:r>
            <a:r>
              <a:rPr lang="en-US" altLang="zh-CN" sz="1600" dirty="0" smtClean="0"/>
              <a:t>( x, y );</a:t>
            </a:r>
          </a:p>
          <a:p>
            <a:r>
              <a:rPr lang="en-US" altLang="zh-CN" sz="1600" dirty="0" smtClean="0"/>
              <a:t>}</a:t>
            </a:r>
          </a:p>
        </p:txBody>
      </p:sp>
      <p:sp>
        <p:nvSpPr>
          <p:cNvPr id="5" name="矩形 4"/>
          <p:cNvSpPr/>
          <p:nvPr/>
        </p:nvSpPr>
        <p:spPr>
          <a:xfrm>
            <a:off x="4139952" y="1268760"/>
            <a:ext cx="1296144" cy="403651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r>
              <a:rPr lang="en-US" altLang="zh-CN" sz="2800" dirty="0" smtClean="0"/>
              <a:t>RAM</a:t>
            </a:r>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zh-CN" altLang="en-US" dirty="0"/>
          </a:p>
        </p:txBody>
      </p:sp>
      <p:sp>
        <p:nvSpPr>
          <p:cNvPr id="6" name="TextBox 3"/>
          <p:cNvSpPr txBox="1"/>
          <p:nvPr/>
        </p:nvSpPr>
        <p:spPr>
          <a:xfrm>
            <a:off x="251520" y="2996952"/>
            <a:ext cx="3024336" cy="2308324"/>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a:t>
            </a:r>
            <a:r>
              <a:rPr lang="en-US" altLang="zh-CN" sz="1600" b="1" dirty="0" smtClean="0"/>
              <a:t>swap</a:t>
            </a:r>
            <a:r>
              <a:rPr lang="en-US" altLang="zh-CN" sz="1600" dirty="0" smtClean="0"/>
              <a:t>( </a:t>
            </a:r>
            <a:r>
              <a:rPr lang="en-US" altLang="zh-CN" sz="1600" dirty="0" err="1" smtClean="0"/>
              <a:t>int</a:t>
            </a:r>
            <a:r>
              <a:rPr lang="en-US" altLang="zh-CN" sz="1600" dirty="0" smtClean="0"/>
              <a:t> </a:t>
            </a:r>
            <a:r>
              <a:rPr lang="en-US" altLang="zh-CN" sz="1600" dirty="0" err="1" smtClean="0"/>
              <a:t>a,int</a:t>
            </a:r>
            <a:r>
              <a:rPr lang="en-US" altLang="zh-CN" sz="1600" dirty="0" smtClean="0"/>
              <a:t> b ) </a:t>
            </a:r>
          </a:p>
          <a:p>
            <a:r>
              <a:rPr lang="en-US" altLang="zh-CN" sz="1600" dirty="0" smtClean="0"/>
              <a:t>{</a:t>
            </a:r>
          </a:p>
          <a:p>
            <a:r>
              <a:rPr lang="en-US" altLang="zh-CN" sz="1600" dirty="0" smtClean="0"/>
              <a:t>  </a:t>
            </a:r>
            <a:r>
              <a:rPr lang="en-US" altLang="zh-CN" sz="1600" dirty="0" err="1" smtClean="0"/>
              <a:t>int</a:t>
            </a:r>
            <a:r>
              <a:rPr lang="en-US" altLang="zh-CN" sz="1600" dirty="0" smtClean="0"/>
              <a:t> temp = a;</a:t>
            </a:r>
          </a:p>
          <a:p>
            <a:r>
              <a:rPr lang="en-US" altLang="zh-CN" sz="1600" dirty="0"/>
              <a:t> </a:t>
            </a:r>
            <a:r>
              <a:rPr lang="en-US" altLang="zh-CN" sz="1600" dirty="0" smtClean="0"/>
              <a:t> a = b;</a:t>
            </a:r>
          </a:p>
          <a:p>
            <a:r>
              <a:rPr lang="en-US" altLang="zh-CN" sz="1600" dirty="0"/>
              <a:t> </a:t>
            </a:r>
            <a:r>
              <a:rPr lang="en-US" altLang="zh-CN" sz="1600" dirty="0" smtClean="0"/>
              <a:t> b = temp;</a:t>
            </a:r>
            <a:endParaRPr lang="en-US" altLang="zh-CN" sz="1600" dirty="0"/>
          </a:p>
          <a:p>
            <a:r>
              <a:rPr lang="en-US" altLang="zh-CN" sz="1600" dirty="0" smtClean="0"/>
              <a:t>}</a:t>
            </a:r>
          </a:p>
        </p:txBody>
      </p:sp>
      <p:sp>
        <p:nvSpPr>
          <p:cNvPr id="7" name="矩形 6"/>
          <p:cNvSpPr/>
          <p:nvPr/>
        </p:nvSpPr>
        <p:spPr>
          <a:xfrm>
            <a:off x="4139952" y="3031822"/>
            <a:ext cx="1296144" cy="156966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07325" y="3102352"/>
            <a:ext cx="691215"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temp</a:t>
            </a:r>
            <a:endParaRPr lang="zh-CN" altLang="en-US" dirty="0">
              <a:latin typeface="Consolas" panose="020B0609020204030204" pitchFamily="49" charset="0"/>
              <a:cs typeface="Consolas" panose="020B0609020204030204" pitchFamily="49" charset="0"/>
            </a:endParaRPr>
          </a:p>
        </p:txBody>
      </p:sp>
      <p:sp>
        <p:nvSpPr>
          <p:cNvPr id="9" name="文本框 8"/>
          <p:cNvSpPr txBox="1"/>
          <p:nvPr/>
        </p:nvSpPr>
        <p:spPr>
          <a:xfrm>
            <a:off x="4479580" y="385175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b</a:t>
            </a:r>
            <a:endParaRPr lang="zh-CN" altLang="en-US" dirty="0">
              <a:latin typeface="Consolas" panose="020B0609020204030204" pitchFamily="49" charset="0"/>
              <a:cs typeface="Consolas" panose="020B0609020204030204" pitchFamily="49" charset="0"/>
            </a:endParaRPr>
          </a:p>
        </p:txBody>
      </p:sp>
      <p:sp>
        <p:nvSpPr>
          <p:cNvPr id="10" name="文本框 9"/>
          <p:cNvSpPr txBox="1"/>
          <p:nvPr/>
        </p:nvSpPr>
        <p:spPr>
          <a:xfrm>
            <a:off x="4479580" y="349171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a</a:t>
            </a:r>
            <a:endParaRPr lang="zh-CN" altLang="en-US" dirty="0">
              <a:latin typeface="Consolas" panose="020B0609020204030204" pitchFamily="49" charset="0"/>
              <a:cs typeface="Consolas" panose="020B0609020204030204" pitchFamily="49" charset="0"/>
            </a:endParaRPr>
          </a:p>
        </p:txBody>
      </p:sp>
      <p:sp>
        <p:nvSpPr>
          <p:cNvPr id="12" name="文本框 11"/>
          <p:cNvSpPr txBox="1"/>
          <p:nvPr/>
        </p:nvSpPr>
        <p:spPr>
          <a:xfrm>
            <a:off x="4904138" y="3501008"/>
            <a:ext cx="418704" cy="369332"/>
          </a:xfrm>
          <a:prstGeom prst="rect">
            <a:avLst/>
          </a:prstGeom>
          <a:noFill/>
        </p:spPr>
        <p:txBody>
          <a:bodyPr wrap="none" rtlCol="0">
            <a:spAutoFit/>
          </a:bodyPr>
          <a:lstStyle/>
          <a:p>
            <a:r>
              <a:rPr lang="en-US" altLang="zh-CN" dirty="0" smtClean="0"/>
              <a:t>99</a:t>
            </a:r>
            <a:endParaRPr lang="zh-CN" altLang="en-US" dirty="0"/>
          </a:p>
        </p:txBody>
      </p:sp>
      <p:sp>
        <p:nvSpPr>
          <p:cNvPr id="13" name="文本框 12"/>
          <p:cNvSpPr txBox="1"/>
          <p:nvPr/>
        </p:nvSpPr>
        <p:spPr>
          <a:xfrm>
            <a:off x="4891133" y="3870340"/>
            <a:ext cx="418704" cy="369332"/>
          </a:xfrm>
          <a:prstGeom prst="rect">
            <a:avLst/>
          </a:prstGeom>
          <a:noFill/>
        </p:spPr>
        <p:txBody>
          <a:bodyPr wrap="none" rtlCol="0">
            <a:spAutoFit/>
          </a:bodyPr>
          <a:lstStyle/>
          <a:p>
            <a:r>
              <a:rPr lang="en-US" altLang="zh-CN" dirty="0" smtClean="0"/>
              <a:t>11</a:t>
            </a:r>
            <a:endParaRPr lang="zh-CN" altLang="en-US" dirty="0"/>
          </a:p>
        </p:txBody>
      </p:sp>
      <p:sp>
        <p:nvSpPr>
          <p:cNvPr id="14" name="右大括号 13"/>
          <p:cNvSpPr/>
          <p:nvPr/>
        </p:nvSpPr>
        <p:spPr>
          <a:xfrm>
            <a:off x="5436096" y="3031822"/>
            <a:ext cx="238135" cy="1569660"/>
          </a:xfrm>
          <a:prstGeom prst="rightBrace">
            <a:avLst>
              <a:gd name="adj1" fmla="val 27286"/>
              <a:gd name="adj2" fmla="val 50000"/>
            </a:avLst>
          </a:prstGeom>
          <a:ln>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5652120" y="3631986"/>
            <a:ext cx="41549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栈</a:t>
            </a:r>
          </a:p>
        </p:txBody>
      </p:sp>
      <p:sp>
        <p:nvSpPr>
          <p:cNvPr id="16" name="文本框 15"/>
          <p:cNvSpPr txBox="1"/>
          <p:nvPr/>
        </p:nvSpPr>
        <p:spPr>
          <a:xfrm>
            <a:off x="6206102" y="1283086"/>
            <a:ext cx="29658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(0) </a:t>
            </a:r>
            <a:r>
              <a:rPr lang="zh-CN" altLang="en-US" sz="1600" dirty="0" smtClean="0">
                <a:latin typeface="微软雅黑" panose="020B0503020204020204" pitchFamily="34" charset="-122"/>
                <a:ea typeface="微软雅黑" panose="020B0503020204020204" pitchFamily="34" charset="-122"/>
              </a:rPr>
              <a:t>系统分配一个临时存储区，</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称为“栈”</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206102" y="2053590"/>
            <a:ext cx="2787943" cy="584775"/>
          </a:xfrm>
          <a:prstGeom prst="rect">
            <a:avLst/>
          </a:prstGeom>
          <a:noFill/>
        </p:spPr>
        <p:txBody>
          <a:bodyPr wrap="none" rtlCol="0">
            <a:spAutoFit/>
          </a:bodyPr>
          <a:lstStyle/>
          <a:p>
            <a:pPr marL="342900" indent="-342900">
              <a:buAutoNum type="arabicParenBoth"/>
            </a:pPr>
            <a:r>
              <a:rPr lang="zh-CN" altLang="en-US" sz="1600" dirty="0" smtClean="0">
                <a:latin typeface="微软雅黑" panose="020B0503020204020204" pitchFamily="34" charset="-122"/>
                <a:ea typeface="微软雅黑" panose="020B0503020204020204" pitchFamily="34" charset="-122"/>
              </a:rPr>
              <a:t>函数中的每个对象对应着</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各自的存储空间</a:t>
            </a:r>
            <a:endParaRPr lang="zh-CN" altLang="en-US" sz="1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206102" y="2809964"/>
            <a:ext cx="2815194" cy="1077218"/>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主函数把</a:t>
            </a:r>
            <a:r>
              <a:rPr lang="zh-CN" altLang="en-US" sz="1600" dirty="0" smtClean="0">
                <a:solidFill>
                  <a:srgbClr val="FF0000"/>
                </a:solidFill>
                <a:latin typeface="微软雅黑" panose="020B0503020204020204" pitchFamily="34" charset="-122"/>
                <a:ea typeface="微软雅黑" panose="020B0503020204020204" pitchFamily="34" charset="-122"/>
              </a:rPr>
              <a:t>实参的值</a:t>
            </a:r>
            <a:r>
              <a:rPr lang="zh-CN" altLang="en-US" sz="1600" dirty="0" smtClean="0">
                <a:latin typeface="微软雅黑" panose="020B0503020204020204" pitchFamily="34" charset="-122"/>
                <a:ea typeface="微软雅黑" panose="020B0503020204020204" pitchFamily="34" charset="-122"/>
              </a:rPr>
              <a:t>传给函</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数 </a:t>
            </a:r>
            <a:r>
              <a:rPr lang="en-US" altLang="zh-CN" sz="1600" dirty="0" smtClean="0">
                <a:latin typeface="微软雅黑" panose="020B0503020204020204" pitchFamily="34" charset="-122"/>
                <a:ea typeface="微软雅黑" panose="020B0503020204020204" pitchFamily="34" charset="-122"/>
              </a:rPr>
              <a:t>swap </a:t>
            </a:r>
            <a:r>
              <a:rPr lang="zh-CN" altLang="en-US" sz="1600" dirty="0" smtClean="0">
                <a:latin typeface="微软雅黑" panose="020B0503020204020204" pitchFamily="34" charset="-122"/>
                <a:ea typeface="微软雅黑" panose="020B0503020204020204" pitchFamily="34" charset="-122"/>
              </a:rPr>
              <a:t>中对应的形参，</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此时，栈区中的 </a:t>
            </a:r>
            <a:r>
              <a:rPr lang="en-US" altLang="zh-CN" sz="1600" dirty="0" smtClean="0">
                <a:latin typeface="微软雅黑" panose="020B0503020204020204" pitchFamily="34" charset="-122"/>
                <a:ea typeface="微软雅黑" panose="020B0503020204020204" pitchFamily="34" charset="-122"/>
              </a:rPr>
              <a:t>a=99,</a:t>
            </a: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b = 11</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4139952" y="1412776"/>
            <a:ext cx="1296144" cy="10639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anose="020B0609020204030204" pitchFamily="49" charset="0"/>
                <a:cs typeface="Consolas" panose="020B0609020204030204" pitchFamily="49" charset="0"/>
              </a:rPr>
              <a:t>x    99</a:t>
            </a:r>
          </a:p>
          <a:p>
            <a:pPr algn="ctr"/>
            <a:r>
              <a:rPr lang="en-US" altLang="zh-CN" dirty="0" smtClean="0">
                <a:solidFill>
                  <a:schemeClr val="tx1"/>
                </a:solidFill>
                <a:latin typeface="Consolas" panose="020B0609020204030204" pitchFamily="49" charset="0"/>
                <a:cs typeface="Consolas" panose="020B0609020204030204" pitchFamily="49" charset="0"/>
              </a:rPr>
              <a:t>y    11</a:t>
            </a:r>
            <a:endParaRPr lang="zh-CN" altLang="en-US" dirty="0">
              <a:solidFill>
                <a:schemeClr val="tx1"/>
              </a:solidFill>
              <a:latin typeface="Consolas" panose="020B0609020204030204" pitchFamily="49" charset="0"/>
              <a:cs typeface="Consolas" panose="020B0609020204030204" pitchFamily="49" charset="0"/>
            </a:endParaRPr>
          </a:p>
        </p:txBody>
      </p:sp>
      <p:sp>
        <p:nvSpPr>
          <p:cNvPr id="20" name="文本框 19"/>
          <p:cNvSpPr txBox="1"/>
          <p:nvPr/>
        </p:nvSpPr>
        <p:spPr>
          <a:xfrm>
            <a:off x="6187277" y="4001318"/>
            <a:ext cx="2824812" cy="830997"/>
          </a:xfrm>
          <a:prstGeom prst="rect">
            <a:avLst/>
          </a:prstGeom>
          <a:noFill/>
        </p:spPr>
        <p:txBody>
          <a:bodyPr wrap="none" rtlCol="0">
            <a:spAutoFit/>
          </a:bodyPr>
          <a:lstStyle/>
          <a:p>
            <a:pPr marL="342900" indent="-342900">
              <a:buAutoNum type="arabicParenBoth" startAt="3"/>
            </a:pPr>
            <a:r>
              <a:rPr lang="zh-CN" altLang="en-US" sz="1600" dirty="0" smtClean="0">
                <a:latin typeface="微软雅黑" panose="020B0503020204020204" pitchFamily="34" charset="-122"/>
                <a:ea typeface="微软雅黑" panose="020B0503020204020204" pitchFamily="34" charset="-122"/>
              </a:rPr>
              <a:t>执行 </a:t>
            </a:r>
            <a:r>
              <a:rPr lang="en-US" altLang="zh-CN" sz="1600" dirty="0" smtClean="0">
                <a:latin typeface="微软雅黑" panose="020B0503020204020204" pitchFamily="34" charset="-122"/>
                <a:ea typeface="微软雅黑" panose="020B0503020204020204" pitchFamily="34" charset="-122"/>
              </a:rPr>
              <a:t>swap </a:t>
            </a:r>
            <a:r>
              <a:rPr lang="zh-CN" altLang="en-US" sz="1600" dirty="0" smtClean="0">
                <a:latin typeface="微软雅黑" panose="020B0503020204020204" pitchFamily="34" charset="-122"/>
                <a:ea typeface="微软雅黑" panose="020B0503020204020204" pitchFamily="34" charset="-122"/>
              </a:rPr>
              <a:t>函数中的语句</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后，变量 </a:t>
            </a:r>
            <a:r>
              <a:rPr lang="en-US" altLang="zh-CN" sz="1600" dirty="0" smtClean="0">
                <a:latin typeface="微软雅黑" panose="020B0503020204020204" pitchFamily="34" charset="-122"/>
                <a:ea typeface="微软雅黑" panose="020B0503020204020204" pitchFamily="34" charset="-122"/>
              </a:rPr>
              <a:t>a </a:t>
            </a:r>
            <a:r>
              <a:rPr lang="zh-CN" altLang="en-US" sz="1600" dirty="0" smtClean="0">
                <a:latin typeface="微软雅黑" panose="020B0503020204020204" pitchFamily="34" charset="-122"/>
                <a:ea typeface="微软雅黑" panose="020B0503020204020204" pitchFamily="34" charset="-122"/>
              </a:rPr>
              <a:t>与 </a:t>
            </a:r>
            <a:r>
              <a:rPr lang="en-US" altLang="zh-CN" sz="1600" dirty="0" smtClean="0">
                <a:latin typeface="微软雅黑" panose="020B0503020204020204" pitchFamily="34" charset="-122"/>
                <a:ea typeface="微软雅黑" panose="020B0503020204020204" pitchFamily="34" charset="-122"/>
              </a:rPr>
              <a:t>b </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值被交</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smtClean="0">
                <a:solidFill>
                  <a:srgbClr val="FF0000"/>
                </a:solidFill>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换了</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897636" y="3866579"/>
            <a:ext cx="418704" cy="369332"/>
          </a:xfrm>
          <a:prstGeom prst="rect">
            <a:avLst/>
          </a:prstGeom>
          <a:solidFill>
            <a:srgbClr val="C6D9F1"/>
          </a:solidFill>
        </p:spPr>
        <p:txBody>
          <a:bodyPr wrap="none" rtlCol="0">
            <a:spAutoFit/>
          </a:bodyPr>
          <a:lstStyle/>
          <a:p>
            <a:r>
              <a:rPr lang="en-US" altLang="zh-CN" dirty="0" smtClean="0"/>
              <a:t>99</a:t>
            </a:r>
            <a:endParaRPr lang="zh-CN" altLang="en-US" dirty="0"/>
          </a:p>
        </p:txBody>
      </p:sp>
      <p:sp>
        <p:nvSpPr>
          <p:cNvPr id="22" name="文本框 21"/>
          <p:cNvSpPr txBox="1"/>
          <p:nvPr/>
        </p:nvSpPr>
        <p:spPr>
          <a:xfrm>
            <a:off x="4874846" y="3503887"/>
            <a:ext cx="418704" cy="369332"/>
          </a:xfrm>
          <a:prstGeom prst="rect">
            <a:avLst/>
          </a:prstGeom>
          <a:solidFill>
            <a:srgbClr val="C6D9F1"/>
          </a:solidFill>
        </p:spPr>
        <p:txBody>
          <a:bodyPr wrap="none" rtlCol="0">
            <a:spAutoFit/>
          </a:bodyPr>
          <a:lstStyle/>
          <a:p>
            <a:r>
              <a:rPr lang="en-US" altLang="zh-CN" dirty="0" smtClean="0"/>
              <a:t>11</a:t>
            </a:r>
            <a:endParaRPr lang="zh-CN" altLang="en-US" dirty="0"/>
          </a:p>
        </p:txBody>
      </p:sp>
      <p:sp>
        <p:nvSpPr>
          <p:cNvPr id="23" name="文本框 22"/>
          <p:cNvSpPr txBox="1"/>
          <p:nvPr/>
        </p:nvSpPr>
        <p:spPr>
          <a:xfrm>
            <a:off x="6168446" y="4946451"/>
            <a:ext cx="29129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(4) swap </a:t>
            </a:r>
            <a:r>
              <a:rPr lang="zh-CN" altLang="en-US" sz="1600" dirty="0" smtClean="0">
                <a:latin typeface="微软雅黑" panose="020B0503020204020204" pitchFamily="34" charset="-122"/>
                <a:ea typeface="微软雅黑" panose="020B0503020204020204" pitchFamily="34" charset="-122"/>
              </a:rPr>
              <a:t>函数结束（返回），</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系统收回它占用的栈区</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4139692" y="2968177"/>
            <a:ext cx="1296144" cy="1785741"/>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31627" y="2902344"/>
            <a:ext cx="760963" cy="178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07504" y="5661248"/>
            <a:ext cx="8860118" cy="830997"/>
          </a:xfrm>
          <a:prstGeom prst="rect">
            <a:avLst/>
          </a:prstGeom>
          <a:noFill/>
        </p:spPr>
        <p:txBody>
          <a:bodyPr wrap="none" rtlCol="0">
            <a:spAutoFit/>
          </a:bodyPr>
          <a:lstStyle/>
          <a:p>
            <a:pPr>
              <a:lnSpc>
                <a:spcPct val="150000"/>
              </a:lnSpc>
            </a:pP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从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函数被调用和运行的过程中来看，确实发生了交换变量值的操作，但是，该操作发生在</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栈区</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上，并没有反映到主调函数的变量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x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和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y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上，因此，对于主调函数来说，交换失败。</a:t>
            </a:r>
            <a:endPar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7" name="文本框 26"/>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413043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barn(inVertical)">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arn(inVertical)">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2" grpId="0"/>
      <p:bldP spid="13" grpId="0"/>
      <p:bldP spid="14" grpId="0" animBg="1"/>
      <p:bldP spid="15" grpId="0"/>
      <p:bldP spid="16" grpId="0"/>
      <p:bldP spid="17" grpId="0"/>
      <p:bldP spid="18" grpId="0"/>
      <p:bldP spid="19" grpId="0" animBg="1"/>
      <p:bldP spid="20" grpId="0"/>
      <p:bldP spid="21" grpId="0" animBg="1"/>
      <p:bldP spid="22" grpId="0" animBg="1"/>
      <p:bldP spid="23" grpId="0"/>
      <p:bldP spid="24" grpId="0" animBg="1"/>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改正后的 </a:t>
            </a:r>
            <a:r>
              <a:rPr lang="en-US" altLang="zh-CN" dirty="0"/>
              <a:t>swap </a:t>
            </a:r>
            <a:r>
              <a:rPr lang="zh-CN" altLang="en-US" dirty="0" smtClean="0"/>
              <a:t>函数</a:t>
            </a:r>
            <a:r>
              <a:rPr lang="en-US" altLang="zh-CN" dirty="0"/>
              <a:t>: </a:t>
            </a:r>
            <a:r>
              <a:rPr lang="zh-CN" altLang="en-US" dirty="0" smtClean="0"/>
              <a:t>按指针传递参数</a:t>
            </a:r>
            <a:endParaRPr lang="zh-CN" altLang="en-US" dirty="0"/>
          </a:p>
        </p:txBody>
      </p:sp>
      <p:sp>
        <p:nvSpPr>
          <p:cNvPr id="5" name="TextBox 3"/>
          <p:cNvSpPr txBox="1"/>
          <p:nvPr/>
        </p:nvSpPr>
        <p:spPr>
          <a:xfrm>
            <a:off x="251520" y="1268760"/>
            <a:ext cx="3528392" cy="1569660"/>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a:t>
            </a:r>
            <a:r>
              <a:rPr lang="en-US" altLang="zh-CN" sz="1600" dirty="0" err="1" smtClean="0"/>
              <a:t>int</a:t>
            </a:r>
            <a:r>
              <a:rPr lang="en-US" altLang="zh-CN" sz="1600" dirty="0" smtClean="0"/>
              <a:t> x = 99, y = 11;</a:t>
            </a:r>
          </a:p>
          <a:p>
            <a:r>
              <a:rPr lang="en-US" altLang="zh-CN" sz="1600" dirty="0"/>
              <a:t> </a:t>
            </a:r>
            <a:r>
              <a:rPr lang="en-US" altLang="zh-CN" sz="1600" dirty="0" smtClean="0"/>
              <a:t> </a:t>
            </a:r>
            <a:r>
              <a:rPr lang="en-US" altLang="zh-CN" sz="1600" b="1" dirty="0" smtClean="0"/>
              <a:t>swap</a:t>
            </a:r>
            <a:r>
              <a:rPr lang="en-US" altLang="zh-CN" sz="1600" dirty="0" smtClean="0"/>
              <a:t>( &amp;x, &amp;y );</a:t>
            </a:r>
          </a:p>
          <a:p>
            <a:r>
              <a:rPr lang="en-US" altLang="zh-CN" sz="1600" dirty="0" smtClean="0"/>
              <a:t>}</a:t>
            </a:r>
          </a:p>
        </p:txBody>
      </p:sp>
      <p:sp>
        <p:nvSpPr>
          <p:cNvPr id="6" name="TextBox 3"/>
          <p:cNvSpPr txBox="1"/>
          <p:nvPr/>
        </p:nvSpPr>
        <p:spPr>
          <a:xfrm>
            <a:off x="251520" y="2996952"/>
            <a:ext cx="3528392" cy="2308324"/>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a:t>
            </a:r>
            <a:r>
              <a:rPr lang="en-US" altLang="zh-CN" sz="1600" b="1" dirty="0" smtClean="0"/>
              <a:t>swap</a:t>
            </a:r>
            <a:r>
              <a:rPr lang="en-US" altLang="zh-CN" sz="1600" dirty="0" smtClean="0"/>
              <a:t>( </a:t>
            </a:r>
            <a:r>
              <a:rPr lang="en-US" altLang="zh-CN" sz="1600" dirty="0" err="1" smtClean="0"/>
              <a:t>int</a:t>
            </a:r>
            <a:r>
              <a:rPr lang="en-US" altLang="zh-CN" sz="1600" dirty="0" smtClean="0"/>
              <a:t> </a:t>
            </a:r>
            <a:r>
              <a:rPr lang="zh-CN" altLang="en-US" sz="1600" dirty="0" smtClean="0"/>
              <a:t>*</a:t>
            </a:r>
            <a:r>
              <a:rPr lang="en-US" altLang="zh-CN" sz="1600" dirty="0" smtClean="0"/>
              <a:t> a, </a:t>
            </a:r>
            <a:r>
              <a:rPr lang="en-US" altLang="zh-CN" sz="1600" dirty="0" err="1" smtClean="0"/>
              <a:t>int</a:t>
            </a:r>
            <a:r>
              <a:rPr lang="en-US" altLang="zh-CN" sz="1600" dirty="0" smtClean="0"/>
              <a:t> </a:t>
            </a:r>
            <a:r>
              <a:rPr lang="zh-CN" altLang="en-US" sz="1600" dirty="0" smtClean="0"/>
              <a:t>*</a:t>
            </a:r>
            <a:r>
              <a:rPr lang="en-US" altLang="zh-CN" sz="1600" dirty="0" smtClean="0"/>
              <a:t> b ) </a:t>
            </a:r>
          </a:p>
          <a:p>
            <a:r>
              <a:rPr lang="en-US" altLang="zh-CN" sz="1600" dirty="0" smtClean="0"/>
              <a:t>{</a:t>
            </a:r>
          </a:p>
          <a:p>
            <a:r>
              <a:rPr lang="en-US" altLang="zh-CN" sz="1600" dirty="0" smtClean="0"/>
              <a:t>  </a:t>
            </a:r>
            <a:r>
              <a:rPr lang="en-US" altLang="zh-CN" sz="1600" dirty="0" err="1" smtClean="0"/>
              <a:t>int</a:t>
            </a:r>
            <a:r>
              <a:rPr lang="en-US" altLang="zh-CN" sz="1600" dirty="0" smtClean="0"/>
              <a:t> temp = </a:t>
            </a:r>
            <a:r>
              <a:rPr lang="zh-CN" altLang="en-US" sz="1600" dirty="0" smtClean="0"/>
              <a:t>*</a:t>
            </a:r>
            <a:r>
              <a:rPr lang="en-US" altLang="zh-CN" sz="1600" dirty="0" smtClean="0"/>
              <a:t>a;</a:t>
            </a:r>
          </a:p>
          <a:p>
            <a:r>
              <a:rPr lang="en-US" altLang="zh-CN" sz="1600" dirty="0"/>
              <a:t> </a:t>
            </a:r>
            <a:r>
              <a:rPr lang="en-US" altLang="zh-CN" sz="1600" dirty="0" smtClean="0"/>
              <a:t> </a:t>
            </a:r>
            <a:r>
              <a:rPr lang="zh-CN" altLang="en-US" sz="1600" dirty="0" smtClean="0"/>
              <a:t>*</a:t>
            </a:r>
            <a:r>
              <a:rPr lang="en-US" altLang="zh-CN" sz="1600" dirty="0" smtClean="0"/>
              <a:t>a = </a:t>
            </a:r>
            <a:r>
              <a:rPr lang="zh-CN" altLang="en-US" sz="1600" dirty="0" smtClean="0"/>
              <a:t>*</a:t>
            </a:r>
            <a:r>
              <a:rPr lang="en-US" altLang="zh-CN" sz="1600" dirty="0" smtClean="0"/>
              <a:t>b;</a:t>
            </a:r>
          </a:p>
          <a:p>
            <a:r>
              <a:rPr lang="en-US" altLang="zh-CN" sz="1600" dirty="0"/>
              <a:t> </a:t>
            </a:r>
            <a:r>
              <a:rPr lang="en-US" altLang="zh-CN" sz="1600" dirty="0" smtClean="0"/>
              <a:t> </a:t>
            </a:r>
            <a:r>
              <a:rPr lang="zh-CN" altLang="en-US" sz="1600" dirty="0" smtClean="0"/>
              <a:t>*</a:t>
            </a:r>
            <a:r>
              <a:rPr lang="en-US" altLang="zh-CN" sz="1600" dirty="0" smtClean="0"/>
              <a:t>b = temp;</a:t>
            </a:r>
            <a:endParaRPr lang="en-US" altLang="zh-CN" sz="1600" dirty="0"/>
          </a:p>
          <a:p>
            <a:r>
              <a:rPr lang="en-US" altLang="zh-CN" sz="1600" dirty="0" smtClean="0"/>
              <a:t>}</a:t>
            </a:r>
          </a:p>
        </p:txBody>
      </p:sp>
      <p:sp>
        <p:nvSpPr>
          <p:cNvPr id="7" name="矩形 6"/>
          <p:cNvSpPr/>
          <p:nvPr/>
        </p:nvSpPr>
        <p:spPr>
          <a:xfrm>
            <a:off x="4139952" y="1268760"/>
            <a:ext cx="1296144" cy="403651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r>
              <a:rPr lang="en-US" altLang="zh-CN" sz="2800" dirty="0" smtClean="0"/>
              <a:t>RAM</a:t>
            </a:r>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zh-CN" altLang="en-US" dirty="0"/>
          </a:p>
        </p:txBody>
      </p:sp>
      <p:sp>
        <p:nvSpPr>
          <p:cNvPr id="8" name="矩形 7"/>
          <p:cNvSpPr/>
          <p:nvPr/>
        </p:nvSpPr>
        <p:spPr>
          <a:xfrm>
            <a:off x="4139952" y="3031822"/>
            <a:ext cx="1296144" cy="156966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07325" y="3102352"/>
            <a:ext cx="691215"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temp</a:t>
            </a:r>
            <a:endParaRPr lang="zh-CN" altLang="en-US" dirty="0">
              <a:latin typeface="Consolas" panose="020B0609020204030204" pitchFamily="49" charset="0"/>
              <a:cs typeface="Consolas" panose="020B0609020204030204" pitchFamily="49" charset="0"/>
            </a:endParaRPr>
          </a:p>
        </p:txBody>
      </p:sp>
      <p:sp>
        <p:nvSpPr>
          <p:cNvPr id="10" name="文本框 9"/>
          <p:cNvSpPr txBox="1"/>
          <p:nvPr/>
        </p:nvSpPr>
        <p:spPr>
          <a:xfrm>
            <a:off x="4479580" y="385175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b</a:t>
            </a:r>
            <a:endParaRPr lang="zh-CN" altLang="en-US" dirty="0">
              <a:latin typeface="Consolas" panose="020B0609020204030204" pitchFamily="49" charset="0"/>
              <a:cs typeface="Consolas" panose="020B0609020204030204" pitchFamily="49" charset="0"/>
            </a:endParaRPr>
          </a:p>
        </p:txBody>
      </p:sp>
      <p:sp>
        <p:nvSpPr>
          <p:cNvPr id="11" name="文本框 10"/>
          <p:cNvSpPr txBox="1"/>
          <p:nvPr/>
        </p:nvSpPr>
        <p:spPr>
          <a:xfrm>
            <a:off x="4479580" y="349171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a</a:t>
            </a:r>
            <a:endParaRPr lang="zh-CN" altLang="en-US" dirty="0">
              <a:latin typeface="Consolas" panose="020B0609020204030204" pitchFamily="49" charset="0"/>
              <a:cs typeface="Consolas" panose="020B0609020204030204" pitchFamily="49" charset="0"/>
            </a:endParaRPr>
          </a:p>
        </p:txBody>
      </p:sp>
      <p:sp>
        <p:nvSpPr>
          <p:cNvPr id="12" name="文本框 11"/>
          <p:cNvSpPr txBox="1"/>
          <p:nvPr/>
        </p:nvSpPr>
        <p:spPr>
          <a:xfrm>
            <a:off x="4904138" y="3501008"/>
            <a:ext cx="441146"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&amp;x</a:t>
            </a:r>
            <a:endParaRPr lang="zh-CN" altLang="en-US" dirty="0">
              <a:latin typeface="Consolas" panose="020B0609020204030204" pitchFamily="49" charset="0"/>
              <a:cs typeface="Consolas" panose="020B0609020204030204" pitchFamily="49" charset="0"/>
            </a:endParaRPr>
          </a:p>
        </p:txBody>
      </p:sp>
      <p:sp>
        <p:nvSpPr>
          <p:cNvPr id="13" name="文本框 12"/>
          <p:cNvSpPr txBox="1"/>
          <p:nvPr/>
        </p:nvSpPr>
        <p:spPr>
          <a:xfrm>
            <a:off x="4891133" y="3870340"/>
            <a:ext cx="445956"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&amp;y</a:t>
            </a:r>
            <a:endParaRPr lang="zh-CN" altLang="en-US" dirty="0">
              <a:latin typeface="Consolas" panose="020B0609020204030204" pitchFamily="49" charset="0"/>
              <a:cs typeface="Consolas" panose="020B0609020204030204" pitchFamily="49" charset="0"/>
            </a:endParaRPr>
          </a:p>
        </p:txBody>
      </p:sp>
      <p:sp>
        <p:nvSpPr>
          <p:cNvPr id="14" name="右大括号 13"/>
          <p:cNvSpPr/>
          <p:nvPr/>
        </p:nvSpPr>
        <p:spPr>
          <a:xfrm>
            <a:off x="5436096" y="3031822"/>
            <a:ext cx="238135" cy="1569660"/>
          </a:xfrm>
          <a:prstGeom prst="rightBrace">
            <a:avLst>
              <a:gd name="adj1" fmla="val 27286"/>
              <a:gd name="adj2" fmla="val 50000"/>
            </a:avLst>
          </a:prstGeom>
          <a:ln>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5652120" y="3631986"/>
            <a:ext cx="41549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栈</a:t>
            </a:r>
          </a:p>
        </p:txBody>
      </p:sp>
      <p:sp>
        <p:nvSpPr>
          <p:cNvPr id="16" name="文本框 15"/>
          <p:cNvSpPr txBox="1"/>
          <p:nvPr/>
        </p:nvSpPr>
        <p:spPr>
          <a:xfrm>
            <a:off x="6206102" y="1283086"/>
            <a:ext cx="29658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(0) </a:t>
            </a:r>
            <a:r>
              <a:rPr lang="zh-CN" altLang="en-US" sz="1600" dirty="0" smtClean="0">
                <a:latin typeface="微软雅黑" panose="020B0503020204020204" pitchFamily="34" charset="-122"/>
                <a:ea typeface="微软雅黑" panose="020B0503020204020204" pitchFamily="34" charset="-122"/>
              </a:rPr>
              <a:t>系统分配一个临时存储区，</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称为“栈”</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206102" y="2053590"/>
            <a:ext cx="2787943" cy="584775"/>
          </a:xfrm>
          <a:prstGeom prst="rect">
            <a:avLst/>
          </a:prstGeom>
          <a:noFill/>
        </p:spPr>
        <p:txBody>
          <a:bodyPr wrap="none" rtlCol="0">
            <a:spAutoFit/>
          </a:bodyPr>
          <a:lstStyle/>
          <a:p>
            <a:pPr marL="342900" indent="-342900">
              <a:buAutoNum type="arabicParenBoth"/>
            </a:pPr>
            <a:r>
              <a:rPr lang="zh-CN" altLang="en-US" sz="1600" dirty="0" smtClean="0">
                <a:latin typeface="微软雅黑" panose="020B0503020204020204" pitchFamily="34" charset="-122"/>
                <a:ea typeface="微软雅黑" panose="020B0503020204020204" pitchFamily="34" charset="-122"/>
              </a:rPr>
              <a:t>函数中的每个对象对应着</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各自的存储空间</a:t>
            </a:r>
            <a:endParaRPr lang="zh-CN" altLang="en-US" sz="1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206103" y="2809964"/>
            <a:ext cx="2937898" cy="1077218"/>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主函数把</a:t>
            </a:r>
            <a:r>
              <a:rPr lang="zh-CN" altLang="en-US"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实参的</a:t>
            </a:r>
            <a:r>
              <a:rPr lang="zh-CN" altLang="en-US" sz="16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地址</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传给</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函数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对应的形参，</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此时，栈区中的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 = &amp;x</a:t>
            </a:r>
            <a:r>
              <a:rPr lang="zh-CN" altLang="en-US"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b = &amp;y</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9" name="矩形 18"/>
          <p:cNvSpPr/>
          <p:nvPr/>
        </p:nvSpPr>
        <p:spPr>
          <a:xfrm>
            <a:off x="4139952" y="1412776"/>
            <a:ext cx="1296144" cy="10639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anose="020B0609020204030204" pitchFamily="49" charset="0"/>
                <a:cs typeface="Consolas" panose="020B0609020204030204" pitchFamily="49" charset="0"/>
              </a:rPr>
              <a:t>x    99</a:t>
            </a:r>
          </a:p>
          <a:p>
            <a:pPr algn="ctr"/>
            <a:r>
              <a:rPr lang="en-US" altLang="zh-CN" dirty="0" smtClean="0">
                <a:solidFill>
                  <a:schemeClr val="tx1"/>
                </a:solidFill>
                <a:latin typeface="Consolas" panose="020B0609020204030204" pitchFamily="49" charset="0"/>
                <a:cs typeface="Consolas" panose="020B0609020204030204" pitchFamily="49" charset="0"/>
              </a:rPr>
              <a:t>y    11</a:t>
            </a:r>
            <a:endParaRPr lang="zh-CN" altLang="en-US" dirty="0">
              <a:solidFill>
                <a:schemeClr val="tx1"/>
              </a:solidFill>
              <a:latin typeface="Consolas" panose="020B0609020204030204" pitchFamily="49" charset="0"/>
              <a:cs typeface="Consolas" panose="020B0609020204030204" pitchFamily="49" charset="0"/>
            </a:endParaRPr>
          </a:p>
        </p:txBody>
      </p:sp>
      <p:sp>
        <p:nvSpPr>
          <p:cNvPr id="20" name="文本框 19"/>
          <p:cNvSpPr txBox="1"/>
          <p:nvPr/>
        </p:nvSpPr>
        <p:spPr>
          <a:xfrm>
            <a:off x="6187277" y="4001318"/>
            <a:ext cx="2824812" cy="830997"/>
          </a:xfrm>
          <a:prstGeom prst="rect">
            <a:avLst/>
          </a:prstGeom>
          <a:noFill/>
        </p:spPr>
        <p:txBody>
          <a:bodyPr wrap="none" rtlCol="0">
            <a:spAutoFit/>
          </a:bodyPr>
          <a:lstStyle/>
          <a:p>
            <a:pPr marL="342900" indent="-342900">
              <a:buAutoNum type="arabicParenBoth" startAt="3"/>
            </a:pPr>
            <a:r>
              <a:rPr lang="zh-CN" altLang="en-US" sz="1600" dirty="0" smtClean="0">
                <a:latin typeface="微软雅黑" panose="020B0503020204020204" pitchFamily="34" charset="-122"/>
                <a:ea typeface="微软雅黑" panose="020B0503020204020204" pitchFamily="34" charset="-122"/>
              </a:rPr>
              <a:t>执行 </a:t>
            </a:r>
            <a:r>
              <a:rPr lang="en-US" altLang="zh-CN" sz="1600" dirty="0" smtClean="0">
                <a:latin typeface="微软雅黑" panose="020B0503020204020204" pitchFamily="34" charset="-122"/>
                <a:ea typeface="微软雅黑" panose="020B0503020204020204" pitchFamily="34" charset="-122"/>
              </a:rPr>
              <a:t>swap </a:t>
            </a:r>
            <a:r>
              <a:rPr lang="zh-CN" altLang="en-US" sz="1600" dirty="0" smtClean="0">
                <a:latin typeface="微软雅黑" panose="020B0503020204020204" pitchFamily="34" charset="-122"/>
                <a:ea typeface="微软雅黑" panose="020B0503020204020204" pitchFamily="34" charset="-122"/>
              </a:rPr>
              <a:t>函数中的语句</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后，变量 </a:t>
            </a:r>
            <a:r>
              <a:rPr lang="en-US" altLang="zh-CN" sz="1600" dirty="0" smtClean="0">
                <a:latin typeface="微软雅黑" panose="020B0503020204020204" pitchFamily="34" charset="-122"/>
                <a:ea typeface="微软雅黑" panose="020B0503020204020204" pitchFamily="34" charset="-122"/>
              </a:rPr>
              <a:t>a </a:t>
            </a:r>
            <a:r>
              <a:rPr lang="zh-CN" altLang="en-US" sz="1600" dirty="0" smtClean="0">
                <a:latin typeface="微软雅黑" panose="020B0503020204020204" pitchFamily="34" charset="-122"/>
                <a:ea typeface="微软雅黑" panose="020B0503020204020204" pitchFamily="34" charset="-122"/>
              </a:rPr>
              <a:t>与 </a:t>
            </a:r>
            <a:r>
              <a:rPr lang="en-US" altLang="zh-CN" sz="1600" dirty="0" smtClean="0">
                <a:latin typeface="微软雅黑" panose="020B0503020204020204" pitchFamily="34" charset="-122"/>
                <a:ea typeface="微软雅黑" panose="020B0503020204020204" pitchFamily="34" charset="-122"/>
              </a:rPr>
              <a:t>b </a:t>
            </a:r>
            <a:r>
              <a:rPr lang="zh-CN" altLang="en-US" sz="1600" dirty="0" smtClean="0">
                <a:solidFill>
                  <a:srgbClr val="FF0000"/>
                </a:solidFill>
                <a:latin typeface="微软雅黑" panose="020B0503020204020204" pitchFamily="34" charset="-122"/>
                <a:ea typeface="微软雅黑" panose="020B0503020204020204" pitchFamily="34" charset="-122"/>
              </a:rPr>
              <a:t>指向的地</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smtClean="0">
                <a:solidFill>
                  <a:srgbClr val="FF0000"/>
                </a:solidFill>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址的内容（值）</a:t>
            </a:r>
            <a:r>
              <a:rPr lang="zh-CN" altLang="en-US" sz="1600" dirty="0" smtClean="0">
                <a:latin typeface="微软雅黑" panose="020B0503020204020204" pitchFamily="34" charset="-122"/>
                <a:ea typeface="微软雅黑" panose="020B0503020204020204" pitchFamily="34" charset="-122"/>
              </a:rPr>
              <a:t>被交换了</a:t>
            </a:r>
            <a:endParaRPr lang="zh-CN" altLang="en-US" sz="16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904138" y="1972000"/>
            <a:ext cx="418704" cy="369332"/>
          </a:xfrm>
          <a:prstGeom prst="rect">
            <a:avLst/>
          </a:prstGeom>
          <a:solidFill>
            <a:srgbClr val="FFC000"/>
          </a:solidFill>
        </p:spPr>
        <p:txBody>
          <a:bodyPr wrap="none" rtlCol="0">
            <a:spAutoFit/>
          </a:bodyPr>
          <a:lstStyle>
            <a:defPPr>
              <a:defRPr lang="zh-CN"/>
            </a:defPPr>
          </a:lstStyle>
          <a:p>
            <a:r>
              <a:rPr lang="en-US" altLang="zh-CN" dirty="0"/>
              <a:t>99</a:t>
            </a:r>
            <a:endParaRPr lang="zh-CN" altLang="en-US" dirty="0"/>
          </a:p>
        </p:txBody>
      </p:sp>
      <p:sp>
        <p:nvSpPr>
          <p:cNvPr id="22" name="文本框 21"/>
          <p:cNvSpPr txBox="1"/>
          <p:nvPr/>
        </p:nvSpPr>
        <p:spPr>
          <a:xfrm>
            <a:off x="4891133" y="1620103"/>
            <a:ext cx="418704" cy="369332"/>
          </a:xfrm>
          <a:prstGeom prst="rect">
            <a:avLst/>
          </a:prstGeom>
          <a:solidFill>
            <a:srgbClr val="FFC000"/>
          </a:solidFill>
        </p:spPr>
        <p:txBody>
          <a:bodyPr wrap="none" rtlCol="0">
            <a:spAutoFit/>
          </a:bodyPr>
          <a:lstStyle/>
          <a:p>
            <a:r>
              <a:rPr lang="en-US" altLang="zh-CN" dirty="0" smtClean="0"/>
              <a:t>11</a:t>
            </a:r>
            <a:endParaRPr lang="zh-CN" altLang="en-US" dirty="0"/>
          </a:p>
        </p:txBody>
      </p:sp>
      <p:sp>
        <p:nvSpPr>
          <p:cNvPr id="23" name="文本框 22"/>
          <p:cNvSpPr txBox="1"/>
          <p:nvPr/>
        </p:nvSpPr>
        <p:spPr>
          <a:xfrm>
            <a:off x="6168446" y="4946451"/>
            <a:ext cx="29129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(4) swap </a:t>
            </a:r>
            <a:r>
              <a:rPr lang="zh-CN" altLang="en-US" sz="1600" dirty="0" smtClean="0">
                <a:latin typeface="微软雅黑" panose="020B0503020204020204" pitchFamily="34" charset="-122"/>
                <a:ea typeface="微软雅黑" panose="020B0503020204020204" pitchFamily="34" charset="-122"/>
              </a:rPr>
              <a:t>函数结束（返回），</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系统收回它占用的栈区</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4139692" y="2968177"/>
            <a:ext cx="1296144" cy="1785741"/>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31627" y="2902344"/>
            <a:ext cx="760963" cy="178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7504" y="5661248"/>
            <a:ext cx="8600431" cy="830997"/>
          </a:xfrm>
          <a:prstGeom prst="rect">
            <a:avLst/>
          </a:prstGeom>
          <a:noFill/>
        </p:spPr>
        <p:txBody>
          <a:bodyPr wrap="none" rtlCol="0">
            <a:spAutoFit/>
          </a:bodyPr>
          <a:lstStyle/>
          <a:p>
            <a:pPr>
              <a:lnSpc>
                <a:spcPct val="150000"/>
              </a:lnSpc>
            </a:pP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从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函数被调用和运行的过程中来看，</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操作的是指针，即，操作指针指向的内容，</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交换成功，但栈区的使用原理基本不变。</a:t>
            </a:r>
            <a:endPar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5" name="文本框 24"/>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2317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barn(inVertical)">
                                      <p:cBhvr>
                                        <p:cTn id="98" dur="5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barn(inVertical)">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P spid="14" grpId="0" animBg="1"/>
      <p:bldP spid="15" grpId="0"/>
      <p:bldP spid="16" grpId="0"/>
      <p:bldP spid="17" grpId="0"/>
      <p:bldP spid="18" grpId="0"/>
      <p:bldP spid="19" grpId="0" animBg="1"/>
      <p:bldP spid="20" grpId="0"/>
      <p:bldP spid="21" grpId="0" animBg="1"/>
      <p:bldP spid="22" grpId="0" animBg="1"/>
      <p:bldP spid="23" grpId="0"/>
      <p:bldP spid="26" grpId="0" animBg="1"/>
      <p:bldP spid="27"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改正后的 </a:t>
            </a:r>
            <a:r>
              <a:rPr lang="en-US" altLang="zh-CN" dirty="0" smtClean="0"/>
              <a:t>swap </a:t>
            </a:r>
            <a:r>
              <a:rPr lang="zh-CN" altLang="en-US" dirty="0" smtClean="0"/>
              <a:t>函数：按引用传递参数</a:t>
            </a:r>
            <a:endParaRPr lang="zh-CN" altLang="en-US" dirty="0"/>
          </a:p>
        </p:txBody>
      </p:sp>
      <p:sp>
        <p:nvSpPr>
          <p:cNvPr id="4" name="TextBox 3"/>
          <p:cNvSpPr txBox="1"/>
          <p:nvPr/>
        </p:nvSpPr>
        <p:spPr>
          <a:xfrm>
            <a:off x="251520" y="1268760"/>
            <a:ext cx="3528392" cy="1569660"/>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a:t>
            </a:r>
            <a:r>
              <a:rPr lang="en-US" altLang="zh-CN" sz="1600" dirty="0" err="1" smtClean="0"/>
              <a:t>int</a:t>
            </a:r>
            <a:r>
              <a:rPr lang="en-US" altLang="zh-CN" sz="1600" dirty="0" smtClean="0"/>
              <a:t> x = 99, y = 11;</a:t>
            </a:r>
          </a:p>
          <a:p>
            <a:r>
              <a:rPr lang="en-US" altLang="zh-CN" sz="1600" dirty="0"/>
              <a:t> </a:t>
            </a:r>
            <a:r>
              <a:rPr lang="en-US" altLang="zh-CN" sz="1600" dirty="0" smtClean="0"/>
              <a:t> </a:t>
            </a:r>
            <a:r>
              <a:rPr lang="en-US" altLang="zh-CN" sz="1600" b="1" dirty="0" smtClean="0"/>
              <a:t>swap</a:t>
            </a:r>
            <a:r>
              <a:rPr lang="en-US" altLang="zh-CN" sz="1600" dirty="0" smtClean="0"/>
              <a:t>( x, y );</a:t>
            </a:r>
          </a:p>
          <a:p>
            <a:r>
              <a:rPr lang="en-US" altLang="zh-CN" sz="1600" dirty="0" smtClean="0"/>
              <a:t>}</a:t>
            </a:r>
          </a:p>
        </p:txBody>
      </p:sp>
      <p:sp>
        <p:nvSpPr>
          <p:cNvPr id="5" name="TextBox 3"/>
          <p:cNvSpPr txBox="1"/>
          <p:nvPr/>
        </p:nvSpPr>
        <p:spPr>
          <a:xfrm>
            <a:off x="251520" y="2996952"/>
            <a:ext cx="3528392" cy="2308324"/>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a:t>
            </a:r>
            <a:r>
              <a:rPr lang="en-US" altLang="zh-CN" sz="1600" b="1" dirty="0" smtClean="0"/>
              <a:t>swap</a:t>
            </a:r>
            <a:r>
              <a:rPr lang="en-US" altLang="zh-CN" sz="1600" dirty="0" smtClean="0"/>
              <a:t>( </a:t>
            </a:r>
            <a:r>
              <a:rPr lang="en-US" altLang="zh-CN" sz="1600" dirty="0" err="1" smtClean="0"/>
              <a:t>int</a:t>
            </a:r>
            <a:r>
              <a:rPr lang="en-US" altLang="zh-CN" sz="1600" dirty="0" smtClean="0"/>
              <a:t> &amp; a, </a:t>
            </a:r>
            <a:r>
              <a:rPr lang="en-US" altLang="zh-CN" sz="1600" dirty="0" err="1" smtClean="0"/>
              <a:t>int</a:t>
            </a:r>
            <a:r>
              <a:rPr lang="en-US" altLang="zh-CN" sz="1600" dirty="0" smtClean="0"/>
              <a:t> </a:t>
            </a:r>
            <a:r>
              <a:rPr lang="en-US" altLang="zh-CN" sz="1600" dirty="0"/>
              <a:t>&amp;</a:t>
            </a:r>
            <a:r>
              <a:rPr lang="en-US" altLang="zh-CN" sz="1600" dirty="0" smtClean="0"/>
              <a:t> b ) </a:t>
            </a:r>
          </a:p>
          <a:p>
            <a:r>
              <a:rPr lang="en-US" altLang="zh-CN" sz="1600" dirty="0" smtClean="0"/>
              <a:t>{</a:t>
            </a:r>
          </a:p>
          <a:p>
            <a:r>
              <a:rPr lang="en-US" altLang="zh-CN" sz="1600" dirty="0" smtClean="0"/>
              <a:t>  </a:t>
            </a:r>
            <a:r>
              <a:rPr lang="en-US" altLang="zh-CN" sz="1600" dirty="0" err="1" smtClean="0"/>
              <a:t>int</a:t>
            </a:r>
            <a:r>
              <a:rPr lang="en-US" altLang="zh-CN" sz="1600" dirty="0" smtClean="0"/>
              <a:t> temp = a;</a:t>
            </a:r>
          </a:p>
          <a:p>
            <a:r>
              <a:rPr lang="en-US" altLang="zh-CN" sz="1600" dirty="0"/>
              <a:t> </a:t>
            </a:r>
            <a:r>
              <a:rPr lang="en-US" altLang="zh-CN" sz="1600" dirty="0" smtClean="0"/>
              <a:t> a = b;</a:t>
            </a:r>
          </a:p>
          <a:p>
            <a:r>
              <a:rPr lang="en-US" altLang="zh-CN" sz="1600" dirty="0"/>
              <a:t> </a:t>
            </a:r>
            <a:r>
              <a:rPr lang="en-US" altLang="zh-CN" sz="1600" dirty="0" smtClean="0"/>
              <a:t> b = temp;</a:t>
            </a:r>
            <a:endParaRPr lang="en-US" altLang="zh-CN" sz="1600" dirty="0"/>
          </a:p>
          <a:p>
            <a:r>
              <a:rPr lang="en-US" altLang="zh-CN" sz="1600" dirty="0" smtClean="0"/>
              <a:t>}</a:t>
            </a:r>
          </a:p>
        </p:txBody>
      </p:sp>
      <p:sp>
        <p:nvSpPr>
          <p:cNvPr id="6" name="矩形 5"/>
          <p:cNvSpPr/>
          <p:nvPr/>
        </p:nvSpPr>
        <p:spPr>
          <a:xfrm>
            <a:off x="4139952" y="1268760"/>
            <a:ext cx="1296144" cy="403651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endParaRPr lang="en-US" altLang="zh-CN" sz="2800" dirty="0"/>
          </a:p>
          <a:p>
            <a:pPr algn="ctr"/>
            <a:endParaRPr lang="en-US" altLang="zh-CN" sz="2800" dirty="0" smtClean="0"/>
          </a:p>
          <a:p>
            <a:pPr algn="ctr"/>
            <a:r>
              <a:rPr lang="en-US" altLang="zh-CN" sz="2800" dirty="0" smtClean="0"/>
              <a:t>RAM</a:t>
            </a:r>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zh-CN" altLang="en-US" dirty="0"/>
          </a:p>
        </p:txBody>
      </p:sp>
      <p:sp>
        <p:nvSpPr>
          <p:cNvPr id="7" name="矩形 6"/>
          <p:cNvSpPr/>
          <p:nvPr/>
        </p:nvSpPr>
        <p:spPr>
          <a:xfrm>
            <a:off x="4139952" y="3031822"/>
            <a:ext cx="1296144" cy="156966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07325" y="3102352"/>
            <a:ext cx="691215"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temp</a:t>
            </a:r>
            <a:endParaRPr lang="zh-CN" altLang="en-US" dirty="0">
              <a:latin typeface="Consolas" panose="020B0609020204030204" pitchFamily="49" charset="0"/>
              <a:cs typeface="Consolas" panose="020B0609020204030204" pitchFamily="49" charset="0"/>
            </a:endParaRPr>
          </a:p>
        </p:txBody>
      </p:sp>
      <p:sp>
        <p:nvSpPr>
          <p:cNvPr id="9" name="文本框 8"/>
          <p:cNvSpPr txBox="1"/>
          <p:nvPr/>
        </p:nvSpPr>
        <p:spPr>
          <a:xfrm>
            <a:off x="4479580" y="385175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b</a:t>
            </a:r>
            <a:endParaRPr lang="zh-CN" altLang="en-US" dirty="0">
              <a:latin typeface="Consolas" panose="020B0609020204030204" pitchFamily="49" charset="0"/>
              <a:cs typeface="Consolas" panose="020B0609020204030204" pitchFamily="49" charset="0"/>
            </a:endParaRPr>
          </a:p>
        </p:txBody>
      </p:sp>
      <p:sp>
        <p:nvSpPr>
          <p:cNvPr id="10" name="文本框 9"/>
          <p:cNvSpPr txBox="1"/>
          <p:nvPr/>
        </p:nvSpPr>
        <p:spPr>
          <a:xfrm>
            <a:off x="4479580" y="3491716"/>
            <a:ext cx="311304"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a</a:t>
            </a:r>
            <a:endParaRPr lang="zh-CN" altLang="en-US" dirty="0">
              <a:latin typeface="Consolas" panose="020B0609020204030204" pitchFamily="49" charset="0"/>
              <a:cs typeface="Consolas" panose="020B0609020204030204" pitchFamily="49" charset="0"/>
            </a:endParaRPr>
          </a:p>
        </p:txBody>
      </p:sp>
      <p:sp>
        <p:nvSpPr>
          <p:cNvPr id="11" name="文本框 10"/>
          <p:cNvSpPr txBox="1"/>
          <p:nvPr/>
        </p:nvSpPr>
        <p:spPr>
          <a:xfrm>
            <a:off x="4904138" y="3501008"/>
            <a:ext cx="405239" cy="369332"/>
          </a:xfrm>
          <a:prstGeom prst="rect">
            <a:avLst/>
          </a:prstGeom>
          <a:noFill/>
        </p:spPr>
        <p:txBody>
          <a:bodyPr wrap="none" rtlCol="0">
            <a:spAutoFit/>
          </a:bodyPr>
          <a:lstStyle/>
          <a:p>
            <a:r>
              <a:rPr lang="en-US" altLang="zh-CN" dirty="0" smtClean="0"/>
              <a:t>‘x’</a:t>
            </a:r>
            <a:endParaRPr lang="zh-CN" altLang="en-US" dirty="0"/>
          </a:p>
        </p:txBody>
      </p:sp>
      <p:sp>
        <p:nvSpPr>
          <p:cNvPr id="12" name="文本框 11"/>
          <p:cNvSpPr txBox="1"/>
          <p:nvPr/>
        </p:nvSpPr>
        <p:spPr>
          <a:xfrm>
            <a:off x="4891133" y="3870340"/>
            <a:ext cx="411266" cy="369332"/>
          </a:xfrm>
          <a:prstGeom prst="rect">
            <a:avLst/>
          </a:prstGeom>
          <a:noFill/>
        </p:spPr>
        <p:txBody>
          <a:bodyPr wrap="none" rtlCol="0">
            <a:spAutoFit/>
          </a:bodyPr>
          <a:lstStyle/>
          <a:p>
            <a:r>
              <a:rPr lang="en-US" altLang="zh-CN" dirty="0" smtClean="0"/>
              <a:t>‘y’</a:t>
            </a:r>
            <a:endParaRPr lang="zh-CN" altLang="en-US" dirty="0"/>
          </a:p>
        </p:txBody>
      </p:sp>
      <p:sp>
        <p:nvSpPr>
          <p:cNvPr id="13" name="右大括号 12"/>
          <p:cNvSpPr/>
          <p:nvPr/>
        </p:nvSpPr>
        <p:spPr>
          <a:xfrm>
            <a:off x="5436096" y="3031822"/>
            <a:ext cx="238135" cy="1569660"/>
          </a:xfrm>
          <a:prstGeom prst="rightBrace">
            <a:avLst>
              <a:gd name="adj1" fmla="val 27286"/>
              <a:gd name="adj2" fmla="val 50000"/>
            </a:avLst>
          </a:prstGeom>
          <a:ln>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5652120" y="3631986"/>
            <a:ext cx="41549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栈</a:t>
            </a:r>
          </a:p>
        </p:txBody>
      </p:sp>
      <p:sp>
        <p:nvSpPr>
          <p:cNvPr id="15" name="文本框 14"/>
          <p:cNvSpPr txBox="1"/>
          <p:nvPr/>
        </p:nvSpPr>
        <p:spPr>
          <a:xfrm>
            <a:off x="6206102" y="1283086"/>
            <a:ext cx="29658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(0) </a:t>
            </a:r>
            <a:r>
              <a:rPr lang="zh-CN" altLang="en-US" sz="1600" dirty="0" smtClean="0">
                <a:latin typeface="微软雅黑" panose="020B0503020204020204" pitchFamily="34" charset="-122"/>
                <a:ea typeface="微软雅黑" panose="020B0503020204020204" pitchFamily="34" charset="-122"/>
              </a:rPr>
              <a:t>系统分配一个临时存储区，</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称为“栈”</a:t>
            </a: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206102" y="2053590"/>
            <a:ext cx="2787943" cy="584775"/>
          </a:xfrm>
          <a:prstGeom prst="rect">
            <a:avLst/>
          </a:prstGeom>
          <a:noFill/>
        </p:spPr>
        <p:txBody>
          <a:bodyPr wrap="none" rtlCol="0">
            <a:spAutoFit/>
          </a:bodyPr>
          <a:lstStyle/>
          <a:p>
            <a:pPr marL="342900" indent="-342900">
              <a:buAutoNum type="arabicParenBoth"/>
            </a:pPr>
            <a:r>
              <a:rPr lang="zh-CN" altLang="en-US" sz="1600" dirty="0" smtClean="0">
                <a:latin typeface="微软雅黑" panose="020B0503020204020204" pitchFamily="34" charset="-122"/>
                <a:ea typeface="微软雅黑" panose="020B0503020204020204" pitchFamily="34" charset="-122"/>
              </a:rPr>
              <a:t>函数中的每个对象对应着</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各自的存储空间</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206102" y="2809964"/>
            <a:ext cx="3058851" cy="1077218"/>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主函数把</a:t>
            </a:r>
            <a:r>
              <a:rPr lang="zh-CN" altLang="en-US" sz="1600" dirty="0" smtClean="0">
                <a:solidFill>
                  <a:srgbClr val="FF0000"/>
                </a:solidFill>
                <a:latin typeface="微软雅黑" panose="020B0503020204020204" pitchFamily="34" charset="-122"/>
                <a:ea typeface="微软雅黑" panose="020B0503020204020204" pitchFamily="34" charset="-122"/>
              </a:rPr>
              <a:t>实参的引用</a:t>
            </a:r>
            <a:r>
              <a:rPr lang="zh-CN" altLang="en-US" sz="1600" dirty="0" smtClean="0">
                <a:latin typeface="微软雅黑" panose="020B0503020204020204" pitchFamily="34" charset="-122"/>
                <a:ea typeface="微软雅黑" panose="020B0503020204020204" pitchFamily="34" charset="-122"/>
              </a:rPr>
              <a:t>传给</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函数 </a:t>
            </a:r>
            <a:r>
              <a:rPr lang="en-US" altLang="zh-CN" sz="1600" dirty="0" smtClean="0">
                <a:latin typeface="微软雅黑" panose="020B0503020204020204" pitchFamily="34" charset="-122"/>
                <a:ea typeface="微软雅黑" panose="020B0503020204020204" pitchFamily="34" charset="-122"/>
              </a:rPr>
              <a:t>swap </a:t>
            </a:r>
            <a:r>
              <a:rPr lang="zh-CN" altLang="en-US" sz="1600" dirty="0" smtClean="0">
                <a:latin typeface="微软雅黑" panose="020B0503020204020204" pitchFamily="34" charset="-122"/>
                <a:ea typeface="微软雅黑" panose="020B0503020204020204" pitchFamily="34" charset="-122"/>
              </a:rPr>
              <a:t>中对应的形参，</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此时，栈区中的 </a:t>
            </a:r>
            <a:r>
              <a:rPr lang="en-US" altLang="zh-CN" sz="1600" dirty="0" smtClean="0">
                <a:latin typeface="微软雅黑" panose="020B0503020204020204" pitchFamily="34" charset="-122"/>
                <a:ea typeface="微软雅黑" panose="020B0503020204020204" pitchFamily="34" charset="-122"/>
              </a:rPr>
              <a:t>a </a:t>
            </a:r>
            <a:r>
              <a:rPr lang="zh-CN" altLang="en-US" sz="1600" dirty="0" smtClean="0">
                <a:latin typeface="微软雅黑" panose="020B0503020204020204" pitchFamily="34" charset="-122"/>
                <a:ea typeface="微软雅黑" panose="020B0503020204020204" pitchFamily="34" charset="-122"/>
              </a:rPr>
              <a:t>和 </a:t>
            </a:r>
            <a:r>
              <a:rPr lang="en-US" altLang="zh-CN" sz="1600" dirty="0" smtClean="0">
                <a:latin typeface="微软雅黑" panose="020B0503020204020204" pitchFamily="34" charset="-122"/>
                <a:ea typeface="微软雅黑" panose="020B0503020204020204" pitchFamily="34" charset="-122"/>
              </a:rPr>
              <a:t>b </a:t>
            </a:r>
            <a:r>
              <a:rPr lang="zh-CN" altLang="en-US" sz="1600" dirty="0" smtClean="0">
                <a:latin typeface="微软雅黑" panose="020B0503020204020204" pitchFamily="34" charset="-122"/>
                <a:ea typeface="微软雅黑" panose="020B0503020204020204" pitchFamily="34" charset="-122"/>
              </a:rPr>
              <a:t>分</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别表示 </a:t>
            </a:r>
            <a:r>
              <a:rPr lang="en-US" altLang="zh-CN" sz="1600" dirty="0" smtClean="0">
                <a:latin typeface="微软雅黑" panose="020B0503020204020204" pitchFamily="34" charset="-122"/>
                <a:ea typeface="微软雅黑" panose="020B0503020204020204" pitchFamily="34" charset="-122"/>
              </a:rPr>
              <a:t>x </a:t>
            </a:r>
            <a:r>
              <a:rPr lang="zh-CN" altLang="en-US" sz="1600" dirty="0" smtClean="0">
                <a:latin typeface="微软雅黑" panose="020B0503020204020204" pitchFamily="34" charset="-122"/>
                <a:ea typeface="微软雅黑" panose="020B0503020204020204" pitchFamily="34" charset="-122"/>
              </a:rPr>
              <a:t>和 </a:t>
            </a:r>
            <a:r>
              <a:rPr lang="en-US" altLang="zh-CN" sz="1600" dirty="0" smtClean="0">
                <a:latin typeface="微软雅黑" panose="020B0503020204020204" pitchFamily="34" charset="-122"/>
                <a:ea typeface="微软雅黑" panose="020B0503020204020204" pitchFamily="34" charset="-122"/>
              </a:rPr>
              <a:t>y </a:t>
            </a:r>
            <a:r>
              <a:rPr lang="zh-CN" altLang="en-US" sz="1600" dirty="0" smtClean="0">
                <a:latin typeface="微软雅黑" panose="020B0503020204020204" pitchFamily="34" charset="-122"/>
                <a:ea typeface="微软雅黑" panose="020B0503020204020204" pitchFamily="34" charset="-122"/>
              </a:rPr>
              <a:t>的“小名”</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4139952" y="1412776"/>
            <a:ext cx="1296144" cy="10639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anose="020B0609020204030204" pitchFamily="49" charset="0"/>
                <a:cs typeface="Consolas" panose="020B0609020204030204" pitchFamily="49" charset="0"/>
              </a:rPr>
              <a:t>x    99</a:t>
            </a:r>
          </a:p>
          <a:p>
            <a:pPr algn="ctr"/>
            <a:r>
              <a:rPr lang="en-US" altLang="zh-CN" dirty="0" smtClean="0">
                <a:solidFill>
                  <a:schemeClr val="tx1"/>
                </a:solidFill>
                <a:latin typeface="Consolas" panose="020B0609020204030204" pitchFamily="49" charset="0"/>
                <a:cs typeface="Consolas" panose="020B0609020204030204" pitchFamily="49" charset="0"/>
              </a:rPr>
              <a:t>y    11</a:t>
            </a:r>
            <a:endParaRPr lang="zh-CN" altLang="en-US" dirty="0">
              <a:solidFill>
                <a:schemeClr val="tx1"/>
              </a:solidFill>
              <a:latin typeface="Consolas" panose="020B0609020204030204" pitchFamily="49" charset="0"/>
              <a:cs typeface="Consolas" panose="020B0609020204030204" pitchFamily="49" charset="0"/>
            </a:endParaRPr>
          </a:p>
        </p:txBody>
      </p:sp>
      <p:sp>
        <p:nvSpPr>
          <p:cNvPr id="19" name="文本框 18"/>
          <p:cNvSpPr txBox="1"/>
          <p:nvPr/>
        </p:nvSpPr>
        <p:spPr>
          <a:xfrm>
            <a:off x="6187277" y="4001318"/>
            <a:ext cx="2824812" cy="830997"/>
          </a:xfrm>
          <a:prstGeom prst="rect">
            <a:avLst/>
          </a:prstGeom>
          <a:noFill/>
        </p:spPr>
        <p:txBody>
          <a:bodyPr wrap="none" rtlCol="0">
            <a:spAutoFit/>
          </a:bodyPr>
          <a:lstStyle/>
          <a:p>
            <a:pPr marL="342900" indent="-342900">
              <a:buAutoNum type="arabicParenBoth" startAt="3"/>
            </a:pPr>
            <a:r>
              <a:rPr lang="zh-CN" altLang="en-US" sz="1600" dirty="0" smtClean="0">
                <a:latin typeface="微软雅黑" panose="020B0503020204020204" pitchFamily="34" charset="-122"/>
                <a:ea typeface="微软雅黑" panose="020B0503020204020204" pitchFamily="34" charset="-122"/>
              </a:rPr>
              <a:t>执行 </a:t>
            </a:r>
            <a:r>
              <a:rPr lang="en-US" altLang="zh-CN" sz="1600" dirty="0" smtClean="0">
                <a:latin typeface="微软雅黑" panose="020B0503020204020204" pitchFamily="34" charset="-122"/>
                <a:ea typeface="微软雅黑" panose="020B0503020204020204" pitchFamily="34" charset="-122"/>
              </a:rPr>
              <a:t>swap </a:t>
            </a:r>
            <a:r>
              <a:rPr lang="zh-CN" altLang="en-US" sz="1600" dirty="0" smtClean="0">
                <a:latin typeface="微软雅黑" panose="020B0503020204020204" pitchFamily="34" charset="-122"/>
                <a:ea typeface="微软雅黑" panose="020B0503020204020204" pitchFamily="34" charset="-122"/>
              </a:rPr>
              <a:t>函数中的语句</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后，变量 </a:t>
            </a:r>
            <a:r>
              <a:rPr lang="en-US" altLang="zh-CN" sz="1600" dirty="0" smtClean="0">
                <a:latin typeface="微软雅黑" panose="020B0503020204020204" pitchFamily="34" charset="-122"/>
                <a:ea typeface="微软雅黑" panose="020B0503020204020204" pitchFamily="34" charset="-122"/>
              </a:rPr>
              <a:t>x </a:t>
            </a:r>
            <a:r>
              <a:rPr lang="zh-CN" altLang="en-US" sz="1600" dirty="0" smtClean="0">
                <a:latin typeface="微软雅黑" panose="020B0503020204020204" pitchFamily="34" charset="-122"/>
                <a:ea typeface="微软雅黑" panose="020B0503020204020204" pitchFamily="34" charset="-122"/>
              </a:rPr>
              <a:t>与 </a:t>
            </a:r>
            <a:r>
              <a:rPr lang="en-US" altLang="zh-CN" sz="1600" dirty="0">
                <a:latin typeface="微软雅黑" panose="020B0503020204020204" pitchFamily="34" charset="-122"/>
                <a:ea typeface="微软雅黑" panose="020B0503020204020204" pitchFamily="34" charset="-122"/>
              </a:rPr>
              <a:t>y</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值被交</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smtClean="0">
                <a:solidFill>
                  <a:srgbClr val="FF0000"/>
                </a:solidFill>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换了</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68446" y="4946451"/>
            <a:ext cx="2912977" cy="584775"/>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(4) swap </a:t>
            </a:r>
            <a:r>
              <a:rPr lang="zh-CN" altLang="en-US" sz="1600" dirty="0" smtClean="0">
                <a:latin typeface="微软雅黑" panose="020B0503020204020204" pitchFamily="34" charset="-122"/>
                <a:ea typeface="微软雅黑" panose="020B0503020204020204" pitchFamily="34" charset="-122"/>
              </a:rPr>
              <a:t>函数结束（返回），</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系统收回它占用的栈区</a:t>
            </a:r>
            <a:endParaRPr lang="zh-CN" altLang="en-US" sz="1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904138" y="1972000"/>
            <a:ext cx="418704" cy="369332"/>
          </a:xfrm>
          <a:prstGeom prst="rect">
            <a:avLst/>
          </a:prstGeom>
          <a:solidFill>
            <a:srgbClr val="FFC000"/>
          </a:solidFill>
        </p:spPr>
        <p:txBody>
          <a:bodyPr wrap="none" rtlCol="0">
            <a:spAutoFit/>
          </a:bodyPr>
          <a:lstStyle>
            <a:defPPr>
              <a:defRPr lang="zh-CN"/>
            </a:defPPr>
          </a:lstStyle>
          <a:p>
            <a:r>
              <a:rPr lang="en-US" altLang="zh-CN" dirty="0"/>
              <a:t>99</a:t>
            </a:r>
            <a:endParaRPr lang="zh-CN" altLang="en-US" dirty="0"/>
          </a:p>
        </p:txBody>
      </p:sp>
      <p:sp>
        <p:nvSpPr>
          <p:cNvPr id="26" name="文本框 25"/>
          <p:cNvSpPr txBox="1"/>
          <p:nvPr/>
        </p:nvSpPr>
        <p:spPr>
          <a:xfrm>
            <a:off x="4891133" y="1620103"/>
            <a:ext cx="418704" cy="369332"/>
          </a:xfrm>
          <a:prstGeom prst="rect">
            <a:avLst/>
          </a:prstGeom>
          <a:solidFill>
            <a:srgbClr val="FFC000"/>
          </a:solidFill>
        </p:spPr>
        <p:txBody>
          <a:bodyPr wrap="none" rtlCol="0">
            <a:spAutoFit/>
          </a:bodyPr>
          <a:lstStyle/>
          <a:p>
            <a:r>
              <a:rPr lang="en-US" altLang="zh-CN" dirty="0" smtClean="0"/>
              <a:t>11</a:t>
            </a:r>
            <a:endParaRPr lang="zh-CN" altLang="en-US" dirty="0"/>
          </a:p>
        </p:txBody>
      </p:sp>
      <p:sp>
        <p:nvSpPr>
          <p:cNvPr id="27" name="文本框 26"/>
          <p:cNvSpPr txBox="1"/>
          <p:nvPr/>
        </p:nvSpPr>
        <p:spPr>
          <a:xfrm>
            <a:off x="107504" y="5661248"/>
            <a:ext cx="8805616" cy="830997"/>
          </a:xfrm>
          <a:prstGeom prst="rect">
            <a:avLst/>
          </a:prstGeom>
          <a:noFill/>
        </p:spPr>
        <p:txBody>
          <a:bodyPr wrap="none" rtlCol="0">
            <a:spAutoFit/>
          </a:bodyPr>
          <a:lstStyle/>
          <a:p>
            <a:pPr>
              <a:lnSpc>
                <a:spcPct val="150000"/>
              </a:lnSpc>
            </a:pP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从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函数被调用和运行的过程中来看，</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swap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操作的是</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引用</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，与传递指针的方式类似，但是</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不需要指针的语法，形式上更简洁，用起来更安全（传递引用参数相对于指针参数的优势）。</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8" name="矩形 27"/>
          <p:cNvSpPr/>
          <p:nvPr/>
        </p:nvSpPr>
        <p:spPr>
          <a:xfrm>
            <a:off x="385192" y="2076675"/>
            <a:ext cx="1954560" cy="400084"/>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5192" y="3861048"/>
            <a:ext cx="1954560" cy="1009804"/>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33" name="矩形 32"/>
          <p:cNvSpPr/>
          <p:nvPr/>
        </p:nvSpPr>
        <p:spPr>
          <a:xfrm>
            <a:off x="4139692" y="2968177"/>
            <a:ext cx="1296144" cy="1785741"/>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31627" y="2902344"/>
            <a:ext cx="760963" cy="178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405290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barn(inVertical)">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barn(inVertical)">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heel(1)">
                                      <p:cBhvr>
                                        <p:cTn id="108" dur="20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1" fill="hold" grpId="0"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heel(1)">
                                      <p:cBhvr>
                                        <p:cTn id="113" dur="2000"/>
                                        <p:tgtEl>
                                          <p:spTgt spid="2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animBg="1"/>
      <p:bldP spid="14" grpId="0"/>
      <p:bldP spid="15" grpId="0"/>
      <p:bldP spid="16" grpId="0"/>
      <p:bldP spid="17" grpId="0"/>
      <p:bldP spid="18" grpId="0" animBg="1"/>
      <p:bldP spid="19" grpId="0"/>
      <p:bldP spid="22" grpId="0"/>
      <p:bldP spid="25" grpId="0" animBg="1"/>
      <p:bldP spid="26" grpId="0" animBg="1"/>
      <p:bldP spid="27" grpId="0"/>
      <p:bldP spid="28" grpId="0" animBg="1"/>
      <p:bldP spid="29"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函数参数的传递</a:t>
            </a:r>
            <a:endParaRPr lang="zh-CN" altLang="en-US" dirty="0"/>
          </a:p>
        </p:txBody>
      </p:sp>
      <p:sp>
        <p:nvSpPr>
          <p:cNvPr id="3" name="内容占位符 2"/>
          <p:cNvSpPr>
            <a:spLocks noGrp="1"/>
          </p:cNvSpPr>
          <p:nvPr>
            <p:ph idx="1"/>
          </p:nvPr>
        </p:nvSpPr>
        <p:spPr>
          <a:xfrm>
            <a:off x="2123728" y="1268760"/>
            <a:ext cx="6660232" cy="2736304"/>
          </a:xfrm>
        </p:spPr>
        <p:txBody>
          <a:bodyPr/>
          <a:lstStyle/>
          <a:p>
            <a:pPr>
              <a:lnSpc>
                <a:spcPct val="150000"/>
              </a:lnSpc>
            </a:pPr>
            <a:r>
              <a:rPr lang="zh-CN" altLang="en-US" dirty="0" smtClean="0"/>
              <a:t>传值     </a:t>
            </a:r>
            <a:r>
              <a:rPr lang="en-US" altLang="zh-CN" dirty="0" smtClean="0"/>
              <a:t>	</a:t>
            </a:r>
            <a:r>
              <a:rPr lang="zh-CN" altLang="en-US" dirty="0" smtClean="0"/>
              <a:t>（</a:t>
            </a:r>
            <a:r>
              <a:rPr lang="en-US" altLang="zh-CN" dirty="0" smtClean="0"/>
              <a:t>by value</a:t>
            </a:r>
            <a:r>
              <a:rPr lang="zh-CN" altLang="en-US" dirty="0" smtClean="0"/>
              <a:t>）</a:t>
            </a:r>
            <a:endParaRPr lang="en-US" altLang="zh-CN" dirty="0" smtClean="0"/>
          </a:p>
          <a:p>
            <a:pPr>
              <a:lnSpc>
                <a:spcPct val="150000"/>
              </a:lnSpc>
            </a:pPr>
            <a:r>
              <a:rPr lang="zh-CN" altLang="en-US" dirty="0" smtClean="0"/>
              <a:t>传指针</a:t>
            </a:r>
            <a:r>
              <a:rPr lang="en-US" altLang="zh-CN" dirty="0" smtClean="0"/>
              <a:t>	</a:t>
            </a:r>
            <a:r>
              <a:rPr lang="zh-CN" altLang="en-US" dirty="0" smtClean="0"/>
              <a:t>（</a:t>
            </a:r>
            <a:r>
              <a:rPr lang="en-US" altLang="zh-CN" dirty="0" smtClean="0"/>
              <a:t>by pointer</a:t>
            </a:r>
            <a:r>
              <a:rPr lang="zh-CN" altLang="en-US" dirty="0" smtClean="0"/>
              <a:t>）</a:t>
            </a:r>
            <a:endParaRPr lang="en-US" altLang="zh-CN" dirty="0" smtClean="0"/>
          </a:p>
          <a:p>
            <a:pPr>
              <a:lnSpc>
                <a:spcPct val="150000"/>
              </a:lnSpc>
            </a:pPr>
            <a:r>
              <a:rPr lang="zh-CN" altLang="en-US" dirty="0"/>
              <a:t>传</a:t>
            </a:r>
            <a:r>
              <a:rPr lang="zh-CN" altLang="en-US" dirty="0" smtClean="0"/>
              <a:t>引用</a:t>
            </a:r>
            <a:r>
              <a:rPr lang="en-US" altLang="zh-CN" dirty="0" smtClean="0"/>
              <a:t>	</a:t>
            </a:r>
            <a:r>
              <a:rPr lang="zh-CN" altLang="en-US" dirty="0" smtClean="0"/>
              <a:t>（</a:t>
            </a:r>
            <a:r>
              <a:rPr lang="en-US" altLang="zh-CN" dirty="0" smtClean="0"/>
              <a:t>by reference</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2899483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3.3</a:t>
            </a:r>
            <a:endParaRPr lang="zh-CN" altLang="en-US" dirty="0"/>
          </a:p>
        </p:txBody>
      </p:sp>
      <p:sp>
        <p:nvSpPr>
          <p:cNvPr id="4" name="文本框 3"/>
          <p:cNvSpPr txBox="1"/>
          <p:nvPr/>
        </p:nvSpPr>
        <p:spPr>
          <a:xfrm>
            <a:off x="44411" y="1178138"/>
            <a:ext cx="6878806"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编写函数，扫描一个</a:t>
            </a:r>
            <a:r>
              <a:rPr lang="zh-CN" altLang="en-US" dirty="0">
                <a:latin typeface="Consolas" panose="020B0609020204030204" pitchFamily="49" charset="0"/>
                <a:ea typeface="微软雅黑" panose="020B0503020204020204" pitchFamily="34" charset="-122"/>
                <a:cs typeface="Consolas" panose="020B0609020204030204" pitchFamily="49" charset="0"/>
              </a:rPr>
              <a:t>正</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整型数组，同时返回其中最大的和最小的值</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107504" y="1718940"/>
            <a:ext cx="5112568" cy="235449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err="1" smtClean="0"/>
              <a:t>int</a:t>
            </a:r>
            <a:r>
              <a:rPr lang="en-US" altLang="zh-CN" sz="1400" dirty="0" smtClean="0"/>
              <a:t> </a:t>
            </a:r>
            <a:r>
              <a:rPr lang="en-US" altLang="zh-CN" sz="1400" b="1" dirty="0" smtClean="0"/>
              <a:t>max</a:t>
            </a:r>
            <a:r>
              <a:rPr lang="en-US" altLang="zh-CN" sz="1400" dirty="0" smtClean="0"/>
              <a:t>( </a:t>
            </a:r>
            <a:r>
              <a:rPr lang="en-US" altLang="zh-CN" sz="1400" dirty="0" err="1" smtClean="0"/>
              <a:t>int</a:t>
            </a:r>
            <a:r>
              <a:rPr lang="en-US" altLang="zh-CN" sz="1400" dirty="0" smtClean="0"/>
              <a:t> * array, </a:t>
            </a:r>
            <a:r>
              <a:rPr lang="en-US" altLang="zh-CN" sz="1400" dirty="0" err="1" smtClean="0"/>
              <a:t>int</a:t>
            </a:r>
            <a:r>
              <a:rPr lang="en-US" altLang="zh-CN" sz="1400" dirty="0" smtClean="0"/>
              <a:t> n ) {</a:t>
            </a:r>
            <a:endParaRPr lang="en-US" altLang="zh-CN" sz="1400" dirty="0"/>
          </a:p>
          <a:p>
            <a:r>
              <a:rPr lang="en-US" altLang="zh-CN" sz="1400" dirty="0"/>
              <a:t>  </a:t>
            </a:r>
            <a:r>
              <a:rPr lang="en-US" altLang="zh-CN" sz="1400" dirty="0" err="1"/>
              <a:t>int</a:t>
            </a:r>
            <a:r>
              <a:rPr lang="en-US" altLang="zh-CN" sz="1400" dirty="0"/>
              <a:t> </a:t>
            </a:r>
            <a:r>
              <a:rPr lang="en-US" altLang="zh-CN" sz="1400" dirty="0" err="1" smtClean="0"/>
              <a:t>max_val</a:t>
            </a:r>
            <a:r>
              <a:rPr lang="en-US" altLang="zh-CN" sz="1400" dirty="0" smtClean="0"/>
              <a:t> = -1;</a:t>
            </a:r>
          </a:p>
          <a:p>
            <a:r>
              <a:rPr lang="en-US" altLang="zh-CN" sz="1400" dirty="0"/>
              <a:t> </a:t>
            </a:r>
            <a:r>
              <a:rPr lang="en-US" altLang="zh-CN" sz="1400" dirty="0" smtClean="0"/>
              <a:t> for( </a:t>
            </a:r>
            <a:r>
              <a:rPr lang="en-US" altLang="zh-CN" sz="1400" dirty="0" err="1" smtClean="0"/>
              <a:t>int</a:t>
            </a:r>
            <a:r>
              <a:rPr lang="en-US" altLang="zh-CN" sz="1400" dirty="0" smtClean="0"/>
              <a:t> </a:t>
            </a:r>
            <a:r>
              <a:rPr lang="en-US" altLang="zh-CN" sz="1400" dirty="0" err="1" smtClean="0"/>
              <a:t>i</a:t>
            </a:r>
            <a:r>
              <a:rPr lang="en-US" altLang="zh-CN" sz="1400" dirty="0" smtClean="0"/>
              <a:t>=0; </a:t>
            </a:r>
            <a:r>
              <a:rPr lang="en-US" altLang="zh-CN" sz="1400" dirty="0" err="1" smtClean="0"/>
              <a:t>i</a:t>
            </a:r>
            <a:r>
              <a:rPr lang="en-US" altLang="zh-CN" sz="1400" dirty="0" smtClean="0"/>
              <a:t>&lt;n; </a:t>
            </a:r>
            <a:r>
              <a:rPr lang="en-US" altLang="zh-CN" sz="1400" dirty="0" err="1" smtClean="0"/>
              <a:t>i</a:t>
            </a:r>
            <a:r>
              <a:rPr lang="en-US" altLang="zh-CN" sz="1400" dirty="0" smtClean="0"/>
              <a:t>++ ) {</a:t>
            </a:r>
          </a:p>
          <a:p>
            <a:r>
              <a:rPr lang="en-US" altLang="zh-CN" sz="1400" dirty="0"/>
              <a:t> </a:t>
            </a:r>
            <a:r>
              <a:rPr lang="en-US" altLang="zh-CN" sz="1400" dirty="0" smtClean="0"/>
              <a:t>   if( </a:t>
            </a:r>
            <a:r>
              <a:rPr lang="en-US" altLang="zh-CN" sz="1400" dirty="0" err="1" smtClean="0"/>
              <a:t>max_val</a:t>
            </a:r>
            <a:r>
              <a:rPr lang="en-US" altLang="zh-CN" sz="1400" dirty="0" smtClean="0"/>
              <a:t> &lt; array[</a:t>
            </a:r>
            <a:r>
              <a:rPr lang="en-US" altLang="zh-CN" sz="1400" dirty="0" err="1" smtClean="0"/>
              <a:t>i</a:t>
            </a:r>
            <a:r>
              <a:rPr lang="en-US" altLang="zh-CN" sz="1400" dirty="0" smtClean="0"/>
              <a:t>] ) </a:t>
            </a:r>
            <a:r>
              <a:rPr lang="en-US" altLang="zh-CN" sz="1400" dirty="0" err="1" smtClean="0"/>
              <a:t>max_val</a:t>
            </a:r>
            <a:r>
              <a:rPr lang="en-US" altLang="zh-CN" sz="1400" dirty="0" smtClean="0"/>
              <a:t> = array[</a:t>
            </a:r>
            <a:r>
              <a:rPr lang="en-US" altLang="zh-CN" sz="1400" dirty="0" err="1" smtClean="0"/>
              <a:t>i</a:t>
            </a:r>
            <a:r>
              <a:rPr lang="en-US" altLang="zh-CN" sz="1400" dirty="0" smtClean="0"/>
              <a:t>];</a:t>
            </a:r>
          </a:p>
          <a:p>
            <a:r>
              <a:rPr lang="en-US" altLang="zh-CN" sz="1400" dirty="0"/>
              <a:t> </a:t>
            </a:r>
            <a:r>
              <a:rPr lang="en-US" altLang="zh-CN" sz="1400" dirty="0" smtClean="0"/>
              <a:t> }</a:t>
            </a:r>
          </a:p>
          <a:p>
            <a:r>
              <a:rPr lang="en-US" altLang="zh-CN" sz="1400" dirty="0"/>
              <a:t> </a:t>
            </a:r>
            <a:r>
              <a:rPr lang="en-US" altLang="zh-CN" sz="1400" dirty="0" smtClean="0"/>
              <a:t> </a:t>
            </a:r>
            <a:r>
              <a:rPr lang="en-US" altLang="zh-CN" sz="1400" dirty="0" smtClean="0">
                <a:solidFill>
                  <a:srgbClr val="FF0000"/>
                </a:solidFill>
              </a:rPr>
              <a:t>return</a:t>
            </a:r>
            <a:r>
              <a:rPr lang="en-US" altLang="zh-CN" sz="1400" dirty="0" smtClean="0"/>
              <a:t> </a:t>
            </a:r>
            <a:r>
              <a:rPr lang="en-US" altLang="zh-CN" sz="1400" dirty="0" err="1" smtClean="0"/>
              <a:t>max_val</a:t>
            </a:r>
            <a:r>
              <a:rPr lang="en-US" altLang="zh-CN" sz="1400" dirty="0" smtClean="0"/>
              <a:t>;</a:t>
            </a:r>
            <a:endParaRPr lang="en-US" altLang="zh-CN" sz="1400" dirty="0"/>
          </a:p>
          <a:p>
            <a:r>
              <a:rPr lang="en-US" altLang="zh-CN" sz="1400" dirty="0" smtClean="0"/>
              <a:t>}</a:t>
            </a:r>
            <a:endParaRPr lang="en-US" altLang="zh-CN" sz="1400" dirty="0"/>
          </a:p>
        </p:txBody>
      </p:sp>
      <p:sp>
        <p:nvSpPr>
          <p:cNvPr id="7" name="TextBox 3"/>
          <p:cNvSpPr txBox="1"/>
          <p:nvPr/>
        </p:nvSpPr>
        <p:spPr>
          <a:xfrm>
            <a:off x="107504" y="4244901"/>
            <a:ext cx="5112568" cy="235449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err="1" smtClean="0"/>
              <a:t>int</a:t>
            </a:r>
            <a:r>
              <a:rPr lang="en-US" altLang="zh-CN" sz="1400" dirty="0" smtClean="0"/>
              <a:t> </a:t>
            </a:r>
            <a:r>
              <a:rPr lang="en-US" altLang="zh-CN" sz="1400" b="1" dirty="0" smtClean="0"/>
              <a:t>min</a:t>
            </a:r>
            <a:r>
              <a:rPr lang="en-US" altLang="zh-CN" sz="1400" dirty="0" smtClean="0"/>
              <a:t>( </a:t>
            </a:r>
            <a:r>
              <a:rPr lang="en-US" altLang="zh-CN" sz="1400" dirty="0" err="1" smtClean="0"/>
              <a:t>int</a:t>
            </a:r>
            <a:r>
              <a:rPr lang="en-US" altLang="zh-CN" sz="1400" dirty="0" smtClean="0"/>
              <a:t> * array, </a:t>
            </a:r>
            <a:r>
              <a:rPr lang="en-US" altLang="zh-CN" sz="1400" dirty="0" err="1" smtClean="0"/>
              <a:t>int</a:t>
            </a:r>
            <a:r>
              <a:rPr lang="en-US" altLang="zh-CN" sz="1400" dirty="0" smtClean="0"/>
              <a:t> n ) {</a:t>
            </a:r>
            <a:endParaRPr lang="en-US" altLang="zh-CN" sz="1400" dirty="0"/>
          </a:p>
          <a:p>
            <a:r>
              <a:rPr lang="en-US" altLang="zh-CN" sz="1400" dirty="0"/>
              <a:t>  </a:t>
            </a:r>
            <a:r>
              <a:rPr lang="en-US" altLang="zh-CN" sz="1400" dirty="0" err="1"/>
              <a:t>int</a:t>
            </a:r>
            <a:r>
              <a:rPr lang="en-US" altLang="zh-CN" sz="1400" dirty="0"/>
              <a:t> </a:t>
            </a:r>
            <a:r>
              <a:rPr lang="en-US" altLang="zh-CN" sz="1400" dirty="0" err="1" smtClean="0"/>
              <a:t>min_val</a:t>
            </a:r>
            <a:r>
              <a:rPr lang="en-US" altLang="zh-CN" sz="1400" dirty="0" smtClean="0"/>
              <a:t> = MAX_INT; </a:t>
            </a:r>
            <a:r>
              <a:rPr lang="en-US" altLang="zh-CN" sz="1400" dirty="0" smtClean="0">
                <a:solidFill>
                  <a:schemeClr val="tx1">
                    <a:lumMod val="50000"/>
                    <a:lumOff val="50000"/>
                  </a:schemeClr>
                </a:solidFill>
                <a:ea typeface="微软雅黑" panose="020B0503020204020204" pitchFamily="34" charset="-122"/>
              </a:rPr>
              <a:t>//MAX_INT</a:t>
            </a:r>
            <a:r>
              <a:rPr lang="zh-CN" altLang="en-US" sz="1400" dirty="0" smtClean="0">
                <a:solidFill>
                  <a:schemeClr val="tx1">
                    <a:lumMod val="50000"/>
                    <a:lumOff val="50000"/>
                  </a:schemeClr>
                </a:solidFill>
                <a:ea typeface="微软雅黑" panose="020B0503020204020204" pitchFamily="34" charset="-122"/>
              </a:rPr>
              <a:t>是系统中最大整数</a:t>
            </a:r>
            <a:endParaRPr lang="en-US" altLang="zh-CN" sz="1400" dirty="0" smtClean="0">
              <a:solidFill>
                <a:schemeClr val="tx1">
                  <a:lumMod val="50000"/>
                  <a:lumOff val="50000"/>
                </a:schemeClr>
              </a:solidFill>
              <a:ea typeface="微软雅黑" panose="020B0503020204020204" pitchFamily="34" charset="-122"/>
            </a:endParaRPr>
          </a:p>
          <a:p>
            <a:r>
              <a:rPr lang="en-US" altLang="zh-CN" sz="1400" dirty="0"/>
              <a:t> </a:t>
            </a:r>
            <a:r>
              <a:rPr lang="en-US" altLang="zh-CN" sz="1400" dirty="0" smtClean="0"/>
              <a:t> for( </a:t>
            </a:r>
            <a:r>
              <a:rPr lang="en-US" altLang="zh-CN" sz="1400" dirty="0" err="1" smtClean="0"/>
              <a:t>int</a:t>
            </a:r>
            <a:r>
              <a:rPr lang="en-US" altLang="zh-CN" sz="1400" dirty="0" smtClean="0"/>
              <a:t> </a:t>
            </a:r>
            <a:r>
              <a:rPr lang="en-US" altLang="zh-CN" sz="1400" dirty="0" err="1" smtClean="0"/>
              <a:t>i</a:t>
            </a:r>
            <a:r>
              <a:rPr lang="en-US" altLang="zh-CN" sz="1400" dirty="0" smtClean="0"/>
              <a:t>=0; </a:t>
            </a:r>
            <a:r>
              <a:rPr lang="en-US" altLang="zh-CN" sz="1400" dirty="0" err="1" smtClean="0"/>
              <a:t>i</a:t>
            </a:r>
            <a:r>
              <a:rPr lang="en-US" altLang="zh-CN" sz="1400" dirty="0" smtClean="0"/>
              <a:t>&lt;n; </a:t>
            </a:r>
            <a:r>
              <a:rPr lang="en-US" altLang="zh-CN" sz="1400" dirty="0" err="1" smtClean="0"/>
              <a:t>i</a:t>
            </a:r>
            <a:r>
              <a:rPr lang="en-US" altLang="zh-CN" sz="1400" dirty="0" smtClean="0"/>
              <a:t>++ ) {</a:t>
            </a:r>
          </a:p>
          <a:p>
            <a:r>
              <a:rPr lang="en-US" altLang="zh-CN" sz="1400" dirty="0"/>
              <a:t> </a:t>
            </a:r>
            <a:r>
              <a:rPr lang="en-US" altLang="zh-CN" sz="1400" dirty="0" smtClean="0"/>
              <a:t>   if( </a:t>
            </a:r>
            <a:r>
              <a:rPr lang="en-US" altLang="zh-CN" sz="1400" dirty="0" err="1" smtClean="0"/>
              <a:t>min_val</a:t>
            </a:r>
            <a:r>
              <a:rPr lang="en-US" altLang="zh-CN" sz="1400" dirty="0" smtClean="0"/>
              <a:t> &gt; array[</a:t>
            </a:r>
            <a:r>
              <a:rPr lang="en-US" altLang="zh-CN" sz="1400" dirty="0" err="1" smtClean="0"/>
              <a:t>i</a:t>
            </a:r>
            <a:r>
              <a:rPr lang="en-US" altLang="zh-CN" sz="1400" dirty="0" smtClean="0"/>
              <a:t>] ) </a:t>
            </a:r>
            <a:r>
              <a:rPr lang="en-US" altLang="zh-CN" sz="1400" dirty="0" err="1" smtClean="0"/>
              <a:t>min_val</a:t>
            </a:r>
            <a:r>
              <a:rPr lang="en-US" altLang="zh-CN" sz="1400" dirty="0" smtClean="0"/>
              <a:t> = array[</a:t>
            </a:r>
            <a:r>
              <a:rPr lang="en-US" altLang="zh-CN" sz="1400" dirty="0" err="1" smtClean="0"/>
              <a:t>i</a:t>
            </a:r>
            <a:r>
              <a:rPr lang="en-US" altLang="zh-CN" sz="1400" dirty="0" smtClean="0"/>
              <a:t>];</a:t>
            </a:r>
          </a:p>
          <a:p>
            <a:r>
              <a:rPr lang="en-US" altLang="zh-CN" sz="1400" dirty="0"/>
              <a:t> </a:t>
            </a:r>
            <a:r>
              <a:rPr lang="en-US" altLang="zh-CN" sz="1400" dirty="0" smtClean="0"/>
              <a:t> }</a:t>
            </a:r>
          </a:p>
          <a:p>
            <a:r>
              <a:rPr lang="en-US" altLang="zh-CN" sz="1400" dirty="0"/>
              <a:t> </a:t>
            </a:r>
            <a:r>
              <a:rPr lang="en-US" altLang="zh-CN" sz="1400" dirty="0" smtClean="0"/>
              <a:t> </a:t>
            </a:r>
            <a:r>
              <a:rPr lang="en-US" altLang="zh-CN" sz="1400" dirty="0" smtClean="0">
                <a:solidFill>
                  <a:srgbClr val="FF0000"/>
                </a:solidFill>
              </a:rPr>
              <a:t>return</a:t>
            </a:r>
            <a:r>
              <a:rPr lang="en-US" altLang="zh-CN" sz="1400" dirty="0" smtClean="0"/>
              <a:t> </a:t>
            </a:r>
            <a:r>
              <a:rPr lang="en-US" altLang="zh-CN" sz="1400" dirty="0" err="1" smtClean="0"/>
              <a:t>min_val</a:t>
            </a:r>
            <a:r>
              <a:rPr lang="en-US" altLang="zh-CN" sz="1400" dirty="0" smtClean="0"/>
              <a:t>;</a:t>
            </a:r>
            <a:endParaRPr lang="en-US" altLang="zh-CN" sz="1400" dirty="0"/>
          </a:p>
          <a:p>
            <a:r>
              <a:rPr lang="en-US" altLang="zh-CN" sz="1400" dirty="0" smtClean="0"/>
              <a:t>}</a:t>
            </a:r>
            <a:endParaRPr lang="en-US" altLang="zh-CN" sz="1400" dirty="0"/>
          </a:p>
        </p:txBody>
      </p:sp>
      <p:sp>
        <p:nvSpPr>
          <p:cNvPr id="9" name="文本框 8"/>
          <p:cNvSpPr txBox="1"/>
          <p:nvPr/>
        </p:nvSpPr>
        <p:spPr>
          <a:xfrm>
            <a:off x="5808603" y="1744880"/>
            <a:ext cx="2159566"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容易找到数组中的最大值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775074" y="4244901"/>
            <a:ext cx="2159566"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容易找到数组中的最小值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81018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smtClean="0"/>
              <a:t>3.3</a:t>
            </a:r>
            <a:r>
              <a:rPr lang="zh-CN" altLang="en-US" dirty="0" smtClean="0"/>
              <a:t>（续）</a:t>
            </a:r>
            <a:endParaRPr lang="zh-CN" altLang="en-US" dirty="0"/>
          </a:p>
        </p:txBody>
      </p:sp>
      <p:sp>
        <p:nvSpPr>
          <p:cNvPr id="4" name="文本框 3"/>
          <p:cNvSpPr txBox="1"/>
          <p:nvPr/>
        </p:nvSpPr>
        <p:spPr>
          <a:xfrm>
            <a:off x="44411" y="1178138"/>
            <a:ext cx="6878806"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编写函数，扫描一个</a:t>
            </a:r>
            <a:r>
              <a:rPr lang="zh-CN" altLang="en-US" dirty="0">
                <a:latin typeface="Consolas" panose="020B0609020204030204" pitchFamily="49" charset="0"/>
                <a:ea typeface="微软雅黑" panose="020B0503020204020204" pitchFamily="34" charset="-122"/>
                <a:cs typeface="Consolas" panose="020B0609020204030204" pitchFamily="49" charset="0"/>
              </a:rPr>
              <a:t>正</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整型数组，同时返回其中最大的和最小的值</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3059832" y="1894180"/>
            <a:ext cx="5904656" cy="3046988"/>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a:t>
            </a:r>
            <a:r>
              <a:rPr lang="en-US" altLang="zh-CN" sz="1600" b="1" dirty="0" err="1" smtClean="0"/>
              <a:t>max_min</a:t>
            </a:r>
            <a:r>
              <a:rPr lang="en-US" altLang="zh-CN" sz="1600" dirty="0" smtClean="0"/>
              <a:t>( </a:t>
            </a:r>
            <a:r>
              <a:rPr lang="en-US" altLang="zh-CN" sz="1600" dirty="0" err="1" smtClean="0"/>
              <a:t>int</a:t>
            </a:r>
            <a:r>
              <a:rPr lang="en-US" altLang="zh-CN" sz="1600" dirty="0" smtClean="0"/>
              <a:t> * array, </a:t>
            </a:r>
            <a:r>
              <a:rPr lang="en-US" altLang="zh-CN" sz="1600" dirty="0" err="1" smtClean="0"/>
              <a:t>int</a:t>
            </a:r>
            <a:r>
              <a:rPr lang="en-US" altLang="zh-CN" sz="1600" dirty="0" smtClean="0"/>
              <a:t> n ) {</a:t>
            </a:r>
            <a:endParaRPr lang="en-US" altLang="zh-CN" sz="1600" dirty="0"/>
          </a:p>
          <a:p>
            <a:r>
              <a:rPr lang="en-US" altLang="zh-CN" sz="1600" dirty="0"/>
              <a:t>  </a:t>
            </a:r>
            <a:r>
              <a:rPr lang="en-US" altLang="zh-CN" sz="1600" dirty="0" err="1"/>
              <a:t>int</a:t>
            </a:r>
            <a:r>
              <a:rPr lang="en-US" altLang="zh-CN" sz="1600" dirty="0"/>
              <a:t> </a:t>
            </a:r>
            <a:r>
              <a:rPr lang="en-US" altLang="zh-CN" sz="1600" dirty="0" err="1" smtClean="0"/>
              <a:t>max_val</a:t>
            </a:r>
            <a:r>
              <a:rPr lang="en-US" altLang="zh-CN" sz="1600" dirty="0" smtClean="0"/>
              <a:t> = -1, </a:t>
            </a:r>
            <a:r>
              <a:rPr lang="en-US" altLang="zh-CN" sz="1600" dirty="0" err="1" smtClean="0"/>
              <a:t>min_val</a:t>
            </a:r>
            <a:r>
              <a:rPr lang="en-US" altLang="zh-CN" sz="1600" dirty="0" smtClean="0"/>
              <a:t> = MAX_INT;</a:t>
            </a:r>
          </a:p>
          <a:p>
            <a:r>
              <a:rPr lang="en-US" altLang="zh-CN" sz="1600" dirty="0"/>
              <a:t> </a:t>
            </a:r>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=0; </a:t>
            </a:r>
            <a:r>
              <a:rPr lang="en-US" altLang="zh-CN" sz="1600" dirty="0" err="1" smtClean="0"/>
              <a:t>i</a:t>
            </a:r>
            <a:r>
              <a:rPr lang="en-US" altLang="zh-CN" sz="1600" dirty="0" smtClean="0"/>
              <a:t>&lt;n; </a:t>
            </a:r>
            <a:r>
              <a:rPr lang="en-US" altLang="zh-CN" sz="1600" dirty="0" err="1" smtClean="0"/>
              <a:t>i</a:t>
            </a:r>
            <a:r>
              <a:rPr lang="en-US" altLang="zh-CN" sz="1600" dirty="0" smtClean="0"/>
              <a:t>++ ) {</a:t>
            </a:r>
          </a:p>
          <a:p>
            <a:r>
              <a:rPr lang="en-US" altLang="zh-CN" sz="1600" dirty="0"/>
              <a:t> </a:t>
            </a:r>
            <a:r>
              <a:rPr lang="en-US" altLang="zh-CN" sz="1600" dirty="0" smtClean="0"/>
              <a:t>   if( </a:t>
            </a:r>
            <a:r>
              <a:rPr lang="en-US" altLang="zh-CN" sz="1600" dirty="0" err="1" smtClean="0"/>
              <a:t>max_val</a:t>
            </a:r>
            <a:r>
              <a:rPr lang="en-US" altLang="zh-CN" sz="1600" dirty="0" smtClean="0"/>
              <a:t> &lt; array[</a:t>
            </a:r>
            <a:r>
              <a:rPr lang="en-US" altLang="zh-CN" sz="1600" dirty="0" err="1" smtClean="0"/>
              <a:t>i</a:t>
            </a:r>
            <a:r>
              <a:rPr lang="en-US" altLang="zh-CN" sz="1600" dirty="0" smtClean="0"/>
              <a:t>] ) </a:t>
            </a:r>
            <a:r>
              <a:rPr lang="en-US" altLang="zh-CN" sz="1600" dirty="0" err="1" smtClean="0"/>
              <a:t>max_val</a:t>
            </a:r>
            <a:r>
              <a:rPr lang="en-US" altLang="zh-CN" sz="1600" dirty="0" smtClean="0"/>
              <a:t> = array[</a:t>
            </a:r>
            <a:r>
              <a:rPr lang="en-US" altLang="zh-CN" sz="1600" dirty="0" err="1" smtClean="0"/>
              <a:t>i</a:t>
            </a:r>
            <a:r>
              <a:rPr lang="en-US" altLang="zh-CN" sz="1600" dirty="0" smtClean="0"/>
              <a:t>];</a:t>
            </a:r>
          </a:p>
          <a:p>
            <a:r>
              <a:rPr lang="en-US" altLang="zh-CN" sz="1600" dirty="0"/>
              <a:t> </a:t>
            </a:r>
            <a:r>
              <a:rPr lang="en-US" altLang="zh-CN" sz="1600" dirty="0" smtClean="0"/>
              <a:t>   </a:t>
            </a:r>
            <a:r>
              <a:rPr lang="en-US" altLang="zh-CN" sz="1600" dirty="0"/>
              <a:t>if( </a:t>
            </a:r>
            <a:r>
              <a:rPr lang="en-US" altLang="zh-CN" sz="1600" dirty="0" err="1" smtClean="0"/>
              <a:t>min_val</a:t>
            </a:r>
            <a:r>
              <a:rPr lang="en-US" altLang="zh-CN" sz="1600" dirty="0" smtClean="0"/>
              <a:t> &gt; </a:t>
            </a:r>
            <a:r>
              <a:rPr lang="en-US" altLang="zh-CN" sz="1600" dirty="0"/>
              <a:t>array[</a:t>
            </a:r>
            <a:r>
              <a:rPr lang="en-US" altLang="zh-CN" sz="1600" dirty="0" err="1"/>
              <a:t>i</a:t>
            </a:r>
            <a:r>
              <a:rPr lang="en-US" altLang="zh-CN" sz="1600" dirty="0"/>
              <a:t>] ) </a:t>
            </a:r>
            <a:r>
              <a:rPr lang="en-US" altLang="zh-CN" sz="1600" dirty="0" err="1" smtClean="0"/>
              <a:t>min_val</a:t>
            </a:r>
            <a:r>
              <a:rPr lang="en-US" altLang="zh-CN" sz="1600" dirty="0" smtClean="0"/>
              <a:t> </a:t>
            </a:r>
            <a:r>
              <a:rPr lang="en-US" altLang="zh-CN" sz="1600" dirty="0"/>
              <a:t>= array[</a:t>
            </a:r>
            <a:r>
              <a:rPr lang="en-US" altLang="zh-CN" sz="1600" dirty="0" err="1"/>
              <a:t>i</a:t>
            </a:r>
            <a:r>
              <a:rPr lang="en-US" altLang="zh-CN" sz="1600" dirty="0"/>
              <a:t>];</a:t>
            </a:r>
            <a:endParaRPr lang="en-US" altLang="zh-CN" sz="1600" dirty="0" smtClean="0"/>
          </a:p>
          <a:p>
            <a:r>
              <a:rPr lang="en-US" altLang="zh-CN" sz="1600" dirty="0"/>
              <a:t> </a:t>
            </a:r>
            <a:r>
              <a:rPr lang="en-US" altLang="zh-CN" sz="1600" dirty="0" smtClean="0"/>
              <a:t> }</a:t>
            </a:r>
          </a:p>
          <a:p>
            <a:r>
              <a:rPr lang="en-US" altLang="zh-CN" sz="1600" dirty="0"/>
              <a:t> </a:t>
            </a:r>
            <a:r>
              <a:rPr lang="en-US" altLang="zh-CN" sz="1600" dirty="0" smtClean="0"/>
              <a:t> return </a:t>
            </a:r>
            <a:r>
              <a:rPr lang="en-US" altLang="zh-CN" sz="1600" dirty="0" err="1" smtClean="0"/>
              <a:t>max_val</a:t>
            </a:r>
            <a:r>
              <a:rPr lang="en-US" altLang="zh-CN" sz="1600" dirty="0" smtClean="0"/>
              <a:t>  </a:t>
            </a:r>
            <a:r>
              <a:rPr lang="en-US" altLang="zh-CN" sz="1600" dirty="0" err="1" smtClean="0"/>
              <a:t>min_val</a:t>
            </a:r>
            <a:r>
              <a:rPr lang="en-US" altLang="zh-CN" sz="1600" dirty="0" smtClean="0"/>
              <a:t>;</a:t>
            </a:r>
            <a:endParaRPr lang="en-US" altLang="zh-CN" sz="1600" dirty="0"/>
          </a:p>
          <a:p>
            <a:r>
              <a:rPr lang="en-US" altLang="zh-CN" sz="1600" dirty="0" smtClean="0"/>
              <a:t>}</a:t>
            </a:r>
            <a:endParaRPr lang="en-US" altLang="zh-CN" sz="1600" dirty="0"/>
          </a:p>
        </p:txBody>
      </p:sp>
      <p:sp>
        <p:nvSpPr>
          <p:cNvPr id="7" name="矩形 6"/>
          <p:cNvSpPr/>
          <p:nvPr/>
        </p:nvSpPr>
        <p:spPr>
          <a:xfrm>
            <a:off x="3275856" y="4192289"/>
            <a:ext cx="2880320" cy="400084"/>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54566" y="2004113"/>
            <a:ext cx="1697901"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函数的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return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至</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多能返回一个变量</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 name="文本框 9"/>
          <p:cNvSpPr txBox="1"/>
          <p:nvPr/>
        </p:nvSpPr>
        <p:spPr>
          <a:xfrm>
            <a:off x="6273084" y="4182997"/>
            <a:ext cx="1035220"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smtClean="0"/>
              <a:t>WRONG!</a:t>
            </a:r>
            <a:endParaRPr lang="zh-CN" altLang="en-US" dirty="0"/>
          </a:p>
        </p:txBody>
      </p:sp>
      <p:sp>
        <p:nvSpPr>
          <p:cNvPr id="11" name="文本框 10"/>
          <p:cNvSpPr txBox="1"/>
          <p:nvPr/>
        </p:nvSpPr>
        <p:spPr>
          <a:xfrm>
            <a:off x="3022829" y="5776465"/>
            <a:ext cx="5314275"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Consolas" panose="020B0609020204030204" pitchFamily="49" charset="0"/>
                <a:ea typeface="微软雅黑" panose="020B0503020204020204" pitchFamily="34" charset="-122"/>
                <a:cs typeface="Consolas" panose="020B0609020204030204" pitchFamily="49" charset="0"/>
              </a:rPr>
              <a:t>如何让一个函数可以返回多个变量（对象）？</a:t>
            </a:r>
            <a:endParaRPr lang="zh-CN" altLang="en-US" sz="2000" dirty="0">
              <a:solidFill>
                <a:schemeClr val="tx1">
                  <a:lumMod val="85000"/>
                  <a:lumOff val="1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237320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714348" y="1857364"/>
            <a:ext cx="6660232" cy="4342682"/>
          </a:xfrm>
        </p:spPr>
        <p:txBody>
          <a:bodyPr/>
          <a:lstStyle/>
          <a:p>
            <a:pPr marL="2057400"/>
            <a:r>
              <a:rPr dirty="0" smtClean="0"/>
              <a:t>函数的定义和调用</a:t>
            </a:r>
            <a:endParaRPr dirty="0"/>
          </a:p>
          <a:p>
            <a:pPr marL="2057400"/>
            <a:r>
              <a:rPr dirty="0"/>
              <a:t>函数间的参数传递</a:t>
            </a:r>
          </a:p>
          <a:p>
            <a:pPr marL="2057400"/>
            <a:r>
              <a:rPr dirty="0"/>
              <a:t>内联函数</a:t>
            </a:r>
          </a:p>
          <a:p>
            <a:pPr marL="2057400"/>
            <a:r>
              <a:rPr dirty="0"/>
              <a:t>带默认形参值的函数</a:t>
            </a:r>
          </a:p>
          <a:p>
            <a:pPr marL="2057400"/>
            <a:r>
              <a:rPr dirty="0"/>
              <a:t>函数重载</a:t>
            </a:r>
          </a:p>
          <a:p>
            <a:pPr marL="2057400"/>
            <a:r>
              <a:rPr lang="en-US" altLang="zh-CN" dirty="0"/>
              <a:t>C++</a:t>
            </a:r>
            <a:r>
              <a:rPr dirty="0"/>
              <a:t>系统函数</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a:t>3.3</a:t>
            </a:r>
            <a:r>
              <a:rPr lang="zh-CN" altLang="en-US" dirty="0"/>
              <a:t>（续）</a:t>
            </a:r>
          </a:p>
        </p:txBody>
      </p:sp>
      <p:sp>
        <p:nvSpPr>
          <p:cNvPr id="4" name="文本框 3"/>
          <p:cNvSpPr txBox="1"/>
          <p:nvPr/>
        </p:nvSpPr>
        <p:spPr>
          <a:xfrm>
            <a:off x="44411" y="1178138"/>
            <a:ext cx="6878806"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编写函数，扫描一个</a:t>
            </a:r>
            <a:r>
              <a:rPr lang="zh-CN" altLang="en-US" dirty="0">
                <a:latin typeface="Consolas" panose="020B0609020204030204" pitchFamily="49" charset="0"/>
                <a:ea typeface="微软雅黑" panose="020B0503020204020204" pitchFamily="34" charset="-122"/>
                <a:cs typeface="Consolas" panose="020B0609020204030204" pitchFamily="49" charset="0"/>
              </a:rPr>
              <a:t>正</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整型数组，同时返回其中最大的和最小的值</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051720" y="4365104"/>
            <a:ext cx="6768752" cy="2354491"/>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t>void </a:t>
            </a:r>
            <a:r>
              <a:rPr lang="en-US" altLang="zh-CN" sz="1400" b="1" dirty="0" err="1" smtClean="0"/>
              <a:t>max_min</a:t>
            </a:r>
            <a:r>
              <a:rPr lang="en-US" altLang="zh-CN" sz="1400" dirty="0" smtClean="0"/>
              <a:t>( </a:t>
            </a:r>
            <a:r>
              <a:rPr lang="en-US" altLang="zh-CN" sz="1400" dirty="0" err="1" smtClean="0"/>
              <a:t>int</a:t>
            </a:r>
            <a:r>
              <a:rPr lang="en-US" altLang="zh-CN" sz="1400" dirty="0" smtClean="0"/>
              <a:t> *array, </a:t>
            </a:r>
            <a:r>
              <a:rPr lang="en-US" altLang="zh-CN" sz="1400" dirty="0" err="1" smtClean="0"/>
              <a:t>int</a:t>
            </a:r>
            <a:r>
              <a:rPr lang="en-US" altLang="zh-CN" sz="1400" dirty="0" smtClean="0"/>
              <a:t> n, </a:t>
            </a:r>
            <a:r>
              <a:rPr lang="en-US" altLang="zh-CN" sz="1400" dirty="0" err="1" smtClean="0"/>
              <a:t>int</a:t>
            </a:r>
            <a:r>
              <a:rPr lang="en-US" altLang="zh-CN" sz="1400" dirty="0" smtClean="0"/>
              <a:t> </a:t>
            </a:r>
            <a:r>
              <a:rPr lang="en-US" altLang="zh-CN" sz="1400" dirty="0" smtClean="0">
                <a:solidFill>
                  <a:srgbClr val="FF0000"/>
                </a:solidFill>
              </a:rPr>
              <a:t>&amp; max</a:t>
            </a:r>
            <a:r>
              <a:rPr lang="en-US" altLang="zh-CN" sz="1400" dirty="0" smtClean="0"/>
              <a:t>, </a:t>
            </a:r>
            <a:r>
              <a:rPr lang="en-US" altLang="zh-CN" sz="1400" dirty="0" err="1" smtClean="0"/>
              <a:t>int</a:t>
            </a:r>
            <a:r>
              <a:rPr lang="en-US" altLang="zh-CN" sz="1400" dirty="0" smtClean="0"/>
              <a:t> </a:t>
            </a:r>
            <a:r>
              <a:rPr lang="en-US" altLang="zh-CN" sz="1400" dirty="0" smtClean="0">
                <a:solidFill>
                  <a:srgbClr val="FF0000"/>
                </a:solidFill>
              </a:rPr>
              <a:t>&amp; min </a:t>
            </a:r>
            <a:r>
              <a:rPr lang="en-US" altLang="zh-CN" sz="1400" dirty="0" smtClean="0"/>
              <a:t>) {</a:t>
            </a:r>
            <a:endParaRPr lang="en-US" altLang="zh-CN" sz="1400" dirty="0"/>
          </a:p>
          <a:p>
            <a:r>
              <a:rPr lang="en-US" altLang="zh-CN" sz="1400" dirty="0"/>
              <a:t>  </a:t>
            </a:r>
            <a:r>
              <a:rPr lang="en-US" altLang="zh-CN" sz="1400" dirty="0" smtClean="0"/>
              <a:t>max = -1; min = MAX_INT;</a:t>
            </a:r>
          </a:p>
          <a:p>
            <a:r>
              <a:rPr lang="en-US" altLang="zh-CN" sz="1400" dirty="0"/>
              <a:t> </a:t>
            </a:r>
            <a:r>
              <a:rPr lang="en-US" altLang="zh-CN" sz="1400" dirty="0" smtClean="0"/>
              <a:t> for( </a:t>
            </a:r>
            <a:r>
              <a:rPr lang="en-US" altLang="zh-CN" sz="1400" dirty="0" err="1" smtClean="0"/>
              <a:t>int</a:t>
            </a:r>
            <a:r>
              <a:rPr lang="en-US" altLang="zh-CN" sz="1400" dirty="0" smtClean="0"/>
              <a:t> </a:t>
            </a:r>
            <a:r>
              <a:rPr lang="en-US" altLang="zh-CN" sz="1400" dirty="0" err="1" smtClean="0"/>
              <a:t>i</a:t>
            </a:r>
            <a:r>
              <a:rPr lang="en-US" altLang="zh-CN" sz="1400" dirty="0" smtClean="0"/>
              <a:t>=0; </a:t>
            </a:r>
            <a:r>
              <a:rPr lang="en-US" altLang="zh-CN" sz="1400" dirty="0" err="1" smtClean="0"/>
              <a:t>i</a:t>
            </a:r>
            <a:r>
              <a:rPr lang="en-US" altLang="zh-CN" sz="1400" dirty="0" smtClean="0"/>
              <a:t>&lt;n; </a:t>
            </a:r>
            <a:r>
              <a:rPr lang="en-US" altLang="zh-CN" sz="1400" dirty="0" err="1" smtClean="0"/>
              <a:t>i</a:t>
            </a:r>
            <a:r>
              <a:rPr lang="en-US" altLang="zh-CN" sz="1400" dirty="0" smtClean="0"/>
              <a:t>++ ) {</a:t>
            </a:r>
          </a:p>
          <a:p>
            <a:r>
              <a:rPr lang="en-US" altLang="zh-CN" sz="1400" dirty="0"/>
              <a:t> </a:t>
            </a:r>
            <a:r>
              <a:rPr lang="en-US" altLang="zh-CN" sz="1400" dirty="0" smtClean="0"/>
              <a:t>   if( max &lt; array[</a:t>
            </a:r>
            <a:r>
              <a:rPr lang="en-US" altLang="zh-CN" sz="1400" dirty="0" err="1" smtClean="0"/>
              <a:t>i</a:t>
            </a:r>
            <a:r>
              <a:rPr lang="en-US" altLang="zh-CN" sz="1400" dirty="0" smtClean="0"/>
              <a:t>] ) max = array[</a:t>
            </a:r>
            <a:r>
              <a:rPr lang="en-US" altLang="zh-CN" sz="1400" dirty="0" err="1" smtClean="0"/>
              <a:t>i</a:t>
            </a:r>
            <a:r>
              <a:rPr lang="en-US" altLang="zh-CN" sz="1400" dirty="0" smtClean="0"/>
              <a:t>];</a:t>
            </a:r>
          </a:p>
          <a:p>
            <a:r>
              <a:rPr lang="en-US" altLang="zh-CN" sz="1400" dirty="0"/>
              <a:t> </a:t>
            </a:r>
            <a:r>
              <a:rPr lang="en-US" altLang="zh-CN" sz="1400" dirty="0" smtClean="0"/>
              <a:t>   </a:t>
            </a:r>
            <a:r>
              <a:rPr lang="en-US" altLang="zh-CN" sz="1400" dirty="0"/>
              <a:t>if( </a:t>
            </a:r>
            <a:r>
              <a:rPr lang="en-US" altLang="zh-CN" sz="1400" dirty="0" smtClean="0"/>
              <a:t>min &gt; </a:t>
            </a:r>
            <a:r>
              <a:rPr lang="en-US" altLang="zh-CN" sz="1400" dirty="0"/>
              <a:t>array[</a:t>
            </a:r>
            <a:r>
              <a:rPr lang="en-US" altLang="zh-CN" sz="1400" dirty="0" err="1"/>
              <a:t>i</a:t>
            </a:r>
            <a:r>
              <a:rPr lang="en-US" altLang="zh-CN" sz="1400" dirty="0"/>
              <a:t>] ) </a:t>
            </a:r>
            <a:r>
              <a:rPr lang="en-US" altLang="zh-CN" sz="1400" dirty="0" smtClean="0"/>
              <a:t>min </a:t>
            </a:r>
            <a:r>
              <a:rPr lang="en-US" altLang="zh-CN" sz="1400" dirty="0"/>
              <a:t>= array[</a:t>
            </a:r>
            <a:r>
              <a:rPr lang="en-US" altLang="zh-CN" sz="1400" dirty="0" err="1"/>
              <a:t>i</a:t>
            </a:r>
            <a:r>
              <a:rPr lang="en-US" altLang="zh-CN" sz="1400" dirty="0"/>
              <a:t>];</a:t>
            </a:r>
            <a:endParaRPr lang="en-US" altLang="zh-CN" sz="1400" dirty="0" smtClean="0"/>
          </a:p>
          <a:p>
            <a:r>
              <a:rPr lang="en-US" altLang="zh-CN" sz="1400" dirty="0"/>
              <a:t> </a:t>
            </a:r>
            <a:r>
              <a:rPr lang="en-US" altLang="zh-CN" sz="1400" dirty="0" smtClean="0"/>
              <a:t> }</a:t>
            </a:r>
          </a:p>
          <a:p>
            <a:r>
              <a:rPr lang="en-US" altLang="zh-CN" sz="1400" dirty="0" smtClean="0"/>
              <a:t>}</a:t>
            </a:r>
            <a:endParaRPr lang="en-US" altLang="zh-CN" sz="1400" dirty="0"/>
          </a:p>
        </p:txBody>
      </p:sp>
      <p:sp>
        <p:nvSpPr>
          <p:cNvPr id="6" name="TextBox 3"/>
          <p:cNvSpPr txBox="1"/>
          <p:nvPr/>
        </p:nvSpPr>
        <p:spPr>
          <a:xfrm>
            <a:off x="2051720" y="1744880"/>
            <a:ext cx="6768752" cy="2308324"/>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a:t>
            </a:r>
            <a:r>
              <a:rPr lang="en-US" altLang="zh-CN" sz="1600" b="1" dirty="0" err="1" smtClean="0"/>
              <a:t>max_min</a:t>
            </a:r>
            <a:r>
              <a:rPr lang="en-US" altLang="zh-CN" sz="1600" dirty="0" smtClean="0"/>
              <a:t>( </a:t>
            </a:r>
            <a:r>
              <a:rPr lang="en-US" altLang="zh-CN" sz="1600" dirty="0" err="1" smtClean="0"/>
              <a:t>int</a:t>
            </a:r>
            <a:r>
              <a:rPr lang="en-US" altLang="zh-CN" sz="1600" dirty="0" smtClean="0"/>
              <a:t> * array, </a:t>
            </a:r>
            <a:r>
              <a:rPr lang="en-US" altLang="zh-CN" sz="1600" dirty="0" err="1" smtClean="0"/>
              <a:t>int</a:t>
            </a:r>
            <a:r>
              <a:rPr lang="en-US" altLang="zh-CN" sz="1600" dirty="0" smtClean="0"/>
              <a:t> n, </a:t>
            </a:r>
            <a:r>
              <a:rPr lang="en-US" altLang="zh-CN" sz="1600" dirty="0" err="1" smtClean="0"/>
              <a:t>int</a:t>
            </a:r>
            <a:r>
              <a:rPr lang="en-US" altLang="zh-CN" sz="1600" dirty="0" smtClean="0"/>
              <a:t> </a:t>
            </a:r>
            <a:r>
              <a:rPr lang="en-US" altLang="zh-CN" sz="1600" dirty="0" smtClean="0">
                <a:solidFill>
                  <a:srgbClr val="FF0000"/>
                </a:solidFill>
              </a:rPr>
              <a:t>&amp; max</a:t>
            </a:r>
            <a:r>
              <a:rPr lang="en-US" altLang="zh-CN" sz="1600" dirty="0" smtClean="0"/>
              <a:t>, </a:t>
            </a:r>
            <a:r>
              <a:rPr lang="en-US" altLang="zh-CN" sz="1600" dirty="0" err="1" smtClean="0"/>
              <a:t>int</a:t>
            </a:r>
            <a:r>
              <a:rPr lang="en-US" altLang="zh-CN" sz="1600" dirty="0" smtClean="0"/>
              <a:t> </a:t>
            </a:r>
            <a:r>
              <a:rPr lang="en-US" altLang="zh-CN" sz="1600" dirty="0" smtClean="0">
                <a:solidFill>
                  <a:srgbClr val="FF0000"/>
                </a:solidFill>
              </a:rPr>
              <a:t>&amp; min </a:t>
            </a:r>
            <a:r>
              <a:rPr lang="en-US" altLang="zh-CN" sz="1600" dirty="0" smtClean="0"/>
              <a:t>);</a:t>
            </a:r>
          </a:p>
          <a:p>
            <a:r>
              <a:rPr lang="en-US" altLang="zh-CN" sz="1600" dirty="0" smtClean="0"/>
              <a:t>void main() {</a:t>
            </a:r>
          </a:p>
          <a:p>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err="1" smtClean="0"/>
              <a:t>iarray</a:t>
            </a:r>
            <a:r>
              <a:rPr lang="en-US" altLang="zh-CN" sz="1600" dirty="0" smtClean="0"/>
              <a:t>[20] = …. ;</a:t>
            </a:r>
          </a:p>
          <a:p>
            <a:r>
              <a:rPr lang="en-US" altLang="zh-CN" sz="1600" dirty="0" smtClean="0"/>
              <a:t>  </a:t>
            </a:r>
            <a:r>
              <a:rPr lang="en-US" altLang="zh-CN" sz="1600" dirty="0" err="1" smtClean="0"/>
              <a:t>int</a:t>
            </a:r>
            <a:r>
              <a:rPr lang="en-US" altLang="zh-CN" sz="1600" dirty="0" smtClean="0"/>
              <a:t> </a:t>
            </a:r>
            <a:r>
              <a:rPr lang="en-US" altLang="zh-CN" sz="1600" dirty="0" err="1" smtClean="0"/>
              <a:t>max_val</a:t>
            </a:r>
            <a:r>
              <a:rPr lang="en-US" altLang="zh-CN" sz="1600" dirty="0" smtClean="0"/>
              <a:t>, </a:t>
            </a:r>
            <a:r>
              <a:rPr lang="en-US" altLang="zh-CN" sz="1600" dirty="0" err="1" smtClean="0"/>
              <a:t>min_val</a:t>
            </a:r>
            <a:r>
              <a:rPr lang="en-US" altLang="zh-CN" sz="1600" dirty="0" smtClean="0"/>
              <a:t>;</a:t>
            </a:r>
          </a:p>
          <a:p>
            <a:r>
              <a:rPr lang="en-US" altLang="zh-CN" sz="1600" dirty="0" smtClean="0"/>
              <a:t>  </a:t>
            </a:r>
            <a:r>
              <a:rPr lang="en-US" altLang="zh-CN" sz="1600" dirty="0" err="1" smtClean="0"/>
              <a:t>max_min</a:t>
            </a:r>
            <a:r>
              <a:rPr lang="en-US" altLang="zh-CN" sz="1600" dirty="0" smtClean="0"/>
              <a:t>( </a:t>
            </a:r>
            <a:r>
              <a:rPr lang="en-US" altLang="zh-CN" sz="1600" dirty="0" err="1" smtClean="0"/>
              <a:t>iarray</a:t>
            </a:r>
            <a:r>
              <a:rPr lang="en-US" altLang="zh-CN" sz="1600" dirty="0" smtClean="0"/>
              <a:t>, 20, </a:t>
            </a:r>
            <a:r>
              <a:rPr lang="en-US" altLang="zh-CN" sz="1600" b="1" dirty="0" err="1" smtClean="0"/>
              <a:t>max_val</a:t>
            </a:r>
            <a:r>
              <a:rPr lang="en-US" altLang="zh-CN" sz="1600" dirty="0" smtClean="0"/>
              <a:t>, </a:t>
            </a:r>
            <a:r>
              <a:rPr lang="en-US" altLang="zh-CN" sz="1600" b="1" dirty="0" err="1" smtClean="0"/>
              <a:t>min_val</a:t>
            </a:r>
            <a:r>
              <a:rPr lang="en-US" altLang="zh-CN" sz="1600" dirty="0" smtClean="0"/>
              <a:t>  );</a:t>
            </a:r>
            <a:endParaRPr lang="en-US" altLang="zh-CN" sz="1600" dirty="0"/>
          </a:p>
          <a:p>
            <a:r>
              <a:rPr lang="en-US" altLang="zh-CN" sz="1600" dirty="0" smtClean="0"/>
              <a:t>}</a:t>
            </a:r>
            <a:endParaRPr lang="en-US" altLang="zh-CN" sz="1600" dirty="0"/>
          </a:p>
        </p:txBody>
      </p:sp>
      <p:sp>
        <p:nvSpPr>
          <p:cNvPr id="7" name="文本框 6"/>
          <p:cNvSpPr txBox="1"/>
          <p:nvPr/>
        </p:nvSpPr>
        <p:spPr>
          <a:xfrm>
            <a:off x="62747" y="2286401"/>
            <a:ext cx="1800493" cy="1169551"/>
          </a:xfrm>
          <a:prstGeom prst="rect">
            <a:avLst/>
          </a:prstGeom>
          <a:noFill/>
        </p:spPr>
        <p:txBody>
          <a:bodyPr wrap="none" rtlCol="0">
            <a:spAutoFit/>
          </a:bodyPr>
          <a:lstStyle/>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被</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调函数含有引用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类型形参时，主调</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函数的对应实参直</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接写实参本身即可，</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前面不用加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&amp;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符号</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4644008" y="3255910"/>
            <a:ext cx="1944216" cy="400084"/>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428495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2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工程中函数模块的常用组织方式</a:t>
            </a:r>
            <a:endParaRPr lang="zh-CN" altLang="en-US" dirty="0"/>
          </a:p>
        </p:txBody>
      </p:sp>
      <p:sp>
        <p:nvSpPr>
          <p:cNvPr id="4" name="TextBox 3"/>
          <p:cNvSpPr txBox="1"/>
          <p:nvPr/>
        </p:nvSpPr>
        <p:spPr>
          <a:xfrm>
            <a:off x="124010" y="1196750"/>
            <a:ext cx="3151846" cy="4293483"/>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main.cpp</a:t>
            </a:r>
          </a:p>
          <a:p>
            <a:r>
              <a:rPr lang="en-US" altLang="zh-CN" sz="1400" dirty="0" smtClean="0"/>
              <a:t>void </a:t>
            </a:r>
            <a:r>
              <a:rPr lang="en-US" altLang="zh-CN" sz="1400" b="1" dirty="0"/>
              <a:t>swap</a:t>
            </a:r>
            <a:r>
              <a:rPr lang="en-US" altLang="zh-CN" sz="1400" dirty="0"/>
              <a:t>( </a:t>
            </a:r>
            <a:r>
              <a:rPr lang="en-US" altLang="zh-CN" sz="1400" dirty="0" err="1"/>
              <a:t>int</a:t>
            </a:r>
            <a:r>
              <a:rPr lang="en-US" altLang="zh-CN" sz="1400" dirty="0"/>
              <a:t> &amp; a, </a:t>
            </a:r>
            <a:r>
              <a:rPr lang="en-US" altLang="zh-CN" sz="1400" dirty="0" err="1"/>
              <a:t>int</a:t>
            </a:r>
            <a:r>
              <a:rPr lang="en-US" altLang="zh-CN" sz="1400" dirty="0"/>
              <a:t> &amp; b ) </a:t>
            </a:r>
          </a:p>
          <a:p>
            <a:r>
              <a:rPr lang="en-US" altLang="zh-CN" sz="1400" dirty="0"/>
              <a:t>{</a:t>
            </a:r>
          </a:p>
          <a:p>
            <a:r>
              <a:rPr lang="en-US" altLang="zh-CN" sz="1400" dirty="0"/>
              <a:t>  </a:t>
            </a:r>
            <a:r>
              <a:rPr lang="en-US" altLang="zh-CN" sz="1400" dirty="0" err="1"/>
              <a:t>int</a:t>
            </a:r>
            <a:r>
              <a:rPr lang="en-US" altLang="zh-CN" sz="1400" dirty="0"/>
              <a:t> temp = a;</a:t>
            </a:r>
          </a:p>
          <a:p>
            <a:r>
              <a:rPr lang="en-US" altLang="zh-CN" sz="1400" dirty="0"/>
              <a:t>  a = b;</a:t>
            </a:r>
          </a:p>
          <a:p>
            <a:r>
              <a:rPr lang="en-US" altLang="zh-CN" sz="1400" dirty="0"/>
              <a:t>  b = temp;</a:t>
            </a:r>
          </a:p>
          <a:p>
            <a:r>
              <a:rPr lang="en-US" altLang="zh-CN" sz="1400" dirty="0" smtClean="0"/>
              <a:t>}</a:t>
            </a:r>
          </a:p>
          <a:p>
            <a:endParaRPr lang="en-US" altLang="zh-CN" sz="1400" dirty="0" smtClean="0"/>
          </a:p>
          <a:p>
            <a:r>
              <a:rPr lang="en-US" altLang="zh-CN" sz="1400" dirty="0" smtClean="0"/>
              <a:t>void main() {</a:t>
            </a:r>
          </a:p>
          <a:p>
            <a:r>
              <a:rPr lang="en-US" altLang="zh-CN" sz="1400" dirty="0" smtClean="0"/>
              <a:t>  </a:t>
            </a:r>
            <a:r>
              <a:rPr lang="en-US" altLang="zh-CN" sz="1400" dirty="0" err="1" smtClean="0"/>
              <a:t>int</a:t>
            </a:r>
            <a:r>
              <a:rPr lang="en-US" altLang="zh-CN" sz="1400" dirty="0" smtClean="0"/>
              <a:t> x = 99, y = 11;</a:t>
            </a:r>
          </a:p>
          <a:p>
            <a:r>
              <a:rPr lang="en-US" altLang="zh-CN" sz="1400" dirty="0"/>
              <a:t> </a:t>
            </a:r>
            <a:r>
              <a:rPr lang="en-US" altLang="zh-CN" sz="1400" dirty="0" smtClean="0"/>
              <a:t> </a:t>
            </a:r>
            <a:r>
              <a:rPr lang="en-US" altLang="zh-CN" sz="1400" dirty="0" err="1" smtClean="0"/>
              <a:t>cout</a:t>
            </a:r>
            <a:r>
              <a:rPr lang="en-US" altLang="zh-CN" sz="1400" dirty="0" smtClean="0"/>
              <a:t> &lt;&lt; </a:t>
            </a:r>
            <a:r>
              <a:rPr lang="en-US" altLang="zh-CN" sz="1400" b="1" dirty="0" smtClean="0"/>
              <a:t>swap</a:t>
            </a:r>
            <a:r>
              <a:rPr lang="en-US" altLang="zh-CN" sz="1400" dirty="0" smtClean="0"/>
              <a:t>( x, y );</a:t>
            </a:r>
          </a:p>
          <a:p>
            <a:r>
              <a:rPr lang="en-US" altLang="zh-CN" sz="1400" dirty="0"/>
              <a:t> </a:t>
            </a:r>
            <a:r>
              <a:rPr lang="en-US" altLang="zh-CN" sz="1400" dirty="0" smtClean="0"/>
              <a:t> return ;</a:t>
            </a:r>
          </a:p>
          <a:p>
            <a:r>
              <a:rPr lang="en-US" altLang="zh-CN" sz="1400" dirty="0" smtClean="0"/>
              <a:t>}</a:t>
            </a:r>
          </a:p>
        </p:txBody>
      </p:sp>
      <p:sp>
        <p:nvSpPr>
          <p:cNvPr id="6" name="TextBox 3"/>
          <p:cNvSpPr txBox="1"/>
          <p:nvPr/>
        </p:nvSpPr>
        <p:spPr>
          <a:xfrm>
            <a:off x="3635896" y="1212383"/>
            <a:ext cx="3528392" cy="738664"/>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a:t>
            </a:r>
            <a:r>
              <a:rPr lang="en-US" altLang="zh-CN" sz="1400" dirty="0" err="1" smtClean="0">
                <a:solidFill>
                  <a:schemeClr val="tx1">
                    <a:lumMod val="50000"/>
                    <a:lumOff val="50000"/>
                  </a:schemeClr>
                </a:solidFill>
              </a:rPr>
              <a:t>swap.h</a:t>
            </a:r>
            <a:r>
              <a:rPr lang="en-US" altLang="zh-CN" sz="1400" dirty="0" smtClean="0">
                <a:solidFill>
                  <a:schemeClr val="tx1">
                    <a:lumMod val="50000"/>
                    <a:lumOff val="50000"/>
                  </a:schemeClr>
                </a:solidFill>
              </a:rPr>
              <a:t>,  by Zhang San, 2012</a:t>
            </a:r>
          </a:p>
          <a:p>
            <a:r>
              <a:rPr lang="en-US" altLang="zh-CN" sz="1400" dirty="0" smtClean="0"/>
              <a:t>void swap( </a:t>
            </a:r>
            <a:r>
              <a:rPr lang="en-US" altLang="zh-CN" sz="1400" dirty="0" err="1" smtClean="0"/>
              <a:t>int</a:t>
            </a:r>
            <a:r>
              <a:rPr lang="en-US" altLang="zh-CN" sz="1400" dirty="0" smtClean="0"/>
              <a:t> &amp; a, </a:t>
            </a:r>
            <a:r>
              <a:rPr lang="en-US" altLang="zh-CN" sz="1400" dirty="0" err="1" smtClean="0"/>
              <a:t>int</a:t>
            </a:r>
            <a:r>
              <a:rPr lang="en-US" altLang="zh-CN" sz="1400" dirty="0" smtClean="0"/>
              <a:t> &amp; b );</a:t>
            </a:r>
          </a:p>
        </p:txBody>
      </p:sp>
      <p:sp>
        <p:nvSpPr>
          <p:cNvPr id="7" name="TextBox 3"/>
          <p:cNvSpPr txBox="1"/>
          <p:nvPr/>
        </p:nvSpPr>
        <p:spPr>
          <a:xfrm>
            <a:off x="3635896" y="2027721"/>
            <a:ext cx="3528392" cy="235449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swap.cpp, by Zhang San, 2012</a:t>
            </a:r>
          </a:p>
          <a:p>
            <a:endParaRPr lang="en-US" altLang="zh-CN" sz="1400" dirty="0" smtClean="0">
              <a:solidFill>
                <a:schemeClr val="tx1">
                  <a:lumMod val="50000"/>
                  <a:lumOff val="50000"/>
                </a:schemeClr>
              </a:solidFill>
            </a:endParaRPr>
          </a:p>
          <a:p>
            <a:r>
              <a:rPr lang="en-US" altLang="zh-CN" sz="1400" dirty="0" smtClean="0"/>
              <a:t>void swap( </a:t>
            </a:r>
            <a:r>
              <a:rPr lang="en-US" altLang="zh-CN" sz="1400" dirty="0" err="1" smtClean="0"/>
              <a:t>int</a:t>
            </a:r>
            <a:r>
              <a:rPr lang="en-US" altLang="zh-CN" sz="1400" dirty="0" smtClean="0"/>
              <a:t> &amp; a, </a:t>
            </a:r>
            <a:r>
              <a:rPr lang="en-US" altLang="zh-CN" sz="1400" dirty="0" err="1" smtClean="0"/>
              <a:t>int</a:t>
            </a:r>
            <a:r>
              <a:rPr lang="en-US" altLang="zh-CN" sz="1400" dirty="0" smtClean="0"/>
              <a:t> &amp; b ) {</a:t>
            </a:r>
            <a:endParaRPr lang="en-US" altLang="zh-CN" sz="1400" dirty="0"/>
          </a:p>
          <a:p>
            <a:r>
              <a:rPr lang="en-US" altLang="zh-CN" sz="1400" dirty="0"/>
              <a:t>  </a:t>
            </a:r>
            <a:r>
              <a:rPr lang="en-US" altLang="zh-CN" sz="1400" dirty="0" err="1"/>
              <a:t>int</a:t>
            </a:r>
            <a:r>
              <a:rPr lang="en-US" altLang="zh-CN" sz="1400" dirty="0"/>
              <a:t> temp = a;</a:t>
            </a:r>
          </a:p>
          <a:p>
            <a:r>
              <a:rPr lang="en-US" altLang="zh-CN" sz="1400" dirty="0"/>
              <a:t>  a = b;</a:t>
            </a:r>
          </a:p>
          <a:p>
            <a:r>
              <a:rPr lang="en-US" altLang="zh-CN" sz="1400" dirty="0"/>
              <a:t>  b = temp;</a:t>
            </a:r>
          </a:p>
          <a:p>
            <a:r>
              <a:rPr lang="en-US" altLang="zh-CN" sz="1400" dirty="0" smtClean="0"/>
              <a:t>}</a:t>
            </a:r>
            <a:endParaRPr lang="en-US" altLang="zh-CN" sz="1400" dirty="0"/>
          </a:p>
        </p:txBody>
      </p:sp>
      <p:sp>
        <p:nvSpPr>
          <p:cNvPr id="8" name="TextBox 3"/>
          <p:cNvSpPr txBox="1"/>
          <p:nvPr/>
        </p:nvSpPr>
        <p:spPr>
          <a:xfrm>
            <a:off x="3645899" y="4458885"/>
            <a:ext cx="3528392" cy="235449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main.cpp, by Li Si, 2013</a:t>
            </a:r>
          </a:p>
          <a:p>
            <a:endParaRPr lang="en-US" altLang="zh-CN" sz="1400" dirty="0" smtClean="0"/>
          </a:p>
          <a:p>
            <a:r>
              <a:rPr lang="en-US" altLang="zh-CN" sz="1400" dirty="0" smtClean="0"/>
              <a:t>void main() {</a:t>
            </a:r>
          </a:p>
          <a:p>
            <a:r>
              <a:rPr lang="en-US" altLang="zh-CN" sz="1400" dirty="0" smtClean="0"/>
              <a:t>  </a:t>
            </a:r>
            <a:r>
              <a:rPr lang="en-US" altLang="zh-CN" sz="1400" dirty="0" err="1" smtClean="0"/>
              <a:t>int</a:t>
            </a:r>
            <a:r>
              <a:rPr lang="en-US" altLang="zh-CN" sz="1400" dirty="0" smtClean="0"/>
              <a:t> x = 99, y = 11;</a:t>
            </a:r>
          </a:p>
          <a:p>
            <a:r>
              <a:rPr lang="en-US" altLang="zh-CN" sz="1400" dirty="0"/>
              <a:t> </a:t>
            </a:r>
            <a:r>
              <a:rPr lang="en-US" altLang="zh-CN" sz="1400" dirty="0" smtClean="0"/>
              <a:t> </a:t>
            </a:r>
            <a:r>
              <a:rPr lang="en-US" altLang="zh-CN" sz="1400" dirty="0" err="1" smtClean="0"/>
              <a:t>cout</a:t>
            </a:r>
            <a:r>
              <a:rPr lang="en-US" altLang="zh-CN" sz="1400" dirty="0" smtClean="0"/>
              <a:t> &lt;&lt; </a:t>
            </a:r>
            <a:r>
              <a:rPr lang="en-US" altLang="zh-CN" sz="1400" b="1" dirty="0" smtClean="0"/>
              <a:t>swap</a:t>
            </a:r>
            <a:r>
              <a:rPr lang="en-US" altLang="zh-CN" sz="1400" dirty="0" smtClean="0"/>
              <a:t>( x, y );</a:t>
            </a:r>
          </a:p>
          <a:p>
            <a:r>
              <a:rPr lang="en-US" altLang="zh-CN" sz="1400" dirty="0"/>
              <a:t> </a:t>
            </a:r>
            <a:r>
              <a:rPr lang="en-US" altLang="zh-CN" sz="1400" dirty="0" smtClean="0"/>
              <a:t> return ;</a:t>
            </a:r>
          </a:p>
          <a:p>
            <a:r>
              <a:rPr lang="en-US" altLang="zh-CN" sz="1400" dirty="0" smtClean="0"/>
              <a:t>}</a:t>
            </a:r>
          </a:p>
        </p:txBody>
      </p:sp>
      <p:sp>
        <p:nvSpPr>
          <p:cNvPr id="9" name="右箭头 8"/>
          <p:cNvSpPr/>
          <p:nvPr/>
        </p:nvSpPr>
        <p:spPr>
          <a:xfrm>
            <a:off x="3059832" y="3717032"/>
            <a:ext cx="576064" cy="288032"/>
          </a:xfrm>
          <a:prstGeom prst="right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506160" y="1240884"/>
            <a:ext cx="1468672" cy="95410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.h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文件一般包含</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类型的定义，函</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数的声明，称为</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头文件</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506160" y="2348878"/>
            <a:ext cx="1519968" cy="95410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a:t>
            </a:r>
            <a:r>
              <a:rPr lang="en-US" altLang="zh-CN" sz="1400" b="1" dirty="0" err="1" smtClean="0">
                <a:latin typeface="微软雅黑" panose="020B0503020204020204" pitchFamily="34" charset="-122"/>
                <a:ea typeface="微软雅黑" panose="020B0503020204020204" pitchFamily="34" charset="-122"/>
              </a:rPr>
              <a:t>cpp</a:t>
            </a:r>
            <a:r>
              <a:rPr lang="en-US" altLang="zh-CN" sz="1400" b="1" dirty="0" smtClean="0">
                <a:latin typeface="微软雅黑" panose="020B0503020204020204" pitchFamily="34" charset="-122"/>
                <a:ea typeface="微软雅黑" panose="020B0503020204020204" pitchFamily="34" charset="-122"/>
              </a:rPr>
              <a:t>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文件一般包</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含函数的定义等</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执行代码，称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为“</a:t>
            </a:r>
            <a:r>
              <a:rPr lang="zh-CN" altLang="en-US" sz="1400" b="1" dirty="0" smtClean="0">
                <a:latin typeface="微软雅黑" panose="020B0503020204020204" pitchFamily="34" charset="-122"/>
                <a:ea typeface="微软雅黑" panose="020B0503020204020204" pitchFamily="34" charset="-122"/>
              </a:rPr>
              <a:t>源文件</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506160" y="3456872"/>
            <a:ext cx="1441420" cy="1384995"/>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把客户代码与服</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务（被调函数）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代码分别存放到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不同的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cpp</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文</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件中，有利于管</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理和维护</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506160" y="4995753"/>
            <a:ext cx="1620957"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为了在客户代码中</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使用某个函数，必</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须首先包含该函数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声明所在的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.h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文</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件的名字</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35896" y="4781430"/>
            <a:ext cx="1874231" cy="380873"/>
          </a:xfrm>
          <a:prstGeom prst="rect">
            <a:avLst/>
          </a:prstGeom>
          <a:solidFill>
            <a:srgbClr val="FFFF73"/>
          </a:solidFill>
          <a:ln w="19050">
            <a:noFill/>
          </a:ln>
        </p:spPr>
        <p:txBody>
          <a:bodyPr wrap="square" rtlCol="0">
            <a:spAutoFit/>
          </a:bodyPr>
          <a:lstStyle>
            <a:defPPr>
              <a:defRPr lang="zh-CN"/>
            </a:defPPr>
            <a:lvl1pPr>
              <a:lnSpc>
                <a:spcPct val="150000"/>
              </a:lnSpc>
              <a:defRPr sz="1400">
                <a:solidFill>
                  <a:schemeClr val="tx1">
                    <a:lumMod val="50000"/>
                    <a:lumOff val="50000"/>
                  </a:schemeClr>
                </a:solidFill>
                <a:latin typeface="Consolas" panose="020B0609020204030204" pitchFamily="49" charset="0"/>
                <a:cs typeface="Consolas" panose="020B0609020204030204" pitchFamily="49" charset="0"/>
              </a:defRPr>
            </a:lvl1pPr>
          </a:lstStyle>
          <a:p>
            <a:r>
              <a:rPr lang="en-US" altLang="zh-CN" dirty="0">
                <a:solidFill>
                  <a:srgbClr val="FF0000"/>
                </a:solidFill>
              </a:rPr>
              <a:t>#include “</a:t>
            </a:r>
            <a:r>
              <a:rPr lang="en-US" altLang="zh-CN" dirty="0" err="1">
                <a:solidFill>
                  <a:srgbClr val="FF0000"/>
                </a:solidFill>
              </a:rPr>
              <a:t>swap.h</a:t>
            </a:r>
            <a:r>
              <a:rPr lang="en-US" altLang="zh-CN" dirty="0">
                <a:solidFill>
                  <a:srgbClr val="FF0000"/>
                </a:solidFill>
              </a:rPr>
              <a:t>”</a:t>
            </a:r>
          </a:p>
        </p:txBody>
      </p:sp>
      <p:sp>
        <p:nvSpPr>
          <p:cNvPr id="15" name="文本框 14"/>
          <p:cNvSpPr txBox="1"/>
          <p:nvPr/>
        </p:nvSpPr>
        <p:spPr>
          <a:xfrm>
            <a:off x="3635896" y="2356142"/>
            <a:ext cx="1874231" cy="380873"/>
          </a:xfrm>
          <a:prstGeom prst="rect">
            <a:avLst/>
          </a:prstGeom>
          <a:solidFill>
            <a:srgbClr val="FFFF73"/>
          </a:solidFill>
          <a:ln w="19050">
            <a:noFill/>
          </a:ln>
        </p:spPr>
        <p:txBody>
          <a:bodyPr wrap="square" rtlCol="0">
            <a:spAutoFit/>
          </a:bodyPr>
          <a:lstStyle>
            <a:defPPr>
              <a:defRPr lang="zh-CN"/>
            </a:defPPr>
            <a:lvl1pPr>
              <a:lnSpc>
                <a:spcPct val="150000"/>
              </a:lnSpc>
              <a:defRPr sz="1400">
                <a:solidFill>
                  <a:schemeClr val="tx1">
                    <a:lumMod val="50000"/>
                    <a:lumOff val="50000"/>
                  </a:schemeClr>
                </a:solidFill>
                <a:latin typeface="Consolas" panose="020B0609020204030204" pitchFamily="49" charset="0"/>
                <a:cs typeface="Consolas" panose="020B0609020204030204" pitchFamily="49" charset="0"/>
              </a:defRPr>
            </a:lvl1pPr>
          </a:lstStyle>
          <a:p>
            <a:r>
              <a:rPr lang="en-US" altLang="zh-CN" dirty="0">
                <a:solidFill>
                  <a:srgbClr val="FF0000"/>
                </a:solidFill>
              </a:rPr>
              <a:t>#include “</a:t>
            </a:r>
            <a:r>
              <a:rPr lang="en-US" altLang="zh-CN" dirty="0" err="1">
                <a:solidFill>
                  <a:srgbClr val="FF0000"/>
                </a:solidFill>
              </a:rPr>
              <a:t>swap.h</a:t>
            </a:r>
            <a:r>
              <a:rPr lang="en-US" altLang="zh-CN" dirty="0">
                <a:solidFill>
                  <a:srgbClr val="FF0000"/>
                </a:solidFill>
              </a:rPr>
              <a: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1181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0-#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P spid="11" grpId="0"/>
      <p:bldP spid="12" grpId="0"/>
      <p:bldP spid="13" grpId="0"/>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工程中函数模块的常用组织</a:t>
            </a:r>
            <a:r>
              <a:rPr lang="zh-CN" altLang="en-US" dirty="0" smtClean="0"/>
              <a:t>方式：示例</a:t>
            </a:r>
            <a:endParaRPr lang="zh-CN" altLang="en-US" dirty="0"/>
          </a:p>
        </p:txBody>
      </p:sp>
      <p:sp>
        <p:nvSpPr>
          <p:cNvPr id="4" name="文本框 3"/>
          <p:cNvSpPr txBox="1"/>
          <p:nvPr/>
        </p:nvSpPr>
        <p:spPr>
          <a:xfrm>
            <a:off x="107504" y="1268760"/>
            <a:ext cx="8874545"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某个工程要完成如下功能：从键盘输入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个整数，进行排序，并返回最大和最小元素</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1676086" y="1844824"/>
            <a:ext cx="3523836" cy="3970318"/>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main.cpp</a:t>
            </a:r>
          </a:p>
          <a:p>
            <a:endParaRPr lang="en-US" altLang="zh-CN" sz="1400" dirty="0" smtClean="0"/>
          </a:p>
          <a:p>
            <a:endParaRPr lang="en-US" altLang="zh-CN" sz="1400" dirty="0" smtClean="0"/>
          </a:p>
          <a:p>
            <a:r>
              <a:rPr lang="en-US" altLang="zh-CN" sz="1400" dirty="0" smtClean="0"/>
              <a:t>void main() {</a:t>
            </a:r>
          </a:p>
          <a:p>
            <a:r>
              <a:rPr lang="en-US" altLang="zh-CN" sz="1400" dirty="0" smtClean="0"/>
              <a:t>  </a:t>
            </a:r>
            <a:r>
              <a:rPr lang="en-US" altLang="zh-CN" sz="1400" dirty="0" err="1" smtClean="0"/>
              <a:t>const</a:t>
            </a:r>
            <a:r>
              <a:rPr lang="en-US" altLang="zh-CN" sz="1400" dirty="0" smtClean="0"/>
              <a:t> </a:t>
            </a:r>
            <a:r>
              <a:rPr lang="en-US" altLang="zh-CN" sz="1400" dirty="0" err="1" smtClean="0"/>
              <a:t>int</a:t>
            </a:r>
            <a:r>
              <a:rPr lang="en-US" altLang="zh-CN" sz="1400" dirty="0" smtClean="0"/>
              <a:t> N = 10;</a:t>
            </a:r>
          </a:p>
          <a:p>
            <a:r>
              <a:rPr lang="en-US" altLang="zh-CN" sz="1400" dirty="0"/>
              <a:t> </a:t>
            </a:r>
            <a:r>
              <a:rPr lang="en-US" altLang="zh-CN" sz="1400" dirty="0" smtClean="0"/>
              <a:t> </a:t>
            </a:r>
            <a:r>
              <a:rPr lang="en-US" altLang="zh-CN" sz="1400" dirty="0" err="1" smtClean="0"/>
              <a:t>int</a:t>
            </a:r>
            <a:r>
              <a:rPr lang="en-US" altLang="zh-CN" sz="1400" dirty="0" smtClean="0"/>
              <a:t> array[N];</a:t>
            </a:r>
          </a:p>
          <a:p>
            <a:r>
              <a:rPr lang="en-US" altLang="zh-CN" sz="1400" dirty="0"/>
              <a:t> </a:t>
            </a:r>
            <a:r>
              <a:rPr lang="en-US" altLang="zh-CN" sz="1400" dirty="0" smtClean="0"/>
              <a:t> input( array, N );</a:t>
            </a:r>
          </a:p>
          <a:p>
            <a:r>
              <a:rPr lang="en-US" altLang="zh-CN" sz="1400" dirty="0"/>
              <a:t> </a:t>
            </a:r>
            <a:r>
              <a:rPr lang="en-US" altLang="zh-CN" sz="1400" dirty="0" smtClean="0"/>
              <a:t> sort( array, N );</a:t>
            </a:r>
          </a:p>
          <a:p>
            <a:r>
              <a:rPr lang="en-US" altLang="zh-CN" sz="1400" dirty="0"/>
              <a:t> </a:t>
            </a:r>
            <a:r>
              <a:rPr lang="en-US" altLang="zh-CN" sz="1400" dirty="0" smtClean="0"/>
              <a:t> max( array, N );</a:t>
            </a:r>
          </a:p>
          <a:p>
            <a:r>
              <a:rPr lang="en-US" altLang="zh-CN" sz="1400" dirty="0"/>
              <a:t> </a:t>
            </a:r>
            <a:r>
              <a:rPr lang="en-US" altLang="zh-CN" sz="1400" dirty="0" smtClean="0"/>
              <a:t> min( array, N );</a:t>
            </a:r>
          </a:p>
          <a:p>
            <a:r>
              <a:rPr lang="en-US" altLang="zh-CN" sz="1400" dirty="0"/>
              <a:t> </a:t>
            </a:r>
            <a:r>
              <a:rPr lang="en-US" altLang="zh-CN" sz="1400" dirty="0" smtClean="0"/>
              <a:t> return ;</a:t>
            </a:r>
          </a:p>
          <a:p>
            <a:r>
              <a:rPr lang="en-US" altLang="zh-CN" sz="1400" dirty="0" smtClean="0"/>
              <a:t>}</a:t>
            </a:r>
          </a:p>
        </p:txBody>
      </p:sp>
      <p:sp>
        <p:nvSpPr>
          <p:cNvPr id="6" name="TextBox 3"/>
          <p:cNvSpPr txBox="1"/>
          <p:nvPr/>
        </p:nvSpPr>
        <p:spPr>
          <a:xfrm>
            <a:off x="1671530" y="5930696"/>
            <a:ext cx="3528392" cy="738664"/>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a:t>
            </a:r>
            <a:r>
              <a:rPr lang="en-US" altLang="zh-CN" sz="1400" dirty="0" err="1" smtClean="0">
                <a:solidFill>
                  <a:schemeClr val="tx1">
                    <a:lumMod val="50000"/>
                    <a:lumOff val="50000"/>
                  </a:schemeClr>
                </a:solidFill>
              </a:rPr>
              <a:t>input.h</a:t>
            </a:r>
            <a:r>
              <a:rPr lang="en-US" altLang="zh-CN" sz="1400" dirty="0" smtClean="0">
                <a:solidFill>
                  <a:schemeClr val="tx1">
                    <a:lumMod val="50000"/>
                    <a:lumOff val="50000"/>
                  </a:schemeClr>
                </a:solidFill>
              </a:rPr>
              <a:t> </a:t>
            </a:r>
          </a:p>
          <a:p>
            <a:r>
              <a:rPr lang="en-US" altLang="zh-CN" sz="1400" dirty="0" smtClean="0"/>
              <a:t>void input( </a:t>
            </a:r>
            <a:r>
              <a:rPr lang="en-US" altLang="zh-CN" sz="1400" dirty="0" err="1" smtClean="0"/>
              <a:t>int</a:t>
            </a:r>
            <a:r>
              <a:rPr lang="en-US" altLang="zh-CN" sz="1400" dirty="0" smtClean="0"/>
              <a:t> </a:t>
            </a:r>
            <a:r>
              <a:rPr lang="en-US" altLang="zh-CN" sz="1400" dirty="0"/>
              <a:t>*</a:t>
            </a:r>
            <a:r>
              <a:rPr lang="en-US" altLang="zh-CN" sz="1400" dirty="0" smtClean="0"/>
              <a:t> array, </a:t>
            </a:r>
            <a:r>
              <a:rPr lang="en-US" altLang="zh-CN" sz="1400" dirty="0" err="1" smtClean="0"/>
              <a:t>int</a:t>
            </a:r>
            <a:r>
              <a:rPr lang="en-US" altLang="zh-CN" sz="1400" dirty="0" smtClean="0"/>
              <a:t> n );</a:t>
            </a:r>
          </a:p>
        </p:txBody>
      </p:sp>
      <p:sp>
        <p:nvSpPr>
          <p:cNvPr id="7" name="TextBox 3"/>
          <p:cNvSpPr txBox="1"/>
          <p:nvPr/>
        </p:nvSpPr>
        <p:spPr>
          <a:xfrm>
            <a:off x="5436096" y="1874014"/>
            <a:ext cx="3528392" cy="1384995"/>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a:t>
            </a:r>
            <a:r>
              <a:rPr lang="en-US" altLang="zh-CN" sz="1400" dirty="0" err="1" smtClean="0">
                <a:solidFill>
                  <a:schemeClr val="tx1">
                    <a:lumMod val="50000"/>
                    <a:lumOff val="50000"/>
                  </a:schemeClr>
                </a:solidFill>
              </a:rPr>
              <a:t>operation.h</a:t>
            </a:r>
            <a:r>
              <a:rPr lang="en-US" altLang="zh-CN" sz="1400" dirty="0" smtClean="0">
                <a:solidFill>
                  <a:schemeClr val="tx1">
                    <a:lumMod val="50000"/>
                    <a:lumOff val="50000"/>
                  </a:schemeClr>
                </a:solidFill>
              </a:rPr>
              <a:t> </a:t>
            </a:r>
          </a:p>
          <a:p>
            <a:r>
              <a:rPr lang="en-US" altLang="zh-CN" sz="1400" dirty="0" smtClean="0"/>
              <a:t>void sort( </a:t>
            </a:r>
            <a:r>
              <a:rPr lang="en-US" altLang="zh-CN" sz="1400" dirty="0" err="1" smtClean="0"/>
              <a:t>int</a:t>
            </a:r>
            <a:r>
              <a:rPr lang="en-US" altLang="zh-CN" sz="1400" dirty="0" smtClean="0"/>
              <a:t> </a:t>
            </a:r>
            <a:r>
              <a:rPr lang="en-US" altLang="zh-CN" sz="1400" dirty="0"/>
              <a:t>*</a:t>
            </a:r>
            <a:r>
              <a:rPr lang="en-US" altLang="zh-CN" sz="1400" dirty="0" smtClean="0"/>
              <a:t> array, </a:t>
            </a:r>
            <a:r>
              <a:rPr lang="en-US" altLang="zh-CN" sz="1400" dirty="0" err="1" smtClean="0"/>
              <a:t>int</a:t>
            </a:r>
            <a:r>
              <a:rPr lang="en-US" altLang="zh-CN" sz="1400" dirty="0" smtClean="0"/>
              <a:t> n );</a:t>
            </a:r>
          </a:p>
          <a:p>
            <a:r>
              <a:rPr lang="en-US" altLang="zh-CN" sz="1400" dirty="0"/>
              <a:t>void </a:t>
            </a:r>
            <a:r>
              <a:rPr lang="en-US" altLang="zh-CN" sz="1400" dirty="0" smtClean="0"/>
              <a:t>max( </a:t>
            </a:r>
            <a:r>
              <a:rPr lang="en-US" altLang="zh-CN" sz="1400" dirty="0" err="1"/>
              <a:t>int</a:t>
            </a:r>
            <a:r>
              <a:rPr lang="en-US" altLang="zh-CN" sz="1400" dirty="0"/>
              <a:t> * array, </a:t>
            </a:r>
            <a:r>
              <a:rPr lang="en-US" altLang="zh-CN" sz="1400" dirty="0" smtClean="0"/>
              <a:t> </a:t>
            </a:r>
            <a:r>
              <a:rPr lang="en-US" altLang="zh-CN" sz="1400" dirty="0" err="1" smtClean="0"/>
              <a:t>int</a:t>
            </a:r>
            <a:r>
              <a:rPr lang="en-US" altLang="zh-CN" sz="1400" dirty="0" smtClean="0"/>
              <a:t> </a:t>
            </a:r>
            <a:r>
              <a:rPr lang="en-US" altLang="zh-CN" sz="1400" dirty="0"/>
              <a:t>n );</a:t>
            </a:r>
          </a:p>
          <a:p>
            <a:r>
              <a:rPr lang="en-US" altLang="zh-CN" sz="1400" dirty="0"/>
              <a:t>void </a:t>
            </a:r>
            <a:r>
              <a:rPr lang="en-US" altLang="zh-CN" sz="1400" dirty="0" smtClean="0"/>
              <a:t>min( </a:t>
            </a:r>
            <a:r>
              <a:rPr lang="en-US" altLang="zh-CN" sz="1400" dirty="0" err="1"/>
              <a:t>int</a:t>
            </a:r>
            <a:r>
              <a:rPr lang="en-US" altLang="zh-CN" sz="1400" dirty="0"/>
              <a:t> * array, </a:t>
            </a:r>
            <a:r>
              <a:rPr lang="en-US" altLang="zh-CN" sz="1400" dirty="0" smtClean="0"/>
              <a:t> </a:t>
            </a:r>
            <a:r>
              <a:rPr lang="en-US" altLang="zh-CN" sz="1400" dirty="0" err="1" smtClean="0"/>
              <a:t>int</a:t>
            </a:r>
            <a:r>
              <a:rPr lang="en-US" altLang="zh-CN" sz="1400" dirty="0" smtClean="0"/>
              <a:t> </a:t>
            </a:r>
            <a:r>
              <a:rPr lang="en-US" altLang="zh-CN" sz="1400" dirty="0"/>
              <a:t>n </a:t>
            </a:r>
            <a:r>
              <a:rPr lang="en-US" altLang="zh-CN" sz="1400" dirty="0" smtClean="0"/>
              <a:t>);</a:t>
            </a:r>
            <a:endParaRPr lang="en-US" altLang="zh-CN" sz="1400" dirty="0"/>
          </a:p>
        </p:txBody>
      </p:sp>
      <p:sp>
        <p:nvSpPr>
          <p:cNvPr id="8" name="TextBox 3"/>
          <p:cNvSpPr txBox="1"/>
          <p:nvPr/>
        </p:nvSpPr>
        <p:spPr>
          <a:xfrm>
            <a:off x="5436096" y="3579190"/>
            <a:ext cx="3528392" cy="1061829"/>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input.cpp </a:t>
            </a:r>
          </a:p>
          <a:p>
            <a:r>
              <a:rPr lang="en-US" altLang="zh-CN" sz="1400" dirty="0" smtClean="0"/>
              <a:t>#include “</a:t>
            </a:r>
            <a:r>
              <a:rPr lang="en-US" altLang="zh-CN" sz="1400" dirty="0" err="1" smtClean="0"/>
              <a:t>input.h</a:t>
            </a:r>
            <a:r>
              <a:rPr lang="en-US" altLang="zh-CN" sz="1400" dirty="0" smtClean="0"/>
              <a:t>”</a:t>
            </a:r>
          </a:p>
          <a:p>
            <a:r>
              <a:rPr lang="en-US" altLang="zh-CN" sz="1400" dirty="0" smtClean="0"/>
              <a:t>void input( … ) { … … }</a:t>
            </a:r>
            <a:endParaRPr lang="en-US" altLang="zh-CN" sz="1400" dirty="0"/>
          </a:p>
        </p:txBody>
      </p:sp>
      <p:sp>
        <p:nvSpPr>
          <p:cNvPr id="9" name="TextBox 3"/>
          <p:cNvSpPr txBox="1"/>
          <p:nvPr/>
        </p:nvSpPr>
        <p:spPr>
          <a:xfrm>
            <a:off x="5415946" y="4961200"/>
            <a:ext cx="3528392" cy="1708160"/>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400" dirty="0" smtClean="0">
                <a:solidFill>
                  <a:schemeClr val="tx1">
                    <a:lumMod val="50000"/>
                    <a:lumOff val="50000"/>
                  </a:schemeClr>
                </a:solidFill>
              </a:rPr>
              <a:t>// operation.cpp </a:t>
            </a:r>
          </a:p>
          <a:p>
            <a:r>
              <a:rPr lang="en-US" altLang="zh-CN" sz="1400" dirty="0" smtClean="0"/>
              <a:t>#include “</a:t>
            </a:r>
            <a:r>
              <a:rPr lang="en-US" altLang="zh-CN" sz="1400" dirty="0" err="1" smtClean="0"/>
              <a:t>operation.h</a:t>
            </a:r>
            <a:r>
              <a:rPr lang="en-US" altLang="zh-CN" sz="1400" dirty="0" smtClean="0"/>
              <a:t>”</a:t>
            </a:r>
          </a:p>
          <a:p>
            <a:r>
              <a:rPr lang="en-US" altLang="zh-CN" sz="1400" dirty="0" smtClean="0"/>
              <a:t>void sort( … ) { … … }</a:t>
            </a:r>
          </a:p>
          <a:p>
            <a:r>
              <a:rPr lang="en-US" altLang="zh-CN" sz="1400" dirty="0"/>
              <a:t>void </a:t>
            </a:r>
            <a:r>
              <a:rPr lang="en-US" altLang="zh-CN" sz="1400" dirty="0" smtClean="0"/>
              <a:t>max( </a:t>
            </a:r>
            <a:r>
              <a:rPr lang="en-US" altLang="zh-CN" sz="1400" dirty="0"/>
              <a:t>… ) </a:t>
            </a:r>
            <a:r>
              <a:rPr lang="en-US" altLang="zh-CN" sz="1400" dirty="0" smtClean="0"/>
              <a:t> { </a:t>
            </a:r>
            <a:r>
              <a:rPr lang="en-US" altLang="zh-CN" sz="1400" dirty="0"/>
              <a:t>… … }</a:t>
            </a:r>
          </a:p>
          <a:p>
            <a:r>
              <a:rPr lang="en-US" altLang="zh-CN" sz="1400" dirty="0"/>
              <a:t>void </a:t>
            </a:r>
            <a:r>
              <a:rPr lang="en-US" altLang="zh-CN" sz="1400" dirty="0" smtClean="0"/>
              <a:t>min( </a:t>
            </a:r>
            <a:r>
              <a:rPr lang="en-US" altLang="zh-CN" sz="1400" dirty="0"/>
              <a:t>… ) </a:t>
            </a:r>
            <a:r>
              <a:rPr lang="en-US" altLang="zh-CN" sz="1400" dirty="0" smtClean="0"/>
              <a:t> { </a:t>
            </a:r>
            <a:r>
              <a:rPr lang="en-US" altLang="zh-CN" sz="1400" dirty="0"/>
              <a:t>… … </a:t>
            </a:r>
            <a:r>
              <a:rPr lang="en-US" altLang="zh-CN" sz="1400" dirty="0" smtClean="0"/>
              <a:t>}</a:t>
            </a:r>
            <a:endParaRPr lang="en-US" altLang="zh-CN" sz="1400" dirty="0"/>
          </a:p>
        </p:txBody>
      </p:sp>
      <p:sp>
        <p:nvSpPr>
          <p:cNvPr id="10" name="文本框 9"/>
          <p:cNvSpPr txBox="1"/>
          <p:nvPr/>
        </p:nvSpPr>
        <p:spPr>
          <a:xfrm>
            <a:off x="1741515" y="2152912"/>
            <a:ext cx="2594311" cy="415498"/>
          </a:xfrm>
          <a:prstGeom prst="rect">
            <a:avLst/>
          </a:prstGeom>
          <a:solidFill>
            <a:srgbClr val="FFFF73"/>
          </a:solidFill>
          <a:ln w="19050">
            <a:noFill/>
          </a:ln>
        </p:spPr>
        <p:txBody>
          <a:bodyPr wrap="square" rtlCol="0">
            <a:spAutoFit/>
          </a:bodyPr>
          <a:lstStyle>
            <a:defPPr>
              <a:defRPr lang="zh-CN"/>
            </a:defPPr>
            <a:lvl1pPr>
              <a:lnSpc>
                <a:spcPct val="150000"/>
              </a:lnSpc>
              <a:defRPr sz="1400">
                <a:solidFill>
                  <a:schemeClr val="tx1">
                    <a:lumMod val="50000"/>
                    <a:lumOff val="50000"/>
                  </a:schemeClr>
                </a:solidFill>
                <a:latin typeface="Consolas" panose="020B0609020204030204" pitchFamily="49" charset="0"/>
                <a:cs typeface="Consolas" panose="020B0609020204030204" pitchFamily="49" charset="0"/>
              </a:defRPr>
            </a:lvl1pPr>
          </a:lstStyle>
          <a:p>
            <a:r>
              <a:rPr lang="en-US" altLang="zh-CN" dirty="0">
                <a:solidFill>
                  <a:srgbClr val="FF0000"/>
                </a:solidFill>
              </a:rPr>
              <a:t>#include </a:t>
            </a:r>
            <a:r>
              <a:rPr lang="en-US" altLang="zh-CN" dirty="0" smtClean="0">
                <a:solidFill>
                  <a:srgbClr val="FF0000"/>
                </a:solidFill>
              </a:rPr>
              <a:t>“</a:t>
            </a:r>
            <a:r>
              <a:rPr lang="en-US" altLang="zh-CN" dirty="0" err="1" smtClean="0">
                <a:solidFill>
                  <a:srgbClr val="FF0000"/>
                </a:solidFill>
              </a:rPr>
              <a:t>input.h</a:t>
            </a:r>
            <a:r>
              <a:rPr lang="en-US" altLang="zh-CN" dirty="0">
                <a:solidFill>
                  <a:srgbClr val="FF0000"/>
                </a:solidFill>
              </a:rPr>
              <a:t>”</a:t>
            </a:r>
          </a:p>
        </p:txBody>
      </p:sp>
      <p:sp>
        <p:nvSpPr>
          <p:cNvPr id="11" name="文本框 10"/>
          <p:cNvSpPr txBox="1"/>
          <p:nvPr/>
        </p:nvSpPr>
        <p:spPr>
          <a:xfrm>
            <a:off x="1744149" y="2476215"/>
            <a:ext cx="2594311" cy="415498"/>
          </a:xfrm>
          <a:prstGeom prst="rect">
            <a:avLst/>
          </a:prstGeom>
          <a:solidFill>
            <a:srgbClr val="FFFF73"/>
          </a:solidFill>
          <a:ln w="19050">
            <a:noFill/>
          </a:ln>
        </p:spPr>
        <p:txBody>
          <a:bodyPr wrap="square" rtlCol="0">
            <a:spAutoFit/>
          </a:bodyPr>
          <a:lstStyle>
            <a:defPPr>
              <a:defRPr lang="zh-CN"/>
            </a:defPPr>
            <a:lvl1pPr>
              <a:lnSpc>
                <a:spcPct val="150000"/>
              </a:lnSpc>
              <a:defRPr sz="1400">
                <a:solidFill>
                  <a:schemeClr val="tx1">
                    <a:lumMod val="50000"/>
                    <a:lumOff val="50000"/>
                  </a:schemeClr>
                </a:solidFill>
                <a:latin typeface="Consolas" panose="020B0609020204030204" pitchFamily="49" charset="0"/>
                <a:cs typeface="Consolas" panose="020B0609020204030204" pitchFamily="49" charset="0"/>
              </a:defRPr>
            </a:lvl1pPr>
          </a:lstStyle>
          <a:p>
            <a:r>
              <a:rPr lang="en-US" altLang="zh-CN" dirty="0">
                <a:solidFill>
                  <a:srgbClr val="FF0000"/>
                </a:solidFill>
              </a:rPr>
              <a:t>#include </a:t>
            </a:r>
            <a:r>
              <a:rPr lang="en-US" altLang="zh-CN" dirty="0" smtClean="0">
                <a:solidFill>
                  <a:srgbClr val="FF0000"/>
                </a:solidFill>
              </a:rPr>
              <a:t>“</a:t>
            </a:r>
            <a:r>
              <a:rPr lang="en-US" altLang="zh-CN" dirty="0" err="1" smtClean="0">
                <a:solidFill>
                  <a:srgbClr val="FF0000"/>
                </a:solidFill>
              </a:rPr>
              <a:t>operation.h</a:t>
            </a:r>
            <a:r>
              <a:rPr lang="en-US" altLang="zh-CN" dirty="0">
                <a:solidFill>
                  <a:srgbClr val="FF0000"/>
                </a:solidFill>
              </a:rPr>
              <a:t>”</a:t>
            </a:r>
          </a:p>
        </p:txBody>
      </p:sp>
      <p:sp>
        <p:nvSpPr>
          <p:cNvPr id="12" name="文本框 11"/>
          <p:cNvSpPr txBox="1"/>
          <p:nvPr/>
        </p:nvSpPr>
        <p:spPr>
          <a:xfrm>
            <a:off x="49517" y="1844824"/>
            <a:ext cx="1441420" cy="95410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一般，把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main</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函数称为“</a:t>
            </a:r>
            <a:r>
              <a:rPr lang="zh-CN" altLang="en-US" sz="1400" b="1" dirty="0" smtClean="0">
                <a:latin typeface="微软雅黑" panose="020B0503020204020204" pitchFamily="34" charset="-122"/>
                <a:ea typeface="微软雅黑" panose="020B0503020204020204" pitchFamily="34" charset="-122"/>
              </a:rPr>
              <a:t>客户</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代码</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“或”</a:t>
            </a:r>
            <a:r>
              <a:rPr lang="zh-CN" altLang="en-US" sz="1400" b="1" dirty="0" smtClean="0">
                <a:latin typeface="微软雅黑" panose="020B0503020204020204" pitchFamily="34" charset="-122"/>
                <a:ea typeface="微软雅黑" panose="020B0503020204020204" pitchFamily="34" charset="-122"/>
              </a:rPr>
              <a:t>主控</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逻辑</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6244" y="4635713"/>
            <a:ext cx="1441420"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一般的，如果若</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干函数的功能类</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似，就把它们的</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声明放到同一个</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.h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文件</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9517" y="2977788"/>
            <a:ext cx="1441420"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一般，也把函数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称为“</a:t>
            </a:r>
            <a:r>
              <a:rPr lang="zh-CN" altLang="en-US" sz="1400" b="1" dirty="0" smtClean="0">
                <a:latin typeface="微软雅黑" panose="020B0503020204020204" pitchFamily="34" charset="-122"/>
                <a:ea typeface="微软雅黑" panose="020B0503020204020204" pitchFamily="34" charset="-122"/>
              </a:rPr>
              <a:t>接口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20884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带默认形参的函数</a:t>
            </a:r>
            <a:endParaRPr lang="zh-CN" altLang="en-US" dirty="0"/>
          </a:p>
        </p:txBody>
      </p:sp>
      <p:sp>
        <p:nvSpPr>
          <p:cNvPr id="3" name="内容占位符 2"/>
          <p:cNvSpPr>
            <a:spLocks noGrp="1"/>
          </p:cNvSpPr>
          <p:nvPr>
            <p:ph idx="1"/>
          </p:nvPr>
        </p:nvSpPr>
        <p:spPr>
          <a:xfrm>
            <a:off x="2123728" y="1268760"/>
            <a:ext cx="6660232" cy="5040560"/>
          </a:xfrm>
        </p:spPr>
        <p:txBody>
          <a:bodyPr>
            <a:normAutofit/>
          </a:bodyPr>
          <a:lstStyle/>
          <a:p>
            <a:pPr>
              <a:lnSpc>
                <a:spcPct val="150000"/>
              </a:lnSpc>
            </a:pPr>
            <a:r>
              <a:rPr lang="zh-CN" altLang="en-US" dirty="0" smtClean="0"/>
              <a:t>函数在声明时可以预先声明形参的默认值</a:t>
            </a:r>
            <a:endParaRPr lang="en-US" altLang="zh-CN" dirty="0" smtClean="0"/>
          </a:p>
          <a:p>
            <a:pPr marL="457200" lvl="1" indent="0">
              <a:lnSpc>
                <a:spcPct val="150000"/>
              </a:lnSpc>
              <a:buNone/>
            </a:pP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add(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t>
            </a:r>
            <a:r>
              <a:rPr lang="en-US" altLang="zh-CN" dirty="0" smtClean="0">
                <a:solidFill>
                  <a:srgbClr val="FF0000"/>
                </a:solidFill>
                <a:latin typeface="Consolas" panose="020B0609020204030204" pitchFamily="49" charset="0"/>
                <a:cs typeface="Consolas" panose="020B0609020204030204" pitchFamily="49" charset="0"/>
              </a:rPr>
              <a:t>b = 5 </a:t>
            </a:r>
            <a:r>
              <a:rPr lang="en-US" altLang="zh-CN" dirty="0" smtClean="0">
                <a:latin typeface="Consolas" panose="020B0609020204030204" pitchFamily="49" charset="0"/>
                <a:cs typeface="Consolas" panose="020B0609020204030204" pitchFamily="49" charset="0"/>
              </a:rPr>
              <a:t>);</a:t>
            </a:r>
          </a:p>
          <a:p>
            <a:pPr marL="457200" lvl="1" indent="0">
              <a:lnSpc>
                <a:spcPct val="150000"/>
              </a:lnSpc>
              <a:buNone/>
            </a:pPr>
            <a:endParaRPr lang="en-US" altLang="zh-CN" dirty="0">
              <a:latin typeface="Consolas" panose="020B0609020204030204" pitchFamily="49" charset="0"/>
              <a:cs typeface="Consolas" panose="020B0609020204030204" pitchFamily="49" charset="0"/>
            </a:endParaRPr>
          </a:p>
          <a:p>
            <a:pPr marL="457200" lvl="1" indent="0">
              <a:lnSpc>
                <a:spcPct val="150000"/>
              </a:lnSpc>
              <a:buNone/>
            </a:pPr>
            <a:endParaRPr lang="en-US" altLang="zh-CN" dirty="0" smtClean="0">
              <a:latin typeface="Consolas" panose="020B0609020204030204" pitchFamily="49" charset="0"/>
              <a:cs typeface="Consolas" panose="020B0609020204030204" pitchFamily="49" charset="0"/>
            </a:endParaRPr>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有默认值的形参必须放在参数列表最后</a:t>
            </a:r>
            <a:endParaRPr lang="en-US" altLang="zh-CN" dirty="0" smtClean="0"/>
          </a:p>
          <a:p>
            <a:pPr lvl="1">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TRUE: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add(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 = 5,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b = 5 );</a:t>
            </a:r>
          </a:p>
          <a:p>
            <a:pPr lvl="1">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FALSE: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add(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 = 5,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b );</a:t>
            </a:r>
            <a:endParaRPr lang="zh-CN" altLang="en-US" dirty="0">
              <a:latin typeface="Consolas" panose="020B0609020204030204" pitchFamily="49" charset="0"/>
              <a:cs typeface="Consolas" panose="020B0609020204030204" pitchFamily="49" charset="0"/>
            </a:endParaRPr>
          </a:p>
        </p:txBody>
      </p:sp>
      <p:sp>
        <p:nvSpPr>
          <p:cNvPr id="4" name="TextBox 3"/>
          <p:cNvSpPr txBox="1"/>
          <p:nvPr/>
        </p:nvSpPr>
        <p:spPr>
          <a:xfrm>
            <a:off x="2627784" y="2406079"/>
            <a:ext cx="5094312" cy="1200329"/>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 </a:t>
            </a:r>
          </a:p>
          <a:p>
            <a:r>
              <a:rPr lang="en-US" altLang="zh-CN" sz="1600" dirty="0"/>
              <a:t> </a:t>
            </a:r>
            <a:r>
              <a:rPr lang="en-US" altLang="zh-CN" sz="1600" dirty="0" smtClean="0"/>
              <a:t>   </a:t>
            </a:r>
            <a:r>
              <a:rPr lang="en-US" altLang="zh-CN" sz="1600" dirty="0" err="1" smtClean="0"/>
              <a:t>cout</a:t>
            </a:r>
            <a:r>
              <a:rPr lang="en-US" altLang="zh-CN" sz="1600" dirty="0" smtClean="0"/>
              <a:t> &lt;&lt;</a:t>
            </a:r>
            <a:r>
              <a:rPr lang="zh-CN" altLang="en-US" sz="1600" dirty="0"/>
              <a:t> </a:t>
            </a:r>
            <a:r>
              <a:rPr lang="en-US" altLang="zh-CN" sz="1600" dirty="0" smtClean="0"/>
              <a:t>add( 4 ) &lt;&lt; add(4,6); </a:t>
            </a:r>
          </a:p>
          <a:p>
            <a:r>
              <a:rPr lang="en-US" altLang="zh-CN" sz="1600" dirty="0" smtClean="0"/>
              <a:t>}</a:t>
            </a:r>
            <a:endParaRPr lang="en-US" altLang="zh-CN" sz="1600" dirty="0"/>
          </a:p>
        </p:txBody>
      </p:sp>
      <p:sp>
        <p:nvSpPr>
          <p:cNvPr id="5" name="文本框 4"/>
          <p:cNvSpPr txBox="1"/>
          <p:nvPr/>
        </p:nvSpPr>
        <p:spPr>
          <a:xfrm>
            <a:off x="4067944" y="3784032"/>
            <a:ext cx="776175" cy="338554"/>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cs typeface="Consolas" panose="020B0609020204030204" pitchFamily="49" charset="0"/>
              </a:defRPr>
            </a:lvl1pPr>
          </a:lstStyle>
          <a:p>
            <a:r>
              <a:rPr lang="zh-CN" altLang="en-US" sz="1600" dirty="0">
                <a:solidFill>
                  <a:schemeClr val="tx1">
                    <a:lumMod val="65000"/>
                    <a:lumOff val="35000"/>
                  </a:schemeClr>
                </a:solidFill>
              </a:rPr>
              <a:t>输出 </a:t>
            </a:r>
            <a:r>
              <a:rPr lang="en-US" altLang="zh-CN" sz="1600" dirty="0">
                <a:solidFill>
                  <a:schemeClr val="tx1">
                    <a:lumMod val="65000"/>
                    <a:lumOff val="35000"/>
                  </a:schemeClr>
                </a:solidFill>
              </a:rPr>
              <a:t>9</a:t>
            </a:r>
            <a:endParaRPr lang="zh-CN" altLang="en-US" sz="1600" dirty="0">
              <a:solidFill>
                <a:schemeClr val="tx1">
                  <a:lumMod val="65000"/>
                  <a:lumOff val="35000"/>
                </a:schemeClr>
              </a:solidFill>
            </a:endParaRPr>
          </a:p>
        </p:txBody>
      </p:sp>
      <p:sp>
        <p:nvSpPr>
          <p:cNvPr id="6" name="文本框 5"/>
          <p:cNvSpPr txBox="1"/>
          <p:nvPr/>
        </p:nvSpPr>
        <p:spPr>
          <a:xfrm>
            <a:off x="5185485" y="3827307"/>
            <a:ext cx="896399" cy="338554"/>
          </a:xfrm>
          <a:prstGeom prst="rect">
            <a:avLst/>
          </a:prstGeom>
          <a:noFill/>
        </p:spPr>
        <p:txBody>
          <a:bodyPr wrap="none"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defRPr>
            </a:lvl1pPr>
          </a:lstStyle>
          <a:p>
            <a:r>
              <a:rPr lang="zh-CN" altLang="en-US" dirty="0"/>
              <a:t>输出 </a:t>
            </a:r>
            <a:r>
              <a:rPr lang="en-US" altLang="zh-CN" dirty="0"/>
              <a:t>10</a:t>
            </a:r>
            <a:endParaRPr lang="zh-CN" altLang="en-US" dirty="0"/>
          </a:p>
        </p:txBody>
      </p:sp>
      <p:cxnSp>
        <p:nvCxnSpPr>
          <p:cNvPr id="8" name="直接箭头连接符 7"/>
          <p:cNvCxnSpPr/>
          <p:nvPr/>
        </p:nvCxnSpPr>
        <p:spPr>
          <a:xfrm>
            <a:off x="4459340" y="3140968"/>
            <a:ext cx="0" cy="6249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652120" y="3140968"/>
            <a:ext cx="0" cy="624988"/>
          </a:xfrm>
          <a:prstGeom prst="straightConnector1">
            <a:avLst/>
          </a:prstGeom>
          <a:ln>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4500" y="2374264"/>
            <a:ext cx="2159566" cy="1384995"/>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当调用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add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函数时，如</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不传入第二个实参，那么</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该</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函数自动把第二个实参</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赋值为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，如传入了第二</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个实参，则原有默认形参</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值失效</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24969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函数的递归调用</a:t>
            </a:r>
            <a:endParaRPr lang="zh-CN" altLang="en-US" dirty="0"/>
          </a:p>
        </p:txBody>
      </p:sp>
      <p:sp>
        <p:nvSpPr>
          <p:cNvPr id="4" name="文本框 3"/>
          <p:cNvSpPr txBox="1"/>
          <p:nvPr/>
        </p:nvSpPr>
        <p:spPr>
          <a:xfrm>
            <a:off x="107504" y="1268760"/>
            <a:ext cx="2180405"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求正整数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n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的阶乘</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3375439" y="1903472"/>
            <a:ext cx="3792898" cy="2160591"/>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pPr>
              <a:lnSpc>
                <a:spcPct val="120000"/>
              </a:lnSpc>
            </a:pPr>
            <a:r>
              <a:rPr lang="en-US" altLang="zh-CN" sz="1600" dirty="0" err="1" smtClean="0"/>
              <a:t>int</a:t>
            </a:r>
            <a:r>
              <a:rPr lang="en-US" altLang="zh-CN" sz="1600" dirty="0" smtClean="0"/>
              <a:t> factorial( </a:t>
            </a:r>
            <a:r>
              <a:rPr lang="en-US" altLang="zh-CN" sz="1600" dirty="0" err="1" smtClean="0"/>
              <a:t>int</a:t>
            </a:r>
            <a:r>
              <a:rPr lang="en-US" altLang="zh-CN" sz="1600" dirty="0" smtClean="0"/>
              <a:t> n ) { </a:t>
            </a:r>
          </a:p>
          <a:p>
            <a:pPr>
              <a:lnSpc>
                <a:spcPct val="120000"/>
              </a:lnSpc>
            </a:pPr>
            <a:r>
              <a:rPr lang="en-US" altLang="zh-CN" sz="1600" dirty="0"/>
              <a:t> </a:t>
            </a:r>
            <a:r>
              <a:rPr lang="en-US" altLang="zh-CN" sz="1600" dirty="0" smtClean="0"/>
              <a:t> </a:t>
            </a:r>
            <a:r>
              <a:rPr lang="en-US" altLang="zh-CN" sz="1600" dirty="0" err="1" smtClean="0"/>
              <a:t>int</a:t>
            </a:r>
            <a:r>
              <a:rPr lang="en-US" altLang="zh-CN" sz="1600" dirty="0" smtClean="0"/>
              <a:t> f = 1;</a:t>
            </a:r>
          </a:p>
          <a:p>
            <a:pPr>
              <a:lnSpc>
                <a:spcPct val="120000"/>
              </a:lnSpc>
            </a:pPr>
            <a:r>
              <a:rPr lang="en-US" altLang="zh-CN" sz="1600" dirty="0"/>
              <a:t> </a:t>
            </a:r>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=1; </a:t>
            </a:r>
            <a:r>
              <a:rPr lang="en-US" altLang="zh-CN" sz="1600" dirty="0" err="1" smtClean="0"/>
              <a:t>i</a:t>
            </a:r>
            <a:r>
              <a:rPr lang="en-US" altLang="zh-CN" sz="1600" dirty="0" smtClean="0"/>
              <a:t>&lt;=n; </a:t>
            </a:r>
            <a:r>
              <a:rPr lang="en-US" altLang="zh-CN" sz="1600" dirty="0" err="1" smtClean="0"/>
              <a:t>i</a:t>
            </a:r>
            <a:r>
              <a:rPr lang="en-US" altLang="zh-CN" sz="1600" dirty="0" smtClean="0"/>
              <a:t>++ ) {</a:t>
            </a:r>
          </a:p>
          <a:p>
            <a:pPr>
              <a:lnSpc>
                <a:spcPct val="120000"/>
              </a:lnSpc>
            </a:pPr>
            <a:r>
              <a:rPr lang="en-US" altLang="zh-CN" sz="1600" dirty="0" smtClean="0"/>
              <a:t>    f *= </a:t>
            </a:r>
            <a:r>
              <a:rPr lang="en-US" altLang="zh-CN" sz="1600" dirty="0" err="1" smtClean="0"/>
              <a:t>i</a:t>
            </a:r>
            <a:r>
              <a:rPr lang="en-US" altLang="zh-CN" sz="1600" dirty="0" smtClean="0"/>
              <a:t>;</a:t>
            </a:r>
          </a:p>
          <a:p>
            <a:pPr>
              <a:lnSpc>
                <a:spcPct val="120000"/>
              </a:lnSpc>
            </a:pPr>
            <a:r>
              <a:rPr lang="en-US" altLang="zh-CN" sz="1600" dirty="0"/>
              <a:t> </a:t>
            </a:r>
            <a:r>
              <a:rPr lang="en-US" altLang="zh-CN" sz="1600" dirty="0" smtClean="0"/>
              <a:t> }</a:t>
            </a:r>
          </a:p>
          <a:p>
            <a:pPr>
              <a:lnSpc>
                <a:spcPct val="120000"/>
              </a:lnSpc>
            </a:pPr>
            <a:r>
              <a:rPr lang="en-US" altLang="zh-CN" sz="1600" dirty="0"/>
              <a:t> </a:t>
            </a:r>
            <a:r>
              <a:rPr lang="en-US" altLang="zh-CN" sz="1600" dirty="0" smtClean="0"/>
              <a:t> return f;</a:t>
            </a:r>
          </a:p>
          <a:p>
            <a:pPr>
              <a:lnSpc>
                <a:spcPct val="120000"/>
              </a:lnSpc>
            </a:pPr>
            <a:r>
              <a:rPr lang="en-US" altLang="zh-CN" sz="1600" dirty="0" smtClean="0"/>
              <a:t>}</a:t>
            </a:r>
            <a:endParaRPr lang="en-US" altLang="zh-CN" sz="1600" dirty="0"/>
          </a:p>
        </p:txBody>
      </p:sp>
      <p:sp>
        <p:nvSpPr>
          <p:cNvPr id="6" name="TextBox 3"/>
          <p:cNvSpPr txBox="1"/>
          <p:nvPr/>
        </p:nvSpPr>
        <p:spPr>
          <a:xfrm>
            <a:off x="3375439" y="4221088"/>
            <a:ext cx="3792898" cy="1569660"/>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err="1" smtClean="0"/>
              <a:t>int</a:t>
            </a:r>
            <a:r>
              <a:rPr lang="en-US" altLang="zh-CN" sz="1600" dirty="0" smtClean="0"/>
              <a:t> factorial( </a:t>
            </a:r>
            <a:r>
              <a:rPr lang="en-US" altLang="zh-CN" sz="1600" dirty="0" err="1" smtClean="0"/>
              <a:t>int</a:t>
            </a:r>
            <a:r>
              <a:rPr lang="en-US" altLang="zh-CN" sz="1600" dirty="0" smtClean="0"/>
              <a:t> n ) { </a:t>
            </a:r>
          </a:p>
          <a:p>
            <a:r>
              <a:rPr lang="en-US" altLang="zh-CN" sz="1600" dirty="0" smtClean="0"/>
              <a:t>  if( n==1 ) return 1;  </a:t>
            </a:r>
          </a:p>
          <a:p>
            <a:r>
              <a:rPr lang="en-US" altLang="zh-CN" sz="1600" dirty="0" smtClean="0"/>
              <a:t>  return n * factorial( n-1 );</a:t>
            </a:r>
          </a:p>
          <a:p>
            <a:r>
              <a:rPr lang="en-US" altLang="zh-CN" sz="1600" dirty="0" smtClean="0"/>
              <a:t>}</a:t>
            </a:r>
            <a:endParaRPr lang="en-US" altLang="zh-CN" sz="1600" dirty="0"/>
          </a:p>
        </p:txBody>
      </p:sp>
      <p:sp>
        <p:nvSpPr>
          <p:cNvPr id="7" name="文本框 6"/>
          <p:cNvSpPr txBox="1"/>
          <p:nvPr/>
        </p:nvSpPr>
        <p:spPr>
          <a:xfrm>
            <a:off x="7473609" y="1903472"/>
            <a:ext cx="1249060" cy="338554"/>
          </a:xfrm>
          <a:prstGeom prst="rect">
            <a:avLst/>
          </a:prstGeom>
          <a:noFill/>
        </p:spPr>
        <p:txBody>
          <a:bodyPr wrap="none" rtlCol="0">
            <a:spAutoFit/>
          </a:bodyPr>
          <a:lstStyle/>
          <a:p>
            <a:r>
              <a:rPr lang="zh-CN" altLang="en-US" sz="1600" dirty="0" smtClean="0">
                <a:solidFill>
                  <a:srgbClr val="3814B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代码量大</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473608" y="4757168"/>
            <a:ext cx="1249060" cy="338554"/>
          </a:xfrm>
          <a:prstGeom prst="rect">
            <a:avLst/>
          </a:prstGeom>
          <a:noFill/>
        </p:spPr>
        <p:txBody>
          <a:bodyPr wrap="none" rtlCol="0">
            <a:spAutoFit/>
          </a:bodyPr>
          <a:lstStyle>
            <a:defPPr>
              <a:defRPr lang="zh-CN"/>
            </a:defPPr>
            <a:lvl1pPr>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olidFill>
                  <a:srgbClr val="3814B0"/>
                </a:solidFill>
                <a:sym typeface="Wingdings 2" panose="05020102010507070707" pitchFamily="18" charset="2"/>
              </a:rPr>
              <a:t> </a:t>
            </a:r>
            <a:r>
              <a:rPr lang="zh-CN" altLang="en-US" dirty="0" smtClean="0"/>
              <a:t>代码</a:t>
            </a:r>
            <a:r>
              <a:rPr lang="zh-CN" altLang="en-US" dirty="0"/>
              <a:t>量小</a:t>
            </a:r>
            <a:endParaRPr lang="en-US" altLang="zh-CN" dirty="0"/>
          </a:p>
        </p:txBody>
      </p:sp>
      <p:sp>
        <p:nvSpPr>
          <p:cNvPr id="9" name="文本框 8"/>
          <p:cNvSpPr txBox="1"/>
          <p:nvPr/>
        </p:nvSpPr>
        <p:spPr>
          <a:xfrm>
            <a:off x="7473607" y="2357008"/>
            <a:ext cx="1249060" cy="338554"/>
          </a:xfrm>
          <a:prstGeom prst="rect">
            <a:avLst/>
          </a:prstGeom>
          <a:noFill/>
        </p:spPr>
        <p:txBody>
          <a:bodyPr wrap="none" rtlCol="0">
            <a:spAutoFit/>
          </a:bodyPr>
          <a:lstStyle/>
          <a:p>
            <a:r>
              <a:rPr lang="zh-CN" altLang="en-US" sz="1600" dirty="0" smtClean="0">
                <a:solidFill>
                  <a:srgbClr val="3814B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过程复杂</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59048" y="5179838"/>
            <a:ext cx="1249060" cy="338554"/>
          </a:xfrm>
          <a:prstGeom prst="rect">
            <a:avLst/>
          </a:prstGeom>
          <a:noFill/>
        </p:spPr>
        <p:txBody>
          <a:bodyPr wrap="none" rtlCol="0">
            <a:spAutoFit/>
          </a:bodyPr>
          <a:lstStyle/>
          <a:p>
            <a:r>
              <a:rPr lang="zh-CN" altLang="en-US" sz="1600" dirty="0" smtClean="0">
                <a:solidFill>
                  <a:srgbClr val="3814B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比较</a:t>
            </a:r>
            <a:r>
              <a:rPr lang="zh-CN" altLang="en-US" sz="1600" dirty="0" smtClean="0">
                <a:solidFill>
                  <a:srgbClr val="FF0000"/>
                </a:solidFill>
                <a:latin typeface="微软雅黑" panose="020B0503020204020204" pitchFamily="34" charset="-122"/>
                <a:ea typeface="微软雅黑" panose="020B0503020204020204" pitchFamily="34" charset="-122"/>
              </a:rPr>
              <a:t>直观</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275856" y="5910936"/>
            <a:ext cx="4083169"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递归调用面临的问题：引起多次函数调用！</a:t>
            </a:r>
            <a:endParaRPr lang="en-US" altLang="zh-CN" sz="16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3275856" y="6330806"/>
            <a:ext cx="2852063"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递归的层次越多，效率越低！</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97458" y="5714672"/>
            <a:ext cx="1800493" cy="738664"/>
          </a:xfrm>
          <a:prstGeom prst="rect">
            <a:avLst/>
          </a:prstGeom>
          <a:noFill/>
        </p:spPr>
        <p:txBody>
          <a:bodyPr wrap="none" rtlCol="0">
            <a:spAutoFit/>
          </a:bodyPr>
          <a:lstStyle>
            <a:defPPr>
              <a:defRPr lang="zh-CN"/>
            </a:defPPr>
            <a:lvl1pPr>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00" dirty="0" smtClean="0">
                <a:solidFill>
                  <a:schemeClr val="tx1">
                    <a:lumMod val="50000"/>
                    <a:lumOff val="50000"/>
                  </a:schemeClr>
                </a:solidFill>
              </a:rPr>
              <a:t>有的编译器会自动把</a:t>
            </a:r>
            <a:endParaRPr lang="en-US" altLang="zh-CN" sz="1400" dirty="0" smtClean="0">
              <a:solidFill>
                <a:schemeClr val="tx1">
                  <a:lumMod val="50000"/>
                  <a:lumOff val="50000"/>
                </a:schemeClr>
              </a:solidFill>
            </a:endParaRPr>
          </a:p>
          <a:p>
            <a:r>
              <a:rPr lang="zh-CN" altLang="en-US" sz="1400" dirty="0" smtClean="0">
                <a:solidFill>
                  <a:schemeClr val="tx1">
                    <a:lumMod val="50000"/>
                    <a:lumOff val="50000"/>
                  </a:schemeClr>
                </a:solidFill>
              </a:rPr>
              <a:t>递归函数改成循环的</a:t>
            </a:r>
            <a:endParaRPr lang="en-US" altLang="zh-CN" sz="1400" dirty="0" smtClean="0">
              <a:solidFill>
                <a:schemeClr val="tx1">
                  <a:lumMod val="50000"/>
                  <a:lumOff val="50000"/>
                </a:schemeClr>
              </a:solidFill>
            </a:endParaRPr>
          </a:p>
          <a:p>
            <a:r>
              <a:rPr lang="zh-CN" altLang="en-US" sz="1400" dirty="0" smtClean="0">
                <a:solidFill>
                  <a:schemeClr val="tx1">
                    <a:lumMod val="50000"/>
                    <a:lumOff val="50000"/>
                  </a:schemeClr>
                </a:solidFill>
              </a:rPr>
              <a:t>方式来实现</a:t>
            </a:r>
            <a:endParaRPr lang="en-US" altLang="zh-CN" sz="1400" dirty="0">
              <a:solidFill>
                <a:schemeClr val="tx1">
                  <a:lumMod val="50000"/>
                  <a:lumOff val="50000"/>
                </a:schemeClr>
              </a:solidFill>
            </a:endParaRPr>
          </a:p>
        </p:txBody>
      </p:sp>
      <p:grpSp>
        <p:nvGrpSpPr>
          <p:cNvPr id="17" name="组合 16"/>
          <p:cNvGrpSpPr/>
          <p:nvPr/>
        </p:nvGrpSpPr>
        <p:grpSpPr>
          <a:xfrm>
            <a:off x="463838" y="2533569"/>
            <a:ext cx="1467735" cy="2663412"/>
            <a:chOff x="7164288" y="1903472"/>
            <a:chExt cx="1467735" cy="2663412"/>
          </a:xfrm>
        </p:grpSpPr>
        <p:sp>
          <p:nvSpPr>
            <p:cNvPr id="14" name="圆角矩形 13"/>
            <p:cNvSpPr/>
            <p:nvPr/>
          </p:nvSpPr>
          <p:spPr>
            <a:xfrm>
              <a:off x="7164288" y="1903472"/>
              <a:ext cx="1467735" cy="885292"/>
            </a:xfrm>
            <a:prstGeom prst="roundRect">
              <a:avLst/>
            </a:prstGeom>
            <a:ln>
              <a:solidFill>
                <a:srgbClr val="3814B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可维护性</a:t>
              </a:r>
            </a:p>
          </p:txBody>
        </p:sp>
        <p:sp>
          <p:nvSpPr>
            <p:cNvPr id="15" name="圆角矩形 14"/>
            <p:cNvSpPr/>
            <p:nvPr/>
          </p:nvSpPr>
          <p:spPr>
            <a:xfrm>
              <a:off x="7164288" y="3681592"/>
              <a:ext cx="1448620" cy="885292"/>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效  率</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6" name="上下箭头 15"/>
            <p:cNvSpPr/>
            <p:nvPr/>
          </p:nvSpPr>
          <p:spPr>
            <a:xfrm>
              <a:off x="7596294" y="2856854"/>
              <a:ext cx="603722" cy="756648"/>
            </a:xfrm>
            <a:prstGeom prst="upDownArrow">
              <a:avLst>
                <a:gd name="adj1" fmla="val 63563"/>
                <a:gd name="adj2" fmla="val 3191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折中</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407959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内联函数</a:t>
            </a:r>
            <a:endParaRPr lang="zh-CN" altLang="en-US" dirty="0"/>
          </a:p>
        </p:txBody>
      </p:sp>
      <p:sp>
        <p:nvSpPr>
          <p:cNvPr id="3" name="内容占位符 2"/>
          <p:cNvSpPr>
            <a:spLocks noGrp="1"/>
          </p:cNvSpPr>
          <p:nvPr>
            <p:ph idx="1"/>
          </p:nvPr>
        </p:nvSpPr>
        <p:spPr>
          <a:xfrm>
            <a:off x="2123728" y="1268760"/>
            <a:ext cx="6660232" cy="5472608"/>
          </a:xfrm>
        </p:spPr>
        <p:txBody>
          <a:bodyPr>
            <a:normAutofit/>
          </a:bodyPr>
          <a:lstStyle/>
          <a:p>
            <a:pPr>
              <a:lnSpc>
                <a:spcPct val="150000"/>
              </a:lnSpc>
            </a:pPr>
            <a:r>
              <a:rPr lang="zh-CN" altLang="en-US" dirty="0" smtClean="0"/>
              <a:t>函数的调用会引起内存（栈区）的分配</a:t>
            </a:r>
            <a:endParaRPr lang="en-US" altLang="zh-CN" dirty="0" smtClean="0"/>
          </a:p>
          <a:p>
            <a:pPr lvl="1">
              <a:lnSpc>
                <a:spcPct val="150000"/>
              </a:lnSpc>
              <a:buClr>
                <a:srgbClr val="6A48D7"/>
              </a:buClr>
              <a:buFont typeface="Wingdings" panose="05000000000000000000" pitchFamily="2" charset="2"/>
              <a:buChar char="u"/>
            </a:pPr>
            <a:r>
              <a:rPr lang="zh-CN" altLang="en-US" dirty="0">
                <a:latin typeface="Consolas" panose="020B0609020204030204" pitchFamily="49" charset="0"/>
                <a:cs typeface="Consolas" panose="020B0609020204030204" pitchFamily="49" charset="0"/>
              </a:rPr>
              <a:t>时间</a:t>
            </a:r>
            <a:r>
              <a:rPr lang="zh-CN" altLang="en-US" dirty="0" smtClean="0">
                <a:latin typeface="Consolas" panose="020B0609020204030204" pitchFamily="49" charset="0"/>
                <a:cs typeface="Consolas" panose="020B0609020204030204" pitchFamily="49" charset="0"/>
              </a:rPr>
              <a:t>开销</a:t>
            </a:r>
            <a:r>
              <a:rPr lang="zh-CN" altLang="en-US" dirty="0">
                <a:latin typeface="Consolas" panose="020B0609020204030204" pitchFamily="49" charset="0"/>
                <a:cs typeface="Consolas" panose="020B0609020204030204" pitchFamily="49" charset="0"/>
              </a:rPr>
              <a:t>、</a:t>
            </a:r>
            <a:r>
              <a:rPr lang="zh-CN" altLang="en-US" dirty="0" smtClean="0">
                <a:latin typeface="Consolas" panose="020B0609020204030204" pitchFamily="49" charset="0"/>
                <a:cs typeface="Consolas" panose="020B0609020204030204" pitchFamily="49" charset="0"/>
              </a:rPr>
              <a:t>空间开销</a:t>
            </a:r>
            <a:endParaRPr lang="en-US" altLang="zh-CN" dirty="0">
              <a:latin typeface="Consolas" panose="020B0609020204030204" pitchFamily="49" charset="0"/>
              <a:cs typeface="Consolas" panose="020B0609020204030204" pitchFamily="49" charset="0"/>
            </a:endParaRPr>
          </a:p>
          <a:p>
            <a:pPr>
              <a:lnSpc>
                <a:spcPct val="150000"/>
              </a:lnSpc>
            </a:pPr>
            <a:r>
              <a:rPr lang="en-US" altLang="zh-CN" dirty="0"/>
              <a:t> </a:t>
            </a:r>
            <a:r>
              <a:rPr lang="zh-CN" altLang="en-US" dirty="0"/>
              <a:t>一</a:t>
            </a:r>
            <a:r>
              <a:rPr lang="zh-CN" altLang="en-US" dirty="0" smtClean="0"/>
              <a:t>个函数被使用的越频繁，代价就越高</a:t>
            </a:r>
            <a:endParaRPr lang="en-US" altLang="zh-CN" dirty="0" smtClean="0"/>
          </a:p>
          <a:p>
            <a:pPr>
              <a:lnSpc>
                <a:spcPct val="150000"/>
              </a:lnSpc>
            </a:pPr>
            <a:r>
              <a:rPr lang="zh-CN" altLang="en-US" dirty="0"/>
              <a:t>内联</a:t>
            </a:r>
            <a:r>
              <a:rPr lang="zh-CN" altLang="en-US" dirty="0" smtClean="0"/>
              <a:t>函数</a:t>
            </a:r>
            <a:endParaRPr lang="en-US" altLang="zh-CN" dirty="0" smtClean="0"/>
          </a:p>
          <a:p>
            <a:pPr marL="457200" lvl="1" indent="0">
              <a:lnSpc>
                <a:spcPct val="150000"/>
              </a:lnSpc>
              <a:buNone/>
            </a:pPr>
            <a:r>
              <a:rPr lang="en-US" altLang="zh-CN" dirty="0" smtClean="0">
                <a:solidFill>
                  <a:srgbClr val="FF0000"/>
                </a:solidFill>
                <a:latin typeface="Consolas" panose="020B0609020204030204" pitchFamily="49" charset="0"/>
                <a:cs typeface="Consolas" panose="020B0609020204030204" pitchFamily="49" charset="0"/>
              </a:rPr>
              <a:t>inline </a:t>
            </a:r>
            <a:r>
              <a:rPr lang="en-US" altLang="zh-CN" dirty="0" smtClean="0"/>
              <a:t> </a:t>
            </a:r>
            <a:r>
              <a:rPr lang="zh-CN" altLang="en-US" u="sng" dirty="0" smtClean="0"/>
              <a:t>返回值类型</a:t>
            </a:r>
            <a:r>
              <a:rPr lang="zh-CN" altLang="en-US" dirty="0" smtClean="0"/>
              <a:t>   </a:t>
            </a:r>
            <a:r>
              <a:rPr lang="zh-CN" altLang="en-US" u="sng" dirty="0" smtClean="0"/>
              <a:t>函数名</a:t>
            </a:r>
            <a:r>
              <a:rPr lang="zh-CN" altLang="en-US" dirty="0"/>
              <a:t>（</a:t>
            </a:r>
            <a:r>
              <a:rPr lang="zh-CN" altLang="en-US" u="sng" dirty="0" smtClean="0"/>
              <a:t>参数列表</a:t>
            </a:r>
            <a:r>
              <a:rPr lang="zh-CN" altLang="en-US" dirty="0" smtClean="0"/>
              <a:t>） </a:t>
            </a:r>
            <a:r>
              <a:rPr lang="en-US" altLang="zh-CN" dirty="0" smtClean="0"/>
              <a:t>{  </a:t>
            </a:r>
            <a:r>
              <a:rPr lang="zh-CN" altLang="en-US" dirty="0" smtClean="0"/>
              <a:t>函数体  </a:t>
            </a:r>
            <a:r>
              <a:rPr lang="en-US" altLang="zh-CN" dirty="0" smtClean="0"/>
              <a:t>}</a:t>
            </a:r>
          </a:p>
          <a:p>
            <a:pPr>
              <a:lnSpc>
                <a:spcPct val="150000"/>
              </a:lnSpc>
            </a:pPr>
            <a:r>
              <a:rPr lang="zh-CN" altLang="en-US" dirty="0" smtClean="0"/>
              <a:t>编译器遇到内联函数</a:t>
            </a:r>
            <a:endParaRPr lang="en-US" altLang="zh-CN" dirty="0" smtClean="0"/>
          </a:p>
          <a:p>
            <a:pPr lvl="1">
              <a:buClr>
                <a:srgbClr val="6A48D7"/>
              </a:buClr>
              <a:buFont typeface="Wingdings" panose="05000000000000000000" pitchFamily="2" charset="2"/>
              <a:buChar char="u"/>
            </a:pPr>
            <a:r>
              <a:rPr lang="zh-CN" altLang="en-US" dirty="0" smtClean="0">
                <a:solidFill>
                  <a:srgbClr val="FF0000"/>
                </a:solidFill>
                <a:latin typeface="Consolas" panose="020B0609020204030204" pitchFamily="49" charset="0"/>
                <a:cs typeface="Consolas" panose="020B0609020204030204" pitchFamily="49" charset="0"/>
              </a:rPr>
              <a:t>不单独编译</a:t>
            </a:r>
            <a:r>
              <a:rPr lang="zh-CN" altLang="en-US" dirty="0" smtClean="0">
                <a:latin typeface="Consolas" panose="020B0609020204030204" pitchFamily="49" charset="0"/>
                <a:cs typeface="Consolas" panose="020B0609020204030204" pitchFamily="49" charset="0"/>
              </a:rPr>
              <a:t>，而是直接将函数体插入到函数被调用处</a:t>
            </a:r>
            <a:endParaRPr lang="en-US" altLang="zh-CN" dirty="0" smtClean="0">
              <a:latin typeface="Consolas" panose="020B0609020204030204" pitchFamily="49" charset="0"/>
              <a:cs typeface="Consolas" panose="020B0609020204030204" pitchFamily="49" charset="0"/>
            </a:endParaRPr>
          </a:p>
          <a:p>
            <a:pPr>
              <a:lnSpc>
                <a:spcPct val="150000"/>
              </a:lnSpc>
            </a:pPr>
            <a:r>
              <a:rPr lang="zh-CN" altLang="en-US" dirty="0" smtClean="0"/>
              <a:t>一般的，内联的使用仅限于功能简单的函数</a:t>
            </a:r>
            <a:endParaRPr lang="en-US" altLang="zh-CN" dirty="0" smtClean="0"/>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没有动态内存分配</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没有递归调用</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没有复杂的计算</a:t>
            </a:r>
            <a:endParaRPr lang="zh-CN" altLang="en-US" dirty="0">
              <a:latin typeface="Consolas" panose="020B0609020204030204" pitchFamily="49" charset="0"/>
              <a:cs typeface="Consolas" panose="020B0609020204030204" pitchFamily="49" charset="0"/>
            </a:endParaRPr>
          </a:p>
        </p:txBody>
      </p:sp>
      <p:sp>
        <p:nvSpPr>
          <p:cNvPr id="4" name="文本框 3"/>
          <p:cNvSpPr txBox="1"/>
          <p:nvPr/>
        </p:nvSpPr>
        <p:spPr>
          <a:xfrm>
            <a:off x="107504" y="2348880"/>
            <a:ext cx="1800493"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函数运行结束后，其</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所</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占用的栈空间即被</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收回，不能反复使用</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7504" y="5301208"/>
            <a:ext cx="1656223"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功能复杂的函数声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明为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inline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方式，</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可能会失效</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41026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a:t>
            </a:r>
            <a:r>
              <a:rPr lang="zh-CN" altLang="en-US" dirty="0" smtClean="0"/>
              <a:t>函数：示例</a:t>
            </a:r>
            <a:endParaRPr lang="zh-CN" altLang="en-US" dirty="0"/>
          </a:p>
        </p:txBody>
      </p:sp>
      <p:sp>
        <p:nvSpPr>
          <p:cNvPr id="4" name="TextBox 3"/>
          <p:cNvSpPr txBox="1"/>
          <p:nvPr/>
        </p:nvSpPr>
        <p:spPr>
          <a:xfrm>
            <a:off x="4222304" y="1426372"/>
            <a:ext cx="4536504" cy="2308324"/>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double </a:t>
            </a:r>
            <a:r>
              <a:rPr lang="en-US" altLang="zh-CN" sz="1600" dirty="0" err="1" smtClean="0"/>
              <a:t>r_array</a:t>
            </a:r>
            <a:r>
              <a:rPr lang="en-US" altLang="zh-CN" sz="1600" dirty="0" smtClean="0"/>
              <a:t>[1000];</a:t>
            </a:r>
          </a:p>
          <a:p>
            <a:r>
              <a:rPr lang="en-US" altLang="zh-CN" sz="1600" dirty="0"/>
              <a:t> </a:t>
            </a:r>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=0; </a:t>
            </a:r>
            <a:r>
              <a:rPr lang="en-US" altLang="zh-CN" sz="1600" dirty="0" err="1" smtClean="0"/>
              <a:t>i</a:t>
            </a:r>
            <a:r>
              <a:rPr lang="en-US" altLang="zh-CN" sz="1600" dirty="0" smtClean="0"/>
              <a:t>&lt;1000; </a:t>
            </a:r>
            <a:r>
              <a:rPr lang="en-US" altLang="zh-CN" sz="1600" dirty="0" err="1" smtClean="0"/>
              <a:t>i</a:t>
            </a:r>
            <a:r>
              <a:rPr lang="en-US" altLang="zh-CN" sz="1600" dirty="0" smtClean="0"/>
              <a:t>++ ) {</a:t>
            </a:r>
          </a:p>
          <a:p>
            <a:r>
              <a:rPr lang="en-US" altLang="zh-CN" sz="1600" dirty="0"/>
              <a:t> </a:t>
            </a:r>
            <a:r>
              <a:rPr lang="en-US" altLang="zh-CN" sz="1600" dirty="0" smtClean="0"/>
              <a:t>   </a:t>
            </a:r>
            <a:r>
              <a:rPr lang="en-US" altLang="zh-CN" sz="1600" dirty="0" err="1" smtClean="0"/>
              <a:t>cout</a:t>
            </a:r>
            <a:r>
              <a:rPr lang="en-US" altLang="zh-CN" sz="1600" dirty="0" smtClean="0"/>
              <a:t> &lt;&lt; </a:t>
            </a:r>
            <a:r>
              <a:rPr lang="en-US" altLang="zh-CN" sz="1600" dirty="0" err="1" smtClean="0"/>
              <a:t>get_area</a:t>
            </a:r>
            <a:r>
              <a:rPr lang="en-US" altLang="zh-CN" sz="1600" dirty="0" smtClean="0"/>
              <a:t>( </a:t>
            </a:r>
            <a:r>
              <a:rPr lang="en-US" altLang="zh-CN" sz="1600" dirty="0" err="1" smtClean="0"/>
              <a:t>r_array</a:t>
            </a:r>
            <a:r>
              <a:rPr lang="en-US" altLang="zh-CN" sz="1600" dirty="0" smtClean="0"/>
              <a:t>[</a:t>
            </a:r>
            <a:r>
              <a:rPr lang="en-US" altLang="zh-CN" sz="1600" dirty="0" err="1" smtClean="0"/>
              <a:t>i</a:t>
            </a:r>
            <a:r>
              <a:rPr lang="en-US" altLang="zh-CN" sz="1600" dirty="0" smtClean="0"/>
              <a:t>] );</a:t>
            </a:r>
          </a:p>
          <a:p>
            <a:r>
              <a:rPr lang="en-US" altLang="zh-CN" sz="1600" dirty="0"/>
              <a:t> </a:t>
            </a:r>
            <a:r>
              <a:rPr lang="en-US" altLang="zh-CN" sz="1600" dirty="0" smtClean="0"/>
              <a:t> }</a:t>
            </a:r>
          </a:p>
          <a:p>
            <a:r>
              <a:rPr lang="en-US" altLang="zh-CN" sz="1600" dirty="0" smtClean="0"/>
              <a:t>}</a:t>
            </a:r>
          </a:p>
        </p:txBody>
      </p:sp>
      <p:sp>
        <p:nvSpPr>
          <p:cNvPr id="5" name="TextBox 3"/>
          <p:cNvSpPr txBox="1"/>
          <p:nvPr/>
        </p:nvSpPr>
        <p:spPr>
          <a:xfrm>
            <a:off x="4209299" y="4000723"/>
            <a:ext cx="4536504" cy="1200329"/>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double </a:t>
            </a:r>
            <a:r>
              <a:rPr lang="en-US" altLang="zh-CN" sz="1600" dirty="0" err="1" smtClean="0"/>
              <a:t>get_area</a:t>
            </a:r>
            <a:r>
              <a:rPr lang="en-US" altLang="zh-CN" sz="1600" dirty="0" smtClean="0"/>
              <a:t>( double r ) {</a:t>
            </a:r>
          </a:p>
          <a:p>
            <a:r>
              <a:rPr lang="en-US" altLang="zh-CN" sz="1600" dirty="0" smtClean="0"/>
              <a:t>  return 3.14 * r * r;</a:t>
            </a:r>
            <a:endParaRPr lang="en-US" altLang="zh-CN" sz="1600" dirty="0"/>
          </a:p>
          <a:p>
            <a:r>
              <a:rPr lang="en-US" altLang="zh-CN" sz="1600" dirty="0" smtClean="0"/>
              <a:t>}</a:t>
            </a:r>
          </a:p>
        </p:txBody>
      </p:sp>
      <p:sp>
        <p:nvSpPr>
          <p:cNvPr id="6" name="文本框 5"/>
          <p:cNvSpPr txBox="1"/>
          <p:nvPr/>
        </p:nvSpPr>
        <p:spPr>
          <a:xfrm>
            <a:off x="107504" y="1426372"/>
            <a:ext cx="3474669" cy="1061829"/>
          </a:xfrm>
          <a:prstGeom prst="rect">
            <a:avLst/>
          </a:prstGeom>
          <a:noFill/>
        </p:spPr>
        <p:txBody>
          <a:bodyPr wrap="none" rtlCol="0">
            <a:spAutoFit/>
          </a:bodyPr>
          <a:lstStyle/>
          <a:p>
            <a:pPr>
              <a:lnSpc>
                <a:spcPct val="15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求面积的函数 </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get_area</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被调用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1000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次，</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这可能带来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1000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次的栈区分配，</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1000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次</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的参数传递，</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1000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次的函数返回</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TextBox 3"/>
          <p:cNvSpPr txBox="1"/>
          <p:nvPr/>
        </p:nvSpPr>
        <p:spPr>
          <a:xfrm>
            <a:off x="4209299" y="5467079"/>
            <a:ext cx="4536504" cy="1200329"/>
          </a:xfrm>
          <a:prstGeom prst="rect">
            <a:avLst/>
          </a:prstGeom>
          <a:solidFill>
            <a:srgbClr val="C6D9F1"/>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solidFill>
                  <a:srgbClr val="FF0000"/>
                </a:solidFill>
              </a:rPr>
              <a:t>inline</a:t>
            </a:r>
            <a:r>
              <a:rPr lang="en-US" altLang="zh-CN" sz="1600" dirty="0" smtClean="0"/>
              <a:t> double </a:t>
            </a:r>
            <a:r>
              <a:rPr lang="en-US" altLang="zh-CN" sz="1600" dirty="0" err="1" smtClean="0"/>
              <a:t>get_area</a:t>
            </a:r>
            <a:r>
              <a:rPr lang="en-US" altLang="zh-CN" sz="1600" dirty="0" smtClean="0"/>
              <a:t>( double r ) {</a:t>
            </a:r>
          </a:p>
          <a:p>
            <a:r>
              <a:rPr lang="en-US" altLang="zh-CN" sz="1600" dirty="0" smtClean="0"/>
              <a:t>  return 3.14 * r * r;</a:t>
            </a:r>
            <a:endParaRPr lang="en-US" altLang="zh-CN" sz="1600" dirty="0"/>
          </a:p>
          <a:p>
            <a:r>
              <a:rPr lang="en-US" altLang="zh-CN" sz="1600" dirty="0" smtClean="0"/>
              <a:t>}</a:t>
            </a:r>
          </a:p>
        </p:txBody>
      </p:sp>
      <p:sp>
        <p:nvSpPr>
          <p:cNvPr id="8" name="TextBox 3"/>
          <p:cNvSpPr txBox="1"/>
          <p:nvPr/>
        </p:nvSpPr>
        <p:spPr>
          <a:xfrm>
            <a:off x="107504" y="4000723"/>
            <a:ext cx="3960440" cy="2677656"/>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main() {</a:t>
            </a:r>
          </a:p>
          <a:p>
            <a:r>
              <a:rPr lang="en-US" altLang="zh-CN" sz="1600" dirty="0" smtClean="0"/>
              <a:t>  double </a:t>
            </a:r>
            <a:r>
              <a:rPr lang="en-US" altLang="zh-CN" sz="1600" dirty="0" err="1" smtClean="0"/>
              <a:t>r_array</a:t>
            </a:r>
            <a:r>
              <a:rPr lang="en-US" altLang="zh-CN" sz="1600" dirty="0" smtClean="0"/>
              <a:t>[1000];</a:t>
            </a:r>
          </a:p>
          <a:p>
            <a:r>
              <a:rPr lang="en-US" altLang="zh-CN" sz="1600" dirty="0"/>
              <a:t> </a:t>
            </a:r>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=0; </a:t>
            </a:r>
            <a:r>
              <a:rPr lang="en-US" altLang="zh-CN" sz="1600" dirty="0" err="1" smtClean="0"/>
              <a:t>i</a:t>
            </a:r>
            <a:r>
              <a:rPr lang="en-US" altLang="zh-CN" sz="1600" dirty="0" smtClean="0"/>
              <a:t>&lt;1000; </a:t>
            </a:r>
            <a:r>
              <a:rPr lang="en-US" altLang="zh-CN" sz="1600" dirty="0" err="1" smtClean="0"/>
              <a:t>i</a:t>
            </a:r>
            <a:r>
              <a:rPr lang="en-US" altLang="zh-CN" sz="1600" dirty="0" smtClean="0"/>
              <a:t>++ ) {</a:t>
            </a:r>
          </a:p>
          <a:p>
            <a:r>
              <a:rPr lang="en-US" altLang="zh-CN" sz="1600" dirty="0"/>
              <a:t> </a:t>
            </a:r>
            <a:r>
              <a:rPr lang="en-US" altLang="zh-CN" sz="1600" dirty="0" smtClean="0"/>
              <a:t>   double r = </a:t>
            </a:r>
            <a:r>
              <a:rPr lang="en-US" altLang="zh-CN" sz="1600" dirty="0" err="1" smtClean="0"/>
              <a:t>r_array</a:t>
            </a:r>
            <a:r>
              <a:rPr lang="en-US" altLang="zh-CN" sz="1600" dirty="0" smtClean="0"/>
              <a:t>[</a:t>
            </a:r>
            <a:r>
              <a:rPr lang="en-US" altLang="zh-CN" sz="1600" dirty="0" err="1" smtClean="0"/>
              <a:t>i</a:t>
            </a:r>
            <a:r>
              <a:rPr lang="en-US" altLang="zh-CN" sz="1600" dirty="0" smtClean="0"/>
              <a:t>];</a:t>
            </a:r>
          </a:p>
          <a:p>
            <a:r>
              <a:rPr lang="en-US" altLang="zh-CN" sz="1600" dirty="0"/>
              <a:t> </a:t>
            </a:r>
            <a:r>
              <a:rPr lang="en-US" altLang="zh-CN" sz="1600" dirty="0" smtClean="0"/>
              <a:t>   </a:t>
            </a:r>
            <a:r>
              <a:rPr lang="en-US" altLang="zh-CN" sz="1600" dirty="0" err="1" smtClean="0"/>
              <a:t>cout</a:t>
            </a:r>
            <a:r>
              <a:rPr lang="en-US" altLang="zh-CN" sz="1600" dirty="0" smtClean="0"/>
              <a:t> &lt;&lt; 3.14 * r * r;</a:t>
            </a:r>
          </a:p>
          <a:p>
            <a:r>
              <a:rPr lang="en-US" altLang="zh-CN" sz="1600" dirty="0"/>
              <a:t> </a:t>
            </a:r>
            <a:r>
              <a:rPr lang="en-US" altLang="zh-CN" sz="1600" dirty="0" smtClean="0"/>
              <a:t> }</a:t>
            </a:r>
          </a:p>
          <a:p>
            <a:r>
              <a:rPr lang="en-US" altLang="zh-CN" sz="1600" dirty="0" smtClean="0"/>
              <a:t>}</a:t>
            </a:r>
          </a:p>
        </p:txBody>
      </p:sp>
      <p:sp>
        <p:nvSpPr>
          <p:cNvPr id="9" name="上箭头 8"/>
          <p:cNvSpPr/>
          <p:nvPr/>
        </p:nvSpPr>
        <p:spPr>
          <a:xfrm>
            <a:off x="7884368" y="3573016"/>
            <a:ext cx="144016" cy="576064"/>
          </a:xfrm>
          <a:prstGeom prst="up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上箭头 9"/>
          <p:cNvSpPr/>
          <p:nvPr/>
        </p:nvSpPr>
        <p:spPr>
          <a:xfrm rot="16200000">
            <a:off x="3995936" y="5839500"/>
            <a:ext cx="144016" cy="576064"/>
          </a:xfrm>
          <a:prstGeom prst="up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9552" y="5201051"/>
            <a:ext cx="2592288" cy="643401"/>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68173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1)">
                                      <p:cBhvr>
                                        <p:cTn id="4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 </a:t>
            </a:r>
            <a:r>
              <a:rPr lang="en-US" altLang="zh-CN" dirty="0" smtClean="0"/>
              <a:t>C++ </a:t>
            </a:r>
            <a:r>
              <a:rPr lang="zh-CN" altLang="en-US" dirty="0" smtClean="0"/>
              <a:t>系统函数（部分）</a:t>
            </a:r>
            <a:endParaRPr lang="zh-CN" altLang="en-US" dirty="0"/>
          </a:p>
        </p:txBody>
      </p:sp>
      <p:sp>
        <p:nvSpPr>
          <p:cNvPr id="3" name="内容占位符 2"/>
          <p:cNvSpPr>
            <a:spLocks noGrp="1"/>
          </p:cNvSpPr>
          <p:nvPr>
            <p:ph idx="1"/>
          </p:nvPr>
        </p:nvSpPr>
        <p:spPr>
          <a:xfrm>
            <a:off x="2123728" y="1268760"/>
            <a:ext cx="6660232" cy="5112568"/>
          </a:xfrm>
        </p:spPr>
        <p:txBody>
          <a:bodyPr/>
          <a:lstStyle/>
          <a:p>
            <a:r>
              <a:rPr lang="zh-CN" altLang="en-US" dirty="0" smtClean="0"/>
              <a:t>数值操作</a:t>
            </a:r>
            <a:endParaRPr lang="en-US" altLang="zh-CN" dirty="0" smtClean="0"/>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abs( double n )          	</a:t>
            </a:r>
            <a:r>
              <a:rPr lang="zh-CN" altLang="en-US" dirty="0" smtClean="0">
                <a:latin typeface="Consolas" panose="020B0609020204030204" pitchFamily="49" charset="0"/>
                <a:cs typeface="Consolas" panose="020B0609020204030204" pitchFamily="49" charset="0"/>
              </a:rPr>
              <a:t>求绝对值</a:t>
            </a:r>
            <a:r>
              <a:rPr lang="en-US" altLang="zh-CN" dirty="0" smtClean="0">
                <a:latin typeface="Consolas" panose="020B0609020204030204" pitchFamily="49" charset="0"/>
                <a:cs typeface="Consolas" panose="020B0609020204030204" pitchFamily="49" charset="0"/>
              </a:rPr>
              <a:t>  </a:t>
            </a:r>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pow( double x, double n ) 	</a:t>
            </a:r>
            <a:r>
              <a:rPr lang="zh-CN" altLang="en-US" dirty="0" smtClean="0">
                <a:latin typeface="Consolas" panose="020B0609020204030204" pitchFamily="49" charset="0"/>
                <a:cs typeface="Consolas" panose="020B0609020204030204" pitchFamily="49" charset="0"/>
              </a:rPr>
              <a:t>求幂次方</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exp</a:t>
            </a:r>
            <a:r>
              <a:rPr lang="en-US" altLang="zh-CN" dirty="0" smtClean="0">
                <a:latin typeface="Consolas" panose="020B0609020204030204" pitchFamily="49" charset="0"/>
                <a:cs typeface="Consolas" panose="020B0609020204030204" pitchFamily="49" charset="0"/>
              </a:rPr>
              <a:t>( double x )  		</a:t>
            </a:r>
            <a:r>
              <a:rPr lang="zh-CN" altLang="en-US" dirty="0" smtClean="0">
                <a:latin typeface="Consolas" panose="020B0609020204030204" pitchFamily="49" charset="0"/>
                <a:cs typeface="Consolas" panose="020B0609020204030204" pitchFamily="49" charset="0"/>
              </a:rPr>
              <a:t>求指数</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sqrt</a:t>
            </a:r>
            <a:r>
              <a:rPr lang="en-US" altLang="zh-CN" dirty="0" smtClean="0">
                <a:latin typeface="Consolas" panose="020B0609020204030204" pitchFamily="49" charset="0"/>
                <a:cs typeface="Consolas" panose="020B0609020204030204" pitchFamily="49" charset="0"/>
              </a:rPr>
              <a:t>( double x ) 		</a:t>
            </a:r>
            <a:r>
              <a:rPr lang="zh-CN" altLang="en-US" dirty="0" smtClean="0">
                <a:latin typeface="Consolas" panose="020B0609020204030204" pitchFamily="49" charset="0"/>
                <a:cs typeface="Consolas" panose="020B0609020204030204" pitchFamily="49" charset="0"/>
              </a:rPr>
              <a:t>求开平方</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 …</a:t>
            </a:r>
            <a:endParaRPr lang="en-US" altLang="zh-CN" dirty="0">
              <a:latin typeface="Consolas" panose="020B0609020204030204" pitchFamily="49" charset="0"/>
              <a:cs typeface="Consolas" panose="020B0609020204030204" pitchFamily="49" charset="0"/>
            </a:endParaRPr>
          </a:p>
          <a:p>
            <a:r>
              <a:rPr lang="zh-CN" altLang="en-US" dirty="0"/>
              <a:t>字符</a:t>
            </a:r>
            <a:r>
              <a:rPr lang="zh-CN" altLang="en-US" dirty="0" smtClean="0"/>
              <a:t>操作</a:t>
            </a:r>
            <a:endParaRPr lang="en-US" altLang="zh-CN" dirty="0" smtClean="0"/>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char </a:t>
            </a:r>
            <a:r>
              <a:rPr lang="zh-CN" altLang="en-US" dirty="0" smtClean="0">
                <a:latin typeface="Consolas" panose="020B0609020204030204" pitchFamily="49" charset="0"/>
                <a:cs typeface="Consolas" panose="020B0609020204030204" pitchFamily="49" charset="0"/>
              </a:rPr>
              <a:t>类型字符</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char* </a:t>
            </a:r>
            <a:r>
              <a:rPr lang="zh-CN" altLang="en-US" dirty="0" smtClean="0">
                <a:latin typeface="Consolas" panose="020B0609020204030204" pitchFamily="49" charset="0"/>
                <a:cs typeface="Consolas" panose="020B0609020204030204" pitchFamily="49" charset="0"/>
              </a:rPr>
              <a:t>字符串</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string </a:t>
            </a:r>
            <a:r>
              <a:rPr lang="zh-CN" altLang="en-US" dirty="0" smtClean="0">
                <a:latin typeface="Consolas" panose="020B0609020204030204" pitchFamily="49" charset="0"/>
                <a:cs typeface="Consolas" panose="020B0609020204030204" pitchFamily="49" charset="0"/>
              </a:rPr>
              <a:t>类型字符串</a:t>
            </a:r>
            <a:endParaRPr lang="zh-CN" altLang="en-US" dirty="0">
              <a:latin typeface="Consolas" panose="020B0609020204030204" pitchFamily="49" charset="0"/>
              <a:cs typeface="Consolas" panose="020B0609020204030204" pitchFamily="49" charset="0"/>
            </a:endParaRPr>
          </a:p>
        </p:txBody>
      </p:sp>
      <p:sp>
        <p:nvSpPr>
          <p:cNvPr id="4" name="文本框 3"/>
          <p:cNvSpPr txBox="1"/>
          <p:nvPr/>
        </p:nvSpPr>
        <p:spPr>
          <a:xfrm>
            <a:off x="161028" y="1950512"/>
            <a:ext cx="1705916"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一般情况下，</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 </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兼容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的系统函数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1028" y="2708920"/>
            <a:ext cx="1807546" cy="523220"/>
          </a:xfrm>
          <a:prstGeom prst="rect">
            <a:avLst/>
          </a:prstGeom>
          <a:noFill/>
        </p:spPr>
        <p:txBody>
          <a:bodyPr wrap="none" rtlCol="0">
            <a:spAutoFit/>
          </a:bodyPr>
          <a:lstStyle/>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#include &lt;</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cstdlib</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&gt;</a:t>
            </a: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#include &lt;</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cmath</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&gt;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61028" y="4437112"/>
            <a:ext cx="1782860"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一般情况下，</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 </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兼容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的关于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char </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类型变量的操作</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5569495"/>
            <a:ext cx="1736373" cy="307777"/>
          </a:xfrm>
          <a:prstGeom prst="rect">
            <a:avLst/>
          </a:prstGeom>
          <a:noFill/>
        </p:spPr>
        <p:txBody>
          <a:bodyPr wrap="none" rtlCol="0">
            <a:spAutoFit/>
          </a:bodyPr>
          <a:lstStyle/>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#include &lt;string&gt;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78234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7239000" y="6400800"/>
            <a:ext cx="1905000" cy="457200"/>
          </a:xfrm>
        </p:spPr>
        <p:txBody>
          <a:bodyPr/>
          <a:lstStyle/>
          <a:p>
            <a:fld id="{99A5FF42-FA56-4445-B5BE-A1A7714C8CA5}" type="slidenum">
              <a:rPr lang="en-US" altLang="zh-CN"/>
              <a:pPr/>
              <a:t>28</a:t>
            </a:fld>
            <a:endParaRPr lang="en-US" altLang="zh-CN"/>
          </a:p>
        </p:txBody>
      </p:sp>
      <p:sp>
        <p:nvSpPr>
          <p:cNvPr id="6" name="Rectangle 2"/>
          <p:cNvSpPr>
            <a:spLocks noGrp="1" noChangeArrowheads="1"/>
          </p:cNvSpPr>
          <p:nvPr>
            <p:ph type="title"/>
          </p:nvPr>
        </p:nvSpPr>
        <p:spPr>
          <a:xfrm>
            <a:off x="467544" y="188640"/>
            <a:ext cx="7315200" cy="914400"/>
          </a:xfrm>
        </p:spPr>
        <p:txBody>
          <a:bodyPr/>
          <a:lstStyle/>
          <a:p>
            <a:r>
              <a:rPr lang="zh-CN" altLang="en-US" dirty="0" smtClean="0"/>
              <a:t>函数</a:t>
            </a:r>
            <a:r>
              <a:rPr lang="zh-CN" altLang="en-US" dirty="0"/>
              <a:t>重载</a:t>
            </a:r>
          </a:p>
        </p:txBody>
      </p:sp>
      <p:sp>
        <p:nvSpPr>
          <p:cNvPr id="7" name="Rectangle 3"/>
          <p:cNvSpPr txBox="1">
            <a:spLocks noChangeArrowheads="1"/>
          </p:cNvSpPr>
          <p:nvPr/>
        </p:nvSpPr>
        <p:spPr>
          <a:xfrm>
            <a:off x="1143000" y="1752600"/>
            <a:ext cx="7772400" cy="2133600"/>
          </a:xfrm>
          <a:prstGeom prst="rect">
            <a:avLst/>
          </a:prstGeom>
        </p:spPr>
        <p:txBody>
          <a:bodyPr vert="horz" lIns="91440" tIns="45720" rIns="91440" bIns="45720" rtlCol="0">
            <a:norm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mtClean="0"/>
              <a:t>C++</a:t>
            </a:r>
            <a:r>
              <a:rPr lang="zh-CN" altLang="en-US" smtClean="0"/>
              <a:t>允许功能相近的函数在相同的作用域内以相同函数名声明，从而形成重载。方便使用，便于记忆。</a:t>
            </a:r>
          </a:p>
          <a:p>
            <a:r>
              <a:rPr lang="zh-CN" altLang="en-US" smtClean="0"/>
              <a:t>例：</a:t>
            </a:r>
            <a:endParaRPr lang="zh-CN" altLang="en-US"/>
          </a:p>
        </p:txBody>
      </p:sp>
      <p:grpSp>
        <p:nvGrpSpPr>
          <p:cNvPr id="8" name="Group 4"/>
          <p:cNvGrpSpPr>
            <a:grpSpLocks/>
          </p:cNvGrpSpPr>
          <p:nvPr/>
        </p:nvGrpSpPr>
        <p:grpSpPr bwMode="auto">
          <a:xfrm>
            <a:off x="1447800" y="3810000"/>
            <a:ext cx="6934200" cy="946150"/>
            <a:chOff x="384" y="2544"/>
            <a:chExt cx="4368" cy="596"/>
          </a:xfrm>
        </p:grpSpPr>
        <p:sp>
          <p:nvSpPr>
            <p:cNvPr id="9" name="AutoShape 5"/>
            <p:cNvSpPr>
              <a:spLocks/>
            </p:cNvSpPr>
            <p:nvPr/>
          </p:nvSpPr>
          <p:spPr bwMode="auto">
            <a:xfrm>
              <a:off x="3264" y="2592"/>
              <a:ext cx="80" cy="48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408" y="266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形参类型不同</a:t>
              </a:r>
            </a:p>
          </p:txBody>
        </p:sp>
        <p:sp>
          <p:nvSpPr>
            <p:cNvPr id="11" name="Text Box 7"/>
            <p:cNvSpPr txBox="1">
              <a:spLocks noChangeArrowheads="1"/>
            </p:cNvSpPr>
            <p:nvPr/>
          </p:nvSpPr>
          <p:spPr bwMode="auto">
            <a:xfrm>
              <a:off x="384" y="2544"/>
              <a:ext cx="278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sz="2800" dirty="0" err="1">
                  <a:ea typeface="宋体" pitchFamily="2" charset="-122"/>
                </a:rPr>
                <a:t>int</a:t>
              </a:r>
              <a:r>
                <a:rPr lang="en-US" altLang="zh-CN" sz="2800" dirty="0">
                  <a:ea typeface="宋体" pitchFamily="2" charset="-122"/>
                </a:rPr>
                <a:t> add(</a:t>
              </a:r>
              <a:r>
                <a:rPr lang="en-US" altLang="zh-CN" sz="2800" dirty="0" err="1">
                  <a:solidFill>
                    <a:srgbClr val="FF0000"/>
                  </a:solidFill>
                  <a:ea typeface="宋体" pitchFamily="2" charset="-122"/>
                </a:rPr>
                <a:t>int</a:t>
              </a:r>
              <a:r>
                <a:rPr lang="en-US" altLang="zh-CN" sz="2800" dirty="0">
                  <a:ea typeface="宋体" pitchFamily="2" charset="-122"/>
                </a:rPr>
                <a:t> x,</a:t>
              </a:r>
              <a:r>
                <a:rPr lang="en-US" altLang="zh-CN" sz="2800" dirty="0">
                  <a:solidFill>
                    <a:srgbClr val="66FFCC"/>
                  </a:solidFill>
                  <a:ea typeface="宋体" pitchFamily="2" charset="-122"/>
                </a:rPr>
                <a:t> </a:t>
              </a:r>
              <a:r>
                <a:rPr lang="en-US" altLang="zh-CN" sz="2800" dirty="0" err="1">
                  <a:solidFill>
                    <a:srgbClr val="FF0000"/>
                  </a:solidFill>
                  <a:ea typeface="宋体" pitchFamily="2" charset="-122"/>
                </a:rPr>
                <a:t>int</a:t>
              </a:r>
              <a:r>
                <a:rPr lang="en-US" altLang="zh-CN" sz="2800" dirty="0">
                  <a:ea typeface="宋体" pitchFamily="2" charset="-122"/>
                </a:rPr>
                <a:t> y);</a:t>
              </a:r>
            </a:p>
            <a:p>
              <a:pPr lvl="1"/>
              <a:r>
                <a:rPr lang="en-US" altLang="zh-CN" sz="2800" dirty="0">
                  <a:ea typeface="宋体" pitchFamily="2" charset="-122"/>
                </a:rPr>
                <a:t>float add(</a:t>
              </a:r>
              <a:r>
                <a:rPr lang="en-US" altLang="zh-CN" sz="2800" dirty="0">
                  <a:solidFill>
                    <a:srgbClr val="FF0000"/>
                  </a:solidFill>
                  <a:ea typeface="宋体" pitchFamily="2" charset="-122"/>
                </a:rPr>
                <a:t>float </a:t>
              </a:r>
              <a:r>
                <a:rPr lang="en-US" altLang="zh-CN" sz="2800" dirty="0">
                  <a:ea typeface="宋体" pitchFamily="2" charset="-122"/>
                </a:rPr>
                <a:t>x, </a:t>
              </a:r>
              <a:r>
                <a:rPr lang="en-US" altLang="zh-CN" sz="2800" dirty="0">
                  <a:solidFill>
                    <a:srgbClr val="FF0000"/>
                  </a:solidFill>
                  <a:ea typeface="宋体" pitchFamily="2" charset="-122"/>
                </a:rPr>
                <a:t>float</a:t>
              </a:r>
              <a:r>
                <a:rPr lang="en-US" altLang="zh-CN" sz="2800" dirty="0">
                  <a:ea typeface="宋体" pitchFamily="2" charset="-122"/>
                </a:rPr>
                <a:t> y);</a:t>
              </a:r>
            </a:p>
          </p:txBody>
        </p:sp>
      </p:grpSp>
      <p:grpSp>
        <p:nvGrpSpPr>
          <p:cNvPr id="12" name="Group 13"/>
          <p:cNvGrpSpPr>
            <a:grpSpLocks/>
          </p:cNvGrpSpPr>
          <p:nvPr/>
        </p:nvGrpSpPr>
        <p:grpSpPr bwMode="auto">
          <a:xfrm>
            <a:off x="1447800" y="4876800"/>
            <a:ext cx="6927850" cy="946150"/>
            <a:chOff x="912" y="3072"/>
            <a:chExt cx="4364" cy="596"/>
          </a:xfrm>
        </p:grpSpPr>
        <p:sp>
          <p:nvSpPr>
            <p:cNvPr id="13" name="AutoShape 9"/>
            <p:cNvSpPr>
              <a:spLocks/>
            </p:cNvSpPr>
            <p:nvPr/>
          </p:nvSpPr>
          <p:spPr bwMode="auto">
            <a:xfrm>
              <a:off x="3801" y="3168"/>
              <a:ext cx="80" cy="48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3932" y="3264"/>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形参个数不同</a:t>
              </a:r>
            </a:p>
          </p:txBody>
        </p:sp>
        <p:sp>
          <p:nvSpPr>
            <p:cNvPr id="15" name="Text Box 11"/>
            <p:cNvSpPr txBox="1">
              <a:spLocks noChangeArrowheads="1"/>
            </p:cNvSpPr>
            <p:nvPr/>
          </p:nvSpPr>
          <p:spPr bwMode="auto">
            <a:xfrm>
              <a:off x="912" y="3072"/>
              <a:ext cx="283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sz="2800" dirty="0" err="1">
                  <a:ea typeface="宋体" pitchFamily="2" charset="-122"/>
                </a:rPr>
                <a:t>int</a:t>
              </a:r>
              <a:r>
                <a:rPr lang="en-US" altLang="zh-CN" sz="2800" dirty="0">
                  <a:ea typeface="宋体" pitchFamily="2" charset="-122"/>
                </a:rPr>
                <a:t> add(</a:t>
              </a:r>
              <a:r>
                <a:rPr lang="en-US" altLang="zh-CN" sz="2800" dirty="0" err="1">
                  <a:ea typeface="宋体" pitchFamily="2" charset="-122"/>
                </a:rPr>
                <a:t>int</a:t>
              </a:r>
              <a:r>
                <a:rPr lang="en-US" altLang="zh-CN" sz="2800" dirty="0">
                  <a:ea typeface="宋体" pitchFamily="2" charset="-122"/>
                </a:rPr>
                <a:t> x, </a:t>
              </a:r>
              <a:r>
                <a:rPr lang="en-US" altLang="zh-CN" sz="2800" dirty="0" err="1">
                  <a:ea typeface="宋体" pitchFamily="2" charset="-122"/>
                </a:rPr>
                <a:t>int</a:t>
              </a:r>
              <a:r>
                <a:rPr lang="en-US" altLang="zh-CN" sz="2800" dirty="0">
                  <a:ea typeface="宋体" pitchFamily="2" charset="-122"/>
                </a:rPr>
                <a:t> y);</a:t>
              </a:r>
            </a:p>
            <a:p>
              <a:pPr lvl="1"/>
              <a:r>
                <a:rPr lang="en-US" altLang="zh-CN" sz="2800" dirty="0" err="1">
                  <a:ea typeface="宋体" pitchFamily="2" charset="-122"/>
                </a:rPr>
                <a:t>int</a:t>
              </a:r>
              <a:r>
                <a:rPr lang="en-US" altLang="zh-CN" sz="2800" dirty="0">
                  <a:ea typeface="宋体" pitchFamily="2" charset="-122"/>
                </a:rPr>
                <a:t> add(</a:t>
              </a:r>
              <a:r>
                <a:rPr lang="en-US" altLang="zh-CN" sz="2800" dirty="0" err="1">
                  <a:ea typeface="宋体" pitchFamily="2" charset="-122"/>
                </a:rPr>
                <a:t>int</a:t>
              </a:r>
              <a:r>
                <a:rPr lang="en-US" altLang="zh-CN" sz="2800" dirty="0">
                  <a:ea typeface="宋体" pitchFamily="2" charset="-122"/>
                </a:rPr>
                <a:t> x, </a:t>
              </a:r>
              <a:r>
                <a:rPr lang="en-US" altLang="zh-CN" sz="2800" dirty="0" err="1">
                  <a:ea typeface="宋体" pitchFamily="2" charset="-122"/>
                </a:rPr>
                <a:t>int</a:t>
              </a:r>
              <a:r>
                <a:rPr lang="en-US" altLang="zh-CN" sz="2800" dirty="0">
                  <a:ea typeface="宋体" pitchFamily="2" charset="-122"/>
                </a:rPr>
                <a:t> y, </a:t>
              </a:r>
              <a:r>
                <a:rPr lang="en-US" altLang="zh-CN" sz="2800" dirty="0" err="1">
                  <a:solidFill>
                    <a:srgbClr val="FF0000"/>
                  </a:solidFill>
                  <a:ea typeface="宋体" pitchFamily="2" charset="-122"/>
                </a:rPr>
                <a:t>int</a:t>
              </a:r>
              <a:r>
                <a:rPr lang="en-US" altLang="zh-CN" sz="2800" dirty="0">
                  <a:solidFill>
                    <a:srgbClr val="FF0000"/>
                  </a:solidFill>
                  <a:ea typeface="宋体" pitchFamily="2" charset="-122"/>
                </a:rPr>
                <a:t> z</a:t>
              </a:r>
              <a:r>
                <a:rPr lang="en-US" altLang="zh-CN" sz="2800" dirty="0">
                  <a:ea typeface="宋体" pitchFamily="2" charset="-122"/>
                </a:rPr>
                <a:t>);</a:t>
              </a:r>
            </a:p>
          </p:txBody>
        </p:sp>
      </p:grpSp>
    </p:spTree>
    <p:extLst>
      <p:ext uri="{BB962C8B-B14F-4D97-AF65-F5344CB8AC3E}">
        <p14:creationId xmlns:p14="http://schemas.microsoft.com/office/powerpoint/2010/main" val="4120081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7239000" y="6400800"/>
            <a:ext cx="1905000" cy="457200"/>
          </a:xfrm>
        </p:spPr>
        <p:txBody>
          <a:bodyPr/>
          <a:lstStyle/>
          <a:p>
            <a:fld id="{96B7089A-A5FF-49C0-98B5-A037FE1171F3}" type="slidenum">
              <a:rPr lang="en-US" altLang="zh-CN"/>
              <a:pPr/>
              <a:t>29</a:t>
            </a:fld>
            <a:endParaRPr lang="en-US" altLang="zh-CN"/>
          </a:p>
        </p:txBody>
      </p:sp>
      <p:sp>
        <p:nvSpPr>
          <p:cNvPr id="6" name="Rectangle 2"/>
          <p:cNvSpPr>
            <a:spLocks noGrp="1" noChangeArrowheads="1"/>
          </p:cNvSpPr>
          <p:nvPr>
            <p:ph type="title"/>
          </p:nvPr>
        </p:nvSpPr>
        <p:spPr>
          <a:xfrm>
            <a:off x="533400" y="260648"/>
            <a:ext cx="7162800" cy="838200"/>
          </a:xfrm>
        </p:spPr>
        <p:txBody>
          <a:bodyPr/>
          <a:lstStyle/>
          <a:p>
            <a:r>
              <a:rPr lang="zh-CN" altLang="en-US" dirty="0" smtClean="0"/>
              <a:t>函数重载注意</a:t>
            </a:r>
            <a:r>
              <a:rPr lang="zh-CN" altLang="en-US" dirty="0"/>
              <a:t>事项</a:t>
            </a:r>
          </a:p>
        </p:txBody>
      </p:sp>
      <p:sp>
        <p:nvSpPr>
          <p:cNvPr id="7" name="Rectangle 4"/>
          <p:cNvSpPr>
            <a:spLocks noChangeArrowheads="1"/>
          </p:cNvSpPr>
          <p:nvPr/>
        </p:nvSpPr>
        <p:spPr bwMode="auto">
          <a:xfrm>
            <a:off x="762000" y="426720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0050" lvl="1" indent="-285750">
              <a:spcBef>
                <a:spcPct val="20000"/>
              </a:spcBef>
              <a:buClr>
                <a:schemeClr val="accent2"/>
              </a:buClr>
              <a:buFontTx/>
              <a:buChar char="–"/>
            </a:pPr>
            <a:r>
              <a:rPr lang="zh-CN" altLang="en-US" sz="2800" dirty="0">
                <a:solidFill>
                  <a:srgbClr val="FF0000"/>
                </a:solidFill>
                <a:latin typeface="Arial" pitchFamily="34" charset="0"/>
                <a:ea typeface="宋体" pitchFamily="2" charset="-122"/>
              </a:rPr>
              <a:t>不要将不同功能的函数声明为重载函数，以免出现调用结果的误解、混淆。这样不好</a:t>
            </a:r>
            <a:r>
              <a:rPr lang="zh-CN" altLang="en-US" sz="2800" dirty="0">
                <a:solidFill>
                  <a:srgbClr val="99FFCC"/>
                </a:solidFill>
                <a:latin typeface="Arial" pitchFamily="34" charset="0"/>
                <a:ea typeface="宋体" pitchFamily="2" charset="-122"/>
              </a:rPr>
              <a:t>：</a:t>
            </a:r>
          </a:p>
        </p:txBody>
      </p:sp>
      <p:grpSp>
        <p:nvGrpSpPr>
          <p:cNvPr id="8" name="Group 5"/>
          <p:cNvGrpSpPr>
            <a:grpSpLocks/>
          </p:cNvGrpSpPr>
          <p:nvPr/>
        </p:nvGrpSpPr>
        <p:grpSpPr bwMode="auto">
          <a:xfrm>
            <a:off x="1066800" y="2874963"/>
            <a:ext cx="3581400" cy="1458912"/>
            <a:chOff x="672" y="2112"/>
            <a:chExt cx="2256" cy="919"/>
          </a:xfrm>
        </p:grpSpPr>
        <p:sp>
          <p:nvSpPr>
            <p:cNvPr id="9" name="Text Box 6"/>
            <p:cNvSpPr txBox="1">
              <a:spLocks noChangeArrowheads="1"/>
            </p:cNvSpPr>
            <p:nvPr/>
          </p:nvSpPr>
          <p:spPr bwMode="auto">
            <a:xfrm>
              <a:off x="672" y="2112"/>
              <a:ext cx="2256" cy="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400" dirty="0" err="1">
                  <a:ea typeface="宋体" pitchFamily="2" charset="-122"/>
                </a:rPr>
                <a:t>int</a:t>
              </a:r>
              <a:r>
                <a:rPr lang="en-US" altLang="zh-CN" sz="2400" dirty="0">
                  <a:ea typeface="宋体" pitchFamily="2" charset="-122"/>
                </a:rPr>
                <a:t> add(</a:t>
              </a:r>
              <a:r>
                <a:rPr lang="en-US" altLang="zh-CN" sz="2400" dirty="0" err="1">
                  <a:ea typeface="宋体" pitchFamily="2" charset="-122"/>
                </a:rPr>
                <a:t>int</a:t>
              </a:r>
              <a:r>
                <a:rPr lang="en-US" altLang="zh-CN" sz="2400" dirty="0">
                  <a:ea typeface="宋体" pitchFamily="2" charset="-122"/>
                </a:rPr>
                <a:t> </a:t>
              </a:r>
              <a:r>
                <a:rPr lang="en-US" altLang="zh-CN" sz="2400" dirty="0" err="1">
                  <a:solidFill>
                    <a:srgbClr val="FF0000"/>
                  </a:solidFill>
                  <a:ea typeface="宋体" pitchFamily="2" charset="-122"/>
                </a:rPr>
                <a:t>x</a:t>
              </a:r>
              <a:r>
                <a:rPr lang="en-US" altLang="zh-CN" sz="2400" dirty="0" err="1">
                  <a:ea typeface="宋体" pitchFamily="2" charset="-122"/>
                </a:rPr>
                <a:t>,int</a:t>
              </a:r>
              <a:r>
                <a:rPr lang="en-US" altLang="zh-CN" sz="2400" dirty="0">
                  <a:ea typeface="宋体" pitchFamily="2" charset="-122"/>
                </a:rPr>
                <a:t> </a:t>
              </a:r>
              <a:r>
                <a:rPr lang="en-US" altLang="zh-CN" sz="2400" dirty="0">
                  <a:solidFill>
                    <a:srgbClr val="FF0000"/>
                  </a:solidFill>
                  <a:ea typeface="宋体" pitchFamily="2" charset="-122"/>
                </a:rPr>
                <a:t>y</a:t>
              </a:r>
              <a:r>
                <a:rPr lang="en-US" altLang="zh-CN" sz="2400" dirty="0">
                  <a:ea typeface="宋体" pitchFamily="2" charset="-122"/>
                </a:rPr>
                <a:t>);</a:t>
              </a:r>
            </a:p>
            <a:p>
              <a:pPr>
                <a:lnSpc>
                  <a:spcPct val="90000"/>
                </a:lnSpc>
                <a:spcBef>
                  <a:spcPct val="50000"/>
                </a:spcBef>
              </a:pPr>
              <a:r>
                <a:rPr lang="en-US" altLang="zh-CN" sz="2400" dirty="0" err="1">
                  <a:ea typeface="宋体" pitchFamily="2" charset="-122"/>
                </a:rPr>
                <a:t>int</a:t>
              </a:r>
              <a:r>
                <a:rPr lang="en-US" altLang="zh-CN" sz="2400" dirty="0">
                  <a:ea typeface="宋体" pitchFamily="2" charset="-122"/>
                </a:rPr>
                <a:t> add(</a:t>
              </a:r>
              <a:r>
                <a:rPr lang="en-US" altLang="zh-CN" sz="2400" dirty="0" err="1">
                  <a:ea typeface="宋体" pitchFamily="2" charset="-122"/>
                </a:rPr>
                <a:t>int</a:t>
              </a:r>
              <a:r>
                <a:rPr lang="en-US" altLang="zh-CN" sz="2400" dirty="0">
                  <a:ea typeface="宋体" pitchFamily="2" charset="-122"/>
                </a:rPr>
                <a:t> </a:t>
              </a:r>
              <a:r>
                <a:rPr lang="en-US" altLang="zh-CN" sz="2400" dirty="0" err="1">
                  <a:solidFill>
                    <a:srgbClr val="FF0000"/>
                  </a:solidFill>
                  <a:ea typeface="宋体" pitchFamily="2" charset="-122"/>
                </a:rPr>
                <a:t>a</a:t>
              </a:r>
              <a:r>
                <a:rPr lang="en-US" altLang="zh-CN" sz="2400" dirty="0" err="1">
                  <a:ea typeface="宋体" pitchFamily="2" charset="-122"/>
                </a:rPr>
                <a:t>,int</a:t>
              </a:r>
              <a:r>
                <a:rPr lang="en-US" altLang="zh-CN" sz="2400" dirty="0">
                  <a:ea typeface="宋体" pitchFamily="2" charset="-122"/>
                </a:rPr>
                <a:t> </a:t>
              </a:r>
              <a:r>
                <a:rPr lang="en-US" altLang="zh-CN" sz="2400" dirty="0">
                  <a:solidFill>
                    <a:srgbClr val="FF0000"/>
                  </a:solidFill>
                  <a:ea typeface="宋体" pitchFamily="2" charset="-122"/>
                </a:rPr>
                <a:t>b</a:t>
              </a:r>
              <a:r>
                <a:rPr lang="en-US" altLang="zh-CN" sz="2400" dirty="0">
                  <a:ea typeface="宋体" pitchFamily="2" charset="-122"/>
                </a:rPr>
                <a:t>);</a:t>
              </a:r>
            </a:p>
            <a:p>
              <a:pPr>
                <a:lnSpc>
                  <a:spcPct val="90000"/>
                </a:lnSpc>
                <a:spcBef>
                  <a:spcPct val="50000"/>
                </a:spcBef>
              </a:pPr>
              <a:r>
                <a:rPr lang="zh-CN" altLang="en-US" sz="2400" dirty="0">
                  <a:ea typeface="宋体" pitchFamily="2" charset="-122"/>
                </a:rPr>
                <a:t>编译器不以</a:t>
              </a:r>
              <a:r>
                <a:rPr lang="zh-CN" altLang="en-US" sz="2400" dirty="0">
                  <a:solidFill>
                    <a:srgbClr val="FF0000"/>
                  </a:solidFill>
                  <a:ea typeface="宋体" pitchFamily="2" charset="-122"/>
                </a:rPr>
                <a:t>形参名</a:t>
              </a:r>
              <a:r>
                <a:rPr lang="zh-CN" altLang="en-US" sz="2400" dirty="0">
                  <a:ea typeface="宋体" pitchFamily="2" charset="-122"/>
                </a:rPr>
                <a:t>来区分</a:t>
              </a:r>
            </a:p>
          </p:txBody>
        </p:sp>
        <p:grpSp>
          <p:nvGrpSpPr>
            <p:cNvPr id="10" name="Group 7"/>
            <p:cNvGrpSpPr>
              <a:grpSpLocks/>
            </p:cNvGrpSpPr>
            <p:nvPr/>
          </p:nvGrpSpPr>
          <p:grpSpPr bwMode="auto">
            <a:xfrm>
              <a:off x="2448" y="2304"/>
              <a:ext cx="336" cy="336"/>
              <a:chOff x="2448" y="2304"/>
              <a:chExt cx="336" cy="336"/>
            </a:xfrm>
          </p:grpSpPr>
          <p:sp>
            <p:nvSpPr>
              <p:cNvPr id="11" name="Line 8"/>
              <p:cNvSpPr>
                <a:spLocks noChangeShapeType="1"/>
              </p:cNvSpPr>
              <p:nvPr/>
            </p:nvSpPr>
            <p:spPr bwMode="auto">
              <a:xfrm>
                <a:off x="2448" y="2304"/>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flipH="1">
                <a:off x="2448" y="2304"/>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 name="Group 10"/>
          <p:cNvGrpSpPr>
            <a:grpSpLocks/>
          </p:cNvGrpSpPr>
          <p:nvPr/>
        </p:nvGrpSpPr>
        <p:grpSpPr bwMode="auto">
          <a:xfrm>
            <a:off x="4953000" y="2819400"/>
            <a:ext cx="3657600" cy="1458913"/>
            <a:chOff x="3120" y="2077"/>
            <a:chExt cx="2304" cy="919"/>
          </a:xfrm>
        </p:grpSpPr>
        <p:sp>
          <p:nvSpPr>
            <p:cNvPr id="14" name="Text Box 11"/>
            <p:cNvSpPr txBox="1">
              <a:spLocks noChangeArrowheads="1"/>
            </p:cNvSpPr>
            <p:nvPr/>
          </p:nvSpPr>
          <p:spPr bwMode="auto">
            <a:xfrm>
              <a:off x="3120" y="2077"/>
              <a:ext cx="2256" cy="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400" dirty="0" err="1">
                  <a:solidFill>
                    <a:srgbClr val="FF0000"/>
                  </a:solidFill>
                  <a:ea typeface="宋体" pitchFamily="2" charset="-122"/>
                </a:rPr>
                <a:t>int</a:t>
              </a:r>
              <a:r>
                <a:rPr lang="en-US" altLang="zh-CN" sz="2400" dirty="0">
                  <a:ea typeface="宋体" pitchFamily="2" charset="-122"/>
                </a:rPr>
                <a:t> add(</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x,int</a:t>
              </a:r>
              <a:r>
                <a:rPr lang="en-US" altLang="zh-CN" sz="2400" dirty="0">
                  <a:ea typeface="宋体" pitchFamily="2" charset="-122"/>
                </a:rPr>
                <a:t> y);</a:t>
              </a:r>
            </a:p>
            <a:p>
              <a:pPr>
                <a:lnSpc>
                  <a:spcPct val="90000"/>
                </a:lnSpc>
                <a:spcBef>
                  <a:spcPct val="50000"/>
                </a:spcBef>
              </a:pPr>
              <a:r>
                <a:rPr lang="en-US" altLang="zh-CN" sz="2400" dirty="0">
                  <a:solidFill>
                    <a:srgbClr val="FF0000"/>
                  </a:solidFill>
                  <a:ea typeface="宋体" pitchFamily="2" charset="-122"/>
                </a:rPr>
                <a:t>void </a:t>
              </a:r>
              <a:r>
                <a:rPr lang="en-US" altLang="zh-CN" sz="2400" dirty="0">
                  <a:ea typeface="宋体" pitchFamily="2" charset="-122"/>
                </a:rPr>
                <a:t>add(</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x,int</a:t>
              </a:r>
              <a:r>
                <a:rPr lang="en-US" altLang="zh-CN" sz="2400" dirty="0">
                  <a:ea typeface="宋体" pitchFamily="2" charset="-122"/>
                </a:rPr>
                <a:t> y);</a:t>
              </a:r>
            </a:p>
            <a:p>
              <a:pPr>
                <a:lnSpc>
                  <a:spcPct val="90000"/>
                </a:lnSpc>
                <a:spcBef>
                  <a:spcPct val="50000"/>
                </a:spcBef>
              </a:pPr>
              <a:r>
                <a:rPr lang="zh-CN" altLang="en-US" sz="2400" dirty="0">
                  <a:ea typeface="宋体" pitchFamily="2" charset="-122"/>
                </a:rPr>
                <a:t>编译器不以</a:t>
              </a:r>
              <a:r>
                <a:rPr lang="zh-CN" altLang="en-US" sz="2400" dirty="0">
                  <a:solidFill>
                    <a:srgbClr val="FF0000"/>
                  </a:solidFill>
                  <a:ea typeface="宋体" pitchFamily="2" charset="-122"/>
                </a:rPr>
                <a:t>返回值</a:t>
              </a:r>
              <a:r>
                <a:rPr lang="zh-CN" altLang="en-US" sz="2400" dirty="0">
                  <a:ea typeface="宋体" pitchFamily="2" charset="-122"/>
                </a:rPr>
                <a:t>来区分</a:t>
              </a:r>
            </a:p>
          </p:txBody>
        </p:sp>
        <p:grpSp>
          <p:nvGrpSpPr>
            <p:cNvPr id="15" name="Group 12"/>
            <p:cNvGrpSpPr>
              <a:grpSpLocks/>
            </p:cNvGrpSpPr>
            <p:nvPr/>
          </p:nvGrpSpPr>
          <p:grpSpPr bwMode="auto">
            <a:xfrm>
              <a:off x="5088" y="2291"/>
              <a:ext cx="336" cy="336"/>
              <a:chOff x="5088" y="2291"/>
              <a:chExt cx="336" cy="336"/>
            </a:xfrm>
          </p:grpSpPr>
          <p:sp>
            <p:nvSpPr>
              <p:cNvPr id="16" name="Line 13"/>
              <p:cNvSpPr>
                <a:spLocks noChangeShapeType="1"/>
              </p:cNvSpPr>
              <p:nvPr/>
            </p:nvSpPr>
            <p:spPr bwMode="auto">
              <a:xfrm>
                <a:off x="5088" y="2291"/>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auto">
              <a:xfrm flipH="1">
                <a:off x="5088" y="2291"/>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8" name="Group 15"/>
          <p:cNvGrpSpPr>
            <a:grpSpLocks/>
          </p:cNvGrpSpPr>
          <p:nvPr/>
        </p:nvGrpSpPr>
        <p:grpSpPr bwMode="auto">
          <a:xfrm>
            <a:off x="304800" y="5257800"/>
            <a:ext cx="8839200" cy="787400"/>
            <a:chOff x="192" y="3648"/>
            <a:chExt cx="5568" cy="496"/>
          </a:xfrm>
        </p:grpSpPr>
        <p:sp>
          <p:nvSpPr>
            <p:cNvPr id="19" name="Text Box 16"/>
            <p:cNvSpPr txBox="1">
              <a:spLocks noChangeArrowheads="1"/>
            </p:cNvSpPr>
            <p:nvPr/>
          </p:nvSpPr>
          <p:spPr bwMode="auto">
            <a:xfrm>
              <a:off x="192" y="3648"/>
              <a:ext cx="2448"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n-US" altLang="zh-CN" sz="2400" dirty="0" err="1">
                  <a:latin typeface="Courier New" pitchFamily="49" charset="0"/>
                  <a:ea typeface="宋体" pitchFamily="2" charset="-122"/>
                </a:rPr>
                <a:t>int</a:t>
              </a:r>
              <a:r>
                <a:rPr lang="en-US" altLang="zh-CN" sz="2400" dirty="0">
                  <a:latin typeface="Courier New" pitchFamily="49" charset="0"/>
                  <a:ea typeface="宋体" pitchFamily="2" charset="-122"/>
                </a:rPr>
                <a:t> </a:t>
              </a:r>
              <a:r>
                <a:rPr lang="en-US" altLang="zh-CN" sz="2400" dirty="0">
                  <a:solidFill>
                    <a:srgbClr val="FF0000"/>
                  </a:solidFill>
                  <a:latin typeface="Courier New" pitchFamily="49" charset="0"/>
                  <a:ea typeface="宋体" pitchFamily="2" charset="-122"/>
                </a:rPr>
                <a:t>add</a:t>
              </a:r>
              <a:r>
                <a:rPr lang="en-US" altLang="zh-CN" sz="2400" dirty="0">
                  <a:latin typeface="Courier New" pitchFamily="49" charset="0"/>
                  <a:ea typeface="宋体" pitchFamily="2" charset="-122"/>
                </a:rPr>
                <a:t>(</a:t>
              </a:r>
              <a:r>
                <a:rPr lang="en-US" altLang="zh-CN" sz="2400" dirty="0" err="1">
                  <a:latin typeface="Courier New" pitchFamily="49" charset="0"/>
                  <a:ea typeface="宋体" pitchFamily="2" charset="-122"/>
                </a:rPr>
                <a:t>int</a:t>
              </a:r>
              <a:r>
                <a:rPr lang="en-US" altLang="zh-CN" sz="2400" dirty="0">
                  <a:latin typeface="Courier New" pitchFamily="49" charset="0"/>
                  <a:ea typeface="宋体" pitchFamily="2" charset="-122"/>
                </a:rPr>
                <a:t> </a:t>
              </a:r>
              <a:r>
                <a:rPr lang="en-US" altLang="zh-CN" sz="2400" dirty="0" err="1">
                  <a:latin typeface="Courier New" pitchFamily="49" charset="0"/>
                  <a:ea typeface="宋体" pitchFamily="2" charset="-122"/>
                </a:rPr>
                <a:t>x,int</a:t>
              </a:r>
              <a:r>
                <a:rPr lang="en-US" altLang="zh-CN" sz="2400" dirty="0">
                  <a:latin typeface="Courier New" pitchFamily="49" charset="0"/>
                  <a:ea typeface="宋体" pitchFamily="2" charset="-122"/>
                </a:rPr>
                <a:t> y)</a:t>
              </a:r>
            </a:p>
            <a:p>
              <a:pPr>
                <a:lnSpc>
                  <a:spcPct val="60000"/>
                </a:lnSpc>
                <a:spcBef>
                  <a:spcPct val="50000"/>
                </a:spcBef>
              </a:pPr>
              <a:r>
                <a:rPr lang="en-US" altLang="zh-CN" sz="2400" dirty="0">
                  <a:latin typeface="Courier New" pitchFamily="49" charset="0"/>
                  <a:ea typeface="宋体" pitchFamily="2" charset="-122"/>
                </a:rPr>
                <a:t>{  return </a:t>
              </a:r>
              <a:r>
                <a:rPr lang="en-US" altLang="zh-CN" sz="2400" dirty="0" err="1">
                  <a:latin typeface="Courier New" pitchFamily="49" charset="0"/>
                  <a:ea typeface="宋体" pitchFamily="2" charset="-122"/>
                </a:rPr>
                <a:t>x</a:t>
              </a:r>
              <a:r>
                <a:rPr lang="en-US" altLang="zh-CN" sz="2800" b="1" dirty="0" err="1">
                  <a:solidFill>
                    <a:srgbClr val="FF0000"/>
                  </a:solidFill>
                  <a:latin typeface="Courier New" pitchFamily="49" charset="0"/>
                  <a:ea typeface="宋体" pitchFamily="2" charset="-122"/>
                </a:rPr>
                <a:t>+</a:t>
              </a:r>
              <a:r>
                <a:rPr lang="en-US" altLang="zh-CN" sz="2400" dirty="0" err="1">
                  <a:latin typeface="Courier New" pitchFamily="49" charset="0"/>
                  <a:ea typeface="宋体" pitchFamily="2" charset="-122"/>
                </a:rPr>
                <a:t>y</a:t>
              </a:r>
              <a:r>
                <a:rPr lang="en-US" altLang="zh-CN" sz="2400" dirty="0">
                  <a:latin typeface="Courier New" pitchFamily="49" charset="0"/>
                  <a:ea typeface="宋体" pitchFamily="2" charset="-122"/>
                </a:rPr>
                <a:t>;  }</a:t>
              </a:r>
            </a:p>
          </p:txBody>
        </p:sp>
        <p:sp>
          <p:nvSpPr>
            <p:cNvPr id="20" name="Text Box 17"/>
            <p:cNvSpPr txBox="1">
              <a:spLocks noChangeArrowheads="1"/>
            </p:cNvSpPr>
            <p:nvPr/>
          </p:nvSpPr>
          <p:spPr bwMode="auto">
            <a:xfrm>
              <a:off x="2640" y="3648"/>
              <a:ext cx="3120"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n-US" altLang="zh-CN" sz="2400" dirty="0">
                  <a:latin typeface="Courier New" pitchFamily="49" charset="0"/>
                  <a:ea typeface="宋体" pitchFamily="2" charset="-122"/>
                </a:rPr>
                <a:t>float </a:t>
              </a:r>
              <a:r>
                <a:rPr lang="en-US" altLang="zh-CN" sz="2400" dirty="0">
                  <a:solidFill>
                    <a:srgbClr val="FF0000"/>
                  </a:solidFill>
                  <a:latin typeface="Courier New" pitchFamily="49" charset="0"/>
                  <a:ea typeface="宋体" pitchFamily="2" charset="-122"/>
                </a:rPr>
                <a:t>add</a:t>
              </a:r>
              <a:r>
                <a:rPr lang="en-US" altLang="zh-CN" sz="2400" dirty="0">
                  <a:latin typeface="Courier New" pitchFamily="49" charset="0"/>
                  <a:ea typeface="宋体" pitchFamily="2" charset="-122"/>
                </a:rPr>
                <a:t>(float </a:t>
              </a:r>
              <a:r>
                <a:rPr lang="en-US" altLang="zh-CN" sz="2400" dirty="0" err="1">
                  <a:latin typeface="Courier New" pitchFamily="49" charset="0"/>
                  <a:ea typeface="宋体" pitchFamily="2" charset="-122"/>
                </a:rPr>
                <a:t>x,float</a:t>
              </a:r>
              <a:r>
                <a:rPr lang="en-US" altLang="zh-CN" sz="2400" dirty="0">
                  <a:latin typeface="Courier New" pitchFamily="49" charset="0"/>
                  <a:ea typeface="宋体" pitchFamily="2" charset="-122"/>
                </a:rPr>
                <a:t> y)</a:t>
              </a:r>
            </a:p>
            <a:p>
              <a:pPr>
                <a:lnSpc>
                  <a:spcPct val="60000"/>
                </a:lnSpc>
                <a:spcBef>
                  <a:spcPct val="50000"/>
                </a:spcBef>
              </a:pPr>
              <a:r>
                <a:rPr lang="en-US" altLang="zh-CN" sz="2400" dirty="0">
                  <a:latin typeface="Courier New" pitchFamily="49" charset="0"/>
                  <a:ea typeface="宋体" pitchFamily="2" charset="-122"/>
                </a:rPr>
                <a:t>{  return x</a:t>
              </a:r>
              <a:r>
                <a:rPr lang="en-US" altLang="zh-CN" sz="2800" b="1" dirty="0">
                  <a:solidFill>
                    <a:srgbClr val="FF0000"/>
                  </a:solidFill>
                  <a:latin typeface="Courier New" pitchFamily="49" charset="0"/>
                  <a:ea typeface="宋体" pitchFamily="2" charset="-122"/>
                </a:rPr>
                <a:t>-</a:t>
              </a:r>
              <a:r>
                <a:rPr lang="en-US" altLang="zh-CN" sz="2400" dirty="0">
                  <a:latin typeface="Courier New" pitchFamily="49" charset="0"/>
                  <a:ea typeface="宋体" pitchFamily="2" charset="-122"/>
                </a:rPr>
                <a:t>y;  }</a:t>
              </a:r>
            </a:p>
          </p:txBody>
        </p:sp>
        <p:sp>
          <p:nvSpPr>
            <p:cNvPr id="21" name="Line 18"/>
            <p:cNvSpPr>
              <a:spLocks noChangeShapeType="1"/>
            </p:cNvSpPr>
            <p:nvPr/>
          </p:nvSpPr>
          <p:spPr bwMode="auto">
            <a:xfrm>
              <a:off x="2592" y="3696"/>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Rectangle 3"/>
          <p:cNvSpPr txBox="1">
            <a:spLocks noChangeArrowheads="1"/>
          </p:cNvSpPr>
          <p:nvPr/>
        </p:nvSpPr>
        <p:spPr>
          <a:xfrm>
            <a:off x="762000" y="1524000"/>
            <a:ext cx="8382000" cy="1524000"/>
          </a:xfrm>
          <a:prstGeom prst="rect">
            <a:avLst/>
          </a:prstGeom>
        </p:spPr>
        <p:txBody>
          <a:bodyPr vert="horz" lIns="91440" tIns="45720" rIns="91440" bIns="45720" rtlCol="0">
            <a:norm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a:r>
              <a:rPr lang="zh-CN" altLang="en-US" dirty="0" smtClean="0"/>
              <a:t>重载函数的形参必须不同</a:t>
            </a:r>
            <a:r>
              <a:rPr lang="en-US" altLang="zh-CN" dirty="0" smtClean="0"/>
              <a:t>: </a:t>
            </a:r>
            <a:r>
              <a:rPr lang="zh-CN" altLang="en-US" dirty="0" smtClean="0">
                <a:solidFill>
                  <a:srgbClr val="FF0000"/>
                </a:solidFill>
              </a:rPr>
              <a:t>个数</a:t>
            </a:r>
            <a:r>
              <a:rPr lang="zh-CN" altLang="en-US" dirty="0" smtClean="0"/>
              <a:t>不同或</a:t>
            </a:r>
            <a:r>
              <a:rPr lang="zh-CN" altLang="en-US" dirty="0" smtClean="0">
                <a:solidFill>
                  <a:srgbClr val="FF0000"/>
                </a:solidFill>
              </a:rPr>
              <a:t>类型</a:t>
            </a:r>
            <a:r>
              <a:rPr lang="zh-CN" altLang="en-US" dirty="0" smtClean="0"/>
              <a:t>不同。</a:t>
            </a:r>
          </a:p>
          <a:p>
            <a:pPr marL="400050" lvl="1"/>
            <a:r>
              <a:rPr lang="zh-CN" altLang="en-US" dirty="0" smtClean="0"/>
              <a:t>编译程序将根据实参和形参的类型及个数的最佳匹配来选择调用哪一个函数。</a:t>
            </a:r>
            <a:endParaRPr lang="zh-CN" altLang="en-US" dirty="0"/>
          </a:p>
        </p:txBody>
      </p:sp>
    </p:spTree>
    <p:extLst>
      <p:ext uri="{BB962C8B-B14F-4D97-AF65-F5344CB8AC3E}">
        <p14:creationId xmlns:p14="http://schemas.microsoft.com/office/powerpoint/2010/main" val="35308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函数的基本概念</a:t>
            </a:r>
            <a:endParaRPr lang="zh-CN" altLang="en-US" dirty="0"/>
          </a:p>
        </p:txBody>
      </p:sp>
      <p:sp>
        <p:nvSpPr>
          <p:cNvPr id="3" name="内容占位符 2"/>
          <p:cNvSpPr>
            <a:spLocks noGrp="1"/>
          </p:cNvSpPr>
          <p:nvPr>
            <p:ph idx="1"/>
          </p:nvPr>
        </p:nvSpPr>
        <p:spPr>
          <a:xfrm>
            <a:off x="2123728" y="1268760"/>
            <a:ext cx="6660232" cy="5112568"/>
          </a:xfrm>
        </p:spPr>
        <p:txBody>
          <a:bodyPr>
            <a:normAutofit/>
          </a:bodyPr>
          <a:lstStyle/>
          <a:p>
            <a:pPr>
              <a:lnSpc>
                <a:spcPct val="150000"/>
              </a:lnSpc>
            </a:pPr>
            <a:r>
              <a:rPr lang="zh-CN" altLang="en-US" dirty="0"/>
              <a:t>函数</a:t>
            </a:r>
            <a:endParaRPr lang="en-US" altLang="zh-CN" dirty="0" smtClean="0"/>
          </a:p>
          <a:p>
            <a:pPr marL="457200" lvl="1" indent="0">
              <a:lnSpc>
                <a:spcPct val="150000"/>
              </a:lnSpc>
              <a:buClr>
                <a:srgbClr val="6048D7"/>
              </a:buClr>
              <a:buNone/>
            </a:pPr>
            <a:r>
              <a:rPr lang="zh-CN" altLang="en-US" dirty="0" smtClean="0"/>
              <a:t>用户自定义的操作序列</a:t>
            </a:r>
            <a:endParaRPr lang="en-US" altLang="zh-CN" dirty="0" smtClean="0"/>
          </a:p>
          <a:p>
            <a:pPr>
              <a:lnSpc>
                <a:spcPct val="150000"/>
              </a:lnSpc>
            </a:pPr>
            <a:r>
              <a:rPr lang="zh-CN" altLang="en-US" dirty="0" smtClean="0"/>
              <a:t>函数的基本结构</a:t>
            </a:r>
            <a:endParaRPr lang="en-US" altLang="zh-CN" dirty="0" smtClean="0"/>
          </a:p>
          <a:p>
            <a:pPr lvl="1">
              <a:lnSpc>
                <a:spcPct val="150000"/>
              </a:lnSpc>
            </a:pPr>
            <a:endParaRPr lang="en-US" altLang="zh-CN" dirty="0" smtClean="0"/>
          </a:p>
          <a:p>
            <a:pPr marL="457200" lvl="1" indent="0">
              <a:lnSpc>
                <a:spcPct val="150000"/>
              </a:lnSpc>
              <a:buClr>
                <a:srgbClr val="6048D7"/>
              </a:buClr>
              <a:buNone/>
            </a:pPr>
            <a:endParaRPr lang="en-US" altLang="zh-CN" dirty="0"/>
          </a:p>
          <a:p>
            <a:pPr marL="457200" lvl="1" indent="0">
              <a:lnSpc>
                <a:spcPct val="150000"/>
              </a:lnSpc>
              <a:buClr>
                <a:srgbClr val="6048D7"/>
              </a:buClr>
              <a:buNone/>
            </a:pPr>
            <a:endParaRPr lang="en-US" altLang="zh-CN" dirty="0" smtClean="0"/>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参数列表可以为空</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函数体可以为空</a:t>
            </a:r>
            <a:endParaRPr lang="en-US" altLang="zh-CN" dirty="0"/>
          </a:p>
          <a:p>
            <a:pPr>
              <a:lnSpc>
                <a:spcPct val="150000"/>
              </a:lnSpc>
            </a:pPr>
            <a:r>
              <a:rPr lang="zh-CN" altLang="en-US" dirty="0"/>
              <a:t>主调</a:t>
            </a:r>
            <a:r>
              <a:rPr lang="zh-CN" altLang="en-US" dirty="0" smtClean="0"/>
              <a:t>函数 </a:t>
            </a:r>
            <a:r>
              <a:rPr lang="en-US" altLang="zh-CN" dirty="0" smtClean="0"/>
              <a:t>vs. </a:t>
            </a:r>
            <a:r>
              <a:rPr lang="zh-CN" altLang="en-US" dirty="0" smtClean="0"/>
              <a:t>被调函数</a:t>
            </a:r>
            <a:endParaRPr lang="en-US" altLang="zh-CN" dirty="0" smtClean="0"/>
          </a:p>
          <a:p>
            <a:pPr marL="457200" lvl="1" indent="0">
              <a:lnSpc>
                <a:spcPct val="150000"/>
              </a:lnSpc>
              <a:buNone/>
            </a:pPr>
            <a:r>
              <a:rPr lang="zh-CN" altLang="en-US" dirty="0" smtClean="0">
                <a:latin typeface="Consolas" panose="020B0609020204030204" pitchFamily="49" charset="0"/>
                <a:cs typeface="Consolas" panose="020B0609020204030204" pitchFamily="49" charset="0"/>
              </a:rPr>
              <a:t>一个函数在被调用前，一定要声明该函数！</a:t>
            </a:r>
            <a:endParaRPr lang="zh-CN" altLang="en-US" dirty="0">
              <a:latin typeface="Consolas" panose="020B0609020204030204" pitchFamily="49" charset="0"/>
              <a:cs typeface="Consolas" panose="020B0609020204030204" pitchFamily="49" charset="0"/>
            </a:endParaRPr>
          </a:p>
        </p:txBody>
      </p:sp>
      <p:sp>
        <p:nvSpPr>
          <p:cNvPr id="4" name="文本框 3"/>
          <p:cNvSpPr txBox="1"/>
          <p:nvPr/>
        </p:nvSpPr>
        <p:spPr>
          <a:xfrm>
            <a:off x="2627784" y="2780928"/>
            <a:ext cx="4206601" cy="1338828"/>
          </a:xfrm>
          <a:prstGeom prst="rect">
            <a:avLst/>
          </a:prstGeom>
          <a:noFill/>
        </p:spPr>
        <p:txBody>
          <a:bodyPr wrap="none" rtlCol="0">
            <a:spAutoFit/>
          </a:bodyPr>
          <a:lstStyle/>
          <a:p>
            <a:pPr>
              <a:lnSpc>
                <a:spcPct val="150000"/>
              </a:lnSpc>
            </a:pPr>
            <a:r>
              <a:rPr lang="zh-CN" altLang="en-US" u="sng" dirty="0" smtClean="0">
                <a:latin typeface="微软雅黑" panose="020B0503020204020204" pitchFamily="34" charset="-122"/>
                <a:ea typeface="微软雅黑" panose="020B0503020204020204" pitchFamily="34" charset="-122"/>
              </a:rPr>
              <a:t>返回类型</a:t>
            </a:r>
            <a:r>
              <a:rPr lang="zh-CN" altLang="en-US" dirty="0" smtClean="0">
                <a:latin typeface="微软雅黑" panose="020B0503020204020204" pitchFamily="34" charset="-122"/>
                <a:ea typeface="微软雅黑" panose="020B0503020204020204" pitchFamily="34" charset="-122"/>
              </a:rPr>
              <a:t>     </a:t>
            </a:r>
            <a:r>
              <a:rPr lang="zh-CN" altLang="en-US" u="sng" dirty="0" smtClean="0">
                <a:latin typeface="微软雅黑" panose="020B0503020204020204" pitchFamily="34" charset="-122"/>
                <a:ea typeface="微软雅黑" panose="020B0503020204020204" pitchFamily="34" charset="-122"/>
              </a:rPr>
              <a:t>函数名</a:t>
            </a:r>
            <a:r>
              <a:rPr lang="zh-CN" altLang="en-US" dirty="0" smtClean="0">
                <a:latin typeface="微软雅黑" panose="020B0503020204020204" pitchFamily="34" charset="-122"/>
                <a:ea typeface="微软雅黑" panose="020B0503020204020204" pitchFamily="34" charset="-122"/>
              </a:rPr>
              <a:t>（</a:t>
            </a:r>
            <a:r>
              <a:rPr lang="zh-CN" altLang="en-US" u="sng" dirty="0" smtClean="0">
                <a:latin typeface="微软雅黑" panose="020B0503020204020204" pitchFamily="34" charset="-122"/>
                <a:ea typeface="微软雅黑" panose="020B0503020204020204" pitchFamily="34" charset="-122"/>
              </a:rPr>
              <a:t>形式参数列表</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语句（操作）序列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3795" y="3265676"/>
            <a:ext cx="1800493"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如何理解操作序列？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18434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3.5</a:t>
            </a:r>
            <a:endParaRPr lang="zh-CN" altLang="en-US" dirty="0"/>
          </a:p>
        </p:txBody>
      </p:sp>
      <p:sp>
        <p:nvSpPr>
          <p:cNvPr id="4" name="文本框 3"/>
          <p:cNvSpPr txBox="1"/>
          <p:nvPr/>
        </p:nvSpPr>
        <p:spPr>
          <a:xfrm>
            <a:off x="107504" y="1187503"/>
            <a:ext cx="3647152"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下列哪些情况属于正确的函数重载</a:t>
            </a:r>
            <a:endParaRPr lang="zh-CN" altLang="en-US"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1287889" y="1700808"/>
            <a:ext cx="3456384"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foo.h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r>
              <a:rPr lang="en-US" altLang="zh-CN" sz="1400" dirty="0" smtClean="0">
                <a:latin typeface="Consolas" panose="020B0609020204030204" pitchFamily="49" charset="0"/>
                <a:ea typeface="+mn-ea"/>
                <a:cs typeface="Consolas" panose="020B0609020204030204" pitchFamily="49" charset="0"/>
              </a:rPr>
              <a:t>);</a:t>
            </a:r>
          </a:p>
          <a:p>
            <a:pPr marL="0" indent="0">
              <a:lnSpc>
                <a:spcPct val="150000"/>
              </a:lnSpc>
              <a:buNone/>
            </a:pPr>
            <a:r>
              <a:rPr lang="en-US" altLang="zh-CN" sz="1400" dirty="0">
                <a:latin typeface="Consolas" panose="020B0609020204030204" pitchFamily="49" charset="0"/>
                <a:cs typeface="Consolas" panose="020B0609020204030204" pitchFamily="49" charset="0"/>
              </a:rPr>
              <a:t>void </a:t>
            </a:r>
            <a:r>
              <a:rPr lang="en-US" altLang="zh-CN" sz="1400" dirty="0" smtClean="0">
                <a:latin typeface="Consolas" panose="020B0609020204030204" pitchFamily="49" charset="0"/>
                <a:cs typeface="Consolas" panose="020B0609020204030204" pitchFamily="49" charset="0"/>
              </a:rPr>
              <a:t>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c );</a:t>
            </a:r>
            <a:endParaRPr lang="en-US" altLang="zh-CN" sz="1400" dirty="0">
              <a:latin typeface="Consolas" panose="020B0609020204030204" pitchFamily="49" charset="0"/>
              <a:cs typeface="Consolas" panose="020B0609020204030204" pitchFamily="49" charset="0"/>
            </a:endParaRPr>
          </a:p>
        </p:txBody>
      </p:sp>
      <p:sp>
        <p:nvSpPr>
          <p:cNvPr id="6" name="内容占位符 2"/>
          <p:cNvSpPr txBox="1">
            <a:spLocks/>
          </p:cNvSpPr>
          <p:nvPr/>
        </p:nvSpPr>
        <p:spPr>
          <a:xfrm>
            <a:off x="1287889" y="2992788"/>
            <a:ext cx="3456384"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foo.h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x </a:t>
            </a:r>
            <a:r>
              <a:rPr lang="en-US" altLang="zh-CN" sz="1400" dirty="0" smtClean="0">
                <a:latin typeface="Consolas" panose="020B0609020204030204" pitchFamily="49" charset="0"/>
                <a:ea typeface="+mn-ea"/>
                <a:cs typeface="Consolas" panose="020B0609020204030204" pitchFamily="49" charset="0"/>
              </a:rPr>
              <a:t>);</a:t>
            </a:r>
          </a:p>
          <a:p>
            <a:pPr marL="0" indent="0">
              <a:lnSpc>
                <a:spcPct val="150000"/>
              </a:lnSpc>
              <a:buNone/>
            </a:pPr>
            <a:r>
              <a:rPr lang="en-US" altLang="zh-CN" sz="1400" dirty="0">
                <a:latin typeface="Consolas" panose="020B0609020204030204" pitchFamily="49" charset="0"/>
                <a:cs typeface="Consolas" panose="020B0609020204030204" pitchFamily="49" charset="0"/>
              </a:rPr>
              <a:t>void </a:t>
            </a:r>
            <a:r>
              <a:rPr lang="en-US" altLang="zh-CN" sz="1400" dirty="0" smtClean="0">
                <a:latin typeface="Consolas" panose="020B0609020204030204" pitchFamily="49" charset="0"/>
                <a:cs typeface="Consolas" panose="020B0609020204030204" pitchFamily="49" charset="0"/>
              </a:rPr>
              <a:t>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c );</a:t>
            </a:r>
            <a:endParaRPr lang="en-US" altLang="zh-CN" sz="1400" dirty="0">
              <a:latin typeface="Consolas" panose="020B0609020204030204" pitchFamily="49" charset="0"/>
              <a:cs typeface="Consolas" panose="020B0609020204030204" pitchFamily="49" charset="0"/>
            </a:endParaRPr>
          </a:p>
        </p:txBody>
      </p:sp>
      <p:sp>
        <p:nvSpPr>
          <p:cNvPr id="7" name="内容占位符 2"/>
          <p:cNvSpPr txBox="1">
            <a:spLocks/>
          </p:cNvSpPr>
          <p:nvPr/>
        </p:nvSpPr>
        <p:spPr>
          <a:xfrm>
            <a:off x="1287889" y="4284768"/>
            <a:ext cx="3456384"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foo.h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m  </a:t>
            </a:r>
            <a:r>
              <a:rPr lang="en-US" altLang="zh-CN" sz="1400" dirty="0" smtClean="0">
                <a:latin typeface="Consolas" panose="020B0609020204030204" pitchFamily="49" charset="0"/>
                <a:ea typeface="+mn-ea"/>
                <a:cs typeface="Consolas" panose="020B0609020204030204" pitchFamily="49" charset="0"/>
              </a:rPr>
              <a:t>);</a:t>
            </a:r>
          </a:p>
          <a:p>
            <a:pPr marL="0" indent="0">
              <a:lnSpc>
                <a:spcPct val="150000"/>
              </a:lnSpc>
              <a:buNone/>
            </a:pPr>
            <a:r>
              <a:rPr lang="en-US" altLang="zh-CN" sz="1400" dirty="0">
                <a:latin typeface="Consolas" panose="020B0609020204030204" pitchFamily="49" charset="0"/>
                <a:cs typeface="Consolas" panose="020B0609020204030204" pitchFamily="49" charset="0"/>
              </a:rPr>
              <a:t>void </a:t>
            </a:r>
            <a:r>
              <a:rPr lang="en-US" altLang="zh-CN" sz="1400" dirty="0" smtClean="0">
                <a:latin typeface="Consolas" panose="020B0609020204030204" pitchFamily="49" charset="0"/>
                <a:cs typeface="Consolas" panose="020B0609020204030204" pitchFamily="49" charset="0"/>
              </a:rPr>
              <a:t>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c );</a:t>
            </a:r>
            <a:endParaRPr lang="en-US" altLang="zh-CN" sz="1400" dirty="0">
              <a:latin typeface="Consolas" panose="020B0609020204030204" pitchFamily="49" charset="0"/>
              <a:cs typeface="Consolas" panose="020B0609020204030204" pitchFamily="49" charset="0"/>
            </a:endParaRPr>
          </a:p>
        </p:txBody>
      </p:sp>
      <p:sp>
        <p:nvSpPr>
          <p:cNvPr id="8" name="内容占位符 2"/>
          <p:cNvSpPr txBox="1">
            <a:spLocks/>
          </p:cNvSpPr>
          <p:nvPr/>
        </p:nvSpPr>
        <p:spPr>
          <a:xfrm>
            <a:off x="1269954" y="5576748"/>
            <a:ext cx="3456384"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foo.h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c </a:t>
            </a:r>
            <a:r>
              <a:rPr lang="en-US" altLang="zh-CN" sz="1400" dirty="0" smtClean="0">
                <a:latin typeface="Consolas" panose="020B0609020204030204" pitchFamily="49" charset="0"/>
                <a:ea typeface="+mn-ea"/>
                <a:cs typeface="Consolas" panose="020B0609020204030204" pitchFamily="49" charset="0"/>
              </a:rPr>
              <a:t>);</a:t>
            </a:r>
          </a:p>
          <a:p>
            <a:pPr marL="0" indent="0">
              <a:lnSpc>
                <a:spcPct val="150000"/>
              </a:lnSpc>
              <a:buNone/>
            </a:pPr>
            <a:r>
              <a:rPr lang="en-US" altLang="zh-CN" sz="1400" dirty="0" err="1" smtClean="0">
                <a:latin typeface="Consolas" panose="020B0609020204030204" pitchFamily="49" charset="0"/>
                <a:cs typeface="Consolas" panose="020B0609020204030204" pitchFamily="49" charset="0"/>
              </a:rPr>
              <a:t>bool</a:t>
            </a:r>
            <a:r>
              <a:rPr lang="en-US" altLang="zh-CN" sz="1400" dirty="0" smtClean="0">
                <a:latin typeface="Consolas" panose="020B0609020204030204" pitchFamily="49" charset="0"/>
                <a:cs typeface="Consolas" panose="020B0609020204030204" pitchFamily="49" charset="0"/>
              </a:rPr>
              <a:t>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char c );</a:t>
            </a:r>
            <a:endParaRPr lang="en-US" altLang="zh-CN" sz="1400" dirty="0">
              <a:latin typeface="Consolas" panose="020B0609020204030204" pitchFamily="49" charset="0"/>
              <a:cs typeface="Consolas" panose="020B0609020204030204" pitchFamily="49" charset="0"/>
            </a:endParaRPr>
          </a:p>
        </p:txBody>
      </p:sp>
      <p:sp>
        <p:nvSpPr>
          <p:cNvPr id="9" name="文本框 8"/>
          <p:cNvSpPr txBox="1"/>
          <p:nvPr/>
        </p:nvSpPr>
        <p:spPr>
          <a:xfrm>
            <a:off x="4133679" y="2924944"/>
            <a:ext cx="726353"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a:t>FALSE</a:t>
            </a:r>
            <a:endParaRPr lang="zh-CN" altLang="en-US" dirty="0"/>
          </a:p>
        </p:txBody>
      </p:sp>
      <p:sp>
        <p:nvSpPr>
          <p:cNvPr id="10" name="文本框 9"/>
          <p:cNvSpPr txBox="1"/>
          <p:nvPr/>
        </p:nvSpPr>
        <p:spPr>
          <a:xfrm>
            <a:off x="4136604" y="4221088"/>
            <a:ext cx="723428" cy="369332"/>
          </a:xfrm>
          <a:prstGeom prst="rect">
            <a:avLst/>
          </a:prstGeom>
          <a:solidFill>
            <a:srgbClr val="3814B0"/>
          </a:solidFill>
        </p:spPr>
        <p:txBody>
          <a:bodyPr wrap="square" rtlCol="0">
            <a:spAutoFit/>
          </a:bodyPr>
          <a:lstStyle>
            <a:defPPr>
              <a:defRPr lang="zh-CN"/>
            </a:defPPr>
            <a:lvl1pPr>
              <a:defRPr>
                <a:solidFill>
                  <a:schemeClr val="bg1"/>
                </a:solidFill>
              </a:defRPr>
            </a:lvl1pPr>
          </a:lstStyle>
          <a:p>
            <a:r>
              <a:rPr lang="en-US" altLang="zh-CN" dirty="0"/>
              <a:t>TRUE</a:t>
            </a:r>
            <a:endParaRPr lang="zh-CN" altLang="en-US" dirty="0"/>
          </a:p>
        </p:txBody>
      </p:sp>
      <p:sp>
        <p:nvSpPr>
          <p:cNvPr id="11" name="文本框 10"/>
          <p:cNvSpPr txBox="1"/>
          <p:nvPr/>
        </p:nvSpPr>
        <p:spPr>
          <a:xfrm>
            <a:off x="4138153" y="1628800"/>
            <a:ext cx="721879" cy="369332"/>
          </a:xfrm>
          <a:prstGeom prst="rect">
            <a:avLst/>
          </a:prstGeom>
          <a:solidFill>
            <a:srgbClr val="3814B0"/>
          </a:solidFill>
        </p:spPr>
        <p:txBody>
          <a:bodyPr wrap="square" rtlCol="0">
            <a:spAutoFit/>
          </a:bodyPr>
          <a:lstStyle/>
          <a:p>
            <a:r>
              <a:rPr lang="en-US" altLang="zh-CN" dirty="0" smtClean="0">
                <a:solidFill>
                  <a:schemeClr val="bg1"/>
                </a:solidFill>
              </a:rPr>
              <a:t>TRUE</a:t>
            </a:r>
            <a:endParaRPr lang="zh-CN" altLang="en-US" dirty="0">
              <a:solidFill>
                <a:schemeClr val="bg1"/>
              </a:solidFill>
            </a:endParaRPr>
          </a:p>
        </p:txBody>
      </p:sp>
      <p:sp>
        <p:nvSpPr>
          <p:cNvPr id="12" name="文本框 11"/>
          <p:cNvSpPr txBox="1"/>
          <p:nvPr/>
        </p:nvSpPr>
        <p:spPr>
          <a:xfrm>
            <a:off x="4133679" y="5517232"/>
            <a:ext cx="726353"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a:t>FALSE</a:t>
            </a:r>
            <a:endParaRPr lang="zh-CN" altLang="en-US" dirty="0"/>
          </a:p>
        </p:txBody>
      </p:sp>
      <p:sp>
        <p:nvSpPr>
          <p:cNvPr id="13" name="文本框 12"/>
          <p:cNvSpPr txBox="1"/>
          <p:nvPr/>
        </p:nvSpPr>
        <p:spPr>
          <a:xfrm>
            <a:off x="5724128" y="1700808"/>
            <a:ext cx="2852063"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个参数列表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参数个数不同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724127" y="2978450"/>
            <a:ext cx="3057247" cy="58477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个参数列表中参数个数相同，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对应的参数类型也相同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672526" y="5576748"/>
            <a:ext cx="3057247" cy="830997"/>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个参数列表中参数个数相同，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对应的参数类型也相同；返回</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值类型不能用于区分函数重载</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672526" y="4284768"/>
            <a:ext cx="3057247" cy="58477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个参数列表中参数个数相同，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但对应的参数类型不同</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87242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3.5 </a:t>
            </a:r>
            <a:r>
              <a:rPr lang="zh-CN" altLang="en-US" dirty="0" smtClean="0"/>
              <a:t>（续）</a:t>
            </a:r>
            <a:endParaRPr lang="zh-CN" altLang="en-US" dirty="0"/>
          </a:p>
        </p:txBody>
      </p:sp>
      <p:sp>
        <p:nvSpPr>
          <p:cNvPr id="4" name="文本框 3"/>
          <p:cNvSpPr txBox="1"/>
          <p:nvPr/>
        </p:nvSpPr>
        <p:spPr>
          <a:xfrm>
            <a:off x="107504" y="1187503"/>
            <a:ext cx="272382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下列情况</a:t>
            </a:r>
            <a:r>
              <a:rPr lang="zh-CN" altLang="en-US" dirty="0">
                <a:latin typeface="微软雅黑" panose="020B0503020204020204" pitchFamily="34" charset="-122"/>
                <a:ea typeface="微软雅黑" panose="020B0503020204020204" pitchFamily="34" charset="-122"/>
              </a:rPr>
              <a:t>不</a:t>
            </a:r>
            <a:r>
              <a:rPr lang="zh-CN" altLang="en-US" dirty="0" smtClean="0">
                <a:latin typeface="微软雅黑" panose="020B0503020204020204" pitchFamily="34" charset="-122"/>
                <a:ea typeface="微软雅黑" panose="020B0503020204020204" pitchFamily="34" charset="-122"/>
              </a:rPr>
              <a:t>属于函数重载</a:t>
            </a:r>
            <a:endParaRPr lang="zh-CN" altLang="en-US" dirty="0">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a:xfrm>
            <a:off x="1287889" y="1700808"/>
            <a:ext cx="3456384"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foo.h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m = 99 </a:t>
            </a:r>
            <a:r>
              <a:rPr lang="en-US" altLang="zh-CN" sz="1400" dirty="0" smtClean="0">
                <a:latin typeface="Consolas" panose="020B0609020204030204" pitchFamily="49" charset="0"/>
                <a:ea typeface="+mn-ea"/>
                <a:cs typeface="Consolas" panose="020B0609020204030204" pitchFamily="49" charset="0"/>
              </a:rPr>
              <a:t>);</a:t>
            </a:r>
          </a:p>
          <a:p>
            <a:pPr marL="0" indent="0">
              <a:lnSpc>
                <a:spcPct val="150000"/>
              </a:lnSpc>
              <a:buNone/>
            </a:pPr>
            <a:r>
              <a:rPr lang="en-US" altLang="zh-CN" sz="1400" dirty="0">
                <a:latin typeface="Consolas" panose="020B0609020204030204" pitchFamily="49" charset="0"/>
                <a:cs typeface="Consolas" panose="020B0609020204030204" pitchFamily="49" charset="0"/>
              </a:rPr>
              <a:t>void </a:t>
            </a:r>
            <a:r>
              <a:rPr lang="en-US" altLang="zh-CN" sz="1400" dirty="0" smtClean="0">
                <a:latin typeface="Consolas" panose="020B0609020204030204" pitchFamily="49" charset="0"/>
                <a:cs typeface="Consolas" panose="020B0609020204030204" pitchFamily="49" charset="0"/>
              </a:rPr>
              <a:t>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endParaRPr lang="en-US" altLang="zh-CN" sz="1400" dirty="0">
              <a:latin typeface="Consolas" panose="020B0609020204030204" pitchFamily="49" charset="0"/>
              <a:cs typeface="Consolas" panose="020B0609020204030204" pitchFamily="49" charset="0"/>
            </a:endParaRPr>
          </a:p>
        </p:txBody>
      </p:sp>
      <p:sp>
        <p:nvSpPr>
          <p:cNvPr id="7" name="文本框 6"/>
          <p:cNvSpPr txBox="1"/>
          <p:nvPr/>
        </p:nvSpPr>
        <p:spPr>
          <a:xfrm>
            <a:off x="5724128" y="1700808"/>
            <a:ext cx="2901756" cy="1323439"/>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个参数列表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参数个数不同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但是编译器遇到主调函数中：</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foo( 1024 ) </a:t>
            </a: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无法确定到底要调用哪个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foo</a:t>
            </a: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函数，编译器会报错！</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87889" y="3212976"/>
            <a:ext cx="3456384" cy="781752"/>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smtClean="0">
                <a:solidFill>
                  <a:srgbClr val="FF0000"/>
                </a:solidFill>
                <a:latin typeface="Consolas" panose="020B0609020204030204" pitchFamily="49" charset="0"/>
                <a:ea typeface="+mn-ea"/>
                <a:cs typeface="Consolas" panose="020B0609020204030204" pitchFamily="49" charset="0"/>
              </a:rPr>
              <a:t>foo1.h</a:t>
            </a: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a:t>
            </a:r>
            <a:r>
              <a:rPr lang="en-US" altLang="zh-CN" sz="1400" dirty="0" smtClean="0">
                <a:latin typeface="Consolas" panose="020B0609020204030204" pitchFamily="49" charset="0"/>
                <a:ea typeface="+mn-ea"/>
                <a:cs typeface="Consolas" panose="020B0609020204030204" pitchFamily="49" charset="0"/>
              </a:rPr>
              <a:t>);</a:t>
            </a:r>
          </a:p>
        </p:txBody>
      </p:sp>
      <p:sp>
        <p:nvSpPr>
          <p:cNvPr id="9" name="内容占位符 2"/>
          <p:cNvSpPr txBox="1">
            <a:spLocks/>
          </p:cNvSpPr>
          <p:nvPr/>
        </p:nvSpPr>
        <p:spPr>
          <a:xfrm>
            <a:off x="1294392" y="5019146"/>
            <a:ext cx="3456384" cy="781752"/>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smtClean="0">
                <a:solidFill>
                  <a:srgbClr val="FF0000"/>
                </a:solidFill>
                <a:latin typeface="Consolas" panose="020B0609020204030204" pitchFamily="49" charset="0"/>
                <a:ea typeface="+mn-ea"/>
                <a:cs typeface="Consolas" panose="020B0609020204030204" pitchFamily="49" charset="0"/>
              </a:rPr>
              <a:t>foo2.h</a:t>
            </a: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foo(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n, </a:t>
            </a:r>
            <a:r>
              <a:rPr lang="en-US" altLang="zh-CN" sz="1400" dirty="0" err="1" smtClean="0">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a:t>
            </a:r>
            <a:r>
              <a:rPr lang="en-US" altLang="zh-CN" sz="1400" dirty="0" smtClean="0">
                <a:latin typeface="Consolas" panose="020B0609020204030204" pitchFamily="49" charset="0"/>
                <a:ea typeface="+mn-ea"/>
                <a:cs typeface="Consolas" panose="020B0609020204030204" pitchFamily="49" charset="0"/>
              </a:rPr>
              <a:t>);</a:t>
            </a:r>
          </a:p>
        </p:txBody>
      </p:sp>
      <p:sp>
        <p:nvSpPr>
          <p:cNvPr id="10" name="内容占位符 2"/>
          <p:cNvSpPr txBox="1">
            <a:spLocks/>
          </p:cNvSpPr>
          <p:nvPr/>
        </p:nvSpPr>
        <p:spPr>
          <a:xfrm>
            <a:off x="1307771" y="5922232"/>
            <a:ext cx="3456384" cy="781752"/>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smtClean="0">
                <a:solidFill>
                  <a:srgbClr val="FF0000"/>
                </a:solidFill>
                <a:latin typeface="Consolas" panose="020B0609020204030204" pitchFamily="49" charset="0"/>
                <a:ea typeface="+mn-ea"/>
                <a:cs typeface="Consolas" panose="020B0609020204030204" pitchFamily="49" charset="0"/>
              </a:rPr>
              <a:t>foo2.cpp</a:t>
            </a: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foo( 99, 11 );</a:t>
            </a:r>
          </a:p>
        </p:txBody>
      </p:sp>
      <p:sp>
        <p:nvSpPr>
          <p:cNvPr id="11" name="内容占位符 2"/>
          <p:cNvSpPr txBox="1">
            <a:spLocks/>
          </p:cNvSpPr>
          <p:nvPr/>
        </p:nvSpPr>
        <p:spPr>
          <a:xfrm>
            <a:off x="1285031" y="4116061"/>
            <a:ext cx="3456384" cy="781752"/>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smtClean="0">
                <a:solidFill>
                  <a:srgbClr val="FF0000"/>
                </a:solidFill>
                <a:latin typeface="Consolas" panose="020B0609020204030204" pitchFamily="49" charset="0"/>
                <a:ea typeface="+mn-ea"/>
                <a:cs typeface="Consolas" panose="020B0609020204030204" pitchFamily="49" charset="0"/>
              </a:rPr>
              <a:t>foo1.cpp</a:t>
            </a: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foo( 11, 99 );</a:t>
            </a:r>
          </a:p>
        </p:txBody>
      </p:sp>
      <p:sp>
        <p:nvSpPr>
          <p:cNvPr id="12" name="文本框 11"/>
          <p:cNvSpPr txBox="1"/>
          <p:nvPr/>
        </p:nvSpPr>
        <p:spPr>
          <a:xfrm>
            <a:off x="5712945" y="3763727"/>
            <a:ext cx="3057247" cy="156966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foo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函数分别位于两个不</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同的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.h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文件中，并且被两个不</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同的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cpp</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所调用，即没有出现</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在同一个</a:t>
            </a:r>
            <a:r>
              <a:rPr lang="zh-CN" altLang="en-US" sz="1600" b="1" dirty="0" smtClean="0">
                <a:latin typeface="微软雅黑" panose="020B0503020204020204" pitchFamily="34" charset="-122"/>
                <a:ea typeface="微软雅黑" panose="020B0503020204020204" pitchFamily="34" charset="-122"/>
              </a:rPr>
              <a:t>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内，这样，两个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foo</a:t>
            </a: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函数是两个独立的函数，而不是</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重载函数</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44220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为什么需要函数</a:t>
            </a:r>
            <a:r>
              <a:rPr lang="zh-CN" altLang="en-US" dirty="0"/>
              <a:t>重载</a:t>
            </a:r>
          </a:p>
        </p:txBody>
      </p:sp>
      <p:sp>
        <p:nvSpPr>
          <p:cNvPr id="3" name="内容占位符 2"/>
          <p:cNvSpPr>
            <a:spLocks noGrp="1"/>
          </p:cNvSpPr>
          <p:nvPr>
            <p:ph idx="1"/>
          </p:nvPr>
        </p:nvSpPr>
        <p:spPr>
          <a:xfrm>
            <a:off x="2123728" y="1268760"/>
            <a:ext cx="6928882" cy="5328592"/>
          </a:xfrm>
        </p:spPr>
        <p:txBody>
          <a:bodyPr>
            <a:normAutofit/>
          </a:bodyPr>
          <a:lstStyle/>
          <a:p>
            <a:r>
              <a:rPr lang="zh-CN" altLang="en-US" dirty="0" smtClean="0"/>
              <a:t>生活中动词重载的例子：</a:t>
            </a:r>
            <a:endParaRPr lang="en-US" altLang="zh-CN" dirty="0"/>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擦桌子、擦车、擦皮鞋</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a:t>
            </a:r>
            <a:r>
              <a:rPr lang="zh-CN" altLang="en-US" dirty="0" smtClean="0">
                <a:latin typeface="Consolas" panose="020B0609020204030204" pitchFamily="49" charset="0"/>
                <a:cs typeface="Consolas" panose="020B0609020204030204" pitchFamily="49" charset="0"/>
              </a:rPr>
              <a:t>擦</a:t>
            </a:r>
            <a:r>
              <a:rPr lang="en-US" altLang="zh-CN" dirty="0" smtClean="0">
                <a:latin typeface="Consolas" panose="020B0609020204030204" pitchFamily="49" charset="0"/>
                <a:cs typeface="Consolas" panose="020B0609020204030204" pitchFamily="49" charset="0"/>
              </a:rPr>
              <a:t>”</a:t>
            </a:r>
            <a:r>
              <a:rPr lang="zh-CN" altLang="en-US" dirty="0" smtClean="0">
                <a:latin typeface="Consolas" panose="020B0609020204030204" pitchFamily="49" charset="0"/>
                <a:cs typeface="Consolas" panose="020B0609020204030204" pitchFamily="49" charset="0"/>
              </a:rPr>
              <a:t>这个动词是一类动作的抽象：清洁、整理</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通过</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擦</a:t>
            </a:r>
            <a:r>
              <a:rPr lang="en-US" altLang="zh-CN" dirty="0" smtClean="0">
                <a:latin typeface="Consolas" panose="020B0609020204030204" pitchFamily="49" charset="0"/>
                <a:cs typeface="Consolas" panose="020B0609020204030204" pitchFamily="49" charset="0"/>
              </a:rPr>
              <a:t>”</a:t>
            </a:r>
            <a:r>
              <a:rPr lang="zh-CN" altLang="en-US" dirty="0" smtClean="0">
                <a:latin typeface="Consolas" panose="020B0609020204030204" pitchFamily="49" charset="0"/>
                <a:cs typeface="Consolas" panose="020B0609020204030204" pitchFamily="49" charset="0"/>
              </a:rPr>
              <a:t>后面的宾语来确定如何完成</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擦</a:t>
            </a:r>
            <a:r>
              <a:rPr lang="en-US" altLang="zh-CN" dirty="0">
                <a:latin typeface="Consolas" panose="020B0609020204030204" pitchFamily="49" charset="0"/>
                <a:cs typeface="Consolas" panose="020B0609020204030204" pitchFamily="49" charset="0"/>
              </a:rPr>
              <a:t>”</a:t>
            </a:r>
            <a:r>
              <a:rPr lang="zh-CN" altLang="en-US" dirty="0" smtClean="0">
                <a:latin typeface="Consolas" panose="020B0609020204030204" pitchFamily="49" charset="0"/>
                <a:cs typeface="Consolas" panose="020B0609020204030204" pitchFamily="49" charset="0"/>
              </a:rPr>
              <a:t>这个动作</a:t>
            </a:r>
            <a:endParaRPr lang="en-US" altLang="zh-CN" dirty="0">
              <a:latin typeface="Consolas" panose="020B0609020204030204" pitchFamily="49" charset="0"/>
              <a:cs typeface="Consolas" panose="020B0609020204030204" pitchFamily="49" charset="0"/>
            </a:endParaRPr>
          </a:p>
          <a:p>
            <a:r>
              <a:rPr lang="zh-CN" altLang="en-US" dirty="0" smtClean="0"/>
              <a:t>函数</a:t>
            </a:r>
            <a:endParaRPr lang="en-US" altLang="zh-CN" dirty="0" smtClean="0"/>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函数名：施加到参数上的一系列操作的抽象</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对于一类操作，操作对象不同，具体操作过程</a:t>
            </a:r>
            <a:r>
              <a:rPr lang="zh-CN" altLang="en-US" dirty="0">
                <a:latin typeface="Consolas" panose="020B0609020204030204" pitchFamily="49" charset="0"/>
                <a:cs typeface="Consolas" panose="020B0609020204030204" pitchFamily="49" charset="0"/>
              </a:rPr>
              <a:t>也有</a:t>
            </a:r>
            <a:r>
              <a:rPr lang="zh-CN" altLang="en-US" dirty="0" smtClean="0">
                <a:latin typeface="Consolas" panose="020B0609020204030204" pitchFamily="49" charset="0"/>
                <a:cs typeface="Consolas" panose="020B0609020204030204" pitchFamily="49" charset="0"/>
              </a:rPr>
              <a:t>所差异</a:t>
            </a:r>
            <a:endParaRPr lang="en-US" altLang="zh-CN" dirty="0">
              <a:latin typeface="Consolas" panose="020B0609020204030204" pitchFamily="49" charset="0"/>
              <a:cs typeface="Consolas" panose="020B0609020204030204" pitchFamily="49" charset="0"/>
            </a:endParaRPr>
          </a:p>
          <a:p>
            <a:r>
              <a:rPr lang="zh-CN" altLang="en-US" dirty="0" smtClean="0"/>
              <a:t>函数重载</a:t>
            </a:r>
            <a:endParaRPr lang="en-US" altLang="zh-CN" dirty="0" smtClean="0"/>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让具有类似功能的函数使用相同的名字</a:t>
            </a:r>
            <a:endParaRPr lang="en-US" altLang="zh-CN" dirty="0" smtClean="0">
              <a:latin typeface="Consolas" panose="020B0609020204030204" pitchFamily="49" charset="0"/>
              <a:cs typeface="Consolas" panose="020B0609020204030204" pitchFamily="49" charset="0"/>
            </a:endParaRPr>
          </a:p>
          <a:p>
            <a:pPr lvl="1">
              <a:lnSpc>
                <a:spcPct val="150000"/>
              </a:lnSpc>
              <a:buClr>
                <a:srgbClr val="6A48D7"/>
              </a:buClr>
              <a:buFont typeface="Wingdings" panose="05000000000000000000" pitchFamily="2" charset="2"/>
              <a:buChar char="u"/>
            </a:pPr>
            <a:r>
              <a:rPr lang="zh-CN" altLang="en-US" dirty="0" smtClean="0">
                <a:latin typeface="Consolas" panose="020B0609020204030204" pitchFamily="49" charset="0"/>
                <a:cs typeface="Consolas" panose="020B0609020204030204" pitchFamily="49" charset="0"/>
              </a:rPr>
              <a:t>简化客户对此类函数的维护成本：</a:t>
            </a:r>
            <a:r>
              <a:rPr lang="zh-CN" altLang="en-US" dirty="0" smtClean="0">
                <a:solidFill>
                  <a:srgbClr val="FF0000"/>
                </a:solidFill>
                <a:latin typeface="Consolas" panose="020B0609020204030204" pitchFamily="49" charset="0"/>
                <a:cs typeface="Consolas" panose="020B0609020204030204" pitchFamily="49" charset="0"/>
              </a:rPr>
              <a:t>简化接口</a:t>
            </a:r>
            <a:endParaRPr lang="zh-CN" altLang="en-US" dirty="0">
              <a:solidFill>
                <a:srgbClr val="FF0000"/>
              </a:solidFill>
              <a:latin typeface="Consolas" panose="020B0609020204030204" pitchFamily="49" charset="0"/>
              <a:cs typeface="Consolas" panose="020B0609020204030204" pitchFamily="49" charset="0"/>
            </a:endParaRPr>
          </a:p>
        </p:txBody>
      </p:sp>
      <p:sp>
        <p:nvSpPr>
          <p:cNvPr id="4" name="文本框 3"/>
          <p:cNvSpPr txBox="1"/>
          <p:nvPr/>
        </p:nvSpPr>
        <p:spPr>
          <a:xfrm>
            <a:off x="8547343" y="0"/>
            <a:ext cx="505267" cy="523220"/>
          </a:xfrm>
          <a:prstGeom prst="rect">
            <a:avLst/>
          </a:prstGeom>
          <a:noFill/>
        </p:spPr>
        <p:txBody>
          <a:bodyPr wrap="none" rtlCol="0">
            <a:spAutoFit/>
          </a:bodyPr>
          <a:lstStyle>
            <a:defPPr>
              <a:defRPr lang="zh-CN"/>
            </a:defPPr>
            <a:lvl1pPr>
              <a:defRPr sz="2800">
                <a:solidFill>
                  <a:srgbClr val="C6D9F1"/>
                </a:solidFill>
              </a:defRPr>
            </a:lvl1pPr>
          </a:lstStyle>
          <a:p>
            <a:r>
              <a:rPr lang="zh-CN" altLang="en-US" dirty="0">
                <a:sym typeface="Wingdings 2" panose="05020102010507070707" pitchFamily="18" charset="2"/>
              </a:rPr>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253902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为什么需要函数重载</a:t>
            </a:r>
          </a:p>
        </p:txBody>
      </p:sp>
      <p:sp>
        <p:nvSpPr>
          <p:cNvPr id="4" name="内容占位符 2"/>
          <p:cNvSpPr txBox="1">
            <a:spLocks/>
          </p:cNvSpPr>
          <p:nvPr/>
        </p:nvSpPr>
        <p:spPr>
          <a:xfrm>
            <a:off x="179512" y="1196752"/>
            <a:ext cx="3456384" cy="2702278"/>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sz="1600" dirty="0" smtClean="0">
                <a:latin typeface="Consolas" panose="020B0609020204030204" pitchFamily="49" charset="0"/>
                <a:ea typeface="+mn-ea"/>
                <a:cs typeface="Consolas" panose="020B0609020204030204" pitchFamily="49" charset="0"/>
              </a:rPr>
              <a:t>void main( ) {</a:t>
            </a:r>
          </a:p>
          <a:p>
            <a:pPr marL="0" indent="0">
              <a:lnSpc>
                <a:spcPct val="10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double </a:t>
            </a:r>
            <a:r>
              <a:rPr lang="en-US" altLang="zh-CN" sz="1600" dirty="0" err="1" smtClean="0">
                <a:latin typeface="Consolas" panose="020B0609020204030204" pitchFamily="49" charset="0"/>
                <a:ea typeface="+mn-ea"/>
                <a:cs typeface="Consolas" panose="020B0609020204030204" pitchFamily="49" charset="0"/>
              </a:rPr>
              <a:t>darray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char   </a:t>
            </a:r>
            <a:r>
              <a:rPr lang="en-US" altLang="zh-CN" sz="1600" dirty="0" err="1" smtClean="0">
                <a:latin typeface="Consolas" panose="020B0609020204030204" pitchFamily="49" charset="0"/>
                <a:ea typeface="+mn-ea"/>
                <a:cs typeface="Consolas" panose="020B0609020204030204" pitchFamily="49" charset="0"/>
              </a:rPr>
              <a:t>carray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endParaRPr lang="en-US" altLang="zh-CN" sz="1600" dirty="0" smtClean="0">
              <a:latin typeface="Consolas" panose="020B0609020204030204" pitchFamily="49" charset="0"/>
              <a:ea typeface="+mn-ea"/>
              <a:cs typeface="Consolas" panose="020B0609020204030204" pitchFamily="49" charset="0"/>
            </a:endParaRP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iarray</a:t>
            </a:r>
            <a:r>
              <a:rPr lang="en-US" altLang="zh-CN" sz="1600" dirty="0" smtClean="0">
                <a:latin typeface="Consolas" panose="020B0609020204030204" pitchFamily="49" charset="0"/>
                <a:ea typeface="+mn-ea"/>
                <a:cs typeface="Consolas" panose="020B0609020204030204" pitchFamily="49" charset="0"/>
              </a:rPr>
              <a:t>, 10 );</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dsort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darray</a:t>
            </a:r>
            <a:r>
              <a:rPr lang="en-US" altLang="zh-CN" sz="1600" dirty="0" smtClean="0">
                <a:latin typeface="Consolas" panose="020B0609020204030204" pitchFamily="49" charset="0"/>
                <a:ea typeface="+mn-ea"/>
                <a:cs typeface="Consolas" panose="020B0609020204030204" pitchFamily="49" charset="0"/>
              </a:rPr>
              <a:t>, 10 );</a:t>
            </a:r>
            <a:endParaRPr lang="en-US" altLang="zh-CN" sz="1600" dirty="0">
              <a:latin typeface="Consolas" panose="020B0609020204030204" pitchFamily="49" charset="0"/>
              <a:ea typeface="+mn-ea"/>
              <a:cs typeface="Consolas" panose="020B0609020204030204" pitchFamily="49" charset="0"/>
            </a:endParaRPr>
          </a:p>
          <a:p>
            <a:pPr marL="0" indent="0">
              <a:lnSpc>
                <a:spcPct val="10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csort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carray</a:t>
            </a:r>
            <a:r>
              <a:rPr lang="en-US" altLang="zh-CN" sz="1600" dirty="0" smtClean="0">
                <a:latin typeface="Consolas" panose="020B0609020204030204" pitchFamily="49" charset="0"/>
                <a:ea typeface="+mn-ea"/>
                <a:cs typeface="Consolas" panose="020B0609020204030204" pitchFamily="49" charset="0"/>
              </a:rPr>
              <a:t>, 10 );</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5" name="内容占位符 2"/>
          <p:cNvSpPr txBox="1">
            <a:spLocks/>
          </p:cNvSpPr>
          <p:nvPr/>
        </p:nvSpPr>
        <p:spPr>
          <a:xfrm>
            <a:off x="4211960" y="1201477"/>
            <a:ext cx="4752528" cy="1077218"/>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sz="1600" dirty="0" smtClean="0">
                <a:latin typeface="Consolas" panose="020B0609020204030204" pitchFamily="49" charset="0"/>
                <a:ea typeface="+mn-ea"/>
                <a:cs typeface="Consolas" panose="020B0609020204030204" pitchFamily="49" charset="0"/>
              </a:rPr>
              <a:t>void </a:t>
            </a:r>
            <a:r>
              <a:rPr lang="en-US" sz="1600" dirty="0" err="1" smtClean="0">
                <a:latin typeface="Consolas" panose="020B0609020204030204" pitchFamily="49" charset="0"/>
                <a:ea typeface="+mn-ea"/>
                <a:cs typeface="Consolas" panose="020B0609020204030204" pitchFamily="49" charset="0"/>
              </a:rPr>
              <a:t>isort</a:t>
            </a:r>
            <a:r>
              <a:rPr lang="en-US" sz="1600" dirty="0" smtClean="0">
                <a:latin typeface="Consolas" panose="020B0609020204030204" pitchFamily="49" charset="0"/>
                <a:ea typeface="+mn-ea"/>
                <a:cs typeface="Consolas" panose="020B0609020204030204" pitchFamily="49" charset="0"/>
              </a:rPr>
              <a:t>( </a:t>
            </a:r>
            <a:r>
              <a:rPr lang="en-US" sz="1600" dirty="0" err="1" smtClean="0">
                <a:latin typeface="Consolas" panose="020B0609020204030204" pitchFamily="49" charset="0"/>
                <a:ea typeface="+mn-ea"/>
                <a:cs typeface="Consolas" panose="020B0609020204030204" pitchFamily="49" charset="0"/>
              </a:rPr>
              <a:t>int</a:t>
            </a:r>
            <a:r>
              <a:rPr lang="en-US" sz="1600" dirty="0" smtClean="0">
                <a:latin typeface="Consolas" panose="020B0609020204030204" pitchFamily="49" charset="0"/>
                <a:ea typeface="+mn-ea"/>
                <a:cs typeface="Consolas" panose="020B0609020204030204" pitchFamily="49" charset="0"/>
              </a:rPr>
              <a:t> * array, </a:t>
            </a:r>
            <a:r>
              <a:rPr lang="en-US" sz="1600" dirty="0" err="1" smtClean="0">
                <a:latin typeface="Consolas" panose="020B0609020204030204" pitchFamily="49" charset="0"/>
                <a:ea typeface="+mn-ea"/>
                <a:cs typeface="Consolas" panose="020B0609020204030204" pitchFamily="49" charset="0"/>
              </a:rPr>
              <a:t>int</a:t>
            </a:r>
            <a:r>
              <a:rPr lang="en-US" sz="1600" dirty="0" smtClean="0">
                <a:latin typeface="Consolas" panose="020B0609020204030204" pitchFamily="49" charset="0"/>
                <a:ea typeface="+mn-ea"/>
                <a:cs typeface="Consolas" panose="020B0609020204030204" pitchFamily="49" charset="0"/>
              </a:rPr>
              <a:t> n ) { … }</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void </a:t>
            </a:r>
            <a:r>
              <a:rPr lang="en-US" altLang="zh-CN" sz="1600" dirty="0" err="1" smtClean="0">
                <a:latin typeface="Consolas" panose="020B0609020204030204" pitchFamily="49" charset="0"/>
                <a:ea typeface="+mn-ea"/>
                <a:cs typeface="Consolas" panose="020B0609020204030204" pitchFamily="49" charset="0"/>
              </a:rPr>
              <a:t>dsort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 array,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n ) { … }</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void </a:t>
            </a:r>
            <a:r>
              <a:rPr lang="en-US" altLang="zh-CN" sz="1600" dirty="0" err="1" smtClean="0">
                <a:latin typeface="Consolas" panose="020B0609020204030204" pitchFamily="49" charset="0"/>
                <a:ea typeface="+mn-ea"/>
                <a:cs typeface="Consolas" panose="020B0609020204030204" pitchFamily="49" charset="0"/>
              </a:rPr>
              <a:t>csort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 array,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n ) { … }</a:t>
            </a:r>
            <a:endParaRPr lang="en-US" altLang="zh-CN" sz="1600" dirty="0">
              <a:latin typeface="Consolas" panose="020B0609020204030204" pitchFamily="49" charset="0"/>
              <a:cs typeface="Consolas" panose="020B0609020204030204" pitchFamily="49" charset="0"/>
            </a:endParaRPr>
          </a:p>
        </p:txBody>
      </p:sp>
      <p:sp>
        <p:nvSpPr>
          <p:cNvPr id="7" name="内容占位符 2"/>
          <p:cNvSpPr txBox="1">
            <a:spLocks/>
          </p:cNvSpPr>
          <p:nvPr/>
        </p:nvSpPr>
        <p:spPr>
          <a:xfrm>
            <a:off x="179512" y="4039044"/>
            <a:ext cx="3456384" cy="2702278"/>
          </a:xfrm>
          <a:prstGeom prst="rect">
            <a:avLst/>
          </a:prstGeom>
          <a:solidFill>
            <a:srgbClr val="C6D9F1"/>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sz="1600" dirty="0" smtClean="0">
                <a:latin typeface="Consolas" panose="020B0609020204030204" pitchFamily="49" charset="0"/>
                <a:ea typeface="+mn-ea"/>
                <a:cs typeface="Consolas" panose="020B0609020204030204" pitchFamily="49" charset="0"/>
              </a:rPr>
              <a:t>void main( ) {</a:t>
            </a:r>
          </a:p>
          <a:p>
            <a:pPr marL="0" indent="0">
              <a:lnSpc>
                <a:spcPct val="10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double </a:t>
            </a:r>
            <a:r>
              <a:rPr lang="en-US" altLang="zh-CN" sz="1600" dirty="0" err="1" smtClean="0">
                <a:latin typeface="Consolas" panose="020B0609020204030204" pitchFamily="49" charset="0"/>
                <a:ea typeface="+mn-ea"/>
                <a:cs typeface="Consolas" panose="020B0609020204030204" pitchFamily="49" charset="0"/>
              </a:rPr>
              <a:t>darray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char   </a:t>
            </a:r>
            <a:r>
              <a:rPr lang="en-US" altLang="zh-CN" sz="1600" dirty="0" err="1" smtClean="0">
                <a:latin typeface="Consolas" panose="020B0609020204030204" pitchFamily="49" charset="0"/>
                <a:ea typeface="+mn-ea"/>
                <a:cs typeface="Consolas" panose="020B0609020204030204" pitchFamily="49" charset="0"/>
              </a:rPr>
              <a:t>carray</a:t>
            </a:r>
            <a:r>
              <a:rPr lang="en-US" altLang="zh-CN" sz="1600" dirty="0" smtClean="0">
                <a:latin typeface="Consolas" panose="020B0609020204030204" pitchFamily="49" charset="0"/>
                <a:ea typeface="+mn-ea"/>
                <a:cs typeface="Consolas" panose="020B0609020204030204" pitchFamily="49" charset="0"/>
              </a:rPr>
              <a:t>[10];</a:t>
            </a:r>
          </a:p>
          <a:p>
            <a:pPr marL="0" indent="0">
              <a:lnSpc>
                <a:spcPct val="100000"/>
              </a:lnSpc>
              <a:buFont typeface="Wingdings" panose="05000000000000000000" pitchFamily="2" charset="2"/>
              <a:buNone/>
            </a:pPr>
            <a:endParaRPr lang="en-US" altLang="zh-CN" sz="1600" dirty="0" smtClean="0">
              <a:latin typeface="Consolas" panose="020B0609020204030204" pitchFamily="49" charset="0"/>
              <a:ea typeface="+mn-ea"/>
              <a:cs typeface="Consolas" panose="020B0609020204030204" pitchFamily="49" charset="0"/>
            </a:endParaRP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a:t>
            </a:r>
            <a:r>
              <a:rPr lang="en-US" altLang="zh-CN" sz="1600" b="1" dirty="0" smtClean="0">
                <a:latin typeface="Consolas" panose="020B0609020204030204" pitchFamily="49" charset="0"/>
                <a:ea typeface="+mn-ea"/>
                <a:cs typeface="Consolas" panose="020B0609020204030204" pitchFamily="49" charset="0"/>
              </a:rPr>
              <a:t>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iarray</a:t>
            </a:r>
            <a:r>
              <a:rPr lang="en-US" altLang="zh-CN" sz="1600" dirty="0" smtClean="0">
                <a:latin typeface="Consolas" panose="020B0609020204030204" pitchFamily="49" charset="0"/>
                <a:ea typeface="+mn-ea"/>
                <a:cs typeface="Consolas" panose="020B0609020204030204" pitchFamily="49" charset="0"/>
              </a:rPr>
              <a:t>, 10 );</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a:t>
            </a:r>
            <a:r>
              <a:rPr lang="en-US" altLang="zh-CN" sz="1600" b="1" dirty="0" smtClean="0">
                <a:latin typeface="Consolas" panose="020B0609020204030204" pitchFamily="49" charset="0"/>
                <a:ea typeface="+mn-ea"/>
                <a:cs typeface="Consolas" panose="020B0609020204030204" pitchFamily="49" charset="0"/>
              </a:rPr>
              <a:t>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darray</a:t>
            </a:r>
            <a:r>
              <a:rPr lang="en-US" altLang="zh-CN" sz="1600" dirty="0" smtClean="0">
                <a:latin typeface="Consolas" panose="020B0609020204030204" pitchFamily="49" charset="0"/>
                <a:ea typeface="+mn-ea"/>
                <a:cs typeface="Consolas" panose="020B0609020204030204" pitchFamily="49" charset="0"/>
              </a:rPr>
              <a:t>, 10 );</a:t>
            </a:r>
            <a:endParaRPr lang="en-US" altLang="zh-CN" sz="1600" dirty="0">
              <a:latin typeface="Consolas" panose="020B0609020204030204" pitchFamily="49" charset="0"/>
              <a:ea typeface="+mn-ea"/>
              <a:cs typeface="Consolas" panose="020B0609020204030204" pitchFamily="49" charset="0"/>
            </a:endParaRPr>
          </a:p>
          <a:p>
            <a:pPr marL="0" indent="0">
              <a:lnSpc>
                <a:spcPct val="10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a:t>
            </a:r>
            <a:r>
              <a:rPr lang="en-US" altLang="zh-CN" sz="1600" b="1" dirty="0" smtClean="0">
                <a:latin typeface="Consolas" panose="020B0609020204030204" pitchFamily="49" charset="0"/>
                <a:ea typeface="+mn-ea"/>
                <a:cs typeface="Consolas" panose="020B0609020204030204" pitchFamily="49" charset="0"/>
              </a:rPr>
              <a:t>sort</a:t>
            </a: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carray</a:t>
            </a:r>
            <a:r>
              <a:rPr lang="en-US" altLang="zh-CN" sz="1600" dirty="0" smtClean="0">
                <a:latin typeface="Consolas" panose="020B0609020204030204" pitchFamily="49" charset="0"/>
                <a:ea typeface="+mn-ea"/>
                <a:cs typeface="Consolas" panose="020B0609020204030204" pitchFamily="49" charset="0"/>
              </a:rPr>
              <a:t>, 10 );</a:t>
            </a:r>
          </a:p>
          <a:p>
            <a:pPr marL="0" indent="0">
              <a:lnSpc>
                <a:spcPct val="10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8" name="内容占位符 2"/>
          <p:cNvSpPr txBox="1">
            <a:spLocks/>
          </p:cNvSpPr>
          <p:nvPr/>
        </p:nvSpPr>
        <p:spPr>
          <a:xfrm>
            <a:off x="4211960" y="2812966"/>
            <a:ext cx="4752528" cy="1077218"/>
          </a:xfrm>
          <a:prstGeom prst="rect">
            <a:avLst/>
          </a:prstGeom>
          <a:solidFill>
            <a:srgbClr val="C6D9F1"/>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sz="1600" dirty="0" smtClean="0">
                <a:latin typeface="Consolas" panose="020B0609020204030204" pitchFamily="49" charset="0"/>
                <a:ea typeface="+mn-ea"/>
                <a:cs typeface="Consolas" panose="020B0609020204030204" pitchFamily="49" charset="0"/>
              </a:rPr>
              <a:t>void sort( </a:t>
            </a:r>
            <a:r>
              <a:rPr lang="en-US" sz="1600" dirty="0" err="1" smtClean="0">
                <a:latin typeface="Consolas" panose="020B0609020204030204" pitchFamily="49" charset="0"/>
                <a:ea typeface="+mn-ea"/>
                <a:cs typeface="Consolas" panose="020B0609020204030204" pitchFamily="49" charset="0"/>
              </a:rPr>
              <a:t>int</a:t>
            </a:r>
            <a:r>
              <a:rPr lang="en-US" sz="1600" dirty="0" smtClean="0">
                <a:latin typeface="Consolas" panose="020B0609020204030204" pitchFamily="49" charset="0"/>
                <a:ea typeface="+mn-ea"/>
                <a:cs typeface="Consolas" panose="020B0609020204030204" pitchFamily="49" charset="0"/>
              </a:rPr>
              <a:t>    * array, </a:t>
            </a:r>
            <a:r>
              <a:rPr lang="en-US" sz="1600" dirty="0" err="1" smtClean="0">
                <a:latin typeface="Consolas" panose="020B0609020204030204" pitchFamily="49" charset="0"/>
                <a:ea typeface="+mn-ea"/>
                <a:cs typeface="Consolas" panose="020B0609020204030204" pitchFamily="49" charset="0"/>
              </a:rPr>
              <a:t>int</a:t>
            </a:r>
            <a:r>
              <a:rPr lang="en-US" sz="1600" dirty="0" smtClean="0">
                <a:latin typeface="Consolas" panose="020B0609020204030204" pitchFamily="49" charset="0"/>
                <a:ea typeface="+mn-ea"/>
                <a:cs typeface="Consolas" panose="020B0609020204030204" pitchFamily="49" charset="0"/>
              </a:rPr>
              <a:t> n ) { … }</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void sort( double * array,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n ) { … }</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void sort( char   * array,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n ) { … }</a:t>
            </a:r>
            <a:endParaRPr lang="en-US" altLang="zh-CN" sz="1600" dirty="0">
              <a:latin typeface="Consolas" panose="020B0609020204030204" pitchFamily="49" charset="0"/>
              <a:cs typeface="Consolas" panose="020B0609020204030204" pitchFamily="49" charset="0"/>
            </a:endParaRPr>
          </a:p>
        </p:txBody>
      </p:sp>
      <p:sp>
        <p:nvSpPr>
          <p:cNvPr id="9" name="下箭头 8"/>
          <p:cNvSpPr/>
          <p:nvPr/>
        </p:nvSpPr>
        <p:spPr>
          <a:xfrm>
            <a:off x="4644008" y="2348880"/>
            <a:ext cx="144016" cy="430225"/>
          </a:xfrm>
          <a:prstGeom prst="down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17784" y="2410103"/>
            <a:ext cx="4046301"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只把三个函数的名字都改为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sort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，函数体都不变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817784" y="4022302"/>
            <a:ext cx="3866764" cy="609398"/>
          </a:xfrm>
          <a:prstGeom prst="rect">
            <a:avLst/>
          </a:prstGeom>
          <a:noFill/>
        </p:spPr>
        <p:txBody>
          <a:bodyPr wrap="none" rtlCol="0">
            <a:spAutoFit/>
          </a:bodyPr>
          <a:lstStyle/>
          <a:p>
            <a:pPr>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现在，三个函数的名字都为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sort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，但参数列表</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各不</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相同，因此，实现了函数重载</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95536" y="5462191"/>
            <a:ext cx="3096344" cy="106315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88024" y="5462191"/>
            <a:ext cx="4220258" cy="1126462"/>
          </a:xfrm>
          <a:prstGeom prst="rect">
            <a:avLst/>
          </a:prstGeom>
          <a:noFill/>
        </p:spPr>
        <p:txBody>
          <a:bodyPr wrap="none" rtlCol="0">
            <a:spAutoFit/>
          </a:bodyPr>
          <a:lstStyle>
            <a:defPPr>
              <a:defRPr lang="zh-CN"/>
            </a:defPPr>
            <a:lvl1pPr>
              <a:lnSpc>
                <a:spcPct val="120000"/>
              </a:lnSpc>
              <a:defRPr sz="14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现在，针对不同类型数组排序的任务，客户不必</a:t>
            </a:r>
            <a:endParaRPr lang="en-US" altLang="zh-CN" dirty="0"/>
          </a:p>
          <a:p>
            <a:r>
              <a:rPr lang="zh-CN" altLang="en-US" dirty="0"/>
              <a:t>区分如何根据参数类型来选择对应的函数，只需</a:t>
            </a:r>
            <a:endParaRPr lang="en-US" altLang="zh-CN" dirty="0"/>
          </a:p>
          <a:p>
            <a:r>
              <a:rPr lang="zh-CN" altLang="en-US" dirty="0"/>
              <a:t>一律使用 </a:t>
            </a:r>
            <a:r>
              <a:rPr lang="en-US" altLang="zh-CN" dirty="0"/>
              <a:t>sort </a:t>
            </a:r>
            <a:r>
              <a:rPr lang="zh-CN" altLang="en-US" dirty="0"/>
              <a:t>即可，由编译器来完成正确的调用，</a:t>
            </a:r>
            <a:endParaRPr lang="en-US" altLang="zh-CN" dirty="0"/>
          </a:p>
          <a:p>
            <a:r>
              <a:rPr lang="zh-CN" altLang="en-US" dirty="0"/>
              <a:t>这不仅</a:t>
            </a:r>
            <a:r>
              <a:rPr lang="zh-CN" altLang="en-US" b="1" dirty="0">
                <a:solidFill>
                  <a:schemeClr val="tx1"/>
                </a:solidFill>
              </a:rPr>
              <a:t>简化了接口</a:t>
            </a:r>
            <a:r>
              <a:rPr lang="zh-CN" altLang="en-US" dirty="0"/>
              <a:t>，还</a:t>
            </a:r>
            <a:r>
              <a:rPr lang="zh-CN" altLang="en-US" b="1" dirty="0">
                <a:solidFill>
                  <a:schemeClr val="tx1"/>
                </a:solidFill>
              </a:rPr>
              <a:t>方便</a:t>
            </a:r>
            <a:r>
              <a:rPr lang="zh-CN" altLang="en-US" b="1" dirty="0" smtClean="0">
                <a:solidFill>
                  <a:schemeClr val="tx1"/>
                </a:solidFill>
              </a:rPr>
              <a:t>程序员编程</a:t>
            </a:r>
            <a:endParaRPr lang="zh-CN" altLang="en-US" b="1" dirty="0">
              <a:solidFill>
                <a:schemeClr val="tx1"/>
              </a:solidFill>
            </a:endParaRPr>
          </a:p>
        </p:txBody>
      </p:sp>
      <p:sp>
        <p:nvSpPr>
          <p:cNvPr id="14" name="文本框 13"/>
          <p:cNvSpPr txBox="1"/>
          <p:nvPr/>
        </p:nvSpPr>
        <p:spPr>
          <a:xfrm>
            <a:off x="8547343" y="0"/>
            <a:ext cx="505267" cy="523220"/>
          </a:xfrm>
          <a:prstGeom prst="rect">
            <a:avLst/>
          </a:prstGeom>
          <a:noFill/>
        </p:spPr>
        <p:txBody>
          <a:bodyPr wrap="none" rtlCol="0">
            <a:spAutoFit/>
          </a:bodyPr>
          <a:lstStyle>
            <a:defPPr>
              <a:defRPr lang="zh-CN"/>
            </a:defPPr>
            <a:lvl1pPr>
              <a:defRPr sz="2800">
                <a:solidFill>
                  <a:srgbClr val="C6D9F1"/>
                </a:solidFill>
              </a:defRPr>
            </a:lvl1pPr>
          </a:lstStyle>
          <a:p>
            <a:r>
              <a:rPr lang="zh-CN" altLang="en-US" dirty="0">
                <a:sym typeface="Wingdings 2" panose="05020102010507070707" pitchFamily="18" charset="2"/>
              </a:rPr>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35028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3.6</a:t>
            </a:r>
            <a:endParaRPr lang="zh-CN" altLang="en-US" dirty="0"/>
          </a:p>
        </p:txBody>
      </p:sp>
      <p:sp>
        <p:nvSpPr>
          <p:cNvPr id="4" name="文本框 3"/>
          <p:cNvSpPr txBox="1"/>
          <p:nvPr/>
        </p:nvSpPr>
        <p:spPr>
          <a:xfrm>
            <a:off x="107504" y="1187503"/>
            <a:ext cx="799129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编写两个函数（使用重载），分别用来</a:t>
            </a:r>
            <a:r>
              <a:rPr lang="zh-CN" altLang="en-US" dirty="0" smtClean="0">
                <a:solidFill>
                  <a:srgbClr val="FF0000"/>
                </a:solidFill>
                <a:latin typeface="微软雅黑" panose="020B0503020204020204" pitchFamily="34" charset="-122"/>
                <a:ea typeface="微软雅黑" panose="020B0503020204020204" pitchFamily="34" charset="-122"/>
              </a:rPr>
              <a:t>交换</a:t>
            </a:r>
            <a:r>
              <a:rPr lang="zh-CN" altLang="en-US" dirty="0" smtClean="0">
                <a:latin typeface="微软雅黑" panose="020B0503020204020204" pitchFamily="34" charset="-122"/>
                <a:ea typeface="微软雅黑" panose="020B0503020204020204" pitchFamily="34" charset="-122"/>
              </a:rPr>
              <a:t>两个 </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变量和两个 </a:t>
            </a:r>
            <a:r>
              <a:rPr lang="en-US" altLang="zh-CN" dirty="0" smtClean="0">
                <a:latin typeface="微软雅黑" panose="020B0503020204020204" pitchFamily="34" charset="-122"/>
                <a:ea typeface="微软雅黑" panose="020B0503020204020204" pitchFamily="34" charset="-122"/>
              </a:rPr>
              <a:t>double </a:t>
            </a:r>
            <a:r>
              <a:rPr lang="zh-CN" altLang="en-US" dirty="0" smtClean="0">
                <a:latin typeface="微软雅黑" panose="020B0503020204020204" pitchFamily="34" charset="-122"/>
                <a:ea typeface="微软雅黑" panose="020B0503020204020204" pitchFamily="34" charset="-122"/>
              </a:rPr>
              <a:t>变量</a:t>
            </a:r>
            <a:endParaRPr lang="zh-CN" altLang="en-US"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1979712" y="1737838"/>
            <a:ext cx="4752528" cy="1148007"/>
          </a:xfrm>
          <a:prstGeom prst="rect">
            <a:avLst/>
          </a:prstGeom>
          <a:solidFill>
            <a:srgbClr val="FFFF73"/>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rPr>
              <a:t>// </a:t>
            </a:r>
            <a:r>
              <a:rPr lang="en-US" sz="1400" dirty="0" err="1" smtClean="0">
                <a:solidFill>
                  <a:schemeClr val="tx1">
                    <a:lumMod val="50000"/>
                    <a:lumOff val="50000"/>
                  </a:schemeClr>
                </a:solidFill>
                <a:latin typeface="Consolas" panose="020B0609020204030204" pitchFamily="49" charset="0"/>
                <a:ea typeface="+mn-ea"/>
                <a:cs typeface="Consolas" panose="020B0609020204030204" pitchFamily="49" charset="0"/>
              </a:rPr>
              <a:t>swap.h</a:t>
            </a:r>
            <a:endParaRPr lang="en-US" sz="1400" dirty="0" smtClean="0">
              <a:solidFill>
                <a:schemeClr val="tx1">
                  <a:lumMod val="50000"/>
                  <a:lumOff val="50000"/>
                </a:schemeClr>
              </a:solidFill>
              <a:latin typeface="Consolas" panose="020B0609020204030204" pitchFamily="49" charset="0"/>
              <a:ea typeface="+mn-ea"/>
              <a:cs typeface="Consolas" panose="020B0609020204030204" pitchFamily="49" charset="0"/>
            </a:endParaRPr>
          </a:p>
          <a:p>
            <a:pPr marL="0" indent="0">
              <a:lnSpc>
                <a:spcPct val="150000"/>
              </a:lnSpc>
              <a:buFont typeface="Wingdings" panose="05000000000000000000" pitchFamily="2" charset="2"/>
              <a:buNone/>
            </a:pPr>
            <a:r>
              <a:rPr lang="en-US" sz="1400" dirty="0" smtClean="0">
                <a:latin typeface="Consolas" panose="020B0609020204030204" pitchFamily="49" charset="0"/>
                <a:ea typeface="+mn-ea"/>
                <a:cs typeface="Consolas" panose="020B0609020204030204" pitchFamily="49" charset="0"/>
              </a:rPr>
              <a:t>void swap( </a:t>
            </a:r>
            <a:r>
              <a:rPr lang="en-US" sz="1400" dirty="0" err="1" smtClean="0">
                <a:latin typeface="Consolas" panose="020B0609020204030204" pitchFamily="49" charset="0"/>
                <a:ea typeface="+mn-ea"/>
                <a:cs typeface="Consolas" panose="020B0609020204030204" pitchFamily="49" charset="0"/>
              </a:rPr>
              <a:t>int</a:t>
            </a:r>
            <a:r>
              <a:rPr lang="en-US" sz="1400" dirty="0" smtClean="0">
                <a:latin typeface="Consolas" panose="020B0609020204030204" pitchFamily="49" charset="0"/>
                <a:ea typeface="+mn-ea"/>
                <a:cs typeface="Consolas" panose="020B0609020204030204" pitchFamily="49" charset="0"/>
              </a:rPr>
              <a:t> &amp;a, </a:t>
            </a:r>
            <a:r>
              <a:rPr lang="en-US" sz="1400" dirty="0" err="1" smtClean="0">
                <a:latin typeface="Consolas" panose="020B0609020204030204" pitchFamily="49" charset="0"/>
                <a:ea typeface="+mn-ea"/>
                <a:cs typeface="Consolas" panose="020B0609020204030204" pitchFamily="49" charset="0"/>
              </a:rPr>
              <a:t>int</a:t>
            </a:r>
            <a:r>
              <a:rPr lang="en-US" sz="1400" dirty="0" smtClean="0">
                <a:latin typeface="Consolas" panose="020B0609020204030204" pitchFamily="49" charset="0"/>
                <a:ea typeface="+mn-ea"/>
                <a:cs typeface="Consolas" panose="020B0609020204030204" pitchFamily="49" charset="0"/>
              </a:rPr>
              <a:t> &amp; );</a:t>
            </a:r>
            <a:endParaRPr lang="en-US" altLang="zh-CN" sz="1400" dirty="0" smtClean="0">
              <a:latin typeface="Consolas" panose="020B0609020204030204" pitchFamily="49" charset="0"/>
              <a:ea typeface="+mn-ea"/>
              <a:cs typeface="Consolas" panose="020B0609020204030204" pitchFamily="49" charset="0"/>
            </a:endParaRPr>
          </a:p>
          <a:p>
            <a:pPr marL="0" indent="0">
              <a:lnSpc>
                <a:spcPct val="150000"/>
              </a:lnSpc>
              <a:buNone/>
            </a:pPr>
            <a:r>
              <a:rPr lang="en-US" altLang="zh-CN" sz="1400" dirty="0">
                <a:latin typeface="Consolas" panose="020B0609020204030204" pitchFamily="49" charset="0"/>
                <a:cs typeface="Consolas" panose="020B0609020204030204" pitchFamily="49" charset="0"/>
              </a:rPr>
              <a:t>void swap( </a:t>
            </a:r>
            <a:r>
              <a:rPr lang="en-US" altLang="zh-CN" sz="1400" dirty="0" smtClean="0">
                <a:latin typeface="Consolas" panose="020B0609020204030204" pitchFamily="49" charset="0"/>
                <a:cs typeface="Consolas" panose="020B0609020204030204" pitchFamily="49" charset="0"/>
              </a:rPr>
              <a:t>double </a:t>
            </a:r>
            <a:r>
              <a:rPr lang="en-US" altLang="zh-CN" sz="1400" dirty="0">
                <a:latin typeface="Consolas" panose="020B0609020204030204" pitchFamily="49" charset="0"/>
                <a:cs typeface="Consolas" panose="020B0609020204030204" pitchFamily="49" charset="0"/>
              </a:rPr>
              <a:t>&amp;a, </a:t>
            </a:r>
            <a:r>
              <a:rPr lang="en-US" altLang="zh-CN" sz="1400" dirty="0" smtClean="0">
                <a:latin typeface="Consolas" panose="020B0609020204030204" pitchFamily="49" charset="0"/>
                <a:cs typeface="Consolas" panose="020B0609020204030204" pitchFamily="49" charset="0"/>
              </a:rPr>
              <a:t>double </a:t>
            </a:r>
            <a:r>
              <a:rPr lang="en-US" altLang="zh-CN" sz="1400" dirty="0">
                <a:latin typeface="Consolas" panose="020B0609020204030204" pitchFamily="49" charset="0"/>
                <a:cs typeface="Consolas" panose="020B0609020204030204" pitchFamily="49" charset="0"/>
              </a:rPr>
              <a:t>&amp; );</a:t>
            </a:r>
          </a:p>
        </p:txBody>
      </p:sp>
      <p:sp>
        <p:nvSpPr>
          <p:cNvPr id="6" name="内容占位符 2"/>
          <p:cNvSpPr txBox="1">
            <a:spLocks/>
          </p:cNvSpPr>
          <p:nvPr/>
        </p:nvSpPr>
        <p:spPr>
          <a:xfrm>
            <a:off x="1979712" y="3212976"/>
            <a:ext cx="4752528" cy="2800767"/>
          </a:xfrm>
          <a:prstGeom prst="rect">
            <a:avLst/>
          </a:prstGeom>
          <a:solidFill>
            <a:srgbClr val="C6D9F1"/>
          </a:solidFill>
          <a:ln w="19050">
            <a:noFill/>
          </a:ln>
        </p:spPr>
        <p:txBody>
          <a:bodyPr vert="horz" wrap="square" lIns="91440" tIns="45720" rIns="91440" bIns="45720" rtlCol="0">
            <a:spAutoFit/>
          </a:bodyPr>
          <a:lstStyle>
            <a:lvl1pPr marL="342900" indent="-342900" algn="l" defTabSz="914400" rtl="0" eaLnBrk="1" latinLnBrk="0" hangingPunct="1">
              <a:lnSpc>
                <a:spcPts val="3000"/>
              </a:lnSpc>
              <a:spcBef>
                <a:spcPct val="20000"/>
              </a:spcBef>
              <a:buClr>
                <a:srgbClr val="002060"/>
              </a:buClr>
              <a:buSzPct val="80000"/>
              <a:buFont typeface="Wingdings" panose="05000000000000000000" pitchFamily="2" charset="2"/>
              <a:buChar char="n"/>
              <a:defRPr lang="zh-CN" altLang="en-US" sz="2000" kern="1200" dirty="0" smtClean="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002060"/>
              </a:buClr>
              <a:buSzPct val="72000"/>
              <a:buFont typeface="Wingdings" panose="05000000000000000000" pitchFamily="2" charset="2"/>
              <a:buChar char="p"/>
              <a:defRPr lang="zh-CN" altLang="en-US" sz="1800" kern="1200" dirty="0" smtClean="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main.cpp</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#include “</a:t>
            </a:r>
            <a:r>
              <a:rPr lang="en-US" altLang="zh-CN" sz="1600" dirty="0" err="1" smtClean="0">
                <a:latin typeface="Consolas" panose="020B0609020204030204" pitchFamily="49" charset="0"/>
                <a:ea typeface="+mn-ea"/>
                <a:cs typeface="Consolas" panose="020B0609020204030204" pitchFamily="49" charset="0"/>
              </a:rPr>
              <a:t>swap.h</a:t>
            </a:r>
            <a:r>
              <a:rPr lang="en-US" altLang="zh-CN" sz="1600" dirty="0" smtClean="0">
                <a:latin typeface="Consolas" panose="020B0609020204030204" pitchFamily="49" charset="0"/>
                <a:ea typeface="+mn-ea"/>
                <a:cs typeface="Consolas" panose="020B0609020204030204" pitchFamily="49" charset="0"/>
              </a:rPr>
              <a:t>”</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void main() {</a:t>
            </a: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  </a:t>
            </a:r>
            <a:r>
              <a:rPr lang="en-US" altLang="zh-CN" sz="1600" dirty="0" err="1" smtClean="0">
                <a:latin typeface="Consolas" panose="020B0609020204030204" pitchFamily="49" charset="0"/>
                <a:ea typeface="+mn-ea"/>
                <a:cs typeface="Consolas" panose="020B0609020204030204" pitchFamily="49" charset="0"/>
              </a:rPr>
              <a:t>int</a:t>
            </a:r>
            <a:r>
              <a:rPr lang="en-US" altLang="zh-CN" sz="1600" dirty="0" smtClean="0">
                <a:latin typeface="Consolas" panose="020B0609020204030204" pitchFamily="49" charset="0"/>
                <a:ea typeface="+mn-ea"/>
                <a:cs typeface="Consolas" panose="020B0609020204030204" pitchFamily="49" charset="0"/>
              </a:rPr>
              <a:t> x = 99, y = 11;</a:t>
            </a:r>
          </a:p>
          <a:p>
            <a:pPr marL="0" indent="0">
              <a:lnSpc>
                <a:spcPct val="12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double p = 1.5, q = 5.1;</a:t>
            </a:r>
          </a:p>
          <a:p>
            <a:pPr marL="0" indent="0">
              <a:lnSpc>
                <a:spcPct val="12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swap( x, y );</a:t>
            </a:r>
          </a:p>
          <a:p>
            <a:pPr marL="0" indent="0">
              <a:lnSpc>
                <a:spcPct val="120000"/>
              </a:lnSpc>
              <a:buFont typeface="Wingdings" panose="05000000000000000000" pitchFamily="2" charset="2"/>
              <a:buNone/>
            </a:pPr>
            <a:r>
              <a:rPr lang="en-US" altLang="zh-CN" sz="1600" dirty="0">
                <a:latin typeface="Consolas" panose="020B0609020204030204" pitchFamily="49" charset="0"/>
                <a:ea typeface="+mn-ea"/>
                <a:cs typeface="Consolas" panose="020B0609020204030204" pitchFamily="49" charset="0"/>
              </a:rPr>
              <a:t> </a:t>
            </a:r>
            <a:r>
              <a:rPr lang="en-US" altLang="zh-CN" sz="1600" dirty="0" smtClean="0">
                <a:latin typeface="Consolas" panose="020B0609020204030204" pitchFamily="49" charset="0"/>
                <a:ea typeface="+mn-ea"/>
                <a:cs typeface="Consolas" panose="020B0609020204030204" pitchFamily="49" charset="0"/>
              </a:rPr>
              <a:t> swap( p, q );</a:t>
            </a:r>
            <a:endParaRPr lang="en-US" altLang="zh-CN" sz="1600" dirty="0">
              <a:latin typeface="Consolas" panose="020B0609020204030204" pitchFamily="49" charset="0"/>
              <a:ea typeface="+mn-ea"/>
              <a:cs typeface="Consolas" panose="020B0609020204030204" pitchFamily="49" charset="0"/>
            </a:endParaRPr>
          </a:p>
          <a:p>
            <a:pPr marL="0" indent="0">
              <a:lnSpc>
                <a:spcPct val="120000"/>
              </a:lnSpc>
              <a:buFont typeface="Wingdings" panose="05000000000000000000" pitchFamily="2" charset="2"/>
              <a:buNone/>
            </a:pPr>
            <a:r>
              <a:rPr lang="en-US" altLang="zh-CN" sz="1600" dirty="0" smtClean="0">
                <a:latin typeface="Consolas" panose="020B0609020204030204" pitchFamily="49" charset="0"/>
                <a:ea typeface="+mn-ea"/>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335283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 结</a:t>
            </a:r>
            <a:endParaRPr lang="zh-CN" altLang="en-US" dirty="0"/>
          </a:p>
        </p:txBody>
      </p:sp>
      <p:sp>
        <p:nvSpPr>
          <p:cNvPr id="3" name="内容占位符 2"/>
          <p:cNvSpPr>
            <a:spLocks noGrp="1"/>
          </p:cNvSpPr>
          <p:nvPr>
            <p:ph idx="1"/>
          </p:nvPr>
        </p:nvSpPr>
        <p:spPr>
          <a:xfrm>
            <a:off x="1475656" y="1268760"/>
            <a:ext cx="7308304" cy="4342682"/>
          </a:xfrm>
        </p:spPr>
        <p:txBody>
          <a:bodyPr/>
          <a:lstStyle/>
          <a:p>
            <a:pPr>
              <a:lnSpc>
                <a:spcPct val="150000"/>
              </a:lnSpc>
            </a:pPr>
            <a:r>
              <a:rPr lang="zh-CN" altLang="en-US" dirty="0" smtClean="0"/>
              <a:t>对于复杂的软件系统，往往划分成多个子系统</a:t>
            </a:r>
            <a:endParaRPr lang="en-US" altLang="zh-CN" dirty="0" smtClean="0"/>
          </a:p>
          <a:p>
            <a:pPr>
              <a:lnSpc>
                <a:spcPct val="150000"/>
              </a:lnSpc>
            </a:pPr>
            <a:r>
              <a:rPr lang="zh-CN" altLang="en-US" dirty="0" smtClean="0"/>
              <a:t>函数是功能</a:t>
            </a:r>
            <a:r>
              <a:rPr lang="zh-CN" altLang="en-US" dirty="0" smtClean="0">
                <a:solidFill>
                  <a:srgbClr val="FF0000"/>
                </a:solidFill>
              </a:rPr>
              <a:t>抽象</a:t>
            </a:r>
            <a:r>
              <a:rPr lang="zh-CN" altLang="en-US" dirty="0" smtClean="0"/>
              <a:t>的基本单位</a:t>
            </a:r>
            <a:endParaRPr lang="en-US" altLang="zh-CN" dirty="0" smtClean="0"/>
          </a:p>
          <a:p>
            <a:pPr>
              <a:lnSpc>
                <a:spcPct val="150000"/>
              </a:lnSpc>
            </a:pPr>
            <a:r>
              <a:rPr lang="zh-CN" altLang="en-US" dirty="0"/>
              <a:t>函数包括返回类型、函数名、参数列表和函数</a:t>
            </a:r>
            <a:r>
              <a:rPr lang="zh-CN" altLang="en-US" dirty="0" smtClean="0"/>
              <a:t>体</a:t>
            </a:r>
            <a:endParaRPr lang="en-US" altLang="zh-CN" dirty="0" smtClean="0"/>
          </a:p>
          <a:p>
            <a:pPr>
              <a:lnSpc>
                <a:spcPct val="150000"/>
              </a:lnSpc>
            </a:pPr>
            <a:r>
              <a:rPr lang="zh-CN" altLang="en-US" dirty="0" smtClean="0"/>
              <a:t>函数的使用有利于代码的调试、重用</a:t>
            </a:r>
            <a:r>
              <a:rPr lang="zh-CN" altLang="en-US" dirty="0"/>
              <a:t>、</a:t>
            </a:r>
            <a:r>
              <a:rPr lang="zh-CN" altLang="en-US" dirty="0" smtClean="0"/>
              <a:t>维护</a:t>
            </a:r>
            <a:endParaRPr lang="en-US" altLang="zh-CN" dirty="0" smtClean="0"/>
          </a:p>
          <a:p>
            <a:pPr>
              <a:lnSpc>
                <a:spcPct val="150000"/>
              </a:lnSpc>
            </a:pPr>
            <a:r>
              <a:rPr lang="zh-CN" altLang="en-US" dirty="0" smtClean="0"/>
              <a:t>函数</a:t>
            </a:r>
            <a:r>
              <a:rPr lang="zh-CN" altLang="en-US" dirty="0">
                <a:solidFill>
                  <a:srgbClr val="FF0000"/>
                </a:solidFill>
              </a:rPr>
              <a:t>隔离</a:t>
            </a:r>
            <a:r>
              <a:rPr lang="zh-CN" altLang="en-US" dirty="0"/>
              <a:t>了代码的用户（使用者）和具体</a:t>
            </a:r>
            <a:r>
              <a:rPr lang="zh-CN" altLang="en-US" dirty="0" smtClean="0"/>
              <a:t>实现</a:t>
            </a:r>
            <a:endParaRPr lang="en-US" altLang="zh-CN" dirty="0" smtClean="0"/>
          </a:p>
          <a:p>
            <a:pPr>
              <a:lnSpc>
                <a:spcPct val="150000"/>
              </a:lnSpc>
            </a:pPr>
            <a:r>
              <a:rPr lang="zh-CN" altLang="en-US" dirty="0" smtClean="0"/>
              <a:t>函数重载使得类似功能的函数具有同一名称，简化了</a:t>
            </a:r>
            <a:r>
              <a:rPr lang="zh-CN" altLang="en-US" dirty="0" smtClean="0">
                <a:solidFill>
                  <a:srgbClr val="FF0000"/>
                </a:solidFill>
              </a:rPr>
              <a:t>接口</a:t>
            </a:r>
            <a:endParaRPr lang="en-US" altLang="zh-CN" dirty="0" smtClean="0">
              <a:solidFill>
                <a:srgbClr val="FF0000"/>
              </a:solidFill>
            </a:endParaRPr>
          </a:p>
          <a:p>
            <a:pPr>
              <a:lnSpc>
                <a:spcPct val="150000"/>
              </a:lnSpc>
            </a:pPr>
            <a:r>
              <a:rPr lang="en-US" altLang="zh-CN" dirty="0"/>
              <a:t>C</a:t>
            </a:r>
            <a:r>
              <a:rPr lang="en-US" altLang="zh-CN" dirty="0" smtClean="0"/>
              <a:t>++</a:t>
            </a:r>
            <a:r>
              <a:rPr lang="zh-CN" altLang="en-US" dirty="0" smtClean="0"/>
              <a:t>系统库中提供了大量函数，可直接调用</a:t>
            </a:r>
            <a:endParaRPr lang="en-US" altLang="zh-CN" dirty="0" smtClean="0"/>
          </a:p>
          <a:p>
            <a:pPr>
              <a:lnSpc>
                <a:spcPct val="150000"/>
              </a:lnSpc>
            </a:pPr>
            <a:endParaRPr lang="en-US" altLang="zh-CN" dirty="0" smtClean="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178650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3.1</a:t>
            </a:r>
            <a:endParaRPr lang="zh-CN" altLang="en-US" dirty="0"/>
          </a:p>
        </p:txBody>
      </p:sp>
      <p:sp>
        <p:nvSpPr>
          <p:cNvPr id="3" name="内容占位符 2"/>
          <p:cNvSpPr>
            <a:spLocks noGrp="1"/>
          </p:cNvSpPr>
          <p:nvPr>
            <p:ph idx="1"/>
          </p:nvPr>
        </p:nvSpPr>
        <p:spPr>
          <a:xfrm>
            <a:off x="2123728" y="1268760"/>
            <a:ext cx="6660232" cy="2160240"/>
          </a:xfrm>
        </p:spPr>
        <p:txBody>
          <a:bodyPr/>
          <a:lstStyle/>
          <a:p>
            <a:pPr>
              <a:lnSpc>
                <a:spcPct val="150000"/>
              </a:lnSpc>
            </a:pPr>
            <a:r>
              <a:rPr lang="zh-CN" altLang="en-US" dirty="0" smtClean="0"/>
              <a:t>尝试独立完成本章所有练习</a:t>
            </a:r>
            <a:endParaRPr lang="en-US" altLang="zh-CN" dirty="0" smtClean="0"/>
          </a:p>
          <a:p>
            <a:pPr>
              <a:lnSpc>
                <a:spcPct val="150000"/>
              </a:lnSpc>
            </a:pPr>
            <a:r>
              <a:rPr lang="zh-CN" altLang="en-US" dirty="0" smtClean="0"/>
              <a:t>仔细体会函数的栈区的作用和基本使用方式</a:t>
            </a:r>
            <a:endParaRPr lang="en-US" altLang="zh-CN" dirty="0" smtClean="0"/>
          </a:p>
          <a:p>
            <a:pPr>
              <a:lnSpc>
                <a:spcPct val="150000"/>
              </a:lnSpc>
            </a:pPr>
            <a:r>
              <a:rPr lang="zh-CN" altLang="en-US" dirty="0" smtClean="0"/>
              <a:t>深入理解接口的概念和作用</a:t>
            </a:r>
            <a:endParaRPr lang="en-US" altLang="zh-CN" dirty="0" smtClean="0"/>
          </a:p>
          <a:p>
            <a:pPr>
              <a:lnSpc>
                <a:spcPct val="150000"/>
              </a:lnSpc>
            </a:pPr>
            <a:r>
              <a:rPr lang="zh-CN" altLang="en-US" dirty="0" smtClean="0"/>
              <a:t>不用提交</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272524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函数示例</a:t>
            </a:r>
            <a:endParaRPr lang="zh-CN" altLang="en-US" dirty="0"/>
          </a:p>
        </p:txBody>
      </p:sp>
      <p:sp>
        <p:nvSpPr>
          <p:cNvPr id="4" name="TextBox 3"/>
          <p:cNvSpPr txBox="1"/>
          <p:nvPr/>
        </p:nvSpPr>
        <p:spPr>
          <a:xfrm>
            <a:off x="2555776" y="1340768"/>
            <a:ext cx="5040560" cy="3785652"/>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print(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val</a:t>
            </a:r>
            <a:r>
              <a:rPr lang="en-US" altLang="zh-CN" sz="1600" dirty="0" smtClean="0">
                <a:latin typeface="Consolas" panose="020B0609020204030204" pitchFamily="49" charset="0"/>
                <a:cs typeface="Consolas" panose="020B0609020204030204" pitchFamily="49" charset="0"/>
              </a:rPr>
              <a:t> ); </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函数的声明</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void print(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val</a:t>
            </a:r>
            <a:r>
              <a:rPr lang="en-US" altLang="zh-CN" sz="1600" dirty="0" smtClean="0">
                <a:latin typeface="Consolas" panose="020B0609020204030204" pitchFamily="49" charset="0"/>
                <a:cs typeface="Consolas" panose="020B0609020204030204" pitchFamily="49" charset="0"/>
              </a:rPr>
              <a:t> )  </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函数的定义</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cout</a:t>
            </a:r>
            <a:r>
              <a:rPr lang="en-US" altLang="zh-CN" sz="1600" dirty="0" smtClean="0">
                <a:latin typeface="Consolas" panose="020B0609020204030204" pitchFamily="49" charset="0"/>
                <a:cs typeface="Consolas" panose="020B0609020204030204" pitchFamily="49" charset="0"/>
              </a:rPr>
              <a:t> &lt;&lt; </a:t>
            </a:r>
            <a:r>
              <a:rPr lang="en-US" altLang="zh-CN" sz="1600" dirty="0" err="1" smtClean="0">
                <a:latin typeface="Consolas" panose="020B0609020204030204" pitchFamily="49" charset="0"/>
                <a:cs typeface="Consolas" panose="020B0609020204030204" pitchFamily="49" charset="0"/>
              </a:rPr>
              <a:t>val</a:t>
            </a:r>
            <a:r>
              <a:rPr lang="en-US" altLang="zh-CN" sz="1600" dirty="0" smtClean="0">
                <a:latin typeface="Consolas" panose="020B0609020204030204" pitchFamily="49" charset="0"/>
                <a:cs typeface="Consolas" panose="020B0609020204030204" pitchFamily="49" charset="0"/>
              </a:rPr>
              <a:t> &lt;&lt; </a:t>
            </a:r>
            <a:r>
              <a:rPr lang="en-US" altLang="zh-CN" sz="1600" dirty="0" err="1" smtClean="0">
                <a:latin typeface="Consolas" panose="020B0609020204030204" pitchFamily="49" charset="0"/>
                <a:cs typeface="Consolas" panose="020B0609020204030204" pitchFamily="49" charset="0"/>
              </a:rPr>
              <a:t>endl</a:t>
            </a:r>
            <a:r>
              <a:rPr lang="en-US" altLang="zh-CN" sz="1600" dirty="0" smtClean="0">
                <a:latin typeface="Consolas" panose="020B0609020204030204" pitchFamily="49" charset="0"/>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a:t>
            </a:r>
          </a:p>
          <a:p>
            <a:pPr>
              <a:lnSpc>
                <a:spcPct val="150000"/>
              </a:lnSpc>
            </a:pP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max(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a,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b );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函数的声明</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1600" dirty="0" err="1" smtClean="0">
                <a:latin typeface="Consolas" panose="020B0609020204030204" pitchFamily="49" charset="0"/>
                <a:cs typeface="Consolas" panose="020B0609020204030204" pitchFamily="49" charset="0"/>
              </a:rPr>
              <a:t>bool</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func</a:t>
            </a:r>
            <a:r>
              <a:rPr lang="en-US" altLang="zh-CN" sz="1600" dirty="0" smtClean="0">
                <a:latin typeface="Consolas" panose="020B0609020204030204" pitchFamily="49" charset="0"/>
                <a:cs typeface="Consolas" panose="020B0609020204030204" pitchFamily="49" charset="0"/>
              </a:rPr>
              <a:t>( ) { return true; }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函数的定义</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文本框 4"/>
          <p:cNvSpPr txBox="1"/>
          <p:nvPr/>
        </p:nvSpPr>
        <p:spPr>
          <a:xfrm>
            <a:off x="251520" y="1340768"/>
            <a:ext cx="1484702"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注意要区别函数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的声明与函数的</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定义，一般来说</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定义会引起内存</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分配</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40438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为什么需要函数</a:t>
            </a:r>
          </a:p>
        </p:txBody>
      </p:sp>
      <p:sp>
        <p:nvSpPr>
          <p:cNvPr id="4" name="TextBox 3"/>
          <p:cNvSpPr txBox="1"/>
          <p:nvPr/>
        </p:nvSpPr>
        <p:spPr>
          <a:xfrm>
            <a:off x="2555776" y="1340768"/>
            <a:ext cx="1944216" cy="3046988"/>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a:t>
            </a:r>
            <a:r>
              <a:rPr lang="en-US" altLang="zh-CN" sz="1600" dirty="0">
                <a:latin typeface="Consolas" panose="020B0609020204030204" pitchFamily="49" charset="0"/>
                <a:cs typeface="Consolas" panose="020B0609020204030204" pitchFamily="49" charset="0"/>
              </a:rPr>
              <a:t>a = </a:t>
            </a:r>
            <a:r>
              <a:rPr lang="en-US" altLang="zh-CN" sz="1600" dirty="0" smtClean="0">
                <a:latin typeface="Consolas" panose="020B0609020204030204" pitchFamily="49" charset="0"/>
                <a:cs typeface="Consolas" panose="020B0609020204030204" pitchFamily="49" charset="0"/>
              </a:rPr>
              <a:t>11;</a:t>
            </a:r>
            <a:endParaRPr lang="en-US" altLang="zh-CN" sz="1600" dirty="0">
              <a:latin typeface="Consolas" panose="020B0609020204030204" pitchFamily="49" charset="0"/>
              <a:cs typeface="Consolas" panose="020B0609020204030204" pitchFamily="49" charset="0"/>
            </a:endParaRP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b = </a:t>
            </a:r>
            <a:r>
              <a:rPr lang="en-US" altLang="zh-CN" sz="1600" dirty="0" smtClean="0">
                <a:latin typeface="Consolas" panose="020B0609020204030204" pitchFamily="49" charset="0"/>
                <a:cs typeface="Consolas" panose="020B0609020204030204" pitchFamily="49" charset="0"/>
              </a:rPr>
              <a:t>99;</a:t>
            </a:r>
            <a:endParaRPr lang="en-US" altLang="zh-CN" sz="1600" dirty="0">
              <a:latin typeface="Consolas" panose="020B0609020204030204" pitchFamily="49" charset="0"/>
              <a:cs typeface="Consolas" panose="020B0609020204030204" pitchFamily="49" charset="0"/>
            </a:endParaRPr>
          </a:p>
          <a:p>
            <a:pPr>
              <a:lnSpc>
                <a:spcPct val="150000"/>
              </a:lnSpc>
            </a:pPr>
            <a:r>
              <a:rPr lang="en-US" altLang="zh-CN" sz="1600" dirty="0">
                <a:latin typeface="Consolas" panose="020B0609020204030204" pitchFamily="49" charset="0"/>
                <a:cs typeface="Consolas" panose="020B0609020204030204" pitchFamily="49" charset="0"/>
              </a:rPr>
              <a:t>  if( a &gt; b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a;</a:t>
            </a:r>
          </a:p>
          <a:p>
            <a:pPr>
              <a:lnSpc>
                <a:spcPct val="150000"/>
              </a:lnSpc>
            </a:pPr>
            <a:r>
              <a:rPr lang="en-US" altLang="zh-CN" sz="1600" dirty="0">
                <a:latin typeface="Consolas" panose="020B0609020204030204" pitchFamily="49" charset="0"/>
                <a:cs typeface="Consolas" panose="020B0609020204030204" pitchFamily="49" charset="0"/>
              </a:rPr>
              <a:t>  else</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b</a:t>
            </a:r>
            <a:r>
              <a:rPr lang="en-US" altLang="zh-CN" sz="1600" dirty="0" smtClean="0">
                <a:latin typeface="Consolas" panose="020B0609020204030204" pitchFamily="49" charset="0"/>
                <a:cs typeface="Consolas" panose="020B0609020204030204" pitchFamily="49" charset="0"/>
              </a:rPr>
              <a:t>;</a:t>
            </a: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Box 3"/>
          <p:cNvSpPr txBox="1"/>
          <p:nvPr/>
        </p:nvSpPr>
        <p:spPr>
          <a:xfrm>
            <a:off x="4716016" y="1340768"/>
            <a:ext cx="1944216" cy="3006592"/>
          </a:xfrm>
          <a:prstGeom prst="rect">
            <a:avLst/>
          </a:prstGeom>
          <a:solidFill>
            <a:srgbClr val="FFFF73"/>
          </a:solidFill>
          <a:ln w="19050">
            <a:noFill/>
          </a:ln>
        </p:spPr>
        <p:txBody>
          <a:bodyPr wrap="square" rtlCol="0">
            <a:spAutoFit/>
          </a:bodyPr>
          <a:lstStyle/>
          <a:p>
            <a:pPr>
              <a:lnSpc>
                <a:spcPct val="150000"/>
              </a:lnSpc>
            </a:pPr>
            <a:r>
              <a:rPr lang="en-US" altLang="zh-CN" sz="1600" dirty="0">
                <a:latin typeface="Consolas" panose="020B0609020204030204" pitchFamily="49" charset="0"/>
                <a:cs typeface="Consolas" panose="020B0609020204030204" pitchFamily="49" charset="0"/>
              </a:rPr>
              <a:t>void main()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a = </a:t>
            </a:r>
            <a:r>
              <a:rPr lang="en-US" altLang="zh-CN" sz="1600" dirty="0" smtClean="0">
                <a:latin typeface="Consolas" panose="020B0609020204030204" pitchFamily="49" charset="0"/>
                <a:cs typeface="Consolas" panose="020B0609020204030204" pitchFamily="49" charset="0"/>
              </a:rPr>
              <a:t>1</a:t>
            </a:r>
            <a:r>
              <a:rPr lang="en-US" altLang="zh-CN" sz="1600" dirty="0">
                <a:latin typeface="Consolas" panose="020B0609020204030204" pitchFamily="49" charset="0"/>
                <a:cs typeface="Consolas" panose="020B0609020204030204" pitchFamily="49" charset="0"/>
              </a:rPr>
              <a:t>;</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b = </a:t>
            </a:r>
            <a:r>
              <a:rPr lang="en-US" altLang="zh-CN" sz="1600" dirty="0" smtClean="0">
                <a:latin typeface="Consolas" panose="020B0609020204030204" pitchFamily="49" charset="0"/>
                <a:cs typeface="Consolas" panose="020B0609020204030204" pitchFamily="49" charset="0"/>
              </a:rPr>
              <a:t>9</a:t>
            </a:r>
            <a:r>
              <a:rPr lang="en-US" altLang="zh-CN" sz="1600" dirty="0">
                <a:latin typeface="Consolas" panose="020B0609020204030204" pitchFamily="49" charset="0"/>
                <a:cs typeface="Consolas" panose="020B0609020204030204" pitchFamily="49" charset="0"/>
              </a:rPr>
              <a:t>;</a:t>
            </a:r>
          </a:p>
          <a:p>
            <a:pPr>
              <a:lnSpc>
                <a:spcPct val="150000"/>
              </a:lnSpc>
            </a:pPr>
            <a:r>
              <a:rPr lang="en-US" altLang="zh-CN" sz="1600" dirty="0">
                <a:latin typeface="Consolas" panose="020B0609020204030204" pitchFamily="49" charset="0"/>
                <a:cs typeface="Consolas" panose="020B0609020204030204" pitchFamily="49" charset="0"/>
              </a:rPr>
              <a:t>  if( a &gt; b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a;</a:t>
            </a:r>
          </a:p>
          <a:p>
            <a:pPr>
              <a:lnSpc>
                <a:spcPct val="150000"/>
              </a:lnSpc>
            </a:pPr>
            <a:r>
              <a:rPr lang="en-US" altLang="zh-CN" sz="1600" dirty="0">
                <a:latin typeface="Consolas" panose="020B0609020204030204" pitchFamily="49" charset="0"/>
                <a:cs typeface="Consolas" panose="020B0609020204030204" pitchFamily="49" charset="0"/>
              </a:rPr>
              <a:t>  else</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b;</a:t>
            </a: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3"/>
          <p:cNvSpPr txBox="1"/>
          <p:nvPr/>
        </p:nvSpPr>
        <p:spPr>
          <a:xfrm>
            <a:off x="6873398" y="1344180"/>
            <a:ext cx="1944216" cy="3006592"/>
          </a:xfrm>
          <a:prstGeom prst="rect">
            <a:avLst/>
          </a:prstGeom>
          <a:solidFill>
            <a:srgbClr val="FFFF73"/>
          </a:solidFill>
          <a:ln w="19050">
            <a:noFill/>
          </a:ln>
        </p:spPr>
        <p:txBody>
          <a:bodyPr wrap="square" rtlCol="0">
            <a:spAutoFit/>
          </a:bodyPr>
          <a:lstStyle/>
          <a:p>
            <a:pPr>
              <a:lnSpc>
                <a:spcPct val="150000"/>
              </a:lnSpc>
            </a:pPr>
            <a:r>
              <a:rPr lang="en-US" altLang="zh-CN" sz="1600" dirty="0">
                <a:latin typeface="Consolas" panose="020B0609020204030204" pitchFamily="49" charset="0"/>
                <a:cs typeface="Consolas" panose="020B0609020204030204" pitchFamily="49" charset="0"/>
              </a:rPr>
              <a:t>void main()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a = </a:t>
            </a:r>
            <a:r>
              <a:rPr lang="en-US" altLang="zh-CN" sz="1600" dirty="0" smtClean="0">
                <a:latin typeface="Consolas" panose="020B0609020204030204" pitchFamily="49" charset="0"/>
                <a:cs typeface="Consolas" panose="020B0609020204030204" pitchFamily="49" charset="0"/>
              </a:rPr>
              <a:t>9;</a:t>
            </a:r>
            <a:endParaRPr lang="en-US" altLang="zh-CN" sz="1600" dirty="0">
              <a:latin typeface="Consolas" panose="020B0609020204030204" pitchFamily="49" charset="0"/>
              <a:cs typeface="Consolas" panose="020B0609020204030204" pitchFamily="49" charset="0"/>
            </a:endParaRP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b = </a:t>
            </a:r>
            <a:r>
              <a:rPr lang="en-US" altLang="zh-CN" sz="1600" dirty="0" smtClean="0">
                <a:latin typeface="Consolas" panose="020B0609020204030204" pitchFamily="49" charset="0"/>
                <a:cs typeface="Consolas" panose="020B0609020204030204" pitchFamily="49" charset="0"/>
              </a:rPr>
              <a:t>1;</a:t>
            </a:r>
            <a:endParaRPr lang="en-US" altLang="zh-CN" sz="1600" dirty="0">
              <a:latin typeface="Consolas" panose="020B0609020204030204" pitchFamily="49" charset="0"/>
              <a:cs typeface="Consolas" panose="020B0609020204030204" pitchFamily="49" charset="0"/>
            </a:endParaRPr>
          </a:p>
          <a:p>
            <a:pPr>
              <a:lnSpc>
                <a:spcPct val="150000"/>
              </a:lnSpc>
            </a:pPr>
            <a:r>
              <a:rPr lang="en-US" altLang="zh-CN" sz="1600" dirty="0">
                <a:latin typeface="Consolas" panose="020B0609020204030204" pitchFamily="49" charset="0"/>
                <a:cs typeface="Consolas" panose="020B0609020204030204" pitchFamily="49" charset="0"/>
              </a:rPr>
              <a:t>  if( a &gt; b )</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a;</a:t>
            </a:r>
          </a:p>
          <a:p>
            <a:pPr>
              <a:lnSpc>
                <a:spcPct val="150000"/>
              </a:lnSpc>
            </a:pPr>
            <a:r>
              <a:rPr lang="en-US" altLang="zh-CN" sz="1600" dirty="0">
                <a:latin typeface="Consolas" panose="020B0609020204030204" pitchFamily="49" charset="0"/>
                <a:cs typeface="Consolas" panose="020B0609020204030204" pitchFamily="49" charset="0"/>
              </a:rPr>
              <a:t>  else</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cout</a:t>
            </a:r>
            <a:r>
              <a:rPr lang="en-US" altLang="zh-CN" sz="1600" dirty="0">
                <a:latin typeface="Consolas" panose="020B0609020204030204" pitchFamily="49" charset="0"/>
                <a:cs typeface="Consolas" panose="020B0609020204030204" pitchFamily="49" charset="0"/>
              </a:rPr>
              <a:t> &lt;&lt; b;</a:t>
            </a: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Box 3"/>
          <p:cNvSpPr txBox="1"/>
          <p:nvPr/>
        </p:nvSpPr>
        <p:spPr>
          <a:xfrm>
            <a:off x="395536" y="1357828"/>
            <a:ext cx="1944216" cy="3046988"/>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a = 99;</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int</a:t>
            </a:r>
            <a:r>
              <a:rPr lang="en-US" altLang="zh-CN" sz="1600" dirty="0" smtClean="0">
                <a:latin typeface="Consolas" panose="020B0609020204030204" pitchFamily="49" charset="0"/>
                <a:cs typeface="Consolas" panose="020B0609020204030204" pitchFamily="49" charset="0"/>
              </a:rPr>
              <a:t> b = 11;</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if( a &gt; b )</a:t>
            </a:r>
          </a:p>
          <a:p>
            <a:pPr>
              <a:lnSpc>
                <a:spcPct val="150000"/>
              </a:lnSpc>
            </a:pP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cout</a:t>
            </a:r>
            <a:r>
              <a:rPr lang="en-US" altLang="zh-CN" sz="1600" dirty="0" smtClean="0">
                <a:latin typeface="Consolas" panose="020B0609020204030204" pitchFamily="49" charset="0"/>
                <a:cs typeface="Consolas" panose="020B0609020204030204" pitchFamily="49" charset="0"/>
              </a:rPr>
              <a:t> &lt;&lt; a;</a:t>
            </a:r>
          </a:p>
          <a:p>
            <a:pPr>
              <a:lnSpc>
                <a:spcPct val="1500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else</a:t>
            </a:r>
          </a:p>
          <a:p>
            <a:pPr>
              <a:lnSpc>
                <a:spcPct val="150000"/>
              </a:lnSpc>
            </a:pP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cout</a:t>
            </a:r>
            <a:r>
              <a:rPr lang="en-US" altLang="zh-CN" sz="1600" dirty="0" smtClean="0">
                <a:latin typeface="Consolas" panose="020B0609020204030204" pitchFamily="49" charset="0"/>
                <a:cs typeface="Consolas" panose="020B0609020204030204" pitchFamily="49" charset="0"/>
              </a:rPr>
              <a:t> &lt;&lt; b;</a:t>
            </a: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矩形 7"/>
          <p:cNvSpPr/>
          <p:nvPr/>
        </p:nvSpPr>
        <p:spPr>
          <a:xfrm>
            <a:off x="251520" y="2564904"/>
            <a:ext cx="8712968" cy="1440160"/>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4061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为什么需要函数</a:t>
            </a:r>
            <a:endParaRPr lang="zh-CN" altLang="en-US" dirty="0"/>
          </a:p>
        </p:txBody>
      </p:sp>
      <p:sp>
        <p:nvSpPr>
          <p:cNvPr id="7" name="TextBox 3"/>
          <p:cNvSpPr txBox="1"/>
          <p:nvPr/>
        </p:nvSpPr>
        <p:spPr>
          <a:xfrm>
            <a:off x="107504" y="1357828"/>
            <a:ext cx="2160240" cy="1938992"/>
          </a:xfrm>
          <a:prstGeom prst="rect">
            <a:avLst/>
          </a:prstGeom>
          <a:solidFill>
            <a:srgbClr val="FFFF73"/>
          </a:solidFill>
          <a:ln w="19050">
            <a:noFill/>
          </a:ln>
        </p:spPr>
        <p:txBody>
          <a:bodyPr wrap="square" rtlCol="0">
            <a:spAutoFit/>
          </a:bodyPr>
          <a:lstStyle/>
          <a:p>
            <a:pPr>
              <a:lnSpc>
                <a:spcPct val="15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主调</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0</a:t>
            </a: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p>
          <a:p>
            <a:pPr>
              <a:lnSpc>
                <a:spcPct val="150000"/>
              </a:lnSpc>
            </a:pP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max(</a:t>
            </a:r>
            <a:r>
              <a:rPr lang="en-US" altLang="zh-CN" sz="1600" b="1" dirty="0" err="1" smtClean="0">
                <a:latin typeface="Consolas" panose="020B0609020204030204" pitchFamily="49" charset="0"/>
                <a:ea typeface="微软雅黑" panose="020B0503020204020204" pitchFamily="34" charset="-122"/>
                <a:cs typeface="Consolas" panose="020B0609020204030204" pitchFamily="49" charset="0"/>
              </a:rPr>
              <a:t>a,b</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b="1"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TextBox 3"/>
          <p:cNvSpPr txBox="1"/>
          <p:nvPr/>
        </p:nvSpPr>
        <p:spPr>
          <a:xfrm>
            <a:off x="2351584" y="1357828"/>
            <a:ext cx="2160240" cy="1938992"/>
          </a:xfrm>
          <a:prstGeom prst="rect">
            <a:avLst/>
          </a:prstGeom>
          <a:solidFill>
            <a:srgbClr val="FFFF73"/>
          </a:solidFill>
          <a:ln w="19050">
            <a:noFill/>
          </a:ln>
        </p:spPr>
        <p:txBody>
          <a:bodyPr wrap="square" rtlCol="0">
            <a:spAutoFit/>
          </a:bodyPr>
          <a:lstStyle/>
          <a:p>
            <a:pPr>
              <a:lnSpc>
                <a:spcPct val="15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主调</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1</a:t>
            </a: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p>
          <a:p>
            <a:pPr>
              <a:lnSpc>
                <a:spcPct val="150000"/>
              </a:lnSpc>
            </a:pP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max(</a:t>
            </a:r>
            <a:r>
              <a:rPr lang="en-US" altLang="zh-CN" sz="1600" b="1" dirty="0" err="1" smtClean="0">
                <a:latin typeface="Consolas" panose="020B0609020204030204" pitchFamily="49" charset="0"/>
                <a:ea typeface="微软雅黑" panose="020B0503020204020204" pitchFamily="34" charset="-122"/>
                <a:cs typeface="Consolas" panose="020B0609020204030204" pitchFamily="49" charset="0"/>
              </a:rPr>
              <a:t>a,b</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b="1"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TextBox 3"/>
          <p:cNvSpPr txBox="1"/>
          <p:nvPr/>
        </p:nvSpPr>
        <p:spPr>
          <a:xfrm>
            <a:off x="4595664" y="1357828"/>
            <a:ext cx="2160240" cy="1938992"/>
          </a:xfrm>
          <a:prstGeom prst="rect">
            <a:avLst/>
          </a:prstGeom>
          <a:solidFill>
            <a:srgbClr val="FFFF73"/>
          </a:solidFill>
          <a:ln w="19050">
            <a:noFill/>
          </a:ln>
        </p:spPr>
        <p:txBody>
          <a:bodyPr wrap="square" rtlCol="0">
            <a:spAutoFit/>
          </a:bodyPr>
          <a:lstStyle/>
          <a:p>
            <a:pPr>
              <a:lnSpc>
                <a:spcPct val="15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主调</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2</a:t>
            </a: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p>
          <a:p>
            <a:pPr>
              <a:lnSpc>
                <a:spcPct val="150000"/>
              </a:lnSpc>
            </a:pP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max(</a:t>
            </a:r>
            <a:r>
              <a:rPr lang="en-US" altLang="zh-CN" sz="1600" b="1" dirty="0" err="1" smtClean="0">
                <a:latin typeface="Consolas" panose="020B0609020204030204" pitchFamily="49" charset="0"/>
                <a:ea typeface="微软雅黑" panose="020B0503020204020204" pitchFamily="34" charset="-122"/>
                <a:cs typeface="Consolas" panose="020B0609020204030204" pitchFamily="49" charset="0"/>
              </a:rPr>
              <a:t>a,b</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b="1"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1" name="TextBox 3"/>
          <p:cNvSpPr txBox="1"/>
          <p:nvPr/>
        </p:nvSpPr>
        <p:spPr>
          <a:xfrm>
            <a:off x="6839744" y="1357828"/>
            <a:ext cx="2160240" cy="1938992"/>
          </a:xfrm>
          <a:prstGeom prst="rect">
            <a:avLst/>
          </a:prstGeom>
          <a:solidFill>
            <a:srgbClr val="FFFF73"/>
          </a:solidFill>
          <a:ln w="19050">
            <a:noFill/>
          </a:ln>
        </p:spPr>
        <p:txBody>
          <a:bodyPr wrap="square" rtlCol="0">
            <a:spAutoFit/>
          </a:bodyPr>
          <a:lstStyle/>
          <a:p>
            <a:pPr>
              <a:lnSpc>
                <a:spcPct val="15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主调</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函数</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cs typeface="Consolas" panose="020B0609020204030204" pitchFamily="49" charset="0"/>
              </a:rPr>
              <a:t>3</a:t>
            </a:r>
            <a:endParaRPr lang="en-US" altLang="zh-CN" sz="1600" dirty="0" smtClean="0">
              <a:latin typeface="Consolas" panose="020B0609020204030204" pitchFamily="49" charset="0"/>
              <a:cs typeface="Consolas" panose="020B0609020204030204" pitchFamily="49" charset="0"/>
            </a:endParaRPr>
          </a:p>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a:t>
            </a:r>
          </a:p>
          <a:p>
            <a:pPr>
              <a:lnSpc>
                <a:spcPct val="150000"/>
              </a:lnSpc>
            </a:pPr>
            <a:r>
              <a:rPr lang="en-US" altLang="zh-CN" sz="1600"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max(</a:t>
            </a:r>
            <a:r>
              <a:rPr lang="en-US" altLang="zh-CN" sz="1600" b="1" dirty="0" err="1" smtClean="0">
                <a:latin typeface="Consolas" panose="020B0609020204030204" pitchFamily="49" charset="0"/>
                <a:ea typeface="微软雅黑" panose="020B0503020204020204" pitchFamily="34" charset="-122"/>
                <a:cs typeface="Consolas" panose="020B0609020204030204" pitchFamily="49" charset="0"/>
              </a:rPr>
              <a:t>a,b</a:t>
            </a:r>
            <a:r>
              <a:rPr lang="en-US" altLang="zh-CN" sz="1600" b="1"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b="1"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TextBox 4"/>
          <p:cNvSpPr txBox="1"/>
          <p:nvPr/>
        </p:nvSpPr>
        <p:spPr>
          <a:xfrm>
            <a:off x="107504" y="3501008"/>
            <a:ext cx="3168352" cy="1569660"/>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err="1" smtClean="0"/>
              <a:t>int</a:t>
            </a:r>
            <a:r>
              <a:rPr lang="en-US" altLang="zh-CN" sz="1600" dirty="0" smtClean="0"/>
              <a:t> max( </a:t>
            </a:r>
            <a:r>
              <a:rPr lang="en-US" altLang="zh-CN" sz="1600" dirty="0" err="1" smtClean="0"/>
              <a:t>int</a:t>
            </a:r>
            <a:r>
              <a:rPr lang="en-US" altLang="zh-CN" sz="1600" dirty="0" smtClean="0"/>
              <a:t> a, </a:t>
            </a:r>
            <a:r>
              <a:rPr lang="en-US" altLang="zh-CN" sz="1600" dirty="0" err="1" smtClean="0"/>
              <a:t>int</a:t>
            </a:r>
            <a:r>
              <a:rPr lang="en-US" altLang="zh-CN" sz="1600" dirty="0" smtClean="0"/>
              <a:t> b ) {</a:t>
            </a:r>
          </a:p>
          <a:p>
            <a:r>
              <a:rPr lang="en-US" altLang="zh-CN" sz="1600" dirty="0" smtClean="0"/>
              <a:t>  if( a &gt; b ) return a;</a:t>
            </a:r>
          </a:p>
          <a:p>
            <a:r>
              <a:rPr lang="en-US" altLang="zh-CN" sz="1600" dirty="0"/>
              <a:t> </a:t>
            </a:r>
            <a:r>
              <a:rPr lang="en-US" altLang="zh-CN" sz="1600" dirty="0" smtClean="0"/>
              <a:t> else return b;</a:t>
            </a:r>
            <a:endParaRPr lang="en-US" altLang="zh-CN" sz="1600" dirty="0"/>
          </a:p>
          <a:p>
            <a:r>
              <a:rPr lang="en-US" altLang="zh-CN" sz="1600" dirty="0" smtClean="0"/>
              <a:t>}</a:t>
            </a:r>
            <a:endParaRPr lang="zh-CN" altLang="en-US" sz="1600" dirty="0"/>
          </a:p>
        </p:txBody>
      </p:sp>
      <p:sp>
        <p:nvSpPr>
          <p:cNvPr id="13" name="TextBox 4"/>
          <p:cNvSpPr txBox="1"/>
          <p:nvPr/>
        </p:nvSpPr>
        <p:spPr>
          <a:xfrm>
            <a:off x="107504" y="5202848"/>
            <a:ext cx="3168352" cy="1200329"/>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err="1" smtClean="0"/>
              <a:t>int</a:t>
            </a:r>
            <a:r>
              <a:rPr lang="en-US" altLang="zh-CN" sz="1600" dirty="0" smtClean="0"/>
              <a:t> max( </a:t>
            </a:r>
            <a:r>
              <a:rPr lang="en-US" altLang="zh-CN" sz="1600" dirty="0" err="1" smtClean="0"/>
              <a:t>int</a:t>
            </a:r>
            <a:r>
              <a:rPr lang="en-US" altLang="zh-CN" sz="1600" dirty="0" smtClean="0"/>
              <a:t> a, </a:t>
            </a:r>
            <a:r>
              <a:rPr lang="en-US" altLang="zh-CN" sz="1600" dirty="0" err="1" smtClean="0"/>
              <a:t>int</a:t>
            </a:r>
            <a:r>
              <a:rPr lang="en-US" altLang="zh-CN" sz="1600" dirty="0" smtClean="0"/>
              <a:t> b ) {</a:t>
            </a:r>
          </a:p>
          <a:p>
            <a:r>
              <a:rPr lang="en-US" altLang="zh-CN" sz="1600" dirty="0" smtClean="0"/>
              <a:t>  return a &gt; b ? a : b;</a:t>
            </a:r>
            <a:endParaRPr lang="en-US" altLang="zh-CN" sz="1600" dirty="0"/>
          </a:p>
          <a:p>
            <a:r>
              <a:rPr lang="en-US" altLang="zh-CN" sz="1600" dirty="0" smtClean="0"/>
              <a:t>}</a:t>
            </a:r>
            <a:endParaRPr lang="zh-CN" altLang="en-US" sz="1600" dirty="0"/>
          </a:p>
        </p:txBody>
      </p:sp>
      <p:sp>
        <p:nvSpPr>
          <p:cNvPr id="14" name="文本框 13"/>
          <p:cNvSpPr txBox="1"/>
          <p:nvPr/>
        </p:nvSpPr>
        <p:spPr>
          <a:xfrm>
            <a:off x="3638505" y="5479847"/>
            <a:ext cx="5262979" cy="874407"/>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将相对独立的、经常使用的功能抽象为函数，有利</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于代码重用 </a:t>
            </a:r>
            <a:r>
              <a:rPr lang="en-US" altLang="zh-CN" dirty="0" smtClean="0">
                <a:latin typeface="微软雅黑" panose="020B0503020204020204" pitchFamily="34" charset="-122"/>
                <a:ea typeface="微软雅黑" panose="020B0503020204020204" pitchFamily="34" charset="-122"/>
              </a:rPr>
              <a:t>(reuse)</a:t>
            </a:r>
            <a:endParaRPr lang="zh-CN" altLang="en-US" dirty="0">
              <a:latin typeface="微软雅黑" panose="020B0503020204020204" pitchFamily="34" charset="-122"/>
              <a:ea typeface="微软雅黑" panose="020B0503020204020204" pitchFamily="34" charset="-122"/>
            </a:endParaRPr>
          </a:p>
        </p:txBody>
      </p:sp>
      <p:sp>
        <p:nvSpPr>
          <p:cNvPr id="15" name="TextBox 4"/>
          <p:cNvSpPr txBox="1"/>
          <p:nvPr/>
        </p:nvSpPr>
        <p:spPr>
          <a:xfrm>
            <a:off x="3671392" y="3501008"/>
            <a:ext cx="3168352" cy="1569660"/>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err="1" smtClean="0"/>
              <a:t>int</a:t>
            </a:r>
            <a:r>
              <a:rPr lang="en-US" altLang="zh-CN" sz="1600" dirty="0" smtClean="0"/>
              <a:t> max( </a:t>
            </a:r>
            <a:r>
              <a:rPr lang="en-US" altLang="zh-CN" sz="1600" dirty="0" err="1" smtClean="0"/>
              <a:t>int</a:t>
            </a:r>
            <a:r>
              <a:rPr lang="en-US" altLang="zh-CN" sz="1600" dirty="0" smtClean="0"/>
              <a:t> x, </a:t>
            </a:r>
            <a:r>
              <a:rPr lang="en-US" altLang="zh-CN" sz="1600" dirty="0" err="1" smtClean="0"/>
              <a:t>int</a:t>
            </a:r>
            <a:r>
              <a:rPr lang="en-US" altLang="zh-CN" sz="1600" dirty="0" smtClean="0"/>
              <a:t> y ) {</a:t>
            </a:r>
          </a:p>
          <a:p>
            <a:r>
              <a:rPr lang="en-US" altLang="zh-CN" sz="1600" dirty="0" smtClean="0"/>
              <a:t>  if( x &gt; y ) return x;</a:t>
            </a:r>
          </a:p>
          <a:p>
            <a:r>
              <a:rPr lang="en-US" altLang="zh-CN" sz="1600" dirty="0"/>
              <a:t> </a:t>
            </a:r>
            <a:r>
              <a:rPr lang="en-US" altLang="zh-CN" sz="1600" dirty="0" smtClean="0"/>
              <a:t> else return y;</a:t>
            </a:r>
            <a:endParaRPr lang="en-US" altLang="zh-CN" sz="1600" dirty="0"/>
          </a:p>
          <a:p>
            <a:r>
              <a:rPr lang="en-US" altLang="zh-CN" sz="1600" dirty="0" smtClean="0"/>
              <a:t>}</a:t>
            </a:r>
            <a:endParaRPr lang="zh-CN" altLang="en-US" sz="1600" dirty="0"/>
          </a:p>
        </p:txBody>
      </p:sp>
      <p:sp>
        <p:nvSpPr>
          <p:cNvPr id="16" name="文本框 15"/>
          <p:cNvSpPr txBox="1"/>
          <p:nvPr/>
        </p:nvSpPr>
        <p:spPr>
          <a:xfrm>
            <a:off x="7019955" y="3501008"/>
            <a:ext cx="1800493"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注意区分形式参数和</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实际参数，前者用于</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声明、定义函数，而</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后者是由主调函数传</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递给被调函数的参数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725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为什么需要函数</a:t>
            </a:r>
          </a:p>
        </p:txBody>
      </p:sp>
      <p:sp>
        <p:nvSpPr>
          <p:cNvPr id="4" name="TextBox 3"/>
          <p:cNvSpPr txBox="1"/>
          <p:nvPr/>
        </p:nvSpPr>
        <p:spPr>
          <a:xfrm>
            <a:off x="251520" y="1181065"/>
            <a:ext cx="1944216" cy="5632311"/>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 …</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控制逻辑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1</a:t>
            </a: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0</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1</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 …</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19</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控制逻辑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2</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0</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1</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 …</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latin typeface="微软雅黑" panose="020B0503020204020204" pitchFamily="34" charset="-122"/>
                <a:ea typeface="微软雅黑" panose="020B0503020204020204" pitchFamily="34" charset="-122"/>
                <a:cs typeface="Consolas" panose="020B0609020204030204" pitchFamily="49" charset="0"/>
              </a:rPr>
              <a:t>语句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24</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return;</a:t>
            </a: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矩形 4"/>
          <p:cNvSpPr/>
          <p:nvPr/>
        </p:nvSpPr>
        <p:spPr>
          <a:xfrm>
            <a:off x="107504" y="2348880"/>
            <a:ext cx="2304256" cy="1440160"/>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504" y="4236775"/>
            <a:ext cx="2304256" cy="1440160"/>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4"/>
          <p:cNvSpPr txBox="1"/>
          <p:nvPr/>
        </p:nvSpPr>
        <p:spPr>
          <a:xfrm>
            <a:off x="3048524" y="2468793"/>
            <a:ext cx="3168352" cy="1200329"/>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func1( … ) {</a:t>
            </a:r>
          </a:p>
          <a:p>
            <a:r>
              <a:rPr lang="en-US" altLang="zh-CN" sz="1600" dirty="0" smtClean="0"/>
              <a:t>  </a:t>
            </a:r>
            <a:r>
              <a:rPr lang="zh-CN" altLang="en-US" sz="1600" dirty="0" smtClean="0">
                <a:latin typeface="微软雅黑" panose="020B0503020204020204" pitchFamily="34" charset="-122"/>
                <a:ea typeface="微软雅黑" panose="020B0503020204020204" pitchFamily="34" charset="-122"/>
              </a:rPr>
              <a:t>操作序列</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t>}</a:t>
            </a:r>
            <a:endParaRPr lang="zh-CN" altLang="en-US" sz="1600" dirty="0"/>
          </a:p>
        </p:txBody>
      </p:sp>
      <p:sp>
        <p:nvSpPr>
          <p:cNvPr id="8" name="TextBox 4"/>
          <p:cNvSpPr txBox="1"/>
          <p:nvPr/>
        </p:nvSpPr>
        <p:spPr>
          <a:xfrm>
            <a:off x="3048524" y="4356689"/>
            <a:ext cx="3168352" cy="1200329"/>
          </a:xfrm>
          <a:prstGeom prst="rect">
            <a:avLst/>
          </a:prstGeom>
          <a:solidFill>
            <a:schemeClr val="tx2">
              <a:lumMod val="20000"/>
              <a:lumOff val="80000"/>
            </a:schemeClr>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r>
              <a:rPr lang="en-US" altLang="zh-CN" sz="1600" dirty="0" smtClean="0"/>
              <a:t>void func2( … ) {</a:t>
            </a:r>
          </a:p>
          <a:p>
            <a:r>
              <a:rPr lang="en-US" altLang="zh-CN" sz="1600" dirty="0" smtClean="0"/>
              <a:t>  </a:t>
            </a:r>
            <a:r>
              <a:rPr lang="zh-CN" altLang="en-US" sz="1600" dirty="0" smtClean="0">
                <a:latin typeface="微软雅黑" panose="020B0503020204020204" pitchFamily="34" charset="-122"/>
                <a:ea typeface="微软雅黑" panose="020B0503020204020204" pitchFamily="34" charset="-122"/>
              </a:rPr>
              <a:t>操作序列</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t>}</a:t>
            </a:r>
            <a:endParaRPr lang="zh-CN" altLang="en-US" sz="1600" dirty="0"/>
          </a:p>
        </p:txBody>
      </p:sp>
      <p:sp>
        <p:nvSpPr>
          <p:cNvPr id="9" name="右箭头 8"/>
          <p:cNvSpPr/>
          <p:nvPr/>
        </p:nvSpPr>
        <p:spPr>
          <a:xfrm>
            <a:off x="2586126" y="2960946"/>
            <a:ext cx="288032" cy="216025"/>
          </a:xfrm>
          <a:prstGeom prst="right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2591780" y="4848842"/>
            <a:ext cx="288032" cy="216025"/>
          </a:xfrm>
          <a:prstGeom prst="right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
          <p:cNvSpPr txBox="1"/>
          <p:nvPr/>
        </p:nvSpPr>
        <p:spPr>
          <a:xfrm>
            <a:off x="6841546" y="1919728"/>
            <a:ext cx="1944216" cy="4154984"/>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cs typeface="Consolas" panose="020B0609020204030204" pitchFamily="49" charset="0"/>
              </a:rPr>
              <a:t>void main() {</a:t>
            </a:r>
          </a:p>
          <a:p>
            <a:pPr>
              <a:lnSpc>
                <a:spcPct val="150000"/>
              </a:lnSpc>
            </a:pPr>
            <a:r>
              <a:rPr lang="en-US" altLang="zh-CN" sz="1600" dirty="0" smtClean="0">
                <a:latin typeface="Consolas" panose="020B0609020204030204" pitchFamily="49" charset="0"/>
                <a:cs typeface="Consolas" panose="020B0609020204030204" pitchFamily="49" charset="0"/>
              </a:rPr>
              <a:t>  … …</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控制逻辑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1</a:t>
            </a: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func1();</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 …</a:t>
            </a:r>
          </a:p>
          <a:p>
            <a:pPr>
              <a:lnSpc>
                <a:spcPct val="150000"/>
              </a:lnSpc>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控制逻辑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Consolas" panose="020B0609020204030204" pitchFamily="49" charset="0"/>
              </a:rPr>
              <a:t>2</a:t>
            </a:r>
          </a:p>
          <a:p>
            <a:pPr>
              <a:lnSpc>
                <a:spcPct val="150000"/>
              </a:lnSpc>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func2();</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p>
          <a:p>
            <a:pPr>
              <a:lnSpc>
                <a:spcPct val="150000"/>
              </a:lnSpc>
            </a:pPr>
            <a:r>
              <a:rPr lang="en-US" altLang="zh-CN" sz="1600" dirty="0" smtClean="0">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return;</a:t>
            </a: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右箭头 11"/>
          <p:cNvSpPr/>
          <p:nvPr/>
        </p:nvSpPr>
        <p:spPr>
          <a:xfrm>
            <a:off x="6337490" y="3889207"/>
            <a:ext cx="288032" cy="216025"/>
          </a:xfrm>
          <a:prstGeom prst="right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906382" y="5746030"/>
            <a:ext cx="3425938" cy="923330"/>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实现代码的模块划分，可提高代</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码的可维护性 </a:t>
            </a:r>
            <a:r>
              <a:rPr lang="en-US" altLang="zh-CN" dirty="0" smtClean="0">
                <a:latin typeface="微软雅黑" panose="020B0503020204020204" pitchFamily="34" charset="-122"/>
                <a:ea typeface="微软雅黑" panose="020B0503020204020204" pitchFamily="34" charset="-122"/>
              </a:rPr>
              <a:t>(maintainability)</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708162" y="1256879"/>
            <a:ext cx="1859805" cy="738664"/>
          </a:xfrm>
          <a:prstGeom prst="rect">
            <a:avLst/>
          </a:prstGeom>
          <a:noFill/>
        </p:spPr>
        <p:txBody>
          <a:bodyPr wrap="none" rtlCol="0">
            <a:spAutoFit/>
          </a:bodyPr>
          <a:lstStyle/>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main()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是主调函数，</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func1()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和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func2() </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是被调函数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255648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对函数返回值类型的规定</a:t>
            </a:r>
            <a:endParaRPr lang="zh-CN" altLang="en-US" dirty="0"/>
          </a:p>
        </p:txBody>
      </p:sp>
      <p:sp>
        <p:nvSpPr>
          <p:cNvPr id="3" name="内容占位符 2"/>
          <p:cNvSpPr>
            <a:spLocks noGrp="1"/>
          </p:cNvSpPr>
          <p:nvPr>
            <p:ph idx="1"/>
          </p:nvPr>
        </p:nvSpPr>
        <p:spPr/>
        <p:txBody>
          <a:bodyPr/>
          <a:lstStyle/>
          <a:p>
            <a:r>
              <a:rPr lang="zh-CN" altLang="en-US" dirty="0" smtClean="0"/>
              <a:t>合法的</a:t>
            </a:r>
            <a:endParaRPr lang="en-US" altLang="zh-CN" dirty="0" smtClean="0"/>
          </a:p>
          <a:p>
            <a:pPr lvl="1">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sum( </a:t>
            </a:r>
            <a:r>
              <a:rPr lang="en-US" altLang="zh-CN" dirty="0" err="1" smtClean="0">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smtClean="0">
                <a:latin typeface="Consolas" panose="020B0609020204030204" pitchFamily="49" charset="0"/>
                <a:cs typeface="Consolas" panose="020B0609020204030204" pitchFamily="49" charset="0"/>
              </a:rPr>
              <a:t>array[],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size );</a:t>
            </a:r>
          </a:p>
          <a:p>
            <a:pPr lvl="1">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find_value</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array[],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size );</a:t>
            </a:r>
          </a:p>
          <a:p>
            <a:pPr lvl="1">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void  </a:t>
            </a:r>
            <a:r>
              <a:rPr lang="en-US" altLang="zh-CN" dirty="0" err="1" smtClean="0">
                <a:latin typeface="Consolas" panose="020B0609020204030204" pitchFamily="49" charset="0"/>
                <a:cs typeface="Consolas" panose="020B0609020204030204" pitchFamily="49" charset="0"/>
              </a:rPr>
              <a:t>do_nothing</a:t>
            </a:r>
            <a:r>
              <a:rPr lang="en-US" altLang="zh-CN" dirty="0" smtClean="0">
                <a:latin typeface="Consolas" panose="020B0609020204030204" pitchFamily="49" charset="0"/>
                <a:cs typeface="Consolas" panose="020B0609020204030204" pitchFamily="49" charset="0"/>
              </a:rPr>
              <a:t>();</a:t>
            </a:r>
          </a:p>
          <a:p>
            <a:pPr lvl="1">
              <a:buClr>
                <a:srgbClr val="6A48D7"/>
              </a:buClr>
              <a:buFont typeface="Wingdings" panose="05000000000000000000" pitchFamily="2" charset="2"/>
              <a:buChar char="u"/>
            </a:pPr>
            <a:r>
              <a:rPr lang="en-US" altLang="zh-CN" dirty="0" smtClean="0">
                <a:latin typeface="Consolas" panose="020B0609020204030204" pitchFamily="49" charset="0"/>
                <a:cs typeface="Consolas" panose="020B0609020204030204" pitchFamily="49" charset="0"/>
              </a:rPr>
              <a:t>Car   buy(); </a:t>
            </a:r>
            <a:r>
              <a:rPr lang="en-US" altLang="zh-CN" dirty="0" smtClean="0">
                <a:solidFill>
                  <a:schemeClr val="tx1">
                    <a:lumMod val="50000"/>
                    <a:lumOff val="50000"/>
                  </a:schemeClr>
                </a:solidFill>
                <a:latin typeface="Consolas" panose="020B0609020204030204" pitchFamily="49" charset="0"/>
                <a:cs typeface="Consolas" panose="020B0609020204030204" pitchFamily="49" charset="0"/>
              </a:rPr>
              <a:t>// Car </a:t>
            </a:r>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为用户自定义类型</a:t>
            </a:r>
            <a:endParaRPr lang="en-US" altLang="zh-CN" dirty="0">
              <a:solidFill>
                <a:schemeClr val="tx1">
                  <a:lumMod val="50000"/>
                  <a:lumOff val="50000"/>
                </a:schemeClr>
              </a:solidFill>
              <a:latin typeface="Consolas" panose="020B0609020204030204" pitchFamily="49" charset="0"/>
              <a:cs typeface="Consolas" panose="020B0609020204030204" pitchFamily="49" charset="0"/>
            </a:endParaRPr>
          </a:p>
          <a:p>
            <a:r>
              <a:rPr lang="zh-CN" altLang="en-US" dirty="0" smtClean="0"/>
              <a:t>非法的</a:t>
            </a:r>
            <a:endParaRPr lang="en-US" altLang="zh-CN" dirty="0" smtClean="0"/>
          </a:p>
          <a:p>
            <a:pPr lvl="1">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do_nothing</a:t>
            </a:r>
            <a:r>
              <a:rPr lang="en-US" altLang="zh-CN" dirty="0" smtClean="0">
                <a:latin typeface="Consolas" panose="020B0609020204030204" pitchFamily="49" charset="0"/>
                <a:cs typeface="Consolas" panose="020B0609020204030204" pitchFamily="49" charset="0"/>
              </a:rPr>
              <a:t>();    </a:t>
            </a:r>
            <a:r>
              <a:rPr lang="en-US" altLang="zh-CN" dirty="0" smtClean="0">
                <a:solidFill>
                  <a:schemeClr val="tx1">
                    <a:lumMod val="75000"/>
                    <a:lumOff val="25000"/>
                  </a:schemeClr>
                </a:solidFill>
                <a:latin typeface="Consolas" panose="020B0609020204030204" pitchFamily="49" charset="0"/>
                <a:cs typeface="Consolas" panose="020B0609020204030204" pitchFamily="49" charset="0"/>
              </a:rPr>
              <a:t>// </a:t>
            </a:r>
            <a:r>
              <a:rPr lang="zh-CN" altLang="en-US" dirty="0" smtClean="0">
                <a:solidFill>
                  <a:schemeClr val="tx1">
                    <a:lumMod val="75000"/>
                    <a:lumOff val="25000"/>
                  </a:schemeClr>
                </a:solidFill>
                <a:latin typeface="Consolas" panose="020B0609020204030204" pitchFamily="49" charset="0"/>
                <a:cs typeface="Consolas" panose="020B0609020204030204" pitchFamily="49" charset="0"/>
              </a:rPr>
              <a:t>没指定返回值类型</a:t>
            </a:r>
            <a:endParaRPr lang="en-US" altLang="zh-CN" dirty="0">
              <a:solidFill>
                <a:schemeClr val="tx1">
                  <a:lumMod val="75000"/>
                  <a:lumOff val="25000"/>
                </a:schemeClr>
              </a:solidFill>
              <a:latin typeface="Consolas" panose="020B0609020204030204" pitchFamily="49" charset="0"/>
              <a:cs typeface="Consolas" panose="020B0609020204030204" pitchFamily="49" charset="0"/>
            </a:endParaRPr>
          </a:p>
          <a:p>
            <a:pPr lvl="1">
              <a:buClr>
                <a:srgbClr val="6A48D7"/>
              </a:buClr>
              <a:buFont typeface="Wingdings" panose="05000000000000000000" pitchFamily="2" charset="2"/>
              <a:buChar char="u"/>
            </a:pP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[10] </a:t>
            </a:r>
            <a:r>
              <a:rPr lang="en-US" altLang="zh-CN" dirty="0" err="1" smtClean="0">
                <a:latin typeface="Consolas" panose="020B0609020204030204" pitchFamily="49" charset="0"/>
                <a:cs typeface="Consolas" panose="020B0609020204030204" pitchFamily="49" charset="0"/>
              </a:rPr>
              <a:t>func</a:t>
            </a:r>
            <a:r>
              <a:rPr lang="en-US" altLang="zh-CN" dirty="0" smtClean="0">
                <a:latin typeface="Consolas" panose="020B0609020204030204" pitchFamily="49" charset="0"/>
                <a:cs typeface="Consolas" panose="020B0609020204030204" pitchFamily="49" charset="0"/>
              </a:rPr>
              <a:t>();  </a:t>
            </a:r>
            <a:r>
              <a:rPr lang="en-US" altLang="zh-CN" dirty="0" smtClean="0">
                <a:solidFill>
                  <a:schemeClr val="tx1">
                    <a:lumMod val="75000"/>
                    <a:lumOff val="25000"/>
                  </a:schemeClr>
                </a:solidFill>
                <a:latin typeface="Consolas" panose="020B0609020204030204" pitchFamily="49" charset="0"/>
                <a:cs typeface="Consolas" panose="020B0609020204030204" pitchFamily="49" charset="0"/>
              </a:rPr>
              <a:t>// </a:t>
            </a:r>
            <a:r>
              <a:rPr lang="zh-CN" altLang="en-US" dirty="0" smtClean="0">
                <a:solidFill>
                  <a:schemeClr val="tx1">
                    <a:lumMod val="75000"/>
                    <a:lumOff val="25000"/>
                  </a:schemeClr>
                </a:solidFill>
                <a:latin typeface="Consolas" panose="020B0609020204030204" pitchFamily="49" charset="0"/>
                <a:cs typeface="Consolas" panose="020B0609020204030204" pitchFamily="49" charset="0"/>
              </a:rPr>
              <a:t>不能返回数组</a:t>
            </a:r>
            <a:endParaRPr lang="zh-CN" altLang="en-US" dirty="0">
              <a:solidFill>
                <a:schemeClr val="tx1">
                  <a:lumMod val="75000"/>
                  <a:lumOff val="25000"/>
                </a:schemeClr>
              </a:solidFill>
            </a:endParaRPr>
          </a:p>
        </p:txBody>
      </p:sp>
      <p:sp>
        <p:nvSpPr>
          <p:cNvPr id="4" name="文本框 3"/>
          <p:cNvSpPr txBox="1"/>
          <p:nvPr/>
        </p:nvSpPr>
        <p:spPr>
          <a:xfrm>
            <a:off x="47899" y="1772816"/>
            <a:ext cx="19800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返回值为内置类型或者</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自定义类型一般都是合</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法的</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202315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zh-CN" altLang="en-US" dirty="0" smtClean="0"/>
              <a:t>函数形式参数列表的</a:t>
            </a:r>
            <a:r>
              <a:rPr lang="zh-CN" altLang="en-US" dirty="0"/>
              <a:t>规定</a:t>
            </a:r>
          </a:p>
        </p:txBody>
      </p:sp>
      <p:sp>
        <p:nvSpPr>
          <p:cNvPr id="3" name="内容占位符 2"/>
          <p:cNvSpPr>
            <a:spLocks noGrp="1"/>
          </p:cNvSpPr>
          <p:nvPr>
            <p:ph idx="1"/>
          </p:nvPr>
        </p:nvSpPr>
        <p:spPr>
          <a:xfrm>
            <a:off x="1979712" y="1268760"/>
            <a:ext cx="6984776" cy="4320480"/>
          </a:xfrm>
        </p:spPr>
        <p:txBody>
          <a:bodyPr>
            <a:normAutofit/>
          </a:bodyPr>
          <a:lstStyle/>
          <a:p>
            <a:pPr>
              <a:lnSpc>
                <a:spcPct val="150000"/>
              </a:lnSpc>
            </a:pPr>
            <a:r>
              <a:rPr lang="zh-CN" altLang="en-US" dirty="0" smtClean="0"/>
              <a:t>参数列表中可以包含多个形式参数</a:t>
            </a:r>
            <a:endParaRPr lang="en-US" altLang="zh-CN" dirty="0" smtClean="0"/>
          </a:p>
          <a:p>
            <a:pPr>
              <a:lnSpc>
                <a:spcPct val="150000"/>
              </a:lnSpc>
            </a:pPr>
            <a:r>
              <a:rPr lang="zh-CN" altLang="en-US" dirty="0" smtClean="0"/>
              <a:t>每个形式参数都要有类型</a:t>
            </a:r>
            <a:endParaRPr lang="en-US" altLang="zh-CN" dirty="0" smtClean="0"/>
          </a:p>
          <a:p>
            <a:pPr marL="0" indent="0">
              <a:lnSpc>
                <a:spcPct val="150000"/>
              </a:lnSpc>
              <a:buNone/>
            </a:pPr>
            <a:r>
              <a:rPr lang="en-US" altLang="zh-CN" dirty="0"/>
              <a:t>	</a:t>
            </a:r>
            <a:r>
              <a:rPr lang="en-US" altLang="zh-CN" dirty="0" smtClean="0">
                <a:latin typeface="Consolas" panose="020B0609020204030204" pitchFamily="49" charset="0"/>
                <a:cs typeface="Consolas" panose="020B0609020204030204" pitchFamily="49" charset="0"/>
              </a:rPr>
              <a:t>void </a:t>
            </a:r>
            <a:r>
              <a:rPr lang="en-US" altLang="zh-CN" dirty="0" err="1" smtClean="0">
                <a:latin typeface="Consolas" panose="020B0609020204030204" pitchFamily="49" charset="0"/>
                <a:cs typeface="Consolas" panose="020B0609020204030204" pitchFamily="49" charset="0"/>
              </a:rPr>
              <a:t>func</a:t>
            </a:r>
            <a:r>
              <a:rPr lang="en-US" altLang="zh-CN" dirty="0" smtClean="0">
                <a:latin typeface="Consolas" panose="020B0609020204030204" pitchFamily="49" charset="0"/>
                <a:cs typeface="Consolas" panose="020B0609020204030204" pitchFamily="49" charset="0"/>
              </a:rPr>
              <a:t>( </a:t>
            </a:r>
            <a:r>
              <a:rPr lang="en-US" altLang="zh-CN" dirty="0" err="1" smtClean="0">
                <a:solidFill>
                  <a:srgbClr val="FF0000"/>
                </a:solidFill>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 </a:t>
            </a:r>
            <a:r>
              <a:rPr lang="en-US" altLang="zh-CN" dirty="0" err="1" smtClean="0">
                <a:solidFill>
                  <a:srgbClr val="FF0000"/>
                </a:solidFill>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b )</a:t>
            </a:r>
          </a:p>
          <a:p>
            <a:pPr>
              <a:lnSpc>
                <a:spcPct val="150000"/>
              </a:lnSpc>
            </a:pPr>
            <a:r>
              <a:rPr lang="zh-CN" altLang="en-US" dirty="0" smtClean="0"/>
              <a:t>声明函数时，参数名字可以省略</a:t>
            </a:r>
            <a:endParaRPr lang="en-US" altLang="zh-CN" dirty="0" smtClean="0"/>
          </a:p>
          <a:p>
            <a:pPr marL="0" indent="0">
              <a:lnSpc>
                <a:spcPct val="150000"/>
              </a:lnSpc>
              <a:buNone/>
            </a:pPr>
            <a:r>
              <a:rPr lang="en-US" altLang="zh-CN" dirty="0"/>
              <a:t>	</a:t>
            </a:r>
            <a:r>
              <a:rPr lang="en-US" altLang="zh-CN" dirty="0">
                <a:latin typeface="Consolas" panose="020B0609020204030204" pitchFamily="49" charset="0"/>
                <a:cs typeface="Consolas" panose="020B0609020204030204" pitchFamily="49" charset="0"/>
              </a:rPr>
              <a:t>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int</a:t>
            </a:r>
            <a:r>
              <a:rPr lang="en-US" altLang="zh-CN" dirty="0" smtClean="0">
                <a:latin typeface="Consolas" panose="020B0609020204030204" pitchFamily="49" charset="0"/>
                <a:cs typeface="Consolas" panose="020B0609020204030204" pitchFamily="49" charset="0"/>
              </a:rPr>
              <a:t> ) </a:t>
            </a:r>
            <a:endParaRPr lang="en-US" altLang="zh-CN" dirty="0">
              <a:latin typeface="Consolas" panose="020B0609020204030204" pitchFamily="49" charset="0"/>
              <a:cs typeface="Consolas" panose="020B0609020204030204" pitchFamily="49" charset="0"/>
            </a:endParaRPr>
          </a:p>
          <a:p>
            <a:pPr>
              <a:lnSpc>
                <a:spcPct val="150000"/>
              </a:lnSpc>
            </a:pPr>
            <a:r>
              <a:rPr lang="zh-CN" altLang="en-US" dirty="0" smtClean="0"/>
              <a:t>在声明</a:t>
            </a:r>
            <a:r>
              <a:rPr lang="zh-CN" altLang="en-US" dirty="0"/>
              <a:t>、</a:t>
            </a:r>
            <a:r>
              <a:rPr lang="zh-CN" altLang="en-US" dirty="0" smtClean="0"/>
              <a:t>定义、调用函数时，参数列表要匹配</a:t>
            </a:r>
            <a:endParaRPr lang="en-US" altLang="zh-CN" dirty="0" smtClean="0"/>
          </a:p>
          <a:p>
            <a:pPr marL="457200" lvl="1" indent="0">
              <a:lnSpc>
                <a:spcPct val="150000"/>
              </a:lnSpc>
              <a:buNone/>
            </a:pPr>
            <a:r>
              <a:rPr lang="zh-CN" altLang="en-US" dirty="0" smtClean="0"/>
              <a:t>参数顺序在</a:t>
            </a:r>
            <a:r>
              <a:rPr lang="zh-CN" altLang="en-US" u="sng" dirty="0" smtClean="0"/>
              <a:t>函数声明</a:t>
            </a:r>
            <a:r>
              <a:rPr lang="zh-CN" altLang="en-US" dirty="0" smtClean="0"/>
              <a:t>中一旦被固定，就不能在</a:t>
            </a:r>
            <a:r>
              <a:rPr lang="zh-CN" altLang="en-US" u="sng" dirty="0" smtClean="0"/>
              <a:t>函数定义</a:t>
            </a:r>
            <a:r>
              <a:rPr lang="zh-CN" altLang="en-US" dirty="0" smtClean="0"/>
              <a:t>中改变</a:t>
            </a:r>
            <a:endParaRPr lang="zh-CN" altLang="en-US" dirty="0"/>
          </a:p>
        </p:txBody>
      </p:sp>
      <p:sp>
        <p:nvSpPr>
          <p:cNvPr id="4" name="文本框 3"/>
          <p:cNvSpPr txBox="1"/>
          <p:nvPr/>
        </p:nvSpPr>
        <p:spPr>
          <a:xfrm>
            <a:off x="107504" y="3481263"/>
            <a:ext cx="1800493"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不建议省略形参名称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TextBox 3"/>
          <p:cNvSpPr txBox="1"/>
          <p:nvPr/>
        </p:nvSpPr>
        <p:spPr>
          <a:xfrm>
            <a:off x="2483768" y="5013176"/>
            <a:ext cx="6192688" cy="1477328"/>
          </a:xfrm>
          <a:prstGeom prst="rect">
            <a:avLst/>
          </a:prstGeom>
          <a:solidFill>
            <a:srgbClr val="FFFF73"/>
          </a:solidFill>
          <a:ln w="19050">
            <a:noFill/>
          </a:ln>
        </p:spPr>
        <p:txBody>
          <a:bodyPr wrap="square" rtlCol="0">
            <a:spAutoFit/>
          </a:bodyPr>
          <a:lstStyle>
            <a:defPPr>
              <a:defRPr lang="zh-CN"/>
            </a:defPPr>
            <a:lvl1pPr>
              <a:lnSpc>
                <a:spcPct val="150000"/>
              </a:lnSpc>
              <a:defRPr>
                <a:latin typeface="Consolas" panose="020B0609020204030204" pitchFamily="49" charset="0"/>
                <a:cs typeface="Consolas" panose="020B0609020204030204" pitchFamily="49" charset="0"/>
              </a:defRPr>
            </a:lvl1pPr>
          </a:lstStyle>
          <a:p>
            <a:pPr>
              <a:lnSpc>
                <a:spcPct val="100000"/>
              </a:lnSpc>
            </a:pPr>
            <a:r>
              <a:rPr lang="en-US" altLang="zh-CN" dirty="0" err="1" smtClean="0"/>
              <a:t>int</a:t>
            </a:r>
            <a:r>
              <a:rPr lang="en-US" altLang="zh-CN" dirty="0" smtClean="0"/>
              <a:t> foo( </a:t>
            </a:r>
            <a:r>
              <a:rPr lang="en-US" altLang="zh-CN" dirty="0" err="1" smtClean="0"/>
              <a:t>int</a:t>
            </a:r>
            <a:r>
              <a:rPr lang="en-US" altLang="zh-CN" dirty="0" smtClean="0"/>
              <a:t> a, double b, char c ); </a:t>
            </a:r>
            <a:r>
              <a:rPr lang="en-US" altLang="zh-CN" dirty="0" smtClean="0">
                <a:solidFill>
                  <a:schemeClr val="tx1">
                    <a:lumMod val="50000"/>
                    <a:lumOff val="50000"/>
                  </a:schemeClr>
                </a:solidFill>
                <a:latin typeface="+mn-lt"/>
                <a:ea typeface="微软雅黑" panose="020B0503020204020204" pitchFamily="34" charset="-122"/>
              </a:rPr>
              <a:t>// </a:t>
            </a:r>
            <a:r>
              <a:rPr lang="zh-CN" altLang="en-US" dirty="0" smtClean="0">
                <a:solidFill>
                  <a:schemeClr val="tx1">
                    <a:lumMod val="50000"/>
                    <a:lumOff val="50000"/>
                  </a:schemeClr>
                </a:solidFill>
                <a:latin typeface="+mn-lt"/>
                <a:ea typeface="微软雅黑" panose="020B0503020204020204" pitchFamily="34" charset="-122"/>
              </a:rPr>
              <a:t>声明</a:t>
            </a:r>
            <a:endParaRPr lang="en-US" altLang="zh-CN" dirty="0" smtClean="0">
              <a:solidFill>
                <a:schemeClr val="tx1">
                  <a:lumMod val="50000"/>
                  <a:lumOff val="50000"/>
                </a:schemeClr>
              </a:solidFill>
              <a:latin typeface="+mn-lt"/>
              <a:ea typeface="微软雅黑" panose="020B0503020204020204" pitchFamily="34" charset="-122"/>
            </a:endParaRPr>
          </a:p>
          <a:p>
            <a:pPr>
              <a:lnSpc>
                <a:spcPct val="100000"/>
              </a:lnSpc>
            </a:pPr>
            <a:r>
              <a:rPr lang="en-US" altLang="zh-CN" dirty="0" smtClean="0"/>
              <a:t>… …</a:t>
            </a:r>
          </a:p>
          <a:p>
            <a:pPr>
              <a:lnSpc>
                <a:spcPct val="100000"/>
              </a:lnSpc>
            </a:pPr>
            <a:r>
              <a:rPr lang="en-US" altLang="zh-CN" dirty="0" err="1" smtClean="0"/>
              <a:t>int</a:t>
            </a:r>
            <a:r>
              <a:rPr lang="en-US" altLang="zh-CN" dirty="0" smtClean="0"/>
              <a:t> foo( </a:t>
            </a:r>
            <a:r>
              <a:rPr lang="en-US" altLang="zh-CN" dirty="0" err="1" smtClean="0"/>
              <a:t>int</a:t>
            </a:r>
            <a:r>
              <a:rPr lang="en-US" altLang="zh-CN" dirty="0" smtClean="0"/>
              <a:t> a, double b, </a:t>
            </a:r>
            <a:r>
              <a:rPr lang="en-US" altLang="zh-CN" dirty="0" err="1" smtClean="0"/>
              <a:t>int</a:t>
            </a:r>
            <a:r>
              <a:rPr lang="en-US" altLang="zh-CN" dirty="0" smtClean="0"/>
              <a:t> c ) {… … } </a:t>
            </a:r>
            <a:r>
              <a:rPr lang="en-US" altLang="zh-CN" dirty="0" smtClean="0">
                <a:solidFill>
                  <a:schemeClr val="tx1">
                    <a:lumMod val="50000"/>
                    <a:lumOff val="50000"/>
                  </a:schemeClr>
                </a:solidFill>
                <a:latin typeface="+mn-lt"/>
                <a:ea typeface="微软雅黑" panose="020B0503020204020204" pitchFamily="34" charset="-122"/>
              </a:rPr>
              <a:t>// </a:t>
            </a:r>
            <a:r>
              <a:rPr lang="zh-CN" altLang="en-US" dirty="0" smtClean="0">
                <a:solidFill>
                  <a:schemeClr val="tx1">
                    <a:lumMod val="50000"/>
                    <a:lumOff val="50000"/>
                  </a:schemeClr>
                </a:solidFill>
                <a:latin typeface="+mn-lt"/>
                <a:ea typeface="微软雅黑" panose="020B0503020204020204" pitchFamily="34" charset="-122"/>
              </a:rPr>
              <a:t>定义</a:t>
            </a:r>
            <a:endParaRPr lang="en-US" altLang="zh-CN" dirty="0" smtClean="0">
              <a:solidFill>
                <a:schemeClr val="tx1">
                  <a:lumMod val="50000"/>
                  <a:lumOff val="50000"/>
                </a:schemeClr>
              </a:solidFill>
              <a:latin typeface="+mn-lt"/>
              <a:ea typeface="微软雅黑" panose="020B0503020204020204" pitchFamily="34" charset="-122"/>
            </a:endParaRPr>
          </a:p>
          <a:p>
            <a:pPr>
              <a:lnSpc>
                <a:spcPct val="100000"/>
              </a:lnSpc>
            </a:pPr>
            <a:r>
              <a:rPr lang="en-US" altLang="zh-CN" dirty="0" smtClean="0"/>
              <a:t>… …</a:t>
            </a:r>
          </a:p>
          <a:p>
            <a:pPr>
              <a:lnSpc>
                <a:spcPct val="100000"/>
              </a:lnSpc>
            </a:pPr>
            <a:r>
              <a:rPr lang="en-US" altLang="zh-CN" dirty="0" err="1" smtClean="0"/>
              <a:t>int</a:t>
            </a:r>
            <a:r>
              <a:rPr lang="en-US" altLang="zh-CN" dirty="0" smtClean="0"/>
              <a:t> x = foo( 20, 35.6, “hello” );   </a:t>
            </a:r>
            <a:r>
              <a:rPr lang="en-US" altLang="zh-CN" dirty="0" smtClean="0">
                <a:solidFill>
                  <a:schemeClr val="tx1">
                    <a:lumMod val="50000"/>
                    <a:lumOff val="50000"/>
                  </a:schemeClr>
                </a:solidFill>
                <a:latin typeface="+mn-lt"/>
                <a:ea typeface="微软雅黑" panose="020B0503020204020204" pitchFamily="34" charset="-122"/>
              </a:rPr>
              <a:t>// </a:t>
            </a:r>
            <a:r>
              <a:rPr lang="zh-CN" altLang="en-US" dirty="0" smtClean="0">
                <a:solidFill>
                  <a:schemeClr val="tx1">
                    <a:lumMod val="50000"/>
                    <a:lumOff val="50000"/>
                  </a:schemeClr>
                </a:solidFill>
                <a:latin typeface="+mn-lt"/>
                <a:ea typeface="微软雅黑" panose="020B0503020204020204" pitchFamily="34" charset="-122"/>
              </a:rPr>
              <a:t>调用</a:t>
            </a:r>
            <a:endParaRPr lang="en-US" altLang="zh-CN" dirty="0" smtClean="0">
              <a:solidFill>
                <a:schemeClr val="tx1">
                  <a:lumMod val="50000"/>
                  <a:lumOff val="50000"/>
                </a:schemeClr>
              </a:solidFill>
              <a:latin typeface="+mn-lt"/>
              <a:ea typeface="微软雅黑" panose="020B0503020204020204" pitchFamily="34" charset="-122"/>
            </a:endParaRPr>
          </a:p>
        </p:txBody>
      </p:sp>
      <p:sp>
        <p:nvSpPr>
          <p:cNvPr id="6" name="文本框 5"/>
          <p:cNvSpPr txBox="1"/>
          <p:nvPr/>
        </p:nvSpPr>
        <p:spPr>
          <a:xfrm>
            <a:off x="1330900" y="6121172"/>
            <a:ext cx="1035220"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smtClean="0"/>
              <a:t>WRONG!</a:t>
            </a:r>
            <a:endParaRPr lang="zh-CN" altLang="en-US" dirty="0"/>
          </a:p>
        </p:txBody>
      </p:sp>
      <p:sp>
        <p:nvSpPr>
          <p:cNvPr id="7" name="文本框 6"/>
          <p:cNvSpPr txBox="1"/>
          <p:nvPr/>
        </p:nvSpPr>
        <p:spPr>
          <a:xfrm>
            <a:off x="1331640" y="5589240"/>
            <a:ext cx="1035220" cy="369332"/>
          </a:xfrm>
          <a:prstGeom prst="rect">
            <a:avLst/>
          </a:prstGeom>
          <a:solidFill>
            <a:srgbClr val="3814B0"/>
          </a:solidFill>
        </p:spPr>
        <p:txBody>
          <a:bodyPr wrap="none" rtlCol="0">
            <a:spAutoFit/>
          </a:bodyPr>
          <a:lstStyle>
            <a:defPPr>
              <a:defRPr lang="zh-CN"/>
            </a:defPPr>
            <a:lvl1pPr>
              <a:defRPr>
                <a:solidFill>
                  <a:schemeClr val="bg1"/>
                </a:solidFill>
              </a:defRPr>
            </a:lvl1pPr>
          </a:lstStyle>
          <a:p>
            <a:r>
              <a:rPr lang="en-US" altLang="zh-CN" dirty="0" smtClean="0"/>
              <a:t>WRONG!</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10124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fade">
                                      <p:cBhvr>
                                        <p:cTn id="46" dur="500"/>
                                        <p:tgtEl>
                                          <p:spTgt spid="5">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fade">
                                      <p:cBhvr>
                                        <p:cTn id="49" dur="500"/>
                                        <p:tgtEl>
                                          <p:spTgt spid="5">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4475</Words>
  <Application>Microsoft Office PowerPoint</Application>
  <PresentationFormat>全屏显示(4:3)</PresentationFormat>
  <Paragraphs>898</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第03章 函数</vt:lpstr>
      <vt:lpstr>主要内容</vt:lpstr>
      <vt:lpstr>函数的基本概念</vt:lpstr>
      <vt:lpstr>函数示例</vt:lpstr>
      <vt:lpstr>为什么需要函数</vt:lpstr>
      <vt:lpstr>为什么需要函数</vt:lpstr>
      <vt:lpstr>为什么需要函数</vt:lpstr>
      <vt:lpstr>对函数返回值类型的规定</vt:lpstr>
      <vt:lpstr>对函数形式参数列表的规定</vt:lpstr>
      <vt:lpstr>练习 3.1</vt:lpstr>
      <vt:lpstr>练习 3.2</vt:lpstr>
      <vt:lpstr>参数传递</vt:lpstr>
      <vt:lpstr>参数传递：示例</vt:lpstr>
      <vt:lpstr>函数调用与栈区 : 按值传递</vt:lpstr>
      <vt:lpstr>改正后的 swap 函数: 按指针传递参数</vt:lpstr>
      <vt:lpstr>改正后的 swap 函数：按引用传递参数</vt:lpstr>
      <vt:lpstr>函数参数的传递</vt:lpstr>
      <vt:lpstr>练习 3.3</vt:lpstr>
      <vt:lpstr>练习 3.3（续）</vt:lpstr>
      <vt:lpstr>练习 3.3（续）</vt:lpstr>
      <vt:lpstr>工程中函数模块的常用组织方式</vt:lpstr>
      <vt:lpstr>工程中函数模块的常用组织方式：示例</vt:lpstr>
      <vt:lpstr>带默认形参的函数</vt:lpstr>
      <vt:lpstr>函数的递归调用</vt:lpstr>
      <vt:lpstr>内联函数</vt:lpstr>
      <vt:lpstr>内联函数：示例</vt:lpstr>
      <vt:lpstr>常用的 C++ 系统函数（部分）</vt:lpstr>
      <vt:lpstr>函数重载</vt:lpstr>
      <vt:lpstr>函数重载注意事项</vt:lpstr>
      <vt:lpstr>练习 3.5</vt:lpstr>
      <vt:lpstr>练习 3.5 （续）</vt:lpstr>
      <vt:lpstr>为什么需要函数重载</vt:lpstr>
      <vt:lpstr>为什么需要函数重载</vt:lpstr>
      <vt:lpstr>练习 3.6</vt:lpstr>
      <vt:lpstr>小 结</vt:lpstr>
      <vt:lpstr>作业 3.1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jpx</cp:lastModifiedBy>
  <cp:revision>452</cp:revision>
  <dcterms:created xsi:type="dcterms:W3CDTF">2013-12-29T13:33:49Z</dcterms:created>
  <dcterms:modified xsi:type="dcterms:W3CDTF">2017-03-08T05:02:57Z</dcterms:modified>
</cp:coreProperties>
</file>