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89" r:id="rId15"/>
    <p:sldId id="295" r:id="rId16"/>
    <p:sldId id="293" r:id="rId17"/>
    <p:sldId id="273" r:id="rId18"/>
    <p:sldId id="274" r:id="rId19"/>
    <p:sldId id="266" r:id="rId20"/>
    <p:sldId id="267" r:id="rId21"/>
    <p:sldId id="268" r:id="rId22"/>
    <p:sldId id="269" r:id="rId23"/>
    <p:sldId id="29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4B0"/>
    <a:srgbClr val="FFFF73"/>
    <a:srgbClr val="A3B3F7"/>
    <a:srgbClr val="876ED7"/>
    <a:srgbClr val="FFD073"/>
    <a:srgbClr val="7109B0"/>
    <a:srgbClr val="F8D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>
      <p:cViewPr varScale="1">
        <p:scale>
          <a:sx n="68" d="100"/>
          <a:sy n="68" d="100"/>
        </p:scale>
        <p:origin x="-11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6B31E-E9DE-4988-B516-D1C142C7BC1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FD008-12E9-46C0-9789-7C234E2B5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3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D008-12E9-46C0-9789-7C234E2B5B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34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D61-0D51-42DB-9653-5ADDCD2EFBD6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8208-57F6-4EDA-BA76-8885C386C9A5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0C50-F1AA-4DAF-8D6B-F3CE6D22D192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342682"/>
          </a:xfr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lt"/>
                <a:ea typeface="微软雅黑" panose="020B0503020204020204" pitchFamily="34" charset="-122"/>
              </a:defRPr>
            </a:lvl1pPr>
            <a:lvl2pPr marL="742950" indent="-285750">
              <a:lnSpc>
                <a:spcPts val="3000"/>
              </a:lnSpc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>
                <a:latin typeface="+mn-lt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1D3A-CCB0-47FA-BC2E-F5E9F979CD7D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AF84-277B-4002-BD09-5ECC6E5F25F6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BDFB-4CC8-4A6D-BDE2-43144674F62A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B9D-C08E-4749-B847-72DA18D2E154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8FE-68F3-4555-94FD-3840BCB10E1C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9714-D7E5-458B-BC73-9B1D16FDC80A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9D05-C697-42E0-BE17-66F1DC82AA4D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3917-679B-465F-A26A-D81F1F49E8CD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44B0-EB8F-4F1A-A792-6345BFB58186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04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数组、指针、动态内存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847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 春季学期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北京林业大学</a:t>
            </a:r>
            <a:r>
              <a:rPr lang="zh-CN" altLang="en-US" dirty="0"/>
              <a:t>理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用指针处理数组元素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4.1)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3014856"/>
          </a:xfrm>
        </p:spPr>
        <p:txBody>
          <a:bodyPr/>
          <a:lstStyle/>
          <a:p>
            <a:r>
              <a:rPr lang="zh-CN" altLang="en-US" dirty="0" smtClean="0"/>
              <a:t>下面三种情况，形参都是等价的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给定如下代码：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1772816"/>
            <a:ext cx="5472608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foo(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p[]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foo(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p[4] );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编译器一般会忽略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[]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中的值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foo(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 );</a:t>
            </a:r>
          </a:p>
        </p:txBody>
      </p:sp>
      <p:sp>
        <p:nvSpPr>
          <p:cNvPr id="5" name="矩形 4"/>
          <p:cNvSpPr/>
          <p:nvPr/>
        </p:nvSpPr>
        <p:spPr>
          <a:xfrm>
            <a:off x="4236770" y="4621325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6770" y="5022952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36770" y="5424579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36770" y="5826205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92555" y="462033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1880" y="50229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6136" y="463206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2576281" y="3502188"/>
            <a:ext cx="5452103" cy="83099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a[4];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 = a;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也可以写成：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 = &amp;a[0];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92555" y="542358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91880" y="582620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a[3]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接箭头连接符 18"/>
          <p:cNvCxnSpPr>
            <a:stCxn id="14" idx="1"/>
            <a:endCxn id="5" idx="3"/>
          </p:cNvCxnSpPr>
          <p:nvPr/>
        </p:nvCxnSpPr>
        <p:spPr>
          <a:xfrm flipH="1">
            <a:off x="5028858" y="4801345"/>
            <a:ext cx="767278" cy="0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96136" y="503929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20" idx="1"/>
          </p:cNvCxnSpPr>
          <p:nvPr/>
        </p:nvCxnSpPr>
        <p:spPr>
          <a:xfrm flipH="1">
            <a:off x="5028858" y="5208576"/>
            <a:ext cx="767278" cy="0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96136" y="543578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p+2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>
            <a:stCxn id="22" idx="1"/>
          </p:cNvCxnSpPr>
          <p:nvPr/>
        </p:nvCxnSpPr>
        <p:spPr>
          <a:xfrm flipH="1">
            <a:off x="5028858" y="5605064"/>
            <a:ext cx="767278" cy="0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69583" y="584495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p+3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直接箭头连接符 24"/>
          <p:cNvCxnSpPr>
            <a:stCxn id="24" idx="1"/>
          </p:cNvCxnSpPr>
          <p:nvPr/>
        </p:nvCxnSpPr>
        <p:spPr>
          <a:xfrm flipH="1">
            <a:off x="5002305" y="6014231"/>
            <a:ext cx="767278" cy="0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504" y="4469476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数组名字的本质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就是地址，因此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指针可以用数组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的名字来初始化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 animBg="1"/>
      <p:bldP spid="16" grpId="0"/>
      <p:bldP spid="17" grpId="0"/>
      <p:bldP spid="20" grpId="0"/>
      <p:bldP spid="22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指向函数的指针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按升序给整型数组排序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35586" y="1772816"/>
            <a:ext cx="4364406" cy="83099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array[10] = {… … };</a:t>
            </a:r>
            <a:endParaRPr lang="en-US" altLang="zh-CN" sz="1600" dirty="0"/>
          </a:p>
          <a:p>
            <a:r>
              <a:rPr lang="en-US" altLang="zh-CN" sz="1600" dirty="0" err="1" smtClean="0"/>
              <a:t>sort_a</a:t>
            </a:r>
            <a:r>
              <a:rPr lang="en-US" altLang="zh-CN" sz="1600" dirty="0" smtClean="0"/>
              <a:t>( array, 10 );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50538" y="2708920"/>
            <a:ext cx="4349454" cy="304698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sort_a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*array,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&lt;n;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 ) {</a:t>
            </a:r>
          </a:p>
          <a:p>
            <a:r>
              <a:rPr lang="en-US" altLang="zh-CN" sz="1600" dirty="0" smtClean="0"/>
              <a:t>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j=i+1; j&lt;n; j++ ) {</a:t>
            </a:r>
          </a:p>
          <a:p>
            <a:r>
              <a:rPr lang="en-US" altLang="zh-CN" sz="1600" dirty="0" smtClean="0"/>
              <a:t>	if( array[j] &lt; array[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</a:t>
            </a:r>
          </a:p>
          <a:p>
            <a:r>
              <a:rPr lang="en-US" altLang="zh-CN" sz="1600" dirty="0"/>
              <a:t>	 </a:t>
            </a:r>
            <a:r>
              <a:rPr lang="en-US" altLang="zh-CN" sz="1600" dirty="0" smtClean="0"/>
              <a:t> swap( array[j], array[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);</a:t>
            </a:r>
            <a:endParaRPr lang="en-US" altLang="zh-CN" sz="1600" dirty="0"/>
          </a:p>
          <a:p>
            <a:r>
              <a:rPr lang="en-US" altLang="zh-CN" sz="1600" dirty="0" smtClean="0"/>
              <a:t>    }</a:t>
            </a:r>
            <a:endParaRPr lang="en-US" altLang="zh-CN" sz="1600" dirty="0"/>
          </a:p>
          <a:p>
            <a:r>
              <a:rPr lang="en-US" altLang="zh-CN" sz="1600" dirty="0" smtClean="0"/>
              <a:t>  } 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644008" y="2708920"/>
            <a:ext cx="434945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sort_d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*array,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&lt;n;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 ) {</a:t>
            </a:r>
          </a:p>
          <a:p>
            <a:r>
              <a:rPr lang="en-US" altLang="zh-CN" sz="1600" dirty="0" smtClean="0"/>
              <a:t>    for(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j=i+1; j&lt;n; j++ ) {</a:t>
            </a:r>
          </a:p>
          <a:p>
            <a:r>
              <a:rPr lang="en-US" altLang="zh-CN" sz="1600" dirty="0" smtClean="0"/>
              <a:t>	if( array[j] &gt; array[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</a:t>
            </a:r>
          </a:p>
          <a:p>
            <a:r>
              <a:rPr lang="en-US" altLang="zh-CN" sz="1600" dirty="0"/>
              <a:t>	 </a:t>
            </a:r>
            <a:r>
              <a:rPr lang="en-US" altLang="zh-CN" sz="1600" dirty="0" smtClean="0"/>
              <a:t> swap( array[j], array[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);</a:t>
            </a:r>
            <a:endParaRPr lang="en-US" altLang="zh-CN" sz="1600" dirty="0"/>
          </a:p>
          <a:p>
            <a:r>
              <a:rPr lang="en-US" altLang="zh-CN" sz="1600" dirty="0" smtClean="0"/>
              <a:t>    }</a:t>
            </a:r>
            <a:endParaRPr lang="en-US" altLang="zh-CN" sz="1600" dirty="0"/>
          </a:p>
          <a:p>
            <a:r>
              <a:rPr lang="en-US" altLang="zh-CN" sz="1600" dirty="0" smtClean="0"/>
              <a:t>  } 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644008" y="1772816"/>
            <a:ext cx="43494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array[10] = {… … };</a:t>
            </a:r>
            <a:endParaRPr lang="en-US" altLang="zh-CN" sz="1600" dirty="0"/>
          </a:p>
          <a:p>
            <a:r>
              <a:rPr lang="en-US" altLang="zh-CN" sz="1600" dirty="0" err="1" smtClean="0"/>
              <a:t>sort_d</a:t>
            </a:r>
            <a:r>
              <a:rPr lang="en-US" altLang="zh-CN" sz="1600" dirty="0" smtClean="0"/>
              <a:t>( array, 10 );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44008" y="12687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按降序给整型数组排序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3933056"/>
            <a:ext cx="9036496" cy="648072"/>
          </a:xfrm>
          <a:prstGeom prst="rect">
            <a:avLst/>
          </a:prstGeom>
          <a:noFill/>
          <a:ln w="12700">
            <a:solidFill>
              <a:srgbClr val="3814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一个改进办法：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1520" y="2558693"/>
            <a:ext cx="561662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array[10] = {… … };</a:t>
            </a:r>
            <a:endParaRPr lang="en-US" altLang="zh-CN" sz="1600" dirty="0"/>
          </a:p>
          <a:p>
            <a:r>
              <a:rPr lang="en-US" altLang="zh-CN" sz="1600" dirty="0" smtClean="0"/>
              <a:t>sort( array, 10,    );</a:t>
            </a:r>
          </a:p>
          <a:p>
            <a:r>
              <a:rPr lang="en-US" altLang="zh-CN" sz="1600" dirty="0" smtClean="0"/>
              <a:t>sort( array, 10,    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51520" y="1926124"/>
            <a:ext cx="5616624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void sort(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*array,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n,         );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51520" y="3929926"/>
            <a:ext cx="5616624" cy="1938992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void sort(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*array,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cmp</a:t>
            </a:r>
            <a:r>
              <a:rPr lang="en-US" altLang="zh-CN" sz="1600" dirty="0" smtClean="0"/>
              <a:t> ) </a:t>
            </a:r>
          </a:p>
          <a:p>
            <a:r>
              <a:rPr lang="en-US" altLang="zh-CN" sz="1600" dirty="0" smtClean="0"/>
              <a:t>{ 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//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cmp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为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按升序排序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 //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cmp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为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按降序排序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99992" y="6237312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如果有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100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种整型数组的排序方法怎么办？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736" y="29895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8272" y="337430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1825" y="201032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rot="10800000" flipV="1">
            <a:off x="2495415" y="2387101"/>
            <a:ext cx="1534281" cy="809977"/>
          </a:xfrm>
          <a:prstGeom prst="bentConnector3">
            <a:avLst>
              <a:gd name="adj1" fmla="val 8204"/>
            </a:avLst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2"/>
          </p:cNvCxnSpPr>
          <p:nvPr/>
        </p:nvCxnSpPr>
        <p:spPr>
          <a:xfrm rot="5400000">
            <a:off x="2649695" y="2184333"/>
            <a:ext cx="1212652" cy="1541746"/>
          </a:xfrm>
          <a:prstGeom prst="bentConnector2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3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74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一个改进办法：使用</a:t>
            </a:r>
            <a:r>
              <a:rPr lang="zh-CN" altLang="en-US" u="sng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指向函数的指针</a:t>
            </a:r>
            <a:endParaRPr lang="zh-CN" altLang="en-US" u="sng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51520" y="2946717"/>
            <a:ext cx="6264696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400" dirty="0"/>
              <a:t>void sort(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*array,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n, void (*swap)(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&amp;a,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&amp;b) 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=0;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&lt;n;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 ) {</a:t>
            </a:r>
          </a:p>
          <a:p>
            <a:r>
              <a:rPr lang="en-US" altLang="zh-CN" sz="1400" dirty="0" smtClean="0"/>
              <a:t>    for(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j=i+1; j&lt;n; j++ 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swap( array[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], array[j] );</a:t>
            </a:r>
            <a:endParaRPr lang="en-US" altLang="zh-CN" sz="1400" dirty="0"/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r>
              <a:rPr lang="en-US" altLang="zh-CN" sz="1400" dirty="0" smtClean="0"/>
              <a:t>  } 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46006" y="5517232"/>
            <a:ext cx="3672408" cy="10618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400" dirty="0" err="1"/>
              <a:t>int</a:t>
            </a:r>
            <a:r>
              <a:rPr lang="en-US" altLang="zh-CN" sz="1400" dirty="0"/>
              <a:t> array[10] = {… … };</a:t>
            </a:r>
          </a:p>
          <a:p>
            <a:r>
              <a:rPr lang="en-US" altLang="zh-CN" sz="1400" dirty="0"/>
              <a:t>sort( array, 10, </a:t>
            </a:r>
            <a:r>
              <a:rPr lang="en-US" altLang="zh-CN" sz="1400" dirty="0" err="1"/>
              <a:t>swap_a</a:t>
            </a:r>
            <a:r>
              <a:rPr lang="en-US" altLang="zh-CN" sz="1400" dirty="0"/>
              <a:t> );</a:t>
            </a:r>
          </a:p>
          <a:p>
            <a:r>
              <a:rPr lang="en-US" altLang="zh-CN" sz="1400" dirty="0"/>
              <a:t>sort( array, 10, </a:t>
            </a:r>
            <a:r>
              <a:rPr lang="en-US" altLang="zh-CN" sz="1400" dirty="0" err="1"/>
              <a:t>swap_d</a:t>
            </a:r>
            <a:r>
              <a:rPr lang="en-US" altLang="zh-CN" sz="1400" dirty="0"/>
              <a:t> );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51520" y="1628800"/>
            <a:ext cx="6264696" cy="10618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swap_a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&amp;a,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&amp;b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如果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a &gt; b,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则交换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swap_d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&amp;a,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&amp;b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如何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a &lt; b,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则交换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sz="1400" dirty="0" smtClean="0"/>
              <a:t>void sort(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*array,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n,                              );</a:t>
            </a:r>
          </a:p>
        </p:txBody>
      </p:sp>
      <p:sp>
        <p:nvSpPr>
          <p:cNvPr id="3" name="矩形 2"/>
          <p:cNvSpPr/>
          <p:nvPr/>
        </p:nvSpPr>
        <p:spPr>
          <a:xfrm>
            <a:off x="3195771" y="2342876"/>
            <a:ext cx="2880320" cy="3417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16216" y="1610216"/>
            <a:ext cx="2496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sort()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函数的第三个形参是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void*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类型，该形参的名字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，进一步的，该形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参不表示变量，而是表示一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6616" y="2824479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可以发现，第三个形参表示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的与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swap_a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swap_d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函数的形参列表以及返回值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完全一致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3951347"/>
            <a:ext cx="2880320" cy="34174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36679" y="5858688"/>
            <a:ext cx="2396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中，升序还是降序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的任务交给了第三个形参所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指向的函数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5771" y="2344817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void (*swap)(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&amp;a,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&amp;b) 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肘形连接符 13"/>
          <p:cNvCxnSpPr>
            <a:endCxn id="11" idx="3"/>
          </p:cNvCxnSpPr>
          <p:nvPr/>
        </p:nvCxnSpPr>
        <p:spPr>
          <a:xfrm rot="5400000">
            <a:off x="3753364" y="3653281"/>
            <a:ext cx="783521" cy="154360"/>
          </a:xfrm>
          <a:prstGeom prst="bentConnector2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1754" y="5653205"/>
            <a:ext cx="221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为什么函数名字可以被当做指针？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7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/>
      <p:bldP spid="10" grpId="0"/>
      <p:bldP spid="11" grpId="0" animBg="1"/>
      <p:bldP spid="12" grpId="0"/>
      <p:bldP spid="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3995802"/>
          </a:xfrm>
        </p:spPr>
        <p:txBody>
          <a:bodyPr/>
          <a:lstStyle/>
          <a:p>
            <a:r>
              <a:rPr lang="zh-CN" altLang="en-US" dirty="0" smtClean="0"/>
              <a:t>与变量类似，每个函数也有名字（函数名）</a:t>
            </a:r>
            <a:endParaRPr lang="en-US" altLang="zh-CN" dirty="0" smtClean="0"/>
          </a:p>
          <a:p>
            <a:r>
              <a:rPr lang="zh-CN" altLang="en-US" dirty="0" smtClean="0"/>
              <a:t>通过函数名，可以找到其代码在内存中的起始位置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52120" y="2420888"/>
            <a:ext cx="2016224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2822515"/>
            <a:ext cx="201622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…//binary codes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3224142"/>
            <a:ext cx="201622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…//binary codes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20" y="3933056"/>
            <a:ext cx="201622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…//binary codes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0973" y="244620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0x010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973" y="28429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0x011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2915816" y="2949225"/>
            <a:ext cx="2736304" cy="292130"/>
          </a:xfrm>
          <a:prstGeom prst="bentConnector3">
            <a:avLst>
              <a:gd name="adj1" fmla="val 91"/>
            </a:avLst>
          </a:prstGeom>
          <a:ln w="12700">
            <a:solidFill>
              <a:srgbClr val="3814B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43808" y="262617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通过函数名找到函数代码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2120" y="4581128"/>
            <a:ext cx="2016224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29399" y="429309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680973" y="407608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0xf11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14696" y="364502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51158" y="3217873"/>
            <a:ext cx="1957588" cy="369332"/>
            <a:chOff x="2551158" y="3001849"/>
            <a:chExt cx="1957588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2566297" y="300184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swap_a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0x011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51158" y="3030912"/>
              <a:ext cx="1957588" cy="3372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12" idx="0"/>
              <a:endCxn id="12" idx="2"/>
            </p:cNvCxnSpPr>
            <p:nvPr/>
          </p:nvCxnSpPr>
          <p:spPr>
            <a:xfrm>
              <a:off x="3529952" y="3030912"/>
              <a:ext cx="0" cy="337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右大括号 9"/>
          <p:cNvSpPr/>
          <p:nvPr/>
        </p:nvSpPr>
        <p:spPr>
          <a:xfrm>
            <a:off x="8426690" y="2969904"/>
            <a:ext cx="235001" cy="1126861"/>
          </a:xfrm>
          <a:prstGeom prst="rightBrace">
            <a:avLst>
              <a:gd name="adj1" fmla="val 27467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3874" y="2704444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名字的本质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就是地址，因此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指针可以用函数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的名字来初始化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8" grpId="0"/>
      <p:bldP spid="21" grpId="0" animBg="1"/>
      <p:bldP spid="22" grpId="0"/>
      <p:bldP spid="23" grpId="0"/>
      <p:bldP spid="24" grpId="0"/>
      <p:bldP spid="1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86987"/>
            <a:ext cx="6660232" cy="1294179"/>
          </a:xfrm>
        </p:spPr>
        <p:txBody>
          <a:bodyPr/>
          <a:lstStyle/>
          <a:p>
            <a:r>
              <a:rPr lang="zh-CN" altLang="en-US" dirty="0"/>
              <a:t>因此，可以定义一个指针来指向函数代码首地址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76264" y="1988734"/>
            <a:ext cx="7560840" cy="1938992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0x011;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WRONG!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无法获取地址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0x011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swap_a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&amp;a,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&amp;b 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swap_a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WRONG!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不匹配：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swap_a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函数返回值为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void</a:t>
            </a:r>
          </a:p>
          <a:p>
            <a:r>
              <a:rPr lang="en-US" altLang="zh-CN" dirty="0" smtClean="0"/>
              <a:t>void 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swap_a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WRONG!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不匹配：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swap_a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是函数，而非普通变量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void (*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&amp;) = </a:t>
            </a:r>
            <a:r>
              <a:rPr lang="en-US" altLang="zh-CN" dirty="0" err="1" smtClean="0"/>
              <a:t>swap_a</a:t>
            </a:r>
            <a:r>
              <a:rPr lang="en-US" altLang="zh-CN" dirty="0" smtClean="0">
                <a:ea typeface="微软雅黑" panose="020B0503020204020204" pitchFamily="34" charset="-122"/>
              </a:rPr>
              <a:t>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// RIGHT!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3501008"/>
            <a:ext cx="4104456" cy="418502"/>
          </a:xfrm>
          <a:prstGeom prst="rect">
            <a:avLst/>
          </a:prstGeom>
          <a:noFill/>
          <a:ln w="12700"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6932" y="4629473"/>
            <a:ext cx="415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定义指向函数的指针，要考虑所指向函数的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值类型和参数列表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红色框内的整体相当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于用户自定义的指向函数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swap_a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代码段的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</a:t>
            </a:r>
            <a:r>
              <a:rPr lang="zh-CN" altLang="en-US" dirty="0" smtClean="0"/>
              <a:t>指针：示例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251520" y="2492896"/>
            <a:ext cx="6912768" cy="4293483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US" altLang="zh-CN" sz="1400" dirty="0" smtClean="0"/>
          </a:p>
          <a:p>
            <a:r>
              <a:rPr lang="en-US" altLang="zh-CN" sz="1400" b="1" dirty="0" err="1" smtClean="0"/>
              <a:t>typedef</a:t>
            </a:r>
            <a:r>
              <a:rPr lang="en-US" altLang="zh-CN" sz="1400" dirty="0" smtClean="0"/>
              <a:t> void (*Swap)(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作为一种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void main() {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array[10] = {… … </a:t>
            </a:r>
            <a:r>
              <a:rPr lang="en-US" altLang="zh-CN" sz="1400" dirty="0" smtClean="0"/>
              <a:t>};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Swap </a:t>
            </a:r>
            <a:r>
              <a:rPr lang="en-US" altLang="zh-CN" sz="1400" dirty="0" err="1" smtClean="0"/>
              <a:t>my_swap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swap_a</a:t>
            </a:r>
            <a:r>
              <a:rPr lang="en-US" altLang="zh-CN" sz="1400" dirty="0" smtClean="0"/>
              <a:t>;  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sort</a:t>
            </a:r>
            <a:r>
              <a:rPr lang="en-US" altLang="zh-CN" sz="1400" dirty="0"/>
              <a:t>( array, 10, </a:t>
            </a:r>
            <a:r>
              <a:rPr lang="en-US" altLang="zh-CN" sz="1400" dirty="0" err="1"/>
              <a:t>my_swap</a:t>
            </a:r>
            <a:r>
              <a:rPr lang="en-US" altLang="zh-CN" sz="1400" dirty="0" smtClean="0"/>
              <a:t> 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my_swap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swap_d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  sort</a:t>
            </a:r>
            <a:r>
              <a:rPr lang="en-US" altLang="zh-CN" sz="1400" dirty="0"/>
              <a:t>( array, 10, </a:t>
            </a:r>
            <a:r>
              <a:rPr lang="en-US" altLang="zh-CN" sz="1400" dirty="0" err="1"/>
              <a:t>my_swap</a:t>
            </a:r>
            <a:r>
              <a:rPr lang="en-US" altLang="zh-CN" sz="1400" dirty="0" smtClean="0"/>
              <a:t> );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51520" y="1268760"/>
            <a:ext cx="6912768" cy="10618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swap_a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&amp;a,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&amp;b ){… … }</a:t>
            </a:r>
          </a:p>
          <a:p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swap_d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&amp;a,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&amp;b ){ … … }</a:t>
            </a:r>
          </a:p>
          <a:p>
            <a:r>
              <a:rPr lang="en-US" altLang="zh-CN" sz="1400" dirty="0" smtClean="0"/>
              <a:t>void sort(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*array,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n, void (*swap)(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&amp;a,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&amp;b) ){ … … }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4149080"/>
            <a:ext cx="2520280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36" y="5467729"/>
            <a:ext cx="2520280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347864" y="5013176"/>
            <a:ext cx="874440" cy="0"/>
          </a:xfrm>
          <a:prstGeom prst="line">
            <a:avLst/>
          </a:prstGeom>
          <a:ln w="12700">
            <a:solidFill>
              <a:srgbClr val="3814B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47864" y="5157192"/>
            <a:ext cx="874440" cy="1080120"/>
          </a:xfrm>
          <a:prstGeom prst="line">
            <a:avLst/>
          </a:prstGeom>
          <a:ln w="12700">
            <a:solidFill>
              <a:srgbClr val="3814B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27984" y="4828510"/>
            <a:ext cx="4742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现在，两个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函数调用的写法完全相同，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但是执行的排序方式不同，因为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my_swap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指针不在指向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swap_a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函数代码段首地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址，而是指向了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swap_d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函数代码段的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首地址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1268760"/>
            <a:ext cx="6984776" cy="5472608"/>
          </a:xfrm>
        </p:spPr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中常用的字符串类型</a:t>
            </a:r>
            <a:endParaRPr lang="en-US" altLang="zh-CN" dirty="0" smtClean="0"/>
          </a:p>
          <a:p>
            <a:r>
              <a:rPr lang="zh-CN" altLang="en-US" dirty="0"/>
              <a:t>由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库提供</a:t>
            </a:r>
            <a:endParaRPr lang="en-US" altLang="zh-CN" dirty="0" smtClean="0"/>
          </a:p>
          <a:p>
            <a:r>
              <a:rPr lang="zh-CN" altLang="en-US" dirty="0" smtClean="0"/>
              <a:t>定义一个 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对象的方式：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str1 = “hello”;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str2(“hello”);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str3;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定义了一个空字符串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str4(str1);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用已有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对象来初始化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str5 = str1;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用已有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对象来初始化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46825" y="5301208"/>
            <a:ext cx="6976590" cy="877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都可以表示字符串，但在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中，它们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是两种完全不同的类型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5445224"/>
            <a:ext cx="1503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也可以表示字符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种更高级的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字符串表示形式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216" y="1268760"/>
            <a:ext cx="6660232" cy="4342682"/>
          </a:xfrm>
        </p:spPr>
        <p:txBody>
          <a:bodyPr/>
          <a:lstStyle/>
          <a:p>
            <a:r>
              <a:rPr lang="zh-CN" altLang="en-US" dirty="0"/>
              <a:t>判断两个 </a:t>
            </a:r>
            <a:r>
              <a:rPr lang="en-US" altLang="zh-CN" dirty="0"/>
              <a:t>string </a:t>
            </a:r>
            <a:r>
              <a:rPr lang="zh-CN" altLang="en-US" dirty="0"/>
              <a:t>对象是否相同：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示例：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if( str1 == str2 ){ … … }</a:t>
            </a:r>
          </a:p>
          <a:p>
            <a:r>
              <a:rPr lang="en-US" altLang="zh-CN" dirty="0"/>
              <a:t>string </a:t>
            </a:r>
            <a:r>
              <a:rPr lang="zh-CN" altLang="en-US" dirty="0"/>
              <a:t>类型字符串的拼接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示例：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str1 + str2 +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str3;</a:t>
            </a:r>
            <a:endParaRPr lang="en-US" altLang="zh-CN" dirty="0"/>
          </a:p>
          <a:p>
            <a:r>
              <a:rPr lang="en-US" altLang="zh-CN" dirty="0" smtClean="0"/>
              <a:t>string </a:t>
            </a:r>
            <a:r>
              <a:rPr lang="zh-CN" altLang="en-US" dirty="0" smtClean="0"/>
              <a:t>类型对象向 </a:t>
            </a:r>
            <a:r>
              <a:rPr lang="en-US" altLang="zh-CN" dirty="0" smtClean="0"/>
              <a:t>char* </a:t>
            </a:r>
            <a:r>
              <a:rPr lang="zh-CN" altLang="en-US" dirty="0" smtClean="0"/>
              <a:t>类型字符串的转换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3573016"/>
            <a:ext cx="4211672" cy="83099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“hello”;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*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ps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051720" y="5640853"/>
            <a:ext cx="4211672" cy="83099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“hello”;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 *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ps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str.c_str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6096" y="6258798"/>
            <a:ext cx="944105" cy="338554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/>
              <a:t>RIGHT!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36096" y="4170566"/>
            <a:ext cx="944105" cy="338554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1600" dirty="0" smtClean="0"/>
              <a:t>WRONG!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1197" y="5570000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string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c_str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指向该对象字符串的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指针常量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051720" y="4608937"/>
            <a:ext cx="4211672" cy="83099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“hello”;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*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ps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str.c_str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36096" y="5189370"/>
            <a:ext cx="944105" cy="338554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dirty="0"/>
              <a:t>WRONG!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16216" y="4588597"/>
            <a:ext cx="2063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c_str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的成员函数，返回的是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该对象表示的字符串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504" y="263691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拼接顺序是从左到右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6216" y="5781744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如果用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　定义字符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串，一般采用如下方式：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ps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=“hello”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880320"/>
          </a:xfrm>
        </p:spPr>
        <p:txBody>
          <a:bodyPr/>
          <a:lstStyle/>
          <a:p>
            <a:r>
              <a:rPr lang="zh-CN" altLang="en-US" dirty="0" smtClean="0"/>
              <a:t>内存池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系统为每个程序提供一个执行时可用的空闲存储区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也</a:t>
            </a:r>
            <a:r>
              <a:rPr lang="zh-CN" altLang="en-US" dirty="0" smtClean="0"/>
              <a:t>成为“堆”</a:t>
            </a:r>
            <a:endParaRPr lang="en-US" altLang="zh-CN" dirty="0" smtClean="0"/>
          </a:p>
          <a:p>
            <a:r>
              <a:rPr lang="zh-CN" altLang="en-US" dirty="0" smtClean="0"/>
              <a:t>动态内存分配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程序</a:t>
            </a:r>
            <a:r>
              <a:rPr lang="zh-CN" altLang="en-US" u="sng" dirty="0" smtClean="0"/>
              <a:t>在运行时刻</a:t>
            </a:r>
            <a:r>
              <a:rPr lang="zh-CN" altLang="en-US" dirty="0" smtClean="0"/>
              <a:t>的内存分配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2576" y="3573016"/>
            <a:ext cx="5760640" cy="304698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在堆上分配一个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型对象，并用它的地址初始化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pi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*pi = new 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同上，且初始化该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对象为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99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*pi = new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(99); 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在堆上动态分配一个含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个元素的整型数组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*pi = new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[10]; 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512" y="3717032"/>
            <a:ext cx="1728192" cy="307777"/>
            <a:chOff x="179512" y="3717032"/>
            <a:chExt cx="1728192" cy="307777"/>
          </a:xfrm>
        </p:grpSpPr>
        <p:sp>
          <p:nvSpPr>
            <p:cNvPr id="5" name="文本框 4"/>
            <p:cNvSpPr txBox="1"/>
            <p:nvPr/>
          </p:nvSpPr>
          <p:spPr>
            <a:xfrm>
              <a:off x="179512" y="3717032"/>
              <a:ext cx="383438" cy="307777"/>
            </a:xfrm>
            <a:prstGeom prst="rect">
              <a:avLst/>
            </a:prstGeom>
            <a:noFill/>
            <a:ln>
              <a:solidFill>
                <a:srgbClr val="3814B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endPara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5616" y="3717032"/>
              <a:ext cx="792088" cy="307777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562950" y="3870921"/>
              <a:ext cx="552666" cy="0"/>
            </a:xfrm>
            <a:prstGeom prst="straightConnector1">
              <a:avLst/>
            </a:prstGeom>
            <a:ln>
              <a:solidFill>
                <a:srgbClr val="3814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77369" y="4355231"/>
            <a:ext cx="1728192" cy="307777"/>
            <a:chOff x="177369" y="4355231"/>
            <a:chExt cx="1728192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77369" y="4355231"/>
              <a:ext cx="383438" cy="307777"/>
            </a:xfrm>
            <a:prstGeom prst="rect">
              <a:avLst/>
            </a:prstGeom>
            <a:noFill/>
            <a:ln>
              <a:solidFill>
                <a:srgbClr val="3814B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endPara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3473" y="4355231"/>
              <a:ext cx="792088" cy="307777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99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560807" y="4509120"/>
              <a:ext cx="552666" cy="0"/>
            </a:xfrm>
            <a:prstGeom prst="straightConnector1">
              <a:avLst/>
            </a:prstGeom>
            <a:ln>
              <a:solidFill>
                <a:srgbClr val="3814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77369" y="4962527"/>
            <a:ext cx="2003060" cy="1657477"/>
            <a:chOff x="177369" y="4962527"/>
            <a:chExt cx="2003060" cy="1657477"/>
          </a:xfrm>
        </p:grpSpPr>
        <p:sp>
          <p:nvSpPr>
            <p:cNvPr id="12" name="文本框 11"/>
            <p:cNvSpPr txBox="1"/>
            <p:nvPr/>
          </p:nvSpPr>
          <p:spPr>
            <a:xfrm>
              <a:off x="177369" y="4962527"/>
              <a:ext cx="383438" cy="307777"/>
            </a:xfrm>
            <a:prstGeom prst="rect">
              <a:avLst/>
            </a:prstGeom>
            <a:noFill/>
            <a:ln>
              <a:solidFill>
                <a:srgbClr val="3814B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endPara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3473" y="4962527"/>
              <a:ext cx="792088" cy="307777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2" idx="3"/>
              <a:endCxn id="13" idx="1"/>
            </p:cNvCxnSpPr>
            <p:nvPr/>
          </p:nvCxnSpPr>
          <p:spPr>
            <a:xfrm>
              <a:off x="560807" y="5116416"/>
              <a:ext cx="552666" cy="0"/>
            </a:xfrm>
            <a:prstGeom prst="straightConnector1">
              <a:avLst/>
            </a:prstGeom>
            <a:ln>
              <a:solidFill>
                <a:srgbClr val="3814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13473" y="5301206"/>
              <a:ext cx="792088" cy="307777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13473" y="6312227"/>
              <a:ext cx="792088" cy="307777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45859" y="5688250"/>
              <a:ext cx="461665" cy="4770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… …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2206" y="53012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05561" y="50157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10803" y="632761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1520" y="1340768"/>
            <a:ext cx="1620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注意要区别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与“栈”的区别，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前者用于动态内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存分配，后者用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与函数的执行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具有一定顺序的同类型对象的集合体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示例：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[20]; double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[40];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数组中，每个元素有一个下标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示例：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[19]</a:t>
            </a:r>
          </a:p>
          <a:p>
            <a:r>
              <a:rPr lang="en-US" altLang="zh-CN" dirty="0" smtClean="0"/>
              <a:t>n (n&gt;=1)</a:t>
            </a:r>
            <a:r>
              <a:rPr lang="zh-CN" altLang="en-US" dirty="0" smtClean="0"/>
              <a:t>维数组中，每个元素有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个下标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[10][10];   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	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[5][5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CN" dirty="0" smtClean="0"/>
          </a:p>
          <a:p>
            <a:r>
              <a:rPr lang="zh-CN" altLang="en-US" dirty="0" smtClean="0"/>
              <a:t>下标从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开始编号</a:t>
            </a:r>
            <a:endParaRPr lang="en-US" altLang="zh-CN" dirty="0" smtClean="0"/>
          </a:p>
          <a:p>
            <a:pPr marL="57150" indent="0"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</a:t>
            </a:r>
            <a:r>
              <a:rPr lang="zh-CN" altLang="en-US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delete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1368152"/>
          </a:xfrm>
        </p:spPr>
        <p:txBody>
          <a:bodyPr/>
          <a:lstStyle/>
          <a:p>
            <a:r>
              <a:rPr lang="en-US" altLang="zh-CN" dirty="0" smtClean="0"/>
              <a:t>new </a:t>
            </a:r>
            <a:r>
              <a:rPr lang="zh-CN" altLang="en-US" dirty="0" smtClean="0"/>
              <a:t>表达式（运算符）返回的是实际分配的对象的地址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zh-CN" altLang="en-US" dirty="0" smtClean="0"/>
              <a:t>表达式（运算符）用来收回动态分配的内存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2204864"/>
            <a:ext cx="5040560" cy="1938992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pi = new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(99);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pa = new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[10];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delete pi;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系统收回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pi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指向的整型对象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delete [] pa;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系统收回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pi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指向的整型数组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8435" y="4988661"/>
            <a:ext cx="383438" cy="307777"/>
          </a:xfrm>
          <a:prstGeom prst="rect">
            <a:avLst/>
          </a:prstGeom>
          <a:noFill/>
          <a:ln>
            <a:solidFill>
              <a:srgbClr val="3814B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4539" y="4988661"/>
            <a:ext cx="792088" cy="307777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2961873" y="5142550"/>
            <a:ext cx="552666" cy="0"/>
          </a:xfrm>
          <a:prstGeom prst="straightConnector1">
            <a:avLst/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66767" y="4988661"/>
            <a:ext cx="383438" cy="307777"/>
          </a:xfrm>
          <a:prstGeom prst="rect">
            <a:avLst/>
          </a:prstGeom>
          <a:noFill/>
          <a:ln>
            <a:solidFill>
              <a:srgbClr val="3814B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2871" y="4988661"/>
            <a:ext cx="792088" cy="307777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5950205" y="5142550"/>
            <a:ext cx="552666" cy="0"/>
          </a:xfrm>
          <a:prstGeom prst="straightConnector1">
            <a:avLst/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02871" y="5327340"/>
            <a:ext cx="792088" cy="307777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02871" y="6338361"/>
            <a:ext cx="792088" cy="307777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5257" y="5714384"/>
            <a:ext cx="461665" cy="4770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1604" y="53273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94959" y="50419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0201" y="63537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1914" y="4797152"/>
            <a:ext cx="108227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97098" y="4880486"/>
            <a:ext cx="1082274" cy="210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7504" y="2303528"/>
            <a:ext cx="14901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即使动态分配的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内存被收回，但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是指针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 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还是存在的，因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为它们是变量且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不是在动态内存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上分配的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2538812" y="4057108"/>
            <a:ext cx="5040560" cy="42126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pi = 0;  pa = 0;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避免野指针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2813" y="5685090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delete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要成对出现，即，程序员负责收回动态分配的内存！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4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4.2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判断下列语句，哪些是非法的或错误的？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172154" y="1772816"/>
            <a:ext cx="3528392" cy="422103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double;</a:t>
            </a:r>
            <a:endParaRPr lang="en-US" altLang="zh-CN" sz="1600" dirty="0"/>
          </a:p>
        </p:txBody>
      </p:sp>
      <p:sp>
        <p:nvSpPr>
          <p:cNvPr id="6" name="TextBox 3"/>
          <p:cNvSpPr txBox="1"/>
          <p:nvPr/>
        </p:nvSpPr>
        <p:spPr>
          <a:xfrm>
            <a:off x="1172154" y="2454757"/>
            <a:ext cx="3528392" cy="422103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double[1024];</a:t>
            </a:r>
            <a:endParaRPr lang="en-US" altLang="zh-CN" sz="1600" dirty="0"/>
          </a:p>
        </p:txBody>
      </p:sp>
      <p:sp>
        <p:nvSpPr>
          <p:cNvPr id="7" name="TextBox 3"/>
          <p:cNvSpPr txBox="1"/>
          <p:nvPr/>
        </p:nvSpPr>
        <p:spPr>
          <a:xfrm>
            <a:off x="1172154" y="3136698"/>
            <a:ext cx="3528392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p  = new double;</a:t>
            </a:r>
            <a:endParaRPr lang="en-US" altLang="zh-CN" sz="1600" dirty="0"/>
          </a:p>
        </p:txBody>
      </p:sp>
      <p:sp>
        <p:nvSpPr>
          <p:cNvPr id="8" name="TextBox 3"/>
          <p:cNvSpPr txBox="1"/>
          <p:nvPr/>
        </p:nvSpPr>
        <p:spPr>
          <a:xfrm>
            <a:off x="1172154" y="3858201"/>
            <a:ext cx="3528392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p  = new double(50.5);</a:t>
            </a:r>
            <a:endParaRPr lang="en-US" altLang="zh-CN" sz="1600" dirty="0"/>
          </a:p>
        </p:txBody>
      </p:sp>
      <p:sp>
        <p:nvSpPr>
          <p:cNvPr id="9" name="TextBox 3"/>
          <p:cNvSpPr txBox="1"/>
          <p:nvPr/>
        </p:nvSpPr>
        <p:spPr>
          <a:xfrm>
            <a:off x="1172154" y="4579704"/>
            <a:ext cx="3528392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double(50.5);</a:t>
            </a:r>
            <a:endParaRPr lang="en-US" altLang="zh-CN" sz="1600" dirty="0"/>
          </a:p>
        </p:txBody>
      </p:sp>
      <p:sp>
        <p:nvSpPr>
          <p:cNvPr id="10" name="TextBox 3"/>
          <p:cNvSpPr txBox="1"/>
          <p:nvPr/>
        </p:nvSpPr>
        <p:spPr>
          <a:xfrm>
            <a:off x="1172154" y="5301208"/>
            <a:ext cx="3528392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**p = new double(50.5);</a:t>
            </a:r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520" y="5347374"/>
            <a:ext cx="72635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520" y="1845496"/>
            <a:ext cx="721879" cy="369332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591" y="2507528"/>
            <a:ext cx="721879" cy="369332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591" y="4625870"/>
            <a:ext cx="721879" cy="369332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353" y="3203742"/>
            <a:ext cx="72635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51520" y="3899956"/>
            <a:ext cx="72635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80286" y="2707583"/>
            <a:ext cx="4187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操作返回对象的地址，与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类型不匹配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7" idx="3"/>
          </p:cNvCxnSpPr>
          <p:nvPr/>
        </p:nvCxnSpPr>
        <p:spPr>
          <a:xfrm flipV="1">
            <a:off x="4700546" y="3046137"/>
            <a:ext cx="1887678" cy="3213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700546" y="3046137"/>
            <a:ext cx="1887678" cy="10881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3"/>
          </p:cNvCxnSpPr>
          <p:nvPr/>
        </p:nvCxnSpPr>
        <p:spPr>
          <a:xfrm flipV="1">
            <a:off x="4700546" y="3046137"/>
            <a:ext cx="1887678" cy="24859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4.3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判断下列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代码段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，哪些是非法的或错误的？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28549" y="1715072"/>
            <a:ext cx="3528392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double(50.5);</a:t>
            </a:r>
          </a:p>
          <a:p>
            <a:r>
              <a:rPr lang="zh-CN" altLang="en-US" sz="1600" dirty="0" smtClean="0"/>
              <a:t>*</a:t>
            </a:r>
            <a:r>
              <a:rPr lang="en-US" altLang="zh-CN" sz="1600" dirty="0" smtClean="0"/>
              <a:t>p = 20.5;</a:t>
            </a:r>
          </a:p>
          <a:p>
            <a:r>
              <a:rPr lang="en-US" altLang="zh-CN" sz="1600" dirty="0" smtClean="0"/>
              <a:t>delete p;</a:t>
            </a:r>
            <a:endParaRPr lang="en-US" altLang="zh-CN" sz="1600" dirty="0"/>
          </a:p>
        </p:txBody>
      </p:sp>
      <p:sp>
        <p:nvSpPr>
          <p:cNvPr id="6" name="TextBox 3"/>
          <p:cNvSpPr txBox="1"/>
          <p:nvPr/>
        </p:nvSpPr>
        <p:spPr>
          <a:xfrm>
            <a:off x="628549" y="3212976"/>
            <a:ext cx="3528392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double(50.5);</a:t>
            </a:r>
          </a:p>
          <a:p>
            <a:r>
              <a:rPr lang="zh-CN" altLang="en-US" sz="1600" dirty="0" smtClean="0"/>
              <a:t>*</a:t>
            </a:r>
            <a:r>
              <a:rPr lang="en-US" altLang="zh-CN" sz="1600" dirty="0" smtClean="0"/>
              <a:t>p = 20.5;</a:t>
            </a:r>
          </a:p>
          <a:p>
            <a:r>
              <a:rPr lang="en-US" altLang="zh-CN" sz="1600" dirty="0" smtClean="0"/>
              <a:t>delete [] p;</a:t>
            </a:r>
            <a:endParaRPr lang="en-US" altLang="zh-CN" sz="1600" dirty="0"/>
          </a:p>
        </p:txBody>
      </p:sp>
      <p:sp>
        <p:nvSpPr>
          <p:cNvPr id="7" name="TextBox 3"/>
          <p:cNvSpPr txBox="1"/>
          <p:nvPr/>
        </p:nvSpPr>
        <p:spPr>
          <a:xfrm>
            <a:off x="4708015" y="1715072"/>
            <a:ext cx="3528392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double[10];</a:t>
            </a:r>
          </a:p>
          <a:p>
            <a:r>
              <a:rPr lang="zh-CN" altLang="en-US" sz="1600" dirty="0" smtClean="0"/>
              <a:t>*</a:t>
            </a:r>
            <a:r>
              <a:rPr lang="en-US" altLang="zh-CN" sz="1600" dirty="0" smtClean="0"/>
              <a:t>(p+1) = 20.5;</a:t>
            </a:r>
          </a:p>
          <a:p>
            <a:r>
              <a:rPr lang="en-US" altLang="zh-CN" sz="1600" dirty="0" smtClean="0"/>
              <a:t>delete [] p;</a:t>
            </a:r>
            <a:endParaRPr lang="en-US" altLang="zh-CN" sz="1600" dirty="0"/>
          </a:p>
        </p:txBody>
      </p:sp>
      <p:sp>
        <p:nvSpPr>
          <p:cNvPr id="8" name="TextBox 3"/>
          <p:cNvSpPr txBox="1"/>
          <p:nvPr/>
        </p:nvSpPr>
        <p:spPr>
          <a:xfrm>
            <a:off x="4708015" y="3212975"/>
            <a:ext cx="3528392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double *p = new double[10];</a:t>
            </a:r>
          </a:p>
          <a:p>
            <a:r>
              <a:rPr lang="zh-CN" altLang="en-US" sz="1600" dirty="0" smtClean="0"/>
              <a:t>*</a:t>
            </a:r>
            <a:r>
              <a:rPr lang="en-US" altLang="zh-CN" sz="1600" dirty="0" smtClean="0"/>
              <a:t>(p+1) = 20.5;</a:t>
            </a:r>
          </a:p>
          <a:p>
            <a:r>
              <a:rPr lang="en-US" altLang="zh-CN" sz="1600" dirty="0" smtClean="0"/>
              <a:t>delete [10] p;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3500425" y="2658252"/>
            <a:ext cx="721879" cy="369332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3945" y="4199430"/>
            <a:ext cx="72635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569300" y="4188185"/>
            <a:ext cx="72635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3674" y="2658252"/>
            <a:ext cx="721879" cy="369332"/>
          </a:xfrm>
          <a:prstGeom prst="rect">
            <a:avLst/>
          </a:prstGeom>
          <a:solidFill>
            <a:srgbClr val="3814B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思考：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malloc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/free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new/delete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有哪些异同点？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数组的存储和初始化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8915" y="2145317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78915" y="2546944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8915" y="2948571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8915" y="3350197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8915" y="4233549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94939" y="3761304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251520" y="1375583"/>
            <a:ext cx="2160240" cy="42126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2781" y="21600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2106" y="256267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2106" y="42442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2987824" y="1377210"/>
            <a:ext cx="2160240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carray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5976" y="2143599"/>
            <a:ext cx="463570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55976" y="2545226"/>
            <a:ext cx="463570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55976" y="2946853"/>
            <a:ext cx="463570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55976" y="3348479"/>
            <a:ext cx="463570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55976" y="4231831"/>
            <a:ext cx="463570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43482" y="3759586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851324" y="215833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0649" y="256096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0649" y="424257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6176864" y="1375583"/>
            <a:ext cx="2160240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18918" y="2132856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18918" y="2534483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18918" y="2936110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18918" y="3337736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18918" y="4221088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34942" y="3748843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042784" y="215833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42109" y="256096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42109" y="424257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9821" y="2132856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79821" y="2534483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79821" y="2936110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379821" y="3337736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79821" y="4221088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595845" y="3748843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41" name="右大括号 40"/>
          <p:cNvSpPr/>
          <p:nvPr/>
        </p:nvSpPr>
        <p:spPr>
          <a:xfrm rot="5400000">
            <a:off x="1520877" y="4515712"/>
            <a:ext cx="308163" cy="792088"/>
          </a:xfrm>
          <a:prstGeom prst="rightBrace">
            <a:avLst>
              <a:gd name="adj1" fmla="val 17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216178" y="5030879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bytes</a:t>
            </a:r>
            <a:endParaRPr lang="zh-CN" altLang="en-US" dirty="0"/>
          </a:p>
        </p:txBody>
      </p:sp>
      <p:sp>
        <p:nvSpPr>
          <p:cNvPr id="43" name="右大括号 42"/>
          <p:cNvSpPr/>
          <p:nvPr/>
        </p:nvSpPr>
        <p:spPr>
          <a:xfrm rot="5400000">
            <a:off x="7057006" y="4110119"/>
            <a:ext cx="306443" cy="1601556"/>
          </a:xfrm>
          <a:prstGeom prst="rightBrace">
            <a:avLst>
              <a:gd name="adj1" fmla="val 17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841594" y="5030879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 bytes</a:t>
            </a:r>
            <a:endParaRPr lang="zh-CN" altLang="en-US" dirty="0"/>
          </a:p>
        </p:txBody>
      </p:sp>
      <p:sp>
        <p:nvSpPr>
          <p:cNvPr id="45" name="右大括号 44"/>
          <p:cNvSpPr/>
          <p:nvPr/>
        </p:nvSpPr>
        <p:spPr>
          <a:xfrm rot="5400000">
            <a:off x="4448831" y="4657302"/>
            <a:ext cx="273206" cy="458917"/>
          </a:xfrm>
          <a:prstGeom prst="rightBrace">
            <a:avLst>
              <a:gd name="adj1" fmla="val 175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233581" y="502336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byte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932470" y="580526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在数组中，元素在内存中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顺序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存放，逻辑位置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相邻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，物理位置也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相邻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94545" y="63822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二维数组在内存中如何存放？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数组的存储和初始化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内置类型数组初始化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{2, 9, 8, 5};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 =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{2, 9, 8, 5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{2,9};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仅前两个元素被赋值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元素被初始化为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zh-CN" altLang="en-US" dirty="0" smtClean="0"/>
              <a:t>用户自定义（类）类型数组初始化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取决于类的构造函数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维内置类型数组初始化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示例：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array[2][3] = {{4,9,2},{3,8,1}};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array[2][3];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04" y="1700808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如不显式的初始化数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组，一般情况下，编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译器会给内置类型数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组的元素初始化为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5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数组作为参数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数组名可作为函数的参数进行传递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使用数组名传递参数，本质上传递的是地址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1772816"/>
            <a:ext cx="5781328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foo(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a[],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 ) {… … }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array[10];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foo( array, 10 );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把数组名作为参数传入函数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55507" y="3956863"/>
            <a:ext cx="5781328" cy="156966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foo(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a[],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 ) {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a[n-1] = 0; }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array[3] = {7,8,9};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foo( array, 3 );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&lt;&lt; array[2] &lt;&lt; “\n”;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输出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320" y="3931780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对函数中形参数组元素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的操作结果直接反映到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实参数组的响应元素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353" y="48727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反映了数组名字的本质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就是指针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352" y="2188089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把数组名作为参数，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无需写成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foo(array[10],10)</a:t>
            </a:r>
          </a:p>
        </p:txBody>
      </p:sp>
    </p:spTree>
    <p:extLst>
      <p:ext uri="{BB962C8B-B14F-4D97-AF65-F5344CB8AC3E}">
        <p14:creationId xmlns:p14="http://schemas.microsoft.com/office/powerpoint/2010/main" val="13075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计算一个整型数组所有元素的平均值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1520" y="1916832"/>
            <a:ext cx="3877985" cy="2677656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average(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a[],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 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double sum = 0;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for(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=0;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&lt;n;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++ 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sum += a[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return sum/n;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756889" y="1916832"/>
            <a:ext cx="3775551" cy="2677656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average(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*a,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 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double sum = 0;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for(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=0;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&lt;n;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++ 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sum += a[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return sum/n;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51520" y="5115093"/>
            <a:ext cx="38779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array[10] = {… … };</a:t>
            </a:r>
            <a:endParaRPr lang="en-US" altLang="zh-CN" sz="1600" dirty="0"/>
          </a:p>
          <a:p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average( array, 10 );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51520" y="5946090"/>
            <a:ext cx="38779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average( &amp;array[0], 10 );</a:t>
            </a:r>
          </a:p>
        </p:txBody>
      </p:sp>
      <p:sp>
        <p:nvSpPr>
          <p:cNvPr id="9" name="下箭头 8"/>
          <p:cNvSpPr/>
          <p:nvPr/>
        </p:nvSpPr>
        <p:spPr>
          <a:xfrm>
            <a:off x="3779912" y="4437112"/>
            <a:ext cx="144016" cy="864096"/>
          </a:xfrm>
          <a:prstGeom prst="down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273521" y="3284984"/>
            <a:ext cx="370487" cy="288032"/>
          </a:xfrm>
          <a:prstGeom prst="righ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8977" y="4777988"/>
            <a:ext cx="319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把上面代码中的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sum += a[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替换为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sum += *(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a+i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会怎么样？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29505" y="6026489"/>
            <a:ext cx="769763" cy="369332"/>
          </a:xfrm>
          <a:prstGeom prst="rect">
            <a:avLst/>
          </a:prstGeom>
          <a:solidFill>
            <a:srgbClr val="3814B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1440160"/>
          </a:xfrm>
        </p:spPr>
        <p:txBody>
          <a:bodyPr/>
          <a:lstStyle/>
          <a:p>
            <a:r>
              <a:rPr lang="zh-CN" altLang="en-US" dirty="0" smtClean="0"/>
              <a:t>一种数据类型，存放内存单元的地址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种操作数据地址的重要手段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3429000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52120" y="3830627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2120" y="4232254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4633880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2120" y="5517232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8144" y="5044987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 …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475986" y="344373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0x010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75311" y="384636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0x011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5311" y="552797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2551158" y="2292249"/>
            <a:ext cx="5045178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20;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定义变量，引起内存分配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51158" y="4184915"/>
            <a:ext cx="1704314" cy="369332"/>
            <a:chOff x="2551157" y="4222962"/>
            <a:chExt cx="1704314" cy="369332"/>
          </a:xfrm>
        </p:grpSpPr>
        <p:sp>
          <p:nvSpPr>
            <p:cNvPr id="14" name="文本框 13"/>
            <p:cNvSpPr txBox="1"/>
            <p:nvPr/>
          </p:nvSpPr>
          <p:spPr>
            <a:xfrm>
              <a:off x="2551158" y="422296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ival</a:t>
              </a:r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| 0x011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51157" y="4293096"/>
              <a:ext cx="1704313" cy="2160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/>
          <p:nvPr/>
        </p:nvCxnSpPr>
        <p:spPr>
          <a:xfrm flipV="1">
            <a:off x="2915816" y="3957337"/>
            <a:ext cx="2736304" cy="292130"/>
          </a:xfrm>
          <a:prstGeom prst="bentConnector3">
            <a:avLst>
              <a:gd name="adj1" fmla="val 91"/>
            </a:avLst>
          </a:prstGeom>
          <a:ln w="12700">
            <a:solidFill>
              <a:srgbClr val="3814B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5816" y="4471073"/>
            <a:ext cx="0" cy="342827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2915816" y="4471073"/>
            <a:ext cx="720080" cy="342828"/>
          </a:xfrm>
          <a:prstGeom prst="bentConnector3">
            <a:avLst>
              <a:gd name="adj1" fmla="val 101173"/>
            </a:avLst>
          </a:prstGeom>
          <a:ln w="12700">
            <a:solidFill>
              <a:srgbClr val="00206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4067944" y="4143329"/>
            <a:ext cx="1584176" cy="6649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067944" y="4471073"/>
            <a:ext cx="0" cy="3428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3808" y="363428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通过变量名访问变量的值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28075" y="489109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通过地址访问变量的值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0186" y="4588611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编译器维护一个符号表，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把变量名字和它的值的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地址关联起来，方便了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程序员访问变量，同时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也意味着可能通过地址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直接访问该变量的值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551158" y="2708920"/>
            <a:ext cx="5045178" cy="46166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*pi  = &amp;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定义指针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49377" y="5507940"/>
            <a:ext cx="1704313" cy="369332"/>
            <a:chOff x="2551157" y="4222962"/>
            <a:chExt cx="1704313" cy="369332"/>
          </a:xfrm>
        </p:grpSpPr>
        <p:sp>
          <p:nvSpPr>
            <p:cNvPr id="31" name="文本框 30"/>
            <p:cNvSpPr txBox="1"/>
            <p:nvPr/>
          </p:nvSpPr>
          <p:spPr>
            <a:xfrm>
              <a:off x="2551158" y="422296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pi | 0xfff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1157" y="4293096"/>
              <a:ext cx="1704313" cy="2160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5652120" y="5517232"/>
            <a:ext cx="792088" cy="36004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0x011</a:t>
            </a:r>
            <a:endParaRPr lang="zh-CN" altLang="en-US" sz="1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肘形连接符 17"/>
          <p:cNvCxnSpPr>
            <a:endCxn id="9" idx="2"/>
          </p:cNvCxnSpPr>
          <p:nvPr/>
        </p:nvCxnSpPr>
        <p:spPr>
          <a:xfrm>
            <a:off x="2843808" y="5866529"/>
            <a:ext cx="3204356" cy="10743"/>
          </a:xfrm>
          <a:prstGeom prst="bentConnector4">
            <a:avLst>
              <a:gd name="adj1" fmla="val -49"/>
              <a:gd name="adj2" fmla="val 2227897"/>
            </a:avLst>
          </a:prstGeom>
          <a:ln w="12700">
            <a:solidFill>
              <a:srgbClr val="3814B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3"/>
            <a:endCxn id="12" idx="3"/>
          </p:cNvCxnSpPr>
          <p:nvPr/>
        </p:nvCxnSpPr>
        <p:spPr>
          <a:xfrm flipV="1">
            <a:off x="7221028" y="4015638"/>
            <a:ext cx="12700" cy="1681614"/>
          </a:xfrm>
          <a:prstGeom prst="bentConnector3">
            <a:avLst>
              <a:gd name="adj1" fmla="val 2552244"/>
            </a:avLst>
          </a:prstGeom>
          <a:ln w="12700">
            <a:solidFill>
              <a:srgbClr val="3814B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498439" y="615187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通过指针访问变量的值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80186" y="2292249"/>
            <a:ext cx="1943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本质上，无论是按照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变量名还是指针方式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访问变量的值，都要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首先获得变量值的地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4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5" grpId="0" animBg="1"/>
      <p:bldP spid="42" grpId="0"/>
      <p:bldP spid="43" grpId="0"/>
      <p:bldP spid="44" grpId="0"/>
      <p:bldP spid="28" grpId="0" animBg="1"/>
      <p:bldP spid="33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指针的赋值与运算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258702"/>
            <a:ext cx="6048672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1024;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*p0;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*p1 = NULL;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*p2 = &amp;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定义指针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同时初始化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= p2; 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指针赋值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&lt;&lt; *p1;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打印指针所指地址内的值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 = 0;  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不指向任何内存地址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&lt;&lt; *p2;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此时，不能打印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出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1024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 = p1 + 1;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p2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所指地址的下一个地址单元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9512" y="4918886"/>
            <a:ext cx="604867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pi;   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(pi);</a:t>
            </a:r>
          </a:p>
          <a:p>
            <a:r>
              <a:rPr lang="en-US" altLang="zh-CN" sz="1600" dirty="0" smtClean="0"/>
              <a:t>double *</a:t>
            </a:r>
            <a:r>
              <a:rPr lang="en-US" altLang="zh-CN" sz="1600" dirty="0" err="1" smtClean="0"/>
              <a:t>pd</a:t>
            </a:r>
            <a:r>
              <a:rPr lang="en-US" altLang="zh-CN" sz="1600" dirty="0" smtClean="0"/>
              <a:t>;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pd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Student {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id;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s1;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s2; };</a:t>
            </a:r>
          </a:p>
          <a:p>
            <a:r>
              <a:rPr lang="en-US" altLang="zh-CN" sz="1600" dirty="0" smtClean="0"/>
              <a:t>Student *</a:t>
            </a:r>
            <a:r>
              <a:rPr lang="en-US" altLang="zh-CN" sz="1600" dirty="0" err="1" smtClean="0"/>
              <a:t>ps</a:t>
            </a:r>
            <a:r>
              <a:rPr lang="en-US" altLang="zh-CN" sz="1600" dirty="0" smtClean="0"/>
              <a:t>;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ps</a:t>
            </a:r>
            <a:r>
              <a:rPr lang="en-US" altLang="zh-CN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45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指向常量的指针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指针类型的常量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1844824"/>
            <a:ext cx="3888432" cy="1938992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1024;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p1 = &amp;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x = 256;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*p1 = x;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WRONG!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= &amp;x;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RIGHT!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555776" y="4437112"/>
            <a:ext cx="3888432" cy="1938992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= 1024;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*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p2 = &amp;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x = 256;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 = &amp;x;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WRONG!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*p2 = x;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RIGHT!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566" y="1700808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一个简单的区分办法：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右边跟着谁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2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3185</Words>
  <Application>Microsoft Office PowerPoint</Application>
  <PresentationFormat>全屏显示(4:3)</PresentationFormat>
  <Paragraphs>464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第04章   数组、指针、动态内存</vt:lpstr>
      <vt:lpstr>数组</vt:lpstr>
      <vt:lpstr>数组的存储和初始化</vt:lpstr>
      <vt:lpstr>数组的存储和初始化</vt:lpstr>
      <vt:lpstr>数组作为参数</vt:lpstr>
      <vt:lpstr>练习 4.1</vt:lpstr>
      <vt:lpstr>指针</vt:lpstr>
      <vt:lpstr>指针的赋值与运算</vt:lpstr>
      <vt:lpstr>指针与 const 类型的组合</vt:lpstr>
      <vt:lpstr>用指针处理数组元素 (练习4.1)</vt:lpstr>
      <vt:lpstr>指向函数的指针</vt:lpstr>
      <vt:lpstr>指向函数的指针</vt:lpstr>
      <vt:lpstr>指向函数的指针</vt:lpstr>
      <vt:lpstr>指向函数的指针</vt:lpstr>
      <vt:lpstr>指向函数的指针</vt:lpstr>
      <vt:lpstr>指向函数的指针：示例</vt:lpstr>
      <vt:lpstr>string 类型</vt:lpstr>
      <vt:lpstr>string 类型</vt:lpstr>
      <vt:lpstr>动态内存分配</vt:lpstr>
      <vt:lpstr>new  和 delete 表达式</vt:lpstr>
      <vt:lpstr>练习 4.2</vt:lpstr>
      <vt:lpstr>练习 4.3</vt:lpstr>
      <vt:lpstr>作业 4.1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18793</cp:lastModifiedBy>
  <cp:revision>423</cp:revision>
  <dcterms:created xsi:type="dcterms:W3CDTF">2013-12-29T13:33:49Z</dcterms:created>
  <dcterms:modified xsi:type="dcterms:W3CDTF">2018-03-19T11:35:09Z</dcterms:modified>
</cp:coreProperties>
</file>