
<file path=[Content_Types].xml><?xml version="1.0" encoding="utf-8"?>
<Types xmlns="http://schemas.openxmlformats.org/package/2006/content-types">
  <Default Extension="png" ContentType="image/png"/>
  <Default Extension="wdp" ContentType="image/vnd.ms-photo"/>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ink/ink1.xml" ContentType="application/inkml+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84"/>
  </p:notesMasterIdLst>
  <p:sldIdLst>
    <p:sldId id="256" r:id="rId3"/>
    <p:sldId id="265" r:id="rId4"/>
    <p:sldId id="366" r:id="rId5"/>
    <p:sldId id="278" r:id="rId6"/>
    <p:sldId id="280" r:id="rId7"/>
    <p:sldId id="284" r:id="rId8"/>
    <p:sldId id="285" r:id="rId9"/>
    <p:sldId id="281" r:id="rId10"/>
    <p:sldId id="279" r:id="rId11"/>
    <p:sldId id="282" r:id="rId12"/>
    <p:sldId id="286" r:id="rId13"/>
    <p:sldId id="283" r:id="rId14"/>
    <p:sldId id="269" r:id="rId15"/>
    <p:sldId id="311" r:id="rId16"/>
    <p:sldId id="270" r:id="rId17"/>
    <p:sldId id="271" r:id="rId18"/>
    <p:sldId id="273" r:id="rId19"/>
    <p:sldId id="287" r:id="rId20"/>
    <p:sldId id="302" r:id="rId21"/>
    <p:sldId id="301" r:id="rId22"/>
    <p:sldId id="304" r:id="rId23"/>
    <p:sldId id="289" r:id="rId24"/>
    <p:sldId id="328" r:id="rId25"/>
    <p:sldId id="288" r:id="rId26"/>
    <p:sldId id="300" r:id="rId27"/>
    <p:sldId id="306" r:id="rId28"/>
    <p:sldId id="307" r:id="rId29"/>
    <p:sldId id="309" r:id="rId30"/>
    <p:sldId id="290" r:id="rId31"/>
    <p:sldId id="310" r:id="rId32"/>
    <p:sldId id="329" r:id="rId33"/>
    <p:sldId id="330" r:id="rId34"/>
    <p:sldId id="291" r:id="rId35"/>
    <p:sldId id="332" r:id="rId36"/>
    <p:sldId id="277" r:id="rId37"/>
    <p:sldId id="316" r:id="rId38"/>
    <p:sldId id="276" r:id="rId39"/>
    <p:sldId id="317" r:id="rId40"/>
    <p:sldId id="318" r:id="rId41"/>
    <p:sldId id="319" r:id="rId42"/>
    <p:sldId id="320" r:id="rId43"/>
    <p:sldId id="321" r:id="rId44"/>
    <p:sldId id="323" r:id="rId45"/>
    <p:sldId id="274" r:id="rId46"/>
    <p:sldId id="324" r:id="rId47"/>
    <p:sldId id="322" r:id="rId48"/>
    <p:sldId id="295" r:id="rId49"/>
    <p:sldId id="326" r:id="rId50"/>
    <p:sldId id="325" r:id="rId51"/>
    <p:sldId id="333" r:id="rId52"/>
    <p:sldId id="327" r:id="rId53"/>
    <p:sldId id="305" r:id="rId54"/>
    <p:sldId id="334" r:id="rId55"/>
    <p:sldId id="335" r:id="rId56"/>
    <p:sldId id="336" r:id="rId57"/>
    <p:sldId id="367" r:id="rId58"/>
    <p:sldId id="368" r:id="rId59"/>
    <p:sldId id="369" r:id="rId60"/>
    <p:sldId id="370" r:id="rId61"/>
    <p:sldId id="371" r:id="rId62"/>
    <p:sldId id="292" r:id="rId63"/>
    <p:sldId id="339" r:id="rId64"/>
    <p:sldId id="348" r:id="rId65"/>
    <p:sldId id="372" r:id="rId66"/>
    <p:sldId id="373" r:id="rId67"/>
    <p:sldId id="374" r:id="rId68"/>
    <p:sldId id="340" r:id="rId69"/>
    <p:sldId id="341" r:id="rId70"/>
    <p:sldId id="357" r:id="rId71"/>
    <p:sldId id="358" r:id="rId72"/>
    <p:sldId id="356" r:id="rId73"/>
    <p:sldId id="308" r:id="rId74"/>
    <p:sldId id="359" r:id="rId75"/>
    <p:sldId id="360" r:id="rId76"/>
    <p:sldId id="362" r:id="rId77"/>
    <p:sldId id="363" r:id="rId78"/>
    <p:sldId id="364" r:id="rId79"/>
    <p:sldId id="365" r:id="rId80"/>
    <p:sldId id="353" r:id="rId81"/>
    <p:sldId id="294" r:id="rId82"/>
    <p:sldId id="346" r:id="rId83"/>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814B0"/>
    <a:srgbClr val="FF8B00"/>
    <a:srgbClr val="FFD073"/>
    <a:srgbClr val="F8DD68"/>
    <a:srgbClr val="FFFFFF"/>
    <a:srgbClr val="FF33CC"/>
    <a:srgbClr val="A3B3F7"/>
    <a:srgbClr val="876ED7"/>
    <a:srgbClr val="7109B0"/>
    <a:srgbClr val="FFFF7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horzBarState="maximized">
    <p:restoredLeft sz="17364" autoAdjust="0"/>
    <p:restoredTop sz="94660"/>
  </p:normalViewPr>
  <p:slideViewPr>
    <p:cSldViewPr>
      <p:cViewPr>
        <p:scale>
          <a:sx n="77" d="100"/>
          <a:sy n="77" d="100"/>
        </p:scale>
        <p:origin x="-688" y="-148"/>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7" Type="http://schemas.openxmlformats.org/officeDocument/2006/relationships/tableStyles" Target="tableStyles.xml"/><Relationship Id="rId86" Type="http://schemas.openxmlformats.org/officeDocument/2006/relationships/viewProps" Target="viewProps.xml"/><Relationship Id="rId85" Type="http://schemas.openxmlformats.org/officeDocument/2006/relationships/presProps" Target="presProps.xml"/><Relationship Id="rId84" Type="http://schemas.openxmlformats.org/officeDocument/2006/relationships/notesMaster" Target="notesMasters/notesMaster1.xml"/><Relationship Id="rId83" Type="http://schemas.openxmlformats.org/officeDocument/2006/relationships/slide" Target="slides/slide81.xml"/><Relationship Id="rId82" Type="http://schemas.openxmlformats.org/officeDocument/2006/relationships/slide" Target="slides/slide80.xml"/><Relationship Id="rId81" Type="http://schemas.openxmlformats.org/officeDocument/2006/relationships/slide" Target="slides/slide79.xml"/><Relationship Id="rId80" Type="http://schemas.openxmlformats.org/officeDocument/2006/relationships/slide" Target="slides/slide78.xml"/><Relationship Id="rId8" Type="http://schemas.openxmlformats.org/officeDocument/2006/relationships/slide" Target="slides/slide6.xml"/><Relationship Id="rId79" Type="http://schemas.openxmlformats.org/officeDocument/2006/relationships/slide" Target="slides/slide77.xml"/><Relationship Id="rId78" Type="http://schemas.openxmlformats.org/officeDocument/2006/relationships/slide" Target="slides/slide76.xml"/><Relationship Id="rId77" Type="http://schemas.openxmlformats.org/officeDocument/2006/relationships/slide" Target="slides/slide75.xml"/><Relationship Id="rId76" Type="http://schemas.openxmlformats.org/officeDocument/2006/relationships/slide" Target="slides/slide74.xml"/><Relationship Id="rId75" Type="http://schemas.openxmlformats.org/officeDocument/2006/relationships/slide" Target="slides/slide73.xml"/><Relationship Id="rId74" Type="http://schemas.openxmlformats.org/officeDocument/2006/relationships/slide" Target="slides/slide72.xml"/><Relationship Id="rId73" Type="http://schemas.openxmlformats.org/officeDocument/2006/relationships/slide" Target="slides/slide71.xml"/><Relationship Id="rId72" Type="http://schemas.openxmlformats.org/officeDocument/2006/relationships/slide" Target="slides/slide70.xml"/><Relationship Id="rId71" Type="http://schemas.openxmlformats.org/officeDocument/2006/relationships/slide" Target="slides/slide69.xml"/><Relationship Id="rId70" Type="http://schemas.openxmlformats.org/officeDocument/2006/relationships/slide" Target="slides/slide68.xml"/><Relationship Id="rId7" Type="http://schemas.openxmlformats.org/officeDocument/2006/relationships/slide" Target="slides/slide5.xml"/><Relationship Id="rId69" Type="http://schemas.openxmlformats.org/officeDocument/2006/relationships/slide" Target="slides/slide67.xml"/><Relationship Id="rId68" Type="http://schemas.openxmlformats.org/officeDocument/2006/relationships/slide" Target="slides/slide66.xml"/><Relationship Id="rId67" Type="http://schemas.openxmlformats.org/officeDocument/2006/relationships/slide" Target="slides/slide65.xml"/><Relationship Id="rId66" Type="http://schemas.openxmlformats.org/officeDocument/2006/relationships/slide" Target="slides/slide64.xml"/><Relationship Id="rId65" Type="http://schemas.openxmlformats.org/officeDocument/2006/relationships/slide" Target="slides/slide63.xml"/><Relationship Id="rId64" Type="http://schemas.openxmlformats.org/officeDocument/2006/relationships/slide" Target="slides/slide62.xml"/><Relationship Id="rId63" Type="http://schemas.openxmlformats.org/officeDocument/2006/relationships/slide" Target="slides/slide61.xml"/><Relationship Id="rId62" Type="http://schemas.openxmlformats.org/officeDocument/2006/relationships/slide" Target="slides/slide60.xml"/><Relationship Id="rId61" Type="http://schemas.openxmlformats.org/officeDocument/2006/relationships/slide" Target="slides/slide59.xml"/><Relationship Id="rId60" Type="http://schemas.openxmlformats.org/officeDocument/2006/relationships/slide" Target="slides/slide58.xml"/><Relationship Id="rId6" Type="http://schemas.openxmlformats.org/officeDocument/2006/relationships/slide" Target="slides/slide4.xml"/><Relationship Id="rId59" Type="http://schemas.openxmlformats.org/officeDocument/2006/relationships/slide" Target="slides/slide57.xml"/><Relationship Id="rId58" Type="http://schemas.openxmlformats.org/officeDocument/2006/relationships/slide" Target="slides/slide56.xml"/><Relationship Id="rId57" Type="http://schemas.openxmlformats.org/officeDocument/2006/relationships/slide" Target="slides/slide55.xml"/><Relationship Id="rId56" Type="http://schemas.openxmlformats.org/officeDocument/2006/relationships/slide" Target="slides/slide54.xml"/><Relationship Id="rId55" Type="http://schemas.openxmlformats.org/officeDocument/2006/relationships/slide" Target="slides/slide53.xml"/><Relationship Id="rId54" Type="http://schemas.openxmlformats.org/officeDocument/2006/relationships/slide" Target="slides/slide52.xml"/><Relationship Id="rId53" Type="http://schemas.openxmlformats.org/officeDocument/2006/relationships/slide" Target="slides/slide5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ink/ink1.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65.30612" units="1/cm"/>
          <inkml:channelProperty channel="Y" name="resolution" value="65.45454" units="1/cm"/>
        </inkml:channelProperties>
      </inkml:inkSource>
      <inkml:timestamp xml:id="ts0" timeString="2018-04-27T03:06:52"/>
    </inkml:context>
    <inkml:brush xml:id="br0">
      <inkml:brushProperty name="width" value="0.05292" units="cm"/>
      <inkml:brushProperty name="height" value="0.05292" units="cm"/>
      <inkml:brushProperty name="color" value="#ff0000"/>
    </inkml:brush>
  </inkml:definitions>
  <inkml:trace contextRef="#ctx0" brushRef="#br0">15064 13088,'-18'0,"1"0,-1 0,0 0,-17 0,0 0,-18 0,0 0,-35 0,17 0,1 0,17 0,0 0,0 0,0 0,18 0,17 0,-17 0,17 0,-17 0,0 0,17 0,-17 0,-1 0,1 0,0 0,0 0,17 0,-17 0,17 0,0 0,1 0,-18 0,-1 0,19 0,-19 0,19 0,-1 0,-17 0,17 0,-17-18,17 18,-17-17,17 17,1 0,-19-18,19 18,-19-17,19-1,17 0,-18 1,1-19,17 19,-18 17,0-36,1 19,17-1,0 0,0 1,-18-1,18 1,0-1,-18 0,18 1,0-1,0 0,0 1,0-1,0-35,0 36,18-36,-18 35,18-35,-1 18,1 0,-18 17,18 0,-1 1,1-1,-1 18,1 0,0 0,-1 0,1 0,0 0,-1 0,1 0,0 0,-1 0,1 0,-1 0,1 0,0 0,-1 0,19 0,-19 0,19 0,-19 0,19 0,-1 0,0 0,-17 0,-1 0,1 0,0 0,-1 0,1 0,17 0,-17 0,-1 0,1 0,0 0,-1 18,1-18,0 0,-1 0,19 17,-19-17,1 0,-1 18,1-18,0 0,-1 0,1 0,0 0,-1 18,1-18,0 0,-1 0,1 0,0 0,-1 0,1 0,-1 17,1-17,0 0,-1 0,19 18,-1-18,0 17,-17-17,-1 0,1 0,0 18,-1-18,1 18,0-18,-1 17,1 1,0 0,-18-1,0 1,0 0,0-1,0 1,0-1,0 1,0 0,0-1,0 1,0 0,0-1,0 1,0 0,0-1,0 1,0-1,-18 1,0 0,1-1,17 1,0 0,0-1,0 1,-18-18,0 18,18-1,0 1,0 0,-17-1,-1 1,0 17,1-17,-1-1,1 1,17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97CDD61-A377-4ED2-8238-9A3FAF31A1C7}"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3BB00B2-52D8-4C5A-AA6F-307522A7DD17}"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0" y="2130425"/>
            <a:ext cx="9144000" cy="1470025"/>
          </a:xfrm>
          <a:solidFill>
            <a:srgbClr val="002060"/>
          </a:solidFill>
        </p:spPr>
        <p:txBody>
          <a:bodyPr/>
          <a:lstStyle>
            <a:lvl1pPr>
              <a:defRPr>
                <a:solidFill>
                  <a:schemeClr val="bg1"/>
                </a:solidFill>
                <a:latin typeface="微软雅黑" panose="020B0503020204020204" pitchFamily="34" charset="-122"/>
                <a:ea typeface="微软雅黑" panose="020B0503020204020204" pitchFamily="34" charset="-122"/>
              </a:defRPr>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4246240"/>
            <a:ext cx="6400800" cy="1343000"/>
          </a:xfrm>
        </p:spPr>
        <p:txBody>
          <a:bodyPr>
            <a:normAutofit/>
          </a:bodyPr>
          <a:lstStyle>
            <a:lvl1pPr marL="0" indent="0" algn="ctr">
              <a:buNone/>
              <a:defRPr sz="2800">
                <a:solidFill>
                  <a:schemeClr val="tx1">
                    <a:lumMod val="75000"/>
                    <a:lumOff val="25000"/>
                  </a:schemeClr>
                </a:solidFill>
                <a:latin typeface="微软雅黑" panose="020B0503020204020204" pitchFamily="34" charset="-122"/>
                <a:ea typeface="微软雅黑" panose="020B0503020204020204" pitchFamily="34" charset="-12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smtClean="0"/>
              <a:t>单击此处编辑母版副标题样式</a:t>
            </a:r>
            <a:endParaRPr lang="zh-CN" altLang="en-US" dirty="0"/>
          </a:p>
        </p:txBody>
      </p:sp>
      <p:sp>
        <p:nvSpPr>
          <p:cNvPr id="4" name="日期占位符 3"/>
          <p:cNvSpPr>
            <a:spLocks noGrp="1"/>
          </p:cNvSpPr>
          <p:nvPr>
            <p:ph type="dt" sz="half" idx="10"/>
          </p:nvPr>
        </p:nvSpPr>
        <p:spPr/>
        <p:txBody>
          <a:bodyPr/>
          <a:lstStyle/>
          <a:p>
            <a:fld id="{F351F7C0-9A4D-4CCA-BB13-D3582975ED6C}" type="datetime1">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D70DD40-60EE-4433-B07B-0689D07BBD15}" type="datetime1">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A8DEF1AE-7C7E-44DD-B897-DE2D820FE58F}" type="datetime1">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7" name="矩形 6"/>
          <p:cNvSpPr/>
          <p:nvPr userDrawn="1"/>
        </p:nvSpPr>
        <p:spPr>
          <a:xfrm>
            <a:off x="0" y="0"/>
            <a:ext cx="9144000" cy="1080120"/>
          </a:xfrm>
          <a:prstGeom prst="rect">
            <a:avLst/>
          </a:prstGeom>
          <a:solidFill>
            <a:srgbClr val="3814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a:xfrm>
            <a:off x="107504" y="58614"/>
            <a:ext cx="8229600" cy="922114"/>
          </a:xfrm>
        </p:spPr>
        <p:txBody>
          <a:bodyPr/>
          <a:lstStyle>
            <a:lvl1pPr algn="l">
              <a:defRPr sz="3200">
                <a:solidFill>
                  <a:schemeClr val="bg1"/>
                </a:solidFill>
                <a:latin typeface="+mn-lt"/>
                <a:ea typeface="微软雅黑" panose="020B0503020204020204" pitchFamily="34"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2123728" y="1268760"/>
            <a:ext cx="6660232" cy="4342682"/>
          </a:xfrm>
        </p:spPr>
        <p:txBody>
          <a:bodyPr/>
          <a:lstStyle>
            <a:lvl1pPr marL="342900" indent="-342900">
              <a:lnSpc>
                <a:spcPts val="3000"/>
              </a:lnSpc>
              <a:buClr>
                <a:srgbClr val="200772"/>
              </a:buClr>
              <a:buSzPct val="80000"/>
              <a:buFont typeface="Wingdings" panose="05000000000000000000" pitchFamily="2" charset="2"/>
              <a:buChar char="n"/>
              <a:defRPr sz="2000">
                <a:latin typeface="+mn-lt"/>
                <a:ea typeface="微软雅黑" panose="020B0503020204020204" pitchFamily="34" charset="-122"/>
              </a:defRPr>
            </a:lvl1pPr>
            <a:lvl2pPr marL="742950" indent="-285750">
              <a:lnSpc>
                <a:spcPts val="3000"/>
              </a:lnSpc>
              <a:buClr>
                <a:srgbClr val="6A48D7"/>
              </a:buClr>
              <a:buSzPct val="72000"/>
              <a:buFont typeface="Wingdings" panose="05000000000000000000" pitchFamily="2" charset="2"/>
              <a:buChar char="u"/>
              <a:defRPr sz="1800">
                <a:latin typeface="+mn-lt"/>
                <a:ea typeface="微软雅黑" panose="020B0503020204020204" pitchFamily="34" charset="-122"/>
              </a:defRPr>
            </a:lvl2pPr>
            <a:lvl3pPr marL="914400" indent="0">
              <a:buNone/>
              <a:defRPr/>
            </a:lvl3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p:txBody>
      </p:sp>
      <p:sp>
        <p:nvSpPr>
          <p:cNvPr id="4" name="日期占位符 3"/>
          <p:cNvSpPr>
            <a:spLocks noGrp="1"/>
          </p:cNvSpPr>
          <p:nvPr>
            <p:ph type="dt" sz="half" idx="10"/>
          </p:nvPr>
        </p:nvSpPr>
        <p:spPr/>
        <p:txBody>
          <a:bodyPr/>
          <a:lstStyle/>
          <a:p>
            <a:fld id="{66062122-706D-477F-8A7A-683545F2D770}" type="datetime1">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72E9140-EB02-41CB-BCD0-5A0B59C0554B}" type="datetime1">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0DE34808-A6CD-4615-BCBE-3FD13E48A8B6}" type="datetime1">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FEA65CE3-A326-4EFA-9D70-C2DBFCF9EF21}" type="datetime1">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B4CD9FC2-0EB4-4EBA-BD74-7ACA4DB74415}" type="datetime1">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C726F6E-7502-4628-9115-B402A599E82B}" type="datetime1">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B792021B-7C76-4880-AB96-E0790CC5D25E}" type="datetime1">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FCCF654A-9354-4A2C-8E80-DBFF3D5979C5}" type="datetime1">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075E318-CC26-4417-9902-EB013905E098}" type="datetime1">
              <a:rPr lang="zh-CN" altLang="en-US" smtClean="0"/>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customXml" Target="../ink/ink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7.jpeg"/><Relationship Id="rId1" Type="http://schemas.openxmlformats.org/officeDocument/2006/relationships/image" Target="../media/image6.jpe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microsoft.com/office/2007/relationships/hdphoto" Target="../media/image10.wdp"/><Relationship Id="rId2" Type="http://schemas.openxmlformats.org/officeDocument/2006/relationships/image" Target="../media/image9.png"/><Relationship Id="rId1" Type="http://schemas.openxmlformats.org/officeDocument/2006/relationships/image" Target="../media/image8.jpe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microsoft.com/office/2007/relationships/hdphoto" Target="../media/image2.wdp"/><Relationship Id="rId1"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microsoft.com/office/2007/relationships/hdphoto" Target="../media/image4.wdp"/><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第</a:t>
            </a:r>
            <a:r>
              <a:rPr lang="en-US" altLang="zh-CN" dirty="0" smtClean="0"/>
              <a:t>05</a:t>
            </a:r>
            <a:r>
              <a:rPr lang="zh-CN" altLang="en-US" dirty="0" smtClean="0"/>
              <a:t>章 类与对象</a:t>
            </a:r>
            <a:endParaRPr lang="zh-CN" altLang="en-US" dirty="0"/>
          </a:p>
        </p:txBody>
      </p:sp>
      <p:sp>
        <p:nvSpPr>
          <p:cNvPr id="3" name="副标题 2"/>
          <p:cNvSpPr>
            <a:spLocks noGrp="1"/>
          </p:cNvSpPr>
          <p:nvPr>
            <p:ph type="subTitle" idx="1"/>
          </p:nvPr>
        </p:nvSpPr>
        <p:spPr>
          <a:xfrm>
            <a:off x="1371600" y="4246240"/>
            <a:ext cx="6400800" cy="1847056"/>
          </a:xfrm>
        </p:spPr>
        <p:txBody>
          <a:bodyPr>
            <a:normAutofit/>
          </a:bodyPr>
          <a:lstStyle/>
          <a:p>
            <a:r>
              <a:rPr lang="en-US" altLang="zh-CN" dirty="0" smtClean="0"/>
              <a:t>2017</a:t>
            </a:r>
            <a:r>
              <a:rPr lang="zh-CN" altLang="en-US" dirty="0" smtClean="0"/>
              <a:t> 春季学期</a:t>
            </a:r>
            <a:endParaRPr lang="en-US" altLang="zh-CN" dirty="0" smtClean="0"/>
          </a:p>
          <a:p>
            <a:endParaRPr lang="en-US" altLang="zh-CN" dirty="0" smtClean="0"/>
          </a:p>
          <a:p>
            <a:r>
              <a:rPr lang="zh-CN" altLang="en-US" dirty="0" smtClean="0"/>
              <a:t>北京林业大学理学院</a:t>
            </a: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类的访问控制（初步）</a:t>
            </a:r>
            <a:endParaRPr lang="zh-CN" altLang="en-US" dirty="0"/>
          </a:p>
        </p:txBody>
      </p:sp>
      <p:sp>
        <p:nvSpPr>
          <p:cNvPr id="3" name="内容占位符 2"/>
          <p:cNvSpPr>
            <a:spLocks noGrp="1"/>
          </p:cNvSpPr>
          <p:nvPr>
            <p:ph idx="1"/>
          </p:nvPr>
        </p:nvSpPr>
        <p:spPr/>
        <p:txBody>
          <a:bodyPr/>
          <a:lstStyle/>
          <a:p>
            <a:pPr>
              <a:lnSpc>
                <a:spcPct val="150000"/>
              </a:lnSpc>
            </a:pPr>
            <a:r>
              <a:rPr lang="zh-CN" altLang="en-US" dirty="0"/>
              <a:t>公有</a:t>
            </a:r>
            <a:r>
              <a:rPr lang="zh-CN" altLang="en-US" dirty="0" smtClean="0"/>
              <a:t>成员</a:t>
            </a:r>
            <a:endParaRPr lang="en-US" altLang="zh-CN" dirty="0" smtClean="0"/>
          </a:p>
          <a:p>
            <a:pPr marL="457200" lvl="1" indent="0">
              <a:lnSpc>
                <a:spcPct val="150000"/>
              </a:lnSpc>
              <a:buNone/>
            </a:pPr>
            <a:r>
              <a:rPr lang="zh-CN" altLang="en-US" dirty="0" smtClean="0">
                <a:solidFill>
                  <a:schemeClr val="tx1">
                    <a:lumMod val="50000"/>
                    <a:lumOff val="50000"/>
                  </a:schemeClr>
                </a:solidFill>
              </a:rPr>
              <a:t>在 </a:t>
            </a:r>
            <a:r>
              <a:rPr lang="en-US" altLang="zh-CN" dirty="0" smtClean="0">
                <a:latin typeface="Consolas" panose="020B0609020204030204" pitchFamily="49" charset="0"/>
                <a:cs typeface="Consolas" panose="020B0609020204030204" pitchFamily="49" charset="0"/>
              </a:rPr>
              <a:t>public:</a:t>
            </a:r>
            <a:r>
              <a:rPr lang="en-US" altLang="zh-CN" dirty="0" smtClean="0"/>
              <a:t> </a:t>
            </a:r>
            <a:r>
              <a:rPr lang="zh-CN" altLang="en-US" dirty="0" smtClean="0">
                <a:solidFill>
                  <a:schemeClr val="tx1">
                    <a:lumMod val="50000"/>
                    <a:lumOff val="50000"/>
                  </a:schemeClr>
                </a:solidFill>
              </a:rPr>
              <a:t>关键字后声明，是类与外部的接口，任何外部操作都可以访问类的公有类型成员（数据</a:t>
            </a:r>
            <a:r>
              <a:rPr lang="en-US" altLang="zh-CN" dirty="0" smtClean="0">
                <a:solidFill>
                  <a:schemeClr val="tx1">
                    <a:lumMod val="50000"/>
                    <a:lumOff val="50000"/>
                  </a:schemeClr>
                </a:solidFill>
              </a:rPr>
              <a:t>+</a:t>
            </a:r>
            <a:r>
              <a:rPr lang="zh-CN" altLang="en-US" dirty="0" smtClean="0">
                <a:solidFill>
                  <a:schemeClr val="tx1">
                    <a:lumMod val="50000"/>
                    <a:lumOff val="50000"/>
                  </a:schemeClr>
                </a:solidFill>
              </a:rPr>
              <a:t>函数）</a:t>
            </a:r>
            <a:endParaRPr lang="en-US" altLang="zh-CN" dirty="0" smtClean="0">
              <a:solidFill>
                <a:schemeClr val="tx1">
                  <a:lumMod val="50000"/>
                  <a:lumOff val="50000"/>
                </a:schemeClr>
              </a:solidFill>
            </a:endParaRPr>
          </a:p>
          <a:p>
            <a:pPr>
              <a:lnSpc>
                <a:spcPct val="150000"/>
              </a:lnSpc>
            </a:pPr>
            <a:r>
              <a:rPr lang="zh-CN" altLang="en-US" dirty="0" smtClean="0"/>
              <a:t>私有成员</a:t>
            </a:r>
            <a:endParaRPr lang="en-US" altLang="zh-CN" dirty="0" smtClean="0"/>
          </a:p>
          <a:p>
            <a:pPr marL="457200" lvl="1" indent="0">
              <a:lnSpc>
                <a:spcPct val="150000"/>
              </a:lnSpc>
              <a:buNone/>
            </a:pPr>
            <a:r>
              <a:rPr lang="zh-CN" altLang="en-US" dirty="0" smtClean="0">
                <a:solidFill>
                  <a:schemeClr val="tx1">
                    <a:lumMod val="50000"/>
                    <a:lumOff val="50000"/>
                  </a:schemeClr>
                </a:solidFill>
              </a:rPr>
              <a:t>在 </a:t>
            </a:r>
            <a:r>
              <a:rPr lang="en-US" altLang="zh-CN" dirty="0" smtClean="0">
                <a:latin typeface="Consolas" panose="020B0609020204030204" pitchFamily="49" charset="0"/>
                <a:cs typeface="Consolas" panose="020B0609020204030204" pitchFamily="49" charset="0"/>
              </a:rPr>
              <a:t>private: </a:t>
            </a:r>
            <a:r>
              <a:rPr lang="zh-CN" altLang="en-US" dirty="0" smtClean="0">
                <a:solidFill>
                  <a:schemeClr val="tx1">
                    <a:lumMod val="50000"/>
                    <a:lumOff val="50000"/>
                  </a:schemeClr>
                </a:solidFill>
              </a:rPr>
              <a:t>关键字后声明，只允许类中的函数访问，而类外部的任何操作都不能访问（友元访问除外）</a:t>
            </a:r>
            <a:endParaRPr lang="en-US" altLang="zh-CN" dirty="0" smtClean="0">
              <a:solidFill>
                <a:schemeClr val="tx1">
                  <a:lumMod val="50000"/>
                  <a:lumOff val="50000"/>
                </a:schemeClr>
              </a:solidFill>
            </a:endParaRPr>
          </a:p>
          <a:p>
            <a:pPr>
              <a:lnSpc>
                <a:spcPct val="150000"/>
              </a:lnSpc>
            </a:pPr>
            <a:r>
              <a:rPr lang="zh-CN" altLang="en-US" dirty="0" smtClean="0"/>
              <a:t>保护成员</a:t>
            </a:r>
            <a:endParaRPr lang="en-US" altLang="zh-CN" dirty="0" smtClean="0"/>
          </a:p>
          <a:p>
            <a:pPr marL="0" lvl="1" indent="0">
              <a:lnSpc>
                <a:spcPct val="150000"/>
              </a:lnSpc>
              <a:buClr>
                <a:srgbClr val="200772"/>
              </a:buClr>
              <a:buSzPct val="80000"/>
              <a:buNone/>
            </a:pPr>
            <a:r>
              <a:rPr lang="zh-CN" altLang="en-US" dirty="0">
                <a:solidFill>
                  <a:schemeClr val="tx1">
                    <a:lumMod val="50000"/>
                    <a:lumOff val="50000"/>
                  </a:schemeClr>
                </a:solidFill>
              </a:rPr>
              <a:t> </a:t>
            </a:r>
            <a:r>
              <a:rPr lang="zh-CN" altLang="en-US" dirty="0" smtClean="0">
                <a:solidFill>
                  <a:schemeClr val="tx1">
                    <a:lumMod val="50000"/>
                    <a:lumOff val="50000"/>
                  </a:schemeClr>
                </a:solidFill>
              </a:rPr>
              <a:t>        在 </a:t>
            </a:r>
            <a:r>
              <a:rPr lang="en-US" altLang="zh-CN" dirty="0" smtClean="0">
                <a:latin typeface="Consolas" panose="020B0609020204030204" pitchFamily="49" charset="0"/>
                <a:cs typeface="Consolas" panose="020B0609020204030204" pitchFamily="49" charset="0"/>
              </a:rPr>
              <a:t>protected: </a:t>
            </a:r>
            <a:r>
              <a:rPr lang="zh-CN" altLang="en-US" dirty="0">
                <a:solidFill>
                  <a:schemeClr val="tx1">
                    <a:lumMod val="50000"/>
                    <a:lumOff val="50000"/>
                  </a:schemeClr>
                </a:solidFill>
              </a:rPr>
              <a:t>关键字后声明</a:t>
            </a:r>
            <a:r>
              <a:rPr lang="zh-CN" altLang="en-US" dirty="0" smtClean="0">
                <a:solidFill>
                  <a:schemeClr val="tx1">
                    <a:lumMod val="50000"/>
                    <a:lumOff val="50000"/>
                  </a:schemeClr>
                </a:solidFill>
              </a:rPr>
              <a:t>，与 </a:t>
            </a:r>
            <a:r>
              <a:rPr lang="en-US" altLang="zh-CN" dirty="0" smtClean="0">
                <a:solidFill>
                  <a:schemeClr val="tx1">
                    <a:lumMod val="50000"/>
                    <a:lumOff val="50000"/>
                  </a:schemeClr>
                </a:solidFill>
              </a:rPr>
              <a:t>private </a:t>
            </a:r>
            <a:r>
              <a:rPr lang="zh-CN" altLang="en-US" dirty="0" smtClean="0">
                <a:solidFill>
                  <a:schemeClr val="tx1">
                    <a:lumMod val="50000"/>
                    <a:lumOff val="50000"/>
                  </a:schemeClr>
                </a:solidFill>
              </a:rPr>
              <a:t>类似，用在类的</a:t>
            </a:r>
            <a:endParaRPr lang="en-US" altLang="zh-CN" dirty="0" smtClean="0">
              <a:solidFill>
                <a:schemeClr val="tx1">
                  <a:lumMod val="50000"/>
                  <a:lumOff val="50000"/>
                </a:schemeClr>
              </a:solidFill>
            </a:endParaRPr>
          </a:p>
          <a:p>
            <a:pPr marL="0" lvl="1" indent="0">
              <a:lnSpc>
                <a:spcPct val="150000"/>
              </a:lnSpc>
              <a:buClr>
                <a:srgbClr val="200772"/>
              </a:buClr>
              <a:buSzPct val="80000"/>
              <a:buNone/>
            </a:pPr>
            <a:r>
              <a:rPr lang="en-US" altLang="zh-CN" dirty="0">
                <a:solidFill>
                  <a:schemeClr val="tx1">
                    <a:lumMod val="50000"/>
                    <a:lumOff val="50000"/>
                  </a:schemeClr>
                </a:solidFill>
              </a:rPr>
              <a:t> </a:t>
            </a:r>
            <a:r>
              <a:rPr lang="en-US" altLang="zh-CN" dirty="0" smtClean="0">
                <a:solidFill>
                  <a:schemeClr val="tx1">
                    <a:lumMod val="50000"/>
                    <a:lumOff val="50000"/>
                  </a:schemeClr>
                </a:solidFill>
              </a:rPr>
              <a:t>        </a:t>
            </a:r>
            <a:r>
              <a:rPr lang="zh-CN" altLang="en-US" dirty="0" smtClean="0">
                <a:solidFill>
                  <a:schemeClr val="tx1">
                    <a:lumMod val="50000"/>
                    <a:lumOff val="50000"/>
                  </a:schemeClr>
                </a:solidFill>
              </a:rPr>
              <a:t>继承与派生时</a:t>
            </a:r>
            <a:endParaRPr lang="zh-CN" altLang="en-US" dirty="0"/>
          </a:p>
        </p:txBody>
      </p:sp>
      <p:sp>
        <p:nvSpPr>
          <p:cNvPr id="4" name="文本框 3"/>
          <p:cNvSpPr txBox="1"/>
          <p:nvPr/>
        </p:nvSpPr>
        <p:spPr>
          <a:xfrm>
            <a:off x="110113" y="2979529"/>
            <a:ext cx="1441420" cy="1169551"/>
          </a:xfrm>
          <a:prstGeom prst="rect">
            <a:avLst/>
          </a:prstGeom>
          <a:noFill/>
        </p:spPr>
        <p:txBody>
          <a:bodyPr wrap="none" rtlCol="0">
            <a:spAutoFit/>
          </a:bodyPr>
          <a:lstStyle/>
          <a:p>
            <a:r>
              <a:rPr lang="zh-CN" altLang="en-US" sz="14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类中的成员前如</a:t>
            </a:r>
            <a:endParaRPr lang="en-US" altLang="zh-CN" sz="14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endParaRPr>
          </a:p>
          <a:p>
            <a:r>
              <a:rPr lang="zh-CN" altLang="en-US" sz="1400" dirty="0" smtClean="0">
                <a:solidFill>
                  <a:srgbClr val="FF0000"/>
                </a:solidFill>
                <a:latin typeface="Consolas" panose="020B0609020204030204" pitchFamily="49" charset="0"/>
                <a:ea typeface="微软雅黑" panose="020B0503020204020204" pitchFamily="34" charset="-122"/>
                <a:cs typeface="Consolas" panose="020B0609020204030204" pitchFamily="49" charset="0"/>
              </a:rPr>
              <a:t>未声</a:t>
            </a:r>
            <a:r>
              <a:rPr lang="zh-CN" altLang="en-US" sz="1400" dirty="0">
                <a:solidFill>
                  <a:srgbClr val="FF0000"/>
                </a:solidFill>
                <a:latin typeface="Consolas" panose="020B0609020204030204" pitchFamily="49" charset="0"/>
                <a:ea typeface="微软雅黑" panose="020B0503020204020204" pitchFamily="34" charset="-122"/>
                <a:cs typeface="Consolas" panose="020B0609020204030204" pitchFamily="49" charset="0"/>
              </a:rPr>
              <a:t>明</a:t>
            </a:r>
            <a:r>
              <a:rPr lang="zh-CN" altLang="en-US" sz="1400" dirty="0" smtClean="0">
                <a:solidFill>
                  <a:srgbClr val="FF0000"/>
                </a:solidFill>
                <a:latin typeface="Consolas" panose="020B0609020204030204" pitchFamily="49" charset="0"/>
                <a:ea typeface="微软雅黑" panose="020B0503020204020204" pitchFamily="34" charset="-122"/>
                <a:cs typeface="Consolas" panose="020B0609020204030204" pitchFamily="49" charset="0"/>
              </a:rPr>
              <a:t>显式声明</a:t>
            </a:r>
            <a:endParaRPr lang="en-US" altLang="zh-CN" sz="1400" dirty="0" smtClean="0">
              <a:solidFill>
                <a:srgbClr val="FF0000"/>
              </a:solidFill>
              <a:latin typeface="Consolas" panose="020B0609020204030204" pitchFamily="49" charset="0"/>
              <a:ea typeface="微软雅黑" panose="020B0503020204020204" pitchFamily="34" charset="-122"/>
              <a:cs typeface="Consolas" panose="020B0609020204030204" pitchFamily="49" charset="0"/>
            </a:endParaRPr>
          </a:p>
          <a:p>
            <a:r>
              <a:rPr lang="zh-CN" altLang="en-US" sz="1400" dirty="0" smtClean="0">
                <a:solidFill>
                  <a:srgbClr val="FF0000"/>
                </a:solidFill>
                <a:latin typeface="Consolas" panose="020B0609020204030204" pitchFamily="49" charset="0"/>
                <a:ea typeface="微软雅黑" panose="020B0503020204020204" pitchFamily="34" charset="-122"/>
                <a:cs typeface="Consolas" panose="020B0609020204030204" pitchFamily="49" charset="0"/>
              </a:rPr>
              <a:t>访问控制属性</a:t>
            </a:r>
            <a:r>
              <a:rPr lang="zh-CN" altLang="en-US" sz="14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a:t>
            </a:r>
            <a:endParaRPr lang="en-US" altLang="zh-CN" sz="14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endParaRPr>
          </a:p>
          <a:p>
            <a:r>
              <a:rPr lang="zh-CN" altLang="en-US" sz="14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则默认这些成员</a:t>
            </a:r>
            <a:endParaRPr lang="en-US" altLang="zh-CN" sz="14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endParaRPr>
          </a:p>
          <a:p>
            <a:r>
              <a:rPr lang="zh-CN" altLang="en-US" sz="14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为 </a:t>
            </a:r>
            <a:r>
              <a:rPr lang="en-US" altLang="zh-CN" sz="1400" dirty="0" smtClean="0">
                <a:solidFill>
                  <a:srgbClr val="FF0000"/>
                </a:solidFill>
                <a:latin typeface="Consolas" panose="020B0609020204030204" pitchFamily="49" charset="0"/>
                <a:ea typeface="微软雅黑" panose="020B0503020204020204" pitchFamily="34" charset="-122"/>
                <a:cs typeface="Consolas" panose="020B0609020204030204" pitchFamily="49" charset="0"/>
              </a:rPr>
              <a:t>private</a:t>
            </a:r>
            <a:endParaRPr lang="zh-CN" altLang="en-US" sz="1400" dirty="0">
              <a:solidFill>
                <a:srgbClr val="FF0000"/>
              </a:solidFill>
              <a:latin typeface="Consolas" panose="020B0609020204030204" pitchFamily="49" charset="0"/>
              <a:ea typeface="微软雅黑" panose="020B0503020204020204" pitchFamily="34" charset="-122"/>
              <a:cs typeface="Consolas" panose="020B0609020204030204" pitchFamily="49" charset="0"/>
            </a:endParaRPr>
          </a:p>
        </p:txBody>
      </p:sp>
      <p:sp>
        <p:nvSpPr>
          <p:cNvPr id="5" name="文本框 4"/>
          <p:cNvSpPr txBox="1"/>
          <p:nvPr/>
        </p:nvSpPr>
        <p:spPr>
          <a:xfrm>
            <a:off x="8547343" y="44624"/>
            <a:ext cx="505267" cy="523220"/>
          </a:xfrm>
          <a:prstGeom prst="rect">
            <a:avLst/>
          </a:prstGeom>
          <a:noFill/>
        </p:spPr>
        <p:txBody>
          <a:bodyPr wrap="none" rtlCol="0">
            <a:spAutoFit/>
          </a:bodyPr>
          <a:lstStyle/>
          <a:p>
            <a:r>
              <a:rPr lang="zh-CN" altLang="en-US" sz="2800" dirty="0" smtClean="0">
                <a:solidFill>
                  <a:schemeClr val="accent1">
                    <a:lumMod val="20000"/>
                    <a:lumOff val="80000"/>
                  </a:schemeClr>
                </a:solidFill>
                <a:sym typeface="Wingdings 2" panose="05020102010507070707" pitchFamily="18" charset="2"/>
              </a:rPr>
              <a:t></a:t>
            </a:r>
            <a:endParaRPr lang="zh-CN" altLang="en-US" sz="2800" dirty="0">
              <a:solidFill>
                <a:schemeClr val="accent1">
                  <a:lumMod val="20000"/>
                  <a:lumOff val="80000"/>
                </a:scheme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fade">
                                      <p:cBhvr>
                                        <p:cTn id="20" dur="500"/>
                                        <p:tgtEl>
                                          <p:spTgt spid="3">
                                            <p:txEl>
                                              <p:pRg st="4" end="4"/>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fade">
                                      <p:cBhvr>
                                        <p:cTn id="23" dur="500"/>
                                        <p:tgtEl>
                                          <p:spTgt spid="3">
                                            <p:txEl>
                                              <p:pRg st="5" end="5"/>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
                                            <p:txEl>
                                              <p:pRg st="6" end="6"/>
                                            </p:txEl>
                                          </p:spTgt>
                                        </p:tgtEl>
                                        <p:attrNameLst>
                                          <p:attrName>style.visibility</p:attrName>
                                        </p:attrNameLst>
                                      </p:cBhvr>
                                      <p:to>
                                        <p:strVal val="visible"/>
                                      </p:to>
                                    </p:set>
                                    <p:animEffect transition="in" filter="fade">
                                      <p:cBhvr>
                                        <p:cTn id="26"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从外部访问类（对象）的成员</a:t>
            </a:r>
            <a:endParaRPr lang="zh-CN" altLang="en-US" dirty="0"/>
          </a:p>
        </p:txBody>
      </p:sp>
      <p:sp>
        <p:nvSpPr>
          <p:cNvPr id="4" name="TextBox 3"/>
          <p:cNvSpPr txBox="1"/>
          <p:nvPr/>
        </p:nvSpPr>
        <p:spPr>
          <a:xfrm>
            <a:off x="133336" y="1484784"/>
            <a:ext cx="8831152" cy="4062651"/>
          </a:xfrm>
          <a:prstGeom prst="rect">
            <a:avLst/>
          </a:prstGeom>
          <a:solidFill>
            <a:srgbClr val="FFFF73"/>
          </a:solidFill>
          <a:ln w="19050">
            <a:noFill/>
          </a:ln>
        </p:spPr>
        <p:txBody>
          <a:bodyPr wrap="square" rtlCol="0">
            <a:spAutoFit/>
          </a:bodyPr>
          <a:lstStyle/>
          <a:p>
            <a:pPr>
              <a:lnSpc>
                <a:spcPct val="150000"/>
              </a:lnSpc>
            </a:pPr>
            <a:r>
              <a:rPr lang="en-US" altLang="zh-CN" dirty="0" smtClean="0">
                <a:latin typeface="Consolas" panose="020B0609020204030204" pitchFamily="49" charset="0"/>
                <a:ea typeface="微软雅黑" panose="020B0503020204020204" pitchFamily="34" charset="-122"/>
                <a:cs typeface="Consolas" panose="020B0609020204030204" pitchFamily="49" charset="0"/>
              </a:rPr>
              <a:t>class Clock { … …}; </a:t>
            </a:r>
            <a:r>
              <a:rPr lang="en-US" altLang="zh-CN"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 Clock </a:t>
            </a:r>
            <a:r>
              <a:rPr lang="zh-CN" altLang="en-US"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类的定义</a:t>
            </a:r>
            <a:endParaRPr lang="en-US" altLang="zh-CN"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endParaRPr>
          </a:p>
          <a:p>
            <a:pPr>
              <a:lnSpc>
                <a:spcPct val="150000"/>
              </a:lnSpc>
            </a:pPr>
            <a:endParaRPr lang="en-US" altLang="zh-CN" dirty="0">
              <a:latin typeface="Consolas" panose="020B0609020204030204" pitchFamily="49" charset="0"/>
              <a:ea typeface="微软雅黑" panose="020B0503020204020204" pitchFamily="34" charset="-122"/>
              <a:cs typeface="Consolas" panose="020B0609020204030204" pitchFamily="49" charset="0"/>
            </a:endParaRPr>
          </a:p>
          <a:p>
            <a:pPr>
              <a:lnSpc>
                <a:spcPct val="150000"/>
              </a:lnSpc>
            </a:pPr>
            <a:r>
              <a:rPr lang="en-US" altLang="zh-CN" dirty="0" smtClean="0">
                <a:latin typeface="Consolas" panose="020B0609020204030204" pitchFamily="49" charset="0"/>
                <a:ea typeface="微软雅黑" panose="020B0503020204020204" pitchFamily="34" charset="-122"/>
                <a:cs typeface="Consolas" panose="020B0609020204030204" pitchFamily="49" charset="0"/>
              </a:rPr>
              <a:t>void main(){</a:t>
            </a:r>
            <a:endParaRPr lang="en-US" altLang="zh-CN" dirty="0" smtClean="0">
              <a:latin typeface="Consolas" panose="020B0609020204030204" pitchFamily="49" charset="0"/>
              <a:ea typeface="微软雅黑" panose="020B0503020204020204" pitchFamily="34" charset="-122"/>
              <a:cs typeface="Consolas" panose="020B0609020204030204" pitchFamily="49" charset="0"/>
            </a:endParaRPr>
          </a:p>
          <a:p>
            <a:pPr>
              <a:lnSpc>
                <a:spcPct val="150000"/>
              </a:lnSpc>
            </a:pPr>
            <a:r>
              <a:rPr lang="en-US" altLang="zh-CN" dirty="0">
                <a:latin typeface="Consolas" panose="020B0609020204030204" pitchFamily="49" charset="0"/>
                <a:ea typeface="微软雅黑" panose="020B0503020204020204" pitchFamily="34" charset="-122"/>
                <a:cs typeface="Consolas" panose="020B0609020204030204" pitchFamily="49" charset="0"/>
              </a:rPr>
              <a:t> </a:t>
            </a:r>
            <a:r>
              <a:rPr lang="en-US" altLang="zh-CN" dirty="0" smtClean="0">
                <a:latin typeface="Consolas" panose="020B0609020204030204" pitchFamily="49" charset="0"/>
                <a:ea typeface="微软雅黑" panose="020B0503020204020204" pitchFamily="34" charset="-122"/>
                <a:cs typeface="Consolas" panose="020B0609020204030204" pitchFamily="49" charset="0"/>
              </a:rPr>
              <a:t>   </a:t>
            </a:r>
            <a:r>
              <a:rPr lang="en-US" altLang="zh-CN" dirty="0" err="1">
                <a:latin typeface="Consolas" panose="020B0609020204030204" pitchFamily="49" charset="0"/>
                <a:ea typeface="微软雅黑" panose="020B0503020204020204" pitchFamily="34" charset="-122"/>
                <a:cs typeface="Consolas" panose="020B0609020204030204" pitchFamily="49" charset="0"/>
              </a:rPr>
              <a:t>int</a:t>
            </a:r>
            <a:r>
              <a:rPr lang="en-US" altLang="zh-CN" dirty="0" smtClean="0">
                <a:latin typeface="Consolas" panose="020B0609020204030204" pitchFamily="49" charset="0"/>
                <a:ea typeface="微软雅黑" panose="020B0503020204020204" pitchFamily="34" charset="-122"/>
                <a:cs typeface="Consolas" panose="020B0609020204030204" pitchFamily="49" charset="0"/>
              </a:rPr>
              <a:t>   </a:t>
            </a:r>
            <a:r>
              <a:rPr lang="en-US" altLang="zh-CN" dirty="0" err="1" smtClean="0">
                <a:latin typeface="Consolas" panose="020B0609020204030204" pitchFamily="49" charset="0"/>
                <a:ea typeface="微软雅黑" panose="020B0503020204020204" pitchFamily="34" charset="-122"/>
                <a:cs typeface="Consolas" panose="020B0609020204030204" pitchFamily="49" charset="0"/>
              </a:rPr>
              <a:t>ival</a:t>
            </a:r>
            <a:r>
              <a:rPr lang="en-US" altLang="zh-CN" dirty="0" smtClean="0">
                <a:latin typeface="Consolas" panose="020B0609020204030204" pitchFamily="49" charset="0"/>
                <a:ea typeface="微软雅黑" panose="020B0503020204020204" pitchFamily="34" charset="-122"/>
                <a:cs typeface="Consolas" panose="020B0609020204030204" pitchFamily="49" charset="0"/>
              </a:rPr>
              <a:t>;</a:t>
            </a:r>
            <a:endParaRPr lang="en-US" altLang="zh-CN" dirty="0" smtClean="0">
              <a:latin typeface="Consolas" panose="020B0609020204030204" pitchFamily="49" charset="0"/>
              <a:ea typeface="微软雅黑" panose="020B0503020204020204" pitchFamily="34" charset="-122"/>
              <a:cs typeface="Consolas" panose="020B0609020204030204" pitchFamily="49" charset="0"/>
            </a:endParaRPr>
          </a:p>
          <a:p>
            <a:pPr>
              <a:lnSpc>
                <a:spcPct val="150000"/>
              </a:lnSpc>
            </a:pPr>
            <a:r>
              <a:rPr lang="en-US" altLang="zh-CN" dirty="0" smtClean="0">
                <a:latin typeface="Consolas" panose="020B0609020204030204" pitchFamily="49" charset="0"/>
                <a:ea typeface="微软雅黑" panose="020B0503020204020204" pitchFamily="34" charset="-122"/>
                <a:cs typeface="Consolas" panose="020B0609020204030204" pitchFamily="49" charset="0"/>
              </a:rPr>
              <a:t>    Clock </a:t>
            </a:r>
            <a:r>
              <a:rPr lang="en-US" altLang="zh-CN" dirty="0" err="1" smtClean="0">
                <a:latin typeface="Consolas" panose="020B0609020204030204" pitchFamily="49" charset="0"/>
                <a:ea typeface="微软雅黑" panose="020B0503020204020204" pitchFamily="34" charset="-122"/>
                <a:cs typeface="Consolas" panose="020B0609020204030204" pitchFamily="49" charset="0"/>
              </a:rPr>
              <a:t>myClock</a:t>
            </a:r>
            <a:r>
              <a:rPr lang="en-US" altLang="zh-CN" dirty="0" smtClean="0">
                <a:latin typeface="Consolas" panose="020B0609020204030204" pitchFamily="49" charset="0"/>
                <a:ea typeface="微软雅黑" panose="020B0503020204020204" pitchFamily="34" charset="-122"/>
                <a:cs typeface="Consolas" panose="020B0609020204030204" pitchFamily="49" charset="0"/>
              </a:rPr>
              <a:t>; </a:t>
            </a:r>
            <a:r>
              <a:rPr lang="en-US" altLang="zh-CN"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 </a:t>
            </a:r>
            <a:r>
              <a:rPr lang="zh-CN" altLang="en-US"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定义一个</a:t>
            </a:r>
            <a:r>
              <a:rPr lang="en-US" altLang="zh-CN"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Clock</a:t>
            </a:r>
            <a:r>
              <a:rPr lang="zh-CN" altLang="en-US"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类型的对象</a:t>
            </a:r>
            <a:endParaRPr lang="en-US" altLang="zh-CN"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endParaRPr>
          </a:p>
          <a:p>
            <a:pPr>
              <a:lnSpc>
                <a:spcPct val="150000"/>
              </a:lnSpc>
            </a:pPr>
            <a:r>
              <a:rPr lang="en-US" altLang="zh-CN" dirty="0">
                <a:latin typeface="Consolas" panose="020B0609020204030204" pitchFamily="49" charset="0"/>
                <a:ea typeface="微软雅黑" panose="020B0503020204020204" pitchFamily="34" charset="-122"/>
                <a:cs typeface="Consolas" panose="020B0609020204030204" pitchFamily="49" charset="0"/>
              </a:rPr>
              <a:t> </a:t>
            </a:r>
            <a:r>
              <a:rPr lang="en-US" altLang="zh-CN" dirty="0" smtClean="0">
                <a:latin typeface="Consolas" panose="020B0609020204030204" pitchFamily="49" charset="0"/>
                <a:ea typeface="微软雅黑" panose="020B0503020204020204" pitchFamily="34" charset="-122"/>
                <a:cs typeface="Consolas" panose="020B0609020204030204" pitchFamily="49" charset="0"/>
              </a:rPr>
              <a:t>   </a:t>
            </a:r>
            <a:r>
              <a:rPr lang="en-US" altLang="zh-CN" dirty="0" err="1" smtClean="0">
                <a:latin typeface="Consolas" panose="020B0609020204030204" pitchFamily="49" charset="0"/>
                <a:ea typeface="微软雅黑" panose="020B0503020204020204" pitchFamily="34" charset="-122"/>
                <a:cs typeface="Consolas" panose="020B0609020204030204" pitchFamily="49" charset="0"/>
              </a:rPr>
              <a:t>myClock</a:t>
            </a:r>
            <a:r>
              <a:rPr lang="en-US" altLang="zh-CN" sz="3200" dirty="0" err="1" smtClean="0">
                <a:solidFill>
                  <a:srgbClr val="FF0000"/>
                </a:solidFill>
                <a:latin typeface="Consolas" panose="020B0609020204030204" pitchFamily="49" charset="0"/>
                <a:ea typeface="微软雅黑" panose="020B0503020204020204" pitchFamily="34" charset="-122"/>
                <a:cs typeface="Consolas" panose="020B0609020204030204" pitchFamily="49" charset="0"/>
              </a:rPr>
              <a:t>.</a:t>
            </a:r>
            <a:r>
              <a:rPr lang="en-US" altLang="zh-CN" dirty="0" err="1" smtClean="0">
                <a:latin typeface="Consolas" panose="020B0609020204030204" pitchFamily="49" charset="0"/>
                <a:ea typeface="微软雅黑" panose="020B0503020204020204" pitchFamily="34" charset="-122"/>
                <a:cs typeface="Consolas" panose="020B0609020204030204" pitchFamily="49" charset="0"/>
              </a:rPr>
              <a:t>showTime</a:t>
            </a:r>
            <a:r>
              <a:rPr lang="en-US" altLang="zh-CN" dirty="0" smtClean="0">
                <a:latin typeface="Consolas" panose="020B0609020204030204" pitchFamily="49" charset="0"/>
                <a:ea typeface="微软雅黑" panose="020B0503020204020204" pitchFamily="34" charset="-122"/>
                <a:cs typeface="Consolas" panose="020B0609020204030204" pitchFamily="49" charset="0"/>
              </a:rPr>
              <a:t>(); </a:t>
            </a:r>
            <a:r>
              <a:rPr lang="en-US" altLang="zh-CN"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 </a:t>
            </a:r>
            <a:r>
              <a:rPr lang="zh-CN" altLang="en-US"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调用对象 </a:t>
            </a:r>
            <a:r>
              <a:rPr lang="en-US" altLang="zh-CN" dirty="0" err="1"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myClock</a:t>
            </a:r>
            <a:r>
              <a:rPr lang="en-US" altLang="zh-CN"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 </a:t>
            </a:r>
            <a:r>
              <a:rPr lang="zh-CN" altLang="en-US"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的 </a:t>
            </a:r>
            <a:r>
              <a:rPr lang="en-US" altLang="zh-CN" dirty="0" err="1"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showTime</a:t>
            </a:r>
            <a:r>
              <a:rPr lang="en-US" altLang="zh-CN"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 </a:t>
            </a:r>
            <a:r>
              <a:rPr lang="zh-CN" altLang="en-US"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成员函数</a:t>
            </a:r>
            <a:endParaRPr lang="en-US" altLang="zh-CN"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endParaRPr>
          </a:p>
          <a:p>
            <a:pPr>
              <a:lnSpc>
                <a:spcPct val="150000"/>
              </a:lnSpc>
            </a:pPr>
            <a:r>
              <a:rPr lang="en-US" altLang="zh-CN" dirty="0">
                <a:latin typeface="Consolas" panose="020B0609020204030204" pitchFamily="49" charset="0"/>
                <a:ea typeface="微软雅黑" panose="020B0503020204020204" pitchFamily="34" charset="-122"/>
                <a:cs typeface="Consolas" panose="020B0609020204030204" pitchFamily="49" charset="0"/>
              </a:rPr>
              <a:t> </a:t>
            </a:r>
            <a:r>
              <a:rPr lang="en-US" altLang="zh-CN" dirty="0" smtClean="0">
                <a:latin typeface="Consolas" panose="020B0609020204030204" pitchFamily="49" charset="0"/>
                <a:ea typeface="微软雅黑" panose="020B0503020204020204" pitchFamily="34" charset="-122"/>
                <a:cs typeface="Consolas" panose="020B0609020204030204" pitchFamily="49" charset="0"/>
              </a:rPr>
              <a:t>   </a:t>
            </a:r>
            <a:r>
              <a:rPr lang="en-US" altLang="zh-CN" dirty="0" err="1" smtClean="0">
                <a:latin typeface="Consolas" panose="020B0609020204030204" pitchFamily="49" charset="0"/>
                <a:ea typeface="微软雅黑" panose="020B0503020204020204" pitchFamily="34" charset="-122"/>
                <a:cs typeface="Consolas" panose="020B0609020204030204" pitchFamily="49" charset="0"/>
              </a:rPr>
              <a:t>cout</a:t>
            </a:r>
            <a:r>
              <a:rPr lang="en-US" altLang="zh-CN" dirty="0" smtClean="0">
                <a:latin typeface="Consolas" panose="020B0609020204030204" pitchFamily="49" charset="0"/>
                <a:ea typeface="微软雅黑" panose="020B0503020204020204" pitchFamily="34" charset="-122"/>
                <a:cs typeface="Consolas" panose="020B0609020204030204" pitchFamily="49" charset="0"/>
              </a:rPr>
              <a:t> &lt;&lt; </a:t>
            </a:r>
            <a:r>
              <a:rPr lang="en-US" altLang="zh-CN" dirty="0" err="1" smtClean="0">
                <a:latin typeface="Consolas" panose="020B0609020204030204" pitchFamily="49" charset="0"/>
                <a:ea typeface="微软雅黑" panose="020B0503020204020204" pitchFamily="34" charset="-122"/>
                <a:cs typeface="Consolas" panose="020B0609020204030204" pitchFamily="49" charset="0"/>
              </a:rPr>
              <a:t>myClock</a:t>
            </a:r>
            <a:r>
              <a:rPr lang="en-US" altLang="zh-CN" sz="3200" dirty="0" err="1">
                <a:solidFill>
                  <a:srgbClr val="FF0000"/>
                </a:solidFill>
                <a:latin typeface="Consolas" panose="020B0609020204030204" pitchFamily="49" charset="0"/>
                <a:ea typeface="微软雅黑" panose="020B0503020204020204" pitchFamily="34" charset="-122"/>
                <a:cs typeface="Consolas" panose="020B0609020204030204" pitchFamily="49" charset="0"/>
              </a:rPr>
              <a:t>.</a:t>
            </a:r>
            <a:r>
              <a:rPr lang="en-US" altLang="zh-CN" dirty="0" err="1" smtClean="0">
                <a:latin typeface="Consolas" panose="020B0609020204030204" pitchFamily="49" charset="0"/>
                <a:ea typeface="微软雅黑" panose="020B0503020204020204" pitchFamily="34" charset="-122"/>
                <a:cs typeface="Consolas" panose="020B0609020204030204" pitchFamily="49" charset="0"/>
              </a:rPr>
              <a:t>factory</a:t>
            </a:r>
            <a:r>
              <a:rPr lang="en-US" altLang="zh-CN" dirty="0" smtClean="0">
                <a:latin typeface="Consolas" panose="020B0609020204030204" pitchFamily="49" charset="0"/>
                <a:ea typeface="微软雅黑" panose="020B0503020204020204" pitchFamily="34" charset="-122"/>
                <a:cs typeface="Consolas" panose="020B0609020204030204" pitchFamily="49" charset="0"/>
              </a:rPr>
              <a:t> ; </a:t>
            </a:r>
            <a:r>
              <a:rPr lang="en-US" altLang="zh-CN"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 </a:t>
            </a:r>
            <a:r>
              <a:rPr lang="zh-CN" altLang="en-US"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打印 </a:t>
            </a:r>
            <a:r>
              <a:rPr lang="en-US" altLang="zh-CN" dirty="0" err="1"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myClock</a:t>
            </a:r>
            <a:r>
              <a:rPr lang="en-US" altLang="zh-CN"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 </a:t>
            </a:r>
            <a:r>
              <a:rPr lang="zh-CN" altLang="en-US"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的数据成员 </a:t>
            </a:r>
            <a:r>
              <a:rPr lang="en-US" altLang="zh-CN"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factory </a:t>
            </a:r>
            <a:endParaRPr lang="en-US" altLang="zh-CN" dirty="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endParaRPr>
          </a:p>
          <a:p>
            <a:pPr>
              <a:lnSpc>
                <a:spcPct val="150000"/>
              </a:lnSpc>
            </a:pPr>
            <a:r>
              <a:rPr lang="en-US" altLang="zh-CN" dirty="0" smtClean="0">
                <a:latin typeface="Consolas" panose="020B0609020204030204" pitchFamily="49" charset="0"/>
                <a:ea typeface="微软雅黑" panose="020B0503020204020204" pitchFamily="34" charset="-122"/>
                <a:cs typeface="Consolas" panose="020B0609020204030204" pitchFamily="49" charset="0"/>
              </a:rPr>
              <a:t>}</a:t>
            </a:r>
            <a:endParaRPr lang="en-US" altLang="zh-CN" dirty="0">
              <a:latin typeface="Consolas" panose="020B0609020204030204" pitchFamily="49" charset="0"/>
              <a:ea typeface="微软雅黑" panose="020B0503020204020204" pitchFamily="34" charset="-122"/>
              <a:cs typeface="Consolas" panose="020B0609020204030204" pitchFamily="49" charset="0"/>
            </a:endParaRPr>
          </a:p>
        </p:txBody>
      </p:sp>
      <p:sp>
        <p:nvSpPr>
          <p:cNvPr id="5" name="文本框 4"/>
          <p:cNvSpPr txBox="1"/>
          <p:nvPr/>
        </p:nvSpPr>
        <p:spPr>
          <a:xfrm>
            <a:off x="146341" y="5789881"/>
            <a:ext cx="8821646" cy="738664"/>
          </a:xfrm>
          <a:prstGeom prst="rect">
            <a:avLst/>
          </a:prstGeom>
          <a:noFill/>
        </p:spPr>
        <p:txBody>
          <a:bodyPr wrap="none" rtlCol="0">
            <a:spAutoFit/>
          </a:bodyPr>
          <a:lstStyle/>
          <a:p>
            <a:r>
              <a:rPr lang="zh-CN" altLang="en-US" sz="14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使用 </a:t>
            </a:r>
            <a:r>
              <a:rPr lang="en-US" altLang="zh-CN" sz="14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a:t>
            </a:r>
            <a:r>
              <a:rPr lang="en-US" altLang="zh-CN" sz="1400" dirty="0" smtClean="0">
                <a:solidFill>
                  <a:srgbClr val="FF0000"/>
                </a:solidFill>
                <a:latin typeface="Consolas" panose="020B0609020204030204" pitchFamily="49" charset="0"/>
                <a:ea typeface="微软雅黑" panose="020B0503020204020204" pitchFamily="34" charset="-122"/>
                <a:cs typeface="Consolas" panose="020B0609020204030204" pitchFamily="49" charset="0"/>
              </a:rPr>
              <a:t>.</a:t>
            </a:r>
            <a:r>
              <a:rPr lang="en-US" altLang="zh-CN" sz="14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 </a:t>
            </a:r>
            <a:r>
              <a:rPr lang="zh-CN" altLang="en-US" sz="14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操作符来访问类（对象）的 </a:t>
            </a:r>
            <a:r>
              <a:rPr lang="en-US" altLang="zh-CN" sz="14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public </a:t>
            </a:r>
            <a:r>
              <a:rPr lang="zh-CN" altLang="en-US" sz="14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成员</a:t>
            </a:r>
            <a:r>
              <a:rPr lang="en-US" altLang="zh-CN" sz="14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 </a:t>
            </a:r>
            <a:r>
              <a:rPr lang="zh-CN" altLang="en-US" sz="14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如果是访问函数成员</a:t>
            </a:r>
            <a:r>
              <a:rPr lang="en-US" altLang="zh-CN" sz="14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a:t>
            </a:r>
            <a:r>
              <a:rPr lang="en-US" altLang="zh-CN" sz="1400" dirty="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 “</a:t>
            </a:r>
            <a:r>
              <a:rPr lang="en-US" altLang="zh-CN" sz="1400" dirty="0">
                <a:solidFill>
                  <a:srgbClr val="FF0000"/>
                </a:solidFill>
                <a:latin typeface="Consolas" panose="020B0609020204030204" pitchFamily="49" charset="0"/>
                <a:ea typeface="微软雅黑" panose="020B0503020204020204" pitchFamily="34" charset="-122"/>
                <a:cs typeface="Consolas" panose="020B0609020204030204" pitchFamily="49" charset="0"/>
              </a:rPr>
              <a:t>.</a:t>
            </a:r>
            <a:r>
              <a:rPr lang="en-US" altLang="zh-CN" sz="1400" dirty="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a:t>
            </a:r>
            <a:r>
              <a:rPr lang="zh-CN" altLang="en-US" sz="14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操作符后面不能只写函数的</a:t>
            </a:r>
            <a:endParaRPr lang="en-US" altLang="zh-CN" sz="14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endParaRPr>
          </a:p>
          <a:p>
            <a:r>
              <a:rPr lang="zh-CN" altLang="en-US" sz="14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名字，要按照函数调用的方式来写，如果被调用的成员函数在声明时有形参，那么还要传入相应的实参</a:t>
            </a:r>
            <a:r>
              <a:rPr lang="en-US" altLang="zh-CN" sz="14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 </a:t>
            </a:r>
            <a:r>
              <a:rPr lang="zh-CN" altLang="en-US" sz="14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要注</a:t>
            </a:r>
            <a:endParaRPr lang="en-US" altLang="zh-CN" sz="14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endParaRPr>
          </a:p>
          <a:p>
            <a:r>
              <a:rPr lang="zh-CN" altLang="en-US" sz="14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意一点</a:t>
            </a:r>
            <a:r>
              <a:rPr lang="en-US" altLang="zh-CN" sz="14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 </a:t>
            </a:r>
            <a:r>
              <a:rPr lang="zh-CN" altLang="en-US" sz="14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如要访问对象的成员</a:t>
            </a:r>
            <a:r>
              <a:rPr lang="en-US" altLang="zh-CN" sz="14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a:t>
            </a:r>
            <a:r>
              <a:rPr lang="en-US" altLang="zh-CN" sz="1400" dirty="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 “</a:t>
            </a:r>
            <a:r>
              <a:rPr lang="en-US" altLang="zh-CN" sz="1400" dirty="0">
                <a:solidFill>
                  <a:srgbClr val="FF0000"/>
                </a:solidFill>
                <a:latin typeface="Consolas" panose="020B0609020204030204" pitchFamily="49" charset="0"/>
                <a:ea typeface="微软雅黑" panose="020B0503020204020204" pitchFamily="34" charset="-122"/>
                <a:cs typeface="Consolas" panose="020B0609020204030204" pitchFamily="49" charset="0"/>
              </a:rPr>
              <a:t>.</a:t>
            </a:r>
            <a:r>
              <a:rPr lang="en-US" altLang="zh-CN" sz="1400" dirty="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 </a:t>
            </a:r>
            <a:r>
              <a:rPr lang="zh-CN" altLang="en-US" sz="14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操作符前应该是对象的名字</a:t>
            </a:r>
            <a:r>
              <a:rPr lang="en-US" altLang="zh-CN" sz="14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a:t>
            </a:r>
            <a:r>
              <a:rPr lang="zh-CN" altLang="en-US" sz="14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而不是类的名字</a:t>
            </a:r>
            <a:endParaRPr lang="zh-CN" altLang="en-US" sz="1400" dirty="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fade">
                                      <p:cBhvr>
                                        <p:cTn id="12" dur="5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4">
                                            <p:txEl>
                                              <p:pRg st="3" end="3"/>
                                            </p:txEl>
                                          </p:spTgt>
                                        </p:tgtEl>
                                        <p:attrNameLst>
                                          <p:attrName>style.visibility</p:attrName>
                                        </p:attrNameLst>
                                      </p:cBhvr>
                                      <p:to>
                                        <p:strVal val="visible"/>
                                      </p:to>
                                    </p:set>
                                    <p:animEffect transition="in" filter="fade">
                                      <p:cBhvr>
                                        <p:cTn id="20" dur="500"/>
                                        <p:tgtEl>
                                          <p:spTgt spid="4">
                                            <p:txEl>
                                              <p:pRg st="3" end="3"/>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4">
                                            <p:txEl>
                                              <p:pRg st="7" end="7"/>
                                            </p:txEl>
                                          </p:spTgt>
                                        </p:tgtEl>
                                        <p:attrNameLst>
                                          <p:attrName>style.visibility</p:attrName>
                                        </p:attrNameLst>
                                      </p:cBhvr>
                                      <p:to>
                                        <p:strVal val="visible"/>
                                      </p:to>
                                    </p:set>
                                    <p:animEffect transition="in" filter="fade">
                                      <p:cBhvr>
                                        <p:cTn id="23" dur="500"/>
                                        <p:tgtEl>
                                          <p:spTgt spid="4">
                                            <p:txEl>
                                              <p:pRg st="7" end="7"/>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4">
                                            <p:txEl>
                                              <p:pRg st="4" end="4"/>
                                            </p:txEl>
                                          </p:spTgt>
                                        </p:tgtEl>
                                        <p:attrNameLst>
                                          <p:attrName>style.visibility</p:attrName>
                                        </p:attrNameLst>
                                      </p:cBhvr>
                                      <p:to>
                                        <p:strVal val="visible"/>
                                      </p:to>
                                    </p:set>
                                    <p:animEffect transition="in" filter="fade">
                                      <p:cBhvr>
                                        <p:cTn id="28" dur="500"/>
                                        <p:tgtEl>
                                          <p:spTgt spid="4">
                                            <p:txEl>
                                              <p:pRg st="4" end="4"/>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4">
                                            <p:txEl>
                                              <p:pRg st="5" end="5"/>
                                            </p:txEl>
                                          </p:spTgt>
                                        </p:tgtEl>
                                        <p:attrNameLst>
                                          <p:attrName>style.visibility</p:attrName>
                                        </p:attrNameLst>
                                      </p:cBhvr>
                                      <p:to>
                                        <p:strVal val="visible"/>
                                      </p:to>
                                    </p:set>
                                    <p:animEffect transition="in" filter="fade">
                                      <p:cBhvr>
                                        <p:cTn id="33" dur="500"/>
                                        <p:tgtEl>
                                          <p:spTgt spid="4">
                                            <p:txEl>
                                              <p:pRg st="5" end="5"/>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4">
                                            <p:txEl>
                                              <p:pRg st="6" end="6"/>
                                            </p:txEl>
                                          </p:spTgt>
                                        </p:tgtEl>
                                        <p:attrNameLst>
                                          <p:attrName>style.visibility</p:attrName>
                                        </p:attrNameLst>
                                      </p:cBhvr>
                                      <p:to>
                                        <p:strVal val="visible"/>
                                      </p:to>
                                    </p:set>
                                    <p:animEffect transition="in" filter="fade">
                                      <p:cBhvr>
                                        <p:cTn id="38"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练习 </a:t>
            </a:r>
            <a:r>
              <a:rPr lang="en-US" altLang="zh-CN" dirty="0"/>
              <a:t>5</a:t>
            </a:r>
            <a:r>
              <a:rPr lang="en-US" altLang="zh-CN" dirty="0" smtClean="0"/>
              <a:t>.3</a:t>
            </a:r>
            <a:endParaRPr lang="zh-CN" altLang="en-US" dirty="0"/>
          </a:p>
        </p:txBody>
      </p:sp>
      <p:sp>
        <p:nvSpPr>
          <p:cNvPr id="4" name="文本框 3"/>
          <p:cNvSpPr txBox="1"/>
          <p:nvPr/>
        </p:nvSpPr>
        <p:spPr>
          <a:xfrm>
            <a:off x="107504" y="1228110"/>
            <a:ext cx="5303055" cy="369332"/>
          </a:xfrm>
          <a:prstGeom prst="rect">
            <a:avLst/>
          </a:prstGeom>
          <a:noFill/>
        </p:spPr>
        <p:txBody>
          <a:bodyPr wrap="none" rtlCol="0">
            <a:spAutoFit/>
          </a:bodyPr>
          <a:lstStyle/>
          <a:p>
            <a:r>
              <a:rPr lang="zh-CN" altLang="en-US" dirty="0" smtClean="0">
                <a:latin typeface="微软雅黑" panose="020B0503020204020204" pitchFamily="34" charset="-122"/>
                <a:ea typeface="微软雅黑" panose="020B0503020204020204" pitchFamily="34" charset="-122"/>
              </a:rPr>
              <a:t>给定类 </a:t>
            </a:r>
            <a:r>
              <a:rPr lang="en-US" altLang="zh-CN" dirty="0" smtClean="0">
                <a:latin typeface="微软雅黑" panose="020B0503020204020204" pitchFamily="34" charset="-122"/>
                <a:ea typeface="微软雅黑" panose="020B0503020204020204" pitchFamily="34" charset="-122"/>
              </a:rPr>
              <a:t>Car </a:t>
            </a:r>
            <a:r>
              <a:rPr lang="zh-CN" altLang="en-US" dirty="0" smtClean="0">
                <a:latin typeface="微软雅黑" panose="020B0503020204020204" pitchFamily="34" charset="-122"/>
                <a:ea typeface="微软雅黑" panose="020B0503020204020204" pitchFamily="34" charset="-122"/>
              </a:rPr>
              <a:t>的定义，判断 </a:t>
            </a:r>
            <a:r>
              <a:rPr lang="en-US" altLang="zh-CN" dirty="0" smtClean="0">
                <a:latin typeface="微软雅黑" panose="020B0503020204020204" pitchFamily="34" charset="-122"/>
                <a:ea typeface="微软雅黑" panose="020B0503020204020204" pitchFamily="34" charset="-122"/>
              </a:rPr>
              <a:t>main </a:t>
            </a:r>
            <a:r>
              <a:rPr lang="zh-CN" altLang="en-US" dirty="0" smtClean="0">
                <a:latin typeface="微软雅黑" panose="020B0503020204020204" pitchFamily="34" charset="-122"/>
                <a:ea typeface="微软雅黑" panose="020B0503020204020204" pitchFamily="34" charset="-122"/>
              </a:rPr>
              <a:t>中的语句是否合法</a:t>
            </a:r>
            <a:endParaRPr lang="zh-CN" altLang="en-US" dirty="0">
              <a:latin typeface="微软雅黑" panose="020B0503020204020204" pitchFamily="34" charset="-122"/>
              <a:ea typeface="微软雅黑" panose="020B0503020204020204" pitchFamily="34" charset="-122"/>
            </a:endParaRPr>
          </a:p>
        </p:txBody>
      </p:sp>
      <p:sp>
        <p:nvSpPr>
          <p:cNvPr id="5" name="TextBox 3"/>
          <p:cNvSpPr txBox="1"/>
          <p:nvPr/>
        </p:nvSpPr>
        <p:spPr>
          <a:xfrm>
            <a:off x="107504" y="1772816"/>
            <a:ext cx="3168352" cy="4524315"/>
          </a:xfrm>
          <a:prstGeom prst="rect">
            <a:avLst/>
          </a:prstGeom>
          <a:solidFill>
            <a:srgbClr val="FFFF73"/>
          </a:solidFill>
          <a:ln w="19050">
            <a:noFill/>
          </a:ln>
        </p:spPr>
        <p:txBody>
          <a:bodyPr wrap="square" rtlCol="0">
            <a:spAutoFit/>
          </a:bodyPr>
          <a:lstStyle/>
          <a:p>
            <a:pPr>
              <a:lnSpc>
                <a:spcPct val="200000"/>
              </a:lnSpc>
            </a:pPr>
            <a:r>
              <a:rPr lang="en-US" altLang="zh-CN" sz="1600" dirty="0" smtClean="0">
                <a:latin typeface="Consolas" panose="020B0609020204030204" pitchFamily="49" charset="0"/>
                <a:ea typeface="微软雅黑" panose="020B0503020204020204" pitchFamily="34" charset="-122"/>
                <a:cs typeface="Consolas" panose="020B0609020204030204" pitchFamily="49" charset="0"/>
              </a:rPr>
              <a:t>class Car {</a:t>
            </a:r>
            <a:endParaRPr lang="en-US" altLang="zh-CN" sz="1600" dirty="0" smtClean="0">
              <a:latin typeface="Consolas" panose="020B0609020204030204" pitchFamily="49" charset="0"/>
              <a:ea typeface="微软雅黑" panose="020B0503020204020204" pitchFamily="34" charset="-122"/>
              <a:cs typeface="Consolas" panose="020B0609020204030204" pitchFamily="49" charset="0"/>
            </a:endParaRPr>
          </a:p>
          <a:p>
            <a:pPr>
              <a:lnSpc>
                <a:spcPct val="200000"/>
              </a:lnSpc>
            </a:pPr>
            <a:r>
              <a:rPr lang="en-US" altLang="zh-CN" sz="1600" dirty="0" smtClean="0">
                <a:latin typeface="Consolas" panose="020B0609020204030204" pitchFamily="49" charset="0"/>
                <a:ea typeface="微软雅黑" panose="020B0503020204020204" pitchFamily="34" charset="-122"/>
                <a:cs typeface="Consolas" panose="020B0609020204030204" pitchFamily="49" charset="0"/>
              </a:rPr>
              <a:t>public: </a:t>
            </a:r>
            <a:r>
              <a:rPr lang="en-US" altLang="zh-CN" sz="16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 </a:t>
            </a:r>
            <a:r>
              <a:rPr lang="zh-CN" altLang="en-US" sz="1600" dirty="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公</a:t>
            </a:r>
            <a:r>
              <a:rPr lang="zh-CN" altLang="en-US" sz="16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有成员（接口）</a:t>
            </a:r>
            <a:endParaRPr lang="en-US" altLang="zh-CN" sz="16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endParaRPr>
          </a:p>
          <a:p>
            <a:pPr>
              <a:lnSpc>
                <a:spcPct val="200000"/>
              </a:lnSpc>
            </a:pPr>
            <a:r>
              <a:rPr lang="en-US" altLang="zh-CN" sz="1600" dirty="0">
                <a:latin typeface="Consolas" panose="020B0609020204030204" pitchFamily="49" charset="0"/>
                <a:ea typeface="微软雅黑" panose="020B0503020204020204" pitchFamily="34" charset="-122"/>
                <a:cs typeface="Consolas" panose="020B0609020204030204" pitchFamily="49" charset="0"/>
              </a:rPr>
              <a:t> </a:t>
            </a:r>
            <a:r>
              <a:rPr lang="en-US" altLang="zh-CN" sz="1600" dirty="0" smtClean="0">
                <a:latin typeface="Consolas" panose="020B0609020204030204" pitchFamily="49" charset="0"/>
                <a:ea typeface="微软雅黑" panose="020B0503020204020204" pitchFamily="34" charset="-122"/>
                <a:cs typeface="Consolas" panose="020B0609020204030204" pitchFamily="49" charset="0"/>
              </a:rPr>
              <a:t> void forward(</a:t>
            </a:r>
            <a:r>
              <a:rPr lang="en-US" altLang="zh-CN" sz="1600" dirty="0" err="1" smtClean="0">
                <a:latin typeface="Consolas" panose="020B0609020204030204" pitchFamily="49" charset="0"/>
                <a:ea typeface="微软雅黑" panose="020B0503020204020204" pitchFamily="34" charset="-122"/>
                <a:cs typeface="Consolas" panose="020B0609020204030204" pitchFamily="49" charset="0"/>
              </a:rPr>
              <a:t>int</a:t>
            </a:r>
            <a:r>
              <a:rPr lang="en-US" altLang="zh-CN" sz="1600" dirty="0" smtClean="0">
                <a:latin typeface="Consolas" panose="020B0609020204030204" pitchFamily="49" charset="0"/>
                <a:ea typeface="微软雅黑" panose="020B0503020204020204" pitchFamily="34" charset="-122"/>
                <a:cs typeface="Consolas" panose="020B0609020204030204" pitchFamily="49" charset="0"/>
              </a:rPr>
              <a:t> gear );</a:t>
            </a:r>
            <a:endParaRPr lang="en-US" altLang="zh-CN" sz="1600" dirty="0" smtClean="0">
              <a:latin typeface="Consolas" panose="020B0609020204030204" pitchFamily="49" charset="0"/>
              <a:ea typeface="微软雅黑" panose="020B0503020204020204" pitchFamily="34" charset="-122"/>
              <a:cs typeface="Consolas" panose="020B0609020204030204" pitchFamily="49" charset="0"/>
            </a:endParaRPr>
          </a:p>
          <a:p>
            <a:pPr>
              <a:lnSpc>
                <a:spcPct val="200000"/>
              </a:lnSpc>
            </a:pPr>
            <a:r>
              <a:rPr lang="en-US" altLang="zh-CN" sz="1600" dirty="0">
                <a:latin typeface="Consolas" panose="020B0609020204030204" pitchFamily="49" charset="0"/>
                <a:ea typeface="微软雅黑" panose="020B0503020204020204" pitchFamily="34" charset="-122"/>
                <a:cs typeface="Consolas" panose="020B0609020204030204" pitchFamily="49" charset="0"/>
              </a:rPr>
              <a:t> </a:t>
            </a:r>
            <a:r>
              <a:rPr lang="en-US" altLang="zh-CN" sz="1600" dirty="0" smtClean="0">
                <a:latin typeface="Consolas" panose="020B0609020204030204" pitchFamily="49" charset="0"/>
                <a:ea typeface="微软雅黑" panose="020B0503020204020204" pitchFamily="34" charset="-122"/>
                <a:cs typeface="Consolas" panose="020B0609020204030204" pitchFamily="49" charset="0"/>
              </a:rPr>
              <a:t> void brake();</a:t>
            </a:r>
            <a:endParaRPr lang="en-US" altLang="zh-CN" sz="1600" dirty="0" smtClean="0">
              <a:latin typeface="Consolas" panose="020B0609020204030204" pitchFamily="49" charset="0"/>
              <a:ea typeface="微软雅黑" panose="020B0503020204020204" pitchFamily="34" charset="-122"/>
              <a:cs typeface="Consolas" panose="020B0609020204030204" pitchFamily="49" charset="0"/>
            </a:endParaRPr>
          </a:p>
          <a:p>
            <a:pPr>
              <a:lnSpc>
                <a:spcPct val="200000"/>
              </a:lnSpc>
            </a:pPr>
            <a:r>
              <a:rPr lang="en-US" altLang="zh-CN" sz="1600" dirty="0">
                <a:latin typeface="Consolas" panose="020B0609020204030204" pitchFamily="49" charset="0"/>
                <a:ea typeface="微软雅黑" panose="020B0503020204020204" pitchFamily="34" charset="-122"/>
                <a:cs typeface="Consolas" panose="020B0609020204030204" pitchFamily="49" charset="0"/>
              </a:rPr>
              <a:t> </a:t>
            </a:r>
            <a:r>
              <a:rPr lang="en-US" altLang="zh-CN" sz="1600" dirty="0" smtClean="0">
                <a:latin typeface="Consolas" panose="020B0609020204030204" pitchFamily="49" charset="0"/>
                <a:ea typeface="微软雅黑" panose="020B0503020204020204" pitchFamily="34" charset="-122"/>
                <a:cs typeface="Consolas" panose="020B0609020204030204" pitchFamily="49" charset="0"/>
              </a:rPr>
              <a:t> double </a:t>
            </a:r>
            <a:r>
              <a:rPr lang="en-US" altLang="zh-CN" sz="1600" dirty="0" err="1" smtClean="0">
                <a:latin typeface="Consolas" panose="020B0609020204030204" pitchFamily="49" charset="0"/>
                <a:ea typeface="微软雅黑" panose="020B0503020204020204" pitchFamily="34" charset="-122"/>
                <a:cs typeface="Consolas" panose="020B0609020204030204" pitchFamily="49" charset="0"/>
              </a:rPr>
              <a:t>getCost</a:t>
            </a:r>
            <a:r>
              <a:rPr lang="en-US" altLang="zh-CN" sz="1600" dirty="0" smtClean="0">
                <a:latin typeface="Consolas" panose="020B0609020204030204" pitchFamily="49" charset="0"/>
                <a:ea typeface="微软雅黑" panose="020B0503020204020204" pitchFamily="34" charset="-122"/>
                <a:cs typeface="Consolas" panose="020B0609020204030204" pitchFamily="49" charset="0"/>
              </a:rPr>
              <a:t>();</a:t>
            </a:r>
            <a:endParaRPr lang="en-US" altLang="zh-CN" sz="1600" dirty="0" smtClean="0">
              <a:latin typeface="Consolas" panose="020B0609020204030204" pitchFamily="49" charset="0"/>
              <a:ea typeface="微软雅黑" panose="020B0503020204020204" pitchFamily="34" charset="-122"/>
              <a:cs typeface="Consolas" panose="020B0609020204030204" pitchFamily="49" charset="0"/>
            </a:endParaRPr>
          </a:p>
          <a:p>
            <a:pPr>
              <a:lnSpc>
                <a:spcPct val="200000"/>
              </a:lnSpc>
            </a:pPr>
            <a:r>
              <a:rPr lang="en-US" altLang="zh-CN" sz="1600" dirty="0">
                <a:latin typeface="Consolas" panose="020B0609020204030204" pitchFamily="49" charset="0"/>
                <a:ea typeface="微软雅黑" panose="020B0503020204020204" pitchFamily="34" charset="-122"/>
                <a:cs typeface="Consolas" panose="020B0609020204030204" pitchFamily="49" charset="0"/>
              </a:rPr>
              <a:t> </a:t>
            </a:r>
            <a:r>
              <a:rPr lang="en-US" altLang="zh-CN" sz="1600" dirty="0" smtClean="0">
                <a:latin typeface="Consolas" panose="020B0609020204030204" pitchFamily="49" charset="0"/>
                <a:ea typeface="微软雅黑" panose="020B0503020204020204" pitchFamily="34" charset="-122"/>
                <a:cs typeface="Consolas" panose="020B0609020204030204" pitchFamily="49" charset="0"/>
              </a:rPr>
              <a:t> string name;</a:t>
            </a:r>
            <a:endParaRPr lang="en-US" altLang="zh-CN" sz="1600" dirty="0" smtClean="0">
              <a:latin typeface="Consolas" panose="020B0609020204030204" pitchFamily="49" charset="0"/>
              <a:ea typeface="微软雅黑" panose="020B0503020204020204" pitchFamily="34" charset="-122"/>
              <a:cs typeface="Consolas" panose="020B0609020204030204" pitchFamily="49" charset="0"/>
            </a:endParaRPr>
          </a:p>
          <a:p>
            <a:pPr>
              <a:lnSpc>
                <a:spcPct val="200000"/>
              </a:lnSpc>
            </a:pPr>
            <a:r>
              <a:rPr lang="en-US" altLang="zh-CN" sz="1600" dirty="0" smtClean="0">
                <a:latin typeface="Consolas" panose="020B0609020204030204" pitchFamily="49" charset="0"/>
                <a:ea typeface="微软雅黑" panose="020B0503020204020204" pitchFamily="34" charset="-122"/>
                <a:cs typeface="Consolas" panose="020B0609020204030204" pitchFamily="49" charset="0"/>
              </a:rPr>
              <a:t>private: </a:t>
            </a:r>
            <a:r>
              <a:rPr lang="en-US" altLang="zh-CN" sz="1600" dirty="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 </a:t>
            </a:r>
            <a:r>
              <a:rPr lang="zh-CN" altLang="en-US" sz="16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私有成员</a:t>
            </a:r>
            <a:endParaRPr lang="en-US" altLang="zh-CN" sz="1600" dirty="0" smtClean="0">
              <a:latin typeface="Consolas" panose="020B0609020204030204" pitchFamily="49" charset="0"/>
              <a:ea typeface="微软雅黑" panose="020B0503020204020204" pitchFamily="34" charset="-122"/>
              <a:cs typeface="Consolas" panose="020B0609020204030204" pitchFamily="49" charset="0"/>
            </a:endParaRPr>
          </a:p>
          <a:p>
            <a:pPr>
              <a:lnSpc>
                <a:spcPct val="200000"/>
              </a:lnSpc>
            </a:pPr>
            <a:r>
              <a:rPr lang="en-US" altLang="zh-CN" sz="1600" dirty="0" smtClean="0">
                <a:latin typeface="Consolas" panose="020B0609020204030204" pitchFamily="49" charset="0"/>
                <a:ea typeface="微软雅黑" panose="020B0503020204020204" pitchFamily="34" charset="-122"/>
                <a:cs typeface="Consolas" panose="020B0609020204030204" pitchFamily="49" charset="0"/>
              </a:rPr>
              <a:t>  double cost;</a:t>
            </a:r>
            <a:endParaRPr lang="en-US" altLang="zh-CN" sz="1600" dirty="0">
              <a:latin typeface="Consolas" panose="020B0609020204030204" pitchFamily="49" charset="0"/>
              <a:ea typeface="微软雅黑" panose="020B0503020204020204" pitchFamily="34" charset="-122"/>
              <a:cs typeface="Consolas" panose="020B0609020204030204" pitchFamily="49" charset="0"/>
            </a:endParaRPr>
          </a:p>
          <a:p>
            <a:pPr>
              <a:lnSpc>
                <a:spcPct val="200000"/>
              </a:lnSpc>
            </a:pPr>
            <a:r>
              <a:rPr lang="en-US" altLang="zh-CN" sz="1600" dirty="0" smtClean="0">
                <a:latin typeface="Consolas" panose="020B0609020204030204" pitchFamily="49" charset="0"/>
                <a:ea typeface="微软雅黑" panose="020B0503020204020204" pitchFamily="34" charset="-122"/>
                <a:cs typeface="Consolas" panose="020B0609020204030204" pitchFamily="49" charset="0"/>
              </a:rPr>
              <a:t>}; </a:t>
            </a:r>
            <a:endParaRPr lang="en-US" altLang="zh-CN" sz="1600" dirty="0" smtClean="0">
              <a:latin typeface="Consolas" panose="020B0609020204030204" pitchFamily="49" charset="0"/>
              <a:ea typeface="微软雅黑" panose="020B0503020204020204" pitchFamily="34" charset="-122"/>
              <a:cs typeface="Consolas" panose="020B0609020204030204" pitchFamily="49" charset="0"/>
            </a:endParaRPr>
          </a:p>
        </p:txBody>
      </p:sp>
      <p:sp>
        <p:nvSpPr>
          <p:cNvPr id="6" name="矩形 5"/>
          <p:cNvSpPr/>
          <p:nvPr/>
        </p:nvSpPr>
        <p:spPr>
          <a:xfrm>
            <a:off x="4860032" y="1772816"/>
            <a:ext cx="4176464" cy="4524315"/>
          </a:xfrm>
          <a:prstGeom prst="rect">
            <a:avLst/>
          </a:prstGeom>
          <a:solidFill>
            <a:srgbClr val="FFFF73"/>
          </a:solidFill>
          <a:ln w="19050">
            <a:noFill/>
          </a:ln>
        </p:spPr>
        <p:txBody>
          <a:bodyPr wrap="square" rtlCol="0">
            <a:spAutoFit/>
          </a:bodyPr>
          <a:lstStyle/>
          <a:p>
            <a:pPr>
              <a:lnSpc>
                <a:spcPct val="200000"/>
              </a:lnSpc>
            </a:pPr>
            <a:r>
              <a:rPr lang="en-US" altLang="zh-CN" sz="1600" dirty="0">
                <a:latin typeface="Consolas" panose="020B0609020204030204" pitchFamily="49" charset="0"/>
                <a:ea typeface="微软雅黑" panose="020B0503020204020204" pitchFamily="34" charset="-122"/>
                <a:cs typeface="Consolas" panose="020B0609020204030204" pitchFamily="49" charset="0"/>
              </a:rPr>
              <a:t>void main() {</a:t>
            </a:r>
            <a:endParaRPr lang="en-US" altLang="zh-CN" sz="1600" dirty="0">
              <a:latin typeface="Consolas" panose="020B0609020204030204" pitchFamily="49" charset="0"/>
              <a:ea typeface="微软雅黑" panose="020B0503020204020204" pitchFamily="34" charset="-122"/>
              <a:cs typeface="Consolas" panose="020B0609020204030204" pitchFamily="49" charset="0"/>
            </a:endParaRPr>
          </a:p>
          <a:p>
            <a:pPr>
              <a:lnSpc>
                <a:spcPct val="200000"/>
              </a:lnSpc>
            </a:pPr>
            <a:r>
              <a:rPr lang="en-US" altLang="zh-CN" sz="1600" dirty="0">
                <a:latin typeface="Consolas" panose="020B0609020204030204" pitchFamily="49" charset="0"/>
                <a:ea typeface="微软雅黑" panose="020B0503020204020204" pitchFamily="34" charset="-122"/>
                <a:cs typeface="Consolas" panose="020B0609020204030204" pitchFamily="49" charset="0"/>
              </a:rPr>
              <a:t>  Car </a:t>
            </a:r>
            <a:r>
              <a:rPr lang="en-US" altLang="zh-CN" sz="1600" dirty="0" err="1">
                <a:latin typeface="Consolas" panose="020B0609020204030204" pitchFamily="49" charset="0"/>
                <a:ea typeface="微软雅黑" panose="020B0503020204020204" pitchFamily="34" charset="-122"/>
                <a:cs typeface="Consolas" panose="020B0609020204030204" pitchFamily="49" charset="0"/>
              </a:rPr>
              <a:t>benz</a:t>
            </a:r>
            <a:r>
              <a:rPr lang="en-US" altLang="zh-CN" sz="1600" dirty="0">
                <a:latin typeface="Consolas" panose="020B0609020204030204" pitchFamily="49" charset="0"/>
                <a:ea typeface="微软雅黑" panose="020B0503020204020204" pitchFamily="34" charset="-122"/>
                <a:cs typeface="Consolas" panose="020B0609020204030204" pitchFamily="49" charset="0"/>
              </a:rPr>
              <a:t>;</a:t>
            </a:r>
            <a:endParaRPr lang="en-US" altLang="zh-CN" sz="1600" dirty="0">
              <a:latin typeface="Consolas" panose="020B0609020204030204" pitchFamily="49" charset="0"/>
              <a:ea typeface="微软雅黑" panose="020B0503020204020204" pitchFamily="34" charset="-122"/>
              <a:cs typeface="Consolas" panose="020B0609020204030204" pitchFamily="49" charset="0"/>
            </a:endParaRPr>
          </a:p>
          <a:p>
            <a:pPr>
              <a:lnSpc>
                <a:spcPct val="200000"/>
              </a:lnSpc>
            </a:pPr>
            <a:r>
              <a:rPr lang="en-US" altLang="zh-CN" sz="1600" dirty="0">
                <a:latin typeface="Consolas" panose="020B0609020204030204" pitchFamily="49" charset="0"/>
                <a:ea typeface="微软雅黑" panose="020B0503020204020204" pitchFamily="34" charset="-122"/>
                <a:cs typeface="Consolas" panose="020B0609020204030204" pitchFamily="49" charset="0"/>
              </a:rPr>
              <a:t>  </a:t>
            </a:r>
            <a:r>
              <a:rPr lang="en-US" altLang="zh-CN" sz="1600" dirty="0" err="1">
                <a:latin typeface="Consolas" panose="020B0609020204030204" pitchFamily="49" charset="0"/>
                <a:ea typeface="微软雅黑" panose="020B0503020204020204" pitchFamily="34" charset="-122"/>
                <a:cs typeface="Consolas" panose="020B0609020204030204" pitchFamily="49" charset="0"/>
              </a:rPr>
              <a:t>cout</a:t>
            </a:r>
            <a:r>
              <a:rPr lang="en-US" altLang="zh-CN" sz="1600" dirty="0">
                <a:latin typeface="Consolas" panose="020B0609020204030204" pitchFamily="49" charset="0"/>
                <a:ea typeface="微软雅黑" panose="020B0503020204020204" pitchFamily="34" charset="-122"/>
                <a:cs typeface="Consolas" panose="020B0609020204030204" pitchFamily="49" charset="0"/>
              </a:rPr>
              <a:t> &lt;&lt; </a:t>
            </a:r>
            <a:r>
              <a:rPr lang="en-US" altLang="zh-CN" sz="1600" dirty="0" err="1">
                <a:latin typeface="Consolas" panose="020B0609020204030204" pitchFamily="49" charset="0"/>
                <a:ea typeface="微软雅黑" panose="020B0503020204020204" pitchFamily="34" charset="-122"/>
                <a:cs typeface="Consolas" panose="020B0609020204030204" pitchFamily="49" charset="0"/>
              </a:rPr>
              <a:t>benz~name</a:t>
            </a:r>
            <a:r>
              <a:rPr lang="en-US" altLang="zh-CN" sz="1600" dirty="0">
                <a:latin typeface="Consolas" panose="020B0609020204030204" pitchFamily="49" charset="0"/>
                <a:ea typeface="微软雅黑" panose="020B0503020204020204" pitchFamily="34" charset="-122"/>
                <a:cs typeface="Consolas" panose="020B0609020204030204" pitchFamily="49" charset="0"/>
              </a:rPr>
              <a:t>;</a:t>
            </a:r>
            <a:endParaRPr lang="en-US" altLang="zh-CN" sz="1600" dirty="0">
              <a:latin typeface="Consolas" panose="020B0609020204030204" pitchFamily="49" charset="0"/>
              <a:ea typeface="微软雅黑" panose="020B0503020204020204" pitchFamily="34" charset="-122"/>
              <a:cs typeface="Consolas" panose="020B0609020204030204" pitchFamily="49" charset="0"/>
            </a:endParaRPr>
          </a:p>
          <a:p>
            <a:pPr>
              <a:lnSpc>
                <a:spcPct val="200000"/>
              </a:lnSpc>
            </a:pPr>
            <a:r>
              <a:rPr lang="en-US" altLang="zh-CN" sz="1600" dirty="0">
                <a:latin typeface="Consolas" panose="020B0609020204030204" pitchFamily="49" charset="0"/>
                <a:ea typeface="微软雅黑" panose="020B0503020204020204" pitchFamily="34" charset="-122"/>
                <a:cs typeface="Consolas" panose="020B0609020204030204" pitchFamily="49" charset="0"/>
              </a:rPr>
              <a:t>  </a:t>
            </a:r>
            <a:r>
              <a:rPr lang="en-US" altLang="zh-CN" sz="1600" dirty="0" err="1">
                <a:latin typeface="Consolas" panose="020B0609020204030204" pitchFamily="49" charset="0"/>
                <a:ea typeface="微软雅黑" panose="020B0503020204020204" pitchFamily="34" charset="-122"/>
                <a:cs typeface="Consolas" panose="020B0609020204030204" pitchFamily="49" charset="0"/>
              </a:rPr>
              <a:t>cout</a:t>
            </a:r>
            <a:r>
              <a:rPr lang="en-US" altLang="zh-CN" sz="1600" dirty="0">
                <a:latin typeface="Consolas" panose="020B0609020204030204" pitchFamily="49" charset="0"/>
                <a:ea typeface="微软雅黑" panose="020B0503020204020204" pitchFamily="34" charset="-122"/>
                <a:cs typeface="Consolas" panose="020B0609020204030204" pitchFamily="49" charset="0"/>
              </a:rPr>
              <a:t> &lt;&lt; benz.name;</a:t>
            </a:r>
            <a:endParaRPr lang="en-US" altLang="zh-CN" sz="1600" dirty="0">
              <a:latin typeface="Consolas" panose="020B0609020204030204" pitchFamily="49" charset="0"/>
              <a:ea typeface="微软雅黑" panose="020B0503020204020204" pitchFamily="34" charset="-122"/>
              <a:cs typeface="Consolas" panose="020B0609020204030204" pitchFamily="49" charset="0"/>
            </a:endParaRPr>
          </a:p>
          <a:p>
            <a:pPr>
              <a:lnSpc>
                <a:spcPct val="200000"/>
              </a:lnSpc>
            </a:pPr>
            <a:r>
              <a:rPr lang="en-US" altLang="zh-CN" sz="1600" dirty="0">
                <a:latin typeface="Consolas" panose="020B0609020204030204" pitchFamily="49" charset="0"/>
                <a:ea typeface="微软雅黑" panose="020B0503020204020204" pitchFamily="34" charset="-122"/>
                <a:cs typeface="Consolas" panose="020B0609020204030204" pitchFamily="49" charset="0"/>
              </a:rPr>
              <a:t>  </a:t>
            </a:r>
            <a:r>
              <a:rPr lang="en-US" altLang="zh-CN" sz="1600" dirty="0" err="1">
                <a:latin typeface="Consolas" panose="020B0609020204030204" pitchFamily="49" charset="0"/>
                <a:ea typeface="微软雅黑" panose="020B0503020204020204" pitchFamily="34" charset="-122"/>
                <a:cs typeface="Consolas" panose="020B0609020204030204" pitchFamily="49" charset="0"/>
              </a:rPr>
              <a:t>cout</a:t>
            </a:r>
            <a:r>
              <a:rPr lang="en-US" altLang="zh-CN" sz="1600" dirty="0">
                <a:latin typeface="Consolas" panose="020B0609020204030204" pitchFamily="49" charset="0"/>
                <a:ea typeface="微软雅黑" panose="020B0503020204020204" pitchFamily="34" charset="-122"/>
                <a:cs typeface="Consolas" panose="020B0609020204030204" pitchFamily="49" charset="0"/>
              </a:rPr>
              <a:t> &lt;&lt; </a:t>
            </a:r>
            <a:r>
              <a:rPr lang="en-US" altLang="zh-CN" sz="1600" dirty="0" err="1" smtClean="0">
                <a:latin typeface="Consolas" panose="020B0609020204030204" pitchFamily="49" charset="0"/>
                <a:ea typeface="微软雅黑" panose="020B0503020204020204" pitchFamily="34" charset="-122"/>
                <a:cs typeface="Consolas" panose="020B0609020204030204" pitchFamily="49" charset="0"/>
              </a:rPr>
              <a:t>benz.cost</a:t>
            </a:r>
            <a:r>
              <a:rPr lang="en-US" altLang="zh-CN" sz="1600" dirty="0">
                <a:latin typeface="Consolas" panose="020B0609020204030204" pitchFamily="49" charset="0"/>
                <a:ea typeface="微软雅黑" panose="020B0503020204020204" pitchFamily="34" charset="-122"/>
                <a:cs typeface="Consolas" panose="020B0609020204030204" pitchFamily="49" charset="0"/>
              </a:rPr>
              <a:t>;</a:t>
            </a:r>
            <a:endParaRPr lang="en-US" altLang="zh-CN" sz="1600" dirty="0">
              <a:latin typeface="Consolas" panose="020B0609020204030204" pitchFamily="49" charset="0"/>
              <a:ea typeface="微软雅黑" panose="020B0503020204020204" pitchFamily="34" charset="-122"/>
              <a:cs typeface="Consolas" panose="020B0609020204030204" pitchFamily="49" charset="0"/>
            </a:endParaRPr>
          </a:p>
          <a:p>
            <a:pPr>
              <a:lnSpc>
                <a:spcPct val="200000"/>
              </a:lnSpc>
            </a:pPr>
            <a:r>
              <a:rPr lang="en-US" altLang="zh-CN" sz="1600" dirty="0">
                <a:latin typeface="Consolas" panose="020B0609020204030204" pitchFamily="49" charset="0"/>
                <a:ea typeface="微软雅黑" panose="020B0503020204020204" pitchFamily="34" charset="-122"/>
                <a:cs typeface="Consolas" panose="020B0609020204030204" pitchFamily="49" charset="0"/>
              </a:rPr>
              <a:t>  </a:t>
            </a:r>
            <a:r>
              <a:rPr lang="en-US" altLang="zh-CN" sz="1600" dirty="0" err="1">
                <a:latin typeface="Consolas" panose="020B0609020204030204" pitchFamily="49" charset="0"/>
                <a:ea typeface="微软雅黑" panose="020B0503020204020204" pitchFamily="34" charset="-122"/>
                <a:cs typeface="Consolas" panose="020B0609020204030204" pitchFamily="49" charset="0"/>
              </a:rPr>
              <a:t>cout</a:t>
            </a:r>
            <a:r>
              <a:rPr lang="en-US" altLang="zh-CN" sz="1600" dirty="0">
                <a:latin typeface="Consolas" panose="020B0609020204030204" pitchFamily="49" charset="0"/>
                <a:ea typeface="微软雅黑" panose="020B0503020204020204" pitchFamily="34" charset="-122"/>
                <a:cs typeface="Consolas" panose="020B0609020204030204" pitchFamily="49" charset="0"/>
              </a:rPr>
              <a:t> &lt;&lt; </a:t>
            </a:r>
            <a:r>
              <a:rPr lang="en-US" altLang="zh-CN" sz="1600" dirty="0" err="1">
                <a:latin typeface="Consolas" panose="020B0609020204030204" pitchFamily="49" charset="0"/>
                <a:ea typeface="微软雅黑" panose="020B0503020204020204" pitchFamily="34" charset="-122"/>
                <a:cs typeface="Consolas" panose="020B0609020204030204" pitchFamily="49" charset="0"/>
              </a:rPr>
              <a:t>benz.getCost</a:t>
            </a:r>
            <a:r>
              <a:rPr lang="en-US" altLang="zh-CN" sz="1600" dirty="0">
                <a:latin typeface="Consolas" panose="020B0609020204030204" pitchFamily="49" charset="0"/>
                <a:ea typeface="微软雅黑" panose="020B0503020204020204" pitchFamily="34" charset="-122"/>
                <a:cs typeface="Consolas" panose="020B0609020204030204" pitchFamily="49" charset="0"/>
              </a:rPr>
              <a:t>();</a:t>
            </a:r>
            <a:endParaRPr lang="en-US" altLang="zh-CN" sz="1600" dirty="0">
              <a:latin typeface="Consolas" panose="020B0609020204030204" pitchFamily="49" charset="0"/>
              <a:ea typeface="微软雅黑" panose="020B0503020204020204" pitchFamily="34" charset="-122"/>
              <a:cs typeface="Consolas" panose="020B0609020204030204" pitchFamily="49" charset="0"/>
            </a:endParaRPr>
          </a:p>
          <a:p>
            <a:pPr>
              <a:lnSpc>
                <a:spcPct val="200000"/>
              </a:lnSpc>
            </a:pPr>
            <a:r>
              <a:rPr lang="en-US" altLang="zh-CN" sz="1600" dirty="0">
                <a:latin typeface="Consolas" panose="020B0609020204030204" pitchFamily="49" charset="0"/>
                <a:ea typeface="微软雅黑" panose="020B0503020204020204" pitchFamily="34" charset="-122"/>
                <a:cs typeface="Consolas" panose="020B0609020204030204" pitchFamily="49" charset="0"/>
              </a:rPr>
              <a:t>  </a:t>
            </a:r>
            <a:r>
              <a:rPr lang="en-US" altLang="zh-CN" sz="1600" dirty="0" err="1" smtClean="0">
                <a:latin typeface="Consolas" panose="020B0609020204030204" pitchFamily="49" charset="0"/>
                <a:ea typeface="微软雅黑" panose="020B0503020204020204" pitchFamily="34" charset="-122"/>
                <a:cs typeface="Consolas" panose="020B0609020204030204" pitchFamily="49" charset="0"/>
              </a:rPr>
              <a:t>benz.forward</a:t>
            </a:r>
            <a:r>
              <a:rPr lang="en-US" altLang="zh-CN" sz="1600" dirty="0" smtClean="0">
                <a:latin typeface="Consolas" panose="020B0609020204030204" pitchFamily="49" charset="0"/>
                <a:ea typeface="微软雅黑" panose="020B0503020204020204" pitchFamily="34" charset="-122"/>
                <a:cs typeface="Consolas" panose="020B0609020204030204" pitchFamily="49" charset="0"/>
              </a:rPr>
              <a:t>;</a:t>
            </a:r>
            <a:endParaRPr lang="en-US" altLang="zh-CN" sz="1600" dirty="0" smtClean="0">
              <a:latin typeface="Consolas" panose="020B0609020204030204" pitchFamily="49" charset="0"/>
              <a:ea typeface="微软雅黑" panose="020B0503020204020204" pitchFamily="34" charset="-122"/>
              <a:cs typeface="Consolas" panose="020B0609020204030204" pitchFamily="49" charset="0"/>
            </a:endParaRPr>
          </a:p>
          <a:p>
            <a:pPr>
              <a:lnSpc>
                <a:spcPct val="200000"/>
              </a:lnSpc>
            </a:pPr>
            <a:r>
              <a:rPr lang="en-US" altLang="zh-CN" sz="1600" dirty="0">
                <a:latin typeface="Consolas" panose="020B0609020204030204" pitchFamily="49" charset="0"/>
                <a:ea typeface="微软雅黑" panose="020B0503020204020204" pitchFamily="34" charset="-122"/>
                <a:cs typeface="Consolas" panose="020B0609020204030204" pitchFamily="49" charset="0"/>
              </a:rPr>
              <a:t> </a:t>
            </a:r>
            <a:r>
              <a:rPr lang="en-US" altLang="zh-CN" sz="1600" dirty="0" smtClean="0">
                <a:latin typeface="Consolas" panose="020B0609020204030204" pitchFamily="49" charset="0"/>
                <a:ea typeface="微软雅黑" panose="020B0503020204020204" pitchFamily="34" charset="-122"/>
                <a:cs typeface="Consolas" panose="020B0609020204030204" pitchFamily="49" charset="0"/>
              </a:rPr>
              <a:t> </a:t>
            </a:r>
            <a:r>
              <a:rPr lang="en-US" altLang="zh-CN" sz="1600" dirty="0" err="1" smtClean="0">
                <a:latin typeface="Consolas" panose="020B0609020204030204" pitchFamily="49" charset="0"/>
                <a:ea typeface="微软雅黑" panose="020B0503020204020204" pitchFamily="34" charset="-122"/>
                <a:cs typeface="Consolas" panose="020B0609020204030204" pitchFamily="49" charset="0"/>
              </a:rPr>
              <a:t>benz.forward</a:t>
            </a:r>
            <a:r>
              <a:rPr lang="en-US" altLang="zh-CN" sz="1600" dirty="0" smtClean="0">
                <a:latin typeface="Consolas" panose="020B0609020204030204" pitchFamily="49" charset="0"/>
                <a:ea typeface="微软雅黑" panose="020B0503020204020204" pitchFamily="34" charset="-122"/>
                <a:cs typeface="Consolas" panose="020B0609020204030204" pitchFamily="49" charset="0"/>
              </a:rPr>
              <a:t>(1);</a:t>
            </a:r>
            <a:endParaRPr lang="en-US" altLang="zh-CN" sz="1600" dirty="0">
              <a:latin typeface="Consolas" panose="020B0609020204030204" pitchFamily="49" charset="0"/>
              <a:ea typeface="微软雅黑" panose="020B0503020204020204" pitchFamily="34" charset="-122"/>
              <a:cs typeface="Consolas" panose="020B0609020204030204" pitchFamily="49" charset="0"/>
            </a:endParaRPr>
          </a:p>
          <a:p>
            <a:pPr>
              <a:lnSpc>
                <a:spcPct val="200000"/>
              </a:lnSpc>
            </a:pPr>
            <a:r>
              <a:rPr lang="en-US" altLang="zh-CN" sz="1600" dirty="0">
                <a:latin typeface="Consolas" panose="020B0609020204030204" pitchFamily="49" charset="0"/>
                <a:ea typeface="微软雅黑" panose="020B0503020204020204" pitchFamily="34" charset="-122"/>
                <a:cs typeface="Consolas" panose="020B0609020204030204" pitchFamily="49" charset="0"/>
              </a:rPr>
              <a:t>}</a:t>
            </a:r>
            <a:endParaRPr lang="en-US" altLang="zh-CN" sz="1600" dirty="0">
              <a:latin typeface="Consolas" panose="020B0609020204030204" pitchFamily="49" charset="0"/>
              <a:ea typeface="微软雅黑" panose="020B0503020204020204" pitchFamily="34" charset="-122"/>
              <a:cs typeface="Consolas" panose="020B0609020204030204" pitchFamily="49" charset="0"/>
            </a:endParaRPr>
          </a:p>
        </p:txBody>
      </p:sp>
      <p:sp>
        <p:nvSpPr>
          <p:cNvPr id="7" name="文本框 6"/>
          <p:cNvSpPr txBox="1"/>
          <p:nvPr/>
        </p:nvSpPr>
        <p:spPr>
          <a:xfrm>
            <a:off x="4067944" y="2924944"/>
            <a:ext cx="876778" cy="338554"/>
          </a:xfrm>
          <a:prstGeom prst="rect">
            <a:avLst/>
          </a:prstGeom>
          <a:solidFill>
            <a:srgbClr val="3814B0"/>
          </a:solidFill>
        </p:spPr>
        <p:txBody>
          <a:bodyPr wrap="none" rtlCol="0">
            <a:spAutoFit/>
          </a:bodyPr>
          <a:lstStyle/>
          <a:p>
            <a:r>
              <a:rPr lang="en-US" altLang="zh-CN" sz="1600" dirty="0" smtClean="0">
                <a:solidFill>
                  <a:schemeClr val="bg1"/>
                </a:solidFill>
              </a:rPr>
              <a:t>WRONG</a:t>
            </a:r>
            <a:endParaRPr lang="zh-CN" altLang="en-US" sz="1600" dirty="0">
              <a:solidFill>
                <a:schemeClr val="bg1"/>
              </a:solidFill>
            </a:endParaRPr>
          </a:p>
        </p:txBody>
      </p:sp>
      <p:sp>
        <p:nvSpPr>
          <p:cNvPr id="8" name="文本框 7"/>
          <p:cNvSpPr txBox="1"/>
          <p:nvPr/>
        </p:nvSpPr>
        <p:spPr>
          <a:xfrm>
            <a:off x="4061603" y="3429000"/>
            <a:ext cx="889460" cy="338554"/>
          </a:xfrm>
          <a:prstGeom prst="rect">
            <a:avLst/>
          </a:prstGeom>
          <a:solidFill>
            <a:srgbClr val="3814B0"/>
          </a:solidFill>
        </p:spPr>
        <p:txBody>
          <a:bodyPr wrap="square" rtlCol="0">
            <a:spAutoFit/>
          </a:bodyPr>
          <a:lstStyle/>
          <a:p>
            <a:pPr algn="ctr"/>
            <a:r>
              <a:rPr lang="en-US" altLang="zh-CN" sz="1600" dirty="0" smtClean="0">
                <a:solidFill>
                  <a:schemeClr val="bg1"/>
                </a:solidFill>
              </a:rPr>
              <a:t>RIGHT</a:t>
            </a:r>
            <a:endParaRPr lang="zh-CN" altLang="en-US" sz="1600" dirty="0">
              <a:solidFill>
                <a:schemeClr val="bg1"/>
              </a:solidFill>
            </a:endParaRPr>
          </a:p>
        </p:txBody>
      </p:sp>
      <p:sp>
        <p:nvSpPr>
          <p:cNvPr id="9" name="文本框 8"/>
          <p:cNvSpPr txBox="1"/>
          <p:nvPr/>
        </p:nvSpPr>
        <p:spPr>
          <a:xfrm>
            <a:off x="4082216" y="3933056"/>
            <a:ext cx="876778" cy="338554"/>
          </a:xfrm>
          <a:prstGeom prst="rect">
            <a:avLst/>
          </a:prstGeom>
          <a:solidFill>
            <a:srgbClr val="3814B0"/>
          </a:solidFill>
        </p:spPr>
        <p:txBody>
          <a:bodyPr wrap="none" rtlCol="0">
            <a:spAutoFit/>
          </a:bodyPr>
          <a:lstStyle/>
          <a:p>
            <a:r>
              <a:rPr lang="en-US" altLang="zh-CN" sz="1600" dirty="0" smtClean="0">
                <a:solidFill>
                  <a:schemeClr val="bg1"/>
                </a:solidFill>
              </a:rPr>
              <a:t>WRONG</a:t>
            </a:r>
            <a:endParaRPr lang="zh-CN" altLang="en-US" sz="1600" dirty="0">
              <a:solidFill>
                <a:schemeClr val="bg1"/>
              </a:solidFill>
            </a:endParaRPr>
          </a:p>
        </p:txBody>
      </p:sp>
      <p:sp>
        <p:nvSpPr>
          <p:cNvPr id="11" name="文本框 10"/>
          <p:cNvSpPr txBox="1"/>
          <p:nvPr/>
        </p:nvSpPr>
        <p:spPr>
          <a:xfrm>
            <a:off x="4075875" y="4446984"/>
            <a:ext cx="889460" cy="338554"/>
          </a:xfrm>
          <a:prstGeom prst="rect">
            <a:avLst/>
          </a:prstGeom>
          <a:solidFill>
            <a:srgbClr val="3814B0"/>
          </a:solidFill>
        </p:spPr>
        <p:txBody>
          <a:bodyPr wrap="square" rtlCol="0">
            <a:spAutoFit/>
          </a:bodyPr>
          <a:lstStyle/>
          <a:p>
            <a:pPr algn="ctr"/>
            <a:r>
              <a:rPr lang="en-US" altLang="zh-CN" sz="1600" dirty="0" smtClean="0">
                <a:solidFill>
                  <a:schemeClr val="bg1"/>
                </a:solidFill>
              </a:rPr>
              <a:t>RIGHT</a:t>
            </a:r>
            <a:endParaRPr lang="zh-CN" altLang="en-US" sz="1600" dirty="0">
              <a:solidFill>
                <a:schemeClr val="bg1"/>
              </a:solidFill>
            </a:endParaRPr>
          </a:p>
        </p:txBody>
      </p:sp>
      <p:sp>
        <p:nvSpPr>
          <p:cNvPr id="12" name="文本框 11"/>
          <p:cNvSpPr txBox="1"/>
          <p:nvPr/>
        </p:nvSpPr>
        <p:spPr>
          <a:xfrm>
            <a:off x="4082216" y="4919682"/>
            <a:ext cx="876778" cy="338554"/>
          </a:xfrm>
          <a:prstGeom prst="rect">
            <a:avLst/>
          </a:prstGeom>
          <a:solidFill>
            <a:srgbClr val="3814B0"/>
          </a:solidFill>
        </p:spPr>
        <p:txBody>
          <a:bodyPr wrap="none" rtlCol="0">
            <a:spAutoFit/>
          </a:bodyPr>
          <a:lstStyle/>
          <a:p>
            <a:r>
              <a:rPr lang="en-US" altLang="zh-CN" sz="1600" dirty="0" smtClean="0">
                <a:solidFill>
                  <a:schemeClr val="bg1"/>
                </a:solidFill>
              </a:rPr>
              <a:t>WRONG</a:t>
            </a:r>
            <a:endParaRPr lang="zh-CN" altLang="en-US" sz="1600" dirty="0">
              <a:solidFill>
                <a:schemeClr val="bg1"/>
              </a:solidFill>
            </a:endParaRPr>
          </a:p>
        </p:txBody>
      </p:sp>
      <p:sp>
        <p:nvSpPr>
          <p:cNvPr id="13" name="文本框 12"/>
          <p:cNvSpPr txBox="1"/>
          <p:nvPr/>
        </p:nvSpPr>
        <p:spPr>
          <a:xfrm>
            <a:off x="4074285" y="5403960"/>
            <a:ext cx="889460" cy="338554"/>
          </a:xfrm>
          <a:prstGeom prst="rect">
            <a:avLst/>
          </a:prstGeom>
          <a:solidFill>
            <a:srgbClr val="3814B0"/>
          </a:solidFill>
        </p:spPr>
        <p:txBody>
          <a:bodyPr wrap="square" rtlCol="0">
            <a:spAutoFit/>
          </a:bodyPr>
          <a:lstStyle/>
          <a:p>
            <a:pPr algn="ctr"/>
            <a:r>
              <a:rPr lang="en-US" altLang="zh-CN" sz="1600" dirty="0" smtClean="0">
                <a:solidFill>
                  <a:schemeClr val="bg1"/>
                </a:solidFill>
              </a:rPr>
              <a:t>RIGHT</a:t>
            </a:r>
            <a:endParaRPr lang="zh-CN" altLang="en-US" sz="1600" dirty="0">
              <a:solidFill>
                <a:schemeClr val="bg1"/>
              </a:solidFill>
            </a:endParaRPr>
          </a:p>
        </p:txBody>
      </p:sp>
      <p:sp>
        <p:nvSpPr>
          <p:cNvPr id="14" name="灯片编号占位符 13"/>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6" end="6"/>
                                            </p:txEl>
                                          </p:spTgt>
                                        </p:tgtEl>
                                        <p:attrNameLst>
                                          <p:attrName>style.visibility</p:attrName>
                                        </p:attrNameLst>
                                      </p:cBhvr>
                                      <p:to>
                                        <p:strVal val="visible"/>
                                      </p:to>
                                    </p:set>
                                    <p:animEffect transition="in" filter="fade">
                                      <p:cBhvr>
                                        <p:cTn id="17" dur="500"/>
                                        <p:tgtEl>
                                          <p:spTgt spid="5">
                                            <p:txEl>
                                              <p:pRg st="6" end="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
                                            <p:txEl>
                                              <p:pRg st="0" end="0"/>
                                            </p:txEl>
                                          </p:spTgt>
                                        </p:tgtEl>
                                        <p:attrNameLst>
                                          <p:attrName>style.visibility</p:attrName>
                                        </p:attrNameLst>
                                      </p:cBhvr>
                                      <p:to>
                                        <p:strVal val="visible"/>
                                      </p:to>
                                    </p:set>
                                    <p:animEffect transition="in" filter="fade">
                                      <p:cBhvr>
                                        <p:cTn id="27" dur="500"/>
                                        <p:tgtEl>
                                          <p:spTgt spid="6">
                                            <p:txEl>
                                              <p:pRg st="0" end="0"/>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6">
                                            <p:txEl>
                                              <p:pRg st="1" end="1"/>
                                            </p:txEl>
                                          </p:spTgt>
                                        </p:tgtEl>
                                        <p:attrNameLst>
                                          <p:attrName>style.visibility</p:attrName>
                                        </p:attrNameLst>
                                      </p:cBhvr>
                                      <p:to>
                                        <p:strVal val="visible"/>
                                      </p:to>
                                    </p:set>
                                    <p:animEffect transition="in" filter="fade">
                                      <p:cBhvr>
                                        <p:cTn id="30" dur="500"/>
                                        <p:tgtEl>
                                          <p:spTgt spid="6">
                                            <p:txEl>
                                              <p:pRg st="1" end="1"/>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6">
                                            <p:txEl>
                                              <p:pRg st="8" end="8"/>
                                            </p:txEl>
                                          </p:spTgt>
                                        </p:tgtEl>
                                        <p:attrNameLst>
                                          <p:attrName>style.visibility</p:attrName>
                                        </p:attrNameLst>
                                      </p:cBhvr>
                                      <p:to>
                                        <p:strVal val="visible"/>
                                      </p:to>
                                    </p:set>
                                    <p:animEffect transition="in" filter="fade">
                                      <p:cBhvr>
                                        <p:cTn id="33" dur="500"/>
                                        <p:tgtEl>
                                          <p:spTgt spid="6">
                                            <p:txEl>
                                              <p:pRg st="8" end="8"/>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6">
                                            <p:txEl>
                                              <p:pRg st="2" end="2"/>
                                            </p:txEl>
                                          </p:spTgt>
                                        </p:tgtEl>
                                        <p:attrNameLst>
                                          <p:attrName>style.visibility</p:attrName>
                                        </p:attrNameLst>
                                      </p:cBhvr>
                                      <p:to>
                                        <p:strVal val="visible"/>
                                      </p:to>
                                    </p:set>
                                    <p:animEffect transition="in" filter="fade">
                                      <p:cBhvr>
                                        <p:cTn id="38" dur="500"/>
                                        <p:tgtEl>
                                          <p:spTgt spid="6">
                                            <p:txEl>
                                              <p:pRg st="2" end="2"/>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7"/>
                                        </p:tgtEl>
                                        <p:attrNameLst>
                                          <p:attrName>style.visibility</p:attrName>
                                        </p:attrNameLst>
                                      </p:cBhvr>
                                      <p:to>
                                        <p:strVal val="visible"/>
                                      </p:to>
                                    </p:set>
                                    <p:animEffect transition="in" filter="fade">
                                      <p:cBhvr>
                                        <p:cTn id="43" dur="500"/>
                                        <p:tgtEl>
                                          <p:spTgt spid="7"/>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6">
                                            <p:txEl>
                                              <p:pRg st="3" end="3"/>
                                            </p:txEl>
                                          </p:spTgt>
                                        </p:tgtEl>
                                        <p:attrNameLst>
                                          <p:attrName>style.visibility</p:attrName>
                                        </p:attrNameLst>
                                      </p:cBhvr>
                                      <p:to>
                                        <p:strVal val="visible"/>
                                      </p:to>
                                    </p:set>
                                    <p:animEffect transition="in" filter="fade">
                                      <p:cBhvr>
                                        <p:cTn id="48" dur="500"/>
                                        <p:tgtEl>
                                          <p:spTgt spid="6">
                                            <p:txEl>
                                              <p:pRg st="3" end="3"/>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8"/>
                                        </p:tgtEl>
                                        <p:attrNameLst>
                                          <p:attrName>style.visibility</p:attrName>
                                        </p:attrNameLst>
                                      </p:cBhvr>
                                      <p:to>
                                        <p:strVal val="visible"/>
                                      </p:to>
                                    </p:set>
                                    <p:animEffect transition="in" filter="fade">
                                      <p:cBhvr>
                                        <p:cTn id="53" dur="500"/>
                                        <p:tgtEl>
                                          <p:spTgt spid="8"/>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nodeType="clickEffect">
                                  <p:stCondLst>
                                    <p:cond delay="0"/>
                                  </p:stCondLst>
                                  <p:childTnLst>
                                    <p:set>
                                      <p:cBhvr>
                                        <p:cTn id="57" dur="1" fill="hold">
                                          <p:stCondLst>
                                            <p:cond delay="0"/>
                                          </p:stCondLst>
                                        </p:cTn>
                                        <p:tgtEl>
                                          <p:spTgt spid="6">
                                            <p:txEl>
                                              <p:pRg st="4" end="4"/>
                                            </p:txEl>
                                          </p:spTgt>
                                        </p:tgtEl>
                                        <p:attrNameLst>
                                          <p:attrName>style.visibility</p:attrName>
                                        </p:attrNameLst>
                                      </p:cBhvr>
                                      <p:to>
                                        <p:strVal val="visible"/>
                                      </p:to>
                                    </p:set>
                                    <p:animEffect transition="in" filter="fade">
                                      <p:cBhvr>
                                        <p:cTn id="58" dur="500"/>
                                        <p:tgtEl>
                                          <p:spTgt spid="6">
                                            <p:txEl>
                                              <p:pRg st="4" end="4"/>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grpId="0" nodeType="clickEffect">
                                  <p:stCondLst>
                                    <p:cond delay="0"/>
                                  </p:stCondLst>
                                  <p:childTnLst>
                                    <p:set>
                                      <p:cBhvr>
                                        <p:cTn id="62" dur="1" fill="hold">
                                          <p:stCondLst>
                                            <p:cond delay="0"/>
                                          </p:stCondLst>
                                        </p:cTn>
                                        <p:tgtEl>
                                          <p:spTgt spid="9"/>
                                        </p:tgtEl>
                                        <p:attrNameLst>
                                          <p:attrName>style.visibility</p:attrName>
                                        </p:attrNameLst>
                                      </p:cBhvr>
                                      <p:to>
                                        <p:strVal val="visible"/>
                                      </p:to>
                                    </p:set>
                                    <p:animEffect transition="in" filter="fade">
                                      <p:cBhvr>
                                        <p:cTn id="63" dur="500"/>
                                        <p:tgtEl>
                                          <p:spTgt spid="9"/>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nodeType="clickEffect">
                                  <p:stCondLst>
                                    <p:cond delay="0"/>
                                  </p:stCondLst>
                                  <p:childTnLst>
                                    <p:set>
                                      <p:cBhvr>
                                        <p:cTn id="67" dur="1" fill="hold">
                                          <p:stCondLst>
                                            <p:cond delay="0"/>
                                          </p:stCondLst>
                                        </p:cTn>
                                        <p:tgtEl>
                                          <p:spTgt spid="6">
                                            <p:txEl>
                                              <p:pRg st="5" end="5"/>
                                            </p:txEl>
                                          </p:spTgt>
                                        </p:tgtEl>
                                        <p:attrNameLst>
                                          <p:attrName>style.visibility</p:attrName>
                                        </p:attrNameLst>
                                      </p:cBhvr>
                                      <p:to>
                                        <p:strVal val="visible"/>
                                      </p:to>
                                    </p:set>
                                    <p:animEffect transition="in" filter="fade">
                                      <p:cBhvr>
                                        <p:cTn id="68" dur="500"/>
                                        <p:tgtEl>
                                          <p:spTgt spid="6">
                                            <p:txEl>
                                              <p:pRg st="5" end="5"/>
                                            </p:txEl>
                                          </p:spTgt>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grpId="0" nodeType="clickEffect">
                                  <p:stCondLst>
                                    <p:cond delay="0"/>
                                  </p:stCondLst>
                                  <p:childTnLst>
                                    <p:set>
                                      <p:cBhvr>
                                        <p:cTn id="72" dur="1" fill="hold">
                                          <p:stCondLst>
                                            <p:cond delay="0"/>
                                          </p:stCondLst>
                                        </p:cTn>
                                        <p:tgtEl>
                                          <p:spTgt spid="11"/>
                                        </p:tgtEl>
                                        <p:attrNameLst>
                                          <p:attrName>style.visibility</p:attrName>
                                        </p:attrNameLst>
                                      </p:cBhvr>
                                      <p:to>
                                        <p:strVal val="visible"/>
                                      </p:to>
                                    </p:set>
                                    <p:animEffect transition="in" filter="fade">
                                      <p:cBhvr>
                                        <p:cTn id="73" dur="500"/>
                                        <p:tgtEl>
                                          <p:spTgt spid="11"/>
                                        </p:tgtEl>
                                      </p:cBhvr>
                                    </p:animEffect>
                                  </p:childTnLst>
                                </p:cTn>
                              </p:par>
                            </p:childTnLst>
                          </p:cTn>
                        </p:par>
                      </p:childTnLst>
                    </p:cTn>
                  </p:par>
                  <p:par>
                    <p:cTn id="74" fill="hold">
                      <p:stCondLst>
                        <p:cond delay="indefinite"/>
                      </p:stCondLst>
                      <p:childTnLst>
                        <p:par>
                          <p:cTn id="75" fill="hold">
                            <p:stCondLst>
                              <p:cond delay="0"/>
                            </p:stCondLst>
                            <p:childTnLst>
                              <p:par>
                                <p:cTn id="76" presetID="10" presetClass="entr" presetSubtype="0" fill="hold" nodeType="clickEffect">
                                  <p:stCondLst>
                                    <p:cond delay="0"/>
                                  </p:stCondLst>
                                  <p:childTnLst>
                                    <p:set>
                                      <p:cBhvr>
                                        <p:cTn id="77" dur="1" fill="hold">
                                          <p:stCondLst>
                                            <p:cond delay="0"/>
                                          </p:stCondLst>
                                        </p:cTn>
                                        <p:tgtEl>
                                          <p:spTgt spid="6">
                                            <p:txEl>
                                              <p:pRg st="6" end="6"/>
                                            </p:txEl>
                                          </p:spTgt>
                                        </p:tgtEl>
                                        <p:attrNameLst>
                                          <p:attrName>style.visibility</p:attrName>
                                        </p:attrNameLst>
                                      </p:cBhvr>
                                      <p:to>
                                        <p:strVal val="visible"/>
                                      </p:to>
                                    </p:set>
                                    <p:animEffect transition="in" filter="fade">
                                      <p:cBhvr>
                                        <p:cTn id="78" dur="500"/>
                                        <p:tgtEl>
                                          <p:spTgt spid="6">
                                            <p:txEl>
                                              <p:pRg st="6" end="6"/>
                                            </p:txEl>
                                          </p:spTgt>
                                        </p:tgtEl>
                                      </p:cBhvr>
                                    </p:animEffect>
                                  </p:childTnLst>
                                </p:cTn>
                              </p:par>
                            </p:childTnLst>
                          </p:cTn>
                        </p:par>
                      </p:childTnLst>
                    </p:cTn>
                  </p:par>
                  <p:par>
                    <p:cTn id="79" fill="hold">
                      <p:stCondLst>
                        <p:cond delay="indefinite"/>
                      </p:stCondLst>
                      <p:childTnLst>
                        <p:par>
                          <p:cTn id="80" fill="hold">
                            <p:stCondLst>
                              <p:cond delay="0"/>
                            </p:stCondLst>
                            <p:childTnLst>
                              <p:par>
                                <p:cTn id="81" presetID="10" presetClass="entr" presetSubtype="0" fill="hold" grpId="0" nodeType="clickEffect">
                                  <p:stCondLst>
                                    <p:cond delay="0"/>
                                  </p:stCondLst>
                                  <p:childTnLst>
                                    <p:set>
                                      <p:cBhvr>
                                        <p:cTn id="82" dur="1" fill="hold">
                                          <p:stCondLst>
                                            <p:cond delay="0"/>
                                          </p:stCondLst>
                                        </p:cTn>
                                        <p:tgtEl>
                                          <p:spTgt spid="12"/>
                                        </p:tgtEl>
                                        <p:attrNameLst>
                                          <p:attrName>style.visibility</p:attrName>
                                        </p:attrNameLst>
                                      </p:cBhvr>
                                      <p:to>
                                        <p:strVal val="visible"/>
                                      </p:to>
                                    </p:set>
                                    <p:animEffect transition="in" filter="fade">
                                      <p:cBhvr>
                                        <p:cTn id="83" dur="500"/>
                                        <p:tgtEl>
                                          <p:spTgt spid="12"/>
                                        </p:tgtEl>
                                      </p:cBhvr>
                                    </p:animEffect>
                                  </p:childTnLst>
                                </p:cTn>
                              </p:par>
                            </p:childTnLst>
                          </p:cTn>
                        </p:par>
                      </p:childTnLst>
                    </p:cTn>
                  </p:par>
                  <p:par>
                    <p:cTn id="84" fill="hold">
                      <p:stCondLst>
                        <p:cond delay="indefinite"/>
                      </p:stCondLst>
                      <p:childTnLst>
                        <p:par>
                          <p:cTn id="85" fill="hold">
                            <p:stCondLst>
                              <p:cond delay="0"/>
                            </p:stCondLst>
                            <p:childTnLst>
                              <p:par>
                                <p:cTn id="86" presetID="10" presetClass="entr" presetSubtype="0" fill="hold" nodeType="clickEffect">
                                  <p:stCondLst>
                                    <p:cond delay="0"/>
                                  </p:stCondLst>
                                  <p:childTnLst>
                                    <p:set>
                                      <p:cBhvr>
                                        <p:cTn id="87" dur="1" fill="hold">
                                          <p:stCondLst>
                                            <p:cond delay="0"/>
                                          </p:stCondLst>
                                        </p:cTn>
                                        <p:tgtEl>
                                          <p:spTgt spid="6">
                                            <p:txEl>
                                              <p:pRg st="7" end="7"/>
                                            </p:txEl>
                                          </p:spTgt>
                                        </p:tgtEl>
                                        <p:attrNameLst>
                                          <p:attrName>style.visibility</p:attrName>
                                        </p:attrNameLst>
                                      </p:cBhvr>
                                      <p:to>
                                        <p:strVal val="visible"/>
                                      </p:to>
                                    </p:set>
                                    <p:animEffect transition="in" filter="fade">
                                      <p:cBhvr>
                                        <p:cTn id="88" dur="500"/>
                                        <p:tgtEl>
                                          <p:spTgt spid="6">
                                            <p:txEl>
                                              <p:pRg st="7" end="7"/>
                                            </p:txEl>
                                          </p:spTgt>
                                        </p:tgtEl>
                                      </p:cBhvr>
                                    </p:animEffect>
                                  </p:childTnLst>
                                </p:cTn>
                              </p:par>
                            </p:childTnLst>
                          </p:cTn>
                        </p:par>
                      </p:childTnLst>
                    </p:cTn>
                  </p:par>
                  <p:par>
                    <p:cTn id="89" fill="hold">
                      <p:stCondLst>
                        <p:cond delay="indefinite"/>
                      </p:stCondLst>
                      <p:childTnLst>
                        <p:par>
                          <p:cTn id="90" fill="hold">
                            <p:stCondLst>
                              <p:cond delay="0"/>
                            </p:stCondLst>
                            <p:childTnLst>
                              <p:par>
                                <p:cTn id="91" presetID="10" presetClass="entr" presetSubtype="0" fill="hold" grpId="0" nodeType="clickEffect">
                                  <p:stCondLst>
                                    <p:cond delay="0"/>
                                  </p:stCondLst>
                                  <p:childTnLst>
                                    <p:set>
                                      <p:cBhvr>
                                        <p:cTn id="92" dur="1" fill="hold">
                                          <p:stCondLst>
                                            <p:cond delay="0"/>
                                          </p:stCondLst>
                                        </p:cTn>
                                        <p:tgtEl>
                                          <p:spTgt spid="13"/>
                                        </p:tgtEl>
                                        <p:attrNameLst>
                                          <p:attrName>style.visibility</p:attrName>
                                        </p:attrNameLst>
                                      </p:cBhvr>
                                      <p:to>
                                        <p:strVal val="visible"/>
                                      </p:to>
                                    </p:set>
                                    <p:animEffect transition="in" filter="fade">
                                      <p:cBhvr>
                                        <p:cTn id="93"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1" grpId="0" animBg="1"/>
      <p:bldP spid="12" grpId="0" animBg="1"/>
      <p:bldP spid="13"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练习 </a:t>
            </a:r>
            <a:r>
              <a:rPr lang="en-US" altLang="zh-CN" dirty="0"/>
              <a:t>5</a:t>
            </a:r>
            <a:r>
              <a:rPr lang="en-US" altLang="zh-CN" dirty="0" smtClean="0"/>
              <a:t>.3</a:t>
            </a:r>
            <a:r>
              <a:rPr lang="zh-CN" altLang="en-US" dirty="0" smtClean="0"/>
              <a:t>（续）</a:t>
            </a:r>
            <a:endParaRPr lang="zh-CN" altLang="en-US" dirty="0"/>
          </a:p>
        </p:txBody>
      </p:sp>
      <p:sp>
        <p:nvSpPr>
          <p:cNvPr id="4" name="文本框 3"/>
          <p:cNvSpPr txBox="1"/>
          <p:nvPr/>
        </p:nvSpPr>
        <p:spPr>
          <a:xfrm>
            <a:off x="107504" y="1228110"/>
            <a:ext cx="5303055" cy="369332"/>
          </a:xfrm>
          <a:prstGeom prst="rect">
            <a:avLst/>
          </a:prstGeom>
          <a:noFill/>
        </p:spPr>
        <p:txBody>
          <a:bodyPr wrap="none" rtlCol="0">
            <a:spAutoFit/>
          </a:bodyPr>
          <a:lstStyle/>
          <a:p>
            <a:r>
              <a:rPr lang="zh-CN" altLang="en-US" dirty="0" smtClean="0">
                <a:latin typeface="微软雅黑" panose="020B0503020204020204" pitchFamily="34" charset="-122"/>
                <a:ea typeface="微软雅黑" panose="020B0503020204020204" pitchFamily="34" charset="-122"/>
              </a:rPr>
              <a:t>给定类 </a:t>
            </a:r>
            <a:r>
              <a:rPr lang="en-US" altLang="zh-CN" dirty="0" smtClean="0">
                <a:latin typeface="微软雅黑" panose="020B0503020204020204" pitchFamily="34" charset="-122"/>
                <a:ea typeface="微软雅黑" panose="020B0503020204020204" pitchFamily="34" charset="-122"/>
              </a:rPr>
              <a:t>Car </a:t>
            </a:r>
            <a:r>
              <a:rPr lang="zh-CN" altLang="en-US" dirty="0" smtClean="0">
                <a:latin typeface="微软雅黑" panose="020B0503020204020204" pitchFamily="34" charset="-122"/>
                <a:ea typeface="微软雅黑" panose="020B0503020204020204" pitchFamily="34" charset="-122"/>
              </a:rPr>
              <a:t>的定义，判断 </a:t>
            </a:r>
            <a:r>
              <a:rPr lang="en-US" altLang="zh-CN" dirty="0" smtClean="0">
                <a:latin typeface="微软雅黑" panose="020B0503020204020204" pitchFamily="34" charset="-122"/>
                <a:ea typeface="微软雅黑" panose="020B0503020204020204" pitchFamily="34" charset="-122"/>
              </a:rPr>
              <a:t>main </a:t>
            </a:r>
            <a:r>
              <a:rPr lang="zh-CN" altLang="en-US" dirty="0" smtClean="0">
                <a:latin typeface="微软雅黑" panose="020B0503020204020204" pitchFamily="34" charset="-122"/>
                <a:ea typeface="微软雅黑" panose="020B0503020204020204" pitchFamily="34" charset="-122"/>
              </a:rPr>
              <a:t>中的语句是否合法</a:t>
            </a:r>
            <a:endParaRPr lang="zh-CN" altLang="en-US" dirty="0">
              <a:latin typeface="微软雅黑" panose="020B0503020204020204" pitchFamily="34" charset="-122"/>
              <a:ea typeface="微软雅黑" panose="020B0503020204020204" pitchFamily="34" charset="-122"/>
            </a:endParaRPr>
          </a:p>
        </p:txBody>
      </p:sp>
      <p:sp>
        <p:nvSpPr>
          <p:cNvPr id="5" name="TextBox 3"/>
          <p:cNvSpPr txBox="1"/>
          <p:nvPr/>
        </p:nvSpPr>
        <p:spPr>
          <a:xfrm>
            <a:off x="107504" y="1772816"/>
            <a:ext cx="3168352" cy="4524315"/>
          </a:xfrm>
          <a:prstGeom prst="rect">
            <a:avLst/>
          </a:prstGeom>
          <a:solidFill>
            <a:srgbClr val="FFFF73"/>
          </a:solidFill>
          <a:ln w="19050">
            <a:noFill/>
          </a:ln>
        </p:spPr>
        <p:txBody>
          <a:bodyPr wrap="square" rtlCol="0">
            <a:spAutoFit/>
          </a:bodyPr>
          <a:lstStyle/>
          <a:p>
            <a:pPr>
              <a:lnSpc>
                <a:spcPct val="200000"/>
              </a:lnSpc>
            </a:pPr>
            <a:r>
              <a:rPr lang="en-US" altLang="zh-CN" sz="1600" dirty="0" smtClean="0">
                <a:latin typeface="Consolas" panose="020B0609020204030204" pitchFamily="49" charset="0"/>
                <a:ea typeface="微软雅黑" panose="020B0503020204020204" pitchFamily="34" charset="-122"/>
                <a:cs typeface="Consolas" panose="020B0609020204030204" pitchFamily="49" charset="0"/>
              </a:rPr>
              <a:t>class Car {</a:t>
            </a:r>
            <a:endParaRPr lang="en-US" altLang="zh-CN" sz="1600" dirty="0" smtClean="0">
              <a:latin typeface="Consolas" panose="020B0609020204030204" pitchFamily="49" charset="0"/>
              <a:ea typeface="微软雅黑" panose="020B0503020204020204" pitchFamily="34" charset="-122"/>
              <a:cs typeface="Consolas" panose="020B0609020204030204" pitchFamily="49" charset="0"/>
            </a:endParaRPr>
          </a:p>
          <a:p>
            <a:pPr>
              <a:lnSpc>
                <a:spcPct val="200000"/>
              </a:lnSpc>
            </a:pPr>
            <a:r>
              <a:rPr lang="en-US" altLang="zh-CN" sz="1600" dirty="0" smtClean="0">
                <a:latin typeface="Consolas" panose="020B0609020204030204" pitchFamily="49" charset="0"/>
                <a:ea typeface="微软雅黑" panose="020B0503020204020204" pitchFamily="34" charset="-122"/>
                <a:cs typeface="Consolas" panose="020B0609020204030204" pitchFamily="49" charset="0"/>
              </a:rPr>
              <a:t>public: </a:t>
            </a:r>
            <a:r>
              <a:rPr lang="en-US" altLang="zh-CN" sz="16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 </a:t>
            </a:r>
            <a:r>
              <a:rPr lang="zh-CN" altLang="en-US" sz="1600" dirty="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公</a:t>
            </a:r>
            <a:r>
              <a:rPr lang="zh-CN" altLang="en-US" sz="16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有成员（接口）</a:t>
            </a:r>
            <a:endParaRPr lang="en-US" altLang="zh-CN" sz="16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endParaRPr>
          </a:p>
          <a:p>
            <a:pPr>
              <a:lnSpc>
                <a:spcPct val="200000"/>
              </a:lnSpc>
            </a:pPr>
            <a:r>
              <a:rPr lang="en-US" altLang="zh-CN" sz="1600" dirty="0">
                <a:latin typeface="Consolas" panose="020B0609020204030204" pitchFamily="49" charset="0"/>
                <a:ea typeface="微软雅黑" panose="020B0503020204020204" pitchFamily="34" charset="-122"/>
                <a:cs typeface="Consolas" panose="020B0609020204030204" pitchFamily="49" charset="0"/>
              </a:rPr>
              <a:t> </a:t>
            </a:r>
            <a:r>
              <a:rPr lang="en-US" altLang="zh-CN" sz="1600" dirty="0" smtClean="0">
                <a:latin typeface="Consolas" panose="020B0609020204030204" pitchFamily="49" charset="0"/>
                <a:ea typeface="微软雅黑" panose="020B0503020204020204" pitchFamily="34" charset="-122"/>
                <a:cs typeface="Consolas" panose="020B0609020204030204" pitchFamily="49" charset="0"/>
              </a:rPr>
              <a:t> void forward(</a:t>
            </a:r>
            <a:r>
              <a:rPr lang="en-US" altLang="zh-CN" sz="1600" dirty="0" err="1" smtClean="0">
                <a:latin typeface="Consolas" panose="020B0609020204030204" pitchFamily="49" charset="0"/>
                <a:ea typeface="微软雅黑" panose="020B0503020204020204" pitchFamily="34" charset="-122"/>
                <a:cs typeface="Consolas" panose="020B0609020204030204" pitchFamily="49" charset="0"/>
              </a:rPr>
              <a:t>int</a:t>
            </a:r>
            <a:r>
              <a:rPr lang="en-US" altLang="zh-CN" sz="1600" dirty="0" smtClean="0">
                <a:latin typeface="Consolas" panose="020B0609020204030204" pitchFamily="49" charset="0"/>
                <a:ea typeface="微软雅黑" panose="020B0503020204020204" pitchFamily="34" charset="-122"/>
                <a:cs typeface="Consolas" panose="020B0609020204030204" pitchFamily="49" charset="0"/>
              </a:rPr>
              <a:t> gear );</a:t>
            </a:r>
            <a:endParaRPr lang="en-US" altLang="zh-CN" sz="1600" dirty="0" smtClean="0">
              <a:latin typeface="Consolas" panose="020B0609020204030204" pitchFamily="49" charset="0"/>
              <a:ea typeface="微软雅黑" panose="020B0503020204020204" pitchFamily="34" charset="-122"/>
              <a:cs typeface="Consolas" panose="020B0609020204030204" pitchFamily="49" charset="0"/>
            </a:endParaRPr>
          </a:p>
          <a:p>
            <a:pPr>
              <a:lnSpc>
                <a:spcPct val="200000"/>
              </a:lnSpc>
            </a:pPr>
            <a:r>
              <a:rPr lang="en-US" altLang="zh-CN" sz="1600" dirty="0">
                <a:latin typeface="Consolas" panose="020B0609020204030204" pitchFamily="49" charset="0"/>
                <a:ea typeface="微软雅黑" panose="020B0503020204020204" pitchFamily="34" charset="-122"/>
                <a:cs typeface="Consolas" panose="020B0609020204030204" pitchFamily="49" charset="0"/>
              </a:rPr>
              <a:t> </a:t>
            </a:r>
            <a:r>
              <a:rPr lang="en-US" altLang="zh-CN" sz="1600" dirty="0" smtClean="0">
                <a:latin typeface="Consolas" panose="020B0609020204030204" pitchFamily="49" charset="0"/>
                <a:ea typeface="微软雅黑" panose="020B0503020204020204" pitchFamily="34" charset="-122"/>
                <a:cs typeface="Consolas" panose="020B0609020204030204" pitchFamily="49" charset="0"/>
              </a:rPr>
              <a:t> void brake();</a:t>
            </a:r>
            <a:endParaRPr lang="en-US" altLang="zh-CN" sz="1600" dirty="0" smtClean="0">
              <a:latin typeface="Consolas" panose="020B0609020204030204" pitchFamily="49" charset="0"/>
              <a:ea typeface="微软雅黑" panose="020B0503020204020204" pitchFamily="34" charset="-122"/>
              <a:cs typeface="Consolas" panose="020B0609020204030204" pitchFamily="49" charset="0"/>
            </a:endParaRPr>
          </a:p>
          <a:p>
            <a:pPr>
              <a:lnSpc>
                <a:spcPct val="200000"/>
              </a:lnSpc>
            </a:pPr>
            <a:r>
              <a:rPr lang="en-US" altLang="zh-CN" sz="1600" dirty="0">
                <a:latin typeface="Consolas" panose="020B0609020204030204" pitchFamily="49" charset="0"/>
                <a:ea typeface="微软雅黑" panose="020B0503020204020204" pitchFamily="34" charset="-122"/>
                <a:cs typeface="Consolas" panose="020B0609020204030204" pitchFamily="49" charset="0"/>
              </a:rPr>
              <a:t> </a:t>
            </a:r>
            <a:r>
              <a:rPr lang="en-US" altLang="zh-CN" sz="1600" dirty="0" smtClean="0">
                <a:latin typeface="Consolas" panose="020B0609020204030204" pitchFamily="49" charset="0"/>
                <a:ea typeface="微软雅黑" panose="020B0503020204020204" pitchFamily="34" charset="-122"/>
                <a:cs typeface="Consolas" panose="020B0609020204030204" pitchFamily="49" charset="0"/>
              </a:rPr>
              <a:t> double </a:t>
            </a:r>
            <a:r>
              <a:rPr lang="en-US" altLang="zh-CN" sz="1600" dirty="0" err="1" smtClean="0">
                <a:latin typeface="Consolas" panose="020B0609020204030204" pitchFamily="49" charset="0"/>
                <a:ea typeface="微软雅黑" panose="020B0503020204020204" pitchFamily="34" charset="-122"/>
                <a:cs typeface="Consolas" panose="020B0609020204030204" pitchFamily="49" charset="0"/>
              </a:rPr>
              <a:t>getCost</a:t>
            </a:r>
            <a:r>
              <a:rPr lang="en-US" altLang="zh-CN" sz="1600" dirty="0" smtClean="0">
                <a:latin typeface="Consolas" panose="020B0609020204030204" pitchFamily="49" charset="0"/>
                <a:ea typeface="微软雅黑" panose="020B0503020204020204" pitchFamily="34" charset="-122"/>
                <a:cs typeface="Consolas" panose="020B0609020204030204" pitchFamily="49" charset="0"/>
              </a:rPr>
              <a:t>();</a:t>
            </a:r>
            <a:endParaRPr lang="en-US" altLang="zh-CN" sz="1600" dirty="0" smtClean="0">
              <a:latin typeface="Consolas" panose="020B0609020204030204" pitchFamily="49" charset="0"/>
              <a:ea typeface="微软雅黑" panose="020B0503020204020204" pitchFamily="34" charset="-122"/>
              <a:cs typeface="Consolas" panose="020B0609020204030204" pitchFamily="49" charset="0"/>
            </a:endParaRPr>
          </a:p>
          <a:p>
            <a:pPr>
              <a:lnSpc>
                <a:spcPct val="200000"/>
              </a:lnSpc>
            </a:pPr>
            <a:r>
              <a:rPr lang="en-US" altLang="zh-CN" sz="1600" dirty="0">
                <a:latin typeface="Consolas" panose="020B0609020204030204" pitchFamily="49" charset="0"/>
                <a:ea typeface="微软雅黑" panose="020B0503020204020204" pitchFamily="34" charset="-122"/>
                <a:cs typeface="Consolas" panose="020B0609020204030204" pitchFamily="49" charset="0"/>
              </a:rPr>
              <a:t> </a:t>
            </a:r>
            <a:r>
              <a:rPr lang="en-US" altLang="zh-CN" sz="1600" dirty="0" smtClean="0">
                <a:latin typeface="Consolas" panose="020B0609020204030204" pitchFamily="49" charset="0"/>
                <a:ea typeface="微软雅黑" panose="020B0503020204020204" pitchFamily="34" charset="-122"/>
                <a:cs typeface="Consolas" panose="020B0609020204030204" pitchFamily="49" charset="0"/>
              </a:rPr>
              <a:t> string name;</a:t>
            </a:r>
            <a:endParaRPr lang="en-US" altLang="zh-CN" sz="1600" dirty="0" smtClean="0">
              <a:latin typeface="Consolas" panose="020B0609020204030204" pitchFamily="49" charset="0"/>
              <a:ea typeface="微软雅黑" panose="020B0503020204020204" pitchFamily="34" charset="-122"/>
              <a:cs typeface="Consolas" panose="020B0609020204030204" pitchFamily="49" charset="0"/>
            </a:endParaRPr>
          </a:p>
          <a:p>
            <a:pPr>
              <a:lnSpc>
                <a:spcPct val="200000"/>
              </a:lnSpc>
            </a:pPr>
            <a:r>
              <a:rPr lang="en-US" altLang="zh-CN" sz="1600" dirty="0" smtClean="0">
                <a:latin typeface="Consolas" panose="020B0609020204030204" pitchFamily="49" charset="0"/>
                <a:ea typeface="微软雅黑" panose="020B0503020204020204" pitchFamily="34" charset="-122"/>
                <a:cs typeface="Consolas" panose="020B0609020204030204" pitchFamily="49" charset="0"/>
              </a:rPr>
              <a:t>private: </a:t>
            </a:r>
            <a:r>
              <a:rPr lang="en-US" altLang="zh-CN" sz="1600" dirty="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 </a:t>
            </a:r>
            <a:r>
              <a:rPr lang="zh-CN" altLang="en-US" sz="16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私有成员</a:t>
            </a:r>
            <a:endParaRPr lang="en-US" altLang="zh-CN" sz="1600" dirty="0" smtClean="0">
              <a:latin typeface="Consolas" panose="020B0609020204030204" pitchFamily="49" charset="0"/>
              <a:ea typeface="微软雅黑" panose="020B0503020204020204" pitchFamily="34" charset="-122"/>
              <a:cs typeface="Consolas" panose="020B0609020204030204" pitchFamily="49" charset="0"/>
            </a:endParaRPr>
          </a:p>
          <a:p>
            <a:pPr>
              <a:lnSpc>
                <a:spcPct val="200000"/>
              </a:lnSpc>
            </a:pPr>
            <a:r>
              <a:rPr lang="en-US" altLang="zh-CN" sz="1600" dirty="0" smtClean="0">
                <a:latin typeface="Consolas" panose="020B0609020204030204" pitchFamily="49" charset="0"/>
                <a:ea typeface="微软雅黑" panose="020B0503020204020204" pitchFamily="34" charset="-122"/>
                <a:cs typeface="Consolas" panose="020B0609020204030204" pitchFamily="49" charset="0"/>
              </a:rPr>
              <a:t>  double cost;</a:t>
            </a:r>
            <a:endParaRPr lang="en-US" altLang="zh-CN" sz="1600" dirty="0">
              <a:latin typeface="Consolas" panose="020B0609020204030204" pitchFamily="49" charset="0"/>
              <a:ea typeface="微软雅黑" panose="020B0503020204020204" pitchFamily="34" charset="-122"/>
              <a:cs typeface="Consolas" panose="020B0609020204030204" pitchFamily="49" charset="0"/>
            </a:endParaRPr>
          </a:p>
          <a:p>
            <a:pPr>
              <a:lnSpc>
                <a:spcPct val="200000"/>
              </a:lnSpc>
            </a:pPr>
            <a:r>
              <a:rPr lang="en-US" altLang="zh-CN" sz="1600" dirty="0" smtClean="0">
                <a:latin typeface="Consolas" panose="020B0609020204030204" pitchFamily="49" charset="0"/>
                <a:ea typeface="微软雅黑" panose="020B0503020204020204" pitchFamily="34" charset="-122"/>
                <a:cs typeface="Consolas" panose="020B0609020204030204" pitchFamily="49" charset="0"/>
              </a:rPr>
              <a:t>}; </a:t>
            </a:r>
            <a:endParaRPr lang="en-US" altLang="zh-CN" sz="1600" dirty="0" smtClean="0">
              <a:latin typeface="Consolas" panose="020B0609020204030204" pitchFamily="49" charset="0"/>
              <a:ea typeface="微软雅黑" panose="020B0503020204020204" pitchFamily="34" charset="-122"/>
              <a:cs typeface="Consolas" panose="020B0609020204030204" pitchFamily="49" charset="0"/>
            </a:endParaRPr>
          </a:p>
        </p:txBody>
      </p:sp>
      <p:sp>
        <p:nvSpPr>
          <p:cNvPr id="6" name="矩形 5"/>
          <p:cNvSpPr/>
          <p:nvPr/>
        </p:nvSpPr>
        <p:spPr>
          <a:xfrm>
            <a:off x="4860032" y="1772816"/>
            <a:ext cx="4176464" cy="4524315"/>
          </a:xfrm>
          <a:prstGeom prst="rect">
            <a:avLst/>
          </a:prstGeom>
          <a:solidFill>
            <a:srgbClr val="FFFF73"/>
          </a:solidFill>
          <a:ln w="19050">
            <a:noFill/>
          </a:ln>
        </p:spPr>
        <p:txBody>
          <a:bodyPr wrap="square" rtlCol="0">
            <a:spAutoFit/>
          </a:bodyPr>
          <a:lstStyle/>
          <a:p>
            <a:pPr>
              <a:lnSpc>
                <a:spcPct val="200000"/>
              </a:lnSpc>
            </a:pPr>
            <a:r>
              <a:rPr lang="en-US" altLang="zh-CN" sz="1600" dirty="0">
                <a:latin typeface="Consolas" panose="020B0609020204030204" pitchFamily="49" charset="0"/>
                <a:ea typeface="微软雅黑" panose="020B0503020204020204" pitchFamily="34" charset="-122"/>
                <a:cs typeface="Consolas" panose="020B0609020204030204" pitchFamily="49" charset="0"/>
              </a:rPr>
              <a:t>void main() {</a:t>
            </a:r>
            <a:endParaRPr lang="en-US" altLang="zh-CN" sz="1600" dirty="0">
              <a:latin typeface="Consolas" panose="020B0609020204030204" pitchFamily="49" charset="0"/>
              <a:ea typeface="微软雅黑" panose="020B0503020204020204" pitchFamily="34" charset="-122"/>
              <a:cs typeface="Consolas" panose="020B0609020204030204" pitchFamily="49" charset="0"/>
            </a:endParaRPr>
          </a:p>
          <a:p>
            <a:pPr>
              <a:lnSpc>
                <a:spcPct val="200000"/>
              </a:lnSpc>
            </a:pPr>
            <a:r>
              <a:rPr lang="en-US" altLang="zh-CN" sz="1600" dirty="0">
                <a:latin typeface="Consolas" panose="020B0609020204030204" pitchFamily="49" charset="0"/>
                <a:ea typeface="微软雅黑" panose="020B0503020204020204" pitchFamily="34" charset="-122"/>
                <a:cs typeface="Consolas" panose="020B0609020204030204" pitchFamily="49" charset="0"/>
              </a:rPr>
              <a:t>  Car </a:t>
            </a:r>
            <a:r>
              <a:rPr lang="en-US" altLang="zh-CN" sz="1600" dirty="0" err="1">
                <a:latin typeface="Consolas" panose="020B0609020204030204" pitchFamily="49" charset="0"/>
                <a:ea typeface="微软雅黑" panose="020B0503020204020204" pitchFamily="34" charset="-122"/>
                <a:cs typeface="Consolas" panose="020B0609020204030204" pitchFamily="49" charset="0"/>
              </a:rPr>
              <a:t>benz</a:t>
            </a:r>
            <a:r>
              <a:rPr lang="en-US" altLang="zh-CN" sz="1600" dirty="0">
                <a:latin typeface="Consolas" panose="020B0609020204030204" pitchFamily="49" charset="0"/>
                <a:ea typeface="微软雅黑" panose="020B0503020204020204" pitchFamily="34" charset="-122"/>
                <a:cs typeface="Consolas" panose="020B0609020204030204" pitchFamily="49" charset="0"/>
              </a:rPr>
              <a:t>;</a:t>
            </a:r>
            <a:endParaRPr lang="en-US" altLang="zh-CN" sz="1600" dirty="0">
              <a:latin typeface="Consolas" panose="020B0609020204030204" pitchFamily="49" charset="0"/>
              <a:ea typeface="微软雅黑" panose="020B0503020204020204" pitchFamily="34" charset="-122"/>
              <a:cs typeface="Consolas" panose="020B0609020204030204" pitchFamily="49" charset="0"/>
            </a:endParaRPr>
          </a:p>
          <a:p>
            <a:pPr>
              <a:lnSpc>
                <a:spcPct val="200000"/>
              </a:lnSpc>
            </a:pPr>
            <a:r>
              <a:rPr lang="en-US" altLang="zh-CN" sz="1600" dirty="0">
                <a:latin typeface="Consolas" panose="020B0609020204030204" pitchFamily="49" charset="0"/>
                <a:ea typeface="微软雅黑" panose="020B0503020204020204" pitchFamily="34" charset="-122"/>
                <a:cs typeface="Consolas" panose="020B0609020204030204" pitchFamily="49" charset="0"/>
              </a:rPr>
              <a:t>  </a:t>
            </a:r>
            <a:r>
              <a:rPr lang="en-US" altLang="zh-CN" sz="1600" dirty="0" smtClean="0">
                <a:latin typeface="Consolas" panose="020B0609020204030204" pitchFamily="49" charset="0"/>
                <a:ea typeface="微软雅黑" panose="020B0503020204020204" pitchFamily="34" charset="-122"/>
                <a:cs typeface="Consolas" panose="020B0609020204030204" pitchFamily="49" charset="0"/>
              </a:rPr>
              <a:t>… …</a:t>
            </a:r>
            <a:endParaRPr lang="en-US" altLang="zh-CN" sz="1600" dirty="0" smtClean="0">
              <a:latin typeface="Consolas" panose="020B0609020204030204" pitchFamily="49" charset="0"/>
              <a:ea typeface="微软雅黑" panose="020B0503020204020204" pitchFamily="34" charset="-122"/>
              <a:cs typeface="Consolas" panose="020B0609020204030204" pitchFamily="49" charset="0"/>
            </a:endParaRPr>
          </a:p>
          <a:p>
            <a:pPr>
              <a:lnSpc>
                <a:spcPct val="200000"/>
              </a:lnSpc>
            </a:pPr>
            <a:r>
              <a:rPr lang="en-US" altLang="zh-CN" sz="1600" dirty="0" smtClean="0">
                <a:latin typeface="Consolas" panose="020B0609020204030204" pitchFamily="49" charset="0"/>
                <a:ea typeface="微软雅黑" panose="020B0503020204020204" pitchFamily="34" charset="-122"/>
                <a:cs typeface="Consolas" panose="020B0609020204030204" pitchFamily="49" charset="0"/>
              </a:rPr>
              <a:t>  </a:t>
            </a:r>
            <a:r>
              <a:rPr lang="en-US" altLang="zh-CN" sz="1600" dirty="0" err="1" smtClean="0">
                <a:latin typeface="Consolas" panose="020B0609020204030204" pitchFamily="49" charset="0"/>
                <a:ea typeface="微软雅黑" panose="020B0503020204020204" pitchFamily="34" charset="-122"/>
                <a:cs typeface="Consolas" panose="020B0609020204030204" pitchFamily="49" charset="0"/>
              </a:rPr>
              <a:t>cout</a:t>
            </a:r>
            <a:r>
              <a:rPr lang="en-US" altLang="zh-CN" sz="1600" dirty="0" smtClean="0">
                <a:latin typeface="Consolas" panose="020B0609020204030204" pitchFamily="49" charset="0"/>
                <a:ea typeface="微软雅黑" panose="020B0503020204020204" pitchFamily="34" charset="-122"/>
                <a:cs typeface="Consolas" panose="020B0609020204030204" pitchFamily="49" charset="0"/>
              </a:rPr>
              <a:t> &lt;&lt; Car.name;</a:t>
            </a:r>
            <a:endParaRPr lang="en-US" altLang="zh-CN" sz="1600" dirty="0" smtClean="0">
              <a:latin typeface="Consolas" panose="020B0609020204030204" pitchFamily="49" charset="0"/>
              <a:ea typeface="微软雅黑" panose="020B0503020204020204" pitchFamily="34" charset="-122"/>
              <a:cs typeface="Consolas" panose="020B0609020204030204" pitchFamily="49" charset="0"/>
            </a:endParaRPr>
          </a:p>
          <a:p>
            <a:pPr>
              <a:lnSpc>
                <a:spcPct val="200000"/>
              </a:lnSpc>
            </a:pPr>
            <a:r>
              <a:rPr lang="en-US" altLang="zh-CN" sz="1600" dirty="0" smtClean="0">
                <a:latin typeface="Consolas" panose="020B0609020204030204" pitchFamily="49" charset="0"/>
                <a:ea typeface="微软雅黑" panose="020B0503020204020204" pitchFamily="34" charset="-122"/>
                <a:cs typeface="Consolas" panose="020B0609020204030204" pitchFamily="49" charset="0"/>
              </a:rPr>
              <a:t>  </a:t>
            </a:r>
            <a:r>
              <a:rPr lang="en-US" altLang="zh-CN" sz="1600" dirty="0" err="1" smtClean="0">
                <a:latin typeface="Consolas" panose="020B0609020204030204" pitchFamily="49" charset="0"/>
                <a:ea typeface="微软雅黑" panose="020B0503020204020204" pitchFamily="34" charset="-122"/>
                <a:cs typeface="Consolas" panose="020B0609020204030204" pitchFamily="49" charset="0"/>
              </a:rPr>
              <a:t>cout</a:t>
            </a:r>
            <a:r>
              <a:rPr lang="en-US" altLang="zh-CN" sz="1600" dirty="0" smtClean="0">
                <a:latin typeface="Consolas" panose="020B0609020204030204" pitchFamily="49" charset="0"/>
                <a:ea typeface="微软雅黑" panose="020B0503020204020204" pitchFamily="34" charset="-122"/>
                <a:cs typeface="Consolas" panose="020B0609020204030204" pitchFamily="49" charset="0"/>
              </a:rPr>
              <a:t> &lt;&lt; </a:t>
            </a:r>
            <a:r>
              <a:rPr lang="en-US" altLang="zh-CN" sz="1600" dirty="0" err="1" smtClean="0">
                <a:latin typeface="Consolas" panose="020B0609020204030204" pitchFamily="49" charset="0"/>
                <a:ea typeface="微软雅黑" panose="020B0503020204020204" pitchFamily="34" charset="-122"/>
                <a:cs typeface="Consolas" panose="020B0609020204030204" pitchFamily="49" charset="0"/>
              </a:rPr>
              <a:t>Car.getCost</a:t>
            </a:r>
            <a:r>
              <a:rPr lang="en-US" altLang="zh-CN" sz="1600" dirty="0" smtClean="0">
                <a:latin typeface="Consolas" panose="020B0609020204030204" pitchFamily="49" charset="0"/>
                <a:ea typeface="微软雅黑" panose="020B0503020204020204" pitchFamily="34" charset="-122"/>
                <a:cs typeface="Consolas" panose="020B0609020204030204" pitchFamily="49" charset="0"/>
              </a:rPr>
              <a:t>();</a:t>
            </a:r>
            <a:endParaRPr lang="en-US" altLang="zh-CN" sz="1600" dirty="0" smtClean="0">
              <a:latin typeface="Consolas" panose="020B0609020204030204" pitchFamily="49" charset="0"/>
              <a:ea typeface="微软雅黑" panose="020B0503020204020204" pitchFamily="34" charset="-122"/>
              <a:cs typeface="Consolas" panose="020B0609020204030204" pitchFamily="49" charset="0"/>
            </a:endParaRPr>
          </a:p>
          <a:p>
            <a:pPr>
              <a:lnSpc>
                <a:spcPct val="200000"/>
              </a:lnSpc>
            </a:pPr>
            <a:r>
              <a:rPr lang="en-US" altLang="zh-CN" sz="1600" dirty="0" smtClean="0">
                <a:latin typeface="Consolas" panose="020B0609020204030204" pitchFamily="49" charset="0"/>
                <a:ea typeface="微软雅黑" panose="020B0503020204020204" pitchFamily="34" charset="-122"/>
                <a:cs typeface="Consolas" panose="020B0609020204030204" pitchFamily="49" charset="0"/>
              </a:rPr>
              <a:t>  </a:t>
            </a:r>
            <a:r>
              <a:rPr lang="en-US" altLang="zh-CN" sz="1600" dirty="0" err="1" smtClean="0">
                <a:latin typeface="Consolas" panose="020B0609020204030204" pitchFamily="49" charset="0"/>
                <a:ea typeface="微软雅黑" panose="020B0503020204020204" pitchFamily="34" charset="-122"/>
                <a:cs typeface="Consolas" panose="020B0609020204030204" pitchFamily="49" charset="0"/>
              </a:rPr>
              <a:t>cout</a:t>
            </a:r>
            <a:r>
              <a:rPr lang="en-US" altLang="zh-CN" sz="1600" dirty="0" smtClean="0">
                <a:latin typeface="Consolas" panose="020B0609020204030204" pitchFamily="49" charset="0"/>
                <a:ea typeface="微软雅黑" panose="020B0503020204020204" pitchFamily="34" charset="-122"/>
                <a:cs typeface="Consolas" panose="020B0609020204030204" pitchFamily="49" charset="0"/>
              </a:rPr>
              <a:t> &lt;&lt; </a:t>
            </a:r>
            <a:r>
              <a:rPr lang="en-US" altLang="zh-CN" sz="1600" dirty="0" err="1" smtClean="0">
                <a:latin typeface="Consolas" panose="020B0609020204030204" pitchFamily="49" charset="0"/>
                <a:ea typeface="微软雅黑" panose="020B0503020204020204" pitchFamily="34" charset="-122"/>
                <a:cs typeface="Consolas" panose="020B0609020204030204" pitchFamily="49" charset="0"/>
              </a:rPr>
              <a:t>benz.getCost</a:t>
            </a:r>
            <a:r>
              <a:rPr lang="en-US" altLang="zh-CN" sz="1600" dirty="0" smtClean="0">
                <a:latin typeface="Consolas" panose="020B0609020204030204" pitchFamily="49" charset="0"/>
                <a:ea typeface="微软雅黑" panose="020B0503020204020204" pitchFamily="34" charset="-122"/>
                <a:cs typeface="Consolas" panose="020B0609020204030204" pitchFamily="49" charset="0"/>
              </a:rPr>
              <a:t>();</a:t>
            </a:r>
            <a:endParaRPr lang="en-US" altLang="zh-CN" sz="1600" dirty="0" smtClean="0">
              <a:latin typeface="Consolas" panose="020B0609020204030204" pitchFamily="49" charset="0"/>
              <a:ea typeface="微软雅黑" panose="020B0503020204020204" pitchFamily="34" charset="-122"/>
              <a:cs typeface="Consolas" panose="020B0609020204030204" pitchFamily="49" charset="0"/>
            </a:endParaRPr>
          </a:p>
          <a:p>
            <a:pPr>
              <a:lnSpc>
                <a:spcPct val="200000"/>
              </a:lnSpc>
            </a:pPr>
            <a:r>
              <a:rPr lang="en-US" altLang="zh-CN" sz="1600" dirty="0" smtClean="0">
                <a:latin typeface="Consolas" panose="020B0609020204030204" pitchFamily="49" charset="0"/>
                <a:ea typeface="微软雅黑" panose="020B0503020204020204" pitchFamily="34" charset="-122"/>
                <a:cs typeface="Consolas" panose="020B0609020204030204" pitchFamily="49" charset="0"/>
              </a:rPr>
              <a:t>  </a:t>
            </a:r>
            <a:r>
              <a:rPr lang="en-US" altLang="zh-CN" sz="1600" dirty="0" err="1" smtClean="0">
                <a:latin typeface="Consolas" panose="020B0609020204030204" pitchFamily="49" charset="0"/>
                <a:ea typeface="微软雅黑" panose="020B0503020204020204" pitchFamily="34" charset="-122"/>
                <a:cs typeface="Consolas" panose="020B0609020204030204" pitchFamily="49" charset="0"/>
              </a:rPr>
              <a:t>Car.brake</a:t>
            </a:r>
            <a:r>
              <a:rPr lang="en-US" altLang="zh-CN" sz="1600" dirty="0" smtClean="0">
                <a:latin typeface="Consolas" panose="020B0609020204030204" pitchFamily="49" charset="0"/>
                <a:ea typeface="微软雅黑" panose="020B0503020204020204" pitchFamily="34" charset="-122"/>
                <a:cs typeface="Consolas" panose="020B0609020204030204" pitchFamily="49" charset="0"/>
              </a:rPr>
              <a:t>();</a:t>
            </a:r>
            <a:endParaRPr lang="en-US" altLang="zh-CN" sz="1600" dirty="0" smtClean="0">
              <a:latin typeface="Consolas" panose="020B0609020204030204" pitchFamily="49" charset="0"/>
              <a:ea typeface="微软雅黑" panose="020B0503020204020204" pitchFamily="34" charset="-122"/>
              <a:cs typeface="Consolas" panose="020B0609020204030204" pitchFamily="49" charset="0"/>
            </a:endParaRPr>
          </a:p>
          <a:p>
            <a:pPr>
              <a:lnSpc>
                <a:spcPct val="200000"/>
              </a:lnSpc>
            </a:pPr>
            <a:r>
              <a:rPr lang="en-US" altLang="zh-CN" sz="1600" dirty="0" smtClean="0">
                <a:latin typeface="Consolas" panose="020B0609020204030204" pitchFamily="49" charset="0"/>
                <a:ea typeface="微软雅黑" panose="020B0503020204020204" pitchFamily="34" charset="-122"/>
                <a:cs typeface="Consolas" panose="020B0609020204030204" pitchFamily="49" charset="0"/>
              </a:rPr>
              <a:t>  </a:t>
            </a:r>
            <a:r>
              <a:rPr lang="en-US" altLang="zh-CN" sz="1600" dirty="0" err="1" smtClean="0">
                <a:latin typeface="Consolas" panose="020B0609020204030204" pitchFamily="49" charset="0"/>
                <a:ea typeface="微软雅黑" panose="020B0503020204020204" pitchFamily="34" charset="-122"/>
                <a:cs typeface="Consolas" panose="020B0609020204030204" pitchFamily="49" charset="0"/>
              </a:rPr>
              <a:t>benz.forward</a:t>
            </a:r>
            <a:r>
              <a:rPr lang="en-US" altLang="zh-CN" sz="1600" dirty="0" smtClean="0">
                <a:latin typeface="Consolas" panose="020B0609020204030204" pitchFamily="49" charset="0"/>
                <a:ea typeface="微软雅黑" panose="020B0503020204020204" pitchFamily="34" charset="-122"/>
                <a:cs typeface="Consolas" panose="020B0609020204030204" pitchFamily="49" charset="0"/>
              </a:rPr>
              <a:t>( “second” );</a:t>
            </a:r>
            <a:endParaRPr lang="en-US" altLang="zh-CN" sz="1600" dirty="0" smtClean="0">
              <a:latin typeface="Consolas" panose="020B0609020204030204" pitchFamily="49" charset="0"/>
              <a:ea typeface="微软雅黑" panose="020B0503020204020204" pitchFamily="34" charset="-122"/>
              <a:cs typeface="Consolas" panose="020B0609020204030204" pitchFamily="49" charset="0"/>
            </a:endParaRPr>
          </a:p>
          <a:p>
            <a:pPr>
              <a:lnSpc>
                <a:spcPct val="200000"/>
              </a:lnSpc>
            </a:pPr>
            <a:r>
              <a:rPr lang="en-US" altLang="zh-CN" sz="1600" dirty="0" smtClean="0">
                <a:latin typeface="Consolas" panose="020B0609020204030204" pitchFamily="49" charset="0"/>
                <a:ea typeface="微软雅黑" panose="020B0503020204020204" pitchFamily="34" charset="-122"/>
                <a:cs typeface="Consolas" panose="020B0609020204030204" pitchFamily="49" charset="0"/>
              </a:rPr>
              <a:t>}</a:t>
            </a:r>
            <a:endParaRPr lang="en-US" altLang="zh-CN" sz="1600" dirty="0">
              <a:latin typeface="Consolas" panose="020B0609020204030204" pitchFamily="49" charset="0"/>
              <a:ea typeface="微软雅黑" panose="020B0503020204020204" pitchFamily="34" charset="-122"/>
              <a:cs typeface="Consolas" panose="020B0609020204030204" pitchFamily="49" charset="0"/>
            </a:endParaRPr>
          </a:p>
        </p:txBody>
      </p:sp>
      <p:sp>
        <p:nvSpPr>
          <p:cNvPr id="8" name="文本框 7"/>
          <p:cNvSpPr txBox="1"/>
          <p:nvPr/>
        </p:nvSpPr>
        <p:spPr>
          <a:xfrm>
            <a:off x="4061603" y="3429000"/>
            <a:ext cx="889460" cy="338554"/>
          </a:xfrm>
          <a:prstGeom prst="rect">
            <a:avLst/>
          </a:prstGeom>
          <a:solidFill>
            <a:srgbClr val="3814B0"/>
          </a:solidFill>
        </p:spPr>
        <p:txBody>
          <a:bodyPr wrap="square" rtlCol="0">
            <a:spAutoFit/>
          </a:bodyPr>
          <a:lstStyle/>
          <a:p>
            <a:pPr algn="ctr"/>
            <a:r>
              <a:rPr lang="en-US" altLang="zh-CN" sz="1600" dirty="0" smtClean="0">
                <a:solidFill>
                  <a:schemeClr val="bg1"/>
                </a:solidFill>
              </a:rPr>
              <a:t>WRONG</a:t>
            </a:r>
            <a:endParaRPr lang="zh-CN" altLang="en-US" sz="1600" dirty="0">
              <a:solidFill>
                <a:schemeClr val="bg1"/>
              </a:solidFill>
            </a:endParaRPr>
          </a:p>
        </p:txBody>
      </p:sp>
      <p:sp>
        <p:nvSpPr>
          <p:cNvPr id="9" name="文本框 8"/>
          <p:cNvSpPr txBox="1"/>
          <p:nvPr/>
        </p:nvSpPr>
        <p:spPr>
          <a:xfrm>
            <a:off x="4082216" y="3933056"/>
            <a:ext cx="876778" cy="338554"/>
          </a:xfrm>
          <a:prstGeom prst="rect">
            <a:avLst/>
          </a:prstGeom>
          <a:solidFill>
            <a:srgbClr val="3814B0"/>
          </a:solidFill>
        </p:spPr>
        <p:txBody>
          <a:bodyPr wrap="none" rtlCol="0">
            <a:spAutoFit/>
          </a:bodyPr>
          <a:lstStyle/>
          <a:p>
            <a:r>
              <a:rPr lang="en-US" altLang="zh-CN" sz="1600" dirty="0" smtClean="0">
                <a:solidFill>
                  <a:schemeClr val="bg1"/>
                </a:solidFill>
              </a:rPr>
              <a:t>WRONG</a:t>
            </a:r>
            <a:endParaRPr lang="zh-CN" altLang="en-US" sz="1600" dirty="0">
              <a:solidFill>
                <a:schemeClr val="bg1"/>
              </a:solidFill>
            </a:endParaRPr>
          </a:p>
        </p:txBody>
      </p:sp>
      <p:sp>
        <p:nvSpPr>
          <p:cNvPr id="10" name="文本框 9"/>
          <p:cNvSpPr txBox="1"/>
          <p:nvPr/>
        </p:nvSpPr>
        <p:spPr>
          <a:xfrm>
            <a:off x="4075875" y="4446984"/>
            <a:ext cx="889460" cy="338554"/>
          </a:xfrm>
          <a:prstGeom prst="rect">
            <a:avLst/>
          </a:prstGeom>
          <a:solidFill>
            <a:srgbClr val="3814B0"/>
          </a:solidFill>
        </p:spPr>
        <p:txBody>
          <a:bodyPr wrap="square" rtlCol="0">
            <a:spAutoFit/>
          </a:bodyPr>
          <a:lstStyle/>
          <a:p>
            <a:pPr algn="ctr"/>
            <a:r>
              <a:rPr lang="en-US" altLang="zh-CN" sz="1600" dirty="0" smtClean="0">
                <a:solidFill>
                  <a:schemeClr val="bg1"/>
                </a:solidFill>
              </a:rPr>
              <a:t>RIGHT</a:t>
            </a:r>
            <a:endParaRPr lang="zh-CN" altLang="en-US" sz="1600" dirty="0">
              <a:solidFill>
                <a:schemeClr val="bg1"/>
              </a:solidFill>
            </a:endParaRPr>
          </a:p>
        </p:txBody>
      </p:sp>
      <p:sp>
        <p:nvSpPr>
          <p:cNvPr id="11" name="文本框 10"/>
          <p:cNvSpPr txBox="1"/>
          <p:nvPr/>
        </p:nvSpPr>
        <p:spPr>
          <a:xfrm>
            <a:off x="4082216" y="4919682"/>
            <a:ext cx="876778" cy="338554"/>
          </a:xfrm>
          <a:prstGeom prst="rect">
            <a:avLst/>
          </a:prstGeom>
          <a:solidFill>
            <a:srgbClr val="3814B0"/>
          </a:solidFill>
        </p:spPr>
        <p:txBody>
          <a:bodyPr wrap="none" rtlCol="0">
            <a:spAutoFit/>
          </a:bodyPr>
          <a:lstStyle/>
          <a:p>
            <a:r>
              <a:rPr lang="en-US" altLang="zh-CN" sz="1600" dirty="0" smtClean="0">
                <a:solidFill>
                  <a:schemeClr val="bg1"/>
                </a:solidFill>
              </a:rPr>
              <a:t>WRONG</a:t>
            </a:r>
            <a:endParaRPr lang="zh-CN" altLang="en-US" sz="1600" dirty="0">
              <a:solidFill>
                <a:schemeClr val="bg1"/>
              </a:solidFill>
            </a:endParaRPr>
          </a:p>
        </p:txBody>
      </p:sp>
      <p:sp>
        <p:nvSpPr>
          <p:cNvPr id="12" name="文本框 11"/>
          <p:cNvSpPr txBox="1"/>
          <p:nvPr/>
        </p:nvSpPr>
        <p:spPr>
          <a:xfrm>
            <a:off x="4074285" y="5403960"/>
            <a:ext cx="889460" cy="338554"/>
          </a:xfrm>
          <a:prstGeom prst="rect">
            <a:avLst/>
          </a:prstGeom>
          <a:solidFill>
            <a:srgbClr val="3814B0"/>
          </a:solidFill>
        </p:spPr>
        <p:txBody>
          <a:bodyPr wrap="square" rtlCol="0">
            <a:spAutoFit/>
          </a:bodyPr>
          <a:lstStyle/>
          <a:p>
            <a:pPr algn="ctr"/>
            <a:r>
              <a:rPr lang="en-US" altLang="zh-CN" sz="1600" dirty="0" smtClean="0">
                <a:solidFill>
                  <a:schemeClr val="bg1"/>
                </a:solidFill>
              </a:rPr>
              <a:t>WRONG</a:t>
            </a:r>
            <a:endParaRPr lang="zh-CN" altLang="en-US" sz="1600" dirty="0">
              <a:solidFill>
                <a:schemeClr val="bg1"/>
              </a:solidFill>
            </a:endParaRPr>
          </a:p>
        </p:txBody>
      </p:sp>
      <p:sp>
        <p:nvSpPr>
          <p:cNvPr id="13" name="灯片编号占位符 12"/>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fade">
                                      <p:cBhvr>
                                        <p:cTn id="12" dur="500"/>
                                        <p:tgtEl>
                                          <p:spTgt spid="6">
                                            <p:txEl>
                                              <p:pRg st="0" end="0"/>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6">
                                            <p:txEl>
                                              <p:pRg st="1" end="1"/>
                                            </p:txEl>
                                          </p:spTgt>
                                        </p:tgtEl>
                                        <p:attrNameLst>
                                          <p:attrName>style.visibility</p:attrName>
                                        </p:attrNameLst>
                                      </p:cBhvr>
                                      <p:to>
                                        <p:strVal val="visible"/>
                                      </p:to>
                                    </p:set>
                                    <p:animEffect transition="in" filter="fade">
                                      <p:cBhvr>
                                        <p:cTn id="15" dur="500"/>
                                        <p:tgtEl>
                                          <p:spTgt spid="6">
                                            <p:txEl>
                                              <p:pRg st="1" end="1"/>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6">
                                            <p:txEl>
                                              <p:pRg st="8" end="8"/>
                                            </p:txEl>
                                          </p:spTgt>
                                        </p:tgtEl>
                                        <p:attrNameLst>
                                          <p:attrName>style.visibility</p:attrName>
                                        </p:attrNameLst>
                                      </p:cBhvr>
                                      <p:to>
                                        <p:strVal val="visible"/>
                                      </p:to>
                                    </p:set>
                                    <p:animEffect transition="in" filter="fade">
                                      <p:cBhvr>
                                        <p:cTn id="18" dur="500"/>
                                        <p:tgtEl>
                                          <p:spTgt spid="6">
                                            <p:txEl>
                                              <p:pRg st="8" end="8"/>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6">
                                            <p:txEl>
                                              <p:pRg st="2" end="2"/>
                                            </p:txEl>
                                          </p:spTgt>
                                        </p:tgtEl>
                                        <p:attrNameLst>
                                          <p:attrName>style.visibility</p:attrName>
                                        </p:attrNameLst>
                                      </p:cBhvr>
                                      <p:to>
                                        <p:strVal val="visible"/>
                                      </p:to>
                                    </p:set>
                                    <p:animEffect transition="in" filter="fade">
                                      <p:cBhvr>
                                        <p:cTn id="23" dur="500"/>
                                        <p:tgtEl>
                                          <p:spTgt spid="6">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6">
                                            <p:txEl>
                                              <p:pRg st="3" end="3"/>
                                            </p:txEl>
                                          </p:spTgt>
                                        </p:tgtEl>
                                        <p:attrNameLst>
                                          <p:attrName>style.visibility</p:attrName>
                                        </p:attrNameLst>
                                      </p:cBhvr>
                                      <p:to>
                                        <p:strVal val="visible"/>
                                      </p:to>
                                    </p:set>
                                    <p:animEffect transition="in" filter="fade">
                                      <p:cBhvr>
                                        <p:cTn id="28" dur="500"/>
                                        <p:tgtEl>
                                          <p:spTgt spid="6">
                                            <p:txEl>
                                              <p:pRg st="3" end="3"/>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6">
                                            <p:txEl>
                                              <p:pRg st="4" end="4"/>
                                            </p:txEl>
                                          </p:spTgt>
                                        </p:tgtEl>
                                        <p:attrNameLst>
                                          <p:attrName>style.visibility</p:attrName>
                                        </p:attrNameLst>
                                      </p:cBhvr>
                                      <p:to>
                                        <p:strVal val="visible"/>
                                      </p:to>
                                    </p:set>
                                    <p:animEffect transition="in" filter="fade">
                                      <p:cBhvr>
                                        <p:cTn id="33" dur="500"/>
                                        <p:tgtEl>
                                          <p:spTgt spid="6">
                                            <p:txEl>
                                              <p:pRg st="4" end="4"/>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6">
                                            <p:txEl>
                                              <p:pRg st="5" end="5"/>
                                            </p:txEl>
                                          </p:spTgt>
                                        </p:tgtEl>
                                        <p:attrNameLst>
                                          <p:attrName>style.visibility</p:attrName>
                                        </p:attrNameLst>
                                      </p:cBhvr>
                                      <p:to>
                                        <p:strVal val="visible"/>
                                      </p:to>
                                    </p:set>
                                    <p:animEffect transition="in" filter="fade">
                                      <p:cBhvr>
                                        <p:cTn id="38" dur="500"/>
                                        <p:tgtEl>
                                          <p:spTgt spid="6">
                                            <p:txEl>
                                              <p:pRg st="5" end="5"/>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6">
                                            <p:txEl>
                                              <p:pRg st="6" end="6"/>
                                            </p:txEl>
                                          </p:spTgt>
                                        </p:tgtEl>
                                        <p:attrNameLst>
                                          <p:attrName>style.visibility</p:attrName>
                                        </p:attrNameLst>
                                      </p:cBhvr>
                                      <p:to>
                                        <p:strVal val="visible"/>
                                      </p:to>
                                    </p:set>
                                    <p:animEffect transition="in" filter="fade">
                                      <p:cBhvr>
                                        <p:cTn id="43" dur="500"/>
                                        <p:tgtEl>
                                          <p:spTgt spid="6">
                                            <p:txEl>
                                              <p:pRg st="6" end="6"/>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6">
                                            <p:txEl>
                                              <p:pRg st="7" end="7"/>
                                            </p:txEl>
                                          </p:spTgt>
                                        </p:tgtEl>
                                        <p:attrNameLst>
                                          <p:attrName>style.visibility</p:attrName>
                                        </p:attrNameLst>
                                      </p:cBhvr>
                                      <p:to>
                                        <p:strVal val="visible"/>
                                      </p:to>
                                    </p:set>
                                    <p:animEffect transition="in" filter="fade">
                                      <p:cBhvr>
                                        <p:cTn id="48" dur="500"/>
                                        <p:tgtEl>
                                          <p:spTgt spid="6">
                                            <p:txEl>
                                              <p:pRg st="7" end="7"/>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8"/>
                                        </p:tgtEl>
                                        <p:attrNameLst>
                                          <p:attrName>style.visibility</p:attrName>
                                        </p:attrNameLst>
                                      </p:cBhvr>
                                      <p:to>
                                        <p:strVal val="visible"/>
                                      </p:to>
                                    </p:set>
                                    <p:animEffect transition="in" filter="fade">
                                      <p:cBhvr>
                                        <p:cTn id="53" dur="500"/>
                                        <p:tgtEl>
                                          <p:spTgt spid="8"/>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grpId="0" nodeType="clickEffect">
                                  <p:stCondLst>
                                    <p:cond delay="0"/>
                                  </p:stCondLst>
                                  <p:childTnLst>
                                    <p:set>
                                      <p:cBhvr>
                                        <p:cTn id="57" dur="1" fill="hold">
                                          <p:stCondLst>
                                            <p:cond delay="0"/>
                                          </p:stCondLst>
                                        </p:cTn>
                                        <p:tgtEl>
                                          <p:spTgt spid="9"/>
                                        </p:tgtEl>
                                        <p:attrNameLst>
                                          <p:attrName>style.visibility</p:attrName>
                                        </p:attrNameLst>
                                      </p:cBhvr>
                                      <p:to>
                                        <p:strVal val="visible"/>
                                      </p:to>
                                    </p:set>
                                    <p:animEffect transition="in" filter="fade">
                                      <p:cBhvr>
                                        <p:cTn id="58" dur="500"/>
                                        <p:tgtEl>
                                          <p:spTgt spid="9"/>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grpId="0" nodeType="clickEffect">
                                  <p:stCondLst>
                                    <p:cond delay="0"/>
                                  </p:stCondLst>
                                  <p:childTnLst>
                                    <p:set>
                                      <p:cBhvr>
                                        <p:cTn id="62" dur="1" fill="hold">
                                          <p:stCondLst>
                                            <p:cond delay="0"/>
                                          </p:stCondLst>
                                        </p:cTn>
                                        <p:tgtEl>
                                          <p:spTgt spid="10"/>
                                        </p:tgtEl>
                                        <p:attrNameLst>
                                          <p:attrName>style.visibility</p:attrName>
                                        </p:attrNameLst>
                                      </p:cBhvr>
                                      <p:to>
                                        <p:strVal val="visible"/>
                                      </p:to>
                                    </p:set>
                                    <p:animEffect transition="in" filter="fade">
                                      <p:cBhvr>
                                        <p:cTn id="63" dur="500"/>
                                        <p:tgtEl>
                                          <p:spTgt spid="10"/>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grpId="0" nodeType="clickEffect">
                                  <p:stCondLst>
                                    <p:cond delay="0"/>
                                  </p:stCondLst>
                                  <p:childTnLst>
                                    <p:set>
                                      <p:cBhvr>
                                        <p:cTn id="67" dur="1" fill="hold">
                                          <p:stCondLst>
                                            <p:cond delay="0"/>
                                          </p:stCondLst>
                                        </p:cTn>
                                        <p:tgtEl>
                                          <p:spTgt spid="11"/>
                                        </p:tgtEl>
                                        <p:attrNameLst>
                                          <p:attrName>style.visibility</p:attrName>
                                        </p:attrNameLst>
                                      </p:cBhvr>
                                      <p:to>
                                        <p:strVal val="visible"/>
                                      </p:to>
                                    </p:set>
                                    <p:animEffect transition="in" filter="fade">
                                      <p:cBhvr>
                                        <p:cTn id="68" dur="500"/>
                                        <p:tgtEl>
                                          <p:spTgt spid="11"/>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grpId="0" nodeType="clickEffect">
                                  <p:stCondLst>
                                    <p:cond delay="0"/>
                                  </p:stCondLst>
                                  <p:childTnLst>
                                    <p:set>
                                      <p:cBhvr>
                                        <p:cTn id="72" dur="1" fill="hold">
                                          <p:stCondLst>
                                            <p:cond delay="0"/>
                                          </p:stCondLst>
                                        </p:cTn>
                                        <p:tgtEl>
                                          <p:spTgt spid="12"/>
                                        </p:tgtEl>
                                        <p:attrNameLst>
                                          <p:attrName>style.visibility</p:attrName>
                                        </p:attrNameLst>
                                      </p:cBhvr>
                                      <p:to>
                                        <p:strVal val="visible"/>
                                      </p:to>
                                    </p:set>
                                    <p:animEffect transition="in" filter="fade">
                                      <p:cBhvr>
                                        <p:cTn id="73"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9" grpId="0" animBg="1"/>
      <p:bldP spid="10" grpId="0" animBg="1"/>
      <p:bldP spid="11" grpId="0" animBg="1"/>
      <p:bldP spid="12"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4" name="矩形 3"/>
          <p:cNvSpPr/>
          <p:nvPr/>
        </p:nvSpPr>
        <p:spPr>
          <a:xfrm>
            <a:off x="0" y="3573016"/>
            <a:ext cx="9144000" cy="936104"/>
          </a:xfrm>
          <a:prstGeom prst="rect">
            <a:avLst/>
          </a:prstGeom>
          <a:solidFill>
            <a:srgbClr val="3814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latin typeface="微软雅黑" panose="020B0503020204020204" pitchFamily="34" charset="-122"/>
                <a:ea typeface="微软雅黑" panose="020B0503020204020204" pitchFamily="34" charset="-122"/>
              </a:rPr>
              <a:t>类的成员函数</a:t>
            </a:r>
            <a:endParaRPr lang="zh-CN" altLang="en-US" sz="2400" dirty="0">
              <a:latin typeface="微软雅黑" panose="020B0503020204020204" pitchFamily="34" charset="-122"/>
              <a:ea typeface="微软雅黑" panose="020B0503020204020204" pitchFamily="34" charset="-122"/>
            </a:endParaRPr>
          </a:p>
        </p:txBody>
      </p:sp>
      <p:sp>
        <p:nvSpPr>
          <p:cNvPr id="5" name="矩形 4"/>
          <p:cNvSpPr/>
          <p:nvPr/>
        </p:nvSpPr>
        <p:spPr>
          <a:xfrm>
            <a:off x="0" y="0"/>
            <a:ext cx="9144000" cy="14127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3581985" y="2985651"/>
            <a:ext cx="1980029" cy="400110"/>
          </a:xfrm>
          <a:prstGeom prst="rect">
            <a:avLst/>
          </a:prstGeom>
          <a:noFill/>
        </p:spPr>
        <p:txBody>
          <a:bodyPr wrap="none" rtlCol="0">
            <a:spAutoFit/>
          </a:bodyPr>
          <a:lstStyle/>
          <a:p>
            <a:r>
              <a:rPr lang="zh-CN" altLang="en-US" sz="2000" dirty="0" smtClean="0">
                <a:solidFill>
                  <a:schemeClr val="tx1">
                    <a:lumMod val="50000"/>
                    <a:lumOff val="50000"/>
                  </a:schemeClr>
                </a:solidFill>
                <a:latin typeface="微软雅黑" panose="020B0503020204020204" pitchFamily="34" charset="-122"/>
                <a:ea typeface="微软雅黑" panose="020B0503020204020204" pitchFamily="34" charset="-122"/>
              </a:rPr>
              <a:t>类与对象的定义</a:t>
            </a:r>
            <a:endParaRPr lang="zh-CN" altLang="en-US" sz="20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3579487" y="4675863"/>
            <a:ext cx="2492990" cy="400110"/>
          </a:xfrm>
          <a:prstGeom prst="rect">
            <a:avLst/>
          </a:prstGeom>
          <a:noFill/>
        </p:spPr>
        <p:txBody>
          <a:bodyPr wrap="none" rtlCol="0">
            <a:spAutoFit/>
          </a:bodyPr>
          <a:lstStyle/>
          <a:p>
            <a:r>
              <a:rPr lang="zh-CN" altLang="en-US" sz="2000" dirty="0">
                <a:solidFill>
                  <a:schemeClr val="tx1">
                    <a:lumMod val="50000"/>
                    <a:lumOff val="50000"/>
                  </a:schemeClr>
                </a:solidFill>
                <a:latin typeface="微软雅黑" panose="020B0503020204020204" pitchFamily="34" charset="-122"/>
                <a:ea typeface="微软雅黑" panose="020B0503020204020204" pitchFamily="34" charset="-122"/>
              </a:rPr>
              <a:t>类</a:t>
            </a:r>
            <a:r>
              <a:rPr lang="zh-CN" altLang="en-US" sz="2000" dirty="0" smtClean="0">
                <a:solidFill>
                  <a:schemeClr val="tx1">
                    <a:lumMod val="50000"/>
                    <a:lumOff val="50000"/>
                  </a:schemeClr>
                </a:solidFill>
                <a:latin typeface="微软雅黑" panose="020B0503020204020204" pitchFamily="34" charset="-122"/>
                <a:ea typeface="微软雅黑" panose="020B0503020204020204" pitchFamily="34" charset="-122"/>
              </a:rPr>
              <a:t>的构造和析构函数</a:t>
            </a:r>
            <a:endParaRPr lang="zh-CN" altLang="en-US" sz="20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3579487" y="5077415"/>
            <a:ext cx="2492990" cy="400110"/>
          </a:xfrm>
          <a:prstGeom prst="rect">
            <a:avLst/>
          </a:prstGeom>
          <a:noFill/>
        </p:spPr>
        <p:txBody>
          <a:bodyPr wrap="none" rtlCol="0">
            <a:spAutoFit/>
          </a:bodyPr>
          <a:lstStyle/>
          <a:p>
            <a:r>
              <a:rPr lang="zh-CN" altLang="en-US" sz="2000" dirty="0" smtClean="0">
                <a:solidFill>
                  <a:schemeClr val="tx1">
                    <a:lumMod val="50000"/>
                    <a:lumOff val="50000"/>
                  </a:schemeClr>
                </a:solidFill>
                <a:latin typeface="微软雅黑" panose="020B0503020204020204" pitchFamily="34" charset="-122"/>
                <a:ea typeface="微软雅黑" panose="020B0503020204020204" pitchFamily="34" charset="-122"/>
              </a:rPr>
              <a:t>对象作为函数的参数</a:t>
            </a:r>
            <a:endParaRPr lang="zh-CN" altLang="en-US" sz="20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3579487" y="5880520"/>
            <a:ext cx="1989647" cy="400110"/>
          </a:xfrm>
          <a:prstGeom prst="rect">
            <a:avLst/>
          </a:prstGeom>
          <a:noFill/>
        </p:spPr>
        <p:txBody>
          <a:bodyPr wrap="none" rtlCol="0">
            <a:spAutoFit/>
          </a:bodyPr>
          <a:lstStyle/>
          <a:p>
            <a:r>
              <a:rPr lang="en-US" altLang="zh-CN" sz="2000" dirty="0" smtClean="0">
                <a:solidFill>
                  <a:schemeClr val="tx1">
                    <a:lumMod val="50000"/>
                    <a:lumOff val="50000"/>
                  </a:schemeClr>
                </a:solidFill>
                <a:latin typeface="微软雅黑" panose="020B0503020204020204" pitchFamily="34" charset="-122"/>
                <a:ea typeface="微软雅黑" panose="020B0503020204020204" pitchFamily="34" charset="-122"/>
              </a:rPr>
              <a:t>string </a:t>
            </a:r>
            <a:r>
              <a:rPr lang="zh-CN" altLang="en-US" sz="2000" dirty="0" smtClean="0">
                <a:solidFill>
                  <a:schemeClr val="tx1">
                    <a:lumMod val="50000"/>
                    <a:lumOff val="50000"/>
                  </a:schemeClr>
                </a:solidFill>
                <a:latin typeface="微软雅黑" panose="020B0503020204020204" pitchFamily="34" charset="-122"/>
                <a:ea typeface="微软雅黑" panose="020B0503020204020204" pitchFamily="34" charset="-122"/>
              </a:rPr>
              <a:t>类的设计</a:t>
            </a:r>
            <a:endParaRPr lang="zh-CN" altLang="en-US" sz="20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3579487" y="5478967"/>
            <a:ext cx="1467068" cy="400110"/>
          </a:xfrm>
          <a:prstGeom prst="rect">
            <a:avLst/>
          </a:prstGeom>
          <a:noFill/>
        </p:spPr>
        <p:txBody>
          <a:bodyPr wrap="none" rtlCol="0">
            <a:spAutoFit/>
          </a:bodyPr>
          <a:lstStyle/>
          <a:p>
            <a:r>
              <a:rPr lang="zh-CN" altLang="en-US" sz="2000" dirty="0" smtClean="0">
                <a:solidFill>
                  <a:schemeClr val="tx1">
                    <a:lumMod val="50000"/>
                    <a:lumOff val="50000"/>
                  </a:schemeClr>
                </a:solidFill>
                <a:latin typeface="微软雅黑" panose="020B0503020204020204" pitchFamily="34" charset="-122"/>
                <a:ea typeface="微软雅黑" panose="020B0503020204020204" pitchFamily="34" charset="-122"/>
              </a:rPr>
              <a:t>运算符重载</a:t>
            </a:r>
            <a:endParaRPr lang="zh-CN" altLang="en-US" sz="20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11" name="灯片编号占位符 10"/>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类的成员函数</a:t>
            </a:r>
            <a:endParaRPr lang="zh-CN" altLang="en-US" dirty="0"/>
          </a:p>
        </p:txBody>
      </p:sp>
      <p:sp>
        <p:nvSpPr>
          <p:cNvPr id="3" name="内容占位符 2"/>
          <p:cNvSpPr>
            <a:spLocks noGrp="1"/>
          </p:cNvSpPr>
          <p:nvPr>
            <p:ph idx="1"/>
          </p:nvPr>
        </p:nvSpPr>
        <p:spPr>
          <a:xfrm>
            <a:off x="2123728" y="1268760"/>
            <a:ext cx="6660232" cy="720080"/>
          </a:xfrm>
        </p:spPr>
        <p:txBody>
          <a:bodyPr/>
          <a:lstStyle/>
          <a:p>
            <a:r>
              <a:rPr lang="zh-CN" altLang="en-US" dirty="0" smtClean="0"/>
              <a:t>在类中声明成员函数，可以在类外定义（实现）它们</a:t>
            </a:r>
            <a:endParaRPr lang="en-US" altLang="zh-CN" dirty="0" smtClean="0"/>
          </a:p>
        </p:txBody>
      </p:sp>
      <p:sp>
        <p:nvSpPr>
          <p:cNvPr id="4" name="TextBox 3"/>
          <p:cNvSpPr txBox="1"/>
          <p:nvPr/>
        </p:nvSpPr>
        <p:spPr>
          <a:xfrm>
            <a:off x="2555776" y="1844824"/>
            <a:ext cx="6228184" cy="4524315"/>
          </a:xfrm>
          <a:prstGeom prst="rect">
            <a:avLst/>
          </a:prstGeom>
          <a:solidFill>
            <a:srgbClr val="FFFF73"/>
          </a:solidFill>
          <a:ln w="19050">
            <a:noFill/>
          </a:ln>
        </p:spPr>
        <p:txBody>
          <a:bodyPr wrap="square" rtlCol="0">
            <a:spAutoFit/>
          </a:bodyPr>
          <a:lstStyle/>
          <a:p>
            <a:pPr>
              <a:lnSpc>
                <a:spcPct val="150000"/>
              </a:lnSpc>
            </a:pPr>
            <a:r>
              <a:rPr lang="en-US" altLang="zh-CN" sz="1600" dirty="0" smtClean="0">
                <a:latin typeface="Consolas" panose="020B0609020204030204" pitchFamily="49" charset="0"/>
                <a:ea typeface="微软雅黑" panose="020B0503020204020204" pitchFamily="34" charset="-122"/>
                <a:cs typeface="Consolas" panose="020B0609020204030204" pitchFamily="49" charset="0"/>
              </a:rPr>
              <a:t>class Clock {</a:t>
            </a:r>
            <a:endParaRPr lang="en-US" altLang="zh-CN" sz="1600" dirty="0" smtClean="0">
              <a:latin typeface="Consolas" panose="020B0609020204030204" pitchFamily="49" charset="0"/>
              <a:ea typeface="微软雅黑" panose="020B0503020204020204" pitchFamily="34" charset="-122"/>
              <a:cs typeface="Consolas" panose="020B0609020204030204" pitchFamily="49" charset="0"/>
            </a:endParaRPr>
          </a:p>
          <a:p>
            <a:pPr>
              <a:lnSpc>
                <a:spcPct val="150000"/>
              </a:lnSpc>
            </a:pPr>
            <a:r>
              <a:rPr lang="en-US" altLang="zh-CN" sz="1600" dirty="0" smtClean="0">
                <a:solidFill>
                  <a:srgbClr val="3814B0"/>
                </a:solidFill>
                <a:latin typeface="Consolas" panose="020B0609020204030204" pitchFamily="49" charset="0"/>
                <a:ea typeface="微软雅黑" panose="020B0503020204020204" pitchFamily="34" charset="-122"/>
                <a:cs typeface="Consolas" panose="020B0609020204030204" pitchFamily="49" charset="0"/>
              </a:rPr>
              <a:t>private:</a:t>
            </a:r>
            <a:endParaRPr lang="en-US" altLang="zh-CN" sz="1600" dirty="0" smtClean="0">
              <a:solidFill>
                <a:srgbClr val="3814B0"/>
              </a:solidFill>
              <a:latin typeface="Consolas" panose="020B0609020204030204" pitchFamily="49" charset="0"/>
              <a:ea typeface="微软雅黑" panose="020B0503020204020204" pitchFamily="34" charset="-122"/>
              <a:cs typeface="Consolas" panose="020B0609020204030204" pitchFamily="49" charset="0"/>
            </a:endParaRPr>
          </a:p>
          <a:p>
            <a:pPr>
              <a:lnSpc>
                <a:spcPct val="150000"/>
              </a:lnSpc>
            </a:pPr>
            <a:r>
              <a:rPr lang="en-US" altLang="zh-CN" sz="1600" dirty="0">
                <a:latin typeface="Consolas" panose="020B0609020204030204" pitchFamily="49" charset="0"/>
                <a:ea typeface="微软雅黑" panose="020B0503020204020204" pitchFamily="34" charset="-122"/>
                <a:cs typeface="Consolas" panose="020B0609020204030204" pitchFamily="49" charset="0"/>
              </a:rPr>
              <a:t> </a:t>
            </a:r>
            <a:r>
              <a:rPr lang="en-US" altLang="zh-CN" sz="1600" dirty="0" smtClean="0">
                <a:latin typeface="Consolas" panose="020B0609020204030204" pitchFamily="49" charset="0"/>
                <a:ea typeface="微软雅黑" panose="020B0503020204020204" pitchFamily="34" charset="-122"/>
                <a:cs typeface="Consolas" panose="020B0609020204030204" pitchFamily="49" charset="0"/>
              </a:rPr>
              <a:t> </a:t>
            </a:r>
            <a:r>
              <a:rPr lang="en-US" altLang="zh-CN" sz="1600" dirty="0" err="1" smtClean="0">
                <a:latin typeface="Consolas" panose="020B0609020204030204" pitchFamily="49" charset="0"/>
                <a:ea typeface="微软雅黑" panose="020B0503020204020204" pitchFamily="34" charset="-122"/>
                <a:cs typeface="Consolas" panose="020B0609020204030204" pitchFamily="49" charset="0"/>
              </a:rPr>
              <a:t>int</a:t>
            </a:r>
            <a:r>
              <a:rPr lang="en-US" altLang="zh-CN" sz="1600" dirty="0" smtClean="0">
                <a:latin typeface="Consolas" panose="020B0609020204030204" pitchFamily="49" charset="0"/>
                <a:ea typeface="微软雅黑" panose="020B0503020204020204" pitchFamily="34" charset="-122"/>
                <a:cs typeface="Consolas" panose="020B0609020204030204" pitchFamily="49" charset="0"/>
              </a:rPr>
              <a:t> hour, minute, second;</a:t>
            </a:r>
            <a:endParaRPr lang="en-US" altLang="zh-CN" sz="1600" dirty="0" smtClean="0">
              <a:latin typeface="Consolas" panose="020B0609020204030204" pitchFamily="49" charset="0"/>
              <a:ea typeface="微软雅黑" panose="020B0503020204020204" pitchFamily="34" charset="-122"/>
              <a:cs typeface="Consolas" panose="020B0609020204030204" pitchFamily="49" charset="0"/>
            </a:endParaRPr>
          </a:p>
          <a:p>
            <a:pPr>
              <a:lnSpc>
                <a:spcPct val="150000"/>
              </a:lnSpc>
            </a:pPr>
            <a:r>
              <a:rPr lang="en-US" altLang="zh-CN" sz="1600" dirty="0" smtClean="0">
                <a:latin typeface="Consolas" panose="020B0609020204030204" pitchFamily="49" charset="0"/>
                <a:ea typeface="微软雅黑" panose="020B0503020204020204" pitchFamily="34" charset="-122"/>
                <a:cs typeface="Consolas" panose="020B0609020204030204" pitchFamily="49" charset="0"/>
              </a:rPr>
              <a:t>public:</a:t>
            </a:r>
            <a:endParaRPr lang="en-US" altLang="zh-CN" sz="1600" dirty="0" smtClean="0">
              <a:latin typeface="Consolas" panose="020B0609020204030204" pitchFamily="49" charset="0"/>
              <a:ea typeface="微软雅黑" panose="020B0503020204020204" pitchFamily="34" charset="-122"/>
              <a:cs typeface="Consolas" panose="020B0609020204030204" pitchFamily="49" charset="0"/>
            </a:endParaRPr>
          </a:p>
          <a:p>
            <a:pPr>
              <a:lnSpc>
                <a:spcPct val="150000"/>
              </a:lnSpc>
            </a:pPr>
            <a:r>
              <a:rPr lang="en-US" altLang="zh-CN" sz="1600" dirty="0" smtClean="0">
                <a:latin typeface="Consolas" panose="020B0609020204030204" pitchFamily="49" charset="0"/>
                <a:ea typeface="微软雅黑" panose="020B0503020204020204" pitchFamily="34" charset="-122"/>
                <a:cs typeface="Consolas" panose="020B0609020204030204" pitchFamily="49" charset="0"/>
              </a:rPr>
              <a:t>  void </a:t>
            </a:r>
            <a:r>
              <a:rPr lang="en-US" altLang="zh-CN" sz="1600" dirty="0" err="1" smtClean="0">
                <a:latin typeface="Consolas" panose="020B0609020204030204" pitchFamily="49" charset="0"/>
                <a:ea typeface="微软雅黑" panose="020B0503020204020204" pitchFamily="34" charset="-122"/>
                <a:cs typeface="Consolas" panose="020B0609020204030204" pitchFamily="49" charset="0"/>
              </a:rPr>
              <a:t>setTime</a:t>
            </a:r>
            <a:r>
              <a:rPr lang="en-US" altLang="zh-CN" sz="1600" dirty="0" smtClean="0">
                <a:latin typeface="Consolas" panose="020B0609020204030204" pitchFamily="49" charset="0"/>
                <a:ea typeface="微软雅黑" panose="020B0503020204020204" pitchFamily="34" charset="-122"/>
                <a:cs typeface="Consolas" panose="020B0609020204030204" pitchFamily="49" charset="0"/>
              </a:rPr>
              <a:t>( </a:t>
            </a:r>
            <a:r>
              <a:rPr lang="en-US" altLang="zh-CN" sz="1600" dirty="0" err="1" smtClean="0">
                <a:latin typeface="Consolas" panose="020B0609020204030204" pitchFamily="49" charset="0"/>
                <a:ea typeface="微软雅黑" panose="020B0503020204020204" pitchFamily="34" charset="-122"/>
                <a:cs typeface="Consolas" panose="020B0609020204030204" pitchFamily="49" charset="0"/>
              </a:rPr>
              <a:t>int</a:t>
            </a:r>
            <a:r>
              <a:rPr lang="en-US" altLang="zh-CN" sz="1600" dirty="0" smtClean="0">
                <a:latin typeface="Consolas" panose="020B0609020204030204" pitchFamily="49" charset="0"/>
                <a:ea typeface="微软雅黑" panose="020B0503020204020204" pitchFamily="34" charset="-122"/>
                <a:cs typeface="Consolas" panose="020B0609020204030204" pitchFamily="49" charset="0"/>
              </a:rPr>
              <a:t> h, </a:t>
            </a:r>
            <a:r>
              <a:rPr lang="en-US" altLang="zh-CN" sz="1600" dirty="0" err="1" smtClean="0">
                <a:latin typeface="Consolas" panose="020B0609020204030204" pitchFamily="49" charset="0"/>
                <a:ea typeface="微软雅黑" panose="020B0503020204020204" pitchFamily="34" charset="-122"/>
                <a:cs typeface="Consolas" panose="020B0609020204030204" pitchFamily="49" charset="0"/>
              </a:rPr>
              <a:t>int</a:t>
            </a:r>
            <a:r>
              <a:rPr lang="en-US" altLang="zh-CN" sz="1600" dirty="0" smtClean="0">
                <a:latin typeface="Consolas" panose="020B0609020204030204" pitchFamily="49" charset="0"/>
                <a:ea typeface="微软雅黑" panose="020B0503020204020204" pitchFamily="34" charset="-122"/>
                <a:cs typeface="Consolas" panose="020B0609020204030204" pitchFamily="49" charset="0"/>
              </a:rPr>
              <a:t> m, </a:t>
            </a:r>
            <a:r>
              <a:rPr lang="en-US" altLang="zh-CN" sz="1600" dirty="0" err="1" smtClean="0">
                <a:latin typeface="Consolas" panose="020B0609020204030204" pitchFamily="49" charset="0"/>
                <a:ea typeface="微软雅黑" panose="020B0503020204020204" pitchFamily="34" charset="-122"/>
                <a:cs typeface="Consolas" panose="020B0609020204030204" pitchFamily="49" charset="0"/>
              </a:rPr>
              <a:t>int</a:t>
            </a:r>
            <a:r>
              <a:rPr lang="en-US" altLang="zh-CN" sz="1600" dirty="0" smtClean="0">
                <a:latin typeface="Consolas" panose="020B0609020204030204" pitchFamily="49" charset="0"/>
                <a:ea typeface="微软雅黑" panose="020B0503020204020204" pitchFamily="34" charset="-122"/>
                <a:cs typeface="Consolas" panose="020B0609020204030204" pitchFamily="49" charset="0"/>
              </a:rPr>
              <a:t> s );</a:t>
            </a:r>
            <a:endParaRPr lang="en-US" altLang="zh-CN" sz="1600" dirty="0" smtClean="0">
              <a:latin typeface="Consolas" panose="020B0609020204030204" pitchFamily="49" charset="0"/>
              <a:ea typeface="微软雅黑" panose="020B0503020204020204" pitchFamily="34" charset="-122"/>
              <a:cs typeface="Consolas" panose="020B0609020204030204" pitchFamily="49" charset="0"/>
            </a:endParaRPr>
          </a:p>
          <a:p>
            <a:pPr>
              <a:lnSpc>
                <a:spcPct val="150000"/>
              </a:lnSpc>
            </a:pPr>
            <a:r>
              <a:rPr lang="en-US" altLang="zh-CN" sz="1600" dirty="0">
                <a:latin typeface="Consolas" panose="020B0609020204030204" pitchFamily="49" charset="0"/>
                <a:ea typeface="微软雅黑" panose="020B0503020204020204" pitchFamily="34" charset="-122"/>
                <a:cs typeface="Consolas" panose="020B0609020204030204" pitchFamily="49" charset="0"/>
              </a:rPr>
              <a:t> </a:t>
            </a:r>
            <a:r>
              <a:rPr lang="en-US" altLang="zh-CN" sz="1600" dirty="0" smtClean="0">
                <a:latin typeface="Consolas" panose="020B0609020204030204" pitchFamily="49" charset="0"/>
                <a:ea typeface="微软雅黑" panose="020B0503020204020204" pitchFamily="34" charset="-122"/>
                <a:cs typeface="Consolas" panose="020B0609020204030204" pitchFamily="49" charset="0"/>
              </a:rPr>
              <a:t> void </a:t>
            </a:r>
            <a:r>
              <a:rPr lang="en-US" altLang="zh-CN" sz="1600" dirty="0" err="1" smtClean="0">
                <a:latin typeface="Consolas" panose="020B0609020204030204" pitchFamily="49" charset="0"/>
                <a:ea typeface="微软雅黑" panose="020B0503020204020204" pitchFamily="34" charset="-122"/>
                <a:cs typeface="Consolas" panose="020B0609020204030204" pitchFamily="49" charset="0"/>
              </a:rPr>
              <a:t>showTime</a:t>
            </a:r>
            <a:r>
              <a:rPr lang="en-US" altLang="zh-CN" sz="1600" dirty="0" smtClean="0">
                <a:latin typeface="Consolas" panose="020B0609020204030204" pitchFamily="49" charset="0"/>
                <a:ea typeface="微软雅黑" panose="020B0503020204020204" pitchFamily="34" charset="-122"/>
                <a:cs typeface="Consolas" panose="020B0609020204030204" pitchFamily="49" charset="0"/>
              </a:rPr>
              <a:t>(); </a:t>
            </a:r>
            <a:endParaRPr lang="en-US" altLang="zh-CN" sz="1600" dirty="0">
              <a:latin typeface="Consolas" panose="020B0609020204030204" pitchFamily="49" charset="0"/>
              <a:ea typeface="微软雅黑" panose="020B0503020204020204" pitchFamily="34" charset="-122"/>
              <a:cs typeface="Consolas" panose="020B0609020204030204" pitchFamily="49" charset="0"/>
            </a:endParaRPr>
          </a:p>
          <a:p>
            <a:pPr>
              <a:lnSpc>
                <a:spcPct val="150000"/>
              </a:lnSpc>
            </a:pPr>
            <a:r>
              <a:rPr lang="en-US" altLang="zh-CN" sz="1600" dirty="0" smtClean="0">
                <a:latin typeface="Consolas" panose="020B0609020204030204" pitchFamily="49" charset="0"/>
                <a:ea typeface="微软雅黑" panose="020B0503020204020204" pitchFamily="34" charset="-122"/>
                <a:cs typeface="Consolas" panose="020B0609020204030204" pitchFamily="49" charset="0"/>
              </a:rPr>
              <a:t>}; </a:t>
            </a:r>
            <a:r>
              <a:rPr lang="en-US" altLang="zh-CN" sz="16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 </a:t>
            </a:r>
            <a:r>
              <a:rPr lang="zh-CN" altLang="en-US" sz="16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类的定义结束</a:t>
            </a:r>
            <a:endParaRPr lang="en-US" altLang="zh-CN" sz="16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endParaRPr>
          </a:p>
          <a:p>
            <a:pPr>
              <a:lnSpc>
                <a:spcPct val="150000"/>
              </a:lnSpc>
            </a:pPr>
            <a:endParaRPr lang="en-US" altLang="zh-CN" sz="1600" dirty="0" smtClean="0">
              <a:latin typeface="Consolas" panose="020B0609020204030204" pitchFamily="49" charset="0"/>
              <a:ea typeface="微软雅黑" panose="020B0503020204020204" pitchFamily="34" charset="-122"/>
              <a:cs typeface="Consolas" panose="020B0609020204030204" pitchFamily="49" charset="0"/>
            </a:endParaRPr>
          </a:p>
          <a:p>
            <a:pPr>
              <a:lnSpc>
                <a:spcPct val="150000"/>
              </a:lnSpc>
            </a:pPr>
            <a:r>
              <a:rPr lang="en-US" altLang="zh-CN" sz="1600" dirty="0" smtClean="0">
                <a:latin typeface="Consolas" panose="020B0609020204030204" pitchFamily="49" charset="0"/>
                <a:ea typeface="微软雅黑" panose="020B0503020204020204" pitchFamily="34" charset="-122"/>
                <a:cs typeface="Consolas" panose="020B0609020204030204" pitchFamily="49" charset="0"/>
              </a:rPr>
              <a:t>void </a:t>
            </a:r>
            <a:r>
              <a:rPr lang="en-US" altLang="zh-CN" sz="1600" dirty="0" smtClean="0">
                <a:solidFill>
                  <a:srgbClr val="FF0000"/>
                </a:solidFill>
                <a:latin typeface="Consolas" panose="020B0609020204030204" pitchFamily="49" charset="0"/>
                <a:ea typeface="微软雅黑" panose="020B0503020204020204" pitchFamily="34" charset="-122"/>
                <a:cs typeface="Consolas" panose="020B0609020204030204" pitchFamily="49" charset="0"/>
              </a:rPr>
              <a:t>Clock::</a:t>
            </a:r>
            <a:r>
              <a:rPr lang="en-US" altLang="zh-CN" sz="1600" dirty="0" err="1" smtClean="0">
                <a:latin typeface="Consolas" panose="020B0609020204030204" pitchFamily="49" charset="0"/>
                <a:ea typeface="微软雅黑" panose="020B0503020204020204" pitchFamily="34" charset="-122"/>
                <a:cs typeface="Consolas" panose="020B0609020204030204" pitchFamily="49" charset="0"/>
              </a:rPr>
              <a:t>setTime</a:t>
            </a:r>
            <a:r>
              <a:rPr lang="en-US" altLang="zh-CN" sz="1600" dirty="0" smtClean="0">
                <a:latin typeface="Consolas" panose="020B0609020204030204" pitchFamily="49" charset="0"/>
                <a:ea typeface="微软雅黑" panose="020B0503020204020204" pitchFamily="34" charset="-122"/>
                <a:cs typeface="Consolas" panose="020B0609020204030204" pitchFamily="49" charset="0"/>
              </a:rPr>
              <a:t>( </a:t>
            </a:r>
            <a:r>
              <a:rPr lang="en-US" altLang="zh-CN" sz="1600" dirty="0" err="1" smtClean="0">
                <a:latin typeface="Consolas" panose="020B0609020204030204" pitchFamily="49" charset="0"/>
                <a:ea typeface="微软雅黑" panose="020B0503020204020204" pitchFamily="34" charset="-122"/>
                <a:cs typeface="Consolas" panose="020B0609020204030204" pitchFamily="49" charset="0"/>
              </a:rPr>
              <a:t>int</a:t>
            </a:r>
            <a:r>
              <a:rPr lang="en-US" altLang="zh-CN" sz="1600" dirty="0" smtClean="0">
                <a:latin typeface="Consolas" panose="020B0609020204030204" pitchFamily="49" charset="0"/>
                <a:ea typeface="微软雅黑" panose="020B0503020204020204" pitchFamily="34" charset="-122"/>
                <a:cs typeface="Consolas" panose="020B0609020204030204" pitchFamily="49" charset="0"/>
              </a:rPr>
              <a:t> h, </a:t>
            </a:r>
            <a:r>
              <a:rPr lang="en-US" altLang="zh-CN" sz="1600" dirty="0" err="1" smtClean="0">
                <a:latin typeface="Consolas" panose="020B0609020204030204" pitchFamily="49" charset="0"/>
                <a:ea typeface="微软雅黑" panose="020B0503020204020204" pitchFamily="34" charset="-122"/>
                <a:cs typeface="Consolas" panose="020B0609020204030204" pitchFamily="49" charset="0"/>
              </a:rPr>
              <a:t>int</a:t>
            </a:r>
            <a:r>
              <a:rPr lang="en-US" altLang="zh-CN" sz="1600" dirty="0" smtClean="0">
                <a:latin typeface="Consolas" panose="020B0609020204030204" pitchFamily="49" charset="0"/>
                <a:ea typeface="微软雅黑" panose="020B0503020204020204" pitchFamily="34" charset="-122"/>
                <a:cs typeface="Consolas" panose="020B0609020204030204" pitchFamily="49" charset="0"/>
              </a:rPr>
              <a:t> m, </a:t>
            </a:r>
            <a:r>
              <a:rPr lang="en-US" altLang="zh-CN" sz="1600" dirty="0" err="1" smtClean="0">
                <a:latin typeface="Consolas" panose="020B0609020204030204" pitchFamily="49" charset="0"/>
                <a:ea typeface="微软雅黑" panose="020B0503020204020204" pitchFamily="34" charset="-122"/>
                <a:cs typeface="Consolas" panose="020B0609020204030204" pitchFamily="49" charset="0"/>
              </a:rPr>
              <a:t>int</a:t>
            </a:r>
            <a:r>
              <a:rPr lang="en-US" altLang="zh-CN" sz="1600" dirty="0" smtClean="0">
                <a:latin typeface="Consolas" panose="020B0609020204030204" pitchFamily="49" charset="0"/>
                <a:ea typeface="微软雅黑" panose="020B0503020204020204" pitchFamily="34" charset="-122"/>
                <a:cs typeface="Consolas" panose="020B0609020204030204" pitchFamily="49" charset="0"/>
              </a:rPr>
              <a:t> s ) {</a:t>
            </a:r>
            <a:endParaRPr lang="en-US" altLang="zh-CN" sz="1600" dirty="0" smtClean="0">
              <a:latin typeface="Consolas" panose="020B0609020204030204" pitchFamily="49" charset="0"/>
              <a:ea typeface="微软雅黑" panose="020B0503020204020204" pitchFamily="34" charset="-122"/>
              <a:cs typeface="Consolas" panose="020B0609020204030204" pitchFamily="49" charset="0"/>
            </a:endParaRPr>
          </a:p>
          <a:p>
            <a:pPr>
              <a:lnSpc>
                <a:spcPct val="150000"/>
              </a:lnSpc>
            </a:pPr>
            <a:r>
              <a:rPr lang="en-US" altLang="zh-CN" sz="1600" dirty="0" smtClean="0">
                <a:latin typeface="Consolas" panose="020B0609020204030204" pitchFamily="49" charset="0"/>
                <a:ea typeface="微软雅黑" panose="020B0503020204020204" pitchFamily="34" charset="-122"/>
                <a:cs typeface="Consolas" panose="020B0609020204030204" pitchFamily="49" charset="0"/>
              </a:rPr>
              <a:t>  hour = h; minute = m; second = s;</a:t>
            </a:r>
            <a:endParaRPr lang="en-US" altLang="zh-CN" sz="1600" dirty="0">
              <a:latin typeface="Consolas" panose="020B0609020204030204" pitchFamily="49" charset="0"/>
              <a:ea typeface="微软雅黑" panose="020B0503020204020204" pitchFamily="34" charset="-122"/>
              <a:cs typeface="Consolas" panose="020B0609020204030204" pitchFamily="49" charset="0"/>
            </a:endParaRPr>
          </a:p>
          <a:p>
            <a:pPr>
              <a:lnSpc>
                <a:spcPct val="150000"/>
              </a:lnSpc>
            </a:pPr>
            <a:r>
              <a:rPr lang="en-US" altLang="zh-CN" sz="1600" dirty="0" smtClean="0">
                <a:latin typeface="Consolas" panose="020B0609020204030204" pitchFamily="49" charset="0"/>
                <a:ea typeface="微软雅黑" panose="020B0503020204020204" pitchFamily="34" charset="-122"/>
                <a:cs typeface="Consolas" panose="020B0609020204030204" pitchFamily="49" charset="0"/>
              </a:rPr>
              <a:t>}</a:t>
            </a:r>
            <a:endParaRPr lang="en-US" altLang="zh-CN" sz="1600" dirty="0" smtClean="0">
              <a:latin typeface="Consolas" panose="020B0609020204030204" pitchFamily="49" charset="0"/>
              <a:ea typeface="微软雅黑" panose="020B0503020204020204" pitchFamily="34" charset="-122"/>
              <a:cs typeface="Consolas" panose="020B0609020204030204" pitchFamily="49" charset="0"/>
            </a:endParaRPr>
          </a:p>
          <a:p>
            <a:pPr>
              <a:lnSpc>
                <a:spcPct val="150000"/>
              </a:lnSpc>
            </a:pPr>
            <a:r>
              <a:rPr lang="en-US" altLang="zh-CN" sz="1600" dirty="0" smtClean="0">
                <a:latin typeface="Consolas" panose="020B0609020204030204" pitchFamily="49" charset="0"/>
                <a:ea typeface="微软雅黑" panose="020B0503020204020204" pitchFamily="34" charset="-122"/>
                <a:cs typeface="Consolas" panose="020B0609020204030204" pitchFamily="49" charset="0"/>
              </a:rPr>
              <a:t>void </a:t>
            </a:r>
            <a:r>
              <a:rPr lang="en-US" altLang="zh-CN" sz="1600" dirty="0" smtClean="0">
                <a:solidFill>
                  <a:srgbClr val="FF0000"/>
                </a:solidFill>
                <a:latin typeface="Consolas" panose="020B0609020204030204" pitchFamily="49" charset="0"/>
                <a:ea typeface="微软雅黑" panose="020B0503020204020204" pitchFamily="34" charset="-122"/>
                <a:cs typeface="Consolas" panose="020B0609020204030204" pitchFamily="49" charset="0"/>
              </a:rPr>
              <a:t>Clock::</a:t>
            </a:r>
            <a:r>
              <a:rPr lang="en-US" altLang="zh-CN" sz="1600" dirty="0" err="1" smtClean="0">
                <a:latin typeface="Consolas" panose="020B0609020204030204" pitchFamily="49" charset="0"/>
                <a:ea typeface="微软雅黑" panose="020B0503020204020204" pitchFamily="34" charset="-122"/>
                <a:cs typeface="Consolas" panose="020B0609020204030204" pitchFamily="49" charset="0"/>
              </a:rPr>
              <a:t>showTime</a:t>
            </a:r>
            <a:r>
              <a:rPr lang="en-US" altLang="zh-CN" sz="1600" dirty="0" smtClean="0">
                <a:latin typeface="Consolas" panose="020B0609020204030204" pitchFamily="49" charset="0"/>
                <a:ea typeface="微软雅黑" panose="020B0503020204020204" pitchFamily="34" charset="-122"/>
                <a:cs typeface="Consolas" panose="020B0609020204030204" pitchFamily="49" charset="0"/>
              </a:rPr>
              <a:t>() { </a:t>
            </a:r>
            <a:r>
              <a:rPr lang="en-US" altLang="zh-CN" sz="1600" dirty="0" err="1" smtClean="0">
                <a:latin typeface="Consolas" panose="020B0609020204030204" pitchFamily="49" charset="0"/>
                <a:ea typeface="微软雅黑" panose="020B0503020204020204" pitchFamily="34" charset="-122"/>
                <a:cs typeface="Consolas" panose="020B0609020204030204" pitchFamily="49" charset="0"/>
              </a:rPr>
              <a:t>cout</a:t>
            </a:r>
            <a:r>
              <a:rPr lang="en-US" altLang="zh-CN" sz="1600" dirty="0" smtClean="0">
                <a:latin typeface="Consolas" panose="020B0609020204030204" pitchFamily="49" charset="0"/>
                <a:ea typeface="微软雅黑" panose="020B0503020204020204" pitchFamily="34" charset="-122"/>
                <a:cs typeface="Consolas" panose="020B0609020204030204" pitchFamily="49" charset="0"/>
              </a:rPr>
              <a:t> &lt;&lt; … … … ; }</a:t>
            </a:r>
            <a:endParaRPr lang="en-US" altLang="zh-CN" sz="1600" dirty="0">
              <a:latin typeface="Consolas" panose="020B0609020204030204" pitchFamily="49" charset="0"/>
              <a:ea typeface="微软雅黑" panose="020B0503020204020204" pitchFamily="34" charset="-122"/>
              <a:cs typeface="Consolas" panose="020B0609020204030204" pitchFamily="49" charset="0"/>
            </a:endParaRPr>
          </a:p>
        </p:txBody>
      </p:sp>
      <p:sp>
        <p:nvSpPr>
          <p:cNvPr id="5" name="文本框 4"/>
          <p:cNvSpPr txBox="1"/>
          <p:nvPr/>
        </p:nvSpPr>
        <p:spPr>
          <a:xfrm>
            <a:off x="148889" y="4941168"/>
            <a:ext cx="1980029" cy="738664"/>
          </a:xfrm>
          <a:prstGeom prst="rect">
            <a:avLst/>
          </a:prstGeom>
          <a:noFill/>
        </p:spPr>
        <p:txBody>
          <a:bodyPr wrap="none" rtlCol="0">
            <a:spAutoFit/>
          </a:bodyPr>
          <a:lstStyle/>
          <a:p>
            <a:r>
              <a:rPr lang="zh-CN" altLang="en-US" sz="14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类的成员函数如在类外</a:t>
            </a:r>
            <a:endParaRPr lang="en-US" altLang="zh-CN" sz="14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endParaRPr>
          </a:p>
          <a:p>
            <a:r>
              <a:rPr lang="zh-CN" altLang="en-US" sz="14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定义，则函数名字前必</a:t>
            </a:r>
            <a:endParaRPr lang="en-US" altLang="zh-CN" sz="14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endParaRPr>
          </a:p>
          <a:p>
            <a:r>
              <a:rPr lang="zh-CN" altLang="en-US" sz="14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须加上</a:t>
            </a:r>
            <a:r>
              <a:rPr lang="zh-CN" altLang="en-US" sz="1400" dirty="0" smtClean="0">
                <a:latin typeface="Consolas" panose="020B0609020204030204" pitchFamily="49" charset="0"/>
                <a:ea typeface="微软雅黑" panose="020B0503020204020204" pitchFamily="34" charset="-122"/>
                <a:cs typeface="Consolas" panose="020B0609020204030204" pitchFamily="49" charset="0"/>
              </a:rPr>
              <a:t>域操作符</a:t>
            </a:r>
            <a:r>
              <a:rPr lang="en-US" altLang="zh-CN" sz="1400" dirty="0">
                <a:latin typeface="Consolas" panose="020B0609020204030204" pitchFamily="49" charset="0"/>
                <a:ea typeface="微软雅黑" panose="020B0503020204020204" pitchFamily="34" charset="-122"/>
                <a:cs typeface="Consolas" panose="020B0609020204030204" pitchFamily="49" charset="0"/>
              </a:rPr>
              <a:t> </a:t>
            </a:r>
            <a:r>
              <a:rPr lang="en-US" altLang="zh-CN" sz="14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a:t>
            </a:r>
            <a:endParaRPr lang="zh-CN" altLang="en-US" sz="1400" dirty="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4" end="4"/>
                                            </p:txEl>
                                          </p:spTgt>
                                        </p:tgtEl>
                                        <p:attrNameLst>
                                          <p:attrName>style.visibility</p:attrName>
                                        </p:attrNameLst>
                                      </p:cBhvr>
                                      <p:to>
                                        <p:strVal val="visible"/>
                                      </p:to>
                                    </p:set>
                                    <p:animEffect transition="in" filter="fade">
                                      <p:cBhvr>
                                        <p:cTn id="12" dur="500"/>
                                        <p:tgtEl>
                                          <p:spTgt spid="4">
                                            <p:txEl>
                                              <p:pRg st="4" end="4"/>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4">
                                            <p:txEl>
                                              <p:pRg st="5" end="5"/>
                                            </p:txEl>
                                          </p:spTgt>
                                        </p:tgtEl>
                                        <p:attrNameLst>
                                          <p:attrName>style.visibility</p:attrName>
                                        </p:attrNameLst>
                                      </p:cBhvr>
                                      <p:to>
                                        <p:strVal val="visible"/>
                                      </p:to>
                                    </p:set>
                                    <p:animEffect transition="in" filter="fade">
                                      <p:cBhvr>
                                        <p:cTn id="15" dur="500"/>
                                        <p:tgtEl>
                                          <p:spTgt spid="4">
                                            <p:txEl>
                                              <p:pRg st="5" end="5"/>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500"/>
                                        <p:tgtEl>
                                          <p:spTgt spid="5"/>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4">
                                            <p:txEl>
                                              <p:pRg st="8" end="8"/>
                                            </p:txEl>
                                          </p:spTgt>
                                        </p:tgtEl>
                                        <p:attrNameLst>
                                          <p:attrName>style.visibility</p:attrName>
                                        </p:attrNameLst>
                                      </p:cBhvr>
                                      <p:to>
                                        <p:strVal val="visible"/>
                                      </p:to>
                                    </p:set>
                                    <p:animEffect transition="in" filter="fade">
                                      <p:cBhvr>
                                        <p:cTn id="25" dur="500"/>
                                        <p:tgtEl>
                                          <p:spTgt spid="4">
                                            <p:txEl>
                                              <p:pRg st="8" end="8"/>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4">
                                            <p:txEl>
                                              <p:pRg st="9" end="9"/>
                                            </p:txEl>
                                          </p:spTgt>
                                        </p:tgtEl>
                                        <p:attrNameLst>
                                          <p:attrName>style.visibility</p:attrName>
                                        </p:attrNameLst>
                                      </p:cBhvr>
                                      <p:to>
                                        <p:strVal val="visible"/>
                                      </p:to>
                                    </p:set>
                                    <p:animEffect transition="in" filter="fade">
                                      <p:cBhvr>
                                        <p:cTn id="28" dur="500"/>
                                        <p:tgtEl>
                                          <p:spTgt spid="4">
                                            <p:txEl>
                                              <p:pRg st="9" end="9"/>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4">
                                            <p:txEl>
                                              <p:pRg st="10" end="10"/>
                                            </p:txEl>
                                          </p:spTgt>
                                        </p:tgtEl>
                                        <p:attrNameLst>
                                          <p:attrName>style.visibility</p:attrName>
                                        </p:attrNameLst>
                                      </p:cBhvr>
                                      <p:to>
                                        <p:strVal val="visible"/>
                                      </p:to>
                                    </p:set>
                                    <p:animEffect transition="in" filter="fade">
                                      <p:cBhvr>
                                        <p:cTn id="31" dur="500"/>
                                        <p:tgtEl>
                                          <p:spTgt spid="4">
                                            <p:txEl>
                                              <p:pRg st="10" end="10"/>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4">
                                            <p:txEl>
                                              <p:pRg st="11" end="11"/>
                                            </p:txEl>
                                          </p:spTgt>
                                        </p:tgtEl>
                                        <p:attrNameLst>
                                          <p:attrName>style.visibility</p:attrName>
                                        </p:attrNameLst>
                                      </p:cBhvr>
                                      <p:to>
                                        <p:strVal val="visible"/>
                                      </p:to>
                                    </p:set>
                                    <p:animEffect transition="in" filter="fade">
                                      <p:cBhvr>
                                        <p:cTn id="36" dur="500"/>
                                        <p:tgtEl>
                                          <p:spTgt spid="4">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类的成员</a:t>
            </a:r>
            <a:r>
              <a:rPr lang="zh-CN" altLang="en-US" dirty="0" smtClean="0"/>
              <a:t>函数（续）</a:t>
            </a:r>
            <a:endParaRPr lang="zh-CN" altLang="en-US" dirty="0"/>
          </a:p>
        </p:txBody>
      </p:sp>
      <p:sp>
        <p:nvSpPr>
          <p:cNvPr id="3" name="内容占位符 2"/>
          <p:cNvSpPr>
            <a:spLocks noGrp="1"/>
          </p:cNvSpPr>
          <p:nvPr>
            <p:ph idx="1"/>
          </p:nvPr>
        </p:nvSpPr>
        <p:spPr/>
        <p:txBody>
          <a:bodyPr/>
          <a:lstStyle/>
          <a:p>
            <a:r>
              <a:rPr lang="zh-CN" altLang="en-US" dirty="0"/>
              <a:t>允许声明重载的成员函数和带默认形参的成员函数</a:t>
            </a:r>
            <a:endParaRPr lang="zh-CN" altLang="en-US" dirty="0"/>
          </a:p>
          <a:p>
            <a:endParaRPr lang="zh-CN" altLang="en-US" dirty="0"/>
          </a:p>
        </p:txBody>
      </p:sp>
      <p:sp>
        <p:nvSpPr>
          <p:cNvPr id="4" name="TextBox 3"/>
          <p:cNvSpPr txBox="1"/>
          <p:nvPr/>
        </p:nvSpPr>
        <p:spPr>
          <a:xfrm>
            <a:off x="2555776" y="1844824"/>
            <a:ext cx="6228184" cy="4524315"/>
          </a:xfrm>
          <a:prstGeom prst="rect">
            <a:avLst/>
          </a:prstGeom>
          <a:solidFill>
            <a:srgbClr val="FFFF73"/>
          </a:solidFill>
          <a:ln w="19050">
            <a:noFill/>
          </a:ln>
        </p:spPr>
        <p:txBody>
          <a:bodyPr wrap="square" rtlCol="0">
            <a:spAutoFit/>
          </a:bodyPr>
          <a:lstStyle/>
          <a:p>
            <a:pPr>
              <a:lnSpc>
                <a:spcPct val="150000"/>
              </a:lnSpc>
            </a:pPr>
            <a:r>
              <a:rPr lang="en-US" altLang="zh-CN" sz="1600" dirty="0" smtClean="0">
                <a:latin typeface="Consolas" panose="020B0609020204030204" pitchFamily="49" charset="0"/>
                <a:ea typeface="微软雅黑" panose="020B0503020204020204" pitchFamily="34" charset="-122"/>
                <a:cs typeface="Consolas" panose="020B0609020204030204" pitchFamily="49" charset="0"/>
              </a:rPr>
              <a:t>class Clock {</a:t>
            </a:r>
            <a:endParaRPr lang="en-US" altLang="zh-CN" sz="1600" dirty="0" smtClean="0">
              <a:latin typeface="Consolas" panose="020B0609020204030204" pitchFamily="49" charset="0"/>
              <a:ea typeface="微软雅黑" panose="020B0503020204020204" pitchFamily="34" charset="-122"/>
              <a:cs typeface="Consolas" panose="020B0609020204030204" pitchFamily="49" charset="0"/>
            </a:endParaRPr>
          </a:p>
          <a:p>
            <a:pPr>
              <a:lnSpc>
                <a:spcPct val="150000"/>
              </a:lnSpc>
            </a:pPr>
            <a:r>
              <a:rPr lang="en-US" altLang="zh-CN" sz="1600" dirty="0" smtClean="0">
                <a:solidFill>
                  <a:srgbClr val="3814B0"/>
                </a:solidFill>
                <a:latin typeface="Consolas" panose="020B0609020204030204" pitchFamily="49" charset="0"/>
                <a:ea typeface="微软雅黑" panose="020B0503020204020204" pitchFamily="34" charset="-122"/>
                <a:cs typeface="Consolas" panose="020B0609020204030204" pitchFamily="49" charset="0"/>
              </a:rPr>
              <a:t>private:</a:t>
            </a:r>
            <a:endParaRPr lang="en-US" altLang="zh-CN" sz="1600" dirty="0" smtClean="0">
              <a:solidFill>
                <a:srgbClr val="3814B0"/>
              </a:solidFill>
              <a:latin typeface="Consolas" panose="020B0609020204030204" pitchFamily="49" charset="0"/>
              <a:ea typeface="微软雅黑" panose="020B0503020204020204" pitchFamily="34" charset="-122"/>
              <a:cs typeface="Consolas" panose="020B0609020204030204" pitchFamily="49" charset="0"/>
            </a:endParaRPr>
          </a:p>
          <a:p>
            <a:pPr>
              <a:lnSpc>
                <a:spcPct val="150000"/>
              </a:lnSpc>
            </a:pPr>
            <a:r>
              <a:rPr lang="en-US" altLang="zh-CN" sz="1600" dirty="0">
                <a:latin typeface="Consolas" panose="020B0609020204030204" pitchFamily="49" charset="0"/>
                <a:ea typeface="微软雅黑" panose="020B0503020204020204" pitchFamily="34" charset="-122"/>
                <a:cs typeface="Consolas" panose="020B0609020204030204" pitchFamily="49" charset="0"/>
              </a:rPr>
              <a:t> </a:t>
            </a:r>
            <a:r>
              <a:rPr lang="en-US" altLang="zh-CN" sz="1600" dirty="0" smtClean="0">
                <a:latin typeface="Consolas" panose="020B0609020204030204" pitchFamily="49" charset="0"/>
                <a:ea typeface="微软雅黑" panose="020B0503020204020204" pitchFamily="34" charset="-122"/>
                <a:cs typeface="Consolas" panose="020B0609020204030204" pitchFamily="49" charset="0"/>
              </a:rPr>
              <a:t> </a:t>
            </a:r>
            <a:r>
              <a:rPr lang="en-US" altLang="zh-CN" sz="1600" dirty="0" err="1" smtClean="0">
                <a:latin typeface="Consolas" panose="020B0609020204030204" pitchFamily="49" charset="0"/>
                <a:ea typeface="微软雅黑" panose="020B0503020204020204" pitchFamily="34" charset="-122"/>
                <a:cs typeface="Consolas" panose="020B0609020204030204" pitchFamily="49" charset="0"/>
              </a:rPr>
              <a:t>int</a:t>
            </a:r>
            <a:r>
              <a:rPr lang="en-US" altLang="zh-CN" sz="1600" dirty="0" smtClean="0">
                <a:latin typeface="Consolas" panose="020B0609020204030204" pitchFamily="49" charset="0"/>
                <a:ea typeface="微软雅黑" panose="020B0503020204020204" pitchFamily="34" charset="-122"/>
                <a:cs typeface="Consolas" panose="020B0609020204030204" pitchFamily="49" charset="0"/>
              </a:rPr>
              <a:t> hour, minute, second;</a:t>
            </a:r>
            <a:endParaRPr lang="en-US" altLang="zh-CN" sz="1600" dirty="0" smtClean="0">
              <a:latin typeface="Consolas" panose="020B0609020204030204" pitchFamily="49" charset="0"/>
              <a:ea typeface="微软雅黑" panose="020B0503020204020204" pitchFamily="34" charset="-122"/>
              <a:cs typeface="Consolas" panose="020B0609020204030204" pitchFamily="49" charset="0"/>
            </a:endParaRPr>
          </a:p>
          <a:p>
            <a:pPr>
              <a:lnSpc>
                <a:spcPct val="150000"/>
              </a:lnSpc>
            </a:pPr>
            <a:r>
              <a:rPr lang="en-US" altLang="zh-CN" sz="1600" dirty="0" smtClean="0">
                <a:latin typeface="Consolas" panose="020B0609020204030204" pitchFamily="49" charset="0"/>
                <a:ea typeface="微软雅黑" panose="020B0503020204020204" pitchFamily="34" charset="-122"/>
                <a:cs typeface="Consolas" panose="020B0609020204030204" pitchFamily="49" charset="0"/>
              </a:rPr>
              <a:t>public:</a:t>
            </a:r>
            <a:endParaRPr lang="en-US" altLang="zh-CN" sz="1600" dirty="0" smtClean="0">
              <a:latin typeface="Consolas" panose="020B0609020204030204" pitchFamily="49" charset="0"/>
              <a:ea typeface="微软雅黑" panose="020B0503020204020204" pitchFamily="34" charset="-122"/>
              <a:cs typeface="Consolas" panose="020B0609020204030204" pitchFamily="49" charset="0"/>
            </a:endParaRPr>
          </a:p>
          <a:p>
            <a:pPr>
              <a:lnSpc>
                <a:spcPct val="150000"/>
              </a:lnSpc>
            </a:pPr>
            <a:r>
              <a:rPr lang="en-US" altLang="zh-CN" sz="1600" dirty="0" smtClean="0">
                <a:latin typeface="Consolas" panose="020B0609020204030204" pitchFamily="49" charset="0"/>
                <a:ea typeface="微软雅黑" panose="020B0503020204020204" pitchFamily="34" charset="-122"/>
                <a:cs typeface="Consolas" panose="020B0609020204030204" pitchFamily="49" charset="0"/>
              </a:rPr>
              <a:t>  void </a:t>
            </a:r>
            <a:r>
              <a:rPr lang="en-US" altLang="zh-CN" sz="1600" dirty="0" err="1" smtClean="0">
                <a:latin typeface="Consolas" panose="020B0609020204030204" pitchFamily="49" charset="0"/>
                <a:ea typeface="微软雅黑" panose="020B0503020204020204" pitchFamily="34" charset="-122"/>
                <a:cs typeface="Consolas" panose="020B0609020204030204" pitchFamily="49" charset="0"/>
              </a:rPr>
              <a:t>setTime</a:t>
            </a:r>
            <a:r>
              <a:rPr lang="en-US" altLang="zh-CN" sz="1600" dirty="0" smtClean="0">
                <a:latin typeface="Consolas" panose="020B0609020204030204" pitchFamily="49" charset="0"/>
                <a:ea typeface="微软雅黑" panose="020B0503020204020204" pitchFamily="34" charset="-122"/>
                <a:cs typeface="Consolas" panose="020B0609020204030204" pitchFamily="49" charset="0"/>
              </a:rPr>
              <a:t>( </a:t>
            </a:r>
            <a:r>
              <a:rPr lang="en-US" altLang="zh-CN" sz="1600" dirty="0" err="1" smtClean="0">
                <a:latin typeface="Consolas" panose="020B0609020204030204" pitchFamily="49" charset="0"/>
                <a:ea typeface="微软雅黑" panose="020B0503020204020204" pitchFamily="34" charset="-122"/>
                <a:cs typeface="Consolas" panose="020B0609020204030204" pitchFamily="49" charset="0"/>
              </a:rPr>
              <a:t>int</a:t>
            </a:r>
            <a:r>
              <a:rPr lang="en-US" altLang="zh-CN" sz="1600" dirty="0" smtClean="0">
                <a:latin typeface="Consolas" panose="020B0609020204030204" pitchFamily="49" charset="0"/>
                <a:ea typeface="微软雅黑" panose="020B0503020204020204" pitchFamily="34" charset="-122"/>
                <a:cs typeface="Consolas" panose="020B0609020204030204" pitchFamily="49" charset="0"/>
              </a:rPr>
              <a:t> h, </a:t>
            </a:r>
            <a:r>
              <a:rPr lang="en-US" altLang="zh-CN" sz="1600" dirty="0" err="1" smtClean="0">
                <a:latin typeface="Consolas" panose="020B0609020204030204" pitchFamily="49" charset="0"/>
                <a:ea typeface="微软雅黑" panose="020B0503020204020204" pitchFamily="34" charset="-122"/>
                <a:cs typeface="Consolas" panose="020B0609020204030204" pitchFamily="49" charset="0"/>
              </a:rPr>
              <a:t>int</a:t>
            </a:r>
            <a:r>
              <a:rPr lang="en-US" altLang="zh-CN" sz="1600" dirty="0" smtClean="0">
                <a:latin typeface="Consolas" panose="020B0609020204030204" pitchFamily="49" charset="0"/>
                <a:ea typeface="微软雅黑" panose="020B0503020204020204" pitchFamily="34" charset="-122"/>
                <a:cs typeface="Consolas" panose="020B0609020204030204" pitchFamily="49" charset="0"/>
              </a:rPr>
              <a:t> m, </a:t>
            </a:r>
            <a:r>
              <a:rPr lang="en-US" altLang="zh-CN" sz="1600" dirty="0" err="1" smtClean="0">
                <a:latin typeface="Consolas" panose="020B0609020204030204" pitchFamily="49" charset="0"/>
                <a:ea typeface="微软雅黑" panose="020B0503020204020204" pitchFamily="34" charset="-122"/>
                <a:cs typeface="Consolas" panose="020B0609020204030204" pitchFamily="49" charset="0"/>
              </a:rPr>
              <a:t>int</a:t>
            </a:r>
            <a:r>
              <a:rPr lang="en-US" altLang="zh-CN" sz="1600" dirty="0" smtClean="0">
                <a:latin typeface="Consolas" panose="020B0609020204030204" pitchFamily="49" charset="0"/>
                <a:ea typeface="微软雅黑" panose="020B0503020204020204" pitchFamily="34" charset="-122"/>
                <a:cs typeface="Consolas" panose="020B0609020204030204" pitchFamily="49" charset="0"/>
              </a:rPr>
              <a:t> s );</a:t>
            </a:r>
            <a:endParaRPr lang="en-US" altLang="zh-CN" sz="1600" dirty="0" smtClean="0">
              <a:latin typeface="Consolas" panose="020B0609020204030204" pitchFamily="49" charset="0"/>
              <a:ea typeface="微软雅黑" panose="020B0503020204020204" pitchFamily="34" charset="-122"/>
              <a:cs typeface="Consolas" panose="020B0609020204030204" pitchFamily="49" charset="0"/>
            </a:endParaRPr>
          </a:p>
          <a:p>
            <a:pPr>
              <a:lnSpc>
                <a:spcPct val="150000"/>
              </a:lnSpc>
            </a:pPr>
            <a:r>
              <a:rPr lang="en-US" altLang="zh-CN" sz="1600" dirty="0">
                <a:latin typeface="Consolas" panose="020B0609020204030204" pitchFamily="49" charset="0"/>
                <a:ea typeface="微软雅黑" panose="020B0503020204020204" pitchFamily="34" charset="-122"/>
                <a:cs typeface="Consolas" panose="020B0609020204030204" pitchFamily="49" charset="0"/>
              </a:rPr>
              <a:t> </a:t>
            </a:r>
            <a:r>
              <a:rPr lang="en-US" altLang="zh-CN" sz="1600" dirty="0" smtClean="0">
                <a:latin typeface="Consolas" panose="020B0609020204030204" pitchFamily="49" charset="0"/>
                <a:ea typeface="微软雅黑" panose="020B0503020204020204" pitchFamily="34" charset="-122"/>
                <a:cs typeface="Consolas" panose="020B0609020204030204" pitchFamily="49" charset="0"/>
              </a:rPr>
              <a:t> void </a:t>
            </a:r>
            <a:r>
              <a:rPr lang="en-US" altLang="zh-CN" sz="1600" dirty="0" err="1" smtClean="0">
                <a:latin typeface="Consolas" panose="020B0609020204030204" pitchFamily="49" charset="0"/>
                <a:ea typeface="微软雅黑" panose="020B0503020204020204" pitchFamily="34" charset="-122"/>
                <a:cs typeface="Consolas" panose="020B0609020204030204" pitchFamily="49" charset="0"/>
              </a:rPr>
              <a:t>setTime</a:t>
            </a:r>
            <a:r>
              <a:rPr lang="en-US" altLang="zh-CN" sz="1600" dirty="0" smtClean="0">
                <a:latin typeface="Consolas" panose="020B0609020204030204" pitchFamily="49" charset="0"/>
                <a:ea typeface="微软雅黑" panose="020B0503020204020204" pitchFamily="34" charset="-122"/>
                <a:cs typeface="Consolas" panose="020B0609020204030204" pitchFamily="49" charset="0"/>
              </a:rPr>
              <a:t>( </a:t>
            </a:r>
            <a:r>
              <a:rPr lang="en-US" altLang="zh-CN" sz="1600" dirty="0" err="1" smtClean="0">
                <a:latin typeface="Consolas" panose="020B0609020204030204" pitchFamily="49" charset="0"/>
                <a:ea typeface="微软雅黑" panose="020B0503020204020204" pitchFamily="34" charset="-122"/>
                <a:cs typeface="Consolas" panose="020B0609020204030204" pitchFamily="49" charset="0"/>
              </a:rPr>
              <a:t>int</a:t>
            </a:r>
            <a:r>
              <a:rPr lang="en-US" altLang="zh-CN" sz="1600" dirty="0" smtClean="0">
                <a:latin typeface="Consolas" panose="020B0609020204030204" pitchFamily="49" charset="0"/>
                <a:ea typeface="微软雅黑" panose="020B0503020204020204" pitchFamily="34" charset="-122"/>
                <a:cs typeface="Consolas" panose="020B0609020204030204" pitchFamily="49" charset="0"/>
              </a:rPr>
              <a:t> h, </a:t>
            </a:r>
            <a:r>
              <a:rPr lang="en-US" altLang="zh-CN" sz="1600" dirty="0" err="1" smtClean="0">
                <a:latin typeface="Consolas" panose="020B0609020204030204" pitchFamily="49" charset="0"/>
                <a:ea typeface="微软雅黑" panose="020B0503020204020204" pitchFamily="34" charset="-122"/>
                <a:cs typeface="Consolas" panose="020B0609020204030204" pitchFamily="49" charset="0"/>
              </a:rPr>
              <a:t>int</a:t>
            </a:r>
            <a:r>
              <a:rPr lang="en-US" altLang="zh-CN" sz="1600" dirty="0" smtClean="0">
                <a:latin typeface="Consolas" panose="020B0609020204030204" pitchFamily="49" charset="0"/>
                <a:ea typeface="微软雅黑" panose="020B0503020204020204" pitchFamily="34" charset="-122"/>
                <a:cs typeface="Consolas" panose="020B0609020204030204" pitchFamily="49" charset="0"/>
              </a:rPr>
              <a:t> m );</a:t>
            </a:r>
            <a:endParaRPr lang="en-US" altLang="zh-CN" sz="1600" dirty="0" smtClean="0">
              <a:latin typeface="Consolas" panose="020B0609020204030204" pitchFamily="49" charset="0"/>
              <a:ea typeface="微软雅黑" panose="020B0503020204020204" pitchFamily="34" charset="-122"/>
              <a:cs typeface="Consolas" panose="020B0609020204030204" pitchFamily="49" charset="0"/>
            </a:endParaRPr>
          </a:p>
          <a:p>
            <a:pPr>
              <a:lnSpc>
                <a:spcPct val="150000"/>
              </a:lnSpc>
            </a:pPr>
            <a:r>
              <a:rPr lang="en-US" altLang="zh-CN" sz="1600" dirty="0">
                <a:latin typeface="Consolas" panose="020B0609020204030204" pitchFamily="49" charset="0"/>
                <a:ea typeface="微软雅黑" panose="020B0503020204020204" pitchFamily="34" charset="-122"/>
                <a:cs typeface="Consolas" panose="020B0609020204030204" pitchFamily="49" charset="0"/>
              </a:rPr>
              <a:t> </a:t>
            </a:r>
            <a:r>
              <a:rPr lang="en-US" altLang="zh-CN" sz="1600" dirty="0" smtClean="0">
                <a:latin typeface="Consolas" panose="020B0609020204030204" pitchFamily="49" charset="0"/>
                <a:ea typeface="微软雅黑" panose="020B0503020204020204" pitchFamily="34" charset="-122"/>
                <a:cs typeface="Consolas" panose="020B0609020204030204" pitchFamily="49" charset="0"/>
              </a:rPr>
              <a:t> void </a:t>
            </a:r>
            <a:r>
              <a:rPr lang="en-US" altLang="zh-CN" sz="1600" dirty="0" err="1" smtClean="0">
                <a:latin typeface="Consolas" panose="020B0609020204030204" pitchFamily="49" charset="0"/>
                <a:ea typeface="微软雅黑" panose="020B0503020204020204" pitchFamily="34" charset="-122"/>
                <a:cs typeface="Consolas" panose="020B0609020204030204" pitchFamily="49" charset="0"/>
              </a:rPr>
              <a:t>showTime</a:t>
            </a:r>
            <a:r>
              <a:rPr lang="en-US" altLang="zh-CN" sz="1600" dirty="0" smtClean="0">
                <a:latin typeface="Consolas" panose="020B0609020204030204" pitchFamily="49" charset="0"/>
                <a:ea typeface="微软雅黑" panose="020B0503020204020204" pitchFamily="34" charset="-122"/>
                <a:cs typeface="Consolas" panose="020B0609020204030204" pitchFamily="49" charset="0"/>
              </a:rPr>
              <a:t>( </a:t>
            </a:r>
            <a:r>
              <a:rPr lang="en-US" altLang="zh-CN" sz="1600" dirty="0" err="1" smtClean="0">
                <a:latin typeface="Consolas" panose="020B0609020204030204" pitchFamily="49" charset="0"/>
                <a:ea typeface="微软雅黑" panose="020B0503020204020204" pitchFamily="34" charset="-122"/>
                <a:cs typeface="Consolas" panose="020B0609020204030204" pitchFamily="49" charset="0"/>
              </a:rPr>
              <a:t>int</a:t>
            </a:r>
            <a:r>
              <a:rPr lang="en-US" altLang="zh-CN" sz="1600" dirty="0" smtClean="0">
                <a:latin typeface="Consolas" panose="020B0609020204030204" pitchFamily="49" charset="0"/>
                <a:ea typeface="微软雅黑" panose="020B0503020204020204" pitchFamily="34" charset="-122"/>
                <a:cs typeface="Consolas" panose="020B0609020204030204" pitchFamily="49" charset="0"/>
              </a:rPr>
              <a:t> type = 24 ); </a:t>
            </a:r>
            <a:endParaRPr lang="en-US" altLang="zh-CN" sz="1600" dirty="0">
              <a:latin typeface="Consolas" panose="020B0609020204030204" pitchFamily="49" charset="0"/>
              <a:ea typeface="微软雅黑" panose="020B0503020204020204" pitchFamily="34" charset="-122"/>
              <a:cs typeface="Consolas" panose="020B0609020204030204" pitchFamily="49" charset="0"/>
            </a:endParaRPr>
          </a:p>
          <a:p>
            <a:pPr>
              <a:lnSpc>
                <a:spcPct val="150000"/>
              </a:lnSpc>
            </a:pPr>
            <a:r>
              <a:rPr lang="en-US" altLang="zh-CN" sz="1600" dirty="0" smtClean="0">
                <a:latin typeface="Consolas" panose="020B0609020204030204" pitchFamily="49" charset="0"/>
                <a:ea typeface="微软雅黑" panose="020B0503020204020204" pitchFamily="34" charset="-122"/>
                <a:cs typeface="Consolas" panose="020B0609020204030204" pitchFamily="49" charset="0"/>
              </a:rPr>
              <a:t>}; </a:t>
            </a:r>
            <a:r>
              <a:rPr lang="en-US" altLang="zh-CN" sz="16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 </a:t>
            </a:r>
            <a:r>
              <a:rPr lang="zh-CN" altLang="en-US" sz="16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类的定义结束</a:t>
            </a:r>
            <a:endParaRPr lang="en-US" altLang="zh-CN" sz="16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endParaRPr>
          </a:p>
          <a:p>
            <a:pPr>
              <a:lnSpc>
                <a:spcPct val="150000"/>
              </a:lnSpc>
            </a:pPr>
            <a:endParaRPr lang="en-US" altLang="zh-CN" sz="1600" dirty="0" smtClean="0">
              <a:latin typeface="Consolas" panose="020B0609020204030204" pitchFamily="49" charset="0"/>
              <a:ea typeface="微软雅黑" panose="020B0503020204020204" pitchFamily="34" charset="-122"/>
              <a:cs typeface="Consolas" panose="020B0609020204030204" pitchFamily="49" charset="0"/>
            </a:endParaRPr>
          </a:p>
          <a:p>
            <a:pPr>
              <a:lnSpc>
                <a:spcPct val="150000"/>
              </a:lnSpc>
            </a:pPr>
            <a:r>
              <a:rPr lang="en-US" altLang="zh-CN" sz="1600" dirty="0" smtClean="0">
                <a:latin typeface="Consolas" panose="020B0609020204030204" pitchFamily="49" charset="0"/>
                <a:ea typeface="微软雅黑" panose="020B0503020204020204" pitchFamily="34" charset="-122"/>
                <a:cs typeface="Consolas" panose="020B0609020204030204" pitchFamily="49" charset="0"/>
              </a:rPr>
              <a:t>void Clock::</a:t>
            </a:r>
            <a:r>
              <a:rPr lang="en-US" altLang="zh-CN" sz="1600" dirty="0" err="1" smtClean="0">
                <a:latin typeface="Consolas" panose="020B0609020204030204" pitchFamily="49" charset="0"/>
                <a:ea typeface="微软雅黑" panose="020B0503020204020204" pitchFamily="34" charset="-122"/>
                <a:cs typeface="Consolas" panose="020B0609020204030204" pitchFamily="49" charset="0"/>
              </a:rPr>
              <a:t>setTime</a:t>
            </a:r>
            <a:r>
              <a:rPr lang="en-US" altLang="zh-CN" sz="1600" dirty="0" smtClean="0">
                <a:latin typeface="Consolas" panose="020B0609020204030204" pitchFamily="49" charset="0"/>
                <a:ea typeface="微软雅黑" panose="020B0503020204020204" pitchFamily="34" charset="-122"/>
                <a:cs typeface="Consolas" panose="020B0609020204030204" pitchFamily="49" charset="0"/>
              </a:rPr>
              <a:t>( </a:t>
            </a:r>
            <a:r>
              <a:rPr lang="en-US" altLang="zh-CN" sz="1600" dirty="0" err="1" smtClean="0">
                <a:latin typeface="Consolas" panose="020B0609020204030204" pitchFamily="49" charset="0"/>
                <a:ea typeface="微软雅黑" panose="020B0503020204020204" pitchFamily="34" charset="-122"/>
                <a:cs typeface="Consolas" panose="020B0609020204030204" pitchFamily="49" charset="0"/>
              </a:rPr>
              <a:t>int</a:t>
            </a:r>
            <a:r>
              <a:rPr lang="en-US" altLang="zh-CN" sz="1600" dirty="0" smtClean="0">
                <a:latin typeface="Consolas" panose="020B0609020204030204" pitchFamily="49" charset="0"/>
                <a:ea typeface="微软雅黑" panose="020B0503020204020204" pitchFamily="34" charset="-122"/>
                <a:cs typeface="Consolas" panose="020B0609020204030204" pitchFamily="49" charset="0"/>
              </a:rPr>
              <a:t> h, </a:t>
            </a:r>
            <a:r>
              <a:rPr lang="en-US" altLang="zh-CN" sz="1600" dirty="0" err="1" smtClean="0">
                <a:latin typeface="Consolas" panose="020B0609020204030204" pitchFamily="49" charset="0"/>
                <a:ea typeface="微软雅黑" panose="020B0503020204020204" pitchFamily="34" charset="-122"/>
                <a:cs typeface="Consolas" panose="020B0609020204030204" pitchFamily="49" charset="0"/>
              </a:rPr>
              <a:t>int</a:t>
            </a:r>
            <a:r>
              <a:rPr lang="en-US" altLang="zh-CN" sz="1600" dirty="0" smtClean="0">
                <a:latin typeface="Consolas" panose="020B0609020204030204" pitchFamily="49" charset="0"/>
                <a:ea typeface="微软雅黑" panose="020B0503020204020204" pitchFamily="34" charset="-122"/>
                <a:cs typeface="Consolas" panose="020B0609020204030204" pitchFamily="49" charset="0"/>
              </a:rPr>
              <a:t> m, </a:t>
            </a:r>
            <a:r>
              <a:rPr lang="en-US" altLang="zh-CN" sz="1600" dirty="0" err="1" smtClean="0">
                <a:latin typeface="Consolas" panose="020B0609020204030204" pitchFamily="49" charset="0"/>
                <a:ea typeface="微软雅黑" panose="020B0503020204020204" pitchFamily="34" charset="-122"/>
                <a:cs typeface="Consolas" panose="020B0609020204030204" pitchFamily="49" charset="0"/>
              </a:rPr>
              <a:t>int</a:t>
            </a:r>
            <a:r>
              <a:rPr lang="en-US" altLang="zh-CN" sz="1600" dirty="0" smtClean="0">
                <a:latin typeface="Consolas" panose="020B0609020204030204" pitchFamily="49" charset="0"/>
                <a:ea typeface="微软雅黑" panose="020B0503020204020204" pitchFamily="34" charset="-122"/>
                <a:cs typeface="Consolas" panose="020B0609020204030204" pitchFamily="49" charset="0"/>
              </a:rPr>
              <a:t> s ) { … … }</a:t>
            </a:r>
            <a:endParaRPr lang="en-US" altLang="zh-CN" sz="1600" dirty="0" smtClean="0">
              <a:latin typeface="Consolas" panose="020B0609020204030204" pitchFamily="49" charset="0"/>
              <a:ea typeface="微软雅黑" panose="020B0503020204020204" pitchFamily="34" charset="-122"/>
              <a:cs typeface="Consolas" panose="020B0609020204030204" pitchFamily="49" charset="0"/>
            </a:endParaRPr>
          </a:p>
          <a:p>
            <a:pPr>
              <a:lnSpc>
                <a:spcPct val="150000"/>
              </a:lnSpc>
            </a:pPr>
            <a:r>
              <a:rPr lang="en-US" altLang="zh-CN" sz="1600" dirty="0">
                <a:latin typeface="Consolas" panose="020B0609020204030204" pitchFamily="49" charset="0"/>
                <a:ea typeface="微软雅黑" panose="020B0503020204020204" pitchFamily="34" charset="-122"/>
                <a:cs typeface="Consolas" panose="020B0609020204030204" pitchFamily="49" charset="0"/>
              </a:rPr>
              <a:t>void Clock::</a:t>
            </a:r>
            <a:r>
              <a:rPr lang="en-US" altLang="zh-CN" sz="1600" dirty="0" err="1">
                <a:latin typeface="Consolas" panose="020B0609020204030204" pitchFamily="49" charset="0"/>
                <a:ea typeface="微软雅黑" panose="020B0503020204020204" pitchFamily="34" charset="-122"/>
                <a:cs typeface="Consolas" panose="020B0609020204030204" pitchFamily="49" charset="0"/>
              </a:rPr>
              <a:t>setTime</a:t>
            </a:r>
            <a:r>
              <a:rPr lang="en-US" altLang="zh-CN" sz="1600" dirty="0">
                <a:latin typeface="Consolas" panose="020B0609020204030204" pitchFamily="49" charset="0"/>
                <a:ea typeface="微软雅黑" panose="020B0503020204020204" pitchFamily="34" charset="-122"/>
                <a:cs typeface="Consolas" panose="020B0609020204030204" pitchFamily="49" charset="0"/>
              </a:rPr>
              <a:t>( </a:t>
            </a:r>
            <a:r>
              <a:rPr lang="en-US" altLang="zh-CN" sz="1600" dirty="0" err="1">
                <a:latin typeface="Consolas" panose="020B0609020204030204" pitchFamily="49" charset="0"/>
                <a:ea typeface="微软雅黑" panose="020B0503020204020204" pitchFamily="34" charset="-122"/>
                <a:cs typeface="Consolas" panose="020B0609020204030204" pitchFamily="49" charset="0"/>
              </a:rPr>
              <a:t>int</a:t>
            </a:r>
            <a:r>
              <a:rPr lang="en-US" altLang="zh-CN" sz="1600" dirty="0">
                <a:latin typeface="Consolas" panose="020B0609020204030204" pitchFamily="49" charset="0"/>
                <a:ea typeface="微软雅黑" panose="020B0503020204020204" pitchFamily="34" charset="-122"/>
                <a:cs typeface="Consolas" panose="020B0609020204030204" pitchFamily="49" charset="0"/>
              </a:rPr>
              <a:t> h, </a:t>
            </a:r>
            <a:r>
              <a:rPr lang="en-US" altLang="zh-CN" sz="1600" dirty="0" err="1">
                <a:latin typeface="Consolas" panose="020B0609020204030204" pitchFamily="49" charset="0"/>
                <a:ea typeface="微软雅黑" panose="020B0503020204020204" pitchFamily="34" charset="-122"/>
                <a:cs typeface="Consolas" panose="020B0609020204030204" pitchFamily="49" charset="0"/>
              </a:rPr>
              <a:t>int</a:t>
            </a:r>
            <a:r>
              <a:rPr lang="en-US" altLang="zh-CN" sz="1600" dirty="0">
                <a:latin typeface="Consolas" panose="020B0609020204030204" pitchFamily="49" charset="0"/>
                <a:ea typeface="微软雅黑" panose="020B0503020204020204" pitchFamily="34" charset="-122"/>
                <a:cs typeface="Consolas" panose="020B0609020204030204" pitchFamily="49" charset="0"/>
              </a:rPr>
              <a:t> </a:t>
            </a:r>
            <a:r>
              <a:rPr lang="en-US" altLang="zh-CN" sz="1600" dirty="0" smtClean="0">
                <a:latin typeface="Consolas" panose="020B0609020204030204" pitchFamily="49" charset="0"/>
                <a:ea typeface="微软雅黑" panose="020B0503020204020204" pitchFamily="34" charset="-122"/>
                <a:cs typeface="Consolas" panose="020B0609020204030204" pitchFamily="49" charset="0"/>
              </a:rPr>
              <a:t>m</a:t>
            </a:r>
            <a:r>
              <a:rPr lang="en-US" altLang="zh-CN" sz="1600" dirty="0">
                <a:latin typeface="Consolas" panose="020B0609020204030204" pitchFamily="49" charset="0"/>
                <a:ea typeface="微软雅黑" panose="020B0503020204020204" pitchFamily="34" charset="-122"/>
                <a:cs typeface="Consolas" panose="020B0609020204030204" pitchFamily="49" charset="0"/>
              </a:rPr>
              <a:t> </a:t>
            </a:r>
            <a:r>
              <a:rPr lang="en-US" altLang="zh-CN" sz="1600" dirty="0" smtClean="0">
                <a:latin typeface="Consolas" panose="020B0609020204030204" pitchFamily="49" charset="0"/>
                <a:ea typeface="微软雅黑" panose="020B0503020204020204" pitchFamily="34" charset="-122"/>
                <a:cs typeface="Consolas" panose="020B0609020204030204" pitchFamily="49" charset="0"/>
              </a:rPr>
              <a:t>) { … </a:t>
            </a:r>
            <a:r>
              <a:rPr lang="en-US" altLang="zh-CN" sz="1600" dirty="0">
                <a:latin typeface="Consolas" panose="020B0609020204030204" pitchFamily="49" charset="0"/>
                <a:ea typeface="微软雅黑" panose="020B0503020204020204" pitchFamily="34" charset="-122"/>
                <a:cs typeface="Consolas" panose="020B0609020204030204" pitchFamily="49" charset="0"/>
              </a:rPr>
              <a:t>… </a:t>
            </a:r>
            <a:r>
              <a:rPr lang="en-US" altLang="zh-CN" sz="1600" dirty="0" smtClean="0">
                <a:latin typeface="Consolas" panose="020B0609020204030204" pitchFamily="49" charset="0"/>
                <a:ea typeface="微软雅黑" panose="020B0503020204020204" pitchFamily="34" charset="-122"/>
                <a:cs typeface="Consolas" panose="020B0609020204030204" pitchFamily="49" charset="0"/>
              </a:rPr>
              <a:t>}</a:t>
            </a:r>
            <a:endParaRPr lang="en-US" altLang="zh-CN" sz="1600" dirty="0" smtClean="0">
              <a:latin typeface="Consolas" panose="020B0609020204030204" pitchFamily="49" charset="0"/>
              <a:ea typeface="微软雅黑" panose="020B0503020204020204" pitchFamily="34" charset="-122"/>
              <a:cs typeface="Consolas" panose="020B0609020204030204" pitchFamily="49" charset="0"/>
            </a:endParaRPr>
          </a:p>
          <a:p>
            <a:pPr>
              <a:lnSpc>
                <a:spcPct val="150000"/>
              </a:lnSpc>
            </a:pPr>
            <a:r>
              <a:rPr lang="en-US" altLang="zh-CN" sz="1600" dirty="0" smtClean="0">
                <a:latin typeface="Consolas" panose="020B0609020204030204" pitchFamily="49" charset="0"/>
                <a:ea typeface="微软雅黑" panose="020B0503020204020204" pitchFamily="34" charset="-122"/>
                <a:cs typeface="Consolas" panose="020B0609020204030204" pitchFamily="49" charset="0"/>
              </a:rPr>
              <a:t>void Clock::</a:t>
            </a:r>
            <a:r>
              <a:rPr lang="en-US" altLang="zh-CN" sz="1600" dirty="0" err="1" smtClean="0">
                <a:latin typeface="Consolas" panose="020B0609020204030204" pitchFamily="49" charset="0"/>
                <a:ea typeface="微软雅黑" panose="020B0503020204020204" pitchFamily="34" charset="-122"/>
                <a:cs typeface="Consolas" panose="020B0609020204030204" pitchFamily="49" charset="0"/>
              </a:rPr>
              <a:t>showTime</a:t>
            </a:r>
            <a:r>
              <a:rPr lang="en-US" altLang="zh-CN" sz="1600" dirty="0" smtClean="0">
                <a:latin typeface="Consolas" panose="020B0609020204030204" pitchFamily="49" charset="0"/>
                <a:ea typeface="微软雅黑" panose="020B0503020204020204" pitchFamily="34" charset="-122"/>
                <a:cs typeface="Consolas" panose="020B0609020204030204" pitchFamily="49" charset="0"/>
              </a:rPr>
              <a:t>( </a:t>
            </a:r>
            <a:r>
              <a:rPr lang="en-US" altLang="zh-CN" sz="1600" dirty="0" err="1" smtClean="0">
                <a:latin typeface="Consolas" panose="020B0609020204030204" pitchFamily="49" charset="0"/>
                <a:ea typeface="微软雅黑" panose="020B0503020204020204" pitchFamily="34" charset="-122"/>
                <a:cs typeface="Consolas" panose="020B0609020204030204" pitchFamily="49" charset="0"/>
              </a:rPr>
              <a:t>int</a:t>
            </a:r>
            <a:r>
              <a:rPr lang="en-US" altLang="zh-CN" sz="1600" dirty="0" smtClean="0">
                <a:latin typeface="Consolas" panose="020B0609020204030204" pitchFamily="49" charset="0"/>
                <a:ea typeface="微软雅黑" panose="020B0503020204020204" pitchFamily="34" charset="-122"/>
                <a:cs typeface="Consolas" panose="020B0609020204030204" pitchFamily="49" charset="0"/>
              </a:rPr>
              <a:t> type ) { … … }</a:t>
            </a:r>
            <a:endParaRPr lang="en-US" altLang="zh-CN" sz="1600" dirty="0">
              <a:latin typeface="Consolas" panose="020B0609020204030204" pitchFamily="49" charset="0"/>
              <a:ea typeface="微软雅黑" panose="020B0503020204020204" pitchFamily="34" charset="-122"/>
              <a:cs typeface="Consolas" panose="020B0609020204030204" pitchFamily="49" charset="0"/>
            </a:endParaRPr>
          </a:p>
        </p:txBody>
      </p:sp>
      <p:sp>
        <p:nvSpPr>
          <p:cNvPr id="5" name="文本框 4"/>
          <p:cNvSpPr txBox="1"/>
          <p:nvPr/>
        </p:nvSpPr>
        <p:spPr>
          <a:xfrm>
            <a:off x="128959" y="3576901"/>
            <a:ext cx="1800493" cy="523220"/>
          </a:xfrm>
          <a:prstGeom prst="rect">
            <a:avLst/>
          </a:prstGeom>
          <a:noFill/>
        </p:spPr>
        <p:txBody>
          <a:bodyPr wrap="none" rtlCol="0">
            <a:spAutoFit/>
          </a:bodyPr>
          <a:lstStyle/>
          <a:p>
            <a:r>
              <a:rPr lang="zh-CN" altLang="en-US" sz="14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类的成员函数可以是</a:t>
            </a:r>
            <a:endParaRPr lang="en-US" altLang="zh-CN" sz="14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endParaRPr>
          </a:p>
          <a:p>
            <a:r>
              <a:rPr lang="zh-CN" altLang="en-US" sz="14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重载的</a:t>
            </a:r>
            <a:endParaRPr lang="en-US" altLang="zh-CN" sz="14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endParaRPr>
          </a:p>
        </p:txBody>
      </p:sp>
      <p:sp>
        <p:nvSpPr>
          <p:cNvPr id="6" name="矩形 5"/>
          <p:cNvSpPr/>
          <p:nvPr/>
        </p:nvSpPr>
        <p:spPr>
          <a:xfrm>
            <a:off x="2699792" y="3440101"/>
            <a:ext cx="4392488" cy="666880"/>
          </a:xfrm>
          <a:prstGeom prst="rect">
            <a:avLst/>
          </a:prstGeom>
          <a:noFill/>
          <a:ln w="12700">
            <a:solidFill>
              <a:srgbClr val="3814B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135450" y="5611442"/>
            <a:ext cx="1819729" cy="738664"/>
          </a:xfrm>
          <a:prstGeom prst="rect">
            <a:avLst/>
          </a:prstGeom>
          <a:noFill/>
        </p:spPr>
        <p:txBody>
          <a:bodyPr wrap="none" rtlCol="0">
            <a:spAutoFit/>
          </a:bodyPr>
          <a:lstStyle/>
          <a:p>
            <a:r>
              <a:rPr lang="zh-CN" altLang="en-US" sz="14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类的成员函数在定义</a:t>
            </a:r>
            <a:endParaRPr lang="en-US" altLang="zh-CN" sz="14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endParaRPr>
          </a:p>
          <a:p>
            <a:r>
              <a:rPr lang="zh-CN" altLang="en-US" sz="14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时，不用给出默认形</a:t>
            </a:r>
            <a:endParaRPr lang="en-US" altLang="zh-CN" sz="14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endParaRPr>
          </a:p>
          <a:p>
            <a:r>
              <a:rPr lang="zh-CN" altLang="en-US" sz="14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参的值</a:t>
            </a:r>
            <a:r>
              <a:rPr lang="en-US" altLang="zh-CN" sz="14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a:t>
            </a:r>
            <a:r>
              <a:rPr lang="zh-CN" altLang="en-US" sz="14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如果有的话</a:t>
            </a:r>
            <a:r>
              <a:rPr lang="en-US" altLang="zh-CN" sz="14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a:t>
            </a:r>
            <a:endParaRPr lang="en-US" altLang="zh-CN" sz="14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endParaRPr>
          </a:p>
        </p:txBody>
      </p:sp>
      <p:sp>
        <p:nvSpPr>
          <p:cNvPr id="8" name="灯片编号占位符 7"/>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heel(1)">
                                      <p:cBhvr>
                                        <p:cTn id="12" dur="20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9" end="9"/>
                                            </p:txEl>
                                          </p:spTgt>
                                        </p:tgtEl>
                                        <p:attrNameLst>
                                          <p:attrName>style.visibility</p:attrName>
                                        </p:attrNameLst>
                                      </p:cBhvr>
                                      <p:to>
                                        <p:strVal val="visible"/>
                                      </p:to>
                                    </p:set>
                                    <p:animEffect transition="in" filter="fade">
                                      <p:cBhvr>
                                        <p:cTn id="17" dur="500"/>
                                        <p:tgtEl>
                                          <p:spTgt spid="4">
                                            <p:txEl>
                                              <p:pRg st="9" end="9"/>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4">
                                            <p:txEl>
                                              <p:pRg st="10" end="10"/>
                                            </p:txEl>
                                          </p:spTgt>
                                        </p:tgtEl>
                                        <p:attrNameLst>
                                          <p:attrName>style.visibility</p:attrName>
                                        </p:attrNameLst>
                                      </p:cBhvr>
                                      <p:to>
                                        <p:strVal val="visible"/>
                                      </p:to>
                                    </p:set>
                                    <p:animEffect transition="in" filter="fade">
                                      <p:cBhvr>
                                        <p:cTn id="20" dur="500"/>
                                        <p:tgtEl>
                                          <p:spTgt spid="4">
                                            <p:txEl>
                                              <p:pRg st="10" end="1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4">
                                            <p:txEl>
                                              <p:pRg st="11" end="11"/>
                                            </p:txEl>
                                          </p:spTgt>
                                        </p:tgtEl>
                                        <p:attrNameLst>
                                          <p:attrName>style.visibility</p:attrName>
                                        </p:attrNameLst>
                                      </p:cBhvr>
                                      <p:to>
                                        <p:strVal val="visible"/>
                                      </p:to>
                                    </p:set>
                                    <p:animEffect transition="in" filter="fade">
                                      <p:cBhvr>
                                        <p:cTn id="25" dur="500"/>
                                        <p:tgtEl>
                                          <p:spTgt spid="4">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类的成员函数（续）</a:t>
            </a:r>
            <a:endParaRPr lang="zh-CN" altLang="en-US" dirty="0"/>
          </a:p>
        </p:txBody>
      </p:sp>
      <p:sp>
        <p:nvSpPr>
          <p:cNvPr id="3" name="内容占位符 2"/>
          <p:cNvSpPr>
            <a:spLocks noGrp="1"/>
          </p:cNvSpPr>
          <p:nvPr>
            <p:ph idx="1"/>
          </p:nvPr>
        </p:nvSpPr>
        <p:spPr>
          <a:xfrm>
            <a:off x="2123728" y="1268760"/>
            <a:ext cx="6660232" cy="936104"/>
          </a:xfrm>
        </p:spPr>
        <p:txBody>
          <a:bodyPr/>
          <a:lstStyle/>
          <a:p>
            <a:r>
              <a:rPr lang="zh-CN" altLang="en-US" dirty="0" smtClean="0"/>
              <a:t>类的成员函数可以定义为内联的（</a:t>
            </a:r>
            <a:r>
              <a:rPr lang="en-US" altLang="zh-CN" dirty="0" smtClean="0"/>
              <a:t>inline</a:t>
            </a:r>
            <a:r>
              <a:rPr lang="zh-CN" altLang="en-US" dirty="0" smtClean="0"/>
              <a:t>）</a:t>
            </a:r>
            <a:endParaRPr lang="zh-CN" altLang="en-US" dirty="0"/>
          </a:p>
        </p:txBody>
      </p:sp>
      <p:sp>
        <p:nvSpPr>
          <p:cNvPr id="4" name="TextBox 3"/>
          <p:cNvSpPr txBox="1"/>
          <p:nvPr/>
        </p:nvSpPr>
        <p:spPr>
          <a:xfrm>
            <a:off x="2555776" y="1844824"/>
            <a:ext cx="6408712" cy="4893647"/>
          </a:xfrm>
          <a:prstGeom prst="rect">
            <a:avLst/>
          </a:prstGeom>
          <a:solidFill>
            <a:srgbClr val="FFFF73"/>
          </a:solidFill>
          <a:ln w="19050">
            <a:noFill/>
          </a:ln>
        </p:spPr>
        <p:txBody>
          <a:bodyPr wrap="square" rtlCol="0">
            <a:spAutoFit/>
          </a:bodyPr>
          <a:lstStyle/>
          <a:p>
            <a:pPr>
              <a:lnSpc>
                <a:spcPct val="150000"/>
              </a:lnSpc>
            </a:pPr>
            <a:r>
              <a:rPr lang="en-US" altLang="zh-CN" sz="1600" dirty="0" smtClean="0">
                <a:latin typeface="Consolas" panose="020B0609020204030204" pitchFamily="49" charset="0"/>
                <a:ea typeface="微软雅黑" panose="020B0503020204020204" pitchFamily="34" charset="-122"/>
                <a:cs typeface="Consolas" panose="020B0609020204030204" pitchFamily="49" charset="0"/>
              </a:rPr>
              <a:t>class Clock {</a:t>
            </a:r>
            <a:endParaRPr lang="en-US" altLang="zh-CN" sz="1600" dirty="0" smtClean="0">
              <a:latin typeface="Consolas" panose="020B0609020204030204" pitchFamily="49" charset="0"/>
              <a:ea typeface="微软雅黑" panose="020B0503020204020204" pitchFamily="34" charset="-122"/>
              <a:cs typeface="Consolas" panose="020B0609020204030204" pitchFamily="49" charset="0"/>
            </a:endParaRPr>
          </a:p>
          <a:p>
            <a:pPr>
              <a:lnSpc>
                <a:spcPct val="150000"/>
              </a:lnSpc>
            </a:pPr>
            <a:r>
              <a:rPr lang="en-US" altLang="zh-CN" sz="1600" dirty="0" smtClean="0">
                <a:latin typeface="Consolas" panose="020B0609020204030204" pitchFamily="49" charset="0"/>
                <a:ea typeface="微软雅黑" panose="020B0503020204020204" pitchFamily="34" charset="-122"/>
                <a:cs typeface="Consolas" panose="020B0609020204030204" pitchFamily="49" charset="0"/>
              </a:rPr>
              <a:t>private:</a:t>
            </a:r>
            <a:endParaRPr lang="en-US" altLang="zh-CN" sz="1600" dirty="0" smtClean="0">
              <a:latin typeface="Consolas" panose="020B0609020204030204" pitchFamily="49" charset="0"/>
              <a:ea typeface="微软雅黑" panose="020B0503020204020204" pitchFamily="34" charset="-122"/>
              <a:cs typeface="Consolas" panose="020B0609020204030204" pitchFamily="49" charset="0"/>
            </a:endParaRPr>
          </a:p>
          <a:p>
            <a:pPr>
              <a:lnSpc>
                <a:spcPct val="150000"/>
              </a:lnSpc>
            </a:pPr>
            <a:r>
              <a:rPr lang="en-US" altLang="zh-CN" sz="1600" dirty="0">
                <a:latin typeface="Consolas" panose="020B0609020204030204" pitchFamily="49" charset="0"/>
                <a:ea typeface="微软雅黑" panose="020B0503020204020204" pitchFamily="34" charset="-122"/>
                <a:cs typeface="Consolas" panose="020B0609020204030204" pitchFamily="49" charset="0"/>
              </a:rPr>
              <a:t> </a:t>
            </a:r>
            <a:r>
              <a:rPr lang="en-US" altLang="zh-CN" sz="1600" dirty="0" smtClean="0">
                <a:latin typeface="Consolas" panose="020B0609020204030204" pitchFamily="49" charset="0"/>
                <a:ea typeface="微软雅黑" panose="020B0503020204020204" pitchFamily="34" charset="-122"/>
                <a:cs typeface="Consolas" panose="020B0609020204030204" pitchFamily="49" charset="0"/>
              </a:rPr>
              <a:t> </a:t>
            </a:r>
            <a:r>
              <a:rPr lang="en-US" altLang="zh-CN" sz="1600" dirty="0" err="1" smtClean="0">
                <a:latin typeface="Consolas" panose="020B0609020204030204" pitchFamily="49" charset="0"/>
                <a:ea typeface="微软雅黑" panose="020B0503020204020204" pitchFamily="34" charset="-122"/>
                <a:cs typeface="Consolas" panose="020B0609020204030204" pitchFamily="49" charset="0"/>
              </a:rPr>
              <a:t>int</a:t>
            </a:r>
            <a:r>
              <a:rPr lang="en-US" altLang="zh-CN" sz="1600" dirty="0" smtClean="0">
                <a:latin typeface="Consolas" panose="020B0609020204030204" pitchFamily="49" charset="0"/>
                <a:ea typeface="微软雅黑" panose="020B0503020204020204" pitchFamily="34" charset="-122"/>
                <a:cs typeface="Consolas" panose="020B0609020204030204" pitchFamily="49" charset="0"/>
              </a:rPr>
              <a:t> hour, minute, second;</a:t>
            </a:r>
            <a:endParaRPr lang="en-US" altLang="zh-CN" sz="1600" dirty="0" smtClean="0">
              <a:latin typeface="Consolas" panose="020B0609020204030204" pitchFamily="49" charset="0"/>
              <a:ea typeface="微软雅黑" panose="020B0503020204020204" pitchFamily="34" charset="-122"/>
              <a:cs typeface="Consolas" panose="020B0609020204030204" pitchFamily="49" charset="0"/>
            </a:endParaRPr>
          </a:p>
          <a:p>
            <a:pPr>
              <a:lnSpc>
                <a:spcPct val="150000"/>
              </a:lnSpc>
            </a:pPr>
            <a:r>
              <a:rPr lang="en-US" altLang="zh-CN" sz="1600" dirty="0" smtClean="0">
                <a:latin typeface="Consolas" panose="020B0609020204030204" pitchFamily="49" charset="0"/>
                <a:ea typeface="微软雅黑" panose="020B0503020204020204" pitchFamily="34" charset="-122"/>
                <a:cs typeface="Consolas" panose="020B0609020204030204" pitchFamily="49" charset="0"/>
              </a:rPr>
              <a:t>public:</a:t>
            </a:r>
            <a:endParaRPr lang="en-US" altLang="zh-CN" sz="1600" dirty="0" smtClean="0">
              <a:latin typeface="Consolas" panose="020B0609020204030204" pitchFamily="49" charset="0"/>
              <a:ea typeface="微软雅黑" panose="020B0503020204020204" pitchFamily="34" charset="-122"/>
              <a:cs typeface="Consolas" panose="020B0609020204030204" pitchFamily="49" charset="0"/>
            </a:endParaRPr>
          </a:p>
          <a:p>
            <a:pPr>
              <a:lnSpc>
                <a:spcPct val="150000"/>
              </a:lnSpc>
            </a:pPr>
            <a:r>
              <a:rPr lang="en-US" altLang="zh-CN" sz="1600" dirty="0" smtClean="0">
                <a:latin typeface="Consolas" panose="020B0609020204030204" pitchFamily="49" charset="0"/>
                <a:ea typeface="微软雅黑" panose="020B0503020204020204" pitchFamily="34" charset="-122"/>
                <a:cs typeface="Consolas" panose="020B0609020204030204" pitchFamily="49" charset="0"/>
              </a:rPr>
              <a:t>  void </a:t>
            </a:r>
            <a:r>
              <a:rPr lang="en-US" altLang="zh-CN" sz="1600" dirty="0" err="1" smtClean="0">
                <a:latin typeface="Consolas" panose="020B0609020204030204" pitchFamily="49" charset="0"/>
                <a:ea typeface="微软雅黑" panose="020B0503020204020204" pitchFamily="34" charset="-122"/>
                <a:cs typeface="Consolas" panose="020B0609020204030204" pitchFamily="49" charset="0"/>
              </a:rPr>
              <a:t>setTime</a:t>
            </a:r>
            <a:r>
              <a:rPr lang="en-US" altLang="zh-CN" sz="1600" dirty="0" smtClean="0">
                <a:latin typeface="Consolas" panose="020B0609020204030204" pitchFamily="49" charset="0"/>
                <a:ea typeface="微软雅黑" panose="020B0503020204020204" pitchFamily="34" charset="-122"/>
                <a:cs typeface="Consolas" panose="020B0609020204030204" pitchFamily="49" charset="0"/>
              </a:rPr>
              <a:t>( </a:t>
            </a:r>
            <a:r>
              <a:rPr lang="en-US" altLang="zh-CN" sz="1600" dirty="0" err="1" smtClean="0">
                <a:latin typeface="Consolas" panose="020B0609020204030204" pitchFamily="49" charset="0"/>
                <a:ea typeface="微软雅黑" panose="020B0503020204020204" pitchFamily="34" charset="-122"/>
                <a:cs typeface="Consolas" panose="020B0609020204030204" pitchFamily="49" charset="0"/>
              </a:rPr>
              <a:t>int</a:t>
            </a:r>
            <a:r>
              <a:rPr lang="en-US" altLang="zh-CN" sz="1600" dirty="0" smtClean="0">
                <a:latin typeface="Consolas" panose="020B0609020204030204" pitchFamily="49" charset="0"/>
                <a:ea typeface="微软雅黑" panose="020B0503020204020204" pitchFamily="34" charset="-122"/>
                <a:cs typeface="Consolas" panose="020B0609020204030204" pitchFamily="49" charset="0"/>
              </a:rPr>
              <a:t> h, </a:t>
            </a:r>
            <a:r>
              <a:rPr lang="en-US" altLang="zh-CN" sz="1600" dirty="0" err="1" smtClean="0">
                <a:latin typeface="Consolas" panose="020B0609020204030204" pitchFamily="49" charset="0"/>
                <a:ea typeface="微软雅黑" panose="020B0503020204020204" pitchFamily="34" charset="-122"/>
                <a:cs typeface="Consolas" panose="020B0609020204030204" pitchFamily="49" charset="0"/>
              </a:rPr>
              <a:t>int</a:t>
            </a:r>
            <a:r>
              <a:rPr lang="en-US" altLang="zh-CN" sz="1600" dirty="0" smtClean="0">
                <a:latin typeface="Consolas" panose="020B0609020204030204" pitchFamily="49" charset="0"/>
                <a:ea typeface="微软雅黑" panose="020B0503020204020204" pitchFamily="34" charset="-122"/>
                <a:cs typeface="Consolas" panose="020B0609020204030204" pitchFamily="49" charset="0"/>
              </a:rPr>
              <a:t> m, </a:t>
            </a:r>
            <a:r>
              <a:rPr lang="en-US" altLang="zh-CN" sz="1600" dirty="0" err="1" smtClean="0">
                <a:latin typeface="Consolas" panose="020B0609020204030204" pitchFamily="49" charset="0"/>
                <a:ea typeface="微软雅黑" panose="020B0503020204020204" pitchFamily="34" charset="-122"/>
                <a:cs typeface="Consolas" panose="020B0609020204030204" pitchFamily="49" charset="0"/>
              </a:rPr>
              <a:t>int</a:t>
            </a:r>
            <a:r>
              <a:rPr lang="en-US" altLang="zh-CN" sz="1600" dirty="0" smtClean="0">
                <a:latin typeface="Consolas" panose="020B0609020204030204" pitchFamily="49" charset="0"/>
                <a:ea typeface="微软雅黑" panose="020B0503020204020204" pitchFamily="34" charset="-122"/>
                <a:cs typeface="Consolas" panose="020B0609020204030204" pitchFamily="49" charset="0"/>
              </a:rPr>
              <a:t> s );</a:t>
            </a:r>
            <a:endParaRPr lang="en-US" altLang="zh-CN" sz="1600" dirty="0" smtClean="0">
              <a:latin typeface="Consolas" panose="020B0609020204030204" pitchFamily="49" charset="0"/>
              <a:ea typeface="微软雅黑" panose="020B0503020204020204" pitchFamily="34" charset="-122"/>
              <a:cs typeface="Consolas" panose="020B0609020204030204" pitchFamily="49" charset="0"/>
            </a:endParaRPr>
          </a:p>
          <a:p>
            <a:pPr>
              <a:lnSpc>
                <a:spcPct val="150000"/>
              </a:lnSpc>
            </a:pPr>
            <a:r>
              <a:rPr lang="en-US" altLang="zh-CN" sz="1600" dirty="0" smtClean="0">
                <a:latin typeface="Consolas" panose="020B0609020204030204" pitchFamily="49" charset="0"/>
                <a:ea typeface="微软雅黑" panose="020B0503020204020204" pitchFamily="34" charset="-122"/>
                <a:cs typeface="Consolas" panose="020B0609020204030204" pitchFamily="49" charset="0"/>
              </a:rPr>
              <a:t>  void </a:t>
            </a:r>
            <a:r>
              <a:rPr lang="en-US" altLang="zh-CN" sz="1600" dirty="0" err="1" smtClean="0">
                <a:latin typeface="Consolas" panose="020B0609020204030204" pitchFamily="49" charset="0"/>
                <a:ea typeface="微软雅黑" panose="020B0503020204020204" pitchFamily="34" charset="-122"/>
                <a:cs typeface="Consolas" panose="020B0609020204030204" pitchFamily="49" charset="0"/>
              </a:rPr>
              <a:t>showTime</a:t>
            </a:r>
            <a:r>
              <a:rPr lang="en-US" altLang="zh-CN" sz="1600" dirty="0" smtClean="0">
                <a:latin typeface="Consolas" panose="020B0609020204030204" pitchFamily="49" charset="0"/>
                <a:ea typeface="微软雅黑" panose="020B0503020204020204" pitchFamily="34" charset="-122"/>
                <a:cs typeface="Consolas" panose="020B0609020204030204" pitchFamily="49" charset="0"/>
              </a:rPr>
              <a:t>() {</a:t>
            </a:r>
            <a:endParaRPr lang="en-US" altLang="zh-CN" sz="1600" dirty="0" smtClean="0">
              <a:latin typeface="Consolas" panose="020B0609020204030204" pitchFamily="49" charset="0"/>
              <a:ea typeface="微软雅黑" panose="020B0503020204020204" pitchFamily="34" charset="-122"/>
              <a:cs typeface="Consolas" panose="020B0609020204030204" pitchFamily="49" charset="0"/>
            </a:endParaRPr>
          </a:p>
          <a:p>
            <a:pPr>
              <a:lnSpc>
                <a:spcPct val="150000"/>
              </a:lnSpc>
            </a:pPr>
            <a:r>
              <a:rPr lang="en-US" altLang="zh-CN" sz="1600" dirty="0" smtClean="0">
                <a:latin typeface="Consolas" panose="020B0609020204030204" pitchFamily="49" charset="0"/>
                <a:ea typeface="微软雅黑" panose="020B0503020204020204" pitchFamily="34" charset="-122"/>
                <a:cs typeface="Consolas" panose="020B0609020204030204" pitchFamily="49" charset="0"/>
              </a:rPr>
              <a:t>    </a:t>
            </a:r>
            <a:r>
              <a:rPr lang="en-US" altLang="zh-CN" sz="1600" dirty="0" err="1" smtClean="0">
                <a:latin typeface="Consolas" panose="020B0609020204030204" pitchFamily="49" charset="0"/>
                <a:ea typeface="微软雅黑" panose="020B0503020204020204" pitchFamily="34" charset="-122"/>
                <a:cs typeface="Consolas" panose="020B0609020204030204" pitchFamily="49" charset="0"/>
              </a:rPr>
              <a:t>cout</a:t>
            </a:r>
            <a:r>
              <a:rPr lang="en-US" altLang="zh-CN" sz="1600" dirty="0" smtClean="0">
                <a:latin typeface="Consolas" panose="020B0609020204030204" pitchFamily="49" charset="0"/>
                <a:ea typeface="微软雅黑" panose="020B0503020204020204" pitchFamily="34" charset="-122"/>
                <a:cs typeface="Consolas" panose="020B0609020204030204" pitchFamily="49" charset="0"/>
              </a:rPr>
              <a:t> &lt;&lt; hour &lt;&lt; “:” &lt;&lt; minute &lt;&lt; “:” &lt;&lt; second;</a:t>
            </a:r>
            <a:endParaRPr lang="en-US" altLang="zh-CN" sz="1600" dirty="0">
              <a:latin typeface="Consolas" panose="020B0609020204030204" pitchFamily="49" charset="0"/>
              <a:ea typeface="微软雅黑" panose="020B0503020204020204" pitchFamily="34" charset="-122"/>
              <a:cs typeface="Consolas" panose="020B0609020204030204" pitchFamily="49" charset="0"/>
            </a:endParaRPr>
          </a:p>
          <a:p>
            <a:pPr>
              <a:lnSpc>
                <a:spcPct val="150000"/>
              </a:lnSpc>
            </a:pPr>
            <a:r>
              <a:rPr lang="en-US" altLang="zh-CN" sz="1600" dirty="0" smtClean="0">
                <a:latin typeface="Consolas" panose="020B0609020204030204" pitchFamily="49" charset="0"/>
                <a:ea typeface="微软雅黑" panose="020B0503020204020204" pitchFamily="34" charset="-122"/>
                <a:cs typeface="Consolas" panose="020B0609020204030204" pitchFamily="49" charset="0"/>
              </a:rPr>
              <a:t>  }</a:t>
            </a:r>
            <a:endParaRPr lang="en-US" altLang="zh-CN" sz="1600" dirty="0">
              <a:latin typeface="Consolas" panose="020B0609020204030204" pitchFamily="49" charset="0"/>
              <a:ea typeface="微软雅黑" panose="020B0503020204020204" pitchFamily="34" charset="-122"/>
              <a:cs typeface="Consolas" panose="020B0609020204030204" pitchFamily="49" charset="0"/>
            </a:endParaRPr>
          </a:p>
          <a:p>
            <a:pPr>
              <a:lnSpc>
                <a:spcPct val="150000"/>
              </a:lnSpc>
            </a:pPr>
            <a:r>
              <a:rPr lang="en-US" altLang="zh-CN" sz="1600" dirty="0" smtClean="0">
                <a:latin typeface="Consolas" panose="020B0609020204030204" pitchFamily="49" charset="0"/>
                <a:ea typeface="微软雅黑" panose="020B0503020204020204" pitchFamily="34" charset="-122"/>
                <a:cs typeface="Consolas" panose="020B0609020204030204" pitchFamily="49" charset="0"/>
              </a:rPr>
              <a:t>}; </a:t>
            </a:r>
            <a:r>
              <a:rPr lang="en-US" altLang="zh-CN" sz="16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 </a:t>
            </a:r>
            <a:r>
              <a:rPr lang="zh-CN" altLang="en-US" sz="16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类的定义结束</a:t>
            </a:r>
            <a:endParaRPr lang="en-US" altLang="zh-CN" sz="16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endParaRPr>
          </a:p>
          <a:p>
            <a:pPr>
              <a:lnSpc>
                <a:spcPct val="150000"/>
              </a:lnSpc>
            </a:pPr>
            <a:endParaRPr lang="en-US" altLang="zh-CN" sz="1600" dirty="0" smtClean="0">
              <a:latin typeface="Consolas" panose="020B0609020204030204" pitchFamily="49" charset="0"/>
              <a:ea typeface="微软雅黑" panose="020B0503020204020204" pitchFamily="34" charset="-122"/>
              <a:cs typeface="Consolas" panose="020B0609020204030204" pitchFamily="49" charset="0"/>
            </a:endParaRPr>
          </a:p>
          <a:p>
            <a:pPr>
              <a:lnSpc>
                <a:spcPct val="150000"/>
              </a:lnSpc>
            </a:pPr>
            <a:r>
              <a:rPr lang="en-US" altLang="zh-CN" sz="1600" dirty="0" smtClean="0">
                <a:solidFill>
                  <a:srgbClr val="FF0000"/>
                </a:solidFill>
                <a:latin typeface="Consolas" panose="020B0609020204030204" pitchFamily="49" charset="0"/>
                <a:ea typeface="微软雅黑" panose="020B0503020204020204" pitchFamily="34" charset="-122"/>
                <a:cs typeface="Consolas" panose="020B0609020204030204" pitchFamily="49" charset="0"/>
              </a:rPr>
              <a:t>inline</a:t>
            </a:r>
            <a:r>
              <a:rPr lang="en-US" altLang="zh-CN" sz="1600" dirty="0" smtClean="0">
                <a:latin typeface="Consolas" panose="020B0609020204030204" pitchFamily="49" charset="0"/>
                <a:ea typeface="微软雅黑" panose="020B0503020204020204" pitchFamily="34" charset="-122"/>
                <a:cs typeface="Consolas" panose="020B0609020204030204" pitchFamily="49" charset="0"/>
              </a:rPr>
              <a:t> void Clock::</a:t>
            </a:r>
            <a:r>
              <a:rPr lang="en-US" altLang="zh-CN" sz="1600" dirty="0" err="1" smtClean="0">
                <a:latin typeface="Consolas" panose="020B0609020204030204" pitchFamily="49" charset="0"/>
                <a:ea typeface="微软雅黑" panose="020B0503020204020204" pitchFamily="34" charset="-122"/>
                <a:cs typeface="Consolas" panose="020B0609020204030204" pitchFamily="49" charset="0"/>
              </a:rPr>
              <a:t>setTime</a:t>
            </a:r>
            <a:r>
              <a:rPr lang="en-US" altLang="zh-CN" sz="1600" dirty="0" smtClean="0">
                <a:latin typeface="Consolas" panose="020B0609020204030204" pitchFamily="49" charset="0"/>
                <a:ea typeface="微软雅黑" panose="020B0503020204020204" pitchFamily="34" charset="-122"/>
                <a:cs typeface="Consolas" panose="020B0609020204030204" pitchFamily="49" charset="0"/>
              </a:rPr>
              <a:t>( </a:t>
            </a:r>
            <a:r>
              <a:rPr lang="en-US" altLang="zh-CN" sz="1600" dirty="0" err="1" smtClean="0">
                <a:latin typeface="Consolas" panose="020B0609020204030204" pitchFamily="49" charset="0"/>
                <a:ea typeface="微软雅黑" panose="020B0503020204020204" pitchFamily="34" charset="-122"/>
                <a:cs typeface="Consolas" panose="020B0609020204030204" pitchFamily="49" charset="0"/>
              </a:rPr>
              <a:t>int</a:t>
            </a:r>
            <a:r>
              <a:rPr lang="en-US" altLang="zh-CN" sz="1600" dirty="0" smtClean="0">
                <a:latin typeface="Consolas" panose="020B0609020204030204" pitchFamily="49" charset="0"/>
                <a:ea typeface="微软雅黑" panose="020B0503020204020204" pitchFamily="34" charset="-122"/>
                <a:cs typeface="Consolas" panose="020B0609020204030204" pitchFamily="49" charset="0"/>
              </a:rPr>
              <a:t> h, </a:t>
            </a:r>
            <a:r>
              <a:rPr lang="en-US" altLang="zh-CN" sz="1600" dirty="0" err="1" smtClean="0">
                <a:latin typeface="Consolas" panose="020B0609020204030204" pitchFamily="49" charset="0"/>
                <a:ea typeface="微软雅黑" panose="020B0503020204020204" pitchFamily="34" charset="-122"/>
                <a:cs typeface="Consolas" panose="020B0609020204030204" pitchFamily="49" charset="0"/>
              </a:rPr>
              <a:t>int</a:t>
            </a:r>
            <a:r>
              <a:rPr lang="en-US" altLang="zh-CN" sz="1600" dirty="0" smtClean="0">
                <a:latin typeface="Consolas" panose="020B0609020204030204" pitchFamily="49" charset="0"/>
                <a:ea typeface="微软雅黑" panose="020B0503020204020204" pitchFamily="34" charset="-122"/>
                <a:cs typeface="Consolas" panose="020B0609020204030204" pitchFamily="49" charset="0"/>
              </a:rPr>
              <a:t> m, </a:t>
            </a:r>
            <a:r>
              <a:rPr lang="en-US" altLang="zh-CN" sz="1600" dirty="0" err="1" smtClean="0">
                <a:latin typeface="Consolas" panose="020B0609020204030204" pitchFamily="49" charset="0"/>
                <a:ea typeface="微软雅黑" panose="020B0503020204020204" pitchFamily="34" charset="-122"/>
                <a:cs typeface="Consolas" panose="020B0609020204030204" pitchFamily="49" charset="0"/>
              </a:rPr>
              <a:t>int</a:t>
            </a:r>
            <a:r>
              <a:rPr lang="en-US" altLang="zh-CN" sz="1600" dirty="0" smtClean="0">
                <a:latin typeface="Consolas" panose="020B0609020204030204" pitchFamily="49" charset="0"/>
                <a:ea typeface="微软雅黑" panose="020B0503020204020204" pitchFamily="34" charset="-122"/>
                <a:cs typeface="Consolas" panose="020B0609020204030204" pitchFamily="49" charset="0"/>
              </a:rPr>
              <a:t> s ){ </a:t>
            </a:r>
            <a:endParaRPr lang="en-US" altLang="zh-CN" sz="1600" dirty="0" smtClean="0">
              <a:latin typeface="Consolas" panose="020B0609020204030204" pitchFamily="49" charset="0"/>
              <a:ea typeface="微软雅黑" panose="020B0503020204020204" pitchFamily="34" charset="-122"/>
              <a:cs typeface="Consolas" panose="020B0609020204030204" pitchFamily="49" charset="0"/>
            </a:endParaRPr>
          </a:p>
          <a:p>
            <a:pPr>
              <a:lnSpc>
                <a:spcPct val="150000"/>
              </a:lnSpc>
            </a:pPr>
            <a:r>
              <a:rPr lang="en-US" altLang="zh-CN" sz="1600" dirty="0">
                <a:latin typeface="Consolas" panose="020B0609020204030204" pitchFamily="49" charset="0"/>
                <a:ea typeface="微软雅黑" panose="020B0503020204020204" pitchFamily="34" charset="-122"/>
                <a:cs typeface="Consolas" panose="020B0609020204030204" pitchFamily="49" charset="0"/>
              </a:rPr>
              <a:t> </a:t>
            </a:r>
            <a:r>
              <a:rPr lang="en-US" altLang="zh-CN" sz="1600" dirty="0" smtClean="0">
                <a:latin typeface="Consolas" panose="020B0609020204030204" pitchFamily="49" charset="0"/>
                <a:ea typeface="微软雅黑" panose="020B0503020204020204" pitchFamily="34" charset="-122"/>
                <a:cs typeface="Consolas" panose="020B0609020204030204" pitchFamily="49" charset="0"/>
              </a:rPr>
              <a:t> … … </a:t>
            </a:r>
            <a:endParaRPr lang="en-US" altLang="zh-CN" sz="1600" dirty="0" smtClean="0">
              <a:latin typeface="Consolas" panose="020B0609020204030204" pitchFamily="49" charset="0"/>
              <a:ea typeface="微软雅黑" panose="020B0503020204020204" pitchFamily="34" charset="-122"/>
              <a:cs typeface="Consolas" panose="020B0609020204030204" pitchFamily="49" charset="0"/>
            </a:endParaRPr>
          </a:p>
          <a:p>
            <a:pPr>
              <a:lnSpc>
                <a:spcPct val="150000"/>
              </a:lnSpc>
            </a:pPr>
            <a:r>
              <a:rPr lang="en-US" altLang="zh-CN" sz="1600" dirty="0" smtClean="0">
                <a:latin typeface="Consolas" panose="020B0609020204030204" pitchFamily="49" charset="0"/>
                <a:ea typeface="微软雅黑" panose="020B0503020204020204" pitchFamily="34" charset="-122"/>
                <a:cs typeface="Consolas" panose="020B0609020204030204" pitchFamily="49" charset="0"/>
              </a:rPr>
              <a:t>}</a:t>
            </a:r>
            <a:endParaRPr lang="en-US" altLang="zh-CN" sz="1600" dirty="0" smtClean="0">
              <a:latin typeface="Consolas" panose="020B0609020204030204" pitchFamily="49" charset="0"/>
              <a:ea typeface="微软雅黑" panose="020B0503020204020204" pitchFamily="34" charset="-122"/>
              <a:cs typeface="Consolas" panose="020B0609020204030204" pitchFamily="49" charset="0"/>
            </a:endParaRPr>
          </a:p>
        </p:txBody>
      </p:sp>
      <p:sp>
        <p:nvSpPr>
          <p:cNvPr id="5" name="矩形 4"/>
          <p:cNvSpPr/>
          <p:nvPr/>
        </p:nvSpPr>
        <p:spPr>
          <a:xfrm>
            <a:off x="2699792" y="3768896"/>
            <a:ext cx="5760640" cy="1100264"/>
          </a:xfrm>
          <a:prstGeom prst="rect">
            <a:avLst/>
          </a:prstGeom>
          <a:noFill/>
          <a:ln w="12700">
            <a:solidFill>
              <a:srgbClr val="3814B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107504" y="3720171"/>
            <a:ext cx="1980029" cy="523220"/>
          </a:xfrm>
          <a:prstGeom prst="rect">
            <a:avLst/>
          </a:prstGeom>
          <a:noFill/>
        </p:spPr>
        <p:txBody>
          <a:bodyPr wrap="none" rtlCol="0">
            <a:spAutoFit/>
          </a:bodyPr>
          <a:lstStyle/>
          <a:p>
            <a:r>
              <a:rPr lang="en-US" altLang="zh-CN" sz="1400" dirty="0" err="1"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showTime</a:t>
            </a:r>
            <a:r>
              <a:rPr lang="en-US" altLang="zh-CN" sz="1400" dirty="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 </a:t>
            </a:r>
            <a:r>
              <a:rPr lang="zh-CN" altLang="en-US" sz="14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成员函数</a:t>
            </a:r>
            <a:endParaRPr lang="en-US" altLang="zh-CN" sz="14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endParaRPr>
          </a:p>
          <a:p>
            <a:r>
              <a:rPr lang="zh-CN" altLang="en-US" sz="14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是内联的（隐式定义）</a:t>
            </a:r>
            <a:endParaRPr lang="en-US" altLang="zh-CN" sz="14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endParaRPr>
          </a:p>
        </p:txBody>
      </p:sp>
      <p:sp>
        <p:nvSpPr>
          <p:cNvPr id="7" name="文本框 6"/>
          <p:cNvSpPr txBox="1"/>
          <p:nvPr/>
        </p:nvSpPr>
        <p:spPr>
          <a:xfrm>
            <a:off x="107705" y="5561457"/>
            <a:ext cx="1980029" cy="954107"/>
          </a:xfrm>
          <a:prstGeom prst="rect">
            <a:avLst/>
          </a:prstGeom>
          <a:noFill/>
        </p:spPr>
        <p:txBody>
          <a:bodyPr wrap="none" rtlCol="0">
            <a:spAutoFit/>
          </a:bodyPr>
          <a:lstStyle/>
          <a:p>
            <a:r>
              <a:rPr lang="en-US" altLang="zh-CN" sz="1400" dirty="0" err="1"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setTime</a:t>
            </a:r>
            <a:r>
              <a:rPr lang="en-US" altLang="zh-CN" sz="14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 </a:t>
            </a:r>
            <a:r>
              <a:rPr lang="zh-CN" altLang="en-US" sz="14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成员函数也</a:t>
            </a:r>
            <a:endParaRPr lang="en-US" altLang="zh-CN" sz="14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endParaRPr>
          </a:p>
          <a:p>
            <a:r>
              <a:rPr lang="zh-CN" altLang="en-US" sz="14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是内联的（显式定义）</a:t>
            </a:r>
            <a:endParaRPr lang="en-US" altLang="zh-CN" sz="14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endParaRPr>
          </a:p>
          <a:p>
            <a:r>
              <a:rPr lang="zh-CN" altLang="en-US" sz="1400" dirty="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这种</a:t>
            </a:r>
            <a:r>
              <a:rPr lang="zh-CN" altLang="en-US" sz="14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方式可以使类的</a:t>
            </a:r>
            <a:endParaRPr lang="en-US" altLang="zh-CN" sz="14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endParaRPr>
          </a:p>
          <a:p>
            <a:r>
              <a:rPr lang="zh-CN" altLang="en-US" sz="14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定义显得很简洁</a:t>
            </a:r>
            <a:endParaRPr lang="en-US" altLang="zh-CN" sz="14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endParaRPr>
          </a:p>
        </p:txBody>
      </p:sp>
      <p:sp>
        <p:nvSpPr>
          <p:cNvPr id="8" name="文本框 7"/>
          <p:cNvSpPr txBox="1"/>
          <p:nvPr/>
        </p:nvSpPr>
        <p:spPr>
          <a:xfrm>
            <a:off x="107504" y="1917548"/>
            <a:ext cx="1620957" cy="738664"/>
          </a:xfrm>
          <a:prstGeom prst="rect">
            <a:avLst/>
          </a:prstGeom>
          <a:noFill/>
        </p:spPr>
        <p:txBody>
          <a:bodyPr wrap="none" rtlCol="0">
            <a:spAutoFit/>
          </a:bodyPr>
          <a:lstStyle/>
          <a:p>
            <a:r>
              <a:rPr lang="zh-CN" altLang="en-US" sz="14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类的内联成员函数</a:t>
            </a:r>
            <a:endParaRPr lang="en-US" altLang="zh-CN" sz="14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endParaRPr>
          </a:p>
          <a:p>
            <a:r>
              <a:rPr lang="zh-CN" altLang="en-US" sz="14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的使用方法与普通</a:t>
            </a:r>
            <a:endParaRPr lang="en-US" altLang="zh-CN" sz="14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endParaRPr>
          </a:p>
          <a:p>
            <a:r>
              <a:rPr lang="zh-CN" altLang="en-US" sz="1400" dirty="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内</a:t>
            </a:r>
            <a:r>
              <a:rPr lang="zh-CN" altLang="en-US" sz="14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联函数相同</a:t>
            </a:r>
            <a:endParaRPr lang="en-US" altLang="zh-CN" sz="14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endParaRPr>
          </a:p>
        </p:txBody>
      </p:sp>
      <p:sp>
        <p:nvSpPr>
          <p:cNvPr id="9" name="灯片编号占位符 8"/>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heel(1)">
                                      <p:cBhvr>
                                        <p:cTn id="12" dur="20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10" end="10"/>
                                            </p:txEl>
                                          </p:spTgt>
                                        </p:tgtEl>
                                        <p:attrNameLst>
                                          <p:attrName>style.visibility</p:attrName>
                                        </p:attrNameLst>
                                      </p:cBhvr>
                                      <p:to>
                                        <p:strVal val="visible"/>
                                      </p:to>
                                    </p:set>
                                    <p:animEffect transition="in" filter="fade">
                                      <p:cBhvr>
                                        <p:cTn id="17" dur="500"/>
                                        <p:tgtEl>
                                          <p:spTgt spid="4">
                                            <p:txEl>
                                              <p:pRg st="10" end="10"/>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4">
                                            <p:txEl>
                                              <p:pRg st="11" end="11"/>
                                            </p:txEl>
                                          </p:spTgt>
                                        </p:tgtEl>
                                        <p:attrNameLst>
                                          <p:attrName>style.visibility</p:attrName>
                                        </p:attrNameLst>
                                      </p:cBhvr>
                                      <p:to>
                                        <p:strVal val="visible"/>
                                      </p:to>
                                    </p:set>
                                    <p:animEffect transition="in" filter="fade">
                                      <p:cBhvr>
                                        <p:cTn id="20" dur="500"/>
                                        <p:tgtEl>
                                          <p:spTgt spid="4">
                                            <p:txEl>
                                              <p:pRg st="11" end="11"/>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4">
                                            <p:txEl>
                                              <p:pRg st="12" end="12"/>
                                            </p:txEl>
                                          </p:spTgt>
                                        </p:tgtEl>
                                        <p:attrNameLst>
                                          <p:attrName>style.visibility</p:attrName>
                                        </p:attrNameLst>
                                      </p:cBhvr>
                                      <p:to>
                                        <p:strVal val="visible"/>
                                      </p:to>
                                    </p:set>
                                    <p:animEffect transition="in" filter="fade">
                                      <p:cBhvr>
                                        <p:cTn id="23" dur="500"/>
                                        <p:tgtEl>
                                          <p:spTgt spid="4">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练习 </a:t>
            </a:r>
            <a:r>
              <a:rPr lang="en-US" altLang="zh-CN" dirty="0" smtClean="0"/>
              <a:t>5.4</a:t>
            </a:r>
            <a:endParaRPr lang="zh-CN" altLang="en-US" dirty="0"/>
          </a:p>
        </p:txBody>
      </p:sp>
      <p:sp>
        <p:nvSpPr>
          <p:cNvPr id="4" name="文本框 3"/>
          <p:cNvSpPr txBox="1"/>
          <p:nvPr/>
        </p:nvSpPr>
        <p:spPr>
          <a:xfrm>
            <a:off x="4694831" y="683404"/>
            <a:ext cx="4280339" cy="369332"/>
          </a:xfrm>
          <a:prstGeom prst="rect">
            <a:avLst/>
          </a:prstGeom>
          <a:noFill/>
        </p:spPr>
        <p:txBody>
          <a:bodyPr wrap="none" rtlCol="0">
            <a:spAutoFit/>
          </a:bodyPr>
          <a:lstStyle/>
          <a:p>
            <a:r>
              <a:rPr lang="zh-CN" altLang="en-US" dirty="0" smtClean="0">
                <a:solidFill>
                  <a:schemeClr val="bg1"/>
                </a:solidFill>
                <a:latin typeface="Consolas" panose="020B0609020204030204" pitchFamily="49" charset="0"/>
                <a:ea typeface="微软雅黑" panose="020B0503020204020204" pitchFamily="34" charset="-122"/>
                <a:cs typeface="Consolas" panose="020B0609020204030204" pitchFamily="49" charset="0"/>
              </a:rPr>
              <a:t>定义一个 </a:t>
            </a:r>
            <a:r>
              <a:rPr lang="en-US" altLang="zh-CN" dirty="0" smtClean="0">
                <a:solidFill>
                  <a:schemeClr val="bg1"/>
                </a:solidFill>
                <a:latin typeface="Consolas" panose="020B0609020204030204" pitchFamily="49" charset="0"/>
                <a:ea typeface="微软雅黑" panose="020B0503020204020204" pitchFamily="34" charset="-122"/>
                <a:cs typeface="Consolas" panose="020B0609020204030204" pitchFamily="49" charset="0"/>
              </a:rPr>
              <a:t>Car </a:t>
            </a:r>
            <a:r>
              <a:rPr lang="zh-CN" altLang="en-US" dirty="0" smtClean="0">
                <a:solidFill>
                  <a:schemeClr val="bg1"/>
                </a:solidFill>
                <a:latin typeface="Consolas" panose="020B0609020204030204" pitchFamily="49" charset="0"/>
                <a:ea typeface="微软雅黑" panose="020B0503020204020204" pitchFamily="34" charset="-122"/>
                <a:cs typeface="Consolas" panose="020B0609020204030204" pitchFamily="49" charset="0"/>
              </a:rPr>
              <a:t>类型并使用该类型的对象</a:t>
            </a:r>
            <a:endParaRPr lang="zh-CN" altLang="en-US" dirty="0">
              <a:solidFill>
                <a:schemeClr val="bg1"/>
              </a:solidFill>
              <a:latin typeface="Consolas" panose="020B0609020204030204" pitchFamily="49" charset="0"/>
              <a:ea typeface="微软雅黑" panose="020B0503020204020204" pitchFamily="34" charset="-122"/>
              <a:cs typeface="Consolas" panose="020B0609020204030204" pitchFamily="49" charset="0"/>
            </a:endParaRPr>
          </a:p>
        </p:txBody>
      </p:sp>
      <p:sp>
        <p:nvSpPr>
          <p:cNvPr id="5" name="TextBox 3"/>
          <p:cNvSpPr txBox="1"/>
          <p:nvPr/>
        </p:nvSpPr>
        <p:spPr>
          <a:xfrm>
            <a:off x="176135" y="1268760"/>
            <a:ext cx="2781125" cy="3970318"/>
          </a:xfrm>
          <a:prstGeom prst="rect">
            <a:avLst/>
          </a:prstGeom>
          <a:solidFill>
            <a:srgbClr val="FFFF73"/>
          </a:solidFill>
          <a:ln w="19050">
            <a:noFill/>
          </a:ln>
        </p:spPr>
        <p:txBody>
          <a:bodyPr wrap="square" rtlCol="0">
            <a:spAutoFit/>
          </a:bodyPr>
          <a:lstStyle/>
          <a:p>
            <a:pPr>
              <a:lnSpc>
                <a:spcPct val="150000"/>
              </a:lnSpc>
            </a:pPr>
            <a:r>
              <a:rPr lang="en-US" altLang="zh-CN" sz="1200" b="1" dirty="0" smtClean="0">
                <a:solidFill>
                  <a:srgbClr val="FF33CC"/>
                </a:solidFill>
                <a:latin typeface="Consolas" panose="020B0609020204030204" pitchFamily="49" charset="0"/>
                <a:ea typeface="微软雅黑" panose="020B0503020204020204" pitchFamily="34" charset="-122"/>
                <a:cs typeface="Consolas" panose="020B0609020204030204" pitchFamily="49" charset="0"/>
              </a:rPr>
              <a:t>// </a:t>
            </a:r>
            <a:r>
              <a:rPr lang="en-US" altLang="zh-CN" sz="1200" b="1" dirty="0" err="1" smtClean="0">
                <a:solidFill>
                  <a:srgbClr val="FF33CC"/>
                </a:solidFill>
                <a:latin typeface="Consolas" panose="020B0609020204030204" pitchFamily="49" charset="0"/>
                <a:ea typeface="微软雅黑" panose="020B0503020204020204" pitchFamily="34" charset="-122"/>
                <a:cs typeface="Consolas" panose="020B0609020204030204" pitchFamily="49" charset="0"/>
              </a:rPr>
              <a:t>car.h</a:t>
            </a:r>
            <a:endParaRPr lang="en-US" altLang="zh-CN" sz="1200" b="1" dirty="0" smtClean="0">
              <a:solidFill>
                <a:srgbClr val="FF33CC"/>
              </a:solidFill>
              <a:latin typeface="Consolas" panose="020B0609020204030204" pitchFamily="49" charset="0"/>
              <a:ea typeface="微软雅黑" panose="020B0503020204020204" pitchFamily="34" charset="-122"/>
              <a:cs typeface="Consolas" panose="020B0609020204030204" pitchFamily="49" charset="0"/>
            </a:endParaRPr>
          </a:p>
          <a:p>
            <a:pPr>
              <a:lnSpc>
                <a:spcPct val="150000"/>
              </a:lnSpc>
            </a:pPr>
            <a:endParaRPr lang="en-US" altLang="zh-CN" sz="1200" b="1" dirty="0" smtClean="0">
              <a:latin typeface="Consolas" panose="020B0609020204030204" pitchFamily="49" charset="0"/>
              <a:ea typeface="微软雅黑" panose="020B0503020204020204" pitchFamily="34" charset="-122"/>
              <a:cs typeface="Consolas" panose="020B0609020204030204" pitchFamily="49" charset="0"/>
            </a:endParaRPr>
          </a:p>
          <a:p>
            <a:pPr>
              <a:lnSpc>
                <a:spcPct val="150000"/>
              </a:lnSpc>
            </a:pPr>
            <a:r>
              <a:rPr lang="en-US" altLang="zh-CN" sz="1200" dirty="0" smtClean="0">
                <a:latin typeface="Consolas" panose="020B0609020204030204" pitchFamily="49" charset="0"/>
                <a:ea typeface="微软雅黑" panose="020B0503020204020204" pitchFamily="34" charset="-122"/>
                <a:cs typeface="Consolas" panose="020B0609020204030204" pitchFamily="49" charset="0"/>
              </a:rPr>
              <a:t>class Car {</a:t>
            </a:r>
            <a:endParaRPr lang="en-US" altLang="zh-CN" sz="1200" dirty="0" smtClean="0">
              <a:latin typeface="Consolas" panose="020B0609020204030204" pitchFamily="49" charset="0"/>
              <a:ea typeface="微软雅黑" panose="020B0503020204020204" pitchFamily="34" charset="-122"/>
              <a:cs typeface="Consolas" panose="020B0609020204030204" pitchFamily="49" charset="0"/>
            </a:endParaRPr>
          </a:p>
          <a:p>
            <a:pPr>
              <a:lnSpc>
                <a:spcPct val="150000"/>
              </a:lnSpc>
            </a:pPr>
            <a:r>
              <a:rPr lang="en-US" altLang="zh-CN" sz="1200" dirty="0" smtClean="0">
                <a:latin typeface="Consolas" panose="020B0609020204030204" pitchFamily="49" charset="0"/>
                <a:ea typeface="微软雅黑" panose="020B0503020204020204" pitchFamily="34" charset="-122"/>
                <a:cs typeface="Consolas" panose="020B0609020204030204" pitchFamily="49" charset="0"/>
              </a:rPr>
              <a:t>private:</a:t>
            </a:r>
            <a:endParaRPr lang="en-US" altLang="zh-CN" sz="1200" dirty="0" smtClean="0">
              <a:latin typeface="Consolas" panose="020B0609020204030204" pitchFamily="49" charset="0"/>
              <a:ea typeface="微软雅黑" panose="020B0503020204020204" pitchFamily="34" charset="-122"/>
              <a:cs typeface="Consolas" panose="020B0609020204030204" pitchFamily="49" charset="0"/>
            </a:endParaRPr>
          </a:p>
          <a:p>
            <a:pPr>
              <a:lnSpc>
                <a:spcPct val="150000"/>
              </a:lnSpc>
            </a:pPr>
            <a:r>
              <a:rPr lang="en-US" altLang="zh-CN" sz="1200" dirty="0">
                <a:latin typeface="Consolas" panose="020B0609020204030204" pitchFamily="49" charset="0"/>
                <a:ea typeface="微软雅黑" panose="020B0503020204020204" pitchFamily="34" charset="-122"/>
                <a:cs typeface="Consolas" panose="020B0609020204030204" pitchFamily="49" charset="0"/>
              </a:rPr>
              <a:t> </a:t>
            </a:r>
            <a:r>
              <a:rPr lang="en-US" altLang="zh-CN" sz="1200" dirty="0" smtClean="0">
                <a:latin typeface="Consolas" panose="020B0609020204030204" pitchFamily="49" charset="0"/>
                <a:ea typeface="微软雅黑" panose="020B0503020204020204" pitchFamily="34" charset="-122"/>
                <a:cs typeface="Consolas" panose="020B0609020204030204" pitchFamily="49" charset="0"/>
              </a:rPr>
              <a:t> string name;</a:t>
            </a:r>
            <a:endParaRPr lang="en-US" altLang="zh-CN" sz="1200" dirty="0" smtClean="0">
              <a:latin typeface="Consolas" panose="020B0609020204030204" pitchFamily="49" charset="0"/>
              <a:ea typeface="微软雅黑" panose="020B0503020204020204" pitchFamily="34" charset="-122"/>
              <a:cs typeface="Consolas" panose="020B0609020204030204" pitchFamily="49" charset="0"/>
            </a:endParaRPr>
          </a:p>
          <a:p>
            <a:pPr>
              <a:lnSpc>
                <a:spcPct val="150000"/>
              </a:lnSpc>
            </a:pPr>
            <a:r>
              <a:rPr lang="en-US" altLang="zh-CN" sz="1200" dirty="0">
                <a:latin typeface="Consolas" panose="020B0609020204030204" pitchFamily="49" charset="0"/>
                <a:ea typeface="微软雅黑" panose="020B0503020204020204" pitchFamily="34" charset="-122"/>
                <a:cs typeface="Consolas" panose="020B0609020204030204" pitchFamily="49" charset="0"/>
              </a:rPr>
              <a:t> </a:t>
            </a:r>
            <a:r>
              <a:rPr lang="en-US" altLang="zh-CN" sz="1200" dirty="0" smtClean="0">
                <a:latin typeface="Consolas" panose="020B0609020204030204" pitchFamily="49" charset="0"/>
                <a:ea typeface="微软雅黑" panose="020B0503020204020204" pitchFamily="34" charset="-122"/>
                <a:cs typeface="Consolas" panose="020B0609020204030204" pitchFamily="49" charset="0"/>
              </a:rPr>
              <a:t> double price;</a:t>
            </a:r>
            <a:endParaRPr lang="en-US" altLang="zh-CN" sz="1200" dirty="0" smtClean="0">
              <a:latin typeface="Consolas" panose="020B0609020204030204" pitchFamily="49" charset="0"/>
              <a:ea typeface="微软雅黑" panose="020B0503020204020204" pitchFamily="34" charset="-122"/>
              <a:cs typeface="Consolas" panose="020B0609020204030204" pitchFamily="49" charset="0"/>
            </a:endParaRPr>
          </a:p>
          <a:p>
            <a:pPr>
              <a:lnSpc>
                <a:spcPct val="150000"/>
              </a:lnSpc>
            </a:pPr>
            <a:r>
              <a:rPr lang="en-US" altLang="zh-CN" sz="1200" dirty="0" smtClean="0">
                <a:latin typeface="Consolas" panose="020B0609020204030204" pitchFamily="49" charset="0"/>
                <a:ea typeface="微软雅黑" panose="020B0503020204020204" pitchFamily="34" charset="-122"/>
                <a:cs typeface="Consolas" panose="020B0609020204030204" pitchFamily="49" charset="0"/>
              </a:rPr>
              <a:t>public:</a:t>
            </a:r>
            <a:endParaRPr lang="en-US" altLang="zh-CN" sz="1200" dirty="0" smtClean="0">
              <a:latin typeface="Consolas" panose="020B0609020204030204" pitchFamily="49" charset="0"/>
              <a:ea typeface="微软雅黑" panose="020B0503020204020204" pitchFamily="34" charset="-122"/>
              <a:cs typeface="Consolas" panose="020B0609020204030204" pitchFamily="49" charset="0"/>
            </a:endParaRPr>
          </a:p>
          <a:p>
            <a:pPr>
              <a:lnSpc>
                <a:spcPct val="150000"/>
              </a:lnSpc>
            </a:pPr>
            <a:r>
              <a:rPr lang="en-US" altLang="zh-CN" sz="1200" dirty="0" smtClean="0">
                <a:latin typeface="Consolas" panose="020B0609020204030204" pitchFamily="49" charset="0"/>
                <a:ea typeface="微软雅黑" panose="020B0503020204020204" pitchFamily="34" charset="-122"/>
                <a:cs typeface="Consolas" panose="020B0609020204030204" pitchFamily="49" charset="0"/>
              </a:rPr>
              <a:t>  void </a:t>
            </a:r>
            <a:r>
              <a:rPr lang="en-US" altLang="zh-CN" sz="1200" dirty="0" err="1" smtClean="0">
                <a:latin typeface="Consolas" panose="020B0609020204030204" pitchFamily="49" charset="0"/>
                <a:ea typeface="微软雅黑" panose="020B0503020204020204" pitchFamily="34" charset="-122"/>
                <a:cs typeface="Consolas" panose="020B0609020204030204" pitchFamily="49" charset="0"/>
              </a:rPr>
              <a:t>setName</a:t>
            </a:r>
            <a:r>
              <a:rPr lang="en-US" altLang="zh-CN" sz="1200" dirty="0" smtClean="0">
                <a:latin typeface="Consolas" panose="020B0609020204030204" pitchFamily="49" charset="0"/>
                <a:ea typeface="微软雅黑" panose="020B0503020204020204" pitchFamily="34" charset="-122"/>
                <a:cs typeface="Consolas" panose="020B0609020204030204" pitchFamily="49" charset="0"/>
              </a:rPr>
              <a:t>( string n );</a:t>
            </a:r>
            <a:endParaRPr lang="en-US" altLang="zh-CN" sz="1200" dirty="0" smtClean="0">
              <a:latin typeface="Consolas" panose="020B0609020204030204" pitchFamily="49" charset="0"/>
              <a:ea typeface="微软雅黑" panose="020B0503020204020204" pitchFamily="34" charset="-122"/>
              <a:cs typeface="Consolas" panose="020B0609020204030204" pitchFamily="49" charset="0"/>
            </a:endParaRPr>
          </a:p>
          <a:p>
            <a:pPr>
              <a:lnSpc>
                <a:spcPct val="150000"/>
              </a:lnSpc>
            </a:pPr>
            <a:r>
              <a:rPr lang="en-US" altLang="zh-CN" sz="1200" dirty="0" smtClean="0">
                <a:latin typeface="Consolas" panose="020B0609020204030204" pitchFamily="49" charset="0"/>
                <a:ea typeface="微软雅黑" panose="020B0503020204020204" pitchFamily="34" charset="-122"/>
                <a:cs typeface="Consolas" panose="020B0609020204030204" pitchFamily="49" charset="0"/>
              </a:rPr>
              <a:t>  void </a:t>
            </a:r>
            <a:r>
              <a:rPr lang="en-US" altLang="zh-CN" sz="1200" dirty="0" err="1" smtClean="0">
                <a:latin typeface="Consolas" panose="020B0609020204030204" pitchFamily="49" charset="0"/>
                <a:ea typeface="微软雅黑" panose="020B0503020204020204" pitchFamily="34" charset="-122"/>
                <a:cs typeface="Consolas" panose="020B0609020204030204" pitchFamily="49" charset="0"/>
              </a:rPr>
              <a:t>setPrice</a:t>
            </a:r>
            <a:r>
              <a:rPr lang="en-US" altLang="zh-CN" sz="1200" dirty="0" smtClean="0">
                <a:latin typeface="Consolas" panose="020B0609020204030204" pitchFamily="49" charset="0"/>
                <a:ea typeface="微软雅黑" panose="020B0503020204020204" pitchFamily="34" charset="-122"/>
                <a:cs typeface="Consolas" panose="020B0609020204030204" pitchFamily="49" charset="0"/>
              </a:rPr>
              <a:t>( double c );</a:t>
            </a:r>
            <a:endParaRPr lang="en-US" altLang="zh-CN" sz="1200" dirty="0" smtClean="0">
              <a:latin typeface="Consolas" panose="020B0609020204030204" pitchFamily="49" charset="0"/>
              <a:ea typeface="微软雅黑" panose="020B0503020204020204" pitchFamily="34" charset="-122"/>
              <a:cs typeface="Consolas" panose="020B0609020204030204" pitchFamily="49" charset="0"/>
            </a:endParaRPr>
          </a:p>
          <a:p>
            <a:pPr>
              <a:lnSpc>
                <a:spcPct val="150000"/>
              </a:lnSpc>
            </a:pPr>
            <a:r>
              <a:rPr lang="en-US" altLang="zh-CN" sz="1200" dirty="0">
                <a:latin typeface="Consolas" panose="020B0609020204030204" pitchFamily="49" charset="0"/>
                <a:ea typeface="微软雅黑" panose="020B0503020204020204" pitchFamily="34" charset="-122"/>
                <a:cs typeface="Consolas" panose="020B0609020204030204" pitchFamily="49" charset="0"/>
              </a:rPr>
              <a:t> </a:t>
            </a:r>
            <a:r>
              <a:rPr lang="en-US" altLang="zh-CN" sz="1200" dirty="0" smtClean="0">
                <a:latin typeface="Consolas" panose="020B0609020204030204" pitchFamily="49" charset="0"/>
                <a:ea typeface="微软雅黑" panose="020B0503020204020204" pitchFamily="34" charset="-122"/>
                <a:cs typeface="Consolas" panose="020B0609020204030204" pitchFamily="49" charset="0"/>
              </a:rPr>
              <a:t> string </a:t>
            </a:r>
            <a:r>
              <a:rPr lang="en-US" altLang="zh-CN" sz="1200" dirty="0" err="1" smtClean="0">
                <a:latin typeface="Consolas" panose="020B0609020204030204" pitchFamily="49" charset="0"/>
                <a:ea typeface="微软雅黑" panose="020B0503020204020204" pitchFamily="34" charset="-122"/>
                <a:cs typeface="Consolas" panose="020B0609020204030204" pitchFamily="49" charset="0"/>
              </a:rPr>
              <a:t>getName</a:t>
            </a:r>
            <a:r>
              <a:rPr lang="en-US" altLang="zh-CN" sz="1200" dirty="0" smtClean="0">
                <a:latin typeface="Consolas" panose="020B0609020204030204" pitchFamily="49" charset="0"/>
                <a:ea typeface="微软雅黑" panose="020B0503020204020204" pitchFamily="34" charset="-122"/>
                <a:cs typeface="Consolas" panose="020B0609020204030204" pitchFamily="49" charset="0"/>
              </a:rPr>
              <a:t>();</a:t>
            </a:r>
            <a:endParaRPr lang="en-US" altLang="zh-CN" sz="1200" dirty="0" smtClean="0">
              <a:latin typeface="Consolas" panose="020B0609020204030204" pitchFamily="49" charset="0"/>
              <a:ea typeface="微软雅黑" panose="020B0503020204020204" pitchFamily="34" charset="-122"/>
              <a:cs typeface="Consolas" panose="020B0609020204030204" pitchFamily="49" charset="0"/>
            </a:endParaRPr>
          </a:p>
          <a:p>
            <a:pPr>
              <a:lnSpc>
                <a:spcPct val="150000"/>
              </a:lnSpc>
            </a:pPr>
            <a:r>
              <a:rPr lang="en-US" altLang="zh-CN" sz="1200" dirty="0">
                <a:latin typeface="Consolas" panose="020B0609020204030204" pitchFamily="49" charset="0"/>
                <a:ea typeface="微软雅黑" panose="020B0503020204020204" pitchFamily="34" charset="-122"/>
                <a:cs typeface="Consolas" panose="020B0609020204030204" pitchFamily="49" charset="0"/>
              </a:rPr>
              <a:t> </a:t>
            </a:r>
            <a:r>
              <a:rPr lang="en-US" altLang="zh-CN" sz="1200" dirty="0" smtClean="0">
                <a:latin typeface="Consolas" panose="020B0609020204030204" pitchFamily="49" charset="0"/>
                <a:ea typeface="微软雅黑" panose="020B0503020204020204" pitchFamily="34" charset="-122"/>
                <a:cs typeface="Consolas" panose="020B0609020204030204" pitchFamily="49" charset="0"/>
              </a:rPr>
              <a:t> double </a:t>
            </a:r>
            <a:r>
              <a:rPr lang="en-US" altLang="zh-CN" sz="1200" dirty="0" err="1" smtClean="0">
                <a:latin typeface="Consolas" panose="020B0609020204030204" pitchFamily="49" charset="0"/>
                <a:ea typeface="微软雅黑" panose="020B0503020204020204" pitchFamily="34" charset="-122"/>
                <a:cs typeface="Consolas" panose="020B0609020204030204" pitchFamily="49" charset="0"/>
              </a:rPr>
              <a:t>getPrice</a:t>
            </a:r>
            <a:r>
              <a:rPr lang="en-US" altLang="zh-CN" sz="1200" dirty="0" smtClean="0">
                <a:latin typeface="Consolas" panose="020B0609020204030204" pitchFamily="49" charset="0"/>
                <a:ea typeface="微软雅黑" panose="020B0503020204020204" pitchFamily="34" charset="-122"/>
                <a:cs typeface="Consolas" panose="020B0609020204030204" pitchFamily="49" charset="0"/>
              </a:rPr>
              <a:t>();</a:t>
            </a:r>
            <a:endParaRPr lang="en-US" altLang="zh-CN" sz="1200" dirty="0">
              <a:latin typeface="Consolas" panose="020B0609020204030204" pitchFamily="49" charset="0"/>
              <a:ea typeface="微软雅黑" panose="020B0503020204020204" pitchFamily="34" charset="-122"/>
              <a:cs typeface="Consolas" panose="020B0609020204030204" pitchFamily="49" charset="0"/>
            </a:endParaRPr>
          </a:p>
          <a:p>
            <a:pPr>
              <a:lnSpc>
                <a:spcPct val="150000"/>
              </a:lnSpc>
            </a:pPr>
            <a:r>
              <a:rPr lang="en-US" altLang="zh-CN" sz="1200" dirty="0" smtClean="0">
                <a:latin typeface="Consolas" panose="020B0609020204030204" pitchFamily="49" charset="0"/>
                <a:ea typeface="微软雅黑" panose="020B0503020204020204" pitchFamily="34" charset="-122"/>
                <a:cs typeface="Consolas" panose="020B0609020204030204" pitchFamily="49" charset="0"/>
              </a:rPr>
              <a:t>}; </a:t>
            </a:r>
            <a:r>
              <a:rPr lang="en-US" altLang="zh-CN" sz="12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 </a:t>
            </a:r>
            <a:endParaRPr lang="en-US" altLang="zh-CN" sz="12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endParaRPr>
          </a:p>
          <a:p>
            <a:pPr>
              <a:lnSpc>
                <a:spcPct val="150000"/>
              </a:lnSpc>
            </a:pPr>
            <a:endParaRPr lang="en-US" altLang="zh-CN" sz="1200" dirty="0" smtClean="0">
              <a:latin typeface="Consolas" panose="020B0609020204030204" pitchFamily="49" charset="0"/>
              <a:ea typeface="微软雅黑" panose="020B0503020204020204" pitchFamily="34" charset="-122"/>
              <a:cs typeface="Consolas" panose="020B0609020204030204" pitchFamily="49" charset="0"/>
            </a:endParaRPr>
          </a:p>
          <a:p>
            <a:pPr>
              <a:lnSpc>
                <a:spcPct val="150000"/>
              </a:lnSpc>
            </a:pPr>
            <a:r>
              <a:rPr lang="en-US" altLang="zh-CN" sz="1200" dirty="0" smtClean="0">
                <a:solidFill>
                  <a:srgbClr val="FF0000"/>
                </a:solidFill>
                <a:latin typeface="Consolas" panose="020B0609020204030204" pitchFamily="49" charset="0"/>
                <a:ea typeface="微软雅黑" panose="020B0503020204020204" pitchFamily="34" charset="-122"/>
                <a:cs typeface="Consolas" panose="020B0609020204030204" pitchFamily="49" charset="0"/>
              </a:rPr>
              <a:t> </a:t>
            </a:r>
            <a:endParaRPr lang="en-US" altLang="zh-CN" sz="1200" dirty="0" smtClean="0">
              <a:latin typeface="Consolas" panose="020B0609020204030204" pitchFamily="49" charset="0"/>
              <a:ea typeface="微软雅黑" panose="020B0503020204020204" pitchFamily="34" charset="-122"/>
              <a:cs typeface="Consolas" panose="020B0609020204030204" pitchFamily="49" charset="0"/>
            </a:endParaRPr>
          </a:p>
        </p:txBody>
      </p:sp>
      <p:sp>
        <p:nvSpPr>
          <p:cNvPr id="6" name="TextBox 3"/>
          <p:cNvSpPr txBox="1"/>
          <p:nvPr/>
        </p:nvSpPr>
        <p:spPr>
          <a:xfrm>
            <a:off x="3172674" y="1268760"/>
            <a:ext cx="2776445" cy="3970318"/>
          </a:xfrm>
          <a:prstGeom prst="rect">
            <a:avLst/>
          </a:prstGeom>
          <a:solidFill>
            <a:srgbClr val="FFD073"/>
          </a:solidFill>
          <a:ln w="19050">
            <a:noFill/>
          </a:ln>
        </p:spPr>
        <p:txBody>
          <a:bodyPr wrap="square" rtlCol="0">
            <a:spAutoFit/>
          </a:bodyPr>
          <a:lstStyle>
            <a:defPPr>
              <a:defRPr lang="zh-CN"/>
            </a:defPPr>
            <a:lvl1pPr>
              <a:lnSpc>
                <a:spcPct val="150000"/>
              </a:lnSpc>
              <a:defRPr sz="1200" b="1">
                <a:latin typeface="Consolas" panose="020B0609020204030204" pitchFamily="49" charset="0"/>
                <a:ea typeface="微软雅黑" panose="020B0503020204020204" pitchFamily="34" charset="-122"/>
                <a:cs typeface="Consolas" panose="020B0609020204030204" pitchFamily="49" charset="0"/>
              </a:defRPr>
            </a:lvl1pPr>
          </a:lstStyle>
          <a:p>
            <a:r>
              <a:rPr lang="en-US" altLang="zh-CN" dirty="0">
                <a:solidFill>
                  <a:srgbClr val="FF33CC"/>
                </a:solidFill>
              </a:rPr>
              <a:t>// </a:t>
            </a:r>
            <a:r>
              <a:rPr lang="en-US" altLang="zh-CN" dirty="0" smtClean="0">
                <a:solidFill>
                  <a:srgbClr val="FF33CC"/>
                </a:solidFill>
              </a:rPr>
              <a:t>car.cpp</a:t>
            </a:r>
            <a:endParaRPr lang="en-US" altLang="zh-CN" dirty="0">
              <a:solidFill>
                <a:srgbClr val="FF33CC"/>
              </a:solidFill>
            </a:endParaRPr>
          </a:p>
          <a:p>
            <a:r>
              <a:rPr lang="en-US" altLang="zh-CN" b="0" dirty="0"/>
              <a:t>#include “</a:t>
            </a:r>
            <a:r>
              <a:rPr lang="en-US" altLang="zh-CN" b="0" dirty="0" err="1"/>
              <a:t>car.h</a:t>
            </a:r>
            <a:r>
              <a:rPr lang="en-US" altLang="zh-CN" b="0" dirty="0" smtClean="0"/>
              <a:t>”</a:t>
            </a:r>
            <a:endParaRPr lang="en-US" altLang="zh-CN" b="0" dirty="0" smtClean="0"/>
          </a:p>
          <a:p>
            <a:endParaRPr lang="en-US" altLang="zh-CN" b="0" dirty="0"/>
          </a:p>
          <a:p>
            <a:r>
              <a:rPr lang="en-US" altLang="zh-CN" b="0" dirty="0"/>
              <a:t>void Car::</a:t>
            </a:r>
            <a:r>
              <a:rPr lang="en-US" altLang="zh-CN" b="0" dirty="0" err="1"/>
              <a:t>setName</a:t>
            </a:r>
            <a:r>
              <a:rPr lang="en-US" altLang="zh-CN" b="0" dirty="0"/>
              <a:t>( string n )</a:t>
            </a:r>
            <a:endParaRPr lang="en-US" altLang="zh-CN" b="0" dirty="0"/>
          </a:p>
          <a:p>
            <a:r>
              <a:rPr lang="en-US" altLang="zh-CN" b="0" dirty="0" smtClean="0"/>
              <a:t>{  name </a:t>
            </a:r>
            <a:r>
              <a:rPr lang="en-US" altLang="zh-CN" b="0" dirty="0"/>
              <a:t>= n</a:t>
            </a:r>
            <a:r>
              <a:rPr lang="en-US" altLang="zh-CN" b="0" dirty="0" smtClean="0"/>
              <a:t>;   }</a:t>
            </a:r>
            <a:endParaRPr lang="en-US" altLang="zh-CN" b="0" dirty="0" smtClean="0"/>
          </a:p>
          <a:p>
            <a:endParaRPr lang="en-US" altLang="zh-CN" b="0" dirty="0"/>
          </a:p>
          <a:p>
            <a:r>
              <a:rPr lang="en-US" altLang="zh-CN" b="0" dirty="0"/>
              <a:t>void Car::</a:t>
            </a:r>
            <a:r>
              <a:rPr lang="en-US" altLang="zh-CN" b="0" dirty="0" err="1" smtClean="0"/>
              <a:t>setPrice</a:t>
            </a:r>
            <a:r>
              <a:rPr lang="en-US" altLang="zh-CN" b="0" dirty="0" smtClean="0"/>
              <a:t>( </a:t>
            </a:r>
            <a:r>
              <a:rPr lang="en-US" altLang="zh-CN" b="0" dirty="0"/>
              <a:t>double </a:t>
            </a:r>
            <a:r>
              <a:rPr lang="en-US" altLang="zh-CN" b="0" dirty="0" smtClean="0"/>
              <a:t>p </a:t>
            </a:r>
            <a:r>
              <a:rPr lang="en-US" altLang="zh-CN" b="0" dirty="0"/>
              <a:t>)</a:t>
            </a:r>
            <a:endParaRPr lang="en-US" altLang="zh-CN" b="0" dirty="0"/>
          </a:p>
          <a:p>
            <a:r>
              <a:rPr lang="en-US" altLang="zh-CN" b="0" dirty="0" smtClean="0"/>
              <a:t>{  price = p;  }</a:t>
            </a:r>
            <a:endParaRPr lang="en-US" altLang="zh-CN" b="0" dirty="0" smtClean="0"/>
          </a:p>
          <a:p>
            <a:endParaRPr lang="en-US" altLang="zh-CN" b="0" dirty="0"/>
          </a:p>
          <a:p>
            <a:r>
              <a:rPr lang="en-US" altLang="zh-CN" b="0" dirty="0" smtClean="0"/>
              <a:t>string </a:t>
            </a:r>
            <a:r>
              <a:rPr lang="en-US" altLang="zh-CN" b="0" dirty="0"/>
              <a:t>Car::</a:t>
            </a:r>
            <a:r>
              <a:rPr lang="en-US" altLang="zh-CN" b="0" dirty="0" err="1"/>
              <a:t>getName</a:t>
            </a:r>
            <a:r>
              <a:rPr lang="en-US" altLang="zh-CN" b="0" dirty="0"/>
              <a:t>()</a:t>
            </a:r>
            <a:endParaRPr lang="en-US" altLang="zh-CN" b="0" dirty="0"/>
          </a:p>
          <a:p>
            <a:r>
              <a:rPr lang="en-US" altLang="zh-CN" b="0" dirty="0" smtClean="0"/>
              <a:t>{  return </a:t>
            </a:r>
            <a:r>
              <a:rPr lang="en-US" altLang="zh-CN" b="0" dirty="0"/>
              <a:t>name</a:t>
            </a:r>
            <a:r>
              <a:rPr lang="en-US" altLang="zh-CN" b="0" dirty="0" smtClean="0"/>
              <a:t>;  }</a:t>
            </a:r>
            <a:endParaRPr lang="en-US" altLang="zh-CN" b="0" dirty="0" smtClean="0"/>
          </a:p>
          <a:p>
            <a:endParaRPr lang="en-US" altLang="zh-CN" b="0" dirty="0"/>
          </a:p>
          <a:p>
            <a:r>
              <a:rPr lang="en-US" altLang="zh-CN" b="0" smtClean="0"/>
              <a:t>double </a:t>
            </a:r>
            <a:r>
              <a:rPr lang="en-US" altLang="zh-CN" b="0" dirty="0"/>
              <a:t>Car::</a:t>
            </a:r>
            <a:r>
              <a:rPr lang="en-US" altLang="zh-CN" b="0" dirty="0" err="1" smtClean="0"/>
              <a:t>getPrice</a:t>
            </a:r>
            <a:r>
              <a:rPr lang="en-US" altLang="zh-CN" b="0" dirty="0" smtClean="0"/>
              <a:t>()</a:t>
            </a:r>
            <a:endParaRPr lang="en-US" altLang="zh-CN" b="0" dirty="0"/>
          </a:p>
          <a:p>
            <a:r>
              <a:rPr lang="en-US" altLang="zh-CN" b="0" dirty="0" smtClean="0"/>
              <a:t>{  return price;  }</a:t>
            </a:r>
            <a:endParaRPr lang="en-US" altLang="zh-CN" b="0" dirty="0"/>
          </a:p>
        </p:txBody>
      </p:sp>
      <p:sp>
        <p:nvSpPr>
          <p:cNvPr id="7" name="TextBox 3"/>
          <p:cNvSpPr txBox="1"/>
          <p:nvPr/>
        </p:nvSpPr>
        <p:spPr>
          <a:xfrm>
            <a:off x="6198725" y="1268760"/>
            <a:ext cx="2776445" cy="4247317"/>
          </a:xfrm>
          <a:prstGeom prst="rect">
            <a:avLst/>
          </a:prstGeom>
          <a:solidFill>
            <a:schemeClr val="accent1">
              <a:lumMod val="20000"/>
              <a:lumOff val="80000"/>
            </a:schemeClr>
          </a:solidFill>
          <a:ln w="19050">
            <a:noFill/>
          </a:ln>
        </p:spPr>
        <p:txBody>
          <a:bodyPr wrap="square" rtlCol="0">
            <a:spAutoFit/>
          </a:bodyPr>
          <a:lstStyle>
            <a:defPPr>
              <a:defRPr lang="zh-CN"/>
            </a:defPPr>
            <a:lvl1pPr>
              <a:lnSpc>
                <a:spcPct val="150000"/>
              </a:lnSpc>
              <a:defRPr sz="1200" b="1">
                <a:latin typeface="Consolas" panose="020B0609020204030204" pitchFamily="49" charset="0"/>
                <a:ea typeface="微软雅黑" panose="020B0503020204020204" pitchFamily="34" charset="-122"/>
                <a:cs typeface="Consolas" panose="020B0609020204030204" pitchFamily="49" charset="0"/>
              </a:defRPr>
            </a:lvl1pPr>
          </a:lstStyle>
          <a:p>
            <a:r>
              <a:rPr lang="en-US" altLang="zh-CN" dirty="0">
                <a:solidFill>
                  <a:srgbClr val="FF33CC"/>
                </a:solidFill>
              </a:rPr>
              <a:t>// </a:t>
            </a:r>
            <a:r>
              <a:rPr lang="en-US" altLang="zh-CN" dirty="0" smtClean="0">
                <a:solidFill>
                  <a:srgbClr val="FF33CC"/>
                </a:solidFill>
              </a:rPr>
              <a:t>main.cpp</a:t>
            </a:r>
            <a:endParaRPr lang="en-US" altLang="zh-CN" b="0" dirty="0">
              <a:solidFill>
                <a:srgbClr val="FF33CC"/>
              </a:solidFill>
            </a:endParaRPr>
          </a:p>
          <a:p>
            <a:r>
              <a:rPr lang="en-US" altLang="zh-CN" b="0" dirty="0"/>
              <a:t>#include “</a:t>
            </a:r>
            <a:r>
              <a:rPr lang="en-US" altLang="zh-CN" b="0" dirty="0" err="1"/>
              <a:t>car.h</a:t>
            </a:r>
            <a:r>
              <a:rPr lang="en-US" altLang="zh-CN" b="0" dirty="0" smtClean="0"/>
              <a:t>”</a:t>
            </a:r>
            <a:endParaRPr lang="en-US" altLang="zh-CN" b="0" dirty="0"/>
          </a:p>
          <a:p>
            <a:r>
              <a:rPr lang="en-US" altLang="zh-CN" b="0" dirty="0"/>
              <a:t>void </a:t>
            </a:r>
            <a:r>
              <a:rPr lang="en-US" altLang="zh-CN" b="0" dirty="0" smtClean="0"/>
              <a:t>main() {</a:t>
            </a:r>
            <a:endParaRPr lang="en-US" altLang="zh-CN" b="0" dirty="0" smtClean="0"/>
          </a:p>
          <a:p>
            <a:r>
              <a:rPr lang="en-US" altLang="zh-CN" b="0" dirty="0" smtClean="0"/>
              <a:t>  Car </a:t>
            </a:r>
            <a:r>
              <a:rPr lang="en-US" altLang="zh-CN" b="0" dirty="0" err="1" smtClean="0"/>
              <a:t>benz</a:t>
            </a:r>
            <a:r>
              <a:rPr lang="en-US" altLang="zh-CN" b="0" dirty="0" smtClean="0"/>
              <a:t>, </a:t>
            </a:r>
            <a:r>
              <a:rPr lang="en-US" altLang="zh-CN" b="0" dirty="0" err="1" smtClean="0"/>
              <a:t>audi</a:t>
            </a:r>
            <a:r>
              <a:rPr lang="en-US" altLang="zh-CN" b="0" dirty="0" smtClean="0"/>
              <a:t>;</a:t>
            </a:r>
            <a:endParaRPr lang="en-US" altLang="zh-CN" b="0" dirty="0" smtClean="0"/>
          </a:p>
          <a:p>
            <a:r>
              <a:rPr lang="en-US" altLang="zh-CN" b="0" dirty="0"/>
              <a:t> </a:t>
            </a:r>
            <a:r>
              <a:rPr lang="en-US" altLang="zh-CN" b="0" dirty="0" smtClean="0"/>
              <a:t> </a:t>
            </a:r>
            <a:r>
              <a:rPr lang="en-US" altLang="zh-CN" b="0" dirty="0" err="1" smtClean="0"/>
              <a:t>benz.setName</a:t>
            </a:r>
            <a:r>
              <a:rPr lang="en-US" altLang="zh-CN" b="0" dirty="0" smtClean="0"/>
              <a:t>( “benz-s500” );</a:t>
            </a:r>
            <a:endParaRPr lang="en-US" altLang="zh-CN" b="0" dirty="0" smtClean="0"/>
          </a:p>
          <a:p>
            <a:r>
              <a:rPr lang="en-US" altLang="zh-CN" b="0" dirty="0"/>
              <a:t> </a:t>
            </a:r>
            <a:r>
              <a:rPr lang="en-US" altLang="zh-CN" b="0" dirty="0" smtClean="0"/>
              <a:t> </a:t>
            </a:r>
            <a:r>
              <a:rPr lang="en-US" altLang="zh-CN" b="0" dirty="0" err="1" smtClean="0"/>
              <a:t>benz.setPrice</a:t>
            </a:r>
            <a:r>
              <a:rPr lang="en-US" altLang="zh-CN" b="0" dirty="0" smtClean="0"/>
              <a:t>( 50.5 );</a:t>
            </a:r>
            <a:endParaRPr lang="en-US" altLang="zh-CN" b="0" dirty="0" smtClean="0"/>
          </a:p>
          <a:p>
            <a:r>
              <a:rPr lang="en-US" altLang="zh-CN" b="0" dirty="0"/>
              <a:t> </a:t>
            </a:r>
            <a:r>
              <a:rPr lang="en-US" altLang="zh-CN" b="0" dirty="0" smtClean="0"/>
              <a:t> </a:t>
            </a:r>
            <a:r>
              <a:rPr lang="en-US" altLang="zh-CN" b="0" dirty="0" err="1" smtClean="0"/>
              <a:t>audi.setName</a:t>
            </a:r>
            <a:r>
              <a:rPr lang="en-US" altLang="zh-CN" b="0" dirty="0" smtClean="0"/>
              <a:t>( “Audi-A6” );</a:t>
            </a:r>
            <a:endParaRPr lang="en-US" altLang="zh-CN" b="0" dirty="0" smtClean="0"/>
          </a:p>
          <a:p>
            <a:r>
              <a:rPr lang="en-US" altLang="zh-CN" b="0" dirty="0"/>
              <a:t> </a:t>
            </a:r>
            <a:r>
              <a:rPr lang="en-US" altLang="zh-CN" b="0" dirty="0" smtClean="0"/>
              <a:t> </a:t>
            </a:r>
            <a:r>
              <a:rPr lang="en-US" altLang="zh-CN" b="0" dirty="0" err="1" smtClean="0"/>
              <a:t>audi.setPric</a:t>
            </a:r>
            <a:r>
              <a:rPr lang="en-US" altLang="zh-CN" b="0" dirty="0" err="1"/>
              <a:t>e</a:t>
            </a:r>
            <a:r>
              <a:rPr lang="en-US" altLang="zh-CN" b="0" dirty="0" smtClean="0"/>
              <a:t>( 45.8 );</a:t>
            </a:r>
            <a:endParaRPr lang="en-US" altLang="zh-CN" b="0" dirty="0" smtClean="0"/>
          </a:p>
          <a:p>
            <a:endParaRPr lang="en-US" altLang="zh-CN" b="0" dirty="0"/>
          </a:p>
          <a:p>
            <a:r>
              <a:rPr lang="en-US" altLang="zh-CN" b="0" dirty="0" smtClean="0"/>
              <a:t>  if( </a:t>
            </a:r>
            <a:r>
              <a:rPr lang="en-US" altLang="zh-CN" b="0" dirty="0" err="1" smtClean="0"/>
              <a:t>benz.getPrice</a:t>
            </a:r>
            <a:r>
              <a:rPr lang="en-US" altLang="zh-CN" b="0" dirty="0" smtClean="0"/>
              <a:t>() &lt; </a:t>
            </a:r>
            <a:endParaRPr lang="en-US" altLang="zh-CN" b="0" dirty="0" smtClean="0"/>
          </a:p>
          <a:p>
            <a:r>
              <a:rPr lang="en-US" altLang="zh-CN" b="0" dirty="0"/>
              <a:t> </a:t>
            </a:r>
            <a:r>
              <a:rPr lang="en-US" altLang="zh-CN" b="0" dirty="0" smtClean="0"/>
              <a:t>     </a:t>
            </a:r>
            <a:r>
              <a:rPr lang="en-US" altLang="zh-CN" b="0" dirty="0" err="1" smtClean="0"/>
              <a:t>audi.getPrice</a:t>
            </a:r>
            <a:r>
              <a:rPr lang="en-US" altLang="zh-CN" b="0" dirty="0" smtClean="0"/>
              <a:t>() ) {</a:t>
            </a:r>
            <a:endParaRPr lang="en-US" altLang="zh-CN" b="0" dirty="0" smtClean="0"/>
          </a:p>
          <a:p>
            <a:r>
              <a:rPr lang="en-US" altLang="zh-CN" b="0" dirty="0" smtClean="0"/>
              <a:t>     </a:t>
            </a:r>
            <a:r>
              <a:rPr lang="en-US" altLang="zh-CN" b="0" dirty="0" err="1" smtClean="0"/>
              <a:t>cout</a:t>
            </a:r>
            <a:r>
              <a:rPr lang="en-US" altLang="zh-CN" b="0" dirty="0" smtClean="0"/>
              <a:t> &lt;&lt; “I want </a:t>
            </a:r>
            <a:r>
              <a:rPr lang="en-US" altLang="zh-CN" b="0" dirty="0" err="1" smtClean="0"/>
              <a:t>benz</a:t>
            </a:r>
            <a:r>
              <a:rPr lang="en-US" altLang="zh-CN" b="0" dirty="0" smtClean="0"/>
              <a:t>”;</a:t>
            </a:r>
            <a:endParaRPr lang="en-US" altLang="zh-CN" b="0" dirty="0"/>
          </a:p>
          <a:p>
            <a:r>
              <a:rPr lang="en-US" altLang="zh-CN" b="0" dirty="0" smtClean="0"/>
              <a:t>  } else {</a:t>
            </a:r>
            <a:endParaRPr lang="en-US" altLang="zh-CN" b="0" dirty="0" smtClean="0"/>
          </a:p>
          <a:p>
            <a:r>
              <a:rPr lang="en-US" altLang="zh-CN" b="0" dirty="0" smtClean="0"/>
              <a:t>    </a:t>
            </a:r>
            <a:r>
              <a:rPr lang="en-US" altLang="zh-CN" b="0" dirty="0" err="1" smtClean="0"/>
              <a:t>cout</a:t>
            </a:r>
            <a:r>
              <a:rPr lang="en-US" altLang="zh-CN" b="0" dirty="0" smtClean="0"/>
              <a:t> &lt;&lt;  “I want </a:t>
            </a:r>
            <a:r>
              <a:rPr lang="en-US" altLang="zh-CN" b="0" dirty="0" err="1" smtClean="0"/>
              <a:t>audi</a:t>
            </a:r>
            <a:r>
              <a:rPr lang="en-US" altLang="zh-CN" b="0" dirty="0" smtClean="0"/>
              <a:t>”;  }</a:t>
            </a:r>
            <a:endParaRPr lang="en-US" altLang="zh-CN" b="0" dirty="0"/>
          </a:p>
          <a:p>
            <a:r>
              <a:rPr lang="en-US" altLang="zh-CN" b="0" dirty="0" smtClean="0"/>
              <a:t>}</a:t>
            </a:r>
            <a:endParaRPr lang="en-US" altLang="zh-CN" b="0" dirty="0"/>
          </a:p>
        </p:txBody>
      </p:sp>
      <p:sp>
        <p:nvSpPr>
          <p:cNvPr id="8" name="文本框 7"/>
          <p:cNvSpPr txBox="1"/>
          <p:nvPr/>
        </p:nvSpPr>
        <p:spPr>
          <a:xfrm>
            <a:off x="899592" y="5661248"/>
            <a:ext cx="1107996" cy="369332"/>
          </a:xfrm>
          <a:prstGeom prst="rect">
            <a:avLst/>
          </a:prstGeom>
          <a:noFill/>
        </p:spPr>
        <p:txBody>
          <a:bodyPr wrap="none" rtlCol="0">
            <a:spAutoFit/>
          </a:bodyPr>
          <a:lstStyle/>
          <a:p>
            <a:r>
              <a:rPr lang="zh-CN" altLang="en-US" dirty="0" smtClean="0">
                <a:latin typeface="微软雅黑" panose="020B0503020204020204" pitchFamily="34" charset="-122"/>
                <a:ea typeface="微软雅黑" panose="020B0503020204020204" pitchFamily="34" charset="-122"/>
              </a:rPr>
              <a:t>类的定义</a:t>
            </a:r>
            <a:endParaRPr lang="zh-CN" altLang="en-US" dirty="0">
              <a:latin typeface="微软雅黑" panose="020B0503020204020204" pitchFamily="34" charset="-122"/>
              <a:ea typeface="微软雅黑" panose="020B0503020204020204" pitchFamily="34" charset="-122"/>
            </a:endParaRPr>
          </a:p>
        </p:txBody>
      </p:sp>
      <p:sp>
        <p:nvSpPr>
          <p:cNvPr id="9" name="文本框 8"/>
          <p:cNvSpPr txBox="1"/>
          <p:nvPr/>
        </p:nvSpPr>
        <p:spPr>
          <a:xfrm>
            <a:off x="3545233" y="5661248"/>
            <a:ext cx="2031325" cy="369332"/>
          </a:xfrm>
          <a:prstGeom prst="rect">
            <a:avLst/>
          </a:prstGeom>
          <a:noFill/>
        </p:spPr>
        <p:txBody>
          <a:bodyPr wrap="none" rtlCol="0">
            <a:spAutoFit/>
          </a:bodyPr>
          <a:lstStyle/>
          <a:p>
            <a:r>
              <a:rPr lang="zh-CN" altLang="en-US" dirty="0" smtClean="0">
                <a:latin typeface="微软雅黑" panose="020B0503020204020204" pitchFamily="34" charset="-122"/>
                <a:ea typeface="微软雅黑" panose="020B0503020204020204" pitchFamily="34" charset="-122"/>
              </a:rPr>
              <a:t>类成员函数的实现</a:t>
            </a:r>
            <a:endParaRPr lang="zh-CN" altLang="en-US" dirty="0">
              <a:latin typeface="微软雅黑" panose="020B0503020204020204" pitchFamily="34" charset="-122"/>
              <a:ea typeface="微软雅黑" panose="020B0503020204020204" pitchFamily="34" charset="-122"/>
            </a:endParaRPr>
          </a:p>
        </p:txBody>
      </p:sp>
      <p:sp>
        <p:nvSpPr>
          <p:cNvPr id="10" name="文本框 9"/>
          <p:cNvSpPr txBox="1"/>
          <p:nvPr/>
        </p:nvSpPr>
        <p:spPr>
          <a:xfrm>
            <a:off x="6725172" y="5661248"/>
            <a:ext cx="1723549" cy="369332"/>
          </a:xfrm>
          <a:prstGeom prst="rect">
            <a:avLst/>
          </a:prstGeom>
          <a:noFill/>
        </p:spPr>
        <p:txBody>
          <a:bodyPr wrap="none" rtlCol="0">
            <a:spAutoFit/>
          </a:bodyPr>
          <a:lstStyle/>
          <a:p>
            <a:r>
              <a:rPr lang="zh-CN" altLang="en-US" dirty="0" smtClean="0">
                <a:latin typeface="微软雅黑" panose="020B0503020204020204" pitchFamily="34" charset="-122"/>
                <a:ea typeface="微软雅黑" panose="020B0503020204020204" pitchFamily="34" charset="-122"/>
              </a:rPr>
              <a:t>类</a:t>
            </a:r>
            <a:r>
              <a:rPr lang="en-US" altLang="zh-CN" dirty="0" smtClean="0">
                <a:latin typeface="微软雅黑" panose="020B0503020204020204" pitchFamily="34" charset="-122"/>
                <a:ea typeface="微软雅黑" panose="020B0503020204020204" pitchFamily="34" charset="-122"/>
              </a:rPr>
              <a:t>(</a:t>
            </a:r>
            <a:r>
              <a:rPr lang="zh-CN" altLang="en-US" dirty="0" smtClean="0">
                <a:latin typeface="微软雅黑" panose="020B0503020204020204" pitchFamily="34" charset="-122"/>
                <a:ea typeface="微软雅黑" panose="020B0503020204020204" pitchFamily="34" charset="-122"/>
              </a:rPr>
              <a:t>对象</a:t>
            </a:r>
            <a:r>
              <a:rPr lang="en-US" altLang="zh-CN" dirty="0" smtClean="0">
                <a:latin typeface="微软雅黑" panose="020B0503020204020204" pitchFamily="34" charset="-122"/>
                <a:ea typeface="微软雅黑" panose="020B0503020204020204" pitchFamily="34" charset="-122"/>
              </a:rPr>
              <a:t>)</a:t>
            </a:r>
            <a:r>
              <a:rPr lang="zh-CN" altLang="en-US" dirty="0" smtClean="0">
                <a:latin typeface="微软雅黑" panose="020B0503020204020204" pitchFamily="34" charset="-122"/>
                <a:ea typeface="微软雅黑" panose="020B0503020204020204" pitchFamily="34" charset="-122"/>
              </a:rPr>
              <a:t>的使用</a:t>
            </a:r>
            <a:endParaRPr lang="zh-CN" altLang="en-US" dirty="0">
              <a:latin typeface="微软雅黑" panose="020B0503020204020204" pitchFamily="34" charset="-122"/>
              <a:ea typeface="微软雅黑" panose="020B0503020204020204" pitchFamily="34" charset="-122"/>
            </a:endParaRPr>
          </a:p>
        </p:txBody>
      </p:sp>
      <p:sp>
        <p:nvSpPr>
          <p:cNvPr id="11" name="左大括号 10"/>
          <p:cNvSpPr/>
          <p:nvPr/>
        </p:nvSpPr>
        <p:spPr>
          <a:xfrm rot="16200000">
            <a:off x="2889104" y="4585775"/>
            <a:ext cx="247382" cy="3118410"/>
          </a:xfrm>
          <a:prstGeom prst="leftBrace">
            <a:avLst>
              <a:gd name="adj1" fmla="val 37996"/>
              <a:gd name="adj2" fmla="val 50000"/>
            </a:avLst>
          </a:prstGeom>
          <a:ln w="12700">
            <a:solidFill>
              <a:srgbClr val="3814B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2" name="文本框 11"/>
          <p:cNvSpPr txBox="1"/>
          <p:nvPr/>
        </p:nvSpPr>
        <p:spPr>
          <a:xfrm>
            <a:off x="2460228" y="6350442"/>
            <a:ext cx="1107996" cy="369332"/>
          </a:xfrm>
          <a:prstGeom prst="rect">
            <a:avLst/>
          </a:prstGeom>
          <a:noFill/>
        </p:spPr>
        <p:txBody>
          <a:bodyPr wrap="none" rtlCol="0">
            <a:spAutoFit/>
          </a:bodyPr>
          <a:lstStyle/>
          <a:p>
            <a:r>
              <a:rPr lang="zh-CN" altLang="en-US" b="1" dirty="0" smtClean="0">
                <a:solidFill>
                  <a:srgbClr val="3814B0"/>
                </a:solidFill>
                <a:latin typeface="微软雅黑" panose="020B0503020204020204" pitchFamily="34" charset="-122"/>
                <a:ea typeface="微软雅黑" panose="020B0503020204020204" pitchFamily="34" charset="-122"/>
              </a:rPr>
              <a:t>类的</a:t>
            </a:r>
            <a:r>
              <a:rPr lang="zh-CN" altLang="en-US" b="1" dirty="0">
                <a:solidFill>
                  <a:srgbClr val="3814B0"/>
                </a:solidFill>
                <a:latin typeface="微软雅黑" panose="020B0503020204020204" pitchFamily="34" charset="-122"/>
                <a:ea typeface="微软雅黑" panose="020B0503020204020204" pitchFamily="34" charset="-122"/>
              </a:rPr>
              <a:t>内部</a:t>
            </a:r>
            <a:endParaRPr lang="zh-CN" altLang="en-US" b="1" dirty="0">
              <a:solidFill>
                <a:srgbClr val="3814B0"/>
              </a:solidFill>
              <a:latin typeface="微软雅黑" panose="020B0503020204020204" pitchFamily="34" charset="-122"/>
              <a:ea typeface="微软雅黑" panose="020B0503020204020204" pitchFamily="34" charset="-122"/>
            </a:endParaRPr>
          </a:p>
        </p:txBody>
      </p:sp>
      <p:sp>
        <p:nvSpPr>
          <p:cNvPr id="13" name="文本框 12"/>
          <p:cNvSpPr txBox="1"/>
          <p:nvPr/>
        </p:nvSpPr>
        <p:spPr>
          <a:xfrm>
            <a:off x="7032948" y="6350442"/>
            <a:ext cx="1107996" cy="369332"/>
          </a:xfrm>
          <a:prstGeom prst="rect">
            <a:avLst/>
          </a:prstGeom>
          <a:noFill/>
        </p:spPr>
        <p:txBody>
          <a:bodyPr wrap="none" rtlCol="0">
            <a:spAutoFit/>
          </a:bodyPr>
          <a:lstStyle/>
          <a:p>
            <a:r>
              <a:rPr lang="zh-CN" altLang="en-US" b="1" dirty="0" smtClean="0">
                <a:solidFill>
                  <a:srgbClr val="3814B0"/>
                </a:solidFill>
                <a:latin typeface="微软雅黑" panose="020B0503020204020204" pitchFamily="34" charset="-122"/>
                <a:ea typeface="微软雅黑" panose="020B0503020204020204" pitchFamily="34" charset="-122"/>
              </a:rPr>
              <a:t>类的外部</a:t>
            </a:r>
            <a:endParaRPr lang="zh-CN" altLang="en-US" b="1" dirty="0">
              <a:solidFill>
                <a:srgbClr val="3814B0"/>
              </a:solidFill>
              <a:latin typeface="微软雅黑" panose="020B0503020204020204" pitchFamily="34" charset="-122"/>
              <a:ea typeface="微软雅黑" panose="020B0503020204020204" pitchFamily="34" charset="-122"/>
            </a:endParaRPr>
          </a:p>
        </p:txBody>
      </p:sp>
      <p:sp>
        <p:nvSpPr>
          <p:cNvPr id="14" name="文本框 13"/>
          <p:cNvSpPr txBox="1"/>
          <p:nvPr/>
        </p:nvSpPr>
        <p:spPr>
          <a:xfrm>
            <a:off x="4841123" y="6350442"/>
            <a:ext cx="1107996" cy="369332"/>
          </a:xfrm>
          <a:prstGeom prst="rect">
            <a:avLst/>
          </a:prstGeom>
          <a:noFill/>
        </p:spPr>
        <p:txBody>
          <a:bodyPr wrap="none" rtlCol="0">
            <a:spAutoFit/>
          </a:bodyPr>
          <a:lstStyle/>
          <a:p>
            <a:r>
              <a:rPr lang="zh-CN" altLang="en-US" b="1" dirty="0" smtClean="0">
                <a:solidFill>
                  <a:srgbClr val="3814B0"/>
                </a:solidFill>
                <a:latin typeface="微软雅黑" panose="020B0503020204020204" pitchFamily="34" charset="-122"/>
                <a:ea typeface="微软雅黑" panose="020B0503020204020204" pitchFamily="34" charset="-122"/>
              </a:rPr>
              <a:t>类的接口</a:t>
            </a:r>
            <a:endParaRPr lang="zh-CN" altLang="en-US" b="1" dirty="0">
              <a:solidFill>
                <a:srgbClr val="3814B0"/>
              </a:solidFill>
              <a:latin typeface="微软雅黑" panose="020B0503020204020204" pitchFamily="34" charset="-122"/>
              <a:ea typeface="微软雅黑" panose="020B0503020204020204" pitchFamily="34" charset="-122"/>
            </a:endParaRPr>
          </a:p>
        </p:txBody>
      </p:sp>
      <p:sp>
        <p:nvSpPr>
          <p:cNvPr id="15" name="右箭头 14"/>
          <p:cNvSpPr/>
          <p:nvPr/>
        </p:nvSpPr>
        <p:spPr>
          <a:xfrm>
            <a:off x="3779912" y="6442775"/>
            <a:ext cx="914919" cy="184666"/>
          </a:xfrm>
          <a:prstGeom prst="rightArrow">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右箭头 15"/>
          <p:cNvSpPr/>
          <p:nvPr/>
        </p:nvSpPr>
        <p:spPr>
          <a:xfrm rot="10800000">
            <a:off x="6033574" y="6442775"/>
            <a:ext cx="914919" cy="184666"/>
          </a:xfrm>
          <a:prstGeom prst="rightArrow">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p:cNvSpPr txBox="1"/>
          <p:nvPr/>
        </p:nvSpPr>
        <p:spPr>
          <a:xfrm>
            <a:off x="8547343" y="0"/>
            <a:ext cx="505267" cy="523220"/>
          </a:xfrm>
          <a:prstGeom prst="rect">
            <a:avLst/>
          </a:prstGeom>
          <a:noFill/>
        </p:spPr>
        <p:txBody>
          <a:bodyPr wrap="none" rtlCol="0">
            <a:spAutoFit/>
          </a:bodyPr>
          <a:lstStyle/>
          <a:p>
            <a:r>
              <a:rPr lang="zh-CN" altLang="en-US" sz="2800" dirty="0" smtClean="0">
                <a:solidFill>
                  <a:schemeClr val="accent1">
                    <a:lumMod val="20000"/>
                    <a:lumOff val="80000"/>
                  </a:schemeClr>
                </a:solidFill>
                <a:sym typeface="Wingdings 2" panose="05020102010507070707" pitchFamily="18" charset="2"/>
              </a:rPr>
              <a:t></a:t>
            </a:r>
            <a:endParaRPr lang="zh-CN" altLang="en-US" sz="2800" dirty="0">
              <a:solidFill>
                <a:schemeClr val="accent1">
                  <a:lumMod val="20000"/>
                  <a:lumOff val="80000"/>
                </a:schemeClr>
              </a:solidFill>
            </a:endParaRPr>
          </a:p>
        </p:txBody>
      </p:sp>
      <p:sp>
        <p:nvSpPr>
          <p:cNvPr id="18" name="灯片编号占位符 17"/>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fade">
                                      <p:cBhvr>
                                        <p:cTn id="12" dur="500"/>
                                        <p:tgtEl>
                                          <p:spTgt spid="5">
                                            <p:txEl>
                                              <p:pRg st="2" end="2"/>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animEffect transition="in" filter="fade">
                                      <p:cBhvr>
                                        <p:cTn id="15" dur="500"/>
                                        <p:tgtEl>
                                          <p:spTgt spid="5">
                                            <p:txEl>
                                              <p:pRg st="3" end="3"/>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5">
                                            <p:txEl>
                                              <p:pRg st="4" end="4"/>
                                            </p:txEl>
                                          </p:spTgt>
                                        </p:tgtEl>
                                        <p:attrNameLst>
                                          <p:attrName>style.visibility</p:attrName>
                                        </p:attrNameLst>
                                      </p:cBhvr>
                                      <p:to>
                                        <p:strVal val="visible"/>
                                      </p:to>
                                    </p:set>
                                    <p:animEffect transition="in" filter="fade">
                                      <p:cBhvr>
                                        <p:cTn id="18" dur="500"/>
                                        <p:tgtEl>
                                          <p:spTgt spid="5">
                                            <p:txEl>
                                              <p:pRg st="4" end="4"/>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animEffect transition="in" filter="fade">
                                      <p:cBhvr>
                                        <p:cTn id="21" dur="500"/>
                                        <p:tgtEl>
                                          <p:spTgt spid="5">
                                            <p:txEl>
                                              <p:pRg st="5" end="5"/>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5">
                                            <p:txEl>
                                              <p:pRg st="6" end="6"/>
                                            </p:txEl>
                                          </p:spTgt>
                                        </p:tgtEl>
                                        <p:attrNameLst>
                                          <p:attrName>style.visibility</p:attrName>
                                        </p:attrNameLst>
                                      </p:cBhvr>
                                      <p:to>
                                        <p:strVal val="visible"/>
                                      </p:to>
                                    </p:set>
                                    <p:animEffect transition="in" filter="fade">
                                      <p:cBhvr>
                                        <p:cTn id="24" dur="500"/>
                                        <p:tgtEl>
                                          <p:spTgt spid="5">
                                            <p:txEl>
                                              <p:pRg st="6" end="6"/>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5">
                                            <p:txEl>
                                              <p:pRg st="7" end="7"/>
                                            </p:txEl>
                                          </p:spTgt>
                                        </p:tgtEl>
                                        <p:attrNameLst>
                                          <p:attrName>style.visibility</p:attrName>
                                        </p:attrNameLst>
                                      </p:cBhvr>
                                      <p:to>
                                        <p:strVal val="visible"/>
                                      </p:to>
                                    </p:set>
                                    <p:animEffect transition="in" filter="fade">
                                      <p:cBhvr>
                                        <p:cTn id="27" dur="500"/>
                                        <p:tgtEl>
                                          <p:spTgt spid="5">
                                            <p:txEl>
                                              <p:pRg st="7" end="7"/>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5">
                                            <p:txEl>
                                              <p:pRg st="8" end="8"/>
                                            </p:txEl>
                                          </p:spTgt>
                                        </p:tgtEl>
                                        <p:attrNameLst>
                                          <p:attrName>style.visibility</p:attrName>
                                        </p:attrNameLst>
                                      </p:cBhvr>
                                      <p:to>
                                        <p:strVal val="visible"/>
                                      </p:to>
                                    </p:set>
                                    <p:animEffect transition="in" filter="fade">
                                      <p:cBhvr>
                                        <p:cTn id="30" dur="500"/>
                                        <p:tgtEl>
                                          <p:spTgt spid="5">
                                            <p:txEl>
                                              <p:pRg st="8" end="8"/>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5">
                                            <p:txEl>
                                              <p:pRg st="9" end="9"/>
                                            </p:txEl>
                                          </p:spTgt>
                                        </p:tgtEl>
                                        <p:attrNameLst>
                                          <p:attrName>style.visibility</p:attrName>
                                        </p:attrNameLst>
                                      </p:cBhvr>
                                      <p:to>
                                        <p:strVal val="visible"/>
                                      </p:to>
                                    </p:set>
                                    <p:animEffect transition="in" filter="fade">
                                      <p:cBhvr>
                                        <p:cTn id="33" dur="500"/>
                                        <p:tgtEl>
                                          <p:spTgt spid="5">
                                            <p:txEl>
                                              <p:pRg st="9" end="9"/>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5">
                                            <p:txEl>
                                              <p:pRg st="10" end="10"/>
                                            </p:txEl>
                                          </p:spTgt>
                                        </p:tgtEl>
                                        <p:attrNameLst>
                                          <p:attrName>style.visibility</p:attrName>
                                        </p:attrNameLst>
                                      </p:cBhvr>
                                      <p:to>
                                        <p:strVal val="visible"/>
                                      </p:to>
                                    </p:set>
                                    <p:animEffect transition="in" filter="fade">
                                      <p:cBhvr>
                                        <p:cTn id="36" dur="500"/>
                                        <p:tgtEl>
                                          <p:spTgt spid="5">
                                            <p:txEl>
                                              <p:pRg st="10" end="10"/>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5">
                                            <p:txEl>
                                              <p:pRg st="11" end="11"/>
                                            </p:txEl>
                                          </p:spTgt>
                                        </p:tgtEl>
                                        <p:attrNameLst>
                                          <p:attrName>style.visibility</p:attrName>
                                        </p:attrNameLst>
                                      </p:cBhvr>
                                      <p:to>
                                        <p:strVal val="visible"/>
                                      </p:to>
                                    </p:set>
                                    <p:animEffect transition="in" filter="fade">
                                      <p:cBhvr>
                                        <p:cTn id="39" dur="500"/>
                                        <p:tgtEl>
                                          <p:spTgt spid="5">
                                            <p:txEl>
                                              <p:pRg st="11" end="11"/>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5">
                                            <p:txEl>
                                              <p:pRg st="0" end="0"/>
                                            </p:txEl>
                                          </p:spTgt>
                                        </p:tgtEl>
                                        <p:attrNameLst>
                                          <p:attrName>style.visibility</p:attrName>
                                        </p:attrNameLst>
                                      </p:cBhvr>
                                      <p:to>
                                        <p:strVal val="visible"/>
                                      </p:to>
                                    </p:set>
                                    <p:animEffect transition="in" filter="fade">
                                      <p:cBhvr>
                                        <p:cTn id="44" dur="500"/>
                                        <p:tgtEl>
                                          <p:spTgt spid="5">
                                            <p:txEl>
                                              <p:pRg st="0" end="0"/>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6"/>
                                        </p:tgtEl>
                                        <p:attrNameLst>
                                          <p:attrName>style.visibility</p:attrName>
                                        </p:attrNameLst>
                                      </p:cBhvr>
                                      <p:to>
                                        <p:strVal val="visible"/>
                                      </p:to>
                                    </p:set>
                                    <p:animEffect transition="in" filter="fade">
                                      <p:cBhvr>
                                        <p:cTn id="49" dur="500"/>
                                        <p:tgtEl>
                                          <p:spTgt spid="6"/>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nodeType="clickEffect">
                                  <p:stCondLst>
                                    <p:cond delay="0"/>
                                  </p:stCondLst>
                                  <p:childTnLst>
                                    <p:set>
                                      <p:cBhvr>
                                        <p:cTn id="53" dur="1" fill="hold">
                                          <p:stCondLst>
                                            <p:cond delay="0"/>
                                          </p:stCondLst>
                                        </p:cTn>
                                        <p:tgtEl>
                                          <p:spTgt spid="6">
                                            <p:txEl>
                                              <p:pRg st="3" end="3"/>
                                            </p:txEl>
                                          </p:spTgt>
                                        </p:tgtEl>
                                        <p:attrNameLst>
                                          <p:attrName>style.visibility</p:attrName>
                                        </p:attrNameLst>
                                      </p:cBhvr>
                                      <p:to>
                                        <p:strVal val="visible"/>
                                      </p:to>
                                    </p:set>
                                    <p:animEffect transition="in" filter="fade">
                                      <p:cBhvr>
                                        <p:cTn id="54" dur="500"/>
                                        <p:tgtEl>
                                          <p:spTgt spid="6">
                                            <p:txEl>
                                              <p:pRg st="3" end="3"/>
                                            </p:txEl>
                                          </p:spTgt>
                                        </p:tgtEl>
                                      </p:cBhvr>
                                    </p:animEffect>
                                  </p:childTnLst>
                                </p:cTn>
                              </p:par>
                              <p:par>
                                <p:cTn id="55" presetID="10" presetClass="entr" presetSubtype="0" fill="hold" nodeType="withEffect">
                                  <p:stCondLst>
                                    <p:cond delay="0"/>
                                  </p:stCondLst>
                                  <p:childTnLst>
                                    <p:set>
                                      <p:cBhvr>
                                        <p:cTn id="56" dur="1" fill="hold">
                                          <p:stCondLst>
                                            <p:cond delay="0"/>
                                          </p:stCondLst>
                                        </p:cTn>
                                        <p:tgtEl>
                                          <p:spTgt spid="6">
                                            <p:txEl>
                                              <p:pRg st="4" end="4"/>
                                            </p:txEl>
                                          </p:spTgt>
                                        </p:tgtEl>
                                        <p:attrNameLst>
                                          <p:attrName>style.visibility</p:attrName>
                                        </p:attrNameLst>
                                      </p:cBhvr>
                                      <p:to>
                                        <p:strVal val="visible"/>
                                      </p:to>
                                    </p:set>
                                    <p:animEffect transition="in" filter="fade">
                                      <p:cBhvr>
                                        <p:cTn id="57" dur="500"/>
                                        <p:tgtEl>
                                          <p:spTgt spid="6">
                                            <p:txEl>
                                              <p:pRg st="4" end="4"/>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6">
                                            <p:txEl>
                                              <p:pRg st="6" end="6"/>
                                            </p:txEl>
                                          </p:spTgt>
                                        </p:tgtEl>
                                        <p:attrNameLst>
                                          <p:attrName>style.visibility</p:attrName>
                                        </p:attrNameLst>
                                      </p:cBhvr>
                                      <p:to>
                                        <p:strVal val="visible"/>
                                      </p:to>
                                    </p:set>
                                    <p:animEffect transition="in" filter="fade">
                                      <p:cBhvr>
                                        <p:cTn id="62" dur="500"/>
                                        <p:tgtEl>
                                          <p:spTgt spid="6">
                                            <p:txEl>
                                              <p:pRg st="6" end="6"/>
                                            </p:txEl>
                                          </p:spTgt>
                                        </p:tgtEl>
                                      </p:cBhvr>
                                    </p:animEffect>
                                  </p:childTnLst>
                                </p:cTn>
                              </p:par>
                              <p:par>
                                <p:cTn id="63" presetID="10" presetClass="entr" presetSubtype="0" fill="hold" nodeType="withEffect">
                                  <p:stCondLst>
                                    <p:cond delay="0"/>
                                  </p:stCondLst>
                                  <p:childTnLst>
                                    <p:set>
                                      <p:cBhvr>
                                        <p:cTn id="64" dur="1" fill="hold">
                                          <p:stCondLst>
                                            <p:cond delay="0"/>
                                          </p:stCondLst>
                                        </p:cTn>
                                        <p:tgtEl>
                                          <p:spTgt spid="6">
                                            <p:txEl>
                                              <p:pRg st="7" end="7"/>
                                            </p:txEl>
                                          </p:spTgt>
                                        </p:tgtEl>
                                        <p:attrNameLst>
                                          <p:attrName>style.visibility</p:attrName>
                                        </p:attrNameLst>
                                      </p:cBhvr>
                                      <p:to>
                                        <p:strVal val="visible"/>
                                      </p:to>
                                    </p:set>
                                    <p:animEffect transition="in" filter="fade">
                                      <p:cBhvr>
                                        <p:cTn id="65" dur="500"/>
                                        <p:tgtEl>
                                          <p:spTgt spid="6">
                                            <p:txEl>
                                              <p:pRg st="7" end="7"/>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nodeType="clickEffect">
                                  <p:stCondLst>
                                    <p:cond delay="0"/>
                                  </p:stCondLst>
                                  <p:childTnLst>
                                    <p:set>
                                      <p:cBhvr>
                                        <p:cTn id="69" dur="1" fill="hold">
                                          <p:stCondLst>
                                            <p:cond delay="0"/>
                                          </p:stCondLst>
                                        </p:cTn>
                                        <p:tgtEl>
                                          <p:spTgt spid="6">
                                            <p:txEl>
                                              <p:pRg st="9" end="9"/>
                                            </p:txEl>
                                          </p:spTgt>
                                        </p:tgtEl>
                                        <p:attrNameLst>
                                          <p:attrName>style.visibility</p:attrName>
                                        </p:attrNameLst>
                                      </p:cBhvr>
                                      <p:to>
                                        <p:strVal val="visible"/>
                                      </p:to>
                                    </p:set>
                                    <p:animEffect transition="in" filter="fade">
                                      <p:cBhvr>
                                        <p:cTn id="70" dur="500"/>
                                        <p:tgtEl>
                                          <p:spTgt spid="6">
                                            <p:txEl>
                                              <p:pRg st="9" end="9"/>
                                            </p:txEl>
                                          </p:spTgt>
                                        </p:tgtEl>
                                      </p:cBhvr>
                                    </p:animEffect>
                                  </p:childTnLst>
                                </p:cTn>
                              </p:par>
                              <p:par>
                                <p:cTn id="71" presetID="10" presetClass="entr" presetSubtype="0" fill="hold" nodeType="withEffect">
                                  <p:stCondLst>
                                    <p:cond delay="0"/>
                                  </p:stCondLst>
                                  <p:childTnLst>
                                    <p:set>
                                      <p:cBhvr>
                                        <p:cTn id="72" dur="1" fill="hold">
                                          <p:stCondLst>
                                            <p:cond delay="0"/>
                                          </p:stCondLst>
                                        </p:cTn>
                                        <p:tgtEl>
                                          <p:spTgt spid="6">
                                            <p:txEl>
                                              <p:pRg st="10" end="10"/>
                                            </p:txEl>
                                          </p:spTgt>
                                        </p:tgtEl>
                                        <p:attrNameLst>
                                          <p:attrName>style.visibility</p:attrName>
                                        </p:attrNameLst>
                                      </p:cBhvr>
                                      <p:to>
                                        <p:strVal val="visible"/>
                                      </p:to>
                                    </p:set>
                                    <p:animEffect transition="in" filter="fade">
                                      <p:cBhvr>
                                        <p:cTn id="73" dur="500"/>
                                        <p:tgtEl>
                                          <p:spTgt spid="6">
                                            <p:txEl>
                                              <p:pRg st="10" end="10"/>
                                            </p:txEl>
                                          </p:spTgt>
                                        </p:tgtEl>
                                      </p:cBhvr>
                                    </p:animEffect>
                                  </p:childTnLst>
                                </p:cTn>
                              </p:par>
                            </p:childTnLst>
                          </p:cTn>
                        </p:par>
                      </p:childTnLst>
                    </p:cTn>
                  </p:par>
                  <p:par>
                    <p:cTn id="74" fill="hold">
                      <p:stCondLst>
                        <p:cond delay="indefinite"/>
                      </p:stCondLst>
                      <p:childTnLst>
                        <p:par>
                          <p:cTn id="75" fill="hold">
                            <p:stCondLst>
                              <p:cond delay="0"/>
                            </p:stCondLst>
                            <p:childTnLst>
                              <p:par>
                                <p:cTn id="76" presetID="10" presetClass="entr" presetSubtype="0" fill="hold" nodeType="clickEffect">
                                  <p:stCondLst>
                                    <p:cond delay="0"/>
                                  </p:stCondLst>
                                  <p:childTnLst>
                                    <p:set>
                                      <p:cBhvr>
                                        <p:cTn id="77" dur="1" fill="hold">
                                          <p:stCondLst>
                                            <p:cond delay="0"/>
                                          </p:stCondLst>
                                        </p:cTn>
                                        <p:tgtEl>
                                          <p:spTgt spid="6">
                                            <p:txEl>
                                              <p:pRg st="12" end="12"/>
                                            </p:txEl>
                                          </p:spTgt>
                                        </p:tgtEl>
                                        <p:attrNameLst>
                                          <p:attrName>style.visibility</p:attrName>
                                        </p:attrNameLst>
                                      </p:cBhvr>
                                      <p:to>
                                        <p:strVal val="visible"/>
                                      </p:to>
                                    </p:set>
                                    <p:animEffect transition="in" filter="fade">
                                      <p:cBhvr>
                                        <p:cTn id="78" dur="500"/>
                                        <p:tgtEl>
                                          <p:spTgt spid="6">
                                            <p:txEl>
                                              <p:pRg st="12" end="12"/>
                                            </p:txEl>
                                          </p:spTgt>
                                        </p:tgtEl>
                                      </p:cBhvr>
                                    </p:animEffect>
                                  </p:childTnLst>
                                </p:cTn>
                              </p:par>
                              <p:par>
                                <p:cTn id="79" presetID="10" presetClass="entr" presetSubtype="0" fill="hold" nodeType="withEffect">
                                  <p:stCondLst>
                                    <p:cond delay="0"/>
                                  </p:stCondLst>
                                  <p:childTnLst>
                                    <p:set>
                                      <p:cBhvr>
                                        <p:cTn id="80" dur="1" fill="hold">
                                          <p:stCondLst>
                                            <p:cond delay="0"/>
                                          </p:stCondLst>
                                        </p:cTn>
                                        <p:tgtEl>
                                          <p:spTgt spid="6">
                                            <p:txEl>
                                              <p:pRg st="13" end="13"/>
                                            </p:txEl>
                                          </p:spTgt>
                                        </p:tgtEl>
                                        <p:attrNameLst>
                                          <p:attrName>style.visibility</p:attrName>
                                        </p:attrNameLst>
                                      </p:cBhvr>
                                      <p:to>
                                        <p:strVal val="visible"/>
                                      </p:to>
                                    </p:set>
                                    <p:animEffect transition="in" filter="fade">
                                      <p:cBhvr>
                                        <p:cTn id="81" dur="500"/>
                                        <p:tgtEl>
                                          <p:spTgt spid="6">
                                            <p:txEl>
                                              <p:pRg st="13" end="13"/>
                                            </p:txEl>
                                          </p:spTgt>
                                        </p:tgtEl>
                                      </p:cBhvr>
                                    </p:animEffect>
                                  </p:childTnLst>
                                </p:cTn>
                              </p:par>
                            </p:childTnLst>
                          </p:cTn>
                        </p:par>
                      </p:childTnLst>
                    </p:cTn>
                  </p:par>
                  <p:par>
                    <p:cTn id="82" fill="hold">
                      <p:stCondLst>
                        <p:cond delay="indefinite"/>
                      </p:stCondLst>
                      <p:childTnLst>
                        <p:par>
                          <p:cTn id="83" fill="hold">
                            <p:stCondLst>
                              <p:cond delay="0"/>
                            </p:stCondLst>
                            <p:childTnLst>
                              <p:par>
                                <p:cTn id="84" presetID="10" presetClass="entr" presetSubtype="0" fill="hold" nodeType="clickEffect">
                                  <p:stCondLst>
                                    <p:cond delay="0"/>
                                  </p:stCondLst>
                                  <p:childTnLst>
                                    <p:set>
                                      <p:cBhvr>
                                        <p:cTn id="85" dur="1" fill="hold">
                                          <p:stCondLst>
                                            <p:cond delay="0"/>
                                          </p:stCondLst>
                                        </p:cTn>
                                        <p:tgtEl>
                                          <p:spTgt spid="6">
                                            <p:txEl>
                                              <p:pRg st="0" end="0"/>
                                            </p:txEl>
                                          </p:spTgt>
                                        </p:tgtEl>
                                        <p:attrNameLst>
                                          <p:attrName>style.visibility</p:attrName>
                                        </p:attrNameLst>
                                      </p:cBhvr>
                                      <p:to>
                                        <p:strVal val="visible"/>
                                      </p:to>
                                    </p:set>
                                    <p:animEffect transition="in" filter="fade">
                                      <p:cBhvr>
                                        <p:cTn id="86" dur="500"/>
                                        <p:tgtEl>
                                          <p:spTgt spid="6">
                                            <p:txEl>
                                              <p:pRg st="0" end="0"/>
                                            </p:txEl>
                                          </p:spTgt>
                                        </p:tgtEl>
                                      </p:cBhvr>
                                    </p:animEffect>
                                  </p:childTnLst>
                                </p:cTn>
                              </p:par>
                            </p:childTnLst>
                          </p:cTn>
                        </p:par>
                      </p:childTnLst>
                    </p:cTn>
                  </p:par>
                  <p:par>
                    <p:cTn id="87" fill="hold">
                      <p:stCondLst>
                        <p:cond delay="indefinite"/>
                      </p:stCondLst>
                      <p:childTnLst>
                        <p:par>
                          <p:cTn id="88" fill="hold">
                            <p:stCondLst>
                              <p:cond delay="0"/>
                            </p:stCondLst>
                            <p:childTnLst>
                              <p:par>
                                <p:cTn id="89" presetID="10" presetClass="entr" presetSubtype="0" fill="hold" nodeType="clickEffect">
                                  <p:stCondLst>
                                    <p:cond delay="0"/>
                                  </p:stCondLst>
                                  <p:childTnLst>
                                    <p:set>
                                      <p:cBhvr>
                                        <p:cTn id="90" dur="1" fill="hold">
                                          <p:stCondLst>
                                            <p:cond delay="0"/>
                                          </p:stCondLst>
                                        </p:cTn>
                                        <p:tgtEl>
                                          <p:spTgt spid="6">
                                            <p:txEl>
                                              <p:pRg st="1" end="1"/>
                                            </p:txEl>
                                          </p:spTgt>
                                        </p:tgtEl>
                                        <p:attrNameLst>
                                          <p:attrName>style.visibility</p:attrName>
                                        </p:attrNameLst>
                                      </p:cBhvr>
                                      <p:to>
                                        <p:strVal val="visible"/>
                                      </p:to>
                                    </p:set>
                                    <p:animEffect transition="in" filter="fade">
                                      <p:cBhvr>
                                        <p:cTn id="91" dur="500"/>
                                        <p:tgtEl>
                                          <p:spTgt spid="6">
                                            <p:txEl>
                                              <p:pRg st="1" end="1"/>
                                            </p:txEl>
                                          </p:spTgt>
                                        </p:tgtEl>
                                      </p:cBhvr>
                                    </p:animEffect>
                                  </p:childTnLst>
                                </p:cTn>
                              </p:par>
                            </p:childTnLst>
                          </p:cTn>
                        </p:par>
                      </p:childTnLst>
                    </p:cTn>
                  </p:par>
                  <p:par>
                    <p:cTn id="92" fill="hold">
                      <p:stCondLst>
                        <p:cond delay="indefinite"/>
                      </p:stCondLst>
                      <p:childTnLst>
                        <p:par>
                          <p:cTn id="93" fill="hold">
                            <p:stCondLst>
                              <p:cond delay="0"/>
                            </p:stCondLst>
                            <p:childTnLst>
                              <p:par>
                                <p:cTn id="94" presetID="10" presetClass="entr" presetSubtype="0" fill="hold" grpId="0" nodeType="clickEffect">
                                  <p:stCondLst>
                                    <p:cond delay="0"/>
                                  </p:stCondLst>
                                  <p:childTnLst>
                                    <p:set>
                                      <p:cBhvr>
                                        <p:cTn id="95" dur="1" fill="hold">
                                          <p:stCondLst>
                                            <p:cond delay="0"/>
                                          </p:stCondLst>
                                        </p:cTn>
                                        <p:tgtEl>
                                          <p:spTgt spid="7"/>
                                        </p:tgtEl>
                                        <p:attrNameLst>
                                          <p:attrName>style.visibility</p:attrName>
                                        </p:attrNameLst>
                                      </p:cBhvr>
                                      <p:to>
                                        <p:strVal val="visible"/>
                                      </p:to>
                                    </p:set>
                                    <p:animEffect transition="in" filter="fade">
                                      <p:cBhvr>
                                        <p:cTn id="96" dur="500"/>
                                        <p:tgtEl>
                                          <p:spTgt spid="7"/>
                                        </p:tgtEl>
                                      </p:cBhvr>
                                    </p:animEffect>
                                  </p:childTnLst>
                                </p:cTn>
                              </p:par>
                            </p:childTnLst>
                          </p:cTn>
                        </p:par>
                      </p:childTnLst>
                    </p:cTn>
                  </p:par>
                  <p:par>
                    <p:cTn id="97" fill="hold">
                      <p:stCondLst>
                        <p:cond delay="indefinite"/>
                      </p:stCondLst>
                      <p:childTnLst>
                        <p:par>
                          <p:cTn id="98" fill="hold">
                            <p:stCondLst>
                              <p:cond delay="0"/>
                            </p:stCondLst>
                            <p:childTnLst>
                              <p:par>
                                <p:cTn id="99" presetID="10" presetClass="entr" presetSubtype="0" fill="hold" nodeType="clickEffect">
                                  <p:stCondLst>
                                    <p:cond delay="0"/>
                                  </p:stCondLst>
                                  <p:childTnLst>
                                    <p:set>
                                      <p:cBhvr>
                                        <p:cTn id="100" dur="1" fill="hold">
                                          <p:stCondLst>
                                            <p:cond delay="0"/>
                                          </p:stCondLst>
                                        </p:cTn>
                                        <p:tgtEl>
                                          <p:spTgt spid="7">
                                            <p:txEl>
                                              <p:pRg st="0" end="0"/>
                                            </p:txEl>
                                          </p:spTgt>
                                        </p:tgtEl>
                                        <p:attrNameLst>
                                          <p:attrName>style.visibility</p:attrName>
                                        </p:attrNameLst>
                                      </p:cBhvr>
                                      <p:to>
                                        <p:strVal val="visible"/>
                                      </p:to>
                                    </p:set>
                                    <p:animEffect transition="in" filter="fade">
                                      <p:cBhvr>
                                        <p:cTn id="101" dur="500"/>
                                        <p:tgtEl>
                                          <p:spTgt spid="7">
                                            <p:txEl>
                                              <p:pRg st="0" end="0"/>
                                            </p:txEl>
                                          </p:spTgt>
                                        </p:tgtEl>
                                      </p:cBhvr>
                                    </p:animEffect>
                                  </p:childTnLst>
                                </p:cTn>
                              </p:par>
                            </p:childTnLst>
                          </p:cTn>
                        </p:par>
                      </p:childTnLst>
                    </p:cTn>
                  </p:par>
                  <p:par>
                    <p:cTn id="102" fill="hold">
                      <p:stCondLst>
                        <p:cond delay="indefinite"/>
                      </p:stCondLst>
                      <p:childTnLst>
                        <p:par>
                          <p:cTn id="103" fill="hold">
                            <p:stCondLst>
                              <p:cond delay="0"/>
                            </p:stCondLst>
                            <p:childTnLst>
                              <p:par>
                                <p:cTn id="104" presetID="10" presetClass="entr" presetSubtype="0" fill="hold" nodeType="clickEffect">
                                  <p:stCondLst>
                                    <p:cond delay="0"/>
                                  </p:stCondLst>
                                  <p:childTnLst>
                                    <p:set>
                                      <p:cBhvr>
                                        <p:cTn id="105" dur="1" fill="hold">
                                          <p:stCondLst>
                                            <p:cond delay="0"/>
                                          </p:stCondLst>
                                        </p:cTn>
                                        <p:tgtEl>
                                          <p:spTgt spid="7">
                                            <p:txEl>
                                              <p:pRg st="2" end="2"/>
                                            </p:txEl>
                                          </p:spTgt>
                                        </p:tgtEl>
                                        <p:attrNameLst>
                                          <p:attrName>style.visibility</p:attrName>
                                        </p:attrNameLst>
                                      </p:cBhvr>
                                      <p:to>
                                        <p:strVal val="visible"/>
                                      </p:to>
                                    </p:set>
                                    <p:animEffect transition="in" filter="fade">
                                      <p:cBhvr>
                                        <p:cTn id="106" dur="500"/>
                                        <p:tgtEl>
                                          <p:spTgt spid="7">
                                            <p:txEl>
                                              <p:pRg st="2" end="2"/>
                                            </p:txEl>
                                          </p:spTgt>
                                        </p:tgtEl>
                                      </p:cBhvr>
                                    </p:animEffect>
                                  </p:childTnLst>
                                </p:cTn>
                              </p:par>
                              <p:par>
                                <p:cTn id="107" presetID="10" presetClass="entr" presetSubtype="0" fill="hold" nodeType="withEffect">
                                  <p:stCondLst>
                                    <p:cond delay="0"/>
                                  </p:stCondLst>
                                  <p:childTnLst>
                                    <p:set>
                                      <p:cBhvr>
                                        <p:cTn id="108" dur="1" fill="hold">
                                          <p:stCondLst>
                                            <p:cond delay="0"/>
                                          </p:stCondLst>
                                        </p:cTn>
                                        <p:tgtEl>
                                          <p:spTgt spid="7">
                                            <p:txEl>
                                              <p:pRg st="14" end="14"/>
                                            </p:txEl>
                                          </p:spTgt>
                                        </p:tgtEl>
                                        <p:attrNameLst>
                                          <p:attrName>style.visibility</p:attrName>
                                        </p:attrNameLst>
                                      </p:cBhvr>
                                      <p:to>
                                        <p:strVal val="visible"/>
                                      </p:to>
                                    </p:set>
                                    <p:animEffect transition="in" filter="fade">
                                      <p:cBhvr>
                                        <p:cTn id="109" dur="500"/>
                                        <p:tgtEl>
                                          <p:spTgt spid="7">
                                            <p:txEl>
                                              <p:pRg st="14" end="14"/>
                                            </p:txEl>
                                          </p:spTgt>
                                        </p:tgtEl>
                                      </p:cBhvr>
                                    </p:animEffect>
                                  </p:childTnLst>
                                </p:cTn>
                              </p:par>
                            </p:childTnLst>
                          </p:cTn>
                        </p:par>
                      </p:childTnLst>
                    </p:cTn>
                  </p:par>
                  <p:par>
                    <p:cTn id="110" fill="hold">
                      <p:stCondLst>
                        <p:cond delay="indefinite"/>
                      </p:stCondLst>
                      <p:childTnLst>
                        <p:par>
                          <p:cTn id="111" fill="hold">
                            <p:stCondLst>
                              <p:cond delay="0"/>
                            </p:stCondLst>
                            <p:childTnLst>
                              <p:par>
                                <p:cTn id="112" presetID="10" presetClass="entr" presetSubtype="0" fill="hold" nodeType="clickEffect">
                                  <p:stCondLst>
                                    <p:cond delay="0"/>
                                  </p:stCondLst>
                                  <p:childTnLst>
                                    <p:set>
                                      <p:cBhvr>
                                        <p:cTn id="113" dur="1" fill="hold">
                                          <p:stCondLst>
                                            <p:cond delay="0"/>
                                          </p:stCondLst>
                                        </p:cTn>
                                        <p:tgtEl>
                                          <p:spTgt spid="7">
                                            <p:txEl>
                                              <p:pRg st="3" end="3"/>
                                            </p:txEl>
                                          </p:spTgt>
                                        </p:tgtEl>
                                        <p:attrNameLst>
                                          <p:attrName>style.visibility</p:attrName>
                                        </p:attrNameLst>
                                      </p:cBhvr>
                                      <p:to>
                                        <p:strVal val="visible"/>
                                      </p:to>
                                    </p:set>
                                    <p:animEffect transition="in" filter="fade">
                                      <p:cBhvr>
                                        <p:cTn id="114" dur="500"/>
                                        <p:tgtEl>
                                          <p:spTgt spid="7">
                                            <p:txEl>
                                              <p:pRg st="3" end="3"/>
                                            </p:txEl>
                                          </p:spTgt>
                                        </p:tgtEl>
                                      </p:cBhvr>
                                    </p:animEffect>
                                  </p:childTnLst>
                                </p:cTn>
                              </p:par>
                            </p:childTnLst>
                          </p:cTn>
                        </p:par>
                      </p:childTnLst>
                    </p:cTn>
                  </p:par>
                  <p:par>
                    <p:cTn id="115" fill="hold">
                      <p:stCondLst>
                        <p:cond delay="indefinite"/>
                      </p:stCondLst>
                      <p:childTnLst>
                        <p:par>
                          <p:cTn id="116" fill="hold">
                            <p:stCondLst>
                              <p:cond delay="0"/>
                            </p:stCondLst>
                            <p:childTnLst>
                              <p:par>
                                <p:cTn id="117" presetID="10" presetClass="entr" presetSubtype="0" fill="hold" nodeType="clickEffect">
                                  <p:stCondLst>
                                    <p:cond delay="0"/>
                                  </p:stCondLst>
                                  <p:childTnLst>
                                    <p:set>
                                      <p:cBhvr>
                                        <p:cTn id="118" dur="1" fill="hold">
                                          <p:stCondLst>
                                            <p:cond delay="0"/>
                                          </p:stCondLst>
                                        </p:cTn>
                                        <p:tgtEl>
                                          <p:spTgt spid="7">
                                            <p:txEl>
                                              <p:pRg st="1" end="1"/>
                                            </p:txEl>
                                          </p:spTgt>
                                        </p:tgtEl>
                                        <p:attrNameLst>
                                          <p:attrName>style.visibility</p:attrName>
                                        </p:attrNameLst>
                                      </p:cBhvr>
                                      <p:to>
                                        <p:strVal val="visible"/>
                                      </p:to>
                                    </p:set>
                                    <p:animEffect transition="in" filter="fade">
                                      <p:cBhvr>
                                        <p:cTn id="119" dur="500"/>
                                        <p:tgtEl>
                                          <p:spTgt spid="7">
                                            <p:txEl>
                                              <p:pRg st="1" end="1"/>
                                            </p:txEl>
                                          </p:spTgt>
                                        </p:tgtEl>
                                      </p:cBhvr>
                                    </p:animEffect>
                                  </p:childTnLst>
                                </p:cTn>
                              </p:par>
                            </p:childTnLst>
                          </p:cTn>
                        </p:par>
                      </p:childTnLst>
                    </p:cTn>
                  </p:par>
                  <p:par>
                    <p:cTn id="120" fill="hold">
                      <p:stCondLst>
                        <p:cond delay="indefinite"/>
                      </p:stCondLst>
                      <p:childTnLst>
                        <p:par>
                          <p:cTn id="121" fill="hold">
                            <p:stCondLst>
                              <p:cond delay="0"/>
                            </p:stCondLst>
                            <p:childTnLst>
                              <p:par>
                                <p:cTn id="122" presetID="10" presetClass="entr" presetSubtype="0" fill="hold" nodeType="clickEffect">
                                  <p:stCondLst>
                                    <p:cond delay="0"/>
                                  </p:stCondLst>
                                  <p:childTnLst>
                                    <p:set>
                                      <p:cBhvr>
                                        <p:cTn id="123" dur="1" fill="hold">
                                          <p:stCondLst>
                                            <p:cond delay="0"/>
                                          </p:stCondLst>
                                        </p:cTn>
                                        <p:tgtEl>
                                          <p:spTgt spid="7">
                                            <p:txEl>
                                              <p:pRg st="4" end="4"/>
                                            </p:txEl>
                                          </p:spTgt>
                                        </p:tgtEl>
                                        <p:attrNameLst>
                                          <p:attrName>style.visibility</p:attrName>
                                        </p:attrNameLst>
                                      </p:cBhvr>
                                      <p:to>
                                        <p:strVal val="visible"/>
                                      </p:to>
                                    </p:set>
                                    <p:animEffect transition="in" filter="fade">
                                      <p:cBhvr>
                                        <p:cTn id="124" dur="500"/>
                                        <p:tgtEl>
                                          <p:spTgt spid="7">
                                            <p:txEl>
                                              <p:pRg st="4" end="4"/>
                                            </p:txEl>
                                          </p:spTgt>
                                        </p:tgtEl>
                                      </p:cBhvr>
                                    </p:animEffect>
                                  </p:childTnLst>
                                </p:cTn>
                              </p:par>
                              <p:par>
                                <p:cTn id="125" presetID="10" presetClass="entr" presetSubtype="0" fill="hold" nodeType="withEffect">
                                  <p:stCondLst>
                                    <p:cond delay="0"/>
                                  </p:stCondLst>
                                  <p:childTnLst>
                                    <p:set>
                                      <p:cBhvr>
                                        <p:cTn id="126" dur="1" fill="hold">
                                          <p:stCondLst>
                                            <p:cond delay="0"/>
                                          </p:stCondLst>
                                        </p:cTn>
                                        <p:tgtEl>
                                          <p:spTgt spid="7">
                                            <p:txEl>
                                              <p:pRg st="5" end="5"/>
                                            </p:txEl>
                                          </p:spTgt>
                                        </p:tgtEl>
                                        <p:attrNameLst>
                                          <p:attrName>style.visibility</p:attrName>
                                        </p:attrNameLst>
                                      </p:cBhvr>
                                      <p:to>
                                        <p:strVal val="visible"/>
                                      </p:to>
                                    </p:set>
                                    <p:animEffect transition="in" filter="fade">
                                      <p:cBhvr>
                                        <p:cTn id="127" dur="500"/>
                                        <p:tgtEl>
                                          <p:spTgt spid="7">
                                            <p:txEl>
                                              <p:pRg st="5" end="5"/>
                                            </p:txEl>
                                          </p:spTgt>
                                        </p:tgtEl>
                                      </p:cBhvr>
                                    </p:animEffect>
                                  </p:childTnLst>
                                </p:cTn>
                              </p:par>
                            </p:childTnLst>
                          </p:cTn>
                        </p:par>
                      </p:childTnLst>
                    </p:cTn>
                  </p:par>
                  <p:par>
                    <p:cTn id="128" fill="hold">
                      <p:stCondLst>
                        <p:cond delay="indefinite"/>
                      </p:stCondLst>
                      <p:childTnLst>
                        <p:par>
                          <p:cTn id="129" fill="hold">
                            <p:stCondLst>
                              <p:cond delay="0"/>
                            </p:stCondLst>
                            <p:childTnLst>
                              <p:par>
                                <p:cTn id="130" presetID="10" presetClass="entr" presetSubtype="0" fill="hold" nodeType="clickEffect">
                                  <p:stCondLst>
                                    <p:cond delay="0"/>
                                  </p:stCondLst>
                                  <p:childTnLst>
                                    <p:set>
                                      <p:cBhvr>
                                        <p:cTn id="131" dur="1" fill="hold">
                                          <p:stCondLst>
                                            <p:cond delay="0"/>
                                          </p:stCondLst>
                                        </p:cTn>
                                        <p:tgtEl>
                                          <p:spTgt spid="7">
                                            <p:txEl>
                                              <p:pRg st="6" end="6"/>
                                            </p:txEl>
                                          </p:spTgt>
                                        </p:tgtEl>
                                        <p:attrNameLst>
                                          <p:attrName>style.visibility</p:attrName>
                                        </p:attrNameLst>
                                      </p:cBhvr>
                                      <p:to>
                                        <p:strVal val="visible"/>
                                      </p:to>
                                    </p:set>
                                    <p:animEffect transition="in" filter="fade">
                                      <p:cBhvr>
                                        <p:cTn id="132" dur="500"/>
                                        <p:tgtEl>
                                          <p:spTgt spid="7">
                                            <p:txEl>
                                              <p:pRg st="6" end="6"/>
                                            </p:txEl>
                                          </p:spTgt>
                                        </p:tgtEl>
                                      </p:cBhvr>
                                    </p:animEffect>
                                  </p:childTnLst>
                                </p:cTn>
                              </p:par>
                              <p:par>
                                <p:cTn id="133" presetID="10" presetClass="entr" presetSubtype="0" fill="hold" nodeType="withEffect">
                                  <p:stCondLst>
                                    <p:cond delay="0"/>
                                  </p:stCondLst>
                                  <p:childTnLst>
                                    <p:set>
                                      <p:cBhvr>
                                        <p:cTn id="134" dur="1" fill="hold">
                                          <p:stCondLst>
                                            <p:cond delay="0"/>
                                          </p:stCondLst>
                                        </p:cTn>
                                        <p:tgtEl>
                                          <p:spTgt spid="7">
                                            <p:txEl>
                                              <p:pRg st="7" end="7"/>
                                            </p:txEl>
                                          </p:spTgt>
                                        </p:tgtEl>
                                        <p:attrNameLst>
                                          <p:attrName>style.visibility</p:attrName>
                                        </p:attrNameLst>
                                      </p:cBhvr>
                                      <p:to>
                                        <p:strVal val="visible"/>
                                      </p:to>
                                    </p:set>
                                    <p:animEffect transition="in" filter="fade">
                                      <p:cBhvr>
                                        <p:cTn id="135" dur="500"/>
                                        <p:tgtEl>
                                          <p:spTgt spid="7">
                                            <p:txEl>
                                              <p:pRg st="7" end="7"/>
                                            </p:txEl>
                                          </p:spTgt>
                                        </p:tgtEl>
                                      </p:cBhvr>
                                    </p:animEffect>
                                  </p:childTnLst>
                                </p:cTn>
                              </p:par>
                            </p:childTnLst>
                          </p:cTn>
                        </p:par>
                      </p:childTnLst>
                    </p:cTn>
                  </p:par>
                  <p:par>
                    <p:cTn id="136" fill="hold">
                      <p:stCondLst>
                        <p:cond delay="indefinite"/>
                      </p:stCondLst>
                      <p:childTnLst>
                        <p:par>
                          <p:cTn id="137" fill="hold">
                            <p:stCondLst>
                              <p:cond delay="0"/>
                            </p:stCondLst>
                            <p:childTnLst>
                              <p:par>
                                <p:cTn id="138" presetID="10" presetClass="entr" presetSubtype="0" fill="hold" nodeType="clickEffect">
                                  <p:stCondLst>
                                    <p:cond delay="0"/>
                                  </p:stCondLst>
                                  <p:childTnLst>
                                    <p:set>
                                      <p:cBhvr>
                                        <p:cTn id="139" dur="1" fill="hold">
                                          <p:stCondLst>
                                            <p:cond delay="0"/>
                                          </p:stCondLst>
                                        </p:cTn>
                                        <p:tgtEl>
                                          <p:spTgt spid="7">
                                            <p:txEl>
                                              <p:pRg st="9" end="9"/>
                                            </p:txEl>
                                          </p:spTgt>
                                        </p:tgtEl>
                                        <p:attrNameLst>
                                          <p:attrName>style.visibility</p:attrName>
                                        </p:attrNameLst>
                                      </p:cBhvr>
                                      <p:to>
                                        <p:strVal val="visible"/>
                                      </p:to>
                                    </p:set>
                                    <p:animEffect transition="in" filter="fade">
                                      <p:cBhvr>
                                        <p:cTn id="140" dur="500"/>
                                        <p:tgtEl>
                                          <p:spTgt spid="7">
                                            <p:txEl>
                                              <p:pRg st="9" end="9"/>
                                            </p:txEl>
                                          </p:spTgt>
                                        </p:tgtEl>
                                      </p:cBhvr>
                                    </p:animEffect>
                                  </p:childTnLst>
                                </p:cTn>
                              </p:par>
                              <p:par>
                                <p:cTn id="141" presetID="10" presetClass="entr" presetSubtype="0" fill="hold" nodeType="withEffect">
                                  <p:stCondLst>
                                    <p:cond delay="0"/>
                                  </p:stCondLst>
                                  <p:childTnLst>
                                    <p:set>
                                      <p:cBhvr>
                                        <p:cTn id="142" dur="1" fill="hold">
                                          <p:stCondLst>
                                            <p:cond delay="0"/>
                                          </p:stCondLst>
                                        </p:cTn>
                                        <p:tgtEl>
                                          <p:spTgt spid="7">
                                            <p:txEl>
                                              <p:pRg st="10" end="10"/>
                                            </p:txEl>
                                          </p:spTgt>
                                        </p:tgtEl>
                                        <p:attrNameLst>
                                          <p:attrName>style.visibility</p:attrName>
                                        </p:attrNameLst>
                                      </p:cBhvr>
                                      <p:to>
                                        <p:strVal val="visible"/>
                                      </p:to>
                                    </p:set>
                                    <p:animEffect transition="in" filter="fade">
                                      <p:cBhvr>
                                        <p:cTn id="143" dur="500"/>
                                        <p:tgtEl>
                                          <p:spTgt spid="7">
                                            <p:txEl>
                                              <p:pRg st="10" end="10"/>
                                            </p:txEl>
                                          </p:spTgt>
                                        </p:tgtEl>
                                      </p:cBhvr>
                                    </p:animEffect>
                                  </p:childTnLst>
                                </p:cTn>
                              </p:par>
                            </p:childTnLst>
                          </p:cTn>
                        </p:par>
                      </p:childTnLst>
                    </p:cTn>
                  </p:par>
                  <p:par>
                    <p:cTn id="144" fill="hold">
                      <p:stCondLst>
                        <p:cond delay="indefinite"/>
                      </p:stCondLst>
                      <p:childTnLst>
                        <p:par>
                          <p:cTn id="145" fill="hold">
                            <p:stCondLst>
                              <p:cond delay="0"/>
                            </p:stCondLst>
                            <p:childTnLst>
                              <p:par>
                                <p:cTn id="146" presetID="10" presetClass="entr" presetSubtype="0" fill="hold" nodeType="clickEffect">
                                  <p:stCondLst>
                                    <p:cond delay="0"/>
                                  </p:stCondLst>
                                  <p:childTnLst>
                                    <p:set>
                                      <p:cBhvr>
                                        <p:cTn id="147" dur="1" fill="hold">
                                          <p:stCondLst>
                                            <p:cond delay="0"/>
                                          </p:stCondLst>
                                        </p:cTn>
                                        <p:tgtEl>
                                          <p:spTgt spid="7">
                                            <p:txEl>
                                              <p:pRg st="11" end="11"/>
                                            </p:txEl>
                                          </p:spTgt>
                                        </p:tgtEl>
                                        <p:attrNameLst>
                                          <p:attrName>style.visibility</p:attrName>
                                        </p:attrNameLst>
                                      </p:cBhvr>
                                      <p:to>
                                        <p:strVal val="visible"/>
                                      </p:to>
                                    </p:set>
                                    <p:animEffect transition="in" filter="fade">
                                      <p:cBhvr>
                                        <p:cTn id="148" dur="500"/>
                                        <p:tgtEl>
                                          <p:spTgt spid="7">
                                            <p:txEl>
                                              <p:pRg st="11" end="11"/>
                                            </p:txEl>
                                          </p:spTgt>
                                        </p:tgtEl>
                                      </p:cBhvr>
                                    </p:animEffect>
                                  </p:childTnLst>
                                </p:cTn>
                              </p:par>
                              <p:par>
                                <p:cTn id="149" presetID="10" presetClass="entr" presetSubtype="0" fill="hold" nodeType="withEffect">
                                  <p:stCondLst>
                                    <p:cond delay="0"/>
                                  </p:stCondLst>
                                  <p:childTnLst>
                                    <p:set>
                                      <p:cBhvr>
                                        <p:cTn id="150" dur="1" fill="hold">
                                          <p:stCondLst>
                                            <p:cond delay="0"/>
                                          </p:stCondLst>
                                        </p:cTn>
                                        <p:tgtEl>
                                          <p:spTgt spid="7">
                                            <p:txEl>
                                              <p:pRg st="12" end="12"/>
                                            </p:txEl>
                                          </p:spTgt>
                                        </p:tgtEl>
                                        <p:attrNameLst>
                                          <p:attrName>style.visibility</p:attrName>
                                        </p:attrNameLst>
                                      </p:cBhvr>
                                      <p:to>
                                        <p:strVal val="visible"/>
                                      </p:to>
                                    </p:set>
                                    <p:animEffect transition="in" filter="fade">
                                      <p:cBhvr>
                                        <p:cTn id="151" dur="500"/>
                                        <p:tgtEl>
                                          <p:spTgt spid="7">
                                            <p:txEl>
                                              <p:pRg st="12" end="12"/>
                                            </p:txEl>
                                          </p:spTgt>
                                        </p:tgtEl>
                                      </p:cBhvr>
                                    </p:animEffect>
                                  </p:childTnLst>
                                </p:cTn>
                              </p:par>
                            </p:childTnLst>
                          </p:cTn>
                        </p:par>
                      </p:childTnLst>
                    </p:cTn>
                  </p:par>
                  <p:par>
                    <p:cTn id="152" fill="hold">
                      <p:stCondLst>
                        <p:cond delay="indefinite"/>
                      </p:stCondLst>
                      <p:childTnLst>
                        <p:par>
                          <p:cTn id="153" fill="hold">
                            <p:stCondLst>
                              <p:cond delay="0"/>
                            </p:stCondLst>
                            <p:childTnLst>
                              <p:par>
                                <p:cTn id="154" presetID="10" presetClass="entr" presetSubtype="0" fill="hold" nodeType="clickEffect">
                                  <p:stCondLst>
                                    <p:cond delay="0"/>
                                  </p:stCondLst>
                                  <p:childTnLst>
                                    <p:set>
                                      <p:cBhvr>
                                        <p:cTn id="155" dur="1" fill="hold">
                                          <p:stCondLst>
                                            <p:cond delay="0"/>
                                          </p:stCondLst>
                                        </p:cTn>
                                        <p:tgtEl>
                                          <p:spTgt spid="7">
                                            <p:txEl>
                                              <p:pRg st="13" end="13"/>
                                            </p:txEl>
                                          </p:spTgt>
                                        </p:tgtEl>
                                        <p:attrNameLst>
                                          <p:attrName>style.visibility</p:attrName>
                                        </p:attrNameLst>
                                      </p:cBhvr>
                                      <p:to>
                                        <p:strVal val="visible"/>
                                      </p:to>
                                    </p:set>
                                    <p:animEffect transition="in" filter="fade">
                                      <p:cBhvr>
                                        <p:cTn id="156" dur="500"/>
                                        <p:tgtEl>
                                          <p:spTgt spid="7">
                                            <p:txEl>
                                              <p:pRg st="13" end="13"/>
                                            </p:txEl>
                                          </p:spTgt>
                                        </p:tgtEl>
                                      </p:cBhvr>
                                    </p:animEffect>
                                  </p:childTnLst>
                                </p:cTn>
                              </p:par>
                            </p:childTnLst>
                          </p:cTn>
                        </p:par>
                      </p:childTnLst>
                    </p:cTn>
                  </p:par>
                  <p:par>
                    <p:cTn id="157" fill="hold">
                      <p:stCondLst>
                        <p:cond delay="indefinite"/>
                      </p:stCondLst>
                      <p:childTnLst>
                        <p:par>
                          <p:cTn id="158" fill="hold">
                            <p:stCondLst>
                              <p:cond delay="0"/>
                            </p:stCondLst>
                            <p:childTnLst>
                              <p:par>
                                <p:cTn id="159" presetID="42" presetClass="entr" presetSubtype="0" fill="hold" grpId="0" nodeType="clickEffect">
                                  <p:stCondLst>
                                    <p:cond delay="0"/>
                                  </p:stCondLst>
                                  <p:childTnLst>
                                    <p:set>
                                      <p:cBhvr>
                                        <p:cTn id="160" dur="1" fill="hold">
                                          <p:stCondLst>
                                            <p:cond delay="0"/>
                                          </p:stCondLst>
                                        </p:cTn>
                                        <p:tgtEl>
                                          <p:spTgt spid="8"/>
                                        </p:tgtEl>
                                        <p:attrNameLst>
                                          <p:attrName>style.visibility</p:attrName>
                                        </p:attrNameLst>
                                      </p:cBhvr>
                                      <p:to>
                                        <p:strVal val="visible"/>
                                      </p:to>
                                    </p:set>
                                    <p:animEffect transition="in" filter="fade">
                                      <p:cBhvr>
                                        <p:cTn id="161" dur="1000"/>
                                        <p:tgtEl>
                                          <p:spTgt spid="8"/>
                                        </p:tgtEl>
                                      </p:cBhvr>
                                    </p:animEffect>
                                    <p:anim calcmode="lin" valueType="num">
                                      <p:cBhvr>
                                        <p:cTn id="162" dur="1000" fill="hold"/>
                                        <p:tgtEl>
                                          <p:spTgt spid="8"/>
                                        </p:tgtEl>
                                        <p:attrNameLst>
                                          <p:attrName>ppt_x</p:attrName>
                                        </p:attrNameLst>
                                      </p:cBhvr>
                                      <p:tavLst>
                                        <p:tav tm="0">
                                          <p:val>
                                            <p:strVal val="#ppt_x"/>
                                          </p:val>
                                        </p:tav>
                                        <p:tav tm="100000">
                                          <p:val>
                                            <p:strVal val="#ppt_x"/>
                                          </p:val>
                                        </p:tav>
                                      </p:tavLst>
                                    </p:anim>
                                    <p:anim calcmode="lin" valueType="num">
                                      <p:cBhvr>
                                        <p:cTn id="16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64" fill="hold">
                      <p:stCondLst>
                        <p:cond delay="indefinite"/>
                      </p:stCondLst>
                      <p:childTnLst>
                        <p:par>
                          <p:cTn id="165" fill="hold">
                            <p:stCondLst>
                              <p:cond delay="0"/>
                            </p:stCondLst>
                            <p:childTnLst>
                              <p:par>
                                <p:cTn id="166" presetID="42" presetClass="entr" presetSubtype="0" fill="hold" grpId="0" nodeType="clickEffect">
                                  <p:stCondLst>
                                    <p:cond delay="0"/>
                                  </p:stCondLst>
                                  <p:childTnLst>
                                    <p:set>
                                      <p:cBhvr>
                                        <p:cTn id="167" dur="1" fill="hold">
                                          <p:stCondLst>
                                            <p:cond delay="0"/>
                                          </p:stCondLst>
                                        </p:cTn>
                                        <p:tgtEl>
                                          <p:spTgt spid="9"/>
                                        </p:tgtEl>
                                        <p:attrNameLst>
                                          <p:attrName>style.visibility</p:attrName>
                                        </p:attrNameLst>
                                      </p:cBhvr>
                                      <p:to>
                                        <p:strVal val="visible"/>
                                      </p:to>
                                    </p:set>
                                    <p:animEffect transition="in" filter="fade">
                                      <p:cBhvr>
                                        <p:cTn id="168" dur="1000"/>
                                        <p:tgtEl>
                                          <p:spTgt spid="9"/>
                                        </p:tgtEl>
                                      </p:cBhvr>
                                    </p:animEffect>
                                    <p:anim calcmode="lin" valueType="num">
                                      <p:cBhvr>
                                        <p:cTn id="169" dur="1000" fill="hold"/>
                                        <p:tgtEl>
                                          <p:spTgt spid="9"/>
                                        </p:tgtEl>
                                        <p:attrNameLst>
                                          <p:attrName>ppt_x</p:attrName>
                                        </p:attrNameLst>
                                      </p:cBhvr>
                                      <p:tavLst>
                                        <p:tav tm="0">
                                          <p:val>
                                            <p:strVal val="#ppt_x"/>
                                          </p:val>
                                        </p:tav>
                                        <p:tav tm="100000">
                                          <p:val>
                                            <p:strVal val="#ppt_x"/>
                                          </p:val>
                                        </p:tav>
                                      </p:tavLst>
                                    </p:anim>
                                    <p:anim calcmode="lin" valueType="num">
                                      <p:cBhvr>
                                        <p:cTn id="170"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71" fill="hold">
                      <p:stCondLst>
                        <p:cond delay="indefinite"/>
                      </p:stCondLst>
                      <p:childTnLst>
                        <p:par>
                          <p:cTn id="172" fill="hold">
                            <p:stCondLst>
                              <p:cond delay="0"/>
                            </p:stCondLst>
                            <p:childTnLst>
                              <p:par>
                                <p:cTn id="173" presetID="42" presetClass="entr" presetSubtype="0" fill="hold" grpId="0" nodeType="clickEffect">
                                  <p:stCondLst>
                                    <p:cond delay="0"/>
                                  </p:stCondLst>
                                  <p:childTnLst>
                                    <p:set>
                                      <p:cBhvr>
                                        <p:cTn id="174" dur="1" fill="hold">
                                          <p:stCondLst>
                                            <p:cond delay="0"/>
                                          </p:stCondLst>
                                        </p:cTn>
                                        <p:tgtEl>
                                          <p:spTgt spid="10"/>
                                        </p:tgtEl>
                                        <p:attrNameLst>
                                          <p:attrName>style.visibility</p:attrName>
                                        </p:attrNameLst>
                                      </p:cBhvr>
                                      <p:to>
                                        <p:strVal val="visible"/>
                                      </p:to>
                                    </p:set>
                                    <p:animEffect transition="in" filter="fade">
                                      <p:cBhvr>
                                        <p:cTn id="175" dur="1000"/>
                                        <p:tgtEl>
                                          <p:spTgt spid="10"/>
                                        </p:tgtEl>
                                      </p:cBhvr>
                                    </p:animEffect>
                                    <p:anim calcmode="lin" valueType="num">
                                      <p:cBhvr>
                                        <p:cTn id="176" dur="1000" fill="hold"/>
                                        <p:tgtEl>
                                          <p:spTgt spid="10"/>
                                        </p:tgtEl>
                                        <p:attrNameLst>
                                          <p:attrName>ppt_x</p:attrName>
                                        </p:attrNameLst>
                                      </p:cBhvr>
                                      <p:tavLst>
                                        <p:tav tm="0">
                                          <p:val>
                                            <p:strVal val="#ppt_x"/>
                                          </p:val>
                                        </p:tav>
                                        <p:tav tm="100000">
                                          <p:val>
                                            <p:strVal val="#ppt_x"/>
                                          </p:val>
                                        </p:tav>
                                      </p:tavLst>
                                    </p:anim>
                                    <p:anim calcmode="lin" valueType="num">
                                      <p:cBhvr>
                                        <p:cTn id="177"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78" fill="hold">
                      <p:stCondLst>
                        <p:cond delay="indefinite"/>
                      </p:stCondLst>
                      <p:childTnLst>
                        <p:par>
                          <p:cTn id="179" fill="hold">
                            <p:stCondLst>
                              <p:cond delay="0"/>
                            </p:stCondLst>
                            <p:childTnLst>
                              <p:par>
                                <p:cTn id="180" presetID="16" presetClass="entr" presetSubtype="21" fill="hold" grpId="0" nodeType="clickEffect">
                                  <p:stCondLst>
                                    <p:cond delay="0"/>
                                  </p:stCondLst>
                                  <p:childTnLst>
                                    <p:set>
                                      <p:cBhvr>
                                        <p:cTn id="181" dur="1" fill="hold">
                                          <p:stCondLst>
                                            <p:cond delay="0"/>
                                          </p:stCondLst>
                                        </p:cTn>
                                        <p:tgtEl>
                                          <p:spTgt spid="11"/>
                                        </p:tgtEl>
                                        <p:attrNameLst>
                                          <p:attrName>style.visibility</p:attrName>
                                        </p:attrNameLst>
                                      </p:cBhvr>
                                      <p:to>
                                        <p:strVal val="visible"/>
                                      </p:to>
                                    </p:set>
                                    <p:animEffect transition="in" filter="barn(inVertical)">
                                      <p:cBhvr>
                                        <p:cTn id="182" dur="500"/>
                                        <p:tgtEl>
                                          <p:spTgt spid="11"/>
                                        </p:tgtEl>
                                      </p:cBhvr>
                                    </p:animEffect>
                                  </p:childTnLst>
                                </p:cTn>
                              </p:par>
                            </p:childTnLst>
                          </p:cTn>
                        </p:par>
                      </p:childTnLst>
                    </p:cTn>
                  </p:par>
                  <p:par>
                    <p:cTn id="183" fill="hold">
                      <p:stCondLst>
                        <p:cond delay="indefinite"/>
                      </p:stCondLst>
                      <p:childTnLst>
                        <p:par>
                          <p:cTn id="184" fill="hold">
                            <p:stCondLst>
                              <p:cond delay="0"/>
                            </p:stCondLst>
                            <p:childTnLst>
                              <p:par>
                                <p:cTn id="185" presetID="42" presetClass="entr" presetSubtype="0" fill="hold" grpId="0" nodeType="clickEffect">
                                  <p:stCondLst>
                                    <p:cond delay="0"/>
                                  </p:stCondLst>
                                  <p:childTnLst>
                                    <p:set>
                                      <p:cBhvr>
                                        <p:cTn id="186" dur="1" fill="hold">
                                          <p:stCondLst>
                                            <p:cond delay="0"/>
                                          </p:stCondLst>
                                        </p:cTn>
                                        <p:tgtEl>
                                          <p:spTgt spid="12"/>
                                        </p:tgtEl>
                                        <p:attrNameLst>
                                          <p:attrName>style.visibility</p:attrName>
                                        </p:attrNameLst>
                                      </p:cBhvr>
                                      <p:to>
                                        <p:strVal val="visible"/>
                                      </p:to>
                                    </p:set>
                                    <p:animEffect transition="in" filter="fade">
                                      <p:cBhvr>
                                        <p:cTn id="187" dur="1000"/>
                                        <p:tgtEl>
                                          <p:spTgt spid="12"/>
                                        </p:tgtEl>
                                      </p:cBhvr>
                                    </p:animEffect>
                                    <p:anim calcmode="lin" valueType="num">
                                      <p:cBhvr>
                                        <p:cTn id="188" dur="1000" fill="hold"/>
                                        <p:tgtEl>
                                          <p:spTgt spid="12"/>
                                        </p:tgtEl>
                                        <p:attrNameLst>
                                          <p:attrName>ppt_x</p:attrName>
                                        </p:attrNameLst>
                                      </p:cBhvr>
                                      <p:tavLst>
                                        <p:tav tm="0">
                                          <p:val>
                                            <p:strVal val="#ppt_x"/>
                                          </p:val>
                                        </p:tav>
                                        <p:tav tm="100000">
                                          <p:val>
                                            <p:strVal val="#ppt_x"/>
                                          </p:val>
                                        </p:tav>
                                      </p:tavLst>
                                    </p:anim>
                                    <p:anim calcmode="lin" valueType="num">
                                      <p:cBhvr>
                                        <p:cTn id="18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190" fill="hold">
                      <p:stCondLst>
                        <p:cond delay="indefinite"/>
                      </p:stCondLst>
                      <p:childTnLst>
                        <p:par>
                          <p:cTn id="191" fill="hold">
                            <p:stCondLst>
                              <p:cond delay="0"/>
                            </p:stCondLst>
                            <p:childTnLst>
                              <p:par>
                                <p:cTn id="192" presetID="42" presetClass="entr" presetSubtype="0" fill="hold" grpId="0" nodeType="clickEffect">
                                  <p:stCondLst>
                                    <p:cond delay="0"/>
                                  </p:stCondLst>
                                  <p:childTnLst>
                                    <p:set>
                                      <p:cBhvr>
                                        <p:cTn id="193" dur="1" fill="hold">
                                          <p:stCondLst>
                                            <p:cond delay="0"/>
                                          </p:stCondLst>
                                        </p:cTn>
                                        <p:tgtEl>
                                          <p:spTgt spid="13"/>
                                        </p:tgtEl>
                                        <p:attrNameLst>
                                          <p:attrName>style.visibility</p:attrName>
                                        </p:attrNameLst>
                                      </p:cBhvr>
                                      <p:to>
                                        <p:strVal val="visible"/>
                                      </p:to>
                                    </p:set>
                                    <p:animEffect transition="in" filter="fade">
                                      <p:cBhvr>
                                        <p:cTn id="194" dur="1000"/>
                                        <p:tgtEl>
                                          <p:spTgt spid="13"/>
                                        </p:tgtEl>
                                      </p:cBhvr>
                                    </p:animEffect>
                                    <p:anim calcmode="lin" valueType="num">
                                      <p:cBhvr>
                                        <p:cTn id="195" dur="1000" fill="hold"/>
                                        <p:tgtEl>
                                          <p:spTgt spid="13"/>
                                        </p:tgtEl>
                                        <p:attrNameLst>
                                          <p:attrName>ppt_x</p:attrName>
                                        </p:attrNameLst>
                                      </p:cBhvr>
                                      <p:tavLst>
                                        <p:tav tm="0">
                                          <p:val>
                                            <p:strVal val="#ppt_x"/>
                                          </p:val>
                                        </p:tav>
                                        <p:tav tm="100000">
                                          <p:val>
                                            <p:strVal val="#ppt_x"/>
                                          </p:val>
                                        </p:tav>
                                      </p:tavLst>
                                    </p:anim>
                                    <p:anim calcmode="lin" valueType="num">
                                      <p:cBhvr>
                                        <p:cTn id="196"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197" fill="hold">
                      <p:stCondLst>
                        <p:cond delay="indefinite"/>
                      </p:stCondLst>
                      <p:childTnLst>
                        <p:par>
                          <p:cTn id="198" fill="hold">
                            <p:stCondLst>
                              <p:cond delay="0"/>
                            </p:stCondLst>
                            <p:childTnLst>
                              <p:par>
                                <p:cTn id="199" presetID="16" presetClass="entr" presetSubtype="21" fill="hold" grpId="0" nodeType="clickEffect">
                                  <p:stCondLst>
                                    <p:cond delay="0"/>
                                  </p:stCondLst>
                                  <p:childTnLst>
                                    <p:set>
                                      <p:cBhvr>
                                        <p:cTn id="200" dur="1" fill="hold">
                                          <p:stCondLst>
                                            <p:cond delay="0"/>
                                          </p:stCondLst>
                                        </p:cTn>
                                        <p:tgtEl>
                                          <p:spTgt spid="15"/>
                                        </p:tgtEl>
                                        <p:attrNameLst>
                                          <p:attrName>style.visibility</p:attrName>
                                        </p:attrNameLst>
                                      </p:cBhvr>
                                      <p:to>
                                        <p:strVal val="visible"/>
                                      </p:to>
                                    </p:set>
                                    <p:animEffect transition="in" filter="barn(inVertical)">
                                      <p:cBhvr>
                                        <p:cTn id="201" dur="500"/>
                                        <p:tgtEl>
                                          <p:spTgt spid="15"/>
                                        </p:tgtEl>
                                      </p:cBhvr>
                                    </p:animEffect>
                                  </p:childTnLst>
                                </p:cTn>
                              </p:par>
                              <p:par>
                                <p:cTn id="202" presetID="16" presetClass="entr" presetSubtype="21" fill="hold" grpId="0" nodeType="withEffect">
                                  <p:stCondLst>
                                    <p:cond delay="0"/>
                                  </p:stCondLst>
                                  <p:childTnLst>
                                    <p:set>
                                      <p:cBhvr>
                                        <p:cTn id="203" dur="1" fill="hold">
                                          <p:stCondLst>
                                            <p:cond delay="0"/>
                                          </p:stCondLst>
                                        </p:cTn>
                                        <p:tgtEl>
                                          <p:spTgt spid="16"/>
                                        </p:tgtEl>
                                        <p:attrNameLst>
                                          <p:attrName>style.visibility</p:attrName>
                                        </p:attrNameLst>
                                      </p:cBhvr>
                                      <p:to>
                                        <p:strVal val="visible"/>
                                      </p:to>
                                    </p:set>
                                    <p:animEffect transition="in" filter="barn(inVertical)">
                                      <p:cBhvr>
                                        <p:cTn id="204" dur="500"/>
                                        <p:tgtEl>
                                          <p:spTgt spid="16"/>
                                        </p:tgtEl>
                                      </p:cBhvr>
                                    </p:animEffect>
                                  </p:childTnLst>
                                </p:cTn>
                              </p:par>
                              <p:par>
                                <p:cTn id="205" presetID="16" presetClass="entr" presetSubtype="21" fill="hold" grpId="0" nodeType="withEffect">
                                  <p:stCondLst>
                                    <p:cond delay="0"/>
                                  </p:stCondLst>
                                  <p:childTnLst>
                                    <p:set>
                                      <p:cBhvr>
                                        <p:cTn id="206" dur="1" fill="hold">
                                          <p:stCondLst>
                                            <p:cond delay="0"/>
                                          </p:stCondLst>
                                        </p:cTn>
                                        <p:tgtEl>
                                          <p:spTgt spid="14"/>
                                        </p:tgtEl>
                                        <p:attrNameLst>
                                          <p:attrName>style.visibility</p:attrName>
                                        </p:attrNameLst>
                                      </p:cBhvr>
                                      <p:to>
                                        <p:strVal val="visible"/>
                                      </p:to>
                                    </p:set>
                                    <p:animEffect transition="in" filter="barn(inVertical)">
                                      <p:cBhvr>
                                        <p:cTn id="20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p:bldP spid="9" grpId="0"/>
      <p:bldP spid="10" grpId="0"/>
      <p:bldP spid="11" grpId="0" animBg="1"/>
      <p:bldP spid="12" grpId="0"/>
      <p:bldP spid="13" grpId="0"/>
      <p:bldP spid="14" grpId="0"/>
      <p:bldP spid="15" grpId="0" animBg="1"/>
      <p:bldP spid="16"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getter  vs. setter</a:t>
            </a:r>
            <a:endParaRPr lang="zh-CN" altLang="en-US" dirty="0"/>
          </a:p>
        </p:txBody>
      </p:sp>
      <p:sp>
        <p:nvSpPr>
          <p:cNvPr id="3" name="内容占位符 2"/>
          <p:cNvSpPr>
            <a:spLocks noGrp="1"/>
          </p:cNvSpPr>
          <p:nvPr>
            <p:ph idx="1"/>
          </p:nvPr>
        </p:nvSpPr>
        <p:spPr>
          <a:xfrm>
            <a:off x="2123728" y="1124744"/>
            <a:ext cx="6660232" cy="4342682"/>
          </a:xfrm>
        </p:spPr>
        <p:txBody>
          <a:bodyPr/>
          <a:lstStyle/>
          <a:p>
            <a:pPr>
              <a:lnSpc>
                <a:spcPct val="150000"/>
              </a:lnSpc>
            </a:pPr>
            <a:r>
              <a:rPr lang="zh-CN" altLang="en-US" dirty="0" smtClean="0"/>
              <a:t>访问类属性的两类基本成员函数（接口）</a:t>
            </a:r>
            <a:endParaRPr lang="en-US" altLang="zh-CN" dirty="0" smtClean="0"/>
          </a:p>
          <a:p>
            <a:pPr lvl="1">
              <a:lnSpc>
                <a:spcPct val="150000"/>
              </a:lnSpc>
            </a:pPr>
            <a:r>
              <a:rPr lang="en-US" altLang="zh-CN" dirty="0" smtClean="0"/>
              <a:t>setter </a:t>
            </a:r>
            <a:r>
              <a:rPr lang="zh-CN" altLang="en-US" dirty="0" smtClean="0"/>
              <a:t>接口：设置成员数据</a:t>
            </a:r>
            <a:endParaRPr lang="en-US" altLang="zh-CN" dirty="0" smtClean="0"/>
          </a:p>
          <a:p>
            <a:pPr lvl="1">
              <a:lnSpc>
                <a:spcPct val="150000"/>
              </a:lnSpc>
            </a:pPr>
            <a:r>
              <a:rPr lang="en-US" altLang="zh-CN" dirty="0" smtClean="0"/>
              <a:t>getter </a:t>
            </a:r>
            <a:r>
              <a:rPr lang="zh-CN" altLang="en-US" dirty="0" smtClean="0"/>
              <a:t>接口：读取成员数据</a:t>
            </a:r>
            <a:endParaRPr lang="en-US" altLang="zh-CN" dirty="0" smtClean="0"/>
          </a:p>
          <a:p>
            <a:pPr>
              <a:lnSpc>
                <a:spcPct val="150000"/>
              </a:lnSpc>
            </a:pPr>
            <a:r>
              <a:rPr lang="zh-CN" altLang="en-US" dirty="0" smtClean="0"/>
              <a:t>不是每个类都必须有这两类接口</a:t>
            </a:r>
            <a:endParaRPr lang="en-US" altLang="zh-CN" dirty="0" smtClean="0"/>
          </a:p>
          <a:p>
            <a:pPr>
              <a:lnSpc>
                <a:spcPct val="150000"/>
              </a:lnSpc>
            </a:pPr>
            <a:r>
              <a:rPr lang="zh-CN" altLang="en-US" dirty="0" smtClean="0"/>
              <a:t>两类接口一般都被声明为 </a:t>
            </a:r>
            <a:r>
              <a:rPr lang="en-US" altLang="zh-CN" dirty="0" smtClean="0">
                <a:latin typeface="Consolas" panose="020B0609020204030204" pitchFamily="49" charset="0"/>
                <a:cs typeface="Consolas" panose="020B0609020204030204" pitchFamily="49" charset="0"/>
              </a:rPr>
              <a:t>public </a:t>
            </a:r>
            <a:endParaRPr lang="zh-CN" altLang="en-US" dirty="0">
              <a:latin typeface="Consolas" panose="020B0609020204030204" pitchFamily="49" charset="0"/>
              <a:cs typeface="Consolas" panose="020B0609020204030204" pitchFamily="49" charset="0"/>
            </a:endParaRPr>
          </a:p>
        </p:txBody>
      </p:sp>
      <p:sp>
        <p:nvSpPr>
          <p:cNvPr id="4" name="文本框 3"/>
          <p:cNvSpPr txBox="1"/>
          <p:nvPr/>
        </p:nvSpPr>
        <p:spPr>
          <a:xfrm>
            <a:off x="107504" y="3284984"/>
            <a:ext cx="1620957" cy="523220"/>
          </a:xfrm>
          <a:prstGeom prst="rect">
            <a:avLst/>
          </a:prstGeom>
          <a:noFill/>
        </p:spPr>
        <p:txBody>
          <a:bodyPr wrap="none" rtlCol="0">
            <a:spAutoFit/>
          </a:bodyPr>
          <a:lstStyle/>
          <a:p>
            <a:r>
              <a:rPr lang="zh-CN" altLang="en-US" sz="14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为什么不能声明为</a:t>
            </a:r>
            <a:endParaRPr lang="en-US" altLang="zh-CN" sz="14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endParaRPr>
          </a:p>
          <a:p>
            <a:r>
              <a:rPr lang="en-US" altLang="zh-CN" sz="14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private </a:t>
            </a:r>
            <a:r>
              <a:rPr lang="zh-CN" altLang="en-US" sz="14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呢？</a:t>
            </a:r>
            <a:endParaRPr lang="en-US" altLang="zh-CN" sz="14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endParaRPr>
          </a:p>
        </p:txBody>
      </p:sp>
      <p:sp>
        <p:nvSpPr>
          <p:cNvPr id="5" name="TextBox 3"/>
          <p:cNvSpPr txBox="1"/>
          <p:nvPr/>
        </p:nvSpPr>
        <p:spPr>
          <a:xfrm>
            <a:off x="2555777" y="3717032"/>
            <a:ext cx="5781328" cy="3046988"/>
          </a:xfrm>
          <a:prstGeom prst="rect">
            <a:avLst/>
          </a:prstGeom>
          <a:solidFill>
            <a:srgbClr val="FFFF73"/>
          </a:solidFill>
          <a:ln w="19050">
            <a:noFill/>
          </a:ln>
        </p:spPr>
        <p:txBody>
          <a:bodyPr wrap="square" rtlCol="0">
            <a:spAutoFit/>
          </a:bodyPr>
          <a:lstStyle/>
          <a:p>
            <a:pPr>
              <a:lnSpc>
                <a:spcPct val="150000"/>
              </a:lnSpc>
            </a:pPr>
            <a:r>
              <a:rPr lang="en-US" altLang="zh-CN" sz="1600" dirty="0" smtClean="0">
                <a:latin typeface="Consolas" panose="020B0609020204030204" pitchFamily="49" charset="0"/>
                <a:ea typeface="微软雅黑" panose="020B0503020204020204" pitchFamily="34" charset="-122"/>
                <a:cs typeface="Consolas" panose="020B0609020204030204" pitchFamily="49" charset="0"/>
              </a:rPr>
              <a:t>class Car {</a:t>
            </a:r>
            <a:endParaRPr lang="en-US" altLang="zh-CN" sz="1600" dirty="0" smtClean="0">
              <a:latin typeface="Consolas" panose="020B0609020204030204" pitchFamily="49" charset="0"/>
              <a:ea typeface="微软雅黑" panose="020B0503020204020204" pitchFamily="34" charset="-122"/>
              <a:cs typeface="Consolas" panose="020B0609020204030204" pitchFamily="49" charset="0"/>
            </a:endParaRPr>
          </a:p>
          <a:p>
            <a:pPr>
              <a:lnSpc>
                <a:spcPct val="150000"/>
              </a:lnSpc>
            </a:pPr>
            <a:r>
              <a:rPr lang="en-US" altLang="zh-CN" sz="1600" dirty="0" smtClean="0">
                <a:latin typeface="Consolas" panose="020B0609020204030204" pitchFamily="49" charset="0"/>
                <a:ea typeface="微软雅黑" panose="020B0503020204020204" pitchFamily="34" charset="-122"/>
                <a:cs typeface="Consolas" panose="020B0609020204030204" pitchFamily="49" charset="0"/>
              </a:rPr>
              <a:t>private: string name; double price;</a:t>
            </a:r>
            <a:endParaRPr lang="en-US" altLang="zh-CN" sz="1600" dirty="0" smtClean="0">
              <a:latin typeface="Consolas" panose="020B0609020204030204" pitchFamily="49" charset="0"/>
              <a:ea typeface="微软雅黑" panose="020B0503020204020204" pitchFamily="34" charset="-122"/>
              <a:cs typeface="Consolas" panose="020B0609020204030204" pitchFamily="49" charset="0"/>
            </a:endParaRPr>
          </a:p>
          <a:p>
            <a:pPr>
              <a:lnSpc>
                <a:spcPct val="150000"/>
              </a:lnSpc>
            </a:pPr>
            <a:r>
              <a:rPr lang="en-US" altLang="zh-CN" sz="1600" dirty="0" smtClean="0">
                <a:solidFill>
                  <a:srgbClr val="3814B0"/>
                </a:solidFill>
                <a:latin typeface="Consolas" panose="020B0609020204030204" pitchFamily="49" charset="0"/>
                <a:ea typeface="微软雅黑" panose="020B0503020204020204" pitchFamily="34" charset="-122"/>
                <a:cs typeface="Consolas" panose="020B0609020204030204" pitchFamily="49" charset="0"/>
              </a:rPr>
              <a:t>public</a:t>
            </a:r>
            <a:r>
              <a:rPr lang="en-US" altLang="zh-CN" sz="1600" dirty="0" smtClean="0">
                <a:latin typeface="Consolas" panose="020B0609020204030204" pitchFamily="49" charset="0"/>
                <a:ea typeface="微软雅黑" panose="020B0503020204020204" pitchFamily="34" charset="-122"/>
                <a:cs typeface="Consolas" panose="020B0609020204030204" pitchFamily="49" charset="0"/>
              </a:rPr>
              <a:t>:</a:t>
            </a:r>
            <a:endParaRPr lang="en-US" altLang="zh-CN" sz="1600" dirty="0" smtClean="0">
              <a:latin typeface="Consolas" panose="020B0609020204030204" pitchFamily="49" charset="0"/>
              <a:ea typeface="微软雅黑" panose="020B0503020204020204" pitchFamily="34" charset="-122"/>
              <a:cs typeface="Consolas" panose="020B0609020204030204" pitchFamily="49" charset="0"/>
            </a:endParaRPr>
          </a:p>
          <a:p>
            <a:pPr>
              <a:lnSpc>
                <a:spcPct val="150000"/>
              </a:lnSpc>
            </a:pPr>
            <a:r>
              <a:rPr lang="en-US" altLang="zh-CN" sz="1600" dirty="0" smtClean="0">
                <a:latin typeface="Consolas" panose="020B0609020204030204" pitchFamily="49" charset="0"/>
                <a:ea typeface="微软雅黑" panose="020B0503020204020204" pitchFamily="34" charset="-122"/>
                <a:cs typeface="Consolas" panose="020B0609020204030204" pitchFamily="49" charset="0"/>
              </a:rPr>
              <a:t>  void   </a:t>
            </a:r>
            <a:r>
              <a:rPr lang="en-US" altLang="zh-CN" sz="1600" dirty="0" err="1" smtClean="0">
                <a:latin typeface="Consolas" panose="020B0609020204030204" pitchFamily="49" charset="0"/>
                <a:ea typeface="微软雅黑" panose="020B0503020204020204" pitchFamily="34" charset="-122"/>
                <a:cs typeface="Consolas" panose="020B0609020204030204" pitchFamily="49" charset="0"/>
              </a:rPr>
              <a:t>setName</a:t>
            </a:r>
            <a:r>
              <a:rPr lang="en-US" altLang="zh-CN" sz="1600" dirty="0" smtClean="0">
                <a:latin typeface="Consolas" panose="020B0609020204030204" pitchFamily="49" charset="0"/>
                <a:ea typeface="微软雅黑" panose="020B0503020204020204" pitchFamily="34" charset="-122"/>
                <a:cs typeface="Consolas" panose="020B0609020204030204" pitchFamily="49" charset="0"/>
              </a:rPr>
              <a:t>( string n );  </a:t>
            </a:r>
            <a:r>
              <a:rPr lang="en-US" altLang="zh-CN" sz="16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 setter </a:t>
            </a:r>
            <a:r>
              <a:rPr lang="zh-CN" altLang="en-US" sz="16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接口</a:t>
            </a:r>
            <a:endParaRPr lang="en-US" altLang="zh-CN" sz="16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endParaRPr>
          </a:p>
          <a:p>
            <a:pPr>
              <a:lnSpc>
                <a:spcPct val="150000"/>
              </a:lnSpc>
            </a:pPr>
            <a:r>
              <a:rPr lang="en-US" altLang="zh-CN" sz="1600" dirty="0" smtClean="0">
                <a:latin typeface="Consolas" panose="020B0609020204030204" pitchFamily="49" charset="0"/>
                <a:ea typeface="微软雅黑" panose="020B0503020204020204" pitchFamily="34" charset="-122"/>
                <a:cs typeface="Consolas" panose="020B0609020204030204" pitchFamily="49" charset="0"/>
              </a:rPr>
              <a:t>  void   </a:t>
            </a:r>
            <a:r>
              <a:rPr lang="en-US" altLang="zh-CN" sz="1600" dirty="0" err="1" smtClean="0">
                <a:latin typeface="Consolas" panose="020B0609020204030204" pitchFamily="49" charset="0"/>
                <a:ea typeface="微软雅黑" panose="020B0503020204020204" pitchFamily="34" charset="-122"/>
                <a:cs typeface="Consolas" panose="020B0609020204030204" pitchFamily="49" charset="0"/>
              </a:rPr>
              <a:t>setPrice</a:t>
            </a:r>
            <a:r>
              <a:rPr lang="en-US" altLang="zh-CN" sz="1600" dirty="0" smtClean="0">
                <a:latin typeface="Consolas" panose="020B0609020204030204" pitchFamily="49" charset="0"/>
                <a:ea typeface="微软雅黑" panose="020B0503020204020204" pitchFamily="34" charset="-122"/>
                <a:cs typeface="Consolas" panose="020B0609020204030204" pitchFamily="49" charset="0"/>
              </a:rPr>
              <a:t>( double c );</a:t>
            </a:r>
            <a:r>
              <a:rPr lang="en-US" altLang="zh-CN" sz="1600" dirty="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 // </a:t>
            </a:r>
            <a:r>
              <a:rPr lang="en-US" altLang="zh-CN" sz="16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setter </a:t>
            </a:r>
            <a:r>
              <a:rPr lang="zh-CN" altLang="en-US" sz="16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接口</a:t>
            </a:r>
            <a:endParaRPr lang="en-US" altLang="zh-CN" sz="1600" dirty="0" smtClean="0">
              <a:latin typeface="Consolas" panose="020B0609020204030204" pitchFamily="49" charset="0"/>
              <a:ea typeface="微软雅黑" panose="020B0503020204020204" pitchFamily="34" charset="-122"/>
              <a:cs typeface="Consolas" panose="020B0609020204030204" pitchFamily="49" charset="0"/>
            </a:endParaRPr>
          </a:p>
          <a:p>
            <a:pPr>
              <a:lnSpc>
                <a:spcPct val="150000"/>
              </a:lnSpc>
            </a:pPr>
            <a:r>
              <a:rPr lang="en-US" altLang="zh-CN" sz="1600" dirty="0">
                <a:latin typeface="Consolas" panose="020B0609020204030204" pitchFamily="49" charset="0"/>
                <a:ea typeface="微软雅黑" panose="020B0503020204020204" pitchFamily="34" charset="-122"/>
                <a:cs typeface="Consolas" panose="020B0609020204030204" pitchFamily="49" charset="0"/>
              </a:rPr>
              <a:t> </a:t>
            </a:r>
            <a:r>
              <a:rPr lang="en-US" altLang="zh-CN" sz="1600" dirty="0" smtClean="0">
                <a:latin typeface="Consolas" panose="020B0609020204030204" pitchFamily="49" charset="0"/>
                <a:ea typeface="微软雅黑" panose="020B0503020204020204" pitchFamily="34" charset="-122"/>
                <a:cs typeface="Consolas" panose="020B0609020204030204" pitchFamily="49" charset="0"/>
              </a:rPr>
              <a:t> string </a:t>
            </a:r>
            <a:r>
              <a:rPr lang="en-US" altLang="zh-CN" sz="1600" dirty="0" err="1" smtClean="0">
                <a:latin typeface="Consolas" panose="020B0609020204030204" pitchFamily="49" charset="0"/>
                <a:ea typeface="微软雅黑" panose="020B0503020204020204" pitchFamily="34" charset="-122"/>
                <a:cs typeface="Consolas" panose="020B0609020204030204" pitchFamily="49" charset="0"/>
              </a:rPr>
              <a:t>getName</a:t>
            </a:r>
            <a:r>
              <a:rPr lang="en-US" altLang="zh-CN" sz="1600" dirty="0" smtClean="0">
                <a:latin typeface="Consolas" panose="020B0609020204030204" pitchFamily="49" charset="0"/>
                <a:ea typeface="微软雅黑" panose="020B0503020204020204" pitchFamily="34" charset="-122"/>
                <a:cs typeface="Consolas" panose="020B0609020204030204" pitchFamily="49" charset="0"/>
              </a:rPr>
              <a:t>();</a:t>
            </a:r>
            <a:r>
              <a:rPr lang="en-US" altLang="zh-CN" sz="1600" dirty="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 </a:t>
            </a:r>
            <a:r>
              <a:rPr lang="en-US" altLang="zh-CN" sz="16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   // getter </a:t>
            </a:r>
            <a:r>
              <a:rPr lang="zh-CN" altLang="en-US" sz="16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接口</a:t>
            </a:r>
            <a:endParaRPr lang="en-US" altLang="zh-CN" sz="1600" dirty="0" smtClean="0">
              <a:latin typeface="Consolas" panose="020B0609020204030204" pitchFamily="49" charset="0"/>
              <a:ea typeface="微软雅黑" panose="020B0503020204020204" pitchFamily="34" charset="-122"/>
              <a:cs typeface="Consolas" panose="020B0609020204030204" pitchFamily="49" charset="0"/>
            </a:endParaRPr>
          </a:p>
          <a:p>
            <a:pPr>
              <a:lnSpc>
                <a:spcPct val="150000"/>
              </a:lnSpc>
            </a:pPr>
            <a:r>
              <a:rPr lang="en-US" altLang="zh-CN" sz="1600" dirty="0">
                <a:latin typeface="Consolas" panose="020B0609020204030204" pitchFamily="49" charset="0"/>
                <a:ea typeface="微软雅黑" panose="020B0503020204020204" pitchFamily="34" charset="-122"/>
                <a:cs typeface="Consolas" panose="020B0609020204030204" pitchFamily="49" charset="0"/>
              </a:rPr>
              <a:t> </a:t>
            </a:r>
            <a:r>
              <a:rPr lang="en-US" altLang="zh-CN" sz="1600" dirty="0" smtClean="0">
                <a:latin typeface="Consolas" panose="020B0609020204030204" pitchFamily="49" charset="0"/>
                <a:ea typeface="微软雅黑" panose="020B0503020204020204" pitchFamily="34" charset="-122"/>
                <a:cs typeface="Consolas" panose="020B0609020204030204" pitchFamily="49" charset="0"/>
              </a:rPr>
              <a:t> double </a:t>
            </a:r>
            <a:r>
              <a:rPr lang="en-US" altLang="zh-CN" sz="1600" dirty="0" err="1" smtClean="0">
                <a:latin typeface="Consolas" panose="020B0609020204030204" pitchFamily="49" charset="0"/>
                <a:ea typeface="微软雅黑" panose="020B0503020204020204" pitchFamily="34" charset="-122"/>
                <a:cs typeface="Consolas" panose="020B0609020204030204" pitchFamily="49" charset="0"/>
              </a:rPr>
              <a:t>getPrice</a:t>
            </a:r>
            <a:r>
              <a:rPr lang="en-US" altLang="zh-CN" sz="1600" dirty="0" smtClean="0">
                <a:latin typeface="Consolas" panose="020B0609020204030204" pitchFamily="49" charset="0"/>
                <a:ea typeface="微软雅黑" panose="020B0503020204020204" pitchFamily="34" charset="-122"/>
                <a:cs typeface="Consolas" panose="020B0609020204030204" pitchFamily="49" charset="0"/>
              </a:rPr>
              <a:t>();</a:t>
            </a:r>
            <a:r>
              <a:rPr lang="en-US" altLang="zh-CN" sz="1600" dirty="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 </a:t>
            </a:r>
            <a:r>
              <a:rPr lang="en-US" altLang="zh-CN" sz="16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  // getter </a:t>
            </a:r>
            <a:r>
              <a:rPr lang="zh-CN" altLang="en-US" sz="16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接口</a:t>
            </a:r>
            <a:endParaRPr lang="en-US" altLang="zh-CN" sz="1600" dirty="0">
              <a:latin typeface="Consolas" panose="020B0609020204030204" pitchFamily="49" charset="0"/>
              <a:ea typeface="微软雅黑" panose="020B0503020204020204" pitchFamily="34" charset="-122"/>
              <a:cs typeface="Consolas" panose="020B0609020204030204" pitchFamily="49" charset="0"/>
            </a:endParaRPr>
          </a:p>
          <a:p>
            <a:pPr>
              <a:lnSpc>
                <a:spcPct val="150000"/>
              </a:lnSpc>
            </a:pPr>
            <a:r>
              <a:rPr lang="en-US" altLang="zh-CN" sz="1600" dirty="0" smtClean="0">
                <a:latin typeface="Consolas" panose="020B0609020204030204" pitchFamily="49" charset="0"/>
                <a:ea typeface="微软雅黑" panose="020B0503020204020204" pitchFamily="34" charset="-122"/>
                <a:cs typeface="Consolas" panose="020B0609020204030204" pitchFamily="49" charset="0"/>
              </a:rPr>
              <a:t>}; </a:t>
            </a:r>
            <a:r>
              <a:rPr lang="en-US" altLang="zh-CN" sz="16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 </a:t>
            </a:r>
            <a:endParaRPr lang="en-US" altLang="zh-CN" sz="16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endParaRPr>
          </a:p>
        </p:txBody>
      </p:sp>
      <p:sp>
        <p:nvSpPr>
          <p:cNvPr id="6" name="文本框 5"/>
          <p:cNvSpPr txBox="1"/>
          <p:nvPr/>
        </p:nvSpPr>
        <p:spPr>
          <a:xfrm>
            <a:off x="8547343" y="0"/>
            <a:ext cx="505267" cy="523220"/>
          </a:xfrm>
          <a:prstGeom prst="rect">
            <a:avLst/>
          </a:prstGeom>
          <a:noFill/>
        </p:spPr>
        <p:txBody>
          <a:bodyPr wrap="none" rtlCol="0">
            <a:spAutoFit/>
          </a:bodyPr>
          <a:lstStyle/>
          <a:p>
            <a:r>
              <a:rPr lang="zh-CN" altLang="en-US" sz="2800" dirty="0" smtClean="0">
                <a:solidFill>
                  <a:schemeClr val="accent1">
                    <a:lumMod val="20000"/>
                    <a:lumOff val="80000"/>
                  </a:schemeClr>
                </a:solidFill>
                <a:sym typeface="Wingdings 2" panose="05020102010507070707" pitchFamily="18" charset="2"/>
              </a:rPr>
              <a:t></a:t>
            </a:r>
            <a:endParaRPr lang="zh-CN" altLang="en-US" sz="2800" dirty="0">
              <a:solidFill>
                <a:schemeClr val="accent1">
                  <a:lumMod val="20000"/>
                  <a:lumOff val="80000"/>
                </a:schemeClr>
              </a:solidFill>
            </a:endParaRPr>
          </a:p>
        </p:txBody>
      </p:sp>
      <p:sp>
        <p:nvSpPr>
          <p:cNvPr id="7" name="文本框 6"/>
          <p:cNvSpPr txBox="1"/>
          <p:nvPr/>
        </p:nvSpPr>
        <p:spPr>
          <a:xfrm>
            <a:off x="107504" y="1747112"/>
            <a:ext cx="1576072" cy="738664"/>
          </a:xfrm>
          <a:prstGeom prst="rect">
            <a:avLst/>
          </a:prstGeom>
          <a:noFill/>
        </p:spPr>
        <p:txBody>
          <a:bodyPr wrap="none" rtlCol="0">
            <a:spAutoFit/>
          </a:bodyPr>
          <a:lstStyle/>
          <a:p>
            <a:r>
              <a:rPr lang="en-US" altLang="zh-CN" sz="1400" dirty="0" err="1"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getter,setter</a:t>
            </a:r>
            <a:r>
              <a:rPr lang="en-US" altLang="zh-CN" sz="14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 </a:t>
            </a:r>
            <a:endParaRPr lang="en-US" altLang="zh-CN" sz="14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endParaRPr>
          </a:p>
          <a:p>
            <a:r>
              <a:rPr lang="zh-CN" altLang="en-US" sz="14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只是一种称呼，</a:t>
            </a:r>
            <a:endParaRPr lang="en-US" altLang="zh-CN" sz="14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endParaRPr>
          </a:p>
          <a:p>
            <a:r>
              <a:rPr lang="zh-CN" altLang="en-US" sz="14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不是关键词</a:t>
            </a:r>
            <a:endParaRPr lang="en-US" altLang="zh-CN" sz="14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endParaRPr>
          </a:p>
        </p:txBody>
      </p:sp>
      <p:sp>
        <p:nvSpPr>
          <p:cNvPr id="8" name="灯片编号占位符 7"/>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fade">
                                      <p:cBhvr>
                                        <p:cTn id="3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4" name="矩形 3"/>
          <p:cNvSpPr/>
          <p:nvPr/>
        </p:nvSpPr>
        <p:spPr>
          <a:xfrm>
            <a:off x="0" y="3573016"/>
            <a:ext cx="9144000" cy="936104"/>
          </a:xfrm>
          <a:prstGeom prst="rect">
            <a:avLst/>
          </a:prstGeom>
          <a:solidFill>
            <a:srgbClr val="3814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latin typeface="微软雅黑" panose="020B0503020204020204" pitchFamily="34" charset="-122"/>
                <a:ea typeface="微软雅黑" panose="020B0503020204020204" pitchFamily="34" charset="-122"/>
              </a:rPr>
              <a:t>C++ </a:t>
            </a:r>
            <a:r>
              <a:rPr lang="zh-CN" altLang="en-US" sz="2400" dirty="0" smtClean="0">
                <a:latin typeface="微软雅黑" panose="020B0503020204020204" pitchFamily="34" charset="-122"/>
                <a:ea typeface="微软雅黑" panose="020B0503020204020204" pitchFamily="34" charset="-122"/>
              </a:rPr>
              <a:t>类与对象的定义</a:t>
            </a:r>
            <a:endParaRPr lang="zh-CN" altLang="en-US" sz="2400" dirty="0">
              <a:latin typeface="微软雅黑" panose="020B0503020204020204" pitchFamily="34" charset="-122"/>
              <a:ea typeface="微软雅黑" panose="020B0503020204020204" pitchFamily="34" charset="-122"/>
            </a:endParaRPr>
          </a:p>
        </p:txBody>
      </p:sp>
      <p:sp>
        <p:nvSpPr>
          <p:cNvPr id="5" name="矩形 4"/>
          <p:cNvSpPr/>
          <p:nvPr/>
        </p:nvSpPr>
        <p:spPr>
          <a:xfrm>
            <a:off x="0" y="0"/>
            <a:ext cx="9144000" cy="14127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3059832" y="4663277"/>
            <a:ext cx="1723549" cy="400110"/>
          </a:xfrm>
          <a:prstGeom prst="rect">
            <a:avLst/>
          </a:prstGeom>
          <a:noFill/>
        </p:spPr>
        <p:txBody>
          <a:bodyPr wrap="none" rtlCol="0">
            <a:spAutoFit/>
          </a:bodyPr>
          <a:lstStyle/>
          <a:p>
            <a:r>
              <a:rPr lang="zh-CN" altLang="en-US" sz="2000" dirty="0">
                <a:solidFill>
                  <a:schemeClr val="tx1">
                    <a:lumMod val="50000"/>
                    <a:lumOff val="50000"/>
                  </a:schemeClr>
                </a:solidFill>
                <a:latin typeface="微软雅黑" panose="020B0503020204020204" pitchFamily="34" charset="-122"/>
                <a:ea typeface="微软雅黑" panose="020B0503020204020204" pitchFamily="34" charset="-122"/>
              </a:rPr>
              <a:t>类的成员函数</a:t>
            </a:r>
            <a:endParaRPr lang="zh-CN" altLang="en-US" sz="20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3059832" y="5064770"/>
            <a:ext cx="2492990" cy="400110"/>
          </a:xfrm>
          <a:prstGeom prst="rect">
            <a:avLst/>
          </a:prstGeom>
          <a:noFill/>
        </p:spPr>
        <p:txBody>
          <a:bodyPr wrap="none" rtlCol="0">
            <a:spAutoFit/>
          </a:bodyPr>
          <a:lstStyle/>
          <a:p>
            <a:r>
              <a:rPr lang="zh-CN" altLang="en-US" sz="2000" dirty="0">
                <a:solidFill>
                  <a:schemeClr val="tx1">
                    <a:lumMod val="50000"/>
                    <a:lumOff val="50000"/>
                  </a:schemeClr>
                </a:solidFill>
                <a:latin typeface="微软雅黑" panose="020B0503020204020204" pitchFamily="34" charset="-122"/>
                <a:ea typeface="微软雅黑" panose="020B0503020204020204" pitchFamily="34" charset="-122"/>
              </a:rPr>
              <a:t>类</a:t>
            </a:r>
            <a:r>
              <a:rPr lang="zh-CN" altLang="en-US" sz="2000" dirty="0" smtClean="0">
                <a:solidFill>
                  <a:schemeClr val="tx1">
                    <a:lumMod val="50000"/>
                    <a:lumOff val="50000"/>
                  </a:schemeClr>
                </a:solidFill>
                <a:latin typeface="微软雅黑" panose="020B0503020204020204" pitchFamily="34" charset="-122"/>
                <a:ea typeface="微软雅黑" panose="020B0503020204020204" pitchFamily="34" charset="-122"/>
              </a:rPr>
              <a:t>的构造和析构函数</a:t>
            </a:r>
            <a:endParaRPr lang="zh-CN" altLang="en-US" sz="20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3059832" y="5466263"/>
            <a:ext cx="2492990" cy="400110"/>
          </a:xfrm>
          <a:prstGeom prst="rect">
            <a:avLst/>
          </a:prstGeom>
          <a:noFill/>
        </p:spPr>
        <p:txBody>
          <a:bodyPr wrap="none" rtlCol="0">
            <a:spAutoFit/>
          </a:bodyPr>
          <a:lstStyle/>
          <a:p>
            <a:r>
              <a:rPr lang="zh-CN" altLang="en-US" sz="2000" dirty="0" smtClean="0">
                <a:solidFill>
                  <a:schemeClr val="tx1">
                    <a:lumMod val="50000"/>
                    <a:lumOff val="50000"/>
                  </a:schemeClr>
                </a:solidFill>
                <a:latin typeface="微软雅黑" panose="020B0503020204020204" pitchFamily="34" charset="-122"/>
                <a:ea typeface="微软雅黑" panose="020B0503020204020204" pitchFamily="34" charset="-122"/>
              </a:rPr>
              <a:t>对象作为函数的参数</a:t>
            </a:r>
            <a:endParaRPr lang="zh-CN" altLang="en-US" sz="20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3059832" y="6269250"/>
            <a:ext cx="1989647" cy="400110"/>
          </a:xfrm>
          <a:prstGeom prst="rect">
            <a:avLst/>
          </a:prstGeom>
          <a:noFill/>
        </p:spPr>
        <p:txBody>
          <a:bodyPr wrap="none" rtlCol="0">
            <a:spAutoFit/>
          </a:bodyPr>
          <a:lstStyle/>
          <a:p>
            <a:r>
              <a:rPr lang="en-US" altLang="zh-CN" sz="2000" dirty="0" smtClean="0">
                <a:solidFill>
                  <a:schemeClr val="tx1">
                    <a:lumMod val="50000"/>
                    <a:lumOff val="50000"/>
                  </a:schemeClr>
                </a:solidFill>
                <a:latin typeface="微软雅黑" panose="020B0503020204020204" pitchFamily="34" charset="-122"/>
                <a:ea typeface="微软雅黑" panose="020B0503020204020204" pitchFamily="34" charset="-122"/>
              </a:rPr>
              <a:t>string </a:t>
            </a:r>
            <a:r>
              <a:rPr lang="zh-CN" altLang="en-US" sz="2000" dirty="0" smtClean="0">
                <a:solidFill>
                  <a:schemeClr val="tx1">
                    <a:lumMod val="50000"/>
                    <a:lumOff val="50000"/>
                  </a:schemeClr>
                </a:solidFill>
                <a:latin typeface="微软雅黑" panose="020B0503020204020204" pitchFamily="34" charset="-122"/>
                <a:ea typeface="微软雅黑" panose="020B0503020204020204" pitchFamily="34" charset="-122"/>
              </a:rPr>
              <a:t>类的设计</a:t>
            </a:r>
            <a:endParaRPr lang="zh-CN" altLang="en-US" sz="20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3059832" y="5867756"/>
            <a:ext cx="1467068" cy="400110"/>
          </a:xfrm>
          <a:prstGeom prst="rect">
            <a:avLst/>
          </a:prstGeom>
          <a:noFill/>
        </p:spPr>
        <p:txBody>
          <a:bodyPr wrap="none" rtlCol="0">
            <a:spAutoFit/>
          </a:bodyPr>
          <a:lstStyle/>
          <a:p>
            <a:r>
              <a:rPr lang="zh-CN" altLang="en-US" sz="2000" dirty="0" smtClean="0">
                <a:solidFill>
                  <a:schemeClr val="tx1">
                    <a:lumMod val="50000"/>
                    <a:lumOff val="50000"/>
                  </a:schemeClr>
                </a:solidFill>
                <a:latin typeface="微软雅黑" panose="020B0503020204020204" pitchFamily="34" charset="-122"/>
                <a:ea typeface="微软雅黑" panose="020B0503020204020204" pitchFamily="34" charset="-122"/>
              </a:rPr>
              <a:t>运算符重载</a:t>
            </a:r>
            <a:endParaRPr lang="zh-CN" altLang="en-US" sz="20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11" name="灯片编号占位符 10"/>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作业 </a:t>
            </a:r>
            <a:r>
              <a:rPr lang="en-US" altLang="zh-CN" dirty="0" smtClean="0"/>
              <a:t>5.1</a:t>
            </a:r>
            <a:endParaRPr lang="zh-CN" altLang="en-US" dirty="0"/>
          </a:p>
        </p:txBody>
      </p:sp>
      <p:sp>
        <p:nvSpPr>
          <p:cNvPr id="5" name="文本框 4"/>
          <p:cNvSpPr txBox="1"/>
          <p:nvPr/>
        </p:nvSpPr>
        <p:spPr>
          <a:xfrm>
            <a:off x="107504" y="1196752"/>
            <a:ext cx="8749511" cy="1754326"/>
          </a:xfrm>
          <a:prstGeom prst="rect">
            <a:avLst/>
          </a:prstGeom>
          <a:noFill/>
        </p:spPr>
        <p:txBody>
          <a:bodyPr wrap="none" rtlCol="0">
            <a:spAutoFit/>
          </a:bodyPr>
          <a:lstStyle/>
          <a:p>
            <a:pPr>
              <a:lnSpc>
                <a:spcPct val="150000"/>
              </a:lnSpc>
            </a:pPr>
            <a:r>
              <a:rPr lang="zh-CN" altLang="en-US" dirty="0" smtClean="0">
                <a:latin typeface="Consolas" panose="020B0609020204030204" pitchFamily="49" charset="0"/>
                <a:ea typeface="微软雅黑" panose="020B0503020204020204" pitchFamily="34" charset="-122"/>
                <a:cs typeface="Consolas" panose="020B0609020204030204" pitchFamily="49" charset="0"/>
              </a:rPr>
              <a:t>定义并实现一个矩形</a:t>
            </a:r>
            <a:r>
              <a:rPr lang="en-US" altLang="zh-CN" dirty="0" smtClean="0">
                <a:latin typeface="Consolas" panose="020B0609020204030204" pitchFamily="49" charset="0"/>
                <a:ea typeface="微软雅黑" panose="020B0503020204020204" pitchFamily="34" charset="-122"/>
                <a:cs typeface="Consolas" panose="020B0609020204030204" pitchFamily="49" charset="0"/>
              </a:rPr>
              <a:t>(Rectangle)</a:t>
            </a:r>
            <a:r>
              <a:rPr lang="zh-CN" altLang="en-US" dirty="0" smtClean="0">
                <a:latin typeface="Consolas" panose="020B0609020204030204" pitchFamily="49" charset="0"/>
                <a:ea typeface="微软雅黑" panose="020B0503020204020204" pitchFamily="34" charset="-122"/>
                <a:cs typeface="Consolas" panose="020B0609020204030204" pitchFamily="49" charset="0"/>
              </a:rPr>
              <a:t>类，它有长</a:t>
            </a:r>
            <a:r>
              <a:rPr lang="en-US" altLang="zh-CN" dirty="0" smtClean="0">
                <a:latin typeface="Consolas" panose="020B0609020204030204" pitchFamily="49" charset="0"/>
                <a:ea typeface="微软雅黑" panose="020B0503020204020204" pitchFamily="34" charset="-122"/>
                <a:cs typeface="Consolas" panose="020B0609020204030204" pitchFamily="49" charset="0"/>
              </a:rPr>
              <a:t>(length)</a:t>
            </a:r>
            <a:r>
              <a:rPr lang="zh-CN" altLang="en-US" dirty="0" smtClean="0">
                <a:latin typeface="Consolas" panose="020B0609020204030204" pitchFamily="49" charset="0"/>
                <a:ea typeface="微软雅黑" panose="020B0503020204020204" pitchFamily="34" charset="-122"/>
                <a:cs typeface="Consolas" panose="020B0609020204030204" pitchFamily="49" charset="0"/>
              </a:rPr>
              <a:t>、宽</a:t>
            </a:r>
            <a:r>
              <a:rPr lang="en-US" altLang="zh-CN" dirty="0" smtClean="0">
                <a:latin typeface="Consolas" panose="020B0609020204030204" pitchFamily="49" charset="0"/>
                <a:ea typeface="微软雅黑" panose="020B0503020204020204" pitchFamily="34" charset="-122"/>
                <a:cs typeface="Consolas" panose="020B0609020204030204" pitchFamily="49" charset="0"/>
              </a:rPr>
              <a:t>(width)</a:t>
            </a:r>
            <a:r>
              <a:rPr lang="zh-CN" altLang="en-US" dirty="0" smtClean="0">
                <a:latin typeface="Consolas" panose="020B0609020204030204" pitchFamily="49" charset="0"/>
                <a:ea typeface="微软雅黑" panose="020B0503020204020204" pitchFamily="34" charset="-122"/>
                <a:cs typeface="Consolas" panose="020B0609020204030204" pitchFamily="49" charset="0"/>
              </a:rPr>
              <a:t>、颜色</a:t>
            </a:r>
            <a:r>
              <a:rPr lang="en-US" altLang="zh-CN" dirty="0" smtClean="0">
                <a:latin typeface="Consolas" panose="020B0609020204030204" pitchFamily="49" charset="0"/>
                <a:ea typeface="微软雅黑" panose="020B0503020204020204" pitchFamily="34" charset="-122"/>
                <a:cs typeface="Consolas" panose="020B0609020204030204" pitchFamily="49" charset="0"/>
              </a:rPr>
              <a:t>(color)</a:t>
            </a:r>
            <a:endParaRPr lang="en-US" altLang="zh-CN" dirty="0" smtClean="0">
              <a:latin typeface="Consolas" panose="020B0609020204030204" pitchFamily="49" charset="0"/>
              <a:ea typeface="微软雅黑" panose="020B0503020204020204" pitchFamily="34" charset="-122"/>
              <a:cs typeface="Consolas" panose="020B0609020204030204" pitchFamily="49" charset="0"/>
            </a:endParaRPr>
          </a:p>
          <a:p>
            <a:pPr>
              <a:lnSpc>
                <a:spcPct val="150000"/>
              </a:lnSpc>
            </a:pPr>
            <a:r>
              <a:rPr lang="zh-CN" altLang="en-US" dirty="0">
                <a:latin typeface="Consolas" panose="020B0609020204030204" pitchFamily="49" charset="0"/>
                <a:ea typeface="微软雅黑" panose="020B0503020204020204" pitchFamily="34" charset="-122"/>
                <a:cs typeface="Consolas" panose="020B0609020204030204" pitchFamily="49" charset="0"/>
              </a:rPr>
              <a:t>这</a:t>
            </a:r>
            <a:r>
              <a:rPr lang="zh-CN" altLang="en-US" dirty="0" smtClean="0">
                <a:latin typeface="Consolas" panose="020B0609020204030204" pitchFamily="49" charset="0"/>
                <a:ea typeface="微软雅黑" panose="020B0503020204020204" pitchFamily="34" charset="-122"/>
                <a:cs typeface="Consolas" panose="020B0609020204030204" pitchFamily="49" charset="0"/>
              </a:rPr>
              <a:t>三个属性，分别对应着各自的 </a:t>
            </a:r>
            <a:r>
              <a:rPr lang="en-US" altLang="zh-CN" dirty="0" smtClean="0">
                <a:latin typeface="Consolas" panose="020B0609020204030204" pitchFamily="49" charset="0"/>
                <a:ea typeface="微软雅黑" panose="020B0503020204020204" pitchFamily="34" charset="-122"/>
                <a:cs typeface="Consolas" panose="020B0609020204030204" pitchFamily="49" charset="0"/>
              </a:rPr>
              <a:t>setter </a:t>
            </a:r>
            <a:r>
              <a:rPr lang="zh-CN" altLang="en-US" dirty="0" smtClean="0">
                <a:latin typeface="Consolas" panose="020B0609020204030204" pitchFamily="49" charset="0"/>
                <a:ea typeface="微软雅黑" panose="020B0503020204020204" pitchFamily="34" charset="-122"/>
                <a:cs typeface="Consolas" panose="020B0609020204030204" pitchFamily="49" charset="0"/>
              </a:rPr>
              <a:t>和 </a:t>
            </a:r>
            <a:r>
              <a:rPr lang="en-US" altLang="zh-CN" dirty="0" smtClean="0">
                <a:latin typeface="Consolas" panose="020B0609020204030204" pitchFamily="49" charset="0"/>
                <a:ea typeface="微软雅黑" panose="020B0503020204020204" pitchFamily="34" charset="-122"/>
                <a:cs typeface="Consolas" panose="020B0609020204030204" pitchFamily="49" charset="0"/>
              </a:rPr>
              <a:t>getter </a:t>
            </a:r>
            <a:r>
              <a:rPr lang="zh-CN" altLang="en-US" dirty="0" smtClean="0">
                <a:latin typeface="Consolas" panose="020B0609020204030204" pitchFamily="49" charset="0"/>
                <a:ea typeface="微软雅黑" panose="020B0503020204020204" pitchFamily="34" charset="-122"/>
                <a:cs typeface="Consolas" panose="020B0609020204030204" pitchFamily="49" charset="0"/>
              </a:rPr>
              <a:t>接口；另外，该类还提供了一</a:t>
            </a:r>
            <a:endParaRPr lang="en-US" altLang="zh-CN" dirty="0" smtClean="0">
              <a:latin typeface="Consolas" panose="020B0609020204030204" pitchFamily="49" charset="0"/>
              <a:ea typeface="微软雅黑" panose="020B0503020204020204" pitchFamily="34" charset="-122"/>
              <a:cs typeface="Consolas" panose="020B0609020204030204" pitchFamily="49" charset="0"/>
            </a:endParaRPr>
          </a:p>
          <a:p>
            <a:pPr>
              <a:lnSpc>
                <a:spcPct val="150000"/>
              </a:lnSpc>
            </a:pPr>
            <a:r>
              <a:rPr lang="zh-CN" altLang="en-US" dirty="0" smtClean="0">
                <a:latin typeface="Consolas" panose="020B0609020204030204" pitchFamily="49" charset="0"/>
                <a:ea typeface="微软雅黑" panose="020B0503020204020204" pitchFamily="34" charset="-122"/>
                <a:cs typeface="Consolas" panose="020B0609020204030204" pitchFamily="49" charset="0"/>
              </a:rPr>
              <a:t>个获取矩形面积的接口和判断所表示的矩形是否为一个正方形的接口</a:t>
            </a:r>
            <a:r>
              <a:rPr lang="en-US" altLang="zh-CN" dirty="0" smtClean="0">
                <a:latin typeface="Consolas" panose="020B0609020204030204" pitchFamily="49" charset="0"/>
                <a:ea typeface="微软雅黑" panose="020B0503020204020204" pitchFamily="34" charset="-122"/>
                <a:cs typeface="Consolas" panose="020B0609020204030204" pitchFamily="49" charset="0"/>
              </a:rPr>
              <a:t>.</a:t>
            </a:r>
            <a:endParaRPr lang="en-US" altLang="zh-CN" dirty="0" smtClean="0">
              <a:latin typeface="Consolas" panose="020B0609020204030204" pitchFamily="49" charset="0"/>
              <a:ea typeface="微软雅黑" panose="020B0503020204020204" pitchFamily="34" charset="-122"/>
              <a:cs typeface="Consolas" panose="020B0609020204030204" pitchFamily="49" charset="0"/>
            </a:endParaRPr>
          </a:p>
          <a:p>
            <a:pPr>
              <a:lnSpc>
                <a:spcPct val="150000"/>
              </a:lnSpc>
            </a:pPr>
            <a:r>
              <a:rPr lang="zh-CN" altLang="en-US" dirty="0" smtClean="0">
                <a:latin typeface="Consolas" panose="020B0609020204030204" pitchFamily="49" charset="0"/>
                <a:ea typeface="微软雅黑" panose="020B0503020204020204" pitchFamily="34" charset="-122"/>
                <a:cs typeface="Consolas" panose="020B0609020204030204" pitchFamily="49" charset="0"/>
              </a:rPr>
              <a:t>具体要求如下：</a:t>
            </a:r>
            <a:endParaRPr lang="zh-CN" altLang="en-US" dirty="0">
              <a:latin typeface="Consolas" panose="020B0609020204030204" pitchFamily="49" charset="0"/>
              <a:ea typeface="微软雅黑" panose="020B0503020204020204" pitchFamily="34" charset="-122"/>
              <a:cs typeface="Consolas" panose="020B0609020204030204" pitchFamily="49" charset="0"/>
            </a:endParaRPr>
          </a:p>
        </p:txBody>
      </p:sp>
      <p:sp>
        <p:nvSpPr>
          <p:cNvPr id="6" name="内容占位符 2"/>
          <p:cNvSpPr>
            <a:spLocks noGrp="1"/>
          </p:cNvSpPr>
          <p:nvPr>
            <p:ph idx="1"/>
          </p:nvPr>
        </p:nvSpPr>
        <p:spPr>
          <a:xfrm>
            <a:off x="251520" y="2951898"/>
            <a:ext cx="8085584" cy="3069390"/>
          </a:xfrm>
        </p:spPr>
        <p:txBody>
          <a:bodyPr>
            <a:normAutofit/>
          </a:bodyPr>
          <a:lstStyle/>
          <a:p>
            <a:pPr lvl="1"/>
            <a:r>
              <a:rPr lang="zh-CN" altLang="en-US" dirty="0" smtClean="0">
                <a:solidFill>
                  <a:schemeClr val="tx1">
                    <a:lumMod val="50000"/>
                    <a:lumOff val="50000"/>
                  </a:schemeClr>
                </a:solidFill>
              </a:rPr>
              <a:t>类中除了 </a:t>
            </a:r>
            <a:r>
              <a:rPr lang="en-US" altLang="zh-CN" dirty="0" smtClean="0">
                <a:solidFill>
                  <a:schemeClr val="tx1">
                    <a:lumMod val="50000"/>
                    <a:lumOff val="50000"/>
                  </a:schemeClr>
                </a:solidFill>
              </a:rPr>
              <a:t>setter </a:t>
            </a:r>
            <a:r>
              <a:rPr lang="zh-CN" altLang="en-US" dirty="0" smtClean="0">
                <a:solidFill>
                  <a:schemeClr val="tx1">
                    <a:lumMod val="50000"/>
                    <a:lumOff val="50000"/>
                  </a:schemeClr>
                </a:solidFill>
              </a:rPr>
              <a:t>接口外，不允许其他接口修改矩形对象的属性</a:t>
            </a:r>
            <a:endParaRPr lang="en-US" altLang="zh-CN" dirty="0" smtClean="0">
              <a:solidFill>
                <a:schemeClr val="tx1">
                  <a:lumMod val="50000"/>
                  <a:lumOff val="50000"/>
                </a:schemeClr>
              </a:solidFill>
            </a:endParaRPr>
          </a:p>
          <a:p>
            <a:pPr lvl="1"/>
            <a:r>
              <a:rPr lang="zh-CN" altLang="en-US" dirty="0" smtClean="0">
                <a:solidFill>
                  <a:schemeClr val="tx1">
                    <a:lumMod val="50000"/>
                    <a:lumOff val="50000"/>
                  </a:schemeClr>
                </a:solidFill>
              </a:rPr>
              <a:t>定义一个矩形类的对象，并使用它</a:t>
            </a:r>
            <a:endParaRPr lang="en-US" altLang="zh-CN" dirty="0" smtClean="0">
              <a:solidFill>
                <a:schemeClr val="tx1">
                  <a:lumMod val="50000"/>
                  <a:lumOff val="50000"/>
                </a:schemeClr>
              </a:solidFill>
            </a:endParaRPr>
          </a:p>
          <a:p>
            <a:pPr lvl="1"/>
            <a:r>
              <a:rPr lang="zh-CN" altLang="en-US" dirty="0" smtClean="0">
                <a:solidFill>
                  <a:schemeClr val="tx1">
                    <a:lumMod val="50000"/>
                    <a:lumOff val="50000"/>
                  </a:schemeClr>
                </a:solidFill>
                <a:latin typeface="Consolas" panose="020B0609020204030204" pitchFamily="49" charset="0"/>
                <a:cs typeface="Consolas" panose="020B0609020204030204" pitchFamily="49" charset="0"/>
              </a:rPr>
              <a:t>必交作业（</a:t>
            </a:r>
            <a:r>
              <a:rPr lang="en-US" altLang="zh-CN" dirty="0" smtClean="0">
                <a:solidFill>
                  <a:schemeClr val="tx1">
                    <a:lumMod val="50000"/>
                    <a:lumOff val="50000"/>
                  </a:schemeClr>
                </a:solidFill>
                <a:latin typeface="Consolas" panose="020B0609020204030204" pitchFamily="49" charset="0"/>
                <a:cs typeface="Consolas" panose="020B0609020204030204" pitchFamily="49" charset="0"/>
              </a:rPr>
              <a:t>hard)</a:t>
            </a:r>
            <a:endParaRPr lang="en-US" altLang="zh-CN" dirty="0" smtClean="0">
              <a:solidFill>
                <a:schemeClr val="tx1">
                  <a:lumMod val="50000"/>
                  <a:lumOff val="50000"/>
                </a:schemeClr>
              </a:solidFill>
              <a:latin typeface="Consolas" panose="020B0609020204030204" pitchFamily="49" charset="0"/>
              <a:cs typeface="Consolas" panose="020B0609020204030204" pitchFamily="49" charset="0"/>
            </a:endParaRPr>
          </a:p>
          <a:p>
            <a:pPr lvl="1"/>
            <a:r>
              <a:rPr lang="zh-CN" altLang="en-US" dirty="0" smtClean="0">
                <a:solidFill>
                  <a:schemeClr val="tx1">
                    <a:lumMod val="50000"/>
                    <a:lumOff val="50000"/>
                  </a:schemeClr>
                </a:solidFill>
                <a:latin typeface="Consolas" panose="020B0609020204030204" pitchFamily="49" charset="0"/>
                <a:cs typeface="Consolas" panose="020B0609020204030204" pitchFamily="49" charset="0"/>
              </a:rPr>
              <a:t>所有代码打成一个压缩包，命名规则：班级</a:t>
            </a:r>
            <a:r>
              <a:rPr lang="en-US" altLang="zh-CN" dirty="0" smtClean="0">
                <a:solidFill>
                  <a:schemeClr val="tx1">
                    <a:lumMod val="50000"/>
                    <a:lumOff val="50000"/>
                  </a:schemeClr>
                </a:solidFill>
                <a:latin typeface="Consolas" panose="020B0609020204030204" pitchFamily="49" charset="0"/>
                <a:cs typeface="Consolas" panose="020B0609020204030204" pitchFamily="49" charset="0"/>
              </a:rPr>
              <a:t>_</a:t>
            </a:r>
            <a:r>
              <a:rPr lang="zh-CN" altLang="en-US" dirty="0" smtClean="0">
                <a:solidFill>
                  <a:schemeClr val="tx1">
                    <a:lumMod val="50000"/>
                    <a:lumOff val="50000"/>
                  </a:schemeClr>
                </a:solidFill>
                <a:latin typeface="Consolas" panose="020B0609020204030204" pitchFamily="49" charset="0"/>
                <a:cs typeface="Consolas" panose="020B0609020204030204" pitchFamily="49" charset="0"/>
              </a:rPr>
              <a:t>作业编号</a:t>
            </a:r>
            <a:r>
              <a:rPr lang="en-US" altLang="zh-CN" dirty="0" smtClean="0">
                <a:solidFill>
                  <a:schemeClr val="tx1">
                    <a:lumMod val="50000"/>
                    <a:lumOff val="50000"/>
                  </a:schemeClr>
                </a:solidFill>
                <a:latin typeface="Consolas" panose="020B0609020204030204" pitchFamily="49" charset="0"/>
                <a:cs typeface="Consolas" panose="020B0609020204030204" pitchFamily="49" charset="0"/>
              </a:rPr>
              <a:t>_</a:t>
            </a:r>
            <a:r>
              <a:rPr lang="zh-CN" altLang="en-US" dirty="0" smtClean="0">
                <a:solidFill>
                  <a:schemeClr val="tx1">
                    <a:lumMod val="50000"/>
                    <a:lumOff val="50000"/>
                  </a:schemeClr>
                </a:solidFill>
                <a:latin typeface="Consolas" panose="020B0609020204030204" pitchFamily="49" charset="0"/>
                <a:cs typeface="Consolas" panose="020B0609020204030204" pitchFamily="49" charset="0"/>
              </a:rPr>
              <a:t>学号</a:t>
            </a:r>
            <a:r>
              <a:rPr lang="en-US" altLang="zh-CN" dirty="0" smtClean="0">
                <a:solidFill>
                  <a:schemeClr val="tx1">
                    <a:lumMod val="50000"/>
                    <a:lumOff val="50000"/>
                  </a:schemeClr>
                </a:solidFill>
                <a:latin typeface="Consolas" panose="020B0609020204030204" pitchFamily="49" charset="0"/>
                <a:cs typeface="Consolas" panose="020B0609020204030204" pitchFamily="49" charset="0"/>
              </a:rPr>
              <a:t>_</a:t>
            </a:r>
            <a:r>
              <a:rPr lang="zh-CN" altLang="en-US" dirty="0" smtClean="0">
                <a:solidFill>
                  <a:schemeClr val="tx1">
                    <a:lumMod val="50000"/>
                    <a:lumOff val="50000"/>
                  </a:schemeClr>
                </a:solidFill>
                <a:latin typeface="Consolas" panose="020B0609020204030204" pitchFamily="49" charset="0"/>
                <a:cs typeface="Consolas" panose="020B0609020204030204" pitchFamily="49" charset="0"/>
              </a:rPr>
              <a:t>姓名</a:t>
            </a:r>
            <a:endParaRPr lang="zh-CN" altLang="en-US" dirty="0" smtClean="0">
              <a:solidFill>
                <a:schemeClr val="tx1">
                  <a:lumMod val="50000"/>
                  <a:lumOff val="50000"/>
                </a:schemeClr>
              </a:solidFill>
              <a:latin typeface="Consolas" panose="020B0609020204030204" pitchFamily="49" charset="0"/>
              <a:cs typeface="Consolas" panose="020B0609020204030204" pitchFamily="49" charset="0"/>
            </a:endParaRPr>
          </a:p>
          <a:p>
            <a:pPr lvl="1"/>
            <a:r>
              <a:rPr lang="zh-CN" altLang="en-US" dirty="0">
                <a:solidFill>
                  <a:schemeClr val="tx1">
                    <a:lumMod val="50000"/>
                    <a:lumOff val="50000"/>
                  </a:schemeClr>
                </a:solidFill>
              </a:rPr>
              <a:t>上</a:t>
            </a:r>
            <a:r>
              <a:rPr lang="zh-CN" altLang="en-US" dirty="0" smtClean="0">
                <a:solidFill>
                  <a:schemeClr val="tx1">
                    <a:lumMod val="50000"/>
                    <a:lumOff val="50000"/>
                  </a:schemeClr>
                </a:solidFill>
              </a:rPr>
              <a:t>传路径： </a:t>
            </a:r>
            <a:r>
              <a:rPr lang="en-US" altLang="zh-CN" dirty="0" smtClean="0">
                <a:solidFill>
                  <a:schemeClr val="tx1">
                    <a:lumMod val="50000"/>
                    <a:lumOff val="50000"/>
                  </a:schemeClr>
                </a:solidFill>
              </a:rPr>
              <a:t>bjfu_shiyan@126.com</a:t>
            </a:r>
            <a:endParaRPr lang="zh-CN" altLang="en-US" dirty="0">
              <a:solidFill>
                <a:schemeClr val="tx1">
                  <a:lumMod val="50000"/>
                  <a:lumOff val="50000"/>
                </a:schemeClr>
              </a:solidFill>
              <a:latin typeface="Consolas" panose="020B0609020204030204" pitchFamily="49" charset="0"/>
              <a:cs typeface="Consolas" panose="020B0609020204030204" pitchFamily="49" charset="0"/>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fade">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fade">
                                      <p:cBhvr>
                                        <p:cTn id="22" dur="500"/>
                                        <p:tgtEl>
                                          <p:spTgt spid="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animEffect transition="in" filter="fade">
                                      <p:cBhvr>
                                        <p:cTn id="27" dur="500"/>
                                        <p:tgtEl>
                                          <p:spTgt spid="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作业 </a:t>
            </a:r>
            <a:r>
              <a:rPr lang="en-US" altLang="zh-CN" dirty="0" smtClean="0"/>
              <a:t>5.2</a:t>
            </a:r>
            <a:endParaRPr lang="zh-CN" altLang="en-US" dirty="0"/>
          </a:p>
        </p:txBody>
      </p:sp>
      <p:sp>
        <p:nvSpPr>
          <p:cNvPr id="4" name="文本框 3"/>
          <p:cNvSpPr txBox="1"/>
          <p:nvPr/>
        </p:nvSpPr>
        <p:spPr>
          <a:xfrm>
            <a:off x="107504" y="1412776"/>
            <a:ext cx="5487400" cy="369332"/>
          </a:xfrm>
          <a:prstGeom prst="rect">
            <a:avLst/>
          </a:prstGeom>
          <a:noFill/>
        </p:spPr>
        <p:txBody>
          <a:bodyPr wrap="none" rtlCol="0">
            <a:spAutoFit/>
          </a:bodyPr>
          <a:lstStyle/>
          <a:p>
            <a:r>
              <a:rPr lang="zh-CN" altLang="en-US" dirty="0" smtClean="0">
                <a:latin typeface="Consolas" panose="020B0609020204030204" pitchFamily="49" charset="0"/>
                <a:ea typeface="微软雅黑" panose="020B0503020204020204" pitchFamily="34" charset="-122"/>
                <a:cs typeface="Consolas" panose="020B0609020204030204" pitchFamily="49" charset="0"/>
              </a:rPr>
              <a:t>比较 </a:t>
            </a:r>
            <a:r>
              <a:rPr lang="en-US" altLang="zh-CN" dirty="0" smtClean="0">
                <a:latin typeface="Consolas" panose="020B0609020204030204" pitchFamily="49" charset="0"/>
                <a:ea typeface="微软雅黑" panose="020B0503020204020204" pitchFamily="34" charset="-122"/>
                <a:cs typeface="Consolas" panose="020B0609020204030204" pitchFamily="49" charset="0"/>
              </a:rPr>
              <a:t>C++ </a:t>
            </a:r>
            <a:r>
              <a:rPr lang="zh-CN" altLang="en-US" dirty="0" smtClean="0">
                <a:latin typeface="Consolas" panose="020B0609020204030204" pitchFamily="49" charset="0"/>
                <a:ea typeface="微软雅黑" panose="020B0503020204020204" pitchFamily="34" charset="-122"/>
                <a:cs typeface="Consolas" panose="020B0609020204030204" pitchFamily="49" charset="0"/>
              </a:rPr>
              <a:t>中 </a:t>
            </a:r>
            <a:r>
              <a:rPr lang="en-US" altLang="zh-CN" dirty="0" smtClean="0">
                <a:latin typeface="Consolas" panose="020B0609020204030204" pitchFamily="49" charset="0"/>
                <a:ea typeface="微软雅黑" panose="020B0503020204020204" pitchFamily="34" charset="-122"/>
                <a:cs typeface="Consolas" panose="020B0609020204030204" pitchFamily="49" charset="0"/>
              </a:rPr>
              <a:t>class </a:t>
            </a:r>
            <a:r>
              <a:rPr lang="zh-CN" altLang="en-US" dirty="0" smtClean="0">
                <a:latin typeface="Consolas" panose="020B0609020204030204" pitchFamily="49" charset="0"/>
                <a:ea typeface="微软雅黑" panose="020B0503020204020204" pitchFamily="34" charset="-122"/>
                <a:cs typeface="Consolas" panose="020B0609020204030204" pitchFamily="49" charset="0"/>
              </a:rPr>
              <a:t>与 </a:t>
            </a:r>
            <a:r>
              <a:rPr lang="en-US" altLang="zh-CN" dirty="0" err="1" smtClean="0">
                <a:latin typeface="Consolas" panose="020B0609020204030204" pitchFamily="49" charset="0"/>
                <a:ea typeface="微软雅黑" panose="020B0503020204020204" pitchFamily="34" charset="-122"/>
                <a:cs typeface="Consolas" panose="020B0609020204030204" pitchFamily="49" charset="0"/>
              </a:rPr>
              <a:t>struct</a:t>
            </a:r>
            <a:r>
              <a:rPr lang="en-US" altLang="zh-CN" dirty="0" smtClean="0">
                <a:latin typeface="Consolas" panose="020B0609020204030204" pitchFamily="49" charset="0"/>
                <a:ea typeface="微软雅黑" panose="020B0503020204020204" pitchFamily="34" charset="-122"/>
                <a:cs typeface="Consolas" panose="020B0609020204030204" pitchFamily="49" charset="0"/>
              </a:rPr>
              <a:t> </a:t>
            </a:r>
            <a:r>
              <a:rPr lang="zh-CN" altLang="en-US" dirty="0" smtClean="0">
                <a:latin typeface="Consolas" panose="020B0609020204030204" pitchFamily="49" charset="0"/>
                <a:ea typeface="微软雅黑" panose="020B0503020204020204" pitchFamily="34" charset="-122"/>
                <a:cs typeface="Consolas" panose="020B0609020204030204" pitchFamily="49" charset="0"/>
              </a:rPr>
              <a:t>的区别，不用提交</a:t>
            </a:r>
            <a:endParaRPr lang="zh-CN" altLang="en-US" dirty="0">
              <a:latin typeface="Consolas" panose="020B0609020204030204" pitchFamily="49" charset="0"/>
              <a:ea typeface="微软雅黑" panose="020B0503020204020204" pitchFamily="34" charset="-122"/>
              <a:cs typeface="Consolas" panose="020B0609020204030204" pitchFamily="49" charset="0"/>
            </a:endParaRPr>
          </a:p>
        </p:txBody>
      </p:sp>
      <p:sp>
        <p:nvSpPr>
          <p:cNvPr id="5" name="灯片编号占位符 4"/>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成员函数间互访</a:t>
            </a:r>
            <a:endParaRPr lang="zh-CN" altLang="en-US" dirty="0"/>
          </a:p>
        </p:txBody>
      </p:sp>
      <p:sp>
        <p:nvSpPr>
          <p:cNvPr id="3" name="内容占位符 2"/>
          <p:cNvSpPr>
            <a:spLocks noGrp="1"/>
          </p:cNvSpPr>
          <p:nvPr>
            <p:ph idx="1"/>
          </p:nvPr>
        </p:nvSpPr>
        <p:spPr>
          <a:xfrm>
            <a:off x="2123728" y="1268760"/>
            <a:ext cx="6840760" cy="1800200"/>
          </a:xfrm>
        </p:spPr>
        <p:txBody>
          <a:bodyPr/>
          <a:lstStyle/>
          <a:p>
            <a:r>
              <a:rPr lang="zh-CN" altLang="en-US" dirty="0" smtClean="0"/>
              <a:t>类的成员函数和成员数据的声明都在类的域（地盘）内</a:t>
            </a:r>
            <a:endParaRPr lang="en-US" altLang="zh-CN" dirty="0" smtClean="0"/>
          </a:p>
          <a:p>
            <a:r>
              <a:rPr lang="zh-CN" altLang="en-US" dirty="0" smtClean="0"/>
              <a:t>无论类的成员是那种</a:t>
            </a:r>
            <a:r>
              <a:rPr lang="zh-CN" altLang="en-US" dirty="0"/>
              <a:t>访问</a:t>
            </a:r>
            <a:r>
              <a:rPr lang="zh-CN" altLang="en-US" dirty="0" smtClean="0"/>
              <a:t>控制方式，都可以被其他成员函数所访问</a:t>
            </a:r>
            <a:endParaRPr lang="zh-CN" altLang="en-US" dirty="0"/>
          </a:p>
        </p:txBody>
      </p:sp>
      <p:sp>
        <p:nvSpPr>
          <p:cNvPr id="4" name="TextBox 3"/>
          <p:cNvSpPr txBox="1"/>
          <p:nvPr/>
        </p:nvSpPr>
        <p:spPr>
          <a:xfrm>
            <a:off x="6002835" y="2841083"/>
            <a:ext cx="2781125" cy="3000821"/>
          </a:xfrm>
          <a:prstGeom prst="rect">
            <a:avLst/>
          </a:prstGeom>
          <a:solidFill>
            <a:srgbClr val="FFFF73"/>
          </a:solidFill>
          <a:ln w="19050">
            <a:noFill/>
          </a:ln>
        </p:spPr>
        <p:txBody>
          <a:bodyPr wrap="square" rtlCol="0">
            <a:spAutoFit/>
          </a:bodyPr>
          <a:lstStyle/>
          <a:p>
            <a:pPr>
              <a:lnSpc>
                <a:spcPct val="150000"/>
              </a:lnSpc>
            </a:pPr>
            <a:r>
              <a:rPr lang="en-US" altLang="zh-CN" sz="1400" dirty="0" smtClean="0">
                <a:latin typeface="Consolas" panose="020B0609020204030204" pitchFamily="49" charset="0"/>
                <a:ea typeface="微软雅黑" panose="020B0503020204020204" pitchFamily="34" charset="-122"/>
                <a:cs typeface="Consolas" panose="020B0609020204030204" pitchFamily="49" charset="0"/>
              </a:rPr>
              <a:t>class Car {</a:t>
            </a:r>
            <a:endParaRPr lang="en-US" altLang="zh-CN" sz="1400" dirty="0" smtClean="0">
              <a:latin typeface="Consolas" panose="020B0609020204030204" pitchFamily="49" charset="0"/>
              <a:ea typeface="微软雅黑" panose="020B0503020204020204" pitchFamily="34" charset="-122"/>
              <a:cs typeface="Consolas" panose="020B0609020204030204" pitchFamily="49" charset="0"/>
            </a:endParaRPr>
          </a:p>
          <a:p>
            <a:pPr>
              <a:lnSpc>
                <a:spcPct val="150000"/>
              </a:lnSpc>
            </a:pPr>
            <a:r>
              <a:rPr lang="en-US" altLang="zh-CN" sz="1400" b="1" dirty="0" smtClean="0">
                <a:solidFill>
                  <a:srgbClr val="3814B0"/>
                </a:solidFill>
                <a:latin typeface="Consolas" panose="020B0609020204030204" pitchFamily="49" charset="0"/>
                <a:ea typeface="微软雅黑" panose="020B0503020204020204" pitchFamily="34" charset="-122"/>
                <a:cs typeface="Consolas" panose="020B0609020204030204" pitchFamily="49" charset="0"/>
              </a:rPr>
              <a:t>private:</a:t>
            </a:r>
            <a:endParaRPr lang="en-US" altLang="zh-CN" sz="1400" b="1" dirty="0" smtClean="0">
              <a:solidFill>
                <a:srgbClr val="3814B0"/>
              </a:solidFill>
              <a:latin typeface="Consolas" panose="020B0609020204030204" pitchFamily="49" charset="0"/>
              <a:ea typeface="微软雅黑" panose="020B0503020204020204" pitchFamily="34" charset="-122"/>
              <a:cs typeface="Consolas" panose="020B0609020204030204" pitchFamily="49" charset="0"/>
            </a:endParaRPr>
          </a:p>
          <a:p>
            <a:pPr>
              <a:lnSpc>
                <a:spcPct val="150000"/>
              </a:lnSpc>
            </a:pPr>
            <a:r>
              <a:rPr lang="en-US" altLang="zh-CN" sz="1400" dirty="0">
                <a:latin typeface="Consolas" panose="020B0609020204030204" pitchFamily="49" charset="0"/>
                <a:ea typeface="微软雅黑" panose="020B0503020204020204" pitchFamily="34" charset="-122"/>
                <a:cs typeface="Consolas" panose="020B0609020204030204" pitchFamily="49" charset="0"/>
              </a:rPr>
              <a:t> </a:t>
            </a:r>
            <a:r>
              <a:rPr lang="en-US" altLang="zh-CN" sz="1400" dirty="0" smtClean="0">
                <a:latin typeface="Consolas" panose="020B0609020204030204" pitchFamily="49" charset="0"/>
                <a:ea typeface="微软雅黑" panose="020B0503020204020204" pitchFamily="34" charset="-122"/>
                <a:cs typeface="Consolas" panose="020B0609020204030204" pitchFamily="49" charset="0"/>
              </a:rPr>
              <a:t> string name; </a:t>
            </a:r>
            <a:endParaRPr lang="en-US" altLang="zh-CN" sz="1400" dirty="0" smtClean="0">
              <a:latin typeface="Consolas" panose="020B0609020204030204" pitchFamily="49" charset="0"/>
              <a:ea typeface="微软雅黑" panose="020B0503020204020204" pitchFamily="34" charset="-122"/>
              <a:cs typeface="Consolas" panose="020B0609020204030204" pitchFamily="49" charset="0"/>
            </a:endParaRPr>
          </a:p>
          <a:p>
            <a:pPr>
              <a:lnSpc>
                <a:spcPct val="150000"/>
              </a:lnSpc>
            </a:pPr>
            <a:r>
              <a:rPr lang="en-US" altLang="zh-CN" sz="1400" dirty="0">
                <a:latin typeface="Consolas" panose="020B0609020204030204" pitchFamily="49" charset="0"/>
                <a:ea typeface="微软雅黑" panose="020B0503020204020204" pitchFamily="34" charset="-122"/>
                <a:cs typeface="Consolas" panose="020B0609020204030204" pitchFamily="49" charset="0"/>
              </a:rPr>
              <a:t> </a:t>
            </a:r>
            <a:r>
              <a:rPr lang="en-US" altLang="zh-CN" sz="1400" dirty="0" smtClean="0">
                <a:latin typeface="Consolas" panose="020B0609020204030204" pitchFamily="49" charset="0"/>
                <a:ea typeface="微软雅黑" panose="020B0503020204020204" pitchFamily="34" charset="-122"/>
                <a:cs typeface="Consolas" panose="020B0609020204030204" pitchFamily="49" charset="0"/>
              </a:rPr>
              <a:t> double cost, price;</a:t>
            </a:r>
            <a:endParaRPr lang="en-US" altLang="zh-CN" sz="1400" dirty="0" smtClean="0">
              <a:latin typeface="Consolas" panose="020B0609020204030204" pitchFamily="49" charset="0"/>
              <a:ea typeface="微软雅黑" panose="020B0503020204020204" pitchFamily="34" charset="-122"/>
              <a:cs typeface="Consolas" panose="020B0609020204030204" pitchFamily="49" charset="0"/>
            </a:endParaRPr>
          </a:p>
          <a:p>
            <a:pPr>
              <a:lnSpc>
                <a:spcPct val="150000"/>
              </a:lnSpc>
            </a:pPr>
            <a:r>
              <a:rPr lang="en-US" altLang="zh-CN" sz="1400" dirty="0" smtClean="0">
                <a:latin typeface="Consolas" panose="020B0609020204030204" pitchFamily="49" charset="0"/>
                <a:ea typeface="微软雅黑" panose="020B0503020204020204" pitchFamily="34" charset="-122"/>
                <a:cs typeface="Consolas" panose="020B0609020204030204" pitchFamily="49" charset="0"/>
              </a:rPr>
              <a:t>  double </a:t>
            </a:r>
            <a:r>
              <a:rPr lang="en-US" altLang="zh-CN" sz="1400" dirty="0" err="1" smtClean="0">
                <a:latin typeface="Consolas" panose="020B0609020204030204" pitchFamily="49" charset="0"/>
                <a:ea typeface="微软雅黑" panose="020B0503020204020204" pitchFamily="34" charset="-122"/>
                <a:cs typeface="Consolas" panose="020B0609020204030204" pitchFamily="49" charset="0"/>
              </a:rPr>
              <a:t>getCost</a:t>
            </a:r>
            <a:r>
              <a:rPr lang="en-US" altLang="zh-CN" sz="1400" dirty="0" smtClean="0">
                <a:latin typeface="Consolas" panose="020B0609020204030204" pitchFamily="49" charset="0"/>
                <a:ea typeface="微软雅黑" panose="020B0503020204020204" pitchFamily="34" charset="-122"/>
                <a:cs typeface="Consolas" panose="020B0609020204030204" pitchFamily="49" charset="0"/>
              </a:rPr>
              <a:t>();</a:t>
            </a:r>
            <a:endParaRPr lang="en-US" altLang="zh-CN" sz="1400" dirty="0" smtClean="0">
              <a:latin typeface="Consolas" panose="020B0609020204030204" pitchFamily="49" charset="0"/>
              <a:ea typeface="微软雅黑" panose="020B0503020204020204" pitchFamily="34" charset="-122"/>
              <a:cs typeface="Consolas" panose="020B0609020204030204" pitchFamily="49" charset="0"/>
            </a:endParaRPr>
          </a:p>
          <a:p>
            <a:pPr>
              <a:lnSpc>
                <a:spcPct val="150000"/>
              </a:lnSpc>
            </a:pPr>
            <a:r>
              <a:rPr lang="en-US" altLang="zh-CN" sz="1400" dirty="0" smtClean="0">
                <a:latin typeface="Consolas" panose="020B0609020204030204" pitchFamily="49" charset="0"/>
                <a:ea typeface="微软雅黑" panose="020B0503020204020204" pitchFamily="34" charset="-122"/>
                <a:cs typeface="Consolas" panose="020B0609020204030204" pitchFamily="49" charset="0"/>
              </a:rPr>
              <a:t>public:</a:t>
            </a:r>
            <a:endParaRPr lang="en-US" altLang="zh-CN" sz="1400" dirty="0" smtClean="0">
              <a:latin typeface="Consolas" panose="020B0609020204030204" pitchFamily="49" charset="0"/>
              <a:ea typeface="微软雅黑" panose="020B0503020204020204" pitchFamily="34" charset="-122"/>
              <a:cs typeface="Consolas" panose="020B0609020204030204" pitchFamily="49" charset="0"/>
            </a:endParaRPr>
          </a:p>
          <a:p>
            <a:pPr>
              <a:lnSpc>
                <a:spcPct val="150000"/>
              </a:lnSpc>
            </a:pPr>
            <a:r>
              <a:rPr lang="en-US" altLang="zh-CN" sz="1400" dirty="0" smtClean="0">
                <a:latin typeface="Consolas" panose="020B0609020204030204" pitchFamily="49" charset="0"/>
                <a:ea typeface="微软雅黑" panose="020B0503020204020204" pitchFamily="34" charset="-122"/>
                <a:cs typeface="Consolas" panose="020B0609020204030204" pitchFamily="49" charset="0"/>
              </a:rPr>
              <a:t>  … …</a:t>
            </a:r>
            <a:endParaRPr lang="en-US" altLang="zh-CN" sz="1400" dirty="0" smtClean="0">
              <a:latin typeface="Consolas" panose="020B0609020204030204" pitchFamily="49" charset="0"/>
              <a:ea typeface="微软雅黑" panose="020B0503020204020204" pitchFamily="34" charset="-122"/>
              <a:cs typeface="Consolas" panose="020B0609020204030204" pitchFamily="49" charset="0"/>
            </a:endParaRPr>
          </a:p>
          <a:p>
            <a:pPr>
              <a:lnSpc>
                <a:spcPct val="150000"/>
              </a:lnSpc>
            </a:pPr>
            <a:r>
              <a:rPr lang="en-US" altLang="zh-CN" sz="1400" dirty="0">
                <a:latin typeface="Consolas" panose="020B0609020204030204" pitchFamily="49" charset="0"/>
                <a:ea typeface="微软雅黑" panose="020B0503020204020204" pitchFamily="34" charset="-122"/>
                <a:cs typeface="Consolas" panose="020B0609020204030204" pitchFamily="49" charset="0"/>
              </a:rPr>
              <a:t> </a:t>
            </a:r>
            <a:r>
              <a:rPr lang="en-US" altLang="zh-CN" sz="1400" dirty="0" smtClean="0">
                <a:latin typeface="Consolas" panose="020B0609020204030204" pitchFamily="49" charset="0"/>
                <a:ea typeface="微软雅黑" panose="020B0503020204020204" pitchFamily="34" charset="-122"/>
                <a:cs typeface="Consolas" panose="020B0609020204030204" pitchFamily="49" charset="0"/>
              </a:rPr>
              <a:t> double </a:t>
            </a:r>
            <a:r>
              <a:rPr lang="en-US" altLang="zh-CN" sz="1400" dirty="0" err="1" smtClean="0">
                <a:latin typeface="Consolas" panose="020B0609020204030204" pitchFamily="49" charset="0"/>
                <a:ea typeface="微软雅黑" panose="020B0503020204020204" pitchFamily="34" charset="-122"/>
                <a:cs typeface="Consolas" panose="020B0609020204030204" pitchFamily="49" charset="0"/>
              </a:rPr>
              <a:t>getProfit</a:t>
            </a:r>
            <a:r>
              <a:rPr lang="en-US" altLang="zh-CN" sz="1400" dirty="0" smtClean="0">
                <a:latin typeface="Consolas" panose="020B0609020204030204" pitchFamily="49" charset="0"/>
                <a:ea typeface="微软雅黑" panose="020B0503020204020204" pitchFamily="34" charset="-122"/>
                <a:cs typeface="Consolas" panose="020B0609020204030204" pitchFamily="49" charset="0"/>
              </a:rPr>
              <a:t>();</a:t>
            </a:r>
            <a:endParaRPr lang="en-US" altLang="zh-CN" sz="1400" dirty="0">
              <a:latin typeface="Consolas" panose="020B0609020204030204" pitchFamily="49" charset="0"/>
              <a:ea typeface="微软雅黑" panose="020B0503020204020204" pitchFamily="34" charset="-122"/>
              <a:cs typeface="Consolas" panose="020B0609020204030204" pitchFamily="49" charset="0"/>
            </a:endParaRPr>
          </a:p>
          <a:p>
            <a:pPr>
              <a:lnSpc>
                <a:spcPct val="150000"/>
              </a:lnSpc>
            </a:pPr>
            <a:r>
              <a:rPr lang="en-US" altLang="zh-CN" sz="1400" dirty="0" smtClean="0">
                <a:latin typeface="Consolas" panose="020B0609020204030204" pitchFamily="49" charset="0"/>
                <a:ea typeface="微软雅黑" panose="020B0503020204020204" pitchFamily="34" charset="-122"/>
                <a:cs typeface="Consolas" panose="020B0609020204030204" pitchFamily="49" charset="0"/>
              </a:rPr>
              <a:t>}; </a:t>
            </a:r>
            <a:r>
              <a:rPr lang="en-US" altLang="zh-CN" sz="14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 </a:t>
            </a:r>
            <a:endParaRPr lang="en-US" altLang="zh-CN" sz="14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endParaRPr>
          </a:p>
        </p:txBody>
      </p:sp>
      <p:sp>
        <p:nvSpPr>
          <p:cNvPr id="5" name="TextBox 3"/>
          <p:cNvSpPr txBox="1"/>
          <p:nvPr/>
        </p:nvSpPr>
        <p:spPr>
          <a:xfrm>
            <a:off x="2538028" y="2893968"/>
            <a:ext cx="2915816" cy="1384995"/>
          </a:xfrm>
          <a:prstGeom prst="rect">
            <a:avLst/>
          </a:prstGeom>
          <a:solidFill>
            <a:srgbClr val="FFD073"/>
          </a:solidFill>
          <a:ln w="19050">
            <a:noFill/>
          </a:ln>
        </p:spPr>
        <p:txBody>
          <a:bodyPr wrap="square" rtlCol="0">
            <a:spAutoFit/>
          </a:bodyPr>
          <a:lstStyle>
            <a:defPPr>
              <a:defRPr lang="zh-CN"/>
            </a:defPPr>
            <a:lvl1pPr>
              <a:lnSpc>
                <a:spcPct val="150000"/>
              </a:lnSpc>
              <a:defRPr sz="1200" b="1">
                <a:latin typeface="Consolas" panose="020B0609020204030204" pitchFamily="49" charset="0"/>
                <a:ea typeface="微软雅黑" panose="020B0503020204020204" pitchFamily="34" charset="-122"/>
                <a:cs typeface="Consolas" panose="020B0609020204030204" pitchFamily="49" charset="0"/>
              </a:defRPr>
            </a:lvl1pPr>
          </a:lstStyle>
          <a:p>
            <a:r>
              <a:rPr lang="en-US" altLang="zh-CN" sz="1400" b="0" dirty="0" smtClean="0"/>
              <a:t>double Car::</a:t>
            </a:r>
            <a:r>
              <a:rPr lang="en-US" altLang="zh-CN" sz="1400" b="0" dirty="0" err="1" smtClean="0"/>
              <a:t>getProfit</a:t>
            </a:r>
            <a:r>
              <a:rPr lang="en-US" altLang="zh-CN" sz="1400" b="0" dirty="0" smtClean="0"/>
              <a:t>() </a:t>
            </a:r>
            <a:endParaRPr lang="en-US" altLang="zh-CN" sz="1400" b="0" dirty="0" smtClean="0"/>
          </a:p>
          <a:p>
            <a:r>
              <a:rPr lang="en-US" altLang="zh-CN" sz="1400" b="0" dirty="0" smtClean="0"/>
              <a:t>{</a:t>
            </a:r>
            <a:endParaRPr lang="en-US" altLang="zh-CN" sz="1400" b="0" dirty="0" smtClean="0"/>
          </a:p>
          <a:p>
            <a:r>
              <a:rPr lang="en-US" altLang="zh-CN" sz="1400" b="0" dirty="0" smtClean="0"/>
              <a:t>  return price – cost;</a:t>
            </a:r>
            <a:endParaRPr lang="en-US" altLang="zh-CN" sz="1400" b="0" dirty="0"/>
          </a:p>
          <a:p>
            <a:r>
              <a:rPr lang="en-US" altLang="zh-CN" sz="1400" b="0" dirty="0" smtClean="0"/>
              <a:t>}</a:t>
            </a:r>
            <a:endParaRPr lang="en-US" altLang="zh-CN" sz="1400" b="0" dirty="0"/>
          </a:p>
        </p:txBody>
      </p:sp>
      <p:sp>
        <p:nvSpPr>
          <p:cNvPr id="6" name="TextBox 3"/>
          <p:cNvSpPr txBox="1"/>
          <p:nvPr/>
        </p:nvSpPr>
        <p:spPr>
          <a:xfrm>
            <a:off x="2538029" y="4492277"/>
            <a:ext cx="2915815" cy="1384995"/>
          </a:xfrm>
          <a:prstGeom prst="rect">
            <a:avLst/>
          </a:prstGeom>
          <a:solidFill>
            <a:srgbClr val="FFD073"/>
          </a:solidFill>
          <a:ln w="19050">
            <a:noFill/>
          </a:ln>
        </p:spPr>
        <p:txBody>
          <a:bodyPr wrap="square" rtlCol="0">
            <a:spAutoFit/>
          </a:bodyPr>
          <a:lstStyle>
            <a:defPPr>
              <a:defRPr lang="zh-CN"/>
            </a:defPPr>
            <a:lvl1pPr>
              <a:lnSpc>
                <a:spcPct val="150000"/>
              </a:lnSpc>
              <a:defRPr sz="1200" b="1">
                <a:latin typeface="Consolas" panose="020B0609020204030204" pitchFamily="49" charset="0"/>
                <a:ea typeface="微软雅黑" panose="020B0503020204020204" pitchFamily="34" charset="-122"/>
                <a:cs typeface="Consolas" panose="020B0609020204030204" pitchFamily="49" charset="0"/>
              </a:defRPr>
            </a:lvl1pPr>
          </a:lstStyle>
          <a:p>
            <a:r>
              <a:rPr lang="en-US" altLang="zh-CN" sz="1400" b="0" dirty="0" smtClean="0"/>
              <a:t>double Car::</a:t>
            </a:r>
            <a:r>
              <a:rPr lang="en-US" altLang="zh-CN" sz="1400" b="0" dirty="0" err="1" smtClean="0"/>
              <a:t>getProfit</a:t>
            </a:r>
            <a:r>
              <a:rPr lang="en-US" altLang="zh-CN" sz="1400" b="0" dirty="0" smtClean="0"/>
              <a:t>() </a:t>
            </a:r>
            <a:endParaRPr lang="en-US" altLang="zh-CN" sz="1400" b="0" dirty="0" smtClean="0"/>
          </a:p>
          <a:p>
            <a:r>
              <a:rPr lang="en-US" altLang="zh-CN" sz="1400" b="0" dirty="0" smtClean="0"/>
              <a:t>{</a:t>
            </a:r>
            <a:endParaRPr lang="en-US" altLang="zh-CN" sz="1400" b="0" dirty="0" smtClean="0"/>
          </a:p>
          <a:p>
            <a:r>
              <a:rPr lang="en-US" altLang="zh-CN" sz="1400" b="0" dirty="0" smtClean="0"/>
              <a:t>  return price – </a:t>
            </a:r>
            <a:r>
              <a:rPr lang="en-US" altLang="zh-CN" sz="1400" b="0" dirty="0" err="1" smtClean="0"/>
              <a:t>getCost</a:t>
            </a:r>
            <a:r>
              <a:rPr lang="en-US" altLang="zh-CN" sz="1400" b="0" dirty="0" smtClean="0"/>
              <a:t>();</a:t>
            </a:r>
            <a:endParaRPr lang="en-US" altLang="zh-CN" sz="1400" b="0" dirty="0"/>
          </a:p>
          <a:p>
            <a:r>
              <a:rPr lang="en-US" altLang="zh-CN" sz="1400" b="0" dirty="0" smtClean="0"/>
              <a:t>}</a:t>
            </a:r>
            <a:endParaRPr lang="en-US" altLang="zh-CN" sz="1400" b="0" dirty="0"/>
          </a:p>
        </p:txBody>
      </p:sp>
      <p:sp>
        <p:nvSpPr>
          <p:cNvPr id="8" name="文本框 7"/>
          <p:cNvSpPr txBox="1"/>
          <p:nvPr/>
        </p:nvSpPr>
        <p:spPr>
          <a:xfrm>
            <a:off x="107504" y="2893968"/>
            <a:ext cx="1620957" cy="738664"/>
          </a:xfrm>
          <a:prstGeom prst="rect">
            <a:avLst/>
          </a:prstGeom>
          <a:noFill/>
        </p:spPr>
        <p:txBody>
          <a:bodyPr wrap="none" rtlCol="0">
            <a:spAutoFit/>
          </a:bodyPr>
          <a:lstStyle/>
          <a:p>
            <a:r>
              <a:rPr lang="zh-CN" altLang="en-US" sz="14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类的成员函数可以</a:t>
            </a:r>
            <a:endParaRPr lang="en-US" altLang="zh-CN" sz="14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endParaRPr>
          </a:p>
          <a:p>
            <a:r>
              <a:rPr lang="zh-CN" altLang="en-US" sz="14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直接访问类的私有</a:t>
            </a:r>
            <a:endParaRPr lang="en-US" altLang="zh-CN" sz="14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endParaRPr>
          </a:p>
          <a:p>
            <a:r>
              <a:rPr lang="zh-CN" altLang="en-US" sz="14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成员数据</a:t>
            </a:r>
            <a:endParaRPr lang="en-US" altLang="zh-CN" sz="14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endParaRPr>
          </a:p>
        </p:txBody>
      </p:sp>
      <p:sp>
        <p:nvSpPr>
          <p:cNvPr id="9" name="文本框 8"/>
          <p:cNvSpPr txBox="1"/>
          <p:nvPr/>
        </p:nvSpPr>
        <p:spPr>
          <a:xfrm>
            <a:off x="107504" y="4492277"/>
            <a:ext cx="1620957" cy="1169551"/>
          </a:xfrm>
          <a:prstGeom prst="rect">
            <a:avLst/>
          </a:prstGeom>
          <a:noFill/>
        </p:spPr>
        <p:txBody>
          <a:bodyPr wrap="none" rtlCol="0">
            <a:spAutoFit/>
          </a:bodyPr>
          <a:lstStyle/>
          <a:p>
            <a:r>
              <a:rPr lang="zh-CN" altLang="en-US" sz="14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类的成员函数可以</a:t>
            </a:r>
            <a:endParaRPr lang="en-US" altLang="zh-CN" sz="14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endParaRPr>
          </a:p>
          <a:p>
            <a:r>
              <a:rPr lang="zh-CN" altLang="en-US" sz="14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直接访问类的私有</a:t>
            </a:r>
            <a:endParaRPr lang="en-US" altLang="zh-CN" sz="14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endParaRPr>
          </a:p>
          <a:p>
            <a:r>
              <a:rPr lang="zh-CN" altLang="en-US" sz="14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成员函数，而且成</a:t>
            </a:r>
            <a:endParaRPr lang="en-US" altLang="zh-CN" sz="14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endParaRPr>
          </a:p>
          <a:p>
            <a:r>
              <a:rPr lang="zh-CN" altLang="en-US" sz="14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员函数前</a:t>
            </a:r>
            <a:r>
              <a:rPr lang="zh-CN" altLang="en-US" sz="1400" b="1" dirty="0" smtClean="0">
                <a:solidFill>
                  <a:srgbClr val="FF0000"/>
                </a:solidFill>
                <a:latin typeface="Consolas" panose="020B0609020204030204" pitchFamily="49" charset="0"/>
                <a:ea typeface="微软雅黑" panose="020B0503020204020204" pitchFamily="34" charset="-122"/>
                <a:cs typeface="Consolas" panose="020B0609020204030204" pitchFamily="49" charset="0"/>
              </a:rPr>
              <a:t>不用</a:t>
            </a:r>
            <a:r>
              <a:rPr lang="zh-CN" altLang="en-US" sz="14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加类</a:t>
            </a:r>
            <a:endParaRPr lang="en-US" altLang="zh-CN" sz="14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endParaRPr>
          </a:p>
          <a:p>
            <a:r>
              <a:rPr lang="zh-CN" altLang="en-US" sz="14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的名字</a:t>
            </a:r>
            <a:endParaRPr lang="en-US" altLang="zh-CN" sz="14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endParaRPr>
          </a:p>
        </p:txBody>
      </p:sp>
      <p:cxnSp>
        <p:nvCxnSpPr>
          <p:cNvPr id="11" name="直接连接符 10"/>
          <p:cNvCxnSpPr/>
          <p:nvPr/>
        </p:nvCxnSpPr>
        <p:spPr>
          <a:xfrm>
            <a:off x="4283968" y="5445224"/>
            <a:ext cx="864096" cy="0"/>
          </a:xfrm>
          <a:prstGeom prst="line">
            <a:avLst/>
          </a:prstGeom>
          <a:ln w="28575">
            <a:solidFill>
              <a:srgbClr val="3814B0"/>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6948264" y="4437112"/>
            <a:ext cx="864096" cy="0"/>
          </a:xfrm>
          <a:prstGeom prst="line">
            <a:avLst/>
          </a:prstGeom>
          <a:ln w="28575">
            <a:solidFill>
              <a:srgbClr val="3814B0"/>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6948264" y="4149080"/>
            <a:ext cx="1152128" cy="0"/>
          </a:xfrm>
          <a:prstGeom prst="line">
            <a:avLst/>
          </a:prstGeom>
          <a:ln w="28575">
            <a:solidFill>
              <a:srgbClr val="3814B0"/>
            </a:solidFill>
          </a:ln>
        </p:spPr>
        <p:style>
          <a:lnRef idx="1">
            <a:schemeClr val="accent1"/>
          </a:lnRef>
          <a:fillRef idx="0">
            <a:schemeClr val="accent1"/>
          </a:fillRef>
          <a:effectRef idx="0">
            <a:schemeClr val="accent1"/>
          </a:effectRef>
          <a:fontRef idx="minor">
            <a:schemeClr val="tx1"/>
          </a:fontRef>
        </p:style>
      </p:cxnSp>
      <p:sp>
        <p:nvSpPr>
          <p:cNvPr id="14" name="灯片编号占位符 13"/>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wipe(left)">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wipe(left)">
                                      <p:cBhvr>
                                        <p:cTn id="22" dur="5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fade">
                                      <p:cBhvr>
                                        <p:cTn id="27" dur="500"/>
                                        <p:tgtEl>
                                          <p:spTgt spid="5"/>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fade">
                                      <p:cBhvr>
                                        <p:cTn id="32" dur="500"/>
                                        <p:tgtEl>
                                          <p:spTgt spid="6"/>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wipe(left)">
                                      <p:cBhvr>
                                        <p:cTn id="37" dur="500"/>
                                        <p:tgtEl>
                                          <p:spTgt spid="11"/>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9"/>
                                        </p:tgtEl>
                                        <p:attrNameLst>
                                          <p:attrName>style.visibility</p:attrName>
                                        </p:attrNameLst>
                                      </p:cBhvr>
                                      <p:to>
                                        <p:strVal val="visible"/>
                                      </p:to>
                                    </p:set>
                                    <p:animEffect transition="in" filter="fade">
                                      <p:cBhvr>
                                        <p:cTn id="4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9"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同类对象作为成员函数的参数</a:t>
            </a:r>
            <a:endParaRPr lang="zh-CN" altLang="en-US" dirty="0"/>
          </a:p>
        </p:txBody>
      </p:sp>
      <p:sp>
        <p:nvSpPr>
          <p:cNvPr id="4" name="TextBox 3"/>
          <p:cNvSpPr txBox="1"/>
          <p:nvPr/>
        </p:nvSpPr>
        <p:spPr>
          <a:xfrm>
            <a:off x="2538029" y="1268760"/>
            <a:ext cx="3995937" cy="2769989"/>
          </a:xfrm>
          <a:prstGeom prst="rect">
            <a:avLst/>
          </a:prstGeom>
          <a:solidFill>
            <a:srgbClr val="FFFF73"/>
          </a:solidFill>
          <a:ln w="19050">
            <a:noFill/>
          </a:ln>
        </p:spPr>
        <p:txBody>
          <a:bodyPr wrap="square" rtlCol="0">
            <a:spAutoFit/>
          </a:bodyPr>
          <a:lstStyle/>
          <a:p>
            <a:pPr>
              <a:lnSpc>
                <a:spcPct val="150000"/>
              </a:lnSpc>
            </a:pPr>
            <a:r>
              <a:rPr lang="en-US" altLang="zh-CN" sz="1400" dirty="0" smtClean="0">
                <a:latin typeface="Consolas" panose="020B0609020204030204" pitchFamily="49" charset="0"/>
                <a:ea typeface="微软雅黑" panose="020B0503020204020204" pitchFamily="34" charset="-122"/>
                <a:cs typeface="Consolas" panose="020B0609020204030204" pitchFamily="49" charset="0"/>
              </a:rPr>
              <a:t>class Car {</a:t>
            </a:r>
            <a:endParaRPr lang="en-US" altLang="zh-CN" sz="1400" dirty="0" smtClean="0">
              <a:latin typeface="Consolas" panose="020B0609020204030204" pitchFamily="49" charset="0"/>
              <a:ea typeface="微软雅黑" panose="020B0503020204020204" pitchFamily="34" charset="-122"/>
              <a:cs typeface="Consolas" panose="020B0609020204030204" pitchFamily="49" charset="0"/>
            </a:endParaRPr>
          </a:p>
          <a:p>
            <a:pPr>
              <a:lnSpc>
                <a:spcPct val="150000"/>
              </a:lnSpc>
            </a:pPr>
            <a:r>
              <a:rPr lang="en-US" altLang="zh-CN" sz="1400" b="1" dirty="0" smtClean="0">
                <a:solidFill>
                  <a:srgbClr val="3814B0"/>
                </a:solidFill>
                <a:latin typeface="Consolas" panose="020B0609020204030204" pitchFamily="49" charset="0"/>
                <a:ea typeface="微软雅黑" panose="020B0503020204020204" pitchFamily="34" charset="-122"/>
                <a:cs typeface="Consolas" panose="020B0609020204030204" pitchFamily="49" charset="0"/>
              </a:rPr>
              <a:t>private:</a:t>
            </a:r>
            <a:endParaRPr lang="en-US" altLang="zh-CN" sz="1400" b="1" dirty="0" smtClean="0">
              <a:solidFill>
                <a:srgbClr val="3814B0"/>
              </a:solidFill>
              <a:latin typeface="Consolas" panose="020B0609020204030204" pitchFamily="49" charset="0"/>
              <a:ea typeface="微软雅黑" panose="020B0503020204020204" pitchFamily="34" charset="-122"/>
              <a:cs typeface="Consolas" panose="020B0609020204030204" pitchFamily="49" charset="0"/>
            </a:endParaRPr>
          </a:p>
          <a:p>
            <a:pPr>
              <a:lnSpc>
                <a:spcPct val="150000"/>
              </a:lnSpc>
            </a:pPr>
            <a:r>
              <a:rPr lang="en-US" altLang="zh-CN" sz="1400" dirty="0">
                <a:latin typeface="Consolas" panose="020B0609020204030204" pitchFamily="49" charset="0"/>
                <a:ea typeface="微软雅黑" panose="020B0503020204020204" pitchFamily="34" charset="-122"/>
                <a:cs typeface="Consolas" panose="020B0609020204030204" pitchFamily="49" charset="0"/>
              </a:rPr>
              <a:t> </a:t>
            </a:r>
            <a:r>
              <a:rPr lang="en-US" altLang="zh-CN" sz="1400" dirty="0" smtClean="0">
                <a:latin typeface="Consolas" panose="020B0609020204030204" pitchFamily="49" charset="0"/>
                <a:ea typeface="微软雅黑" panose="020B0503020204020204" pitchFamily="34" charset="-122"/>
                <a:cs typeface="Consolas" panose="020B0609020204030204" pitchFamily="49" charset="0"/>
              </a:rPr>
              <a:t> string name; </a:t>
            </a:r>
            <a:endParaRPr lang="en-US" altLang="zh-CN" sz="1400" dirty="0" smtClean="0">
              <a:latin typeface="Consolas" panose="020B0609020204030204" pitchFamily="49" charset="0"/>
              <a:ea typeface="微软雅黑" panose="020B0503020204020204" pitchFamily="34" charset="-122"/>
              <a:cs typeface="Consolas" panose="020B0609020204030204" pitchFamily="49" charset="0"/>
            </a:endParaRPr>
          </a:p>
          <a:p>
            <a:pPr>
              <a:lnSpc>
                <a:spcPct val="150000"/>
              </a:lnSpc>
            </a:pPr>
            <a:r>
              <a:rPr lang="en-US" altLang="zh-CN" sz="1400" dirty="0">
                <a:latin typeface="Consolas" panose="020B0609020204030204" pitchFamily="49" charset="0"/>
                <a:ea typeface="微软雅黑" panose="020B0503020204020204" pitchFamily="34" charset="-122"/>
                <a:cs typeface="Consolas" panose="020B0609020204030204" pitchFamily="49" charset="0"/>
              </a:rPr>
              <a:t> </a:t>
            </a:r>
            <a:r>
              <a:rPr lang="en-US" altLang="zh-CN" sz="1400" dirty="0" smtClean="0">
                <a:latin typeface="Consolas" panose="020B0609020204030204" pitchFamily="49" charset="0"/>
                <a:ea typeface="微软雅黑" panose="020B0503020204020204" pitchFamily="34" charset="-122"/>
                <a:cs typeface="Consolas" panose="020B0609020204030204" pitchFamily="49" charset="0"/>
              </a:rPr>
              <a:t> double cost; </a:t>
            </a:r>
            <a:endParaRPr lang="en-US" altLang="zh-CN" sz="1400" dirty="0" smtClean="0">
              <a:latin typeface="Consolas" panose="020B0609020204030204" pitchFamily="49" charset="0"/>
              <a:ea typeface="微软雅黑" panose="020B0503020204020204" pitchFamily="34" charset="-122"/>
              <a:cs typeface="Consolas" panose="020B0609020204030204" pitchFamily="49" charset="0"/>
            </a:endParaRPr>
          </a:p>
          <a:p>
            <a:pPr>
              <a:lnSpc>
                <a:spcPct val="150000"/>
              </a:lnSpc>
            </a:pPr>
            <a:r>
              <a:rPr lang="en-US" altLang="zh-CN" sz="1400" dirty="0" smtClean="0">
                <a:latin typeface="Consolas" panose="020B0609020204030204" pitchFamily="49" charset="0"/>
                <a:ea typeface="微软雅黑" panose="020B0503020204020204" pitchFamily="34" charset="-122"/>
                <a:cs typeface="Consolas" panose="020B0609020204030204" pitchFamily="49" charset="0"/>
              </a:rPr>
              <a:t>public:</a:t>
            </a:r>
            <a:endParaRPr lang="en-US" altLang="zh-CN" sz="1400" dirty="0" smtClean="0">
              <a:latin typeface="Consolas" panose="020B0609020204030204" pitchFamily="49" charset="0"/>
              <a:ea typeface="微软雅黑" panose="020B0503020204020204" pitchFamily="34" charset="-122"/>
              <a:cs typeface="Consolas" panose="020B0609020204030204" pitchFamily="49" charset="0"/>
            </a:endParaRPr>
          </a:p>
          <a:p>
            <a:pPr>
              <a:lnSpc>
                <a:spcPct val="150000"/>
              </a:lnSpc>
            </a:pPr>
            <a:r>
              <a:rPr lang="en-US" altLang="zh-CN" sz="1400" dirty="0" smtClean="0">
                <a:latin typeface="Consolas" panose="020B0609020204030204" pitchFamily="49" charset="0"/>
                <a:ea typeface="微软雅黑" panose="020B0503020204020204" pitchFamily="34" charset="-122"/>
                <a:cs typeface="Consolas" panose="020B0609020204030204" pitchFamily="49" charset="0"/>
              </a:rPr>
              <a:t>  </a:t>
            </a:r>
            <a:r>
              <a:rPr lang="en-US" altLang="zh-CN" dirty="0" err="1" smtClean="0">
                <a:latin typeface="Consolas" panose="020B0609020204030204" pitchFamily="49" charset="0"/>
                <a:ea typeface="微软雅黑" panose="020B0503020204020204" pitchFamily="34" charset="-122"/>
                <a:cs typeface="Consolas" panose="020B0609020204030204" pitchFamily="49" charset="0"/>
              </a:rPr>
              <a:t>bool</a:t>
            </a:r>
            <a:r>
              <a:rPr lang="en-US" altLang="zh-CN" dirty="0" smtClean="0">
                <a:latin typeface="Consolas" panose="020B0609020204030204" pitchFamily="49" charset="0"/>
                <a:ea typeface="微软雅黑" panose="020B0503020204020204" pitchFamily="34" charset="-122"/>
                <a:cs typeface="Consolas" panose="020B0609020204030204" pitchFamily="49" charset="0"/>
              </a:rPr>
              <a:t>  compare( Car &amp; car );</a:t>
            </a:r>
            <a:endParaRPr lang="en-US" altLang="zh-CN" dirty="0" smtClean="0">
              <a:latin typeface="Consolas" panose="020B0609020204030204" pitchFamily="49" charset="0"/>
              <a:ea typeface="微软雅黑" panose="020B0503020204020204" pitchFamily="34" charset="-122"/>
              <a:cs typeface="Consolas" panose="020B0609020204030204" pitchFamily="49" charset="0"/>
            </a:endParaRPr>
          </a:p>
          <a:p>
            <a:pPr>
              <a:lnSpc>
                <a:spcPct val="150000"/>
              </a:lnSpc>
            </a:pPr>
            <a:r>
              <a:rPr lang="en-US" altLang="zh-CN" sz="1400" dirty="0">
                <a:latin typeface="Consolas" panose="020B0609020204030204" pitchFamily="49" charset="0"/>
                <a:ea typeface="微软雅黑" panose="020B0503020204020204" pitchFamily="34" charset="-122"/>
                <a:cs typeface="Consolas" panose="020B0609020204030204" pitchFamily="49" charset="0"/>
              </a:rPr>
              <a:t> </a:t>
            </a:r>
            <a:r>
              <a:rPr lang="en-US" altLang="zh-CN" sz="1400" dirty="0" smtClean="0">
                <a:latin typeface="Consolas" panose="020B0609020204030204" pitchFamily="49" charset="0"/>
                <a:ea typeface="微软雅黑" panose="020B0503020204020204" pitchFamily="34" charset="-122"/>
                <a:cs typeface="Consolas" panose="020B0609020204030204" pitchFamily="49" charset="0"/>
              </a:rPr>
              <a:t> double </a:t>
            </a:r>
            <a:r>
              <a:rPr lang="en-US" altLang="zh-CN" sz="1400" dirty="0" err="1" smtClean="0">
                <a:latin typeface="Consolas" panose="020B0609020204030204" pitchFamily="49" charset="0"/>
                <a:ea typeface="微软雅黑" panose="020B0503020204020204" pitchFamily="34" charset="-122"/>
                <a:cs typeface="Consolas" panose="020B0609020204030204" pitchFamily="49" charset="0"/>
              </a:rPr>
              <a:t>getProfit</a:t>
            </a:r>
            <a:r>
              <a:rPr lang="en-US" altLang="zh-CN" sz="1400" dirty="0" smtClean="0">
                <a:latin typeface="Consolas" panose="020B0609020204030204" pitchFamily="49" charset="0"/>
                <a:ea typeface="微软雅黑" panose="020B0503020204020204" pitchFamily="34" charset="-122"/>
                <a:cs typeface="Consolas" panose="020B0609020204030204" pitchFamily="49" charset="0"/>
              </a:rPr>
              <a:t>();</a:t>
            </a:r>
            <a:endParaRPr lang="en-US" altLang="zh-CN" sz="1400" dirty="0">
              <a:latin typeface="Consolas" panose="020B0609020204030204" pitchFamily="49" charset="0"/>
              <a:ea typeface="微软雅黑" panose="020B0503020204020204" pitchFamily="34" charset="-122"/>
              <a:cs typeface="Consolas" panose="020B0609020204030204" pitchFamily="49" charset="0"/>
            </a:endParaRPr>
          </a:p>
          <a:p>
            <a:pPr>
              <a:lnSpc>
                <a:spcPct val="150000"/>
              </a:lnSpc>
            </a:pPr>
            <a:r>
              <a:rPr lang="en-US" altLang="zh-CN" sz="1400" dirty="0" smtClean="0">
                <a:latin typeface="Consolas" panose="020B0609020204030204" pitchFamily="49" charset="0"/>
                <a:ea typeface="微软雅黑" panose="020B0503020204020204" pitchFamily="34" charset="-122"/>
                <a:cs typeface="Consolas" panose="020B0609020204030204" pitchFamily="49" charset="0"/>
              </a:rPr>
              <a:t>}; </a:t>
            </a:r>
            <a:r>
              <a:rPr lang="en-US" altLang="zh-CN" sz="14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 </a:t>
            </a:r>
            <a:endParaRPr lang="en-US" altLang="zh-CN" sz="14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endParaRPr>
          </a:p>
        </p:txBody>
      </p:sp>
      <p:sp>
        <p:nvSpPr>
          <p:cNvPr id="5" name="TextBox 3"/>
          <p:cNvSpPr txBox="1"/>
          <p:nvPr/>
        </p:nvSpPr>
        <p:spPr>
          <a:xfrm>
            <a:off x="2538029" y="4326781"/>
            <a:ext cx="3995937" cy="2123658"/>
          </a:xfrm>
          <a:prstGeom prst="rect">
            <a:avLst/>
          </a:prstGeom>
          <a:solidFill>
            <a:srgbClr val="FFD073"/>
          </a:solidFill>
          <a:ln w="19050">
            <a:noFill/>
          </a:ln>
        </p:spPr>
        <p:txBody>
          <a:bodyPr wrap="square" rtlCol="0">
            <a:spAutoFit/>
          </a:bodyPr>
          <a:lstStyle>
            <a:defPPr>
              <a:defRPr lang="zh-CN"/>
            </a:defPPr>
            <a:lvl1pPr>
              <a:lnSpc>
                <a:spcPct val="150000"/>
              </a:lnSpc>
              <a:defRPr sz="1200" b="1">
                <a:latin typeface="Consolas" panose="020B0609020204030204" pitchFamily="49" charset="0"/>
                <a:ea typeface="微软雅黑" panose="020B0503020204020204" pitchFamily="34" charset="-122"/>
                <a:cs typeface="Consolas" panose="020B0609020204030204" pitchFamily="49" charset="0"/>
              </a:defRPr>
            </a:lvl1pPr>
          </a:lstStyle>
          <a:p>
            <a:r>
              <a:rPr lang="en-US" altLang="zh-CN" sz="1400" b="0" dirty="0" err="1" smtClean="0"/>
              <a:t>bool</a:t>
            </a:r>
            <a:r>
              <a:rPr lang="en-US" altLang="zh-CN" sz="1400" b="0" dirty="0" smtClean="0"/>
              <a:t> Car::compare( Car &amp; car) </a:t>
            </a:r>
            <a:r>
              <a:rPr lang="en-US" altLang="zh-CN" sz="1400" b="0" dirty="0"/>
              <a:t> </a:t>
            </a:r>
            <a:r>
              <a:rPr lang="en-US" altLang="zh-CN" sz="1400" b="0" dirty="0" smtClean="0"/>
              <a:t>{</a:t>
            </a:r>
            <a:endParaRPr lang="en-US" altLang="zh-CN" sz="1400" b="0" dirty="0" smtClean="0"/>
          </a:p>
          <a:p>
            <a:r>
              <a:rPr lang="en-US" altLang="zh-CN" sz="1400" b="0" dirty="0" smtClean="0"/>
              <a:t>  if( </a:t>
            </a:r>
            <a:r>
              <a:rPr lang="en-US" altLang="zh-CN" sz="1800" b="0" dirty="0" smtClean="0">
                <a:solidFill>
                  <a:srgbClr val="3814B0"/>
                </a:solidFill>
              </a:rPr>
              <a:t>cost &gt; </a:t>
            </a:r>
            <a:r>
              <a:rPr lang="en-US" altLang="zh-CN" sz="1800" b="0" dirty="0" err="1" smtClean="0">
                <a:solidFill>
                  <a:srgbClr val="3814B0"/>
                </a:solidFill>
              </a:rPr>
              <a:t>car.cost</a:t>
            </a:r>
            <a:r>
              <a:rPr lang="en-US" altLang="zh-CN" sz="1800" b="0" dirty="0" smtClean="0">
                <a:solidFill>
                  <a:srgbClr val="3814B0"/>
                </a:solidFill>
              </a:rPr>
              <a:t> </a:t>
            </a:r>
            <a:r>
              <a:rPr lang="en-US" altLang="zh-CN" sz="1400" b="0" dirty="0" smtClean="0"/>
              <a:t>) </a:t>
            </a:r>
            <a:endParaRPr lang="en-US" altLang="zh-CN" sz="1400" b="0" dirty="0" smtClean="0"/>
          </a:p>
          <a:p>
            <a:r>
              <a:rPr lang="en-US" altLang="zh-CN" sz="1400" b="0" dirty="0" smtClean="0"/>
              <a:t>    return true;</a:t>
            </a:r>
            <a:endParaRPr lang="en-US" altLang="zh-CN" sz="1400" b="0" dirty="0" smtClean="0"/>
          </a:p>
          <a:p>
            <a:r>
              <a:rPr lang="en-US" altLang="zh-CN" sz="1400" b="0" dirty="0"/>
              <a:t> </a:t>
            </a:r>
            <a:r>
              <a:rPr lang="en-US" altLang="zh-CN" sz="1400" b="0" dirty="0" smtClean="0"/>
              <a:t> else</a:t>
            </a:r>
            <a:endParaRPr lang="en-US" altLang="zh-CN" sz="1400" b="0" dirty="0" smtClean="0"/>
          </a:p>
          <a:p>
            <a:r>
              <a:rPr lang="en-US" altLang="zh-CN" sz="1400" b="0" dirty="0"/>
              <a:t> </a:t>
            </a:r>
            <a:r>
              <a:rPr lang="en-US" altLang="zh-CN" sz="1400" b="0" dirty="0" smtClean="0"/>
              <a:t>   return false;</a:t>
            </a:r>
            <a:endParaRPr lang="en-US" altLang="zh-CN" sz="1400" b="0" dirty="0"/>
          </a:p>
          <a:p>
            <a:r>
              <a:rPr lang="en-US" altLang="zh-CN" sz="1400" b="0" dirty="0" smtClean="0"/>
              <a:t>} </a:t>
            </a:r>
            <a:r>
              <a:rPr lang="en-US" altLang="zh-CN" sz="1400" b="0" dirty="0" smtClean="0">
                <a:solidFill>
                  <a:schemeClr val="tx1">
                    <a:lumMod val="50000"/>
                    <a:lumOff val="50000"/>
                  </a:schemeClr>
                </a:solidFill>
              </a:rPr>
              <a:t>//</a:t>
            </a:r>
            <a:r>
              <a:rPr lang="zh-CN" altLang="en-US" sz="1400" b="0" dirty="0" smtClean="0">
                <a:solidFill>
                  <a:schemeClr val="tx1">
                    <a:lumMod val="50000"/>
                    <a:lumOff val="50000"/>
                  </a:schemeClr>
                </a:solidFill>
              </a:rPr>
              <a:t>按照汽车价格进行比较</a:t>
            </a:r>
            <a:endParaRPr lang="en-US" altLang="zh-CN" sz="1400" b="0" dirty="0">
              <a:solidFill>
                <a:schemeClr val="tx1">
                  <a:lumMod val="50000"/>
                  <a:lumOff val="50000"/>
                </a:schemeClr>
              </a:solidFill>
            </a:endParaRPr>
          </a:p>
        </p:txBody>
      </p:sp>
      <p:sp>
        <p:nvSpPr>
          <p:cNvPr id="6" name="文本框 5"/>
          <p:cNvSpPr txBox="1"/>
          <p:nvPr/>
        </p:nvSpPr>
        <p:spPr>
          <a:xfrm>
            <a:off x="107504" y="4562544"/>
            <a:ext cx="1620957" cy="738664"/>
          </a:xfrm>
          <a:prstGeom prst="rect">
            <a:avLst/>
          </a:prstGeom>
          <a:noFill/>
        </p:spPr>
        <p:txBody>
          <a:bodyPr wrap="none" rtlCol="0">
            <a:spAutoFit/>
          </a:bodyPr>
          <a:lstStyle/>
          <a:p>
            <a:r>
              <a:rPr lang="zh-CN" altLang="en-US" sz="14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类的成员函数可以</a:t>
            </a:r>
            <a:endParaRPr lang="en-US" altLang="zh-CN" sz="14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endParaRPr>
          </a:p>
          <a:p>
            <a:r>
              <a:rPr lang="zh-CN" altLang="en-US" sz="14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直接访问类的私有</a:t>
            </a:r>
            <a:endParaRPr lang="en-US" altLang="zh-CN" sz="14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endParaRPr>
          </a:p>
          <a:p>
            <a:r>
              <a:rPr lang="zh-CN" altLang="en-US" sz="14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成员数据</a:t>
            </a:r>
            <a:endParaRPr lang="en-US" altLang="zh-CN" sz="14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endParaRPr>
          </a:p>
        </p:txBody>
      </p:sp>
      <p:cxnSp>
        <p:nvCxnSpPr>
          <p:cNvPr id="8" name="直接箭头连接符 7"/>
          <p:cNvCxnSpPr/>
          <p:nvPr/>
        </p:nvCxnSpPr>
        <p:spPr>
          <a:xfrm flipH="1">
            <a:off x="4211960" y="2492896"/>
            <a:ext cx="2874455" cy="0"/>
          </a:xfrm>
          <a:prstGeom prst="straightConnector1">
            <a:avLst/>
          </a:prstGeom>
          <a:ln w="12700">
            <a:solidFill>
              <a:srgbClr val="3814B0"/>
            </a:solidFill>
            <a:tailEnd type="triangle"/>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7086415" y="2257708"/>
            <a:ext cx="1399742" cy="523220"/>
          </a:xfrm>
          <a:prstGeom prst="rect">
            <a:avLst/>
          </a:prstGeom>
          <a:noFill/>
        </p:spPr>
        <p:txBody>
          <a:bodyPr wrap="none" rtlCol="0">
            <a:spAutoFit/>
          </a:bodyPr>
          <a:lstStyle/>
          <a:p>
            <a:r>
              <a:rPr lang="en-US" altLang="zh-CN" sz="1400" dirty="0" smtClean="0">
                <a:latin typeface="Consolas" panose="020B0609020204030204" pitchFamily="49" charset="0"/>
                <a:ea typeface="微软雅黑" panose="020B0503020204020204" pitchFamily="34" charset="-122"/>
                <a:cs typeface="Consolas" panose="020B0609020204030204" pitchFamily="49" charset="0"/>
              </a:rPr>
              <a:t>cost </a:t>
            </a:r>
            <a:r>
              <a:rPr lang="zh-CN" altLang="en-US" sz="1400" dirty="0" smtClean="0">
                <a:latin typeface="Consolas" panose="020B0609020204030204" pitchFamily="49" charset="0"/>
                <a:ea typeface="微软雅黑" panose="020B0503020204020204" pitchFamily="34" charset="-122"/>
                <a:cs typeface="Consolas" panose="020B0609020204030204" pitchFamily="49" charset="0"/>
              </a:rPr>
              <a:t>是私有数</a:t>
            </a:r>
            <a:endParaRPr lang="en-US" altLang="zh-CN" sz="1400" dirty="0" smtClean="0">
              <a:latin typeface="Consolas" panose="020B0609020204030204" pitchFamily="49" charset="0"/>
              <a:ea typeface="微软雅黑" panose="020B0503020204020204" pitchFamily="34" charset="-122"/>
              <a:cs typeface="Consolas" panose="020B0609020204030204" pitchFamily="49" charset="0"/>
            </a:endParaRPr>
          </a:p>
          <a:p>
            <a:r>
              <a:rPr lang="zh-CN" altLang="en-US" sz="1400" dirty="0" smtClean="0">
                <a:latin typeface="Consolas" panose="020B0609020204030204" pitchFamily="49" charset="0"/>
                <a:ea typeface="微软雅黑" panose="020B0503020204020204" pitchFamily="34" charset="-122"/>
                <a:cs typeface="Consolas" panose="020B0609020204030204" pitchFamily="49" charset="0"/>
              </a:rPr>
              <a:t>据成员</a:t>
            </a:r>
            <a:endParaRPr lang="en-US" altLang="zh-CN" sz="1400" dirty="0" smtClean="0">
              <a:latin typeface="Consolas" panose="020B0609020204030204" pitchFamily="49" charset="0"/>
              <a:ea typeface="微软雅黑" panose="020B0503020204020204" pitchFamily="34" charset="-122"/>
              <a:cs typeface="Consolas" panose="020B0609020204030204" pitchFamily="49" charset="0"/>
            </a:endParaRPr>
          </a:p>
        </p:txBody>
      </p:sp>
      <p:sp>
        <p:nvSpPr>
          <p:cNvPr id="10" name="文本框 9"/>
          <p:cNvSpPr txBox="1"/>
          <p:nvPr/>
        </p:nvSpPr>
        <p:spPr>
          <a:xfrm>
            <a:off x="7109235" y="2919298"/>
            <a:ext cx="1441420" cy="523220"/>
          </a:xfrm>
          <a:prstGeom prst="rect">
            <a:avLst/>
          </a:prstGeom>
          <a:noFill/>
        </p:spPr>
        <p:txBody>
          <a:bodyPr wrap="none" rtlCol="0">
            <a:spAutoFit/>
          </a:bodyPr>
          <a:lstStyle/>
          <a:p>
            <a:r>
              <a:rPr lang="zh-CN" altLang="en-US" sz="1400" dirty="0" smtClean="0">
                <a:latin typeface="Consolas" panose="020B0609020204030204" pitchFamily="49" charset="0"/>
                <a:ea typeface="微软雅黑" panose="020B0503020204020204" pitchFamily="34" charset="-122"/>
                <a:cs typeface="Consolas" panose="020B0609020204030204" pitchFamily="49" charset="0"/>
              </a:rPr>
              <a:t>成员函数的参数</a:t>
            </a:r>
            <a:endParaRPr lang="en-US" altLang="zh-CN" sz="1400" dirty="0" smtClean="0">
              <a:latin typeface="Consolas" panose="020B0609020204030204" pitchFamily="49" charset="0"/>
              <a:ea typeface="微软雅黑" panose="020B0503020204020204" pitchFamily="34" charset="-122"/>
              <a:cs typeface="Consolas" panose="020B0609020204030204" pitchFamily="49" charset="0"/>
            </a:endParaRPr>
          </a:p>
          <a:p>
            <a:r>
              <a:rPr lang="zh-CN" altLang="en-US" sz="1400" dirty="0" smtClean="0">
                <a:latin typeface="Consolas" panose="020B0609020204030204" pitchFamily="49" charset="0"/>
                <a:ea typeface="微软雅黑" panose="020B0503020204020204" pitchFamily="34" charset="-122"/>
                <a:cs typeface="Consolas" panose="020B0609020204030204" pitchFamily="49" charset="0"/>
              </a:rPr>
              <a:t>为同类的对象</a:t>
            </a:r>
            <a:endParaRPr lang="en-US" altLang="zh-CN" sz="1400" dirty="0" smtClean="0">
              <a:latin typeface="Consolas" panose="020B0609020204030204" pitchFamily="49" charset="0"/>
              <a:ea typeface="微软雅黑" panose="020B0503020204020204" pitchFamily="34" charset="-122"/>
              <a:cs typeface="Consolas" panose="020B0609020204030204" pitchFamily="49" charset="0"/>
            </a:endParaRPr>
          </a:p>
        </p:txBody>
      </p:sp>
      <p:cxnSp>
        <p:nvCxnSpPr>
          <p:cNvPr id="11" name="直接箭头连接符 10"/>
          <p:cNvCxnSpPr/>
          <p:nvPr/>
        </p:nvCxnSpPr>
        <p:spPr>
          <a:xfrm flipH="1">
            <a:off x="6294327" y="3180908"/>
            <a:ext cx="792088" cy="0"/>
          </a:xfrm>
          <a:prstGeom prst="straightConnector1">
            <a:avLst/>
          </a:prstGeom>
          <a:ln w="12700">
            <a:solidFill>
              <a:srgbClr val="3814B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a:off x="1763688" y="4941168"/>
            <a:ext cx="971331" cy="0"/>
          </a:xfrm>
          <a:prstGeom prst="straightConnector1">
            <a:avLst/>
          </a:prstGeom>
          <a:ln w="12700">
            <a:solidFill>
              <a:srgbClr val="3814B0"/>
            </a:solidFill>
            <a:tailEnd type="triangle"/>
          </a:ln>
        </p:spPr>
        <p:style>
          <a:lnRef idx="1">
            <a:schemeClr val="accent1"/>
          </a:lnRef>
          <a:fillRef idx="0">
            <a:schemeClr val="accent1"/>
          </a:fillRef>
          <a:effectRef idx="0">
            <a:schemeClr val="accent1"/>
          </a:effectRef>
          <a:fontRef idx="minor">
            <a:schemeClr val="tx1"/>
          </a:fontRef>
        </p:style>
      </p:cxnSp>
      <p:sp>
        <p:nvSpPr>
          <p:cNvPr id="12" name="灯片编号占位符 11"/>
          <p:cNvSpPr>
            <a:spLocks noGrp="1"/>
          </p:cNvSpPr>
          <p:nvPr>
            <p:ph type="sldNum" sz="quarter" idx="12"/>
          </p:nvPr>
        </p:nvSpPr>
        <p:spPr/>
        <p:txBody>
          <a:bodyPr/>
          <a:lstStyle/>
          <a:p>
            <a:fld id="{0C913308-F349-4B6D-A68A-DD1791B4A57B}" type="slidenum">
              <a:rPr lang="zh-CN" altLang="en-US" smtClean="0"/>
            </a:fld>
            <a:endParaRPr lang="zh-CN" altLang="en-US"/>
          </a:p>
        </p:txBody>
      </p:sp>
      <mc:AlternateContent xmlns:mc="http://schemas.openxmlformats.org/markup-compatibility/2006" xmlns:p14="http://schemas.microsoft.com/office/powerpoint/2010/main">
        <mc:Choice Requires="p14">
          <p:contentPart r:id="rId1" p14:bwMode="auto">
            <p14:nvContentPartPr>
              <p14:cNvPr id="3" name="墨迹 2"/>
              <p14:cNvContentPartPr/>
              <p14:nvPr/>
            </p14:nvContentPartPr>
            <p14:xfrm>
              <a:off x="4800600" y="4432320"/>
              <a:ext cx="622800" cy="305280"/>
            </p14:xfrm>
          </p:contentPart>
        </mc:Choice>
        <mc:Fallback xmlns="">
          <p:pic>
            <p:nvPicPr>
              <p:cNvPr id="3" name="墨迹 2"/>
            </p:nvPicPr>
            <p:blipFill>
              <a:blip r:embed="rId2"/>
            </p:blipFill>
            <p:spPr>
              <a:xfrm>
                <a:off x="4800600" y="4432320"/>
                <a:ext cx="622800" cy="305280"/>
              </a:xfrm>
              <a:prstGeom prst="rect"/>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right)">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2" fill="hold"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wipe(right)">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fade">
                                      <p:cBhvr>
                                        <p:cTn id="32" dur="500"/>
                                        <p:tgtEl>
                                          <p:spTgt spid="5"/>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5">
                                            <p:txEl>
                                              <p:pRg st="0" end="0"/>
                                            </p:txEl>
                                          </p:spTgt>
                                        </p:tgtEl>
                                        <p:attrNameLst>
                                          <p:attrName>style.visibility</p:attrName>
                                        </p:attrNameLst>
                                      </p:cBhvr>
                                      <p:to>
                                        <p:strVal val="visible"/>
                                      </p:to>
                                    </p:set>
                                    <p:animEffect transition="in" filter="fade">
                                      <p:cBhvr>
                                        <p:cTn id="37" dur="500"/>
                                        <p:tgtEl>
                                          <p:spTgt spid="5">
                                            <p:txEl>
                                              <p:pRg st="0" end="0"/>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5">
                                            <p:txEl>
                                              <p:pRg st="5" end="5"/>
                                            </p:txEl>
                                          </p:spTgt>
                                        </p:tgtEl>
                                        <p:attrNameLst>
                                          <p:attrName>style.visibility</p:attrName>
                                        </p:attrNameLst>
                                      </p:cBhvr>
                                      <p:to>
                                        <p:strVal val="visible"/>
                                      </p:to>
                                    </p:set>
                                    <p:animEffect transition="in" filter="fade">
                                      <p:cBhvr>
                                        <p:cTn id="40" dur="500"/>
                                        <p:tgtEl>
                                          <p:spTgt spid="5">
                                            <p:txEl>
                                              <p:pRg st="5" end="5"/>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5">
                                            <p:txEl>
                                              <p:pRg st="1" end="1"/>
                                            </p:txEl>
                                          </p:spTgt>
                                        </p:tgtEl>
                                        <p:attrNameLst>
                                          <p:attrName>style.visibility</p:attrName>
                                        </p:attrNameLst>
                                      </p:cBhvr>
                                      <p:to>
                                        <p:strVal val="visible"/>
                                      </p:to>
                                    </p:set>
                                    <p:animEffect transition="in" filter="fade">
                                      <p:cBhvr>
                                        <p:cTn id="45" dur="500"/>
                                        <p:tgtEl>
                                          <p:spTgt spid="5">
                                            <p:txEl>
                                              <p:pRg st="1" end="1"/>
                                            </p:txEl>
                                          </p:spTgt>
                                        </p:tgtEl>
                                      </p:cBhvr>
                                    </p:animEffect>
                                  </p:childTnLst>
                                </p:cTn>
                              </p:par>
                              <p:par>
                                <p:cTn id="46" presetID="10" presetClass="entr" presetSubtype="0" fill="hold" nodeType="withEffect">
                                  <p:stCondLst>
                                    <p:cond delay="0"/>
                                  </p:stCondLst>
                                  <p:childTnLst>
                                    <p:set>
                                      <p:cBhvr>
                                        <p:cTn id="47" dur="1" fill="hold">
                                          <p:stCondLst>
                                            <p:cond delay="0"/>
                                          </p:stCondLst>
                                        </p:cTn>
                                        <p:tgtEl>
                                          <p:spTgt spid="5">
                                            <p:txEl>
                                              <p:pRg st="2" end="2"/>
                                            </p:txEl>
                                          </p:spTgt>
                                        </p:tgtEl>
                                        <p:attrNameLst>
                                          <p:attrName>style.visibility</p:attrName>
                                        </p:attrNameLst>
                                      </p:cBhvr>
                                      <p:to>
                                        <p:strVal val="visible"/>
                                      </p:to>
                                    </p:set>
                                    <p:animEffect transition="in" filter="fade">
                                      <p:cBhvr>
                                        <p:cTn id="48" dur="500"/>
                                        <p:tgtEl>
                                          <p:spTgt spid="5">
                                            <p:txEl>
                                              <p:pRg st="2" end="2"/>
                                            </p:txEl>
                                          </p:spTgt>
                                        </p:tgtEl>
                                      </p:cBhvr>
                                    </p:animEffect>
                                  </p:childTnLst>
                                </p:cTn>
                              </p:par>
                              <p:par>
                                <p:cTn id="49" presetID="10" presetClass="entr" presetSubtype="0" fill="hold" nodeType="withEffect">
                                  <p:stCondLst>
                                    <p:cond delay="0"/>
                                  </p:stCondLst>
                                  <p:childTnLst>
                                    <p:set>
                                      <p:cBhvr>
                                        <p:cTn id="50" dur="1" fill="hold">
                                          <p:stCondLst>
                                            <p:cond delay="0"/>
                                          </p:stCondLst>
                                        </p:cTn>
                                        <p:tgtEl>
                                          <p:spTgt spid="5">
                                            <p:txEl>
                                              <p:pRg st="3" end="3"/>
                                            </p:txEl>
                                          </p:spTgt>
                                        </p:tgtEl>
                                        <p:attrNameLst>
                                          <p:attrName>style.visibility</p:attrName>
                                        </p:attrNameLst>
                                      </p:cBhvr>
                                      <p:to>
                                        <p:strVal val="visible"/>
                                      </p:to>
                                    </p:set>
                                    <p:animEffect transition="in" filter="fade">
                                      <p:cBhvr>
                                        <p:cTn id="51" dur="500"/>
                                        <p:tgtEl>
                                          <p:spTgt spid="5">
                                            <p:txEl>
                                              <p:pRg st="3" end="3"/>
                                            </p:txEl>
                                          </p:spTgt>
                                        </p:tgtEl>
                                      </p:cBhvr>
                                    </p:animEffect>
                                  </p:childTnLst>
                                </p:cTn>
                              </p:par>
                              <p:par>
                                <p:cTn id="52" presetID="10" presetClass="entr" presetSubtype="0" fill="hold" nodeType="withEffect">
                                  <p:stCondLst>
                                    <p:cond delay="0"/>
                                  </p:stCondLst>
                                  <p:childTnLst>
                                    <p:set>
                                      <p:cBhvr>
                                        <p:cTn id="53" dur="1" fill="hold">
                                          <p:stCondLst>
                                            <p:cond delay="0"/>
                                          </p:stCondLst>
                                        </p:cTn>
                                        <p:tgtEl>
                                          <p:spTgt spid="5">
                                            <p:txEl>
                                              <p:pRg st="4" end="4"/>
                                            </p:txEl>
                                          </p:spTgt>
                                        </p:tgtEl>
                                        <p:attrNameLst>
                                          <p:attrName>style.visibility</p:attrName>
                                        </p:attrNameLst>
                                      </p:cBhvr>
                                      <p:to>
                                        <p:strVal val="visible"/>
                                      </p:to>
                                    </p:set>
                                    <p:animEffect transition="in" filter="fade">
                                      <p:cBhvr>
                                        <p:cTn id="54" dur="500"/>
                                        <p:tgtEl>
                                          <p:spTgt spid="5">
                                            <p:txEl>
                                              <p:pRg st="4" end="4"/>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8" fill="hold" grpId="0" nodeType="clickEffect">
                                  <p:stCondLst>
                                    <p:cond delay="0"/>
                                  </p:stCondLst>
                                  <p:childTnLst>
                                    <p:set>
                                      <p:cBhvr>
                                        <p:cTn id="58" dur="1" fill="hold">
                                          <p:stCondLst>
                                            <p:cond delay="0"/>
                                          </p:stCondLst>
                                        </p:cTn>
                                        <p:tgtEl>
                                          <p:spTgt spid="6"/>
                                        </p:tgtEl>
                                        <p:attrNameLst>
                                          <p:attrName>style.visibility</p:attrName>
                                        </p:attrNameLst>
                                      </p:cBhvr>
                                      <p:to>
                                        <p:strVal val="visible"/>
                                      </p:to>
                                    </p:set>
                                    <p:animEffect transition="in" filter="wipe(left)">
                                      <p:cBhvr>
                                        <p:cTn id="59" dur="500"/>
                                        <p:tgtEl>
                                          <p:spTgt spid="6"/>
                                        </p:tgtEl>
                                      </p:cBhvr>
                                    </p:animEffect>
                                  </p:childTnLst>
                                </p:cTn>
                              </p:par>
                              <p:par>
                                <p:cTn id="60" presetID="22" presetClass="entr" presetSubtype="8" fill="hold" nodeType="withEffect">
                                  <p:stCondLst>
                                    <p:cond delay="0"/>
                                  </p:stCondLst>
                                  <p:childTnLst>
                                    <p:set>
                                      <p:cBhvr>
                                        <p:cTn id="61" dur="1" fill="hold">
                                          <p:stCondLst>
                                            <p:cond delay="0"/>
                                          </p:stCondLst>
                                        </p:cTn>
                                        <p:tgtEl>
                                          <p:spTgt spid="13"/>
                                        </p:tgtEl>
                                        <p:attrNameLst>
                                          <p:attrName>style.visibility</p:attrName>
                                        </p:attrNameLst>
                                      </p:cBhvr>
                                      <p:to>
                                        <p:strVal val="visible"/>
                                      </p:to>
                                    </p:set>
                                    <p:animEffect transition="in" filter="wipe(left)">
                                      <p:cBhvr>
                                        <p:cTn id="6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9" grpId="0"/>
      <p:bldP spid="10"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const</a:t>
            </a:r>
            <a:r>
              <a:rPr lang="en-US" altLang="zh-CN" dirty="0" smtClean="0"/>
              <a:t>  </a:t>
            </a:r>
            <a:r>
              <a:rPr lang="zh-CN" altLang="en-US" dirty="0" smtClean="0"/>
              <a:t>成员函数</a:t>
            </a:r>
            <a:endParaRPr lang="zh-CN" altLang="en-US" dirty="0"/>
          </a:p>
        </p:txBody>
      </p:sp>
      <p:sp>
        <p:nvSpPr>
          <p:cNvPr id="4" name="TextBox 3"/>
          <p:cNvSpPr txBox="1"/>
          <p:nvPr/>
        </p:nvSpPr>
        <p:spPr>
          <a:xfrm>
            <a:off x="4285438" y="1308789"/>
            <a:ext cx="4535034" cy="3416320"/>
          </a:xfrm>
          <a:prstGeom prst="rect">
            <a:avLst/>
          </a:prstGeom>
          <a:solidFill>
            <a:srgbClr val="FFFF73"/>
          </a:solidFill>
          <a:ln w="19050">
            <a:noFill/>
          </a:ln>
        </p:spPr>
        <p:txBody>
          <a:bodyPr wrap="square" rtlCol="0">
            <a:spAutoFit/>
          </a:bodyPr>
          <a:lstStyle/>
          <a:p>
            <a:pPr>
              <a:lnSpc>
                <a:spcPct val="150000"/>
              </a:lnSpc>
            </a:pPr>
            <a:r>
              <a:rPr lang="en-US" altLang="zh-CN" dirty="0" smtClean="0">
                <a:latin typeface="Consolas" panose="020B0609020204030204" pitchFamily="49" charset="0"/>
                <a:ea typeface="微软雅黑" panose="020B0503020204020204" pitchFamily="34" charset="-122"/>
                <a:cs typeface="Consolas" panose="020B0609020204030204" pitchFamily="49" charset="0"/>
              </a:rPr>
              <a:t>class Car {</a:t>
            </a:r>
            <a:endParaRPr lang="en-US" altLang="zh-CN" dirty="0" smtClean="0">
              <a:latin typeface="Consolas" panose="020B0609020204030204" pitchFamily="49" charset="0"/>
              <a:ea typeface="微软雅黑" panose="020B0503020204020204" pitchFamily="34" charset="-122"/>
              <a:cs typeface="Consolas" panose="020B0609020204030204" pitchFamily="49" charset="0"/>
            </a:endParaRPr>
          </a:p>
          <a:p>
            <a:pPr>
              <a:lnSpc>
                <a:spcPct val="150000"/>
              </a:lnSpc>
            </a:pPr>
            <a:r>
              <a:rPr lang="en-US" altLang="zh-CN" dirty="0" smtClean="0">
                <a:latin typeface="Consolas" panose="020B0609020204030204" pitchFamily="49" charset="0"/>
                <a:ea typeface="微软雅黑" panose="020B0503020204020204" pitchFamily="34" charset="-122"/>
                <a:cs typeface="Consolas" panose="020B0609020204030204" pitchFamily="49" charset="0"/>
              </a:rPr>
              <a:t>private:</a:t>
            </a:r>
            <a:endParaRPr lang="en-US" altLang="zh-CN" dirty="0" smtClean="0">
              <a:latin typeface="Consolas" panose="020B0609020204030204" pitchFamily="49" charset="0"/>
              <a:ea typeface="微软雅黑" panose="020B0503020204020204" pitchFamily="34" charset="-122"/>
              <a:cs typeface="Consolas" panose="020B0609020204030204" pitchFamily="49" charset="0"/>
            </a:endParaRPr>
          </a:p>
          <a:p>
            <a:pPr>
              <a:lnSpc>
                <a:spcPct val="150000"/>
              </a:lnSpc>
            </a:pPr>
            <a:r>
              <a:rPr lang="en-US" altLang="zh-CN" dirty="0">
                <a:latin typeface="Consolas" panose="020B0609020204030204" pitchFamily="49" charset="0"/>
                <a:ea typeface="微软雅黑" panose="020B0503020204020204" pitchFamily="34" charset="-122"/>
                <a:cs typeface="Consolas" panose="020B0609020204030204" pitchFamily="49" charset="0"/>
              </a:rPr>
              <a:t> </a:t>
            </a:r>
            <a:r>
              <a:rPr lang="en-US" altLang="zh-CN" dirty="0" smtClean="0">
                <a:latin typeface="Consolas" panose="020B0609020204030204" pitchFamily="49" charset="0"/>
                <a:ea typeface="微软雅黑" panose="020B0503020204020204" pitchFamily="34" charset="-122"/>
                <a:cs typeface="Consolas" panose="020B0609020204030204" pitchFamily="49" charset="0"/>
              </a:rPr>
              <a:t> string name; </a:t>
            </a:r>
            <a:endParaRPr lang="en-US" altLang="zh-CN" dirty="0" smtClean="0">
              <a:latin typeface="Consolas" panose="020B0609020204030204" pitchFamily="49" charset="0"/>
              <a:ea typeface="微软雅黑" panose="020B0503020204020204" pitchFamily="34" charset="-122"/>
              <a:cs typeface="Consolas" panose="020B0609020204030204" pitchFamily="49" charset="0"/>
            </a:endParaRPr>
          </a:p>
          <a:p>
            <a:pPr>
              <a:lnSpc>
                <a:spcPct val="150000"/>
              </a:lnSpc>
            </a:pPr>
            <a:r>
              <a:rPr lang="en-US" altLang="zh-CN" dirty="0">
                <a:latin typeface="Consolas" panose="020B0609020204030204" pitchFamily="49" charset="0"/>
                <a:ea typeface="微软雅黑" panose="020B0503020204020204" pitchFamily="34" charset="-122"/>
                <a:cs typeface="Consolas" panose="020B0609020204030204" pitchFamily="49" charset="0"/>
              </a:rPr>
              <a:t> </a:t>
            </a:r>
            <a:r>
              <a:rPr lang="en-US" altLang="zh-CN" dirty="0" smtClean="0">
                <a:latin typeface="Consolas" panose="020B0609020204030204" pitchFamily="49" charset="0"/>
                <a:ea typeface="微软雅黑" panose="020B0503020204020204" pitchFamily="34" charset="-122"/>
                <a:cs typeface="Consolas" panose="020B0609020204030204" pitchFamily="49" charset="0"/>
              </a:rPr>
              <a:t> double price;</a:t>
            </a:r>
            <a:endParaRPr lang="en-US" altLang="zh-CN" dirty="0" smtClean="0">
              <a:latin typeface="Consolas" panose="020B0609020204030204" pitchFamily="49" charset="0"/>
              <a:ea typeface="微软雅黑" panose="020B0503020204020204" pitchFamily="34" charset="-122"/>
              <a:cs typeface="Consolas" panose="020B0609020204030204" pitchFamily="49" charset="0"/>
            </a:endParaRPr>
          </a:p>
          <a:p>
            <a:pPr>
              <a:lnSpc>
                <a:spcPct val="150000"/>
              </a:lnSpc>
            </a:pPr>
            <a:r>
              <a:rPr lang="en-US" altLang="zh-CN" dirty="0" smtClean="0">
                <a:latin typeface="Consolas" panose="020B0609020204030204" pitchFamily="49" charset="0"/>
                <a:ea typeface="微软雅黑" panose="020B0503020204020204" pitchFamily="34" charset="-122"/>
                <a:cs typeface="Consolas" panose="020B0609020204030204" pitchFamily="49" charset="0"/>
              </a:rPr>
              <a:t>public:</a:t>
            </a:r>
            <a:endParaRPr lang="en-US" altLang="zh-CN" dirty="0" smtClean="0">
              <a:latin typeface="Consolas" panose="020B0609020204030204" pitchFamily="49" charset="0"/>
              <a:ea typeface="微软雅黑" panose="020B0503020204020204" pitchFamily="34" charset="-122"/>
              <a:cs typeface="Consolas" panose="020B0609020204030204" pitchFamily="49" charset="0"/>
            </a:endParaRPr>
          </a:p>
          <a:p>
            <a:pPr>
              <a:lnSpc>
                <a:spcPct val="150000"/>
              </a:lnSpc>
            </a:pPr>
            <a:r>
              <a:rPr lang="en-US" altLang="zh-CN" dirty="0">
                <a:latin typeface="Consolas" panose="020B0609020204030204" pitchFamily="49" charset="0"/>
                <a:ea typeface="微软雅黑" panose="020B0503020204020204" pitchFamily="34" charset="-122"/>
                <a:cs typeface="Consolas" panose="020B0609020204030204" pitchFamily="49" charset="0"/>
              </a:rPr>
              <a:t> </a:t>
            </a:r>
            <a:r>
              <a:rPr lang="en-US" altLang="zh-CN" dirty="0" smtClean="0">
                <a:latin typeface="Consolas" panose="020B0609020204030204" pitchFamily="49" charset="0"/>
                <a:ea typeface="微软雅黑" panose="020B0503020204020204" pitchFamily="34" charset="-122"/>
                <a:cs typeface="Consolas" panose="020B0609020204030204" pitchFamily="49" charset="0"/>
              </a:rPr>
              <a:t> string </a:t>
            </a:r>
            <a:r>
              <a:rPr lang="en-US" altLang="zh-CN" dirty="0" err="1" smtClean="0">
                <a:latin typeface="Consolas" panose="020B0609020204030204" pitchFamily="49" charset="0"/>
                <a:ea typeface="微软雅黑" panose="020B0503020204020204" pitchFamily="34" charset="-122"/>
                <a:cs typeface="Consolas" panose="020B0609020204030204" pitchFamily="49" charset="0"/>
              </a:rPr>
              <a:t>showName</a:t>
            </a:r>
            <a:r>
              <a:rPr lang="en-US" altLang="zh-CN" dirty="0" smtClean="0">
                <a:latin typeface="Consolas" panose="020B0609020204030204" pitchFamily="49" charset="0"/>
                <a:ea typeface="微软雅黑" panose="020B0503020204020204" pitchFamily="34" charset="-122"/>
                <a:cs typeface="Consolas" panose="020B0609020204030204" pitchFamily="49" charset="0"/>
              </a:rPr>
              <a:t>() { … … }</a:t>
            </a:r>
            <a:endParaRPr lang="en-US" altLang="zh-CN" dirty="0" smtClean="0">
              <a:latin typeface="Consolas" panose="020B0609020204030204" pitchFamily="49" charset="0"/>
              <a:ea typeface="微软雅黑" panose="020B0503020204020204" pitchFamily="34" charset="-122"/>
              <a:cs typeface="Consolas" panose="020B0609020204030204" pitchFamily="49" charset="0"/>
            </a:endParaRPr>
          </a:p>
          <a:p>
            <a:pPr>
              <a:lnSpc>
                <a:spcPct val="150000"/>
              </a:lnSpc>
            </a:pPr>
            <a:r>
              <a:rPr lang="en-US" altLang="zh-CN" dirty="0" smtClean="0">
                <a:latin typeface="Consolas" panose="020B0609020204030204" pitchFamily="49" charset="0"/>
                <a:ea typeface="微软雅黑" panose="020B0503020204020204" pitchFamily="34" charset="-122"/>
                <a:cs typeface="Consolas" panose="020B0609020204030204" pitchFamily="49" charset="0"/>
              </a:rPr>
              <a:t>  double </a:t>
            </a:r>
            <a:r>
              <a:rPr lang="en-US" altLang="zh-CN" dirty="0" err="1" smtClean="0">
                <a:latin typeface="Consolas" panose="020B0609020204030204" pitchFamily="49" charset="0"/>
                <a:ea typeface="微软雅黑" panose="020B0503020204020204" pitchFamily="34" charset="-122"/>
                <a:cs typeface="Consolas" panose="020B0609020204030204" pitchFamily="49" charset="0"/>
              </a:rPr>
              <a:t>getPrice</a:t>
            </a:r>
            <a:r>
              <a:rPr lang="en-US" altLang="zh-CN" dirty="0" smtClean="0">
                <a:latin typeface="Consolas" panose="020B0609020204030204" pitchFamily="49" charset="0"/>
                <a:ea typeface="微软雅黑" panose="020B0503020204020204" pitchFamily="34" charset="-122"/>
                <a:cs typeface="Consolas" panose="020B0609020204030204" pitchFamily="49" charset="0"/>
              </a:rPr>
              <a:t>() </a:t>
            </a:r>
            <a:r>
              <a:rPr lang="en-US" altLang="zh-CN" b="1" dirty="0" err="1" smtClean="0">
                <a:solidFill>
                  <a:srgbClr val="FF0000"/>
                </a:solidFill>
                <a:latin typeface="Consolas" panose="020B0609020204030204" pitchFamily="49" charset="0"/>
                <a:ea typeface="微软雅黑" panose="020B0503020204020204" pitchFamily="34" charset="-122"/>
                <a:cs typeface="Consolas" panose="020B0609020204030204" pitchFamily="49" charset="0"/>
              </a:rPr>
              <a:t>const</a:t>
            </a:r>
            <a:r>
              <a:rPr lang="en-US" altLang="zh-CN" dirty="0" smtClean="0">
                <a:latin typeface="Consolas" panose="020B0609020204030204" pitchFamily="49" charset="0"/>
                <a:ea typeface="微软雅黑" panose="020B0503020204020204" pitchFamily="34" charset="-122"/>
                <a:cs typeface="Consolas" panose="020B0609020204030204" pitchFamily="49" charset="0"/>
              </a:rPr>
              <a:t>;</a:t>
            </a:r>
            <a:endParaRPr lang="en-US" altLang="zh-CN" dirty="0" smtClean="0">
              <a:latin typeface="Consolas" panose="020B0609020204030204" pitchFamily="49" charset="0"/>
              <a:ea typeface="微软雅黑" panose="020B0503020204020204" pitchFamily="34" charset="-122"/>
              <a:cs typeface="Consolas" panose="020B0609020204030204" pitchFamily="49" charset="0"/>
            </a:endParaRPr>
          </a:p>
          <a:p>
            <a:pPr>
              <a:lnSpc>
                <a:spcPct val="150000"/>
              </a:lnSpc>
            </a:pPr>
            <a:r>
              <a:rPr lang="en-US" altLang="zh-CN" dirty="0" smtClean="0">
                <a:latin typeface="Consolas" panose="020B0609020204030204" pitchFamily="49" charset="0"/>
                <a:ea typeface="微软雅黑" panose="020B0503020204020204" pitchFamily="34" charset="-122"/>
                <a:cs typeface="Consolas" panose="020B0609020204030204" pitchFamily="49" charset="0"/>
              </a:rPr>
              <a:t>}; </a:t>
            </a:r>
            <a:r>
              <a:rPr lang="en-US" altLang="zh-CN"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 </a:t>
            </a:r>
            <a:endParaRPr lang="en-US" altLang="zh-CN"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endParaRPr>
          </a:p>
        </p:txBody>
      </p:sp>
      <p:sp>
        <p:nvSpPr>
          <p:cNvPr id="5" name="TextBox 3"/>
          <p:cNvSpPr txBox="1"/>
          <p:nvPr/>
        </p:nvSpPr>
        <p:spPr>
          <a:xfrm>
            <a:off x="4285438" y="4915034"/>
            <a:ext cx="4535034" cy="1754326"/>
          </a:xfrm>
          <a:prstGeom prst="rect">
            <a:avLst/>
          </a:prstGeom>
          <a:solidFill>
            <a:srgbClr val="FFD073"/>
          </a:solidFill>
          <a:ln w="19050">
            <a:noFill/>
          </a:ln>
        </p:spPr>
        <p:txBody>
          <a:bodyPr wrap="square" rtlCol="0">
            <a:spAutoFit/>
          </a:bodyPr>
          <a:lstStyle>
            <a:defPPr>
              <a:defRPr lang="zh-CN"/>
            </a:defPPr>
            <a:lvl1pPr>
              <a:lnSpc>
                <a:spcPct val="150000"/>
              </a:lnSpc>
              <a:defRPr sz="1200" b="1">
                <a:latin typeface="Consolas" panose="020B0609020204030204" pitchFamily="49" charset="0"/>
                <a:ea typeface="微软雅黑" panose="020B0503020204020204" pitchFamily="34" charset="-122"/>
                <a:cs typeface="Consolas" panose="020B0609020204030204" pitchFamily="49" charset="0"/>
              </a:defRPr>
            </a:lvl1pPr>
          </a:lstStyle>
          <a:p>
            <a:r>
              <a:rPr lang="en-US" altLang="zh-CN" sz="1800" b="0" dirty="0" smtClean="0"/>
              <a:t>double Car::</a:t>
            </a:r>
            <a:r>
              <a:rPr lang="en-US" altLang="zh-CN" sz="1800" b="0" dirty="0" err="1" smtClean="0"/>
              <a:t>getPrice</a:t>
            </a:r>
            <a:r>
              <a:rPr lang="en-US" altLang="zh-CN" sz="1800" b="0" dirty="0" smtClean="0"/>
              <a:t>() </a:t>
            </a:r>
            <a:r>
              <a:rPr lang="en-US" altLang="zh-CN" sz="1800" dirty="0" err="1" smtClean="0">
                <a:solidFill>
                  <a:srgbClr val="FF0000"/>
                </a:solidFill>
              </a:rPr>
              <a:t>const</a:t>
            </a:r>
            <a:endParaRPr lang="en-US" altLang="zh-CN" sz="1800" dirty="0" smtClean="0">
              <a:solidFill>
                <a:srgbClr val="FF0000"/>
              </a:solidFill>
            </a:endParaRPr>
          </a:p>
          <a:p>
            <a:r>
              <a:rPr lang="en-US" altLang="zh-CN" sz="1800" b="0" dirty="0" smtClean="0"/>
              <a:t>{</a:t>
            </a:r>
            <a:endParaRPr lang="en-US" altLang="zh-CN" sz="1800" b="0" dirty="0" smtClean="0"/>
          </a:p>
          <a:p>
            <a:r>
              <a:rPr lang="en-US" altLang="zh-CN" sz="1800" b="0" dirty="0" smtClean="0"/>
              <a:t>  return price;</a:t>
            </a:r>
            <a:endParaRPr lang="en-US" altLang="zh-CN" sz="1800" b="0" dirty="0"/>
          </a:p>
          <a:p>
            <a:r>
              <a:rPr lang="en-US" altLang="zh-CN" sz="1800" b="0" dirty="0" smtClean="0"/>
              <a:t>}</a:t>
            </a:r>
            <a:endParaRPr lang="en-US" altLang="zh-CN" sz="1800" b="0" dirty="0"/>
          </a:p>
        </p:txBody>
      </p:sp>
      <p:sp>
        <p:nvSpPr>
          <p:cNvPr id="6" name="文本框 5"/>
          <p:cNvSpPr txBox="1"/>
          <p:nvPr/>
        </p:nvSpPr>
        <p:spPr>
          <a:xfrm>
            <a:off x="8547343" y="0"/>
            <a:ext cx="505267" cy="523220"/>
          </a:xfrm>
          <a:prstGeom prst="rect">
            <a:avLst/>
          </a:prstGeom>
          <a:noFill/>
        </p:spPr>
        <p:txBody>
          <a:bodyPr wrap="none" rtlCol="0">
            <a:spAutoFit/>
          </a:bodyPr>
          <a:lstStyle/>
          <a:p>
            <a:r>
              <a:rPr lang="zh-CN" altLang="en-US" sz="2800" dirty="0" smtClean="0">
                <a:solidFill>
                  <a:schemeClr val="accent1">
                    <a:lumMod val="20000"/>
                    <a:lumOff val="80000"/>
                  </a:schemeClr>
                </a:solidFill>
                <a:sym typeface="Wingdings 2" panose="05020102010507070707" pitchFamily="18" charset="2"/>
              </a:rPr>
              <a:t></a:t>
            </a:r>
            <a:endParaRPr lang="zh-CN" altLang="en-US" sz="2800" dirty="0">
              <a:solidFill>
                <a:schemeClr val="accent1">
                  <a:lumMod val="20000"/>
                  <a:lumOff val="80000"/>
                </a:schemeClr>
              </a:solidFill>
            </a:endParaRPr>
          </a:p>
        </p:txBody>
      </p:sp>
      <p:sp>
        <p:nvSpPr>
          <p:cNvPr id="7" name="文本框 6"/>
          <p:cNvSpPr txBox="1"/>
          <p:nvPr/>
        </p:nvSpPr>
        <p:spPr>
          <a:xfrm>
            <a:off x="107504" y="1308789"/>
            <a:ext cx="3990195" cy="969496"/>
          </a:xfrm>
          <a:prstGeom prst="rect">
            <a:avLst/>
          </a:prstGeom>
          <a:noFill/>
        </p:spPr>
        <p:txBody>
          <a:bodyPr wrap="none" rtlCol="0">
            <a:spAutoFit/>
          </a:bodyPr>
          <a:lstStyle/>
          <a:p>
            <a:pPr>
              <a:lnSpc>
                <a:spcPct val="150000"/>
              </a:lnSpc>
            </a:pPr>
            <a:r>
              <a:rPr lang="zh-CN" altLang="en-US" sz="2000" dirty="0">
                <a:latin typeface="Consolas" panose="020B0609020204030204" pitchFamily="49" charset="0"/>
                <a:ea typeface="微软雅黑" panose="020B0503020204020204" pitchFamily="34" charset="-122"/>
                <a:cs typeface="Consolas" panose="020B0609020204030204" pitchFamily="49" charset="0"/>
              </a:rPr>
              <a:t>常成员</a:t>
            </a:r>
            <a:r>
              <a:rPr lang="zh-CN" altLang="en-US" sz="2000" dirty="0" smtClean="0">
                <a:latin typeface="Consolas" panose="020B0609020204030204" pitchFamily="49" charset="0"/>
                <a:ea typeface="微软雅黑" panose="020B0503020204020204" pitchFamily="34" charset="-122"/>
                <a:cs typeface="Consolas" panose="020B0609020204030204" pitchFamily="49" charset="0"/>
              </a:rPr>
              <a:t>函数的声明方式：</a:t>
            </a:r>
            <a:endParaRPr lang="en-US" altLang="zh-CN" sz="2000" dirty="0" smtClean="0">
              <a:latin typeface="Consolas" panose="020B0609020204030204" pitchFamily="49" charset="0"/>
              <a:ea typeface="微软雅黑" panose="020B0503020204020204" pitchFamily="34" charset="-122"/>
              <a:cs typeface="Consolas" panose="020B0609020204030204" pitchFamily="49" charset="0"/>
            </a:endParaRPr>
          </a:p>
          <a:p>
            <a:pPr>
              <a:lnSpc>
                <a:spcPct val="150000"/>
              </a:lnSpc>
            </a:pPr>
            <a:r>
              <a:rPr lang="zh-CN" altLang="en-US" u="sng"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返回类型 函数名</a:t>
            </a:r>
            <a:r>
              <a:rPr lang="en-US" altLang="zh-CN" u="sng"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a:t>
            </a:r>
            <a:r>
              <a:rPr lang="zh-CN" altLang="en-US" u="sng"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参数列表</a:t>
            </a:r>
            <a:r>
              <a:rPr lang="en-US" altLang="zh-CN" u="sng"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 </a:t>
            </a:r>
            <a:r>
              <a:rPr lang="en-US" altLang="zh-CN" u="sng" dirty="0" err="1"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const</a:t>
            </a:r>
            <a:r>
              <a:rPr lang="en-US" altLang="zh-CN" u="sng"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a:t>
            </a:r>
            <a:endParaRPr lang="zh-CN" altLang="en-US" u="sng" dirty="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endParaRPr>
          </a:p>
        </p:txBody>
      </p:sp>
      <p:sp>
        <p:nvSpPr>
          <p:cNvPr id="8" name="文本框 7"/>
          <p:cNvSpPr txBox="1"/>
          <p:nvPr/>
        </p:nvSpPr>
        <p:spPr>
          <a:xfrm>
            <a:off x="105433" y="4915034"/>
            <a:ext cx="3672800" cy="738664"/>
          </a:xfrm>
          <a:prstGeom prst="rect">
            <a:avLst/>
          </a:prstGeom>
          <a:noFill/>
        </p:spPr>
        <p:txBody>
          <a:bodyPr wrap="none" rtlCol="0">
            <a:spAutoFit/>
          </a:bodyPr>
          <a:lstStyle/>
          <a:p>
            <a:r>
              <a:rPr lang="en-US" altLang="zh-CN" sz="1400" dirty="0" err="1" smtClean="0">
                <a:solidFill>
                  <a:srgbClr val="FF0000"/>
                </a:solidFill>
                <a:latin typeface="Consolas" panose="020B0609020204030204" pitchFamily="49" charset="0"/>
                <a:ea typeface="微软雅黑" panose="020B0503020204020204" pitchFamily="34" charset="-122"/>
                <a:cs typeface="Consolas" panose="020B0609020204030204" pitchFamily="49" charset="0"/>
              </a:rPr>
              <a:t>const</a:t>
            </a:r>
            <a:r>
              <a:rPr lang="en-US" altLang="zh-CN" sz="1400" dirty="0" smtClean="0">
                <a:solidFill>
                  <a:srgbClr val="FF0000"/>
                </a:solidFill>
                <a:latin typeface="Consolas" panose="020B0609020204030204" pitchFamily="49" charset="0"/>
                <a:ea typeface="微软雅黑" panose="020B0503020204020204" pitchFamily="34" charset="-122"/>
                <a:cs typeface="Consolas" panose="020B0609020204030204" pitchFamily="49" charset="0"/>
              </a:rPr>
              <a:t> </a:t>
            </a:r>
            <a:r>
              <a:rPr lang="zh-CN" altLang="en-US" sz="1400" dirty="0" smtClean="0">
                <a:solidFill>
                  <a:srgbClr val="FF0000"/>
                </a:solidFill>
                <a:latin typeface="Consolas" panose="020B0609020204030204" pitchFamily="49" charset="0"/>
                <a:ea typeface="微软雅黑" panose="020B0503020204020204" pitchFamily="34" charset="-122"/>
                <a:cs typeface="Consolas" panose="020B0609020204030204" pitchFamily="49" charset="0"/>
              </a:rPr>
              <a:t>关键字是函数类型的组成部分，所以</a:t>
            </a:r>
            <a:endParaRPr lang="en-US" altLang="zh-CN" sz="1400" dirty="0" smtClean="0">
              <a:solidFill>
                <a:srgbClr val="FF0000"/>
              </a:solidFill>
              <a:latin typeface="Consolas" panose="020B0609020204030204" pitchFamily="49" charset="0"/>
              <a:ea typeface="微软雅黑" panose="020B0503020204020204" pitchFamily="34" charset="-122"/>
              <a:cs typeface="Consolas" panose="020B0609020204030204" pitchFamily="49" charset="0"/>
            </a:endParaRPr>
          </a:p>
          <a:p>
            <a:r>
              <a:rPr lang="zh-CN" altLang="en-US" sz="1400" dirty="0" smtClean="0">
                <a:solidFill>
                  <a:srgbClr val="FF0000"/>
                </a:solidFill>
                <a:latin typeface="Consolas" panose="020B0609020204030204" pitchFamily="49" charset="0"/>
                <a:ea typeface="微软雅黑" panose="020B0503020204020204" pitchFamily="34" charset="-122"/>
                <a:cs typeface="Consolas" panose="020B0609020204030204" pitchFamily="49" charset="0"/>
              </a:rPr>
              <a:t>常成员函数</a:t>
            </a:r>
            <a:r>
              <a:rPr lang="zh-CN" altLang="en-US" sz="1400" dirty="0">
                <a:solidFill>
                  <a:srgbClr val="FF0000"/>
                </a:solidFill>
                <a:latin typeface="Consolas" panose="020B0609020204030204" pitchFamily="49" charset="0"/>
                <a:ea typeface="微软雅黑" panose="020B0503020204020204" pitchFamily="34" charset="-122"/>
                <a:cs typeface="Consolas" panose="020B0609020204030204" pitchFamily="49" charset="0"/>
              </a:rPr>
              <a:t>的</a:t>
            </a:r>
            <a:r>
              <a:rPr lang="zh-CN" altLang="en-US" sz="1400" dirty="0" smtClean="0">
                <a:solidFill>
                  <a:srgbClr val="FF0000"/>
                </a:solidFill>
                <a:latin typeface="Consolas" panose="020B0609020204030204" pitchFamily="49" charset="0"/>
                <a:ea typeface="微软雅黑" panose="020B0503020204020204" pitchFamily="34" charset="-122"/>
                <a:cs typeface="Consolas" panose="020B0609020204030204" pitchFamily="49" charset="0"/>
              </a:rPr>
              <a:t>定义中也要加上 </a:t>
            </a:r>
            <a:r>
              <a:rPr lang="en-US" altLang="zh-CN" sz="1400" dirty="0" err="1" smtClean="0">
                <a:solidFill>
                  <a:srgbClr val="FF0000"/>
                </a:solidFill>
                <a:latin typeface="Consolas" panose="020B0609020204030204" pitchFamily="49" charset="0"/>
                <a:ea typeface="微软雅黑" panose="020B0503020204020204" pitchFamily="34" charset="-122"/>
                <a:cs typeface="Consolas" panose="020B0609020204030204" pitchFamily="49" charset="0"/>
              </a:rPr>
              <a:t>const</a:t>
            </a:r>
            <a:r>
              <a:rPr lang="en-US" altLang="zh-CN" sz="14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 </a:t>
            </a:r>
            <a:r>
              <a:rPr lang="zh-CN" altLang="en-US" sz="14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进而</a:t>
            </a:r>
            <a:endParaRPr lang="en-US" altLang="zh-CN" sz="14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endParaRPr>
          </a:p>
          <a:p>
            <a:r>
              <a:rPr lang="zh-CN" altLang="en-US" sz="14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可以看出</a:t>
            </a:r>
            <a:r>
              <a:rPr lang="en-US" altLang="zh-CN" sz="14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 </a:t>
            </a:r>
            <a:r>
              <a:rPr lang="en-US" altLang="zh-CN" sz="1400" dirty="0" err="1"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const</a:t>
            </a:r>
            <a:r>
              <a:rPr lang="en-US" altLang="zh-CN" sz="14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 </a:t>
            </a:r>
            <a:r>
              <a:rPr lang="zh-CN" altLang="en-US" sz="14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可以用于区分重载函数</a:t>
            </a:r>
            <a:endParaRPr lang="en-US" altLang="zh-CN" sz="14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endParaRPr>
          </a:p>
        </p:txBody>
      </p:sp>
      <p:sp>
        <p:nvSpPr>
          <p:cNvPr id="9" name="灯片编号占位符 8"/>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p:bldP spid="8"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const</a:t>
            </a:r>
            <a:r>
              <a:rPr lang="en-US" altLang="zh-CN" dirty="0"/>
              <a:t>  </a:t>
            </a:r>
            <a:r>
              <a:rPr lang="zh-CN" altLang="en-US" dirty="0"/>
              <a:t>成员</a:t>
            </a:r>
            <a:r>
              <a:rPr lang="zh-CN" altLang="en-US" dirty="0" smtClean="0"/>
              <a:t>函数（续）</a:t>
            </a:r>
            <a:endParaRPr lang="zh-CN" altLang="en-US" dirty="0"/>
          </a:p>
        </p:txBody>
      </p:sp>
      <p:sp>
        <p:nvSpPr>
          <p:cNvPr id="3" name="内容占位符 2"/>
          <p:cNvSpPr>
            <a:spLocks noGrp="1"/>
          </p:cNvSpPr>
          <p:nvPr>
            <p:ph idx="1"/>
          </p:nvPr>
        </p:nvSpPr>
        <p:spPr>
          <a:xfrm>
            <a:off x="1979712" y="1268760"/>
            <a:ext cx="6660232" cy="4536504"/>
          </a:xfrm>
        </p:spPr>
        <p:txBody>
          <a:bodyPr>
            <a:normAutofit/>
          </a:bodyPr>
          <a:lstStyle/>
          <a:p>
            <a:r>
              <a:rPr lang="zh-CN" altLang="en-US" dirty="0" smtClean="0"/>
              <a:t>目的：</a:t>
            </a:r>
            <a:endParaRPr lang="en-US" altLang="zh-CN" dirty="0" smtClean="0"/>
          </a:p>
          <a:p>
            <a:pPr marL="457200" lvl="1" indent="0">
              <a:buNone/>
            </a:pPr>
            <a:r>
              <a:rPr lang="zh-CN" altLang="en-US" dirty="0" smtClean="0"/>
              <a:t>防止外部通过接口改变</a:t>
            </a:r>
            <a:r>
              <a:rPr lang="zh-CN" altLang="en-US" dirty="0"/>
              <a:t>对象</a:t>
            </a:r>
            <a:r>
              <a:rPr lang="zh-CN" altLang="en-US" dirty="0" smtClean="0"/>
              <a:t>的状态（数据成员的值）</a:t>
            </a:r>
            <a:endParaRPr lang="en-US" altLang="zh-CN" dirty="0" smtClean="0"/>
          </a:p>
          <a:p>
            <a:endParaRPr lang="en-US" altLang="zh-CN" dirty="0"/>
          </a:p>
          <a:p>
            <a:endParaRPr lang="en-US" altLang="zh-CN" dirty="0" smtClean="0"/>
          </a:p>
          <a:p>
            <a:endParaRPr lang="en-US" altLang="zh-CN" dirty="0"/>
          </a:p>
          <a:p>
            <a:endParaRPr lang="en-US" altLang="zh-CN" dirty="0" smtClean="0"/>
          </a:p>
          <a:p>
            <a:r>
              <a:rPr lang="en-US" altLang="zh-CN" dirty="0" err="1" smtClean="0"/>
              <a:t>const</a:t>
            </a:r>
            <a:r>
              <a:rPr lang="en-US" altLang="zh-CN" dirty="0"/>
              <a:t> </a:t>
            </a:r>
            <a:r>
              <a:rPr lang="zh-CN" altLang="en-US" dirty="0" smtClean="0"/>
              <a:t>对象只能调用其 </a:t>
            </a:r>
            <a:r>
              <a:rPr lang="en-US" altLang="zh-CN" dirty="0" err="1" smtClean="0"/>
              <a:t>const</a:t>
            </a:r>
            <a:r>
              <a:rPr lang="en-US" altLang="zh-CN" dirty="0" smtClean="0"/>
              <a:t> </a:t>
            </a:r>
            <a:r>
              <a:rPr lang="zh-CN" altLang="en-US" dirty="0" smtClean="0"/>
              <a:t>成员函数</a:t>
            </a:r>
            <a:endParaRPr lang="en-US" altLang="zh-CN" dirty="0"/>
          </a:p>
        </p:txBody>
      </p:sp>
      <p:sp>
        <p:nvSpPr>
          <p:cNvPr id="4" name="TextBox 3"/>
          <p:cNvSpPr txBox="1"/>
          <p:nvPr/>
        </p:nvSpPr>
        <p:spPr>
          <a:xfrm>
            <a:off x="2555776" y="2276872"/>
            <a:ext cx="6264696" cy="1323439"/>
          </a:xfrm>
          <a:prstGeom prst="rect">
            <a:avLst/>
          </a:prstGeom>
          <a:solidFill>
            <a:srgbClr val="FFD073"/>
          </a:solidFill>
          <a:ln w="19050">
            <a:noFill/>
          </a:ln>
        </p:spPr>
        <p:txBody>
          <a:bodyPr wrap="square" rtlCol="0">
            <a:spAutoFit/>
          </a:bodyPr>
          <a:lstStyle>
            <a:defPPr>
              <a:defRPr lang="zh-CN"/>
            </a:defPPr>
            <a:lvl1pPr>
              <a:lnSpc>
                <a:spcPct val="150000"/>
              </a:lnSpc>
              <a:defRPr sz="1200" b="1">
                <a:latin typeface="Consolas" panose="020B0609020204030204" pitchFamily="49" charset="0"/>
                <a:ea typeface="微软雅黑" panose="020B0503020204020204" pitchFamily="34" charset="-122"/>
                <a:cs typeface="Consolas" panose="020B0609020204030204" pitchFamily="49" charset="0"/>
              </a:defRPr>
            </a:lvl1pPr>
          </a:lstStyle>
          <a:p>
            <a:pPr>
              <a:lnSpc>
                <a:spcPct val="100000"/>
              </a:lnSpc>
            </a:pPr>
            <a:r>
              <a:rPr lang="en-US" altLang="zh-CN" sz="1600" b="0" dirty="0" smtClean="0"/>
              <a:t>double Car::</a:t>
            </a:r>
            <a:r>
              <a:rPr lang="en-US" altLang="zh-CN" sz="1600" b="0" dirty="0" err="1" smtClean="0"/>
              <a:t>getPrice</a:t>
            </a:r>
            <a:r>
              <a:rPr lang="en-US" altLang="zh-CN" sz="1600" b="0" dirty="0" smtClean="0"/>
              <a:t>() </a:t>
            </a:r>
            <a:r>
              <a:rPr lang="en-US" altLang="zh-CN" sz="1600" dirty="0" err="1" smtClean="0">
                <a:solidFill>
                  <a:srgbClr val="FF0000"/>
                </a:solidFill>
              </a:rPr>
              <a:t>const</a:t>
            </a:r>
            <a:endParaRPr lang="en-US" altLang="zh-CN" sz="1600" dirty="0" smtClean="0">
              <a:solidFill>
                <a:srgbClr val="FF0000"/>
              </a:solidFill>
            </a:endParaRPr>
          </a:p>
          <a:p>
            <a:pPr>
              <a:lnSpc>
                <a:spcPct val="100000"/>
              </a:lnSpc>
            </a:pPr>
            <a:r>
              <a:rPr lang="en-US" altLang="zh-CN" sz="1600" b="0" dirty="0" smtClean="0"/>
              <a:t>{</a:t>
            </a:r>
            <a:endParaRPr lang="en-US" altLang="zh-CN" sz="1600" b="0" dirty="0" smtClean="0"/>
          </a:p>
          <a:p>
            <a:pPr>
              <a:lnSpc>
                <a:spcPct val="100000"/>
              </a:lnSpc>
            </a:pPr>
            <a:r>
              <a:rPr lang="en-US" altLang="zh-CN" sz="1600" b="0" dirty="0"/>
              <a:t> </a:t>
            </a:r>
            <a:r>
              <a:rPr lang="en-US" altLang="zh-CN" sz="1600" b="0" dirty="0" smtClean="0"/>
              <a:t> price = price *</a:t>
            </a:r>
            <a:r>
              <a:rPr lang="zh-CN" altLang="en-US" sz="1600" b="0" dirty="0"/>
              <a:t> </a:t>
            </a:r>
            <a:r>
              <a:rPr lang="en-US" altLang="zh-CN" sz="1600" b="0" dirty="0" smtClean="0"/>
              <a:t>10; </a:t>
            </a:r>
            <a:r>
              <a:rPr lang="en-US" altLang="zh-CN" sz="1600" b="0" dirty="0" smtClean="0">
                <a:solidFill>
                  <a:schemeClr val="tx1">
                    <a:lumMod val="50000"/>
                    <a:lumOff val="50000"/>
                  </a:schemeClr>
                </a:solidFill>
              </a:rPr>
              <a:t>// WRONG: </a:t>
            </a:r>
            <a:r>
              <a:rPr lang="zh-CN" altLang="en-US" sz="1600" b="0" dirty="0" smtClean="0">
                <a:solidFill>
                  <a:schemeClr val="tx1">
                    <a:lumMod val="50000"/>
                    <a:lumOff val="50000"/>
                  </a:schemeClr>
                </a:solidFill>
              </a:rPr>
              <a:t>不能更改数据成员</a:t>
            </a:r>
            <a:endParaRPr lang="en-US" altLang="zh-CN" sz="1600" b="0" dirty="0" smtClean="0">
              <a:solidFill>
                <a:schemeClr val="tx1">
                  <a:lumMod val="50000"/>
                  <a:lumOff val="50000"/>
                </a:schemeClr>
              </a:solidFill>
            </a:endParaRPr>
          </a:p>
          <a:p>
            <a:pPr>
              <a:lnSpc>
                <a:spcPct val="100000"/>
              </a:lnSpc>
            </a:pPr>
            <a:r>
              <a:rPr lang="en-US" altLang="zh-CN" sz="1600" b="0" dirty="0" smtClean="0"/>
              <a:t>  return price;</a:t>
            </a:r>
            <a:endParaRPr lang="en-US" altLang="zh-CN" sz="1600" b="0" dirty="0"/>
          </a:p>
          <a:p>
            <a:pPr>
              <a:lnSpc>
                <a:spcPct val="100000"/>
              </a:lnSpc>
            </a:pPr>
            <a:r>
              <a:rPr lang="en-US" altLang="zh-CN" sz="1600" b="0" dirty="0" smtClean="0"/>
              <a:t>}</a:t>
            </a:r>
            <a:endParaRPr lang="en-US" altLang="zh-CN" sz="1600" b="0" dirty="0"/>
          </a:p>
        </p:txBody>
      </p:sp>
      <p:sp>
        <p:nvSpPr>
          <p:cNvPr id="5" name="TextBox 3"/>
          <p:cNvSpPr txBox="1"/>
          <p:nvPr/>
        </p:nvSpPr>
        <p:spPr>
          <a:xfrm>
            <a:off x="2559794" y="4509120"/>
            <a:ext cx="6260678" cy="1569660"/>
          </a:xfrm>
          <a:prstGeom prst="rect">
            <a:avLst/>
          </a:prstGeom>
          <a:solidFill>
            <a:schemeClr val="accent1">
              <a:lumMod val="20000"/>
              <a:lumOff val="80000"/>
            </a:schemeClr>
          </a:solidFill>
          <a:ln w="19050">
            <a:noFill/>
          </a:ln>
        </p:spPr>
        <p:txBody>
          <a:bodyPr wrap="square" rtlCol="0">
            <a:spAutoFit/>
          </a:bodyPr>
          <a:lstStyle>
            <a:defPPr>
              <a:defRPr lang="zh-CN"/>
            </a:defPPr>
            <a:lvl1pPr>
              <a:lnSpc>
                <a:spcPct val="150000"/>
              </a:lnSpc>
              <a:defRPr sz="1200" b="1">
                <a:latin typeface="Consolas" panose="020B0609020204030204" pitchFamily="49" charset="0"/>
                <a:ea typeface="微软雅黑" panose="020B0503020204020204" pitchFamily="34" charset="-122"/>
                <a:cs typeface="Consolas" panose="020B0609020204030204" pitchFamily="49" charset="0"/>
              </a:defRPr>
            </a:lvl1pPr>
          </a:lstStyle>
          <a:p>
            <a:pPr>
              <a:lnSpc>
                <a:spcPct val="100000"/>
              </a:lnSpc>
            </a:pPr>
            <a:r>
              <a:rPr lang="en-US" altLang="zh-CN" sz="1600" b="0" dirty="0" smtClean="0"/>
              <a:t>void main() </a:t>
            </a:r>
            <a:endParaRPr lang="en-US" altLang="zh-CN" sz="1600" b="0" dirty="0" smtClean="0"/>
          </a:p>
          <a:p>
            <a:pPr>
              <a:lnSpc>
                <a:spcPct val="100000"/>
              </a:lnSpc>
            </a:pPr>
            <a:r>
              <a:rPr lang="en-US" altLang="zh-CN" sz="1600" b="0" dirty="0" smtClean="0"/>
              <a:t>{</a:t>
            </a:r>
            <a:endParaRPr lang="en-US" altLang="zh-CN" sz="1600" b="0" dirty="0" smtClean="0"/>
          </a:p>
          <a:p>
            <a:pPr>
              <a:lnSpc>
                <a:spcPct val="100000"/>
              </a:lnSpc>
            </a:pPr>
            <a:r>
              <a:rPr lang="en-US" altLang="zh-CN" sz="1600" b="0" dirty="0"/>
              <a:t> </a:t>
            </a:r>
            <a:r>
              <a:rPr lang="en-US" altLang="zh-CN" sz="1600" b="0" dirty="0" smtClean="0"/>
              <a:t> </a:t>
            </a:r>
            <a:r>
              <a:rPr lang="en-US" altLang="zh-CN" sz="1600" b="0" dirty="0" err="1" smtClean="0"/>
              <a:t>const</a:t>
            </a:r>
            <a:r>
              <a:rPr lang="en-US" altLang="zh-CN" sz="1600" b="0" dirty="0" smtClean="0"/>
              <a:t> Car </a:t>
            </a:r>
            <a:r>
              <a:rPr lang="en-US" altLang="zh-CN" sz="1600" b="0" dirty="0" err="1" smtClean="0"/>
              <a:t>audi</a:t>
            </a:r>
            <a:r>
              <a:rPr lang="en-US" altLang="zh-CN" sz="1600" b="0" dirty="0" smtClean="0"/>
              <a:t>;   </a:t>
            </a:r>
            <a:r>
              <a:rPr lang="en-US" altLang="zh-CN" sz="1600" b="0" dirty="0" smtClean="0">
                <a:solidFill>
                  <a:schemeClr val="tx1">
                    <a:lumMod val="50000"/>
                    <a:lumOff val="50000"/>
                  </a:schemeClr>
                </a:solidFill>
              </a:rPr>
              <a:t>// </a:t>
            </a:r>
            <a:r>
              <a:rPr lang="en-US" altLang="zh-CN" sz="1600" b="0" dirty="0" err="1" smtClean="0">
                <a:solidFill>
                  <a:schemeClr val="tx1">
                    <a:lumMod val="50000"/>
                    <a:lumOff val="50000"/>
                  </a:schemeClr>
                </a:solidFill>
              </a:rPr>
              <a:t>audi</a:t>
            </a:r>
            <a:r>
              <a:rPr lang="zh-CN" altLang="en-US" sz="1600" b="0" dirty="0" smtClean="0">
                <a:solidFill>
                  <a:schemeClr val="tx1">
                    <a:lumMod val="50000"/>
                    <a:lumOff val="50000"/>
                  </a:schemeClr>
                </a:solidFill>
              </a:rPr>
              <a:t>是</a:t>
            </a:r>
            <a:r>
              <a:rPr lang="en-US" altLang="zh-CN" sz="1600" b="0" dirty="0" err="1" smtClean="0">
                <a:solidFill>
                  <a:schemeClr val="tx1">
                    <a:lumMod val="50000"/>
                    <a:lumOff val="50000"/>
                  </a:schemeClr>
                </a:solidFill>
              </a:rPr>
              <a:t>const</a:t>
            </a:r>
            <a:r>
              <a:rPr lang="en-US" altLang="zh-CN" sz="1600" b="0" dirty="0" smtClean="0">
                <a:solidFill>
                  <a:schemeClr val="tx1">
                    <a:lumMod val="50000"/>
                    <a:lumOff val="50000"/>
                  </a:schemeClr>
                </a:solidFill>
              </a:rPr>
              <a:t> Car</a:t>
            </a:r>
            <a:r>
              <a:rPr lang="zh-CN" altLang="en-US" sz="1600" b="0" dirty="0" smtClean="0">
                <a:solidFill>
                  <a:schemeClr val="tx1">
                    <a:lumMod val="50000"/>
                    <a:lumOff val="50000"/>
                  </a:schemeClr>
                </a:solidFill>
              </a:rPr>
              <a:t>类型的一个对象</a:t>
            </a:r>
            <a:endParaRPr lang="en-US" altLang="zh-CN" sz="1600" b="0" dirty="0" smtClean="0">
              <a:solidFill>
                <a:schemeClr val="tx1">
                  <a:lumMod val="50000"/>
                  <a:lumOff val="50000"/>
                </a:schemeClr>
              </a:solidFill>
            </a:endParaRPr>
          </a:p>
          <a:p>
            <a:pPr>
              <a:lnSpc>
                <a:spcPct val="100000"/>
              </a:lnSpc>
            </a:pPr>
            <a:r>
              <a:rPr lang="en-US" altLang="zh-CN" sz="1600" b="0" dirty="0"/>
              <a:t> </a:t>
            </a:r>
            <a:r>
              <a:rPr lang="en-US" altLang="zh-CN" sz="1600" b="0" dirty="0" smtClean="0"/>
              <a:t> </a:t>
            </a:r>
            <a:r>
              <a:rPr lang="en-US" altLang="zh-CN" sz="1600" b="0" dirty="0" err="1" smtClean="0"/>
              <a:t>audi.showName</a:t>
            </a:r>
            <a:r>
              <a:rPr lang="en-US" altLang="zh-CN" sz="1600" b="0" dirty="0" smtClean="0"/>
              <a:t>();  </a:t>
            </a:r>
            <a:r>
              <a:rPr lang="en-US" altLang="zh-CN" sz="1600" b="0" dirty="0" smtClean="0">
                <a:solidFill>
                  <a:schemeClr val="tx1">
                    <a:lumMod val="50000"/>
                    <a:lumOff val="50000"/>
                  </a:schemeClr>
                </a:solidFill>
              </a:rPr>
              <a:t>// WRONG: </a:t>
            </a:r>
            <a:r>
              <a:rPr lang="zh-CN" altLang="en-US" sz="1600" b="0" dirty="0" smtClean="0">
                <a:solidFill>
                  <a:schemeClr val="tx1">
                    <a:lumMod val="50000"/>
                    <a:lumOff val="50000"/>
                  </a:schemeClr>
                </a:solidFill>
              </a:rPr>
              <a:t>不能访问非 </a:t>
            </a:r>
            <a:r>
              <a:rPr lang="en-US" altLang="zh-CN" sz="1600" b="0" dirty="0" err="1" smtClean="0">
                <a:solidFill>
                  <a:schemeClr val="tx1">
                    <a:lumMod val="50000"/>
                    <a:lumOff val="50000"/>
                  </a:schemeClr>
                </a:solidFill>
              </a:rPr>
              <a:t>const</a:t>
            </a:r>
            <a:r>
              <a:rPr lang="en-US" altLang="zh-CN" sz="1600" b="0" dirty="0" smtClean="0">
                <a:solidFill>
                  <a:schemeClr val="tx1">
                    <a:lumMod val="50000"/>
                    <a:lumOff val="50000"/>
                  </a:schemeClr>
                </a:solidFill>
              </a:rPr>
              <a:t> </a:t>
            </a:r>
            <a:r>
              <a:rPr lang="zh-CN" altLang="en-US" sz="1600" b="0" dirty="0" smtClean="0">
                <a:solidFill>
                  <a:schemeClr val="tx1">
                    <a:lumMod val="50000"/>
                    <a:lumOff val="50000"/>
                  </a:schemeClr>
                </a:solidFill>
              </a:rPr>
              <a:t>接口</a:t>
            </a:r>
            <a:endParaRPr lang="en-US" altLang="zh-CN" sz="1600" b="0" dirty="0" smtClean="0">
              <a:solidFill>
                <a:schemeClr val="tx1">
                  <a:lumMod val="50000"/>
                  <a:lumOff val="50000"/>
                </a:schemeClr>
              </a:solidFill>
            </a:endParaRPr>
          </a:p>
          <a:p>
            <a:pPr>
              <a:lnSpc>
                <a:spcPct val="100000"/>
              </a:lnSpc>
            </a:pPr>
            <a:r>
              <a:rPr lang="en-US" altLang="zh-CN" sz="1600" b="0" dirty="0"/>
              <a:t> </a:t>
            </a:r>
            <a:r>
              <a:rPr lang="en-US" altLang="zh-CN" sz="1600" b="0" dirty="0" smtClean="0"/>
              <a:t> </a:t>
            </a:r>
            <a:r>
              <a:rPr lang="en-US" altLang="zh-CN" sz="1600" b="0" dirty="0" err="1" smtClean="0"/>
              <a:t>audi.getPrice</a:t>
            </a:r>
            <a:r>
              <a:rPr lang="en-US" altLang="zh-CN" sz="1600" b="0" dirty="0" smtClean="0"/>
              <a:t>();  </a:t>
            </a:r>
            <a:r>
              <a:rPr lang="en-US" altLang="zh-CN" sz="1600" b="0" dirty="0" smtClean="0">
                <a:solidFill>
                  <a:schemeClr val="tx1">
                    <a:lumMod val="50000"/>
                    <a:lumOff val="50000"/>
                  </a:schemeClr>
                </a:solidFill>
              </a:rPr>
              <a:t>// RIGHT: </a:t>
            </a:r>
            <a:r>
              <a:rPr lang="zh-CN" altLang="en-US" sz="1600" b="0" dirty="0" smtClean="0">
                <a:solidFill>
                  <a:schemeClr val="tx1">
                    <a:lumMod val="50000"/>
                    <a:lumOff val="50000"/>
                  </a:schemeClr>
                </a:solidFill>
              </a:rPr>
              <a:t>可以访问</a:t>
            </a:r>
            <a:r>
              <a:rPr lang="en-US" altLang="zh-CN" sz="1600" b="0" dirty="0" err="1" smtClean="0">
                <a:solidFill>
                  <a:schemeClr val="tx1">
                    <a:lumMod val="50000"/>
                    <a:lumOff val="50000"/>
                  </a:schemeClr>
                </a:solidFill>
              </a:rPr>
              <a:t>const</a:t>
            </a:r>
            <a:r>
              <a:rPr lang="en-US" altLang="zh-CN" sz="1600" b="0" dirty="0" smtClean="0">
                <a:solidFill>
                  <a:schemeClr val="tx1">
                    <a:lumMod val="50000"/>
                    <a:lumOff val="50000"/>
                  </a:schemeClr>
                </a:solidFill>
              </a:rPr>
              <a:t> </a:t>
            </a:r>
            <a:r>
              <a:rPr lang="zh-CN" altLang="en-US" sz="1600" b="0" dirty="0" smtClean="0">
                <a:solidFill>
                  <a:schemeClr val="tx1">
                    <a:lumMod val="50000"/>
                    <a:lumOff val="50000"/>
                  </a:schemeClr>
                </a:solidFill>
              </a:rPr>
              <a:t>接口</a:t>
            </a:r>
            <a:endParaRPr lang="en-US" altLang="zh-CN" sz="1600" b="0" dirty="0">
              <a:solidFill>
                <a:schemeClr val="tx1">
                  <a:lumMod val="50000"/>
                  <a:lumOff val="50000"/>
                </a:schemeClr>
              </a:solidFill>
            </a:endParaRPr>
          </a:p>
          <a:p>
            <a:pPr>
              <a:lnSpc>
                <a:spcPct val="100000"/>
              </a:lnSpc>
            </a:pPr>
            <a:r>
              <a:rPr lang="en-US" altLang="zh-CN" sz="1600" b="0" dirty="0" smtClean="0"/>
              <a:t>}</a:t>
            </a:r>
            <a:endParaRPr lang="en-US" altLang="zh-CN" sz="1600" b="0" dirty="0"/>
          </a:p>
        </p:txBody>
      </p:sp>
      <p:sp>
        <p:nvSpPr>
          <p:cNvPr id="6" name="文本框 5"/>
          <p:cNvSpPr txBox="1"/>
          <p:nvPr/>
        </p:nvSpPr>
        <p:spPr>
          <a:xfrm>
            <a:off x="8547343" y="0"/>
            <a:ext cx="505267" cy="523220"/>
          </a:xfrm>
          <a:prstGeom prst="rect">
            <a:avLst/>
          </a:prstGeom>
          <a:noFill/>
        </p:spPr>
        <p:txBody>
          <a:bodyPr wrap="none" rtlCol="0">
            <a:spAutoFit/>
          </a:bodyPr>
          <a:lstStyle/>
          <a:p>
            <a:r>
              <a:rPr lang="zh-CN" altLang="en-US" sz="2800" dirty="0" smtClean="0">
                <a:solidFill>
                  <a:schemeClr val="accent1">
                    <a:lumMod val="20000"/>
                    <a:lumOff val="80000"/>
                  </a:schemeClr>
                </a:solidFill>
                <a:sym typeface="Wingdings 2" panose="05020102010507070707" pitchFamily="18" charset="2"/>
              </a:rPr>
              <a:t></a:t>
            </a:r>
            <a:endParaRPr lang="zh-CN" altLang="en-US" sz="2800" dirty="0">
              <a:solidFill>
                <a:schemeClr val="accent1">
                  <a:lumMod val="20000"/>
                  <a:lumOff val="80000"/>
                </a:schemeClr>
              </a:solidFill>
            </a:endParaRPr>
          </a:p>
        </p:txBody>
      </p:sp>
      <p:sp>
        <p:nvSpPr>
          <p:cNvPr id="7" name="文本框 6"/>
          <p:cNvSpPr txBox="1"/>
          <p:nvPr/>
        </p:nvSpPr>
        <p:spPr>
          <a:xfrm>
            <a:off x="107504" y="4562544"/>
            <a:ext cx="1441420" cy="1384995"/>
          </a:xfrm>
          <a:prstGeom prst="rect">
            <a:avLst/>
          </a:prstGeom>
          <a:noFill/>
        </p:spPr>
        <p:txBody>
          <a:bodyPr wrap="none" rtlCol="0">
            <a:spAutoFit/>
          </a:bodyPr>
          <a:lstStyle/>
          <a:p>
            <a:r>
              <a:rPr lang="zh-CN" altLang="en-US" sz="14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为了在编译阶段</a:t>
            </a:r>
            <a:endParaRPr lang="en-US" altLang="zh-CN" sz="14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endParaRPr>
          </a:p>
          <a:p>
            <a:r>
              <a:rPr lang="zh-CN" altLang="en-US" sz="14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即可发现对对象</a:t>
            </a:r>
            <a:endParaRPr lang="en-US" altLang="zh-CN" sz="14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endParaRPr>
          </a:p>
          <a:p>
            <a:r>
              <a:rPr lang="zh-CN" altLang="en-US" sz="14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成员数据的潜在</a:t>
            </a:r>
            <a:endParaRPr lang="en-US" altLang="zh-CN" sz="14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endParaRPr>
          </a:p>
          <a:p>
            <a:r>
              <a:rPr lang="zh-CN" altLang="en-US" sz="14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更改，避免调用</a:t>
            </a:r>
            <a:endParaRPr lang="en-US" altLang="zh-CN" sz="14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endParaRPr>
          </a:p>
          <a:p>
            <a:r>
              <a:rPr lang="en-US" altLang="zh-CN" sz="1400" dirty="0" err="1"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const</a:t>
            </a:r>
            <a:r>
              <a:rPr lang="zh-CN" altLang="en-US" sz="14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对象的非</a:t>
            </a:r>
            <a:endParaRPr lang="en-US" altLang="zh-CN" sz="14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endParaRPr>
          </a:p>
          <a:p>
            <a:r>
              <a:rPr lang="en-US" altLang="zh-CN" sz="1400" dirty="0" err="1"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const</a:t>
            </a:r>
            <a:r>
              <a:rPr lang="zh-CN" altLang="en-US" sz="14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成员函数</a:t>
            </a:r>
            <a:endParaRPr lang="en-US" altLang="zh-CN" sz="14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endParaRPr>
          </a:p>
        </p:txBody>
      </p:sp>
      <p:sp>
        <p:nvSpPr>
          <p:cNvPr id="8" name="灯片编号占位符 7"/>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6" end="6"/>
                                            </p:txEl>
                                          </p:spTgt>
                                        </p:tgtEl>
                                        <p:attrNameLst>
                                          <p:attrName>style.visibility</p:attrName>
                                        </p:attrNameLst>
                                      </p:cBhvr>
                                      <p:to>
                                        <p:strVal val="visible"/>
                                      </p:to>
                                    </p:set>
                                    <p:animEffect transition="in" filter="fade">
                                      <p:cBhvr>
                                        <p:cTn id="12" dur="500"/>
                                        <p:tgtEl>
                                          <p:spTgt spid="3">
                                            <p:txEl>
                                              <p:pRg st="6" end="6"/>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left)">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xEl>
                                              <p:pRg st="0" end="0"/>
                                            </p:txEl>
                                          </p:spTgt>
                                        </p:tgtEl>
                                        <p:attrNameLst>
                                          <p:attrName>style.visibility</p:attrName>
                                        </p:attrNameLst>
                                      </p:cBhvr>
                                      <p:to>
                                        <p:strVal val="visible"/>
                                      </p:to>
                                    </p:set>
                                    <p:animEffect transition="in" filter="fade">
                                      <p:cBhvr>
                                        <p:cTn id="27" dur="500"/>
                                        <p:tgtEl>
                                          <p:spTgt spid="5">
                                            <p:txEl>
                                              <p:pRg st="0" end="0"/>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5">
                                            <p:txEl>
                                              <p:pRg st="1" end="1"/>
                                            </p:txEl>
                                          </p:spTgt>
                                        </p:tgtEl>
                                        <p:attrNameLst>
                                          <p:attrName>style.visibility</p:attrName>
                                        </p:attrNameLst>
                                      </p:cBhvr>
                                      <p:to>
                                        <p:strVal val="visible"/>
                                      </p:to>
                                    </p:set>
                                    <p:animEffect transition="in" filter="fade">
                                      <p:cBhvr>
                                        <p:cTn id="30" dur="500"/>
                                        <p:tgtEl>
                                          <p:spTgt spid="5">
                                            <p:txEl>
                                              <p:pRg st="1" end="1"/>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5">
                                            <p:txEl>
                                              <p:pRg st="5" end="5"/>
                                            </p:txEl>
                                          </p:spTgt>
                                        </p:tgtEl>
                                        <p:attrNameLst>
                                          <p:attrName>style.visibility</p:attrName>
                                        </p:attrNameLst>
                                      </p:cBhvr>
                                      <p:to>
                                        <p:strVal val="visible"/>
                                      </p:to>
                                    </p:set>
                                    <p:animEffect transition="in" filter="fade">
                                      <p:cBhvr>
                                        <p:cTn id="33" dur="500"/>
                                        <p:tgtEl>
                                          <p:spTgt spid="5">
                                            <p:txEl>
                                              <p:pRg st="5" end="5"/>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5">
                                            <p:txEl>
                                              <p:pRg st="2" end="2"/>
                                            </p:txEl>
                                          </p:spTgt>
                                        </p:tgtEl>
                                        <p:attrNameLst>
                                          <p:attrName>style.visibility</p:attrName>
                                        </p:attrNameLst>
                                      </p:cBhvr>
                                      <p:to>
                                        <p:strVal val="visible"/>
                                      </p:to>
                                    </p:set>
                                    <p:animEffect transition="in" filter="fade">
                                      <p:cBhvr>
                                        <p:cTn id="38" dur="500"/>
                                        <p:tgtEl>
                                          <p:spTgt spid="5">
                                            <p:txEl>
                                              <p:pRg st="2" end="2"/>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5">
                                            <p:txEl>
                                              <p:pRg st="3" end="3"/>
                                            </p:txEl>
                                          </p:spTgt>
                                        </p:tgtEl>
                                        <p:attrNameLst>
                                          <p:attrName>style.visibility</p:attrName>
                                        </p:attrNameLst>
                                      </p:cBhvr>
                                      <p:to>
                                        <p:strVal val="visible"/>
                                      </p:to>
                                    </p:set>
                                    <p:animEffect transition="in" filter="fade">
                                      <p:cBhvr>
                                        <p:cTn id="43" dur="500"/>
                                        <p:tgtEl>
                                          <p:spTgt spid="5">
                                            <p:txEl>
                                              <p:pRg st="3" end="3"/>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5">
                                            <p:txEl>
                                              <p:pRg st="4" end="4"/>
                                            </p:txEl>
                                          </p:spTgt>
                                        </p:tgtEl>
                                        <p:attrNameLst>
                                          <p:attrName>style.visibility</p:attrName>
                                        </p:attrNameLst>
                                      </p:cBhvr>
                                      <p:to>
                                        <p:strVal val="visible"/>
                                      </p:to>
                                    </p:set>
                                    <p:animEffect transition="in" filter="fade">
                                      <p:cBhvr>
                                        <p:cTn id="48"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7"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指针数据成员</a:t>
            </a:r>
            <a:endParaRPr lang="zh-CN" altLang="en-US" dirty="0"/>
          </a:p>
        </p:txBody>
      </p:sp>
      <p:sp>
        <p:nvSpPr>
          <p:cNvPr id="3" name="内容占位符 2"/>
          <p:cNvSpPr>
            <a:spLocks noGrp="1"/>
          </p:cNvSpPr>
          <p:nvPr>
            <p:ph idx="1"/>
          </p:nvPr>
        </p:nvSpPr>
        <p:spPr/>
        <p:txBody>
          <a:bodyPr/>
          <a:lstStyle/>
          <a:p>
            <a:r>
              <a:rPr lang="zh-CN" altLang="en-US" dirty="0" smtClean="0"/>
              <a:t>类中成员数据是某类型的指针</a:t>
            </a:r>
            <a:endParaRPr lang="en-US" altLang="zh-CN" dirty="0" smtClean="0"/>
          </a:p>
          <a:p>
            <a:pPr marL="0" indent="0">
              <a:buNone/>
            </a:pPr>
            <a:endParaRPr lang="en-US" altLang="zh-CN" dirty="0"/>
          </a:p>
          <a:p>
            <a:pPr marL="0" indent="0">
              <a:buNone/>
            </a:pPr>
            <a:endParaRPr lang="en-US" altLang="zh-CN" dirty="0" smtClean="0"/>
          </a:p>
          <a:p>
            <a:pPr marL="0" indent="0">
              <a:buNone/>
            </a:pPr>
            <a:endParaRPr lang="en-US" altLang="zh-CN" dirty="0" smtClean="0"/>
          </a:p>
          <a:p>
            <a:endParaRPr lang="en-US" altLang="zh-CN" dirty="0" smtClean="0"/>
          </a:p>
          <a:p>
            <a:endParaRPr lang="en-US" altLang="zh-CN" dirty="0"/>
          </a:p>
          <a:p>
            <a:endParaRPr lang="en-US" altLang="zh-CN" dirty="0" smtClean="0"/>
          </a:p>
          <a:p>
            <a:endParaRPr lang="en-US" altLang="zh-CN" dirty="0"/>
          </a:p>
          <a:p>
            <a:r>
              <a:rPr lang="zh-CN" altLang="en-US" dirty="0" smtClean="0"/>
              <a:t>多用于动态分配内存</a:t>
            </a:r>
            <a:endParaRPr lang="zh-CN" altLang="en-US" dirty="0"/>
          </a:p>
        </p:txBody>
      </p:sp>
      <p:sp>
        <p:nvSpPr>
          <p:cNvPr id="4" name="TextBox 3"/>
          <p:cNvSpPr txBox="1"/>
          <p:nvPr/>
        </p:nvSpPr>
        <p:spPr>
          <a:xfrm>
            <a:off x="2555776" y="1757134"/>
            <a:ext cx="6228184" cy="2677656"/>
          </a:xfrm>
          <a:prstGeom prst="rect">
            <a:avLst/>
          </a:prstGeom>
          <a:solidFill>
            <a:srgbClr val="FFFF73"/>
          </a:solidFill>
          <a:ln w="19050">
            <a:noFill/>
          </a:ln>
        </p:spPr>
        <p:txBody>
          <a:bodyPr wrap="square" rtlCol="0">
            <a:spAutoFit/>
          </a:bodyPr>
          <a:lstStyle/>
          <a:p>
            <a:pPr>
              <a:lnSpc>
                <a:spcPct val="150000"/>
              </a:lnSpc>
            </a:pPr>
            <a:r>
              <a:rPr lang="en-US" altLang="zh-CN" sz="1600" dirty="0" smtClean="0">
                <a:latin typeface="Consolas" panose="020B0609020204030204" pitchFamily="49" charset="0"/>
                <a:ea typeface="微软雅黑" panose="020B0503020204020204" pitchFamily="34" charset="-122"/>
                <a:cs typeface="Consolas" panose="020B0609020204030204" pitchFamily="49" charset="0"/>
              </a:rPr>
              <a:t>class Student {</a:t>
            </a:r>
            <a:endParaRPr lang="en-US" altLang="zh-CN" sz="1600" dirty="0" smtClean="0">
              <a:latin typeface="Consolas" panose="020B0609020204030204" pitchFamily="49" charset="0"/>
              <a:ea typeface="微软雅黑" panose="020B0503020204020204" pitchFamily="34" charset="-122"/>
              <a:cs typeface="Consolas" panose="020B0609020204030204" pitchFamily="49" charset="0"/>
            </a:endParaRPr>
          </a:p>
          <a:p>
            <a:pPr>
              <a:lnSpc>
                <a:spcPct val="150000"/>
              </a:lnSpc>
            </a:pPr>
            <a:r>
              <a:rPr lang="en-US" altLang="zh-CN" sz="1600" dirty="0">
                <a:latin typeface="Consolas" panose="020B0609020204030204" pitchFamily="49" charset="0"/>
                <a:ea typeface="微软雅黑" panose="020B0503020204020204" pitchFamily="34" charset="-122"/>
                <a:cs typeface="Consolas" panose="020B0609020204030204" pitchFamily="49" charset="0"/>
              </a:rPr>
              <a:t>public:</a:t>
            </a:r>
            <a:endParaRPr lang="en-US" altLang="zh-CN" sz="1600" dirty="0">
              <a:latin typeface="Consolas" panose="020B0609020204030204" pitchFamily="49" charset="0"/>
              <a:ea typeface="微软雅黑" panose="020B0503020204020204" pitchFamily="34" charset="-122"/>
              <a:cs typeface="Consolas" panose="020B0609020204030204" pitchFamily="49" charset="0"/>
            </a:endParaRPr>
          </a:p>
          <a:p>
            <a:pPr>
              <a:lnSpc>
                <a:spcPct val="150000"/>
              </a:lnSpc>
            </a:pPr>
            <a:r>
              <a:rPr lang="en-US" altLang="zh-CN" sz="1600" dirty="0">
                <a:latin typeface="Consolas" panose="020B0609020204030204" pitchFamily="49" charset="0"/>
                <a:ea typeface="微软雅黑" panose="020B0503020204020204" pitchFamily="34" charset="-122"/>
                <a:cs typeface="Consolas" panose="020B0609020204030204" pitchFamily="49" charset="0"/>
              </a:rPr>
              <a:t>  </a:t>
            </a:r>
            <a:r>
              <a:rPr lang="en-US" altLang="zh-CN" sz="1600" dirty="0" smtClean="0">
                <a:latin typeface="Consolas" panose="020B0609020204030204" pitchFamily="49" charset="0"/>
                <a:ea typeface="微软雅黑" panose="020B0503020204020204" pitchFamily="34" charset="-122"/>
                <a:cs typeface="Consolas" panose="020B0609020204030204" pitchFamily="49" charset="0"/>
              </a:rPr>
              <a:t>void </a:t>
            </a:r>
            <a:r>
              <a:rPr lang="en-US" altLang="zh-CN" sz="1600" dirty="0" err="1" smtClean="0">
                <a:latin typeface="Consolas" panose="020B0609020204030204" pitchFamily="49" charset="0"/>
                <a:ea typeface="微软雅黑" panose="020B0503020204020204" pitchFamily="34" charset="-122"/>
                <a:cs typeface="Consolas" panose="020B0609020204030204" pitchFamily="49" charset="0"/>
              </a:rPr>
              <a:t>setCourseNum</a:t>
            </a:r>
            <a:r>
              <a:rPr lang="en-US" altLang="zh-CN" sz="1600" dirty="0" smtClean="0">
                <a:latin typeface="Consolas" panose="020B0609020204030204" pitchFamily="49" charset="0"/>
                <a:ea typeface="微软雅黑" panose="020B0503020204020204" pitchFamily="34" charset="-122"/>
                <a:cs typeface="Consolas" panose="020B0609020204030204" pitchFamily="49" charset="0"/>
              </a:rPr>
              <a:t>( </a:t>
            </a:r>
            <a:r>
              <a:rPr lang="en-US" altLang="zh-CN" sz="1600" dirty="0" err="1" smtClean="0">
                <a:latin typeface="Consolas" panose="020B0609020204030204" pitchFamily="49" charset="0"/>
                <a:ea typeface="微软雅黑" panose="020B0503020204020204" pitchFamily="34" charset="-122"/>
                <a:cs typeface="Consolas" panose="020B0609020204030204" pitchFamily="49" charset="0"/>
              </a:rPr>
              <a:t>int</a:t>
            </a:r>
            <a:r>
              <a:rPr lang="en-US" altLang="zh-CN" sz="1600" dirty="0" smtClean="0">
                <a:latin typeface="Consolas" panose="020B0609020204030204" pitchFamily="49" charset="0"/>
                <a:ea typeface="微软雅黑" panose="020B0503020204020204" pitchFamily="34" charset="-122"/>
                <a:cs typeface="Consolas" panose="020B0609020204030204" pitchFamily="49" charset="0"/>
              </a:rPr>
              <a:t> </a:t>
            </a:r>
            <a:r>
              <a:rPr lang="en-US" altLang="zh-CN" sz="1600" dirty="0" err="1" smtClean="0">
                <a:latin typeface="Consolas" panose="020B0609020204030204" pitchFamily="49" charset="0"/>
                <a:ea typeface="微软雅黑" panose="020B0503020204020204" pitchFamily="34" charset="-122"/>
                <a:cs typeface="Consolas" panose="020B0609020204030204" pitchFamily="49" charset="0"/>
              </a:rPr>
              <a:t>cn</a:t>
            </a:r>
            <a:r>
              <a:rPr lang="en-US" altLang="zh-CN" sz="1600" dirty="0" smtClean="0">
                <a:latin typeface="Consolas" panose="020B0609020204030204" pitchFamily="49" charset="0"/>
                <a:ea typeface="微软雅黑" panose="020B0503020204020204" pitchFamily="34" charset="-122"/>
                <a:cs typeface="Consolas" panose="020B0609020204030204" pitchFamily="49" charset="0"/>
              </a:rPr>
              <a:t> ); </a:t>
            </a:r>
            <a:r>
              <a:rPr lang="en-US" altLang="zh-CN" sz="16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 </a:t>
            </a:r>
            <a:r>
              <a:rPr lang="zh-CN" altLang="en-US" sz="16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设置选课门数</a:t>
            </a:r>
            <a:endParaRPr lang="en-US" altLang="zh-CN" sz="1600" dirty="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endParaRPr>
          </a:p>
          <a:p>
            <a:pPr>
              <a:lnSpc>
                <a:spcPct val="150000"/>
              </a:lnSpc>
            </a:pPr>
            <a:r>
              <a:rPr lang="en-US" altLang="zh-CN" sz="1600" dirty="0" smtClean="0">
                <a:latin typeface="Consolas" panose="020B0609020204030204" pitchFamily="49" charset="0"/>
                <a:ea typeface="微软雅黑" panose="020B0503020204020204" pitchFamily="34" charset="-122"/>
                <a:cs typeface="Consolas" panose="020B0609020204030204" pitchFamily="49" charset="0"/>
              </a:rPr>
              <a:t>private:</a:t>
            </a:r>
            <a:endParaRPr lang="en-US" altLang="zh-CN" sz="1600" dirty="0" smtClean="0">
              <a:latin typeface="Consolas" panose="020B0609020204030204" pitchFamily="49" charset="0"/>
              <a:ea typeface="微软雅黑" panose="020B0503020204020204" pitchFamily="34" charset="-122"/>
              <a:cs typeface="Consolas" panose="020B0609020204030204" pitchFamily="49" charset="0"/>
            </a:endParaRPr>
          </a:p>
          <a:p>
            <a:pPr>
              <a:lnSpc>
                <a:spcPct val="150000"/>
              </a:lnSpc>
            </a:pPr>
            <a:r>
              <a:rPr lang="en-US" altLang="zh-CN" sz="1600" dirty="0">
                <a:latin typeface="Consolas" panose="020B0609020204030204" pitchFamily="49" charset="0"/>
                <a:ea typeface="微软雅黑" panose="020B0503020204020204" pitchFamily="34" charset="-122"/>
                <a:cs typeface="Consolas" panose="020B0609020204030204" pitchFamily="49" charset="0"/>
              </a:rPr>
              <a:t> </a:t>
            </a:r>
            <a:r>
              <a:rPr lang="en-US" altLang="zh-CN" sz="1600" dirty="0" smtClean="0">
                <a:latin typeface="Consolas" panose="020B0609020204030204" pitchFamily="49" charset="0"/>
                <a:ea typeface="微软雅黑" panose="020B0503020204020204" pitchFamily="34" charset="-122"/>
                <a:cs typeface="Consolas" panose="020B0609020204030204" pitchFamily="49" charset="0"/>
              </a:rPr>
              <a:t> </a:t>
            </a:r>
            <a:r>
              <a:rPr lang="en-US" altLang="zh-CN" sz="1600" dirty="0" err="1" smtClean="0">
                <a:latin typeface="Consolas" panose="020B0609020204030204" pitchFamily="49" charset="0"/>
                <a:ea typeface="微软雅黑" panose="020B0503020204020204" pitchFamily="34" charset="-122"/>
                <a:cs typeface="Consolas" panose="020B0609020204030204" pitchFamily="49" charset="0"/>
              </a:rPr>
              <a:t>int</a:t>
            </a:r>
            <a:r>
              <a:rPr lang="en-US" altLang="zh-CN" sz="1600" dirty="0" smtClean="0">
                <a:latin typeface="Consolas" panose="020B0609020204030204" pitchFamily="49" charset="0"/>
                <a:ea typeface="微软雅黑" panose="020B0503020204020204" pitchFamily="34" charset="-122"/>
                <a:cs typeface="Consolas" panose="020B0609020204030204" pitchFamily="49" charset="0"/>
              </a:rPr>
              <a:t> id; string name;</a:t>
            </a:r>
            <a:endParaRPr lang="en-US" altLang="zh-CN" sz="1600" dirty="0" smtClean="0">
              <a:latin typeface="Consolas" panose="020B0609020204030204" pitchFamily="49" charset="0"/>
              <a:ea typeface="微软雅黑" panose="020B0503020204020204" pitchFamily="34" charset="-122"/>
              <a:cs typeface="Consolas" panose="020B0609020204030204" pitchFamily="49" charset="0"/>
            </a:endParaRPr>
          </a:p>
          <a:p>
            <a:pPr>
              <a:lnSpc>
                <a:spcPct val="150000"/>
              </a:lnSpc>
            </a:pPr>
            <a:r>
              <a:rPr lang="en-US" altLang="zh-CN" sz="1600" dirty="0">
                <a:latin typeface="Consolas" panose="020B0609020204030204" pitchFamily="49" charset="0"/>
                <a:ea typeface="微软雅黑" panose="020B0503020204020204" pitchFamily="34" charset="-122"/>
                <a:cs typeface="Consolas" panose="020B0609020204030204" pitchFamily="49" charset="0"/>
              </a:rPr>
              <a:t> </a:t>
            </a:r>
            <a:r>
              <a:rPr lang="en-US" altLang="zh-CN" sz="1600" dirty="0" smtClean="0">
                <a:latin typeface="Consolas" panose="020B0609020204030204" pitchFamily="49" charset="0"/>
                <a:ea typeface="微软雅黑" panose="020B0503020204020204" pitchFamily="34" charset="-122"/>
                <a:cs typeface="Consolas" panose="020B0609020204030204" pitchFamily="49" charset="0"/>
              </a:rPr>
              <a:t> </a:t>
            </a:r>
            <a:r>
              <a:rPr lang="en-US" altLang="zh-CN" sz="1600" u="sng" dirty="0" err="1" smtClean="0">
                <a:latin typeface="Consolas" panose="020B0609020204030204" pitchFamily="49" charset="0"/>
                <a:ea typeface="微软雅黑" panose="020B0503020204020204" pitchFamily="34" charset="-122"/>
                <a:cs typeface="Consolas" panose="020B0609020204030204" pitchFamily="49" charset="0"/>
              </a:rPr>
              <a:t>int</a:t>
            </a:r>
            <a:r>
              <a:rPr lang="en-US" altLang="zh-CN" sz="1600" u="sng" dirty="0" smtClean="0">
                <a:latin typeface="Consolas" panose="020B0609020204030204" pitchFamily="49" charset="0"/>
                <a:ea typeface="微软雅黑" panose="020B0503020204020204" pitchFamily="34" charset="-122"/>
                <a:cs typeface="Consolas" panose="020B0609020204030204" pitchFamily="49" charset="0"/>
              </a:rPr>
              <a:t> </a:t>
            </a:r>
            <a:r>
              <a:rPr lang="en-US" altLang="zh-CN" sz="1600" b="1" u="sng" dirty="0" smtClean="0">
                <a:solidFill>
                  <a:srgbClr val="FF0000"/>
                </a:solidFill>
                <a:latin typeface="Consolas" panose="020B0609020204030204" pitchFamily="49" charset="0"/>
                <a:ea typeface="微软雅黑" panose="020B0503020204020204" pitchFamily="34" charset="-122"/>
                <a:cs typeface="Consolas" panose="020B0609020204030204" pitchFamily="49" charset="0"/>
              </a:rPr>
              <a:t>*</a:t>
            </a:r>
            <a:r>
              <a:rPr lang="en-US" altLang="zh-CN" sz="1600" u="sng" dirty="0" smtClean="0">
                <a:latin typeface="Consolas" panose="020B0609020204030204" pitchFamily="49" charset="0"/>
                <a:ea typeface="微软雅黑" panose="020B0503020204020204" pitchFamily="34" charset="-122"/>
                <a:cs typeface="Consolas" panose="020B0609020204030204" pitchFamily="49" charset="0"/>
              </a:rPr>
              <a:t> scores</a:t>
            </a:r>
            <a:r>
              <a:rPr lang="en-US" altLang="zh-CN" sz="1600" dirty="0" smtClean="0">
                <a:latin typeface="Consolas" panose="020B0609020204030204" pitchFamily="49" charset="0"/>
                <a:ea typeface="微软雅黑" panose="020B0503020204020204" pitchFamily="34" charset="-122"/>
                <a:cs typeface="Consolas" panose="020B0609020204030204" pitchFamily="49" charset="0"/>
              </a:rPr>
              <a:t>; </a:t>
            </a:r>
            <a:r>
              <a:rPr lang="en-US" altLang="zh-CN" sz="16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 </a:t>
            </a:r>
            <a:r>
              <a:rPr lang="zh-CN" altLang="en-US" sz="16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指针型成员数据</a:t>
            </a:r>
            <a:endParaRPr lang="en-US" altLang="zh-CN" sz="16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endParaRPr>
          </a:p>
          <a:p>
            <a:pPr>
              <a:lnSpc>
                <a:spcPct val="150000"/>
              </a:lnSpc>
            </a:pPr>
            <a:r>
              <a:rPr lang="en-US" altLang="zh-CN" sz="1600" dirty="0" smtClean="0">
                <a:latin typeface="Consolas" panose="020B0609020204030204" pitchFamily="49" charset="0"/>
                <a:ea typeface="微软雅黑" panose="020B0503020204020204" pitchFamily="34" charset="-122"/>
                <a:cs typeface="Consolas" panose="020B0609020204030204" pitchFamily="49" charset="0"/>
              </a:rPr>
              <a:t>};</a:t>
            </a:r>
            <a:endParaRPr lang="en-US" altLang="zh-CN" sz="1600" dirty="0">
              <a:latin typeface="Consolas" panose="020B0609020204030204" pitchFamily="49" charset="0"/>
              <a:ea typeface="微软雅黑" panose="020B0503020204020204" pitchFamily="34" charset="-122"/>
              <a:cs typeface="Consolas" panose="020B0609020204030204" pitchFamily="49" charset="0"/>
            </a:endParaRPr>
          </a:p>
        </p:txBody>
      </p:sp>
      <p:sp>
        <p:nvSpPr>
          <p:cNvPr id="5" name="灯片编号占位符 4"/>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animEffect transition="in" filter="fade">
                                      <p:cBhvr>
                                        <p:cTn id="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指针数据</a:t>
            </a:r>
            <a:r>
              <a:rPr lang="zh-CN" altLang="en-US" dirty="0" smtClean="0"/>
              <a:t>成员（续）</a:t>
            </a:r>
            <a:endParaRPr lang="zh-CN" altLang="en-US" dirty="0"/>
          </a:p>
        </p:txBody>
      </p:sp>
      <p:sp>
        <p:nvSpPr>
          <p:cNvPr id="4" name="TextBox 3"/>
          <p:cNvSpPr txBox="1"/>
          <p:nvPr/>
        </p:nvSpPr>
        <p:spPr>
          <a:xfrm>
            <a:off x="2566245" y="4437112"/>
            <a:ext cx="6264696" cy="2308324"/>
          </a:xfrm>
          <a:prstGeom prst="rect">
            <a:avLst/>
          </a:prstGeom>
          <a:solidFill>
            <a:srgbClr val="FFD073"/>
          </a:solidFill>
          <a:ln w="19050">
            <a:noFill/>
          </a:ln>
        </p:spPr>
        <p:txBody>
          <a:bodyPr wrap="square" rtlCol="0">
            <a:spAutoFit/>
          </a:bodyPr>
          <a:lstStyle>
            <a:defPPr>
              <a:defRPr lang="zh-CN"/>
            </a:defPPr>
            <a:lvl1pPr>
              <a:lnSpc>
                <a:spcPct val="150000"/>
              </a:lnSpc>
              <a:defRPr sz="1200" b="1">
                <a:latin typeface="Consolas" panose="020B0609020204030204" pitchFamily="49" charset="0"/>
                <a:ea typeface="微软雅黑" panose="020B0503020204020204" pitchFamily="34" charset="-122"/>
                <a:cs typeface="Consolas" panose="020B0609020204030204" pitchFamily="49" charset="0"/>
              </a:defRPr>
            </a:lvl1pPr>
          </a:lstStyle>
          <a:p>
            <a:r>
              <a:rPr lang="en-US" altLang="zh-CN" sz="1600" b="0" dirty="0" smtClean="0"/>
              <a:t>void Student::</a:t>
            </a:r>
            <a:r>
              <a:rPr lang="en-US" altLang="zh-CN" sz="1600" b="0" dirty="0" err="1" smtClean="0"/>
              <a:t>setCourseNum</a:t>
            </a:r>
            <a:r>
              <a:rPr lang="en-US" altLang="zh-CN" sz="1600" b="0" dirty="0" smtClean="0"/>
              <a:t>( </a:t>
            </a:r>
            <a:r>
              <a:rPr lang="en-US" altLang="zh-CN" sz="1600" b="0" dirty="0" err="1" smtClean="0"/>
              <a:t>int</a:t>
            </a:r>
            <a:r>
              <a:rPr lang="en-US" altLang="zh-CN" sz="1600" b="0" dirty="0" smtClean="0"/>
              <a:t> </a:t>
            </a:r>
            <a:r>
              <a:rPr lang="en-US" altLang="zh-CN" sz="1600" b="0" dirty="0" err="1" smtClean="0"/>
              <a:t>cn</a:t>
            </a:r>
            <a:r>
              <a:rPr lang="en-US" altLang="zh-CN" sz="1600" b="0" dirty="0" smtClean="0"/>
              <a:t> ) {</a:t>
            </a:r>
            <a:endParaRPr lang="en-US" altLang="zh-CN" sz="1600" b="0" dirty="0" smtClean="0"/>
          </a:p>
          <a:p>
            <a:r>
              <a:rPr lang="en-US" altLang="zh-CN" sz="1600" b="0" dirty="0"/>
              <a:t> </a:t>
            </a:r>
            <a:r>
              <a:rPr lang="en-US" altLang="zh-CN" sz="1600" b="0" dirty="0" smtClean="0"/>
              <a:t> scores = </a:t>
            </a:r>
            <a:r>
              <a:rPr lang="en-US" altLang="zh-CN" sz="1600" dirty="0" smtClean="0"/>
              <a:t>new</a:t>
            </a:r>
            <a:r>
              <a:rPr lang="en-US" altLang="zh-CN" sz="1600" b="0" dirty="0" smtClean="0"/>
              <a:t> </a:t>
            </a:r>
            <a:r>
              <a:rPr lang="en-US" altLang="zh-CN" sz="1600" b="0" dirty="0" err="1" smtClean="0"/>
              <a:t>int</a:t>
            </a:r>
            <a:r>
              <a:rPr lang="en-US" altLang="zh-CN" sz="1600" b="0" dirty="0" smtClean="0"/>
              <a:t>[</a:t>
            </a:r>
            <a:r>
              <a:rPr lang="en-US" altLang="zh-CN" sz="1600" b="0" dirty="0" err="1" smtClean="0"/>
              <a:t>cn</a:t>
            </a:r>
            <a:r>
              <a:rPr lang="en-US" altLang="zh-CN" sz="1600" b="0" dirty="0" smtClean="0"/>
              <a:t>]; </a:t>
            </a:r>
            <a:r>
              <a:rPr lang="en-US" altLang="zh-CN" sz="1600" b="0" dirty="0" smtClean="0">
                <a:solidFill>
                  <a:schemeClr val="tx1">
                    <a:lumMod val="50000"/>
                    <a:lumOff val="50000"/>
                  </a:schemeClr>
                </a:solidFill>
              </a:rPr>
              <a:t>// </a:t>
            </a:r>
            <a:r>
              <a:rPr lang="zh-CN" altLang="en-US" sz="1600" b="0" dirty="0" smtClean="0">
                <a:solidFill>
                  <a:schemeClr val="tx1">
                    <a:lumMod val="50000"/>
                    <a:lumOff val="50000"/>
                  </a:schemeClr>
                </a:solidFill>
              </a:rPr>
              <a:t>生成一个整型数组</a:t>
            </a:r>
            <a:endParaRPr lang="en-US" altLang="zh-CN" sz="1600" b="0" dirty="0"/>
          </a:p>
          <a:p>
            <a:r>
              <a:rPr lang="en-US" altLang="zh-CN" sz="1600" b="0" dirty="0" smtClean="0"/>
              <a:t>}</a:t>
            </a:r>
            <a:endParaRPr lang="en-US" altLang="zh-CN" sz="1600" b="0" dirty="0" smtClean="0"/>
          </a:p>
          <a:p>
            <a:r>
              <a:rPr lang="en-US" altLang="zh-CN" sz="1600" b="0" dirty="0" smtClean="0"/>
              <a:t>void Student::</a:t>
            </a:r>
            <a:r>
              <a:rPr lang="en-US" altLang="zh-CN" sz="1600" b="0" dirty="0" err="1" smtClean="0"/>
              <a:t>setScore</a:t>
            </a:r>
            <a:r>
              <a:rPr lang="en-US" altLang="zh-CN" sz="1600" b="0" dirty="0" smtClean="0"/>
              <a:t>( </a:t>
            </a:r>
            <a:r>
              <a:rPr lang="en-US" altLang="zh-CN" sz="1600" b="0" dirty="0" err="1" smtClean="0"/>
              <a:t>int</a:t>
            </a:r>
            <a:r>
              <a:rPr lang="en-US" altLang="zh-CN" sz="1600" b="0" dirty="0" smtClean="0"/>
              <a:t> c, </a:t>
            </a:r>
            <a:r>
              <a:rPr lang="en-US" altLang="zh-CN" sz="1600" b="0" dirty="0" err="1" smtClean="0"/>
              <a:t>int</a:t>
            </a:r>
            <a:r>
              <a:rPr lang="en-US" altLang="zh-CN" sz="1600" b="0" dirty="0" smtClean="0"/>
              <a:t> s ) {</a:t>
            </a:r>
            <a:endParaRPr lang="en-US" altLang="zh-CN" sz="1600" b="0" dirty="0" smtClean="0"/>
          </a:p>
          <a:p>
            <a:r>
              <a:rPr lang="en-US" altLang="zh-CN" sz="1600" b="0" dirty="0" smtClean="0"/>
              <a:t>  scores[c] = s;</a:t>
            </a:r>
            <a:endParaRPr lang="en-US" altLang="zh-CN" sz="1600" b="0" dirty="0"/>
          </a:p>
          <a:p>
            <a:r>
              <a:rPr lang="en-US" altLang="zh-CN" sz="1600" b="0" dirty="0" smtClean="0"/>
              <a:t>}</a:t>
            </a:r>
            <a:endParaRPr lang="en-US" altLang="zh-CN" sz="1600" b="0" dirty="0"/>
          </a:p>
        </p:txBody>
      </p:sp>
      <p:sp>
        <p:nvSpPr>
          <p:cNvPr id="5" name="TextBox 3"/>
          <p:cNvSpPr txBox="1"/>
          <p:nvPr/>
        </p:nvSpPr>
        <p:spPr>
          <a:xfrm>
            <a:off x="2588941" y="1124744"/>
            <a:ext cx="6228184" cy="3046988"/>
          </a:xfrm>
          <a:prstGeom prst="rect">
            <a:avLst/>
          </a:prstGeom>
          <a:solidFill>
            <a:srgbClr val="FFFF73"/>
          </a:solidFill>
          <a:ln w="19050">
            <a:noFill/>
          </a:ln>
        </p:spPr>
        <p:txBody>
          <a:bodyPr wrap="square" rtlCol="0">
            <a:spAutoFit/>
          </a:bodyPr>
          <a:lstStyle/>
          <a:p>
            <a:pPr>
              <a:lnSpc>
                <a:spcPct val="150000"/>
              </a:lnSpc>
            </a:pPr>
            <a:r>
              <a:rPr lang="en-US" altLang="zh-CN" sz="1600" dirty="0" smtClean="0">
                <a:latin typeface="Consolas" panose="020B0609020204030204" pitchFamily="49" charset="0"/>
                <a:ea typeface="微软雅黑" panose="020B0503020204020204" pitchFamily="34" charset="-122"/>
                <a:cs typeface="Consolas" panose="020B0609020204030204" pitchFamily="49" charset="0"/>
              </a:rPr>
              <a:t>class Student {</a:t>
            </a:r>
            <a:endParaRPr lang="en-US" altLang="zh-CN" sz="1600" dirty="0" smtClean="0">
              <a:latin typeface="Consolas" panose="020B0609020204030204" pitchFamily="49" charset="0"/>
              <a:ea typeface="微软雅黑" panose="020B0503020204020204" pitchFamily="34" charset="-122"/>
              <a:cs typeface="Consolas" panose="020B0609020204030204" pitchFamily="49" charset="0"/>
            </a:endParaRPr>
          </a:p>
          <a:p>
            <a:pPr>
              <a:lnSpc>
                <a:spcPct val="150000"/>
              </a:lnSpc>
            </a:pPr>
            <a:r>
              <a:rPr lang="en-US" altLang="zh-CN" sz="1600" dirty="0">
                <a:latin typeface="Consolas" panose="020B0609020204030204" pitchFamily="49" charset="0"/>
                <a:ea typeface="微软雅黑" panose="020B0503020204020204" pitchFamily="34" charset="-122"/>
                <a:cs typeface="Consolas" panose="020B0609020204030204" pitchFamily="49" charset="0"/>
              </a:rPr>
              <a:t>public:</a:t>
            </a:r>
            <a:endParaRPr lang="en-US" altLang="zh-CN" sz="1600" dirty="0">
              <a:latin typeface="Consolas" panose="020B0609020204030204" pitchFamily="49" charset="0"/>
              <a:ea typeface="微软雅黑" panose="020B0503020204020204" pitchFamily="34" charset="-122"/>
              <a:cs typeface="Consolas" panose="020B0609020204030204" pitchFamily="49" charset="0"/>
            </a:endParaRPr>
          </a:p>
          <a:p>
            <a:pPr>
              <a:lnSpc>
                <a:spcPct val="150000"/>
              </a:lnSpc>
            </a:pPr>
            <a:r>
              <a:rPr lang="en-US" altLang="zh-CN" sz="1600" dirty="0">
                <a:latin typeface="Consolas" panose="020B0609020204030204" pitchFamily="49" charset="0"/>
                <a:ea typeface="微软雅黑" panose="020B0503020204020204" pitchFamily="34" charset="-122"/>
                <a:cs typeface="Consolas" panose="020B0609020204030204" pitchFamily="49" charset="0"/>
              </a:rPr>
              <a:t>  </a:t>
            </a:r>
            <a:r>
              <a:rPr lang="en-US" altLang="zh-CN" sz="1600" dirty="0" smtClean="0">
                <a:latin typeface="Consolas" panose="020B0609020204030204" pitchFamily="49" charset="0"/>
                <a:ea typeface="微软雅黑" panose="020B0503020204020204" pitchFamily="34" charset="-122"/>
                <a:cs typeface="Consolas" panose="020B0609020204030204" pitchFamily="49" charset="0"/>
              </a:rPr>
              <a:t>void </a:t>
            </a:r>
            <a:r>
              <a:rPr lang="en-US" altLang="zh-CN" sz="1600" dirty="0" err="1" smtClean="0">
                <a:latin typeface="Consolas" panose="020B0609020204030204" pitchFamily="49" charset="0"/>
                <a:ea typeface="微软雅黑" panose="020B0503020204020204" pitchFamily="34" charset="-122"/>
                <a:cs typeface="Consolas" panose="020B0609020204030204" pitchFamily="49" charset="0"/>
              </a:rPr>
              <a:t>setCourseNum</a:t>
            </a:r>
            <a:r>
              <a:rPr lang="en-US" altLang="zh-CN" sz="1600" dirty="0" smtClean="0">
                <a:latin typeface="Consolas" panose="020B0609020204030204" pitchFamily="49" charset="0"/>
                <a:ea typeface="微软雅黑" panose="020B0503020204020204" pitchFamily="34" charset="-122"/>
                <a:cs typeface="Consolas" panose="020B0609020204030204" pitchFamily="49" charset="0"/>
              </a:rPr>
              <a:t>( </a:t>
            </a:r>
            <a:r>
              <a:rPr lang="en-US" altLang="zh-CN" sz="1600" dirty="0" err="1" smtClean="0">
                <a:latin typeface="Consolas" panose="020B0609020204030204" pitchFamily="49" charset="0"/>
                <a:ea typeface="微软雅黑" panose="020B0503020204020204" pitchFamily="34" charset="-122"/>
                <a:cs typeface="Consolas" panose="020B0609020204030204" pitchFamily="49" charset="0"/>
              </a:rPr>
              <a:t>int</a:t>
            </a:r>
            <a:r>
              <a:rPr lang="en-US" altLang="zh-CN" sz="1600" dirty="0" smtClean="0">
                <a:latin typeface="Consolas" panose="020B0609020204030204" pitchFamily="49" charset="0"/>
                <a:ea typeface="微软雅黑" panose="020B0503020204020204" pitchFamily="34" charset="-122"/>
                <a:cs typeface="Consolas" panose="020B0609020204030204" pitchFamily="49" charset="0"/>
              </a:rPr>
              <a:t> </a:t>
            </a:r>
            <a:r>
              <a:rPr lang="en-US" altLang="zh-CN" sz="1600" dirty="0" err="1" smtClean="0">
                <a:latin typeface="Consolas" panose="020B0609020204030204" pitchFamily="49" charset="0"/>
                <a:ea typeface="微软雅黑" panose="020B0503020204020204" pitchFamily="34" charset="-122"/>
                <a:cs typeface="Consolas" panose="020B0609020204030204" pitchFamily="49" charset="0"/>
              </a:rPr>
              <a:t>cn</a:t>
            </a:r>
            <a:r>
              <a:rPr lang="en-US" altLang="zh-CN" sz="1600" dirty="0" smtClean="0">
                <a:latin typeface="Consolas" panose="020B0609020204030204" pitchFamily="49" charset="0"/>
                <a:ea typeface="微软雅黑" panose="020B0503020204020204" pitchFamily="34" charset="-122"/>
                <a:cs typeface="Consolas" panose="020B0609020204030204" pitchFamily="49" charset="0"/>
              </a:rPr>
              <a:t> ); </a:t>
            </a:r>
            <a:r>
              <a:rPr lang="en-US" altLang="zh-CN" sz="16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 </a:t>
            </a:r>
            <a:r>
              <a:rPr lang="zh-CN" altLang="en-US" sz="16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设置选课门数</a:t>
            </a:r>
            <a:endParaRPr lang="en-US" altLang="zh-CN" sz="16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endParaRPr>
          </a:p>
          <a:p>
            <a:pPr>
              <a:lnSpc>
                <a:spcPct val="150000"/>
              </a:lnSpc>
            </a:pPr>
            <a:r>
              <a:rPr lang="en-US" altLang="zh-CN" sz="1600" dirty="0">
                <a:latin typeface="Consolas" panose="020B0609020204030204" pitchFamily="49" charset="0"/>
                <a:ea typeface="微软雅黑" panose="020B0503020204020204" pitchFamily="34" charset="-122"/>
                <a:cs typeface="Consolas" panose="020B0609020204030204" pitchFamily="49" charset="0"/>
              </a:rPr>
              <a:t> </a:t>
            </a:r>
            <a:r>
              <a:rPr lang="en-US" altLang="zh-CN" sz="1600" dirty="0" smtClean="0">
                <a:latin typeface="Consolas" panose="020B0609020204030204" pitchFamily="49" charset="0"/>
                <a:ea typeface="微软雅黑" panose="020B0503020204020204" pitchFamily="34" charset="-122"/>
                <a:cs typeface="Consolas" panose="020B0609020204030204" pitchFamily="49" charset="0"/>
              </a:rPr>
              <a:t> void </a:t>
            </a:r>
            <a:r>
              <a:rPr lang="en-US" altLang="zh-CN" sz="1600" dirty="0" err="1" smtClean="0">
                <a:latin typeface="Consolas" panose="020B0609020204030204" pitchFamily="49" charset="0"/>
                <a:ea typeface="微软雅黑" panose="020B0503020204020204" pitchFamily="34" charset="-122"/>
                <a:cs typeface="Consolas" panose="020B0609020204030204" pitchFamily="49" charset="0"/>
              </a:rPr>
              <a:t>setScore</a:t>
            </a:r>
            <a:r>
              <a:rPr lang="en-US" altLang="zh-CN" sz="1600" dirty="0" smtClean="0">
                <a:latin typeface="Consolas" panose="020B0609020204030204" pitchFamily="49" charset="0"/>
                <a:ea typeface="微软雅黑" panose="020B0503020204020204" pitchFamily="34" charset="-122"/>
                <a:cs typeface="Consolas" panose="020B0609020204030204" pitchFamily="49" charset="0"/>
              </a:rPr>
              <a:t>( </a:t>
            </a:r>
            <a:r>
              <a:rPr lang="en-US" altLang="zh-CN" sz="1600" dirty="0" err="1">
                <a:latin typeface="Consolas" panose="020B0609020204030204" pitchFamily="49" charset="0"/>
                <a:ea typeface="微软雅黑" panose="020B0503020204020204" pitchFamily="34" charset="-122"/>
                <a:cs typeface="Consolas" panose="020B0609020204030204" pitchFamily="49" charset="0"/>
              </a:rPr>
              <a:t>int</a:t>
            </a:r>
            <a:r>
              <a:rPr lang="en-US" altLang="zh-CN" sz="1600" dirty="0">
                <a:latin typeface="Consolas" panose="020B0609020204030204" pitchFamily="49" charset="0"/>
                <a:ea typeface="微软雅黑" panose="020B0503020204020204" pitchFamily="34" charset="-122"/>
                <a:cs typeface="Consolas" panose="020B0609020204030204" pitchFamily="49" charset="0"/>
              </a:rPr>
              <a:t> </a:t>
            </a:r>
            <a:r>
              <a:rPr lang="en-US" altLang="zh-CN" sz="1600" dirty="0" smtClean="0">
                <a:latin typeface="Consolas" panose="020B0609020204030204" pitchFamily="49" charset="0"/>
                <a:ea typeface="微软雅黑" panose="020B0503020204020204" pitchFamily="34" charset="-122"/>
                <a:cs typeface="Consolas" panose="020B0609020204030204" pitchFamily="49" charset="0"/>
              </a:rPr>
              <a:t>c, </a:t>
            </a:r>
            <a:r>
              <a:rPr lang="en-US" altLang="zh-CN" sz="1600" dirty="0" err="1" smtClean="0">
                <a:latin typeface="Consolas" panose="020B0609020204030204" pitchFamily="49" charset="0"/>
                <a:ea typeface="微软雅黑" panose="020B0503020204020204" pitchFamily="34" charset="-122"/>
                <a:cs typeface="Consolas" panose="020B0609020204030204" pitchFamily="49" charset="0"/>
              </a:rPr>
              <a:t>int</a:t>
            </a:r>
            <a:r>
              <a:rPr lang="en-US" altLang="zh-CN" sz="1600" dirty="0" smtClean="0">
                <a:latin typeface="Consolas" panose="020B0609020204030204" pitchFamily="49" charset="0"/>
                <a:ea typeface="微软雅黑" panose="020B0503020204020204" pitchFamily="34" charset="-122"/>
                <a:cs typeface="Consolas" panose="020B0609020204030204" pitchFamily="49" charset="0"/>
              </a:rPr>
              <a:t> s </a:t>
            </a:r>
            <a:r>
              <a:rPr lang="en-US" altLang="zh-CN" sz="1600" dirty="0">
                <a:latin typeface="Consolas" panose="020B0609020204030204" pitchFamily="49" charset="0"/>
                <a:ea typeface="微软雅黑" panose="020B0503020204020204" pitchFamily="34" charset="-122"/>
                <a:cs typeface="Consolas" panose="020B0609020204030204" pitchFamily="49" charset="0"/>
              </a:rPr>
              <a:t>); </a:t>
            </a:r>
            <a:r>
              <a:rPr lang="en-US" altLang="zh-CN" sz="1600" dirty="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 </a:t>
            </a:r>
            <a:r>
              <a:rPr lang="zh-CN" altLang="en-US" sz="16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设置一门课的成绩</a:t>
            </a:r>
            <a:endParaRPr lang="en-US" altLang="zh-CN" sz="1600" dirty="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endParaRPr>
          </a:p>
          <a:p>
            <a:pPr>
              <a:lnSpc>
                <a:spcPct val="150000"/>
              </a:lnSpc>
            </a:pPr>
            <a:r>
              <a:rPr lang="en-US" altLang="zh-CN" sz="1600" dirty="0" smtClean="0">
                <a:latin typeface="Consolas" panose="020B0609020204030204" pitchFamily="49" charset="0"/>
                <a:ea typeface="微软雅黑" panose="020B0503020204020204" pitchFamily="34" charset="-122"/>
                <a:cs typeface="Consolas" panose="020B0609020204030204" pitchFamily="49" charset="0"/>
              </a:rPr>
              <a:t>private:</a:t>
            </a:r>
            <a:endParaRPr lang="en-US" altLang="zh-CN" sz="1600" dirty="0" smtClean="0">
              <a:latin typeface="Consolas" panose="020B0609020204030204" pitchFamily="49" charset="0"/>
              <a:ea typeface="微软雅黑" panose="020B0503020204020204" pitchFamily="34" charset="-122"/>
              <a:cs typeface="Consolas" panose="020B0609020204030204" pitchFamily="49" charset="0"/>
            </a:endParaRPr>
          </a:p>
          <a:p>
            <a:pPr>
              <a:lnSpc>
                <a:spcPct val="150000"/>
              </a:lnSpc>
            </a:pPr>
            <a:r>
              <a:rPr lang="en-US" altLang="zh-CN" sz="1600" dirty="0">
                <a:latin typeface="Consolas" panose="020B0609020204030204" pitchFamily="49" charset="0"/>
                <a:ea typeface="微软雅黑" panose="020B0503020204020204" pitchFamily="34" charset="-122"/>
                <a:cs typeface="Consolas" panose="020B0609020204030204" pitchFamily="49" charset="0"/>
              </a:rPr>
              <a:t> </a:t>
            </a:r>
            <a:r>
              <a:rPr lang="en-US" altLang="zh-CN" sz="1600" dirty="0" smtClean="0">
                <a:latin typeface="Consolas" panose="020B0609020204030204" pitchFamily="49" charset="0"/>
                <a:ea typeface="微软雅黑" panose="020B0503020204020204" pitchFamily="34" charset="-122"/>
                <a:cs typeface="Consolas" panose="020B0609020204030204" pitchFamily="49" charset="0"/>
              </a:rPr>
              <a:t> </a:t>
            </a:r>
            <a:r>
              <a:rPr lang="en-US" altLang="zh-CN" sz="1600" dirty="0" err="1" smtClean="0">
                <a:latin typeface="Consolas" panose="020B0609020204030204" pitchFamily="49" charset="0"/>
                <a:ea typeface="微软雅黑" panose="020B0503020204020204" pitchFamily="34" charset="-122"/>
                <a:cs typeface="Consolas" panose="020B0609020204030204" pitchFamily="49" charset="0"/>
              </a:rPr>
              <a:t>int</a:t>
            </a:r>
            <a:r>
              <a:rPr lang="en-US" altLang="zh-CN" sz="1600" dirty="0" smtClean="0">
                <a:latin typeface="Consolas" panose="020B0609020204030204" pitchFamily="49" charset="0"/>
                <a:ea typeface="微软雅黑" panose="020B0503020204020204" pitchFamily="34" charset="-122"/>
                <a:cs typeface="Consolas" panose="020B0609020204030204" pitchFamily="49" charset="0"/>
              </a:rPr>
              <a:t> id; string name;</a:t>
            </a:r>
            <a:endParaRPr lang="en-US" altLang="zh-CN" sz="1600" dirty="0" smtClean="0">
              <a:latin typeface="Consolas" panose="020B0609020204030204" pitchFamily="49" charset="0"/>
              <a:ea typeface="微软雅黑" panose="020B0503020204020204" pitchFamily="34" charset="-122"/>
              <a:cs typeface="Consolas" panose="020B0609020204030204" pitchFamily="49" charset="0"/>
            </a:endParaRPr>
          </a:p>
          <a:p>
            <a:pPr>
              <a:lnSpc>
                <a:spcPct val="150000"/>
              </a:lnSpc>
            </a:pPr>
            <a:r>
              <a:rPr lang="en-US" altLang="zh-CN" sz="1600" dirty="0">
                <a:latin typeface="Consolas" panose="020B0609020204030204" pitchFamily="49" charset="0"/>
                <a:ea typeface="微软雅黑" panose="020B0503020204020204" pitchFamily="34" charset="-122"/>
                <a:cs typeface="Consolas" panose="020B0609020204030204" pitchFamily="49" charset="0"/>
              </a:rPr>
              <a:t> </a:t>
            </a:r>
            <a:r>
              <a:rPr lang="en-US" altLang="zh-CN" sz="1600" dirty="0" smtClean="0">
                <a:latin typeface="Consolas" panose="020B0609020204030204" pitchFamily="49" charset="0"/>
                <a:ea typeface="微软雅黑" panose="020B0503020204020204" pitchFamily="34" charset="-122"/>
                <a:cs typeface="Consolas" panose="020B0609020204030204" pitchFamily="49" charset="0"/>
              </a:rPr>
              <a:t> </a:t>
            </a:r>
            <a:r>
              <a:rPr lang="en-US" altLang="zh-CN" sz="1600" u="sng" dirty="0" err="1" smtClean="0">
                <a:latin typeface="Consolas" panose="020B0609020204030204" pitchFamily="49" charset="0"/>
                <a:ea typeface="微软雅黑" panose="020B0503020204020204" pitchFamily="34" charset="-122"/>
                <a:cs typeface="Consolas" panose="020B0609020204030204" pitchFamily="49" charset="0"/>
              </a:rPr>
              <a:t>int</a:t>
            </a:r>
            <a:r>
              <a:rPr lang="en-US" altLang="zh-CN" sz="1600" u="sng" dirty="0" smtClean="0">
                <a:latin typeface="Consolas" panose="020B0609020204030204" pitchFamily="49" charset="0"/>
                <a:ea typeface="微软雅黑" panose="020B0503020204020204" pitchFamily="34" charset="-122"/>
                <a:cs typeface="Consolas" panose="020B0609020204030204" pitchFamily="49" charset="0"/>
              </a:rPr>
              <a:t> * scores</a:t>
            </a:r>
            <a:r>
              <a:rPr lang="en-US" altLang="zh-CN" sz="1600" dirty="0" smtClean="0">
                <a:latin typeface="Consolas" panose="020B0609020204030204" pitchFamily="49" charset="0"/>
                <a:ea typeface="微软雅黑" panose="020B0503020204020204" pitchFamily="34" charset="-122"/>
                <a:cs typeface="Consolas" panose="020B0609020204030204" pitchFamily="49" charset="0"/>
              </a:rPr>
              <a:t>;</a:t>
            </a:r>
            <a:endParaRPr lang="en-US" altLang="zh-CN" sz="1600" dirty="0" smtClean="0">
              <a:latin typeface="Consolas" panose="020B0609020204030204" pitchFamily="49" charset="0"/>
              <a:ea typeface="微软雅黑" panose="020B0503020204020204" pitchFamily="34" charset="-122"/>
              <a:cs typeface="Consolas" panose="020B0609020204030204" pitchFamily="49" charset="0"/>
            </a:endParaRPr>
          </a:p>
          <a:p>
            <a:pPr>
              <a:lnSpc>
                <a:spcPct val="150000"/>
              </a:lnSpc>
            </a:pPr>
            <a:r>
              <a:rPr lang="en-US" altLang="zh-CN" sz="1600" dirty="0" smtClean="0">
                <a:latin typeface="Consolas" panose="020B0609020204030204" pitchFamily="49" charset="0"/>
                <a:ea typeface="微软雅黑" panose="020B0503020204020204" pitchFamily="34" charset="-122"/>
                <a:cs typeface="Consolas" panose="020B0609020204030204" pitchFamily="49" charset="0"/>
              </a:rPr>
              <a:t>};</a:t>
            </a:r>
            <a:endParaRPr lang="en-US" altLang="zh-CN" sz="1600" dirty="0">
              <a:latin typeface="Consolas" panose="020B0609020204030204" pitchFamily="49" charset="0"/>
              <a:ea typeface="微软雅黑" panose="020B0503020204020204" pitchFamily="34" charset="-122"/>
              <a:cs typeface="Consolas" panose="020B0609020204030204" pitchFamily="49" charset="0"/>
            </a:endParaRPr>
          </a:p>
        </p:txBody>
      </p:sp>
      <p:sp>
        <p:nvSpPr>
          <p:cNvPr id="6" name="文本框 5"/>
          <p:cNvSpPr txBox="1"/>
          <p:nvPr/>
        </p:nvSpPr>
        <p:spPr>
          <a:xfrm>
            <a:off x="107504" y="4581128"/>
            <a:ext cx="1877437" cy="307777"/>
          </a:xfrm>
          <a:prstGeom prst="rect">
            <a:avLst/>
          </a:prstGeom>
          <a:noFill/>
        </p:spPr>
        <p:txBody>
          <a:bodyPr wrap="none" rtlCol="0">
            <a:spAutoFit/>
          </a:bodyPr>
          <a:lstStyle/>
          <a:p>
            <a:r>
              <a:rPr lang="zh-CN" altLang="en-US" sz="14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是否需要 </a:t>
            </a:r>
            <a:r>
              <a:rPr lang="en-US" altLang="zh-CN" sz="14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delete</a:t>
            </a:r>
            <a:r>
              <a:rPr lang="zh-CN" altLang="en-US" sz="14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a:t>
            </a:r>
            <a:r>
              <a:rPr lang="en-US" altLang="zh-CN" sz="14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 </a:t>
            </a:r>
            <a:endParaRPr lang="en-US" altLang="zh-CN" sz="14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endParaRPr>
          </a:p>
        </p:txBody>
      </p:sp>
      <p:sp>
        <p:nvSpPr>
          <p:cNvPr id="7" name="文本框 6"/>
          <p:cNvSpPr txBox="1"/>
          <p:nvPr/>
        </p:nvSpPr>
        <p:spPr>
          <a:xfrm>
            <a:off x="112453" y="5613139"/>
            <a:ext cx="1797287" cy="523220"/>
          </a:xfrm>
          <a:prstGeom prst="rect">
            <a:avLst/>
          </a:prstGeom>
          <a:noFill/>
        </p:spPr>
        <p:txBody>
          <a:bodyPr wrap="none" rtlCol="0">
            <a:spAutoFit/>
          </a:bodyPr>
          <a:lstStyle/>
          <a:p>
            <a:r>
              <a:rPr lang="en-US" altLang="zh-CN" sz="1400" dirty="0" err="1"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setScore</a:t>
            </a:r>
            <a:r>
              <a:rPr lang="en-US" altLang="zh-CN" sz="14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 </a:t>
            </a:r>
            <a:r>
              <a:rPr lang="zh-CN" altLang="en-US" sz="14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成员函数</a:t>
            </a:r>
            <a:endParaRPr lang="en-US" altLang="zh-CN" sz="14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endParaRPr>
          </a:p>
          <a:p>
            <a:r>
              <a:rPr lang="zh-CN" altLang="en-US" sz="14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的编写足够好么？</a:t>
            </a:r>
            <a:r>
              <a:rPr lang="en-US" altLang="zh-CN" sz="14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 </a:t>
            </a:r>
            <a:endParaRPr lang="en-US" altLang="zh-CN" sz="14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endParaRPr>
          </a:p>
        </p:txBody>
      </p:sp>
      <p:sp>
        <p:nvSpPr>
          <p:cNvPr id="8" name="灯片编号占位符 7"/>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p:bldP spid="7"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指向对象的指针</a:t>
            </a:r>
            <a:endParaRPr lang="zh-CN" altLang="en-US" dirty="0"/>
          </a:p>
        </p:txBody>
      </p:sp>
      <p:sp>
        <p:nvSpPr>
          <p:cNvPr id="3" name="内容占位符 2"/>
          <p:cNvSpPr>
            <a:spLocks noGrp="1"/>
          </p:cNvSpPr>
          <p:nvPr>
            <p:ph idx="1"/>
          </p:nvPr>
        </p:nvSpPr>
        <p:spPr>
          <a:xfrm>
            <a:off x="107504" y="1196752"/>
            <a:ext cx="6660232" cy="1656184"/>
          </a:xfrm>
        </p:spPr>
        <p:txBody>
          <a:bodyPr/>
          <a:lstStyle/>
          <a:p>
            <a:pPr>
              <a:lnSpc>
                <a:spcPct val="150000"/>
              </a:lnSpc>
            </a:pPr>
            <a:r>
              <a:rPr lang="zh-CN" altLang="en-US" dirty="0" smtClean="0"/>
              <a:t>对象的定义会引发内存的分配</a:t>
            </a:r>
            <a:endParaRPr lang="en-US" altLang="zh-CN" dirty="0" smtClean="0"/>
          </a:p>
          <a:p>
            <a:pPr>
              <a:lnSpc>
                <a:spcPct val="150000"/>
              </a:lnSpc>
            </a:pPr>
            <a:r>
              <a:rPr lang="zh-CN" altLang="en-US" dirty="0" smtClean="0"/>
              <a:t>对象在内存中占据一定的空间（位置）</a:t>
            </a:r>
            <a:endParaRPr lang="zh-CN" altLang="en-US" dirty="0"/>
          </a:p>
        </p:txBody>
      </p:sp>
      <p:sp>
        <p:nvSpPr>
          <p:cNvPr id="4" name="TextBox 3"/>
          <p:cNvSpPr txBox="1"/>
          <p:nvPr/>
        </p:nvSpPr>
        <p:spPr>
          <a:xfrm>
            <a:off x="440901" y="2492896"/>
            <a:ext cx="3725695" cy="3046988"/>
          </a:xfrm>
          <a:prstGeom prst="rect">
            <a:avLst/>
          </a:prstGeom>
          <a:solidFill>
            <a:srgbClr val="FFFF73"/>
          </a:solidFill>
          <a:ln w="19050">
            <a:noFill/>
          </a:ln>
        </p:spPr>
        <p:txBody>
          <a:bodyPr wrap="square" rtlCol="0">
            <a:spAutoFit/>
          </a:bodyPr>
          <a:lstStyle/>
          <a:p>
            <a:pPr>
              <a:lnSpc>
                <a:spcPct val="150000"/>
              </a:lnSpc>
            </a:pPr>
            <a:r>
              <a:rPr lang="en-US" altLang="zh-CN" sz="1600" dirty="0" smtClean="0">
                <a:latin typeface="Consolas" panose="020B0609020204030204" pitchFamily="49" charset="0"/>
                <a:ea typeface="微软雅黑" panose="020B0503020204020204" pitchFamily="34" charset="-122"/>
                <a:cs typeface="Consolas" panose="020B0609020204030204" pitchFamily="49" charset="0"/>
              </a:rPr>
              <a:t>class Car {</a:t>
            </a:r>
            <a:endParaRPr lang="en-US" altLang="zh-CN" sz="1600" dirty="0" smtClean="0">
              <a:latin typeface="Consolas" panose="020B0609020204030204" pitchFamily="49" charset="0"/>
              <a:ea typeface="微软雅黑" panose="020B0503020204020204" pitchFamily="34" charset="-122"/>
              <a:cs typeface="Consolas" panose="020B0609020204030204" pitchFamily="49" charset="0"/>
            </a:endParaRPr>
          </a:p>
          <a:p>
            <a:pPr>
              <a:lnSpc>
                <a:spcPct val="150000"/>
              </a:lnSpc>
            </a:pPr>
            <a:r>
              <a:rPr lang="en-US" altLang="zh-CN" sz="1600" dirty="0" smtClean="0">
                <a:latin typeface="Consolas" panose="020B0609020204030204" pitchFamily="49" charset="0"/>
                <a:ea typeface="微软雅黑" panose="020B0503020204020204" pitchFamily="34" charset="-122"/>
                <a:cs typeface="Consolas" panose="020B0609020204030204" pitchFamily="49" charset="0"/>
              </a:rPr>
              <a:t>private:</a:t>
            </a:r>
            <a:endParaRPr lang="en-US" altLang="zh-CN" sz="1600" dirty="0" smtClean="0">
              <a:latin typeface="Consolas" panose="020B0609020204030204" pitchFamily="49" charset="0"/>
              <a:ea typeface="微软雅黑" panose="020B0503020204020204" pitchFamily="34" charset="-122"/>
              <a:cs typeface="Consolas" panose="020B0609020204030204" pitchFamily="49" charset="0"/>
            </a:endParaRPr>
          </a:p>
          <a:p>
            <a:pPr>
              <a:lnSpc>
                <a:spcPct val="150000"/>
              </a:lnSpc>
            </a:pPr>
            <a:r>
              <a:rPr lang="en-US" altLang="zh-CN" sz="1600" dirty="0">
                <a:latin typeface="Consolas" panose="020B0609020204030204" pitchFamily="49" charset="0"/>
                <a:ea typeface="微软雅黑" panose="020B0503020204020204" pitchFamily="34" charset="-122"/>
                <a:cs typeface="Consolas" panose="020B0609020204030204" pitchFamily="49" charset="0"/>
              </a:rPr>
              <a:t> </a:t>
            </a:r>
            <a:r>
              <a:rPr lang="en-US" altLang="zh-CN" sz="1600" dirty="0" smtClean="0">
                <a:latin typeface="Consolas" panose="020B0609020204030204" pitchFamily="49" charset="0"/>
                <a:ea typeface="微软雅黑" panose="020B0503020204020204" pitchFamily="34" charset="-122"/>
                <a:cs typeface="Consolas" panose="020B0609020204030204" pitchFamily="49" charset="0"/>
              </a:rPr>
              <a:t> string name; </a:t>
            </a:r>
            <a:endParaRPr lang="en-US" altLang="zh-CN" sz="1600" dirty="0" smtClean="0">
              <a:latin typeface="Consolas" panose="020B0609020204030204" pitchFamily="49" charset="0"/>
              <a:ea typeface="微软雅黑" panose="020B0503020204020204" pitchFamily="34" charset="-122"/>
              <a:cs typeface="Consolas" panose="020B0609020204030204" pitchFamily="49" charset="0"/>
            </a:endParaRPr>
          </a:p>
          <a:p>
            <a:pPr>
              <a:lnSpc>
                <a:spcPct val="150000"/>
              </a:lnSpc>
            </a:pPr>
            <a:r>
              <a:rPr lang="en-US" altLang="zh-CN" sz="1600" dirty="0">
                <a:latin typeface="Consolas" panose="020B0609020204030204" pitchFamily="49" charset="0"/>
                <a:ea typeface="微软雅黑" panose="020B0503020204020204" pitchFamily="34" charset="-122"/>
                <a:cs typeface="Consolas" panose="020B0609020204030204" pitchFamily="49" charset="0"/>
              </a:rPr>
              <a:t> </a:t>
            </a:r>
            <a:r>
              <a:rPr lang="en-US" altLang="zh-CN" sz="1600" dirty="0" smtClean="0">
                <a:latin typeface="Consolas" panose="020B0609020204030204" pitchFamily="49" charset="0"/>
                <a:ea typeface="微软雅黑" panose="020B0503020204020204" pitchFamily="34" charset="-122"/>
                <a:cs typeface="Consolas" panose="020B0609020204030204" pitchFamily="49" charset="0"/>
              </a:rPr>
              <a:t> double price;</a:t>
            </a:r>
            <a:endParaRPr lang="en-US" altLang="zh-CN" sz="1600" dirty="0" smtClean="0">
              <a:latin typeface="Consolas" panose="020B0609020204030204" pitchFamily="49" charset="0"/>
              <a:ea typeface="微软雅黑" panose="020B0503020204020204" pitchFamily="34" charset="-122"/>
              <a:cs typeface="Consolas" panose="020B0609020204030204" pitchFamily="49" charset="0"/>
            </a:endParaRPr>
          </a:p>
          <a:p>
            <a:pPr>
              <a:lnSpc>
                <a:spcPct val="150000"/>
              </a:lnSpc>
            </a:pPr>
            <a:r>
              <a:rPr lang="en-US" altLang="zh-CN" sz="1600" dirty="0" smtClean="0">
                <a:latin typeface="Consolas" panose="020B0609020204030204" pitchFamily="49" charset="0"/>
                <a:ea typeface="微软雅黑" panose="020B0503020204020204" pitchFamily="34" charset="-122"/>
                <a:cs typeface="Consolas" panose="020B0609020204030204" pitchFamily="49" charset="0"/>
              </a:rPr>
              <a:t>public:</a:t>
            </a:r>
            <a:endParaRPr lang="en-US" altLang="zh-CN" sz="1600" dirty="0" smtClean="0">
              <a:latin typeface="Consolas" panose="020B0609020204030204" pitchFamily="49" charset="0"/>
              <a:ea typeface="微软雅黑" panose="020B0503020204020204" pitchFamily="34" charset="-122"/>
              <a:cs typeface="Consolas" panose="020B0609020204030204" pitchFamily="49" charset="0"/>
            </a:endParaRPr>
          </a:p>
          <a:p>
            <a:pPr>
              <a:lnSpc>
                <a:spcPct val="150000"/>
              </a:lnSpc>
            </a:pPr>
            <a:r>
              <a:rPr lang="en-US" altLang="zh-CN" sz="1600" dirty="0" smtClean="0">
                <a:latin typeface="Consolas" panose="020B0609020204030204" pitchFamily="49" charset="0"/>
                <a:ea typeface="微软雅黑" panose="020B0503020204020204" pitchFamily="34" charset="-122"/>
                <a:cs typeface="Consolas" panose="020B0609020204030204" pitchFamily="49" charset="0"/>
              </a:rPr>
              <a:t>  void   </a:t>
            </a:r>
            <a:r>
              <a:rPr lang="en-US" altLang="zh-CN" sz="1600" dirty="0" err="1" smtClean="0">
                <a:latin typeface="Consolas" panose="020B0609020204030204" pitchFamily="49" charset="0"/>
                <a:ea typeface="微软雅黑" panose="020B0503020204020204" pitchFamily="34" charset="-122"/>
                <a:cs typeface="Consolas" panose="020B0609020204030204" pitchFamily="49" charset="0"/>
              </a:rPr>
              <a:t>setName</a:t>
            </a:r>
            <a:r>
              <a:rPr lang="en-US" altLang="zh-CN" sz="1600" dirty="0" smtClean="0">
                <a:latin typeface="Consolas" panose="020B0609020204030204" pitchFamily="49" charset="0"/>
                <a:ea typeface="微软雅黑" panose="020B0503020204020204" pitchFamily="34" charset="-122"/>
                <a:cs typeface="Consolas" panose="020B0609020204030204" pitchFamily="49" charset="0"/>
              </a:rPr>
              <a:t>( string n );</a:t>
            </a:r>
            <a:endParaRPr lang="en-US" altLang="zh-CN" sz="1600" dirty="0" smtClean="0">
              <a:latin typeface="Consolas" panose="020B0609020204030204" pitchFamily="49" charset="0"/>
              <a:ea typeface="微软雅黑" panose="020B0503020204020204" pitchFamily="34" charset="-122"/>
              <a:cs typeface="Consolas" panose="020B0609020204030204" pitchFamily="49" charset="0"/>
            </a:endParaRPr>
          </a:p>
          <a:p>
            <a:pPr>
              <a:lnSpc>
                <a:spcPct val="150000"/>
              </a:lnSpc>
            </a:pPr>
            <a:r>
              <a:rPr lang="en-US" altLang="zh-CN" sz="1600" dirty="0">
                <a:latin typeface="Consolas" panose="020B0609020204030204" pitchFamily="49" charset="0"/>
                <a:ea typeface="微软雅黑" panose="020B0503020204020204" pitchFamily="34" charset="-122"/>
                <a:cs typeface="Consolas" panose="020B0609020204030204" pitchFamily="49" charset="0"/>
              </a:rPr>
              <a:t> </a:t>
            </a:r>
            <a:r>
              <a:rPr lang="en-US" altLang="zh-CN" sz="1600" dirty="0" smtClean="0">
                <a:latin typeface="Consolas" panose="020B0609020204030204" pitchFamily="49" charset="0"/>
                <a:ea typeface="微软雅黑" panose="020B0503020204020204" pitchFamily="34" charset="-122"/>
                <a:cs typeface="Consolas" panose="020B0609020204030204" pitchFamily="49" charset="0"/>
              </a:rPr>
              <a:t> double </a:t>
            </a:r>
            <a:r>
              <a:rPr lang="en-US" altLang="zh-CN" sz="1600" dirty="0" err="1" smtClean="0">
                <a:latin typeface="Consolas" panose="020B0609020204030204" pitchFamily="49" charset="0"/>
                <a:ea typeface="微软雅黑" panose="020B0503020204020204" pitchFamily="34" charset="-122"/>
                <a:cs typeface="Consolas" panose="020B0609020204030204" pitchFamily="49" charset="0"/>
              </a:rPr>
              <a:t>getPrice</a:t>
            </a:r>
            <a:r>
              <a:rPr lang="en-US" altLang="zh-CN" sz="1600" dirty="0" smtClean="0">
                <a:latin typeface="Consolas" panose="020B0609020204030204" pitchFamily="49" charset="0"/>
                <a:ea typeface="微软雅黑" panose="020B0503020204020204" pitchFamily="34" charset="-122"/>
                <a:cs typeface="Consolas" panose="020B0609020204030204" pitchFamily="49" charset="0"/>
              </a:rPr>
              <a:t>();</a:t>
            </a:r>
            <a:endParaRPr lang="en-US" altLang="zh-CN" sz="1600" dirty="0">
              <a:latin typeface="Consolas" panose="020B0609020204030204" pitchFamily="49" charset="0"/>
              <a:ea typeface="微软雅黑" panose="020B0503020204020204" pitchFamily="34" charset="-122"/>
              <a:cs typeface="Consolas" panose="020B0609020204030204" pitchFamily="49" charset="0"/>
            </a:endParaRPr>
          </a:p>
          <a:p>
            <a:pPr>
              <a:lnSpc>
                <a:spcPct val="150000"/>
              </a:lnSpc>
            </a:pPr>
            <a:r>
              <a:rPr lang="en-US" altLang="zh-CN" sz="1600" dirty="0" smtClean="0">
                <a:latin typeface="Consolas" panose="020B0609020204030204" pitchFamily="49" charset="0"/>
                <a:ea typeface="微软雅黑" panose="020B0503020204020204" pitchFamily="34" charset="-122"/>
                <a:cs typeface="Consolas" panose="020B0609020204030204" pitchFamily="49" charset="0"/>
              </a:rPr>
              <a:t>}; </a:t>
            </a:r>
            <a:r>
              <a:rPr lang="en-US" altLang="zh-CN" sz="16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 </a:t>
            </a:r>
            <a:endParaRPr lang="en-US" altLang="zh-CN" sz="16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endParaRPr>
          </a:p>
        </p:txBody>
      </p:sp>
      <p:sp>
        <p:nvSpPr>
          <p:cNvPr id="5" name="TextBox 3"/>
          <p:cNvSpPr txBox="1"/>
          <p:nvPr/>
        </p:nvSpPr>
        <p:spPr>
          <a:xfrm>
            <a:off x="4499992" y="2492896"/>
            <a:ext cx="4355976" cy="3046988"/>
          </a:xfrm>
          <a:prstGeom prst="rect">
            <a:avLst/>
          </a:prstGeom>
          <a:solidFill>
            <a:schemeClr val="accent1">
              <a:lumMod val="20000"/>
              <a:lumOff val="80000"/>
            </a:schemeClr>
          </a:solidFill>
          <a:ln w="19050">
            <a:noFill/>
          </a:ln>
        </p:spPr>
        <p:txBody>
          <a:bodyPr wrap="square" rtlCol="0">
            <a:spAutoFit/>
          </a:bodyPr>
          <a:lstStyle>
            <a:defPPr>
              <a:defRPr lang="zh-CN"/>
            </a:defPPr>
            <a:lvl1pPr>
              <a:lnSpc>
                <a:spcPct val="150000"/>
              </a:lnSpc>
              <a:defRPr sz="1200" b="1">
                <a:latin typeface="Consolas" panose="020B0609020204030204" pitchFamily="49" charset="0"/>
                <a:ea typeface="微软雅黑" panose="020B0503020204020204" pitchFamily="34" charset="-122"/>
                <a:cs typeface="Consolas" panose="020B0609020204030204" pitchFamily="49" charset="0"/>
              </a:defRPr>
            </a:lvl1pPr>
          </a:lstStyle>
          <a:p>
            <a:r>
              <a:rPr lang="en-US" altLang="zh-CN" sz="1600" b="0" dirty="0" smtClean="0"/>
              <a:t>void main() {</a:t>
            </a:r>
            <a:endParaRPr lang="en-US" altLang="zh-CN" sz="1600" b="0" dirty="0" smtClean="0"/>
          </a:p>
          <a:p>
            <a:r>
              <a:rPr lang="en-US" altLang="zh-CN" sz="1600" b="0" dirty="0"/>
              <a:t> </a:t>
            </a:r>
            <a:r>
              <a:rPr lang="en-US" altLang="zh-CN" sz="1600" b="0" dirty="0" smtClean="0"/>
              <a:t> Car </a:t>
            </a:r>
            <a:r>
              <a:rPr lang="en-US" altLang="zh-CN" sz="1600" b="0" dirty="0" err="1" smtClean="0"/>
              <a:t>das_auto</a:t>
            </a:r>
            <a:r>
              <a:rPr lang="en-US" altLang="zh-CN" sz="1600" b="0" dirty="0" smtClean="0"/>
              <a:t>; </a:t>
            </a:r>
            <a:endParaRPr lang="en-US" altLang="zh-CN" sz="1600" b="0" dirty="0" smtClean="0"/>
          </a:p>
          <a:p>
            <a:endParaRPr lang="en-US" altLang="zh-CN" sz="1600" b="0" dirty="0" smtClean="0"/>
          </a:p>
          <a:p>
            <a:r>
              <a:rPr lang="en-US" altLang="zh-CN" sz="1600" b="0" dirty="0"/>
              <a:t> </a:t>
            </a:r>
            <a:r>
              <a:rPr lang="en-US" altLang="zh-CN" sz="1600" b="0" dirty="0" smtClean="0"/>
              <a:t> Car * </a:t>
            </a:r>
            <a:r>
              <a:rPr lang="en-US" altLang="zh-CN" sz="1600" b="0" dirty="0" err="1" smtClean="0"/>
              <a:t>pcar</a:t>
            </a:r>
            <a:r>
              <a:rPr lang="en-US" altLang="zh-CN" sz="1600" b="0" dirty="0" smtClean="0"/>
              <a:t> = &amp;</a:t>
            </a:r>
            <a:r>
              <a:rPr lang="en-US" altLang="zh-CN" sz="1600" b="0" dirty="0" err="1" smtClean="0"/>
              <a:t>das_auto</a:t>
            </a:r>
            <a:r>
              <a:rPr lang="en-US" altLang="zh-CN" sz="1600" b="0" dirty="0" smtClean="0"/>
              <a:t>;</a:t>
            </a:r>
            <a:endParaRPr lang="en-US" altLang="zh-CN" sz="1600" b="0" dirty="0" smtClean="0"/>
          </a:p>
          <a:p>
            <a:endParaRPr lang="en-US" altLang="zh-CN" sz="1600" b="0" dirty="0" smtClean="0"/>
          </a:p>
          <a:p>
            <a:r>
              <a:rPr lang="en-US" altLang="zh-CN" sz="1600" b="0" dirty="0"/>
              <a:t> </a:t>
            </a:r>
            <a:r>
              <a:rPr lang="en-US" altLang="zh-CN" sz="1600" b="0" dirty="0" smtClean="0"/>
              <a:t> </a:t>
            </a:r>
            <a:r>
              <a:rPr lang="en-US" altLang="zh-CN" sz="1600" b="0" dirty="0" err="1" smtClean="0"/>
              <a:t>pcar</a:t>
            </a:r>
            <a:r>
              <a:rPr lang="en-US" altLang="zh-CN" sz="1600" b="0" dirty="0" smtClean="0">
                <a:solidFill>
                  <a:srgbClr val="FF0000"/>
                </a:solidFill>
              </a:rPr>
              <a:t>-&gt;</a:t>
            </a:r>
            <a:r>
              <a:rPr lang="en-US" altLang="zh-CN" sz="1600" b="0" dirty="0" err="1" smtClean="0"/>
              <a:t>setName</a:t>
            </a:r>
            <a:r>
              <a:rPr lang="en-US" altLang="zh-CN" sz="1600" b="0" dirty="0" smtClean="0"/>
              <a:t>( “</a:t>
            </a:r>
            <a:r>
              <a:rPr lang="en-US" altLang="zh-CN" sz="1600" b="0" dirty="0" err="1" smtClean="0"/>
              <a:t>DasAuto</a:t>
            </a:r>
            <a:r>
              <a:rPr lang="en-US" altLang="zh-CN" sz="1600" b="0" dirty="0" smtClean="0"/>
              <a:t>” );</a:t>
            </a:r>
            <a:endParaRPr lang="en-US" altLang="zh-CN" sz="1600" b="0" dirty="0" smtClean="0">
              <a:solidFill>
                <a:schemeClr val="tx1">
                  <a:lumMod val="50000"/>
                  <a:lumOff val="50000"/>
                </a:schemeClr>
              </a:solidFill>
            </a:endParaRPr>
          </a:p>
          <a:p>
            <a:r>
              <a:rPr lang="en-US" altLang="zh-CN" sz="1600" b="0" dirty="0"/>
              <a:t> </a:t>
            </a:r>
            <a:r>
              <a:rPr lang="en-US" altLang="zh-CN" sz="1600" b="0" dirty="0" smtClean="0"/>
              <a:t> </a:t>
            </a:r>
            <a:r>
              <a:rPr lang="en-US" altLang="zh-CN" sz="1600" b="0" dirty="0" err="1" smtClean="0"/>
              <a:t>cout</a:t>
            </a:r>
            <a:r>
              <a:rPr lang="en-US" altLang="zh-CN" sz="1600" b="0" dirty="0" smtClean="0"/>
              <a:t> &lt;&lt; </a:t>
            </a:r>
            <a:r>
              <a:rPr lang="en-US" altLang="zh-CN" sz="1600" b="0" dirty="0" err="1" smtClean="0"/>
              <a:t>pcar</a:t>
            </a:r>
            <a:r>
              <a:rPr lang="en-US" altLang="zh-CN" sz="1600" b="0" dirty="0" smtClean="0">
                <a:solidFill>
                  <a:srgbClr val="FF0000"/>
                </a:solidFill>
              </a:rPr>
              <a:t>-&gt;</a:t>
            </a:r>
            <a:r>
              <a:rPr lang="en-US" altLang="zh-CN" sz="1600" b="0" dirty="0" err="1" smtClean="0"/>
              <a:t>getPrice</a:t>
            </a:r>
            <a:r>
              <a:rPr lang="en-US" altLang="zh-CN" sz="1600" b="0" dirty="0" smtClean="0"/>
              <a:t>() &lt;&lt; </a:t>
            </a:r>
            <a:r>
              <a:rPr lang="en-US" altLang="zh-CN" sz="1600" b="0" dirty="0" err="1" smtClean="0"/>
              <a:t>endl</a:t>
            </a:r>
            <a:r>
              <a:rPr lang="en-US" altLang="zh-CN" sz="1600" b="0" dirty="0" smtClean="0"/>
              <a:t>;</a:t>
            </a:r>
            <a:endParaRPr lang="en-US" altLang="zh-CN" sz="1600" b="0" dirty="0" smtClean="0"/>
          </a:p>
          <a:p>
            <a:r>
              <a:rPr lang="en-US" altLang="zh-CN" sz="1600" b="0" dirty="0" smtClean="0"/>
              <a:t>}</a:t>
            </a:r>
            <a:endParaRPr lang="en-US" altLang="zh-CN" sz="1600" b="0" dirty="0"/>
          </a:p>
        </p:txBody>
      </p:sp>
      <p:sp>
        <p:nvSpPr>
          <p:cNvPr id="6" name="文本框 5"/>
          <p:cNvSpPr txBox="1"/>
          <p:nvPr/>
        </p:nvSpPr>
        <p:spPr>
          <a:xfrm>
            <a:off x="5645662" y="1321604"/>
            <a:ext cx="3195105" cy="523220"/>
          </a:xfrm>
          <a:prstGeom prst="rect">
            <a:avLst/>
          </a:prstGeom>
          <a:noFill/>
        </p:spPr>
        <p:txBody>
          <a:bodyPr wrap="none" rtlCol="0">
            <a:spAutoFit/>
          </a:bodyPr>
          <a:lstStyle/>
          <a:p>
            <a:r>
              <a:rPr lang="zh-CN" altLang="en-US" sz="14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指向对象的指针通过 </a:t>
            </a:r>
            <a:r>
              <a:rPr lang="en-US" altLang="zh-CN" sz="14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“-&gt;”</a:t>
            </a:r>
            <a:r>
              <a:rPr lang="zh-CN" altLang="en-US" sz="14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操作符访问</a:t>
            </a:r>
            <a:endParaRPr lang="en-US" altLang="zh-CN" sz="14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endParaRPr>
          </a:p>
          <a:p>
            <a:r>
              <a:rPr lang="zh-CN" altLang="en-US" sz="14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对象的成员函数</a:t>
            </a:r>
            <a:endParaRPr lang="en-US" altLang="zh-CN" sz="14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0" end="0"/>
                                            </p:txEl>
                                          </p:spTgt>
                                        </p:tgtEl>
                                        <p:attrNameLst>
                                          <p:attrName>style.visibility</p:attrName>
                                        </p:attrNameLst>
                                      </p:cBhvr>
                                      <p:to>
                                        <p:strVal val="visible"/>
                                      </p:to>
                                    </p:set>
                                    <p:animEffect transition="in" filter="fade">
                                      <p:cBhvr>
                                        <p:cTn id="22" dur="500"/>
                                        <p:tgtEl>
                                          <p:spTgt spid="5">
                                            <p:txEl>
                                              <p:pRg st="0" end="0"/>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5">
                                            <p:txEl>
                                              <p:pRg st="1" end="1"/>
                                            </p:txEl>
                                          </p:spTgt>
                                        </p:tgtEl>
                                        <p:attrNameLst>
                                          <p:attrName>style.visibility</p:attrName>
                                        </p:attrNameLst>
                                      </p:cBhvr>
                                      <p:to>
                                        <p:strVal val="visible"/>
                                      </p:to>
                                    </p:set>
                                    <p:animEffect transition="in" filter="fade">
                                      <p:cBhvr>
                                        <p:cTn id="25" dur="500"/>
                                        <p:tgtEl>
                                          <p:spTgt spid="5">
                                            <p:txEl>
                                              <p:pRg st="1" end="1"/>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5">
                                            <p:txEl>
                                              <p:pRg st="7" end="7"/>
                                            </p:txEl>
                                          </p:spTgt>
                                        </p:tgtEl>
                                        <p:attrNameLst>
                                          <p:attrName>style.visibility</p:attrName>
                                        </p:attrNameLst>
                                      </p:cBhvr>
                                      <p:to>
                                        <p:strVal val="visible"/>
                                      </p:to>
                                    </p:set>
                                    <p:animEffect transition="in" filter="fade">
                                      <p:cBhvr>
                                        <p:cTn id="28" dur="500"/>
                                        <p:tgtEl>
                                          <p:spTgt spid="5">
                                            <p:txEl>
                                              <p:pRg st="7" end="7"/>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5">
                                            <p:txEl>
                                              <p:pRg st="3" end="3"/>
                                            </p:txEl>
                                          </p:spTgt>
                                        </p:tgtEl>
                                        <p:attrNameLst>
                                          <p:attrName>style.visibility</p:attrName>
                                        </p:attrNameLst>
                                      </p:cBhvr>
                                      <p:to>
                                        <p:strVal val="visible"/>
                                      </p:to>
                                    </p:set>
                                    <p:animEffect transition="in" filter="fade">
                                      <p:cBhvr>
                                        <p:cTn id="33" dur="500"/>
                                        <p:tgtEl>
                                          <p:spTgt spid="5">
                                            <p:txEl>
                                              <p:pRg st="3" end="3"/>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5">
                                            <p:txEl>
                                              <p:pRg st="5" end="5"/>
                                            </p:txEl>
                                          </p:spTgt>
                                        </p:tgtEl>
                                        <p:attrNameLst>
                                          <p:attrName>style.visibility</p:attrName>
                                        </p:attrNameLst>
                                      </p:cBhvr>
                                      <p:to>
                                        <p:strVal val="visible"/>
                                      </p:to>
                                    </p:set>
                                    <p:animEffect transition="in" filter="fade">
                                      <p:cBhvr>
                                        <p:cTn id="38" dur="500"/>
                                        <p:tgtEl>
                                          <p:spTgt spid="5">
                                            <p:txEl>
                                              <p:pRg st="5" end="5"/>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5">
                                            <p:txEl>
                                              <p:pRg st="6" end="6"/>
                                            </p:txEl>
                                          </p:spTgt>
                                        </p:tgtEl>
                                        <p:attrNameLst>
                                          <p:attrName>style.visibility</p:attrName>
                                        </p:attrNameLst>
                                      </p:cBhvr>
                                      <p:to>
                                        <p:strVal val="visible"/>
                                      </p:to>
                                    </p:set>
                                    <p:animEffect transition="in" filter="fade">
                                      <p:cBhvr>
                                        <p:cTn id="43" dur="500"/>
                                        <p:tgtEl>
                                          <p:spTgt spid="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5436096" y="2166309"/>
            <a:ext cx="936104" cy="2534326"/>
          </a:xfrm>
          <a:prstGeom prst="rect">
            <a:avLst/>
          </a:prstGeom>
          <a:solidFill>
            <a:srgbClr val="3814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p:txBody>
          <a:bodyPr/>
          <a:lstStyle/>
          <a:p>
            <a:r>
              <a:rPr lang="zh-CN" altLang="en-US" dirty="0" smtClean="0"/>
              <a:t>对象的内存布局：对象的尺寸</a:t>
            </a:r>
            <a:endParaRPr lang="zh-CN" altLang="en-US" dirty="0"/>
          </a:p>
        </p:txBody>
      </p:sp>
      <p:sp>
        <p:nvSpPr>
          <p:cNvPr id="4" name="文本框 3"/>
          <p:cNvSpPr txBox="1"/>
          <p:nvPr/>
        </p:nvSpPr>
        <p:spPr>
          <a:xfrm>
            <a:off x="8547343" y="0"/>
            <a:ext cx="505267" cy="523220"/>
          </a:xfrm>
          <a:prstGeom prst="rect">
            <a:avLst/>
          </a:prstGeom>
          <a:noFill/>
        </p:spPr>
        <p:txBody>
          <a:bodyPr wrap="none" rtlCol="0">
            <a:spAutoFit/>
          </a:bodyPr>
          <a:lstStyle/>
          <a:p>
            <a:r>
              <a:rPr lang="zh-CN" altLang="en-US" sz="2800" dirty="0" smtClean="0">
                <a:solidFill>
                  <a:srgbClr val="FFFF00"/>
                </a:solidFill>
                <a:sym typeface="Wingdings 2" panose="05020102010507070707" pitchFamily="18" charset="2"/>
              </a:rPr>
              <a:t></a:t>
            </a:r>
            <a:endParaRPr lang="zh-CN" altLang="en-US" sz="2800" dirty="0">
              <a:solidFill>
                <a:srgbClr val="FFFF00"/>
              </a:solidFill>
            </a:endParaRPr>
          </a:p>
        </p:txBody>
      </p:sp>
      <p:sp>
        <p:nvSpPr>
          <p:cNvPr id="6" name="TextBox 3"/>
          <p:cNvSpPr txBox="1"/>
          <p:nvPr/>
        </p:nvSpPr>
        <p:spPr>
          <a:xfrm>
            <a:off x="107504" y="3850249"/>
            <a:ext cx="4968552" cy="2653034"/>
          </a:xfrm>
          <a:prstGeom prst="rect">
            <a:avLst/>
          </a:prstGeom>
          <a:solidFill>
            <a:schemeClr val="accent1">
              <a:lumMod val="20000"/>
              <a:lumOff val="80000"/>
            </a:schemeClr>
          </a:solidFill>
          <a:ln w="19050">
            <a:noFill/>
          </a:ln>
        </p:spPr>
        <p:txBody>
          <a:bodyPr wrap="square" rtlCol="0">
            <a:spAutoFit/>
          </a:bodyPr>
          <a:lstStyle>
            <a:defPPr>
              <a:defRPr lang="zh-CN"/>
            </a:defPPr>
            <a:lvl1pPr>
              <a:lnSpc>
                <a:spcPct val="150000"/>
              </a:lnSpc>
              <a:defRPr sz="1200" b="1">
                <a:latin typeface="Consolas" panose="020B0609020204030204" pitchFamily="49" charset="0"/>
                <a:ea typeface="微软雅黑" panose="020B0503020204020204" pitchFamily="34" charset="-122"/>
                <a:cs typeface="Consolas" panose="020B0609020204030204" pitchFamily="49" charset="0"/>
              </a:defRPr>
            </a:lvl1pPr>
          </a:lstStyle>
          <a:p>
            <a:pPr>
              <a:lnSpc>
                <a:spcPct val="130000"/>
              </a:lnSpc>
            </a:pPr>
            <a:r>
              <a:rPr lang="en-US" altLang="zh-CN" sz="1600" b="0" dirty="0" smtClean="0"/>
              <a:t>void main() </a:t>
            </a:r>
            <a:endParaRPr lang="en-US" altLang="zh-CN" sz="1600" b="0" dirty="0" smtClean="0"/>
          </a:p>
          <a:p>
            <a:pPr>
              <a:lnSpc>
                <a:spcPct val="130000"/>
              </a:lnSpc>
            </a:pPr>
            <a:r>
              <a:rPr lang="en-US" altLang="zh-CN" sz="1600" b="0" dirty="0" smtClean="0"/>
              <a:t>{</a:t>
            </a:r>
            <a:endParaRPr lang="en-US" altLang="zh-CN" sz="1600" b="0" dirty="0" smtClean="0"/>
          </a:p>
          <a:p>
            <a:pPr>
              <a:lnSpc>
                <a:spcPct val="130000"/>
              </a:lnSpc>
            </a:pPr>
            <a:r>
              <a:rPr lang="en-US" altLang="zh-CN" sz="1600" b="0" dirty="0"/>
              <a:t> </a:t>
            </a:r>
            <a:r>
              <a:rPr lang="en-US" altLang="zh-CN" sz="1600" b="0" dirty="0" smtClean="0"/>
              <a:t> Student jack; </a:t>
            </a:r>
            <a:endParaRPr lang="en-US" altLang="zh-CN" sz="1600" b="0" dirty="0" smtClean="0"/>
          </a:p>
          <a:p>
            <a:pPr>
              <a:lnSpc>
                <a:spcPct val="130000"/>
              </a:lnSpc>
            </a:pPr>
            <a:r>
              <a:rPr lang="en-US" altLang="zh-CN" sz="1600" b="0" dirty="0"/>
              <a:t> </a:t>
            </a:r>
            <a:r>
              <a:rPr lang="en-US" altLang="zh-CN" sz="1600" b="0" dirty="0" smtClean="0"/>
              <a:t> </a:t>
            </a:r>
            <a:r>
              <a:rPr lang="en-US" altLang="zh-CN" sz="1600" b="0" dirty="0" err="1" smtClean="0"/>
              <a:t>jack.setStudent</a:t>
            </a:r>
            <a:r>
              <a:rPr lang="en-US" altLang="zh-CN" sz="1600" b="0" dirty="0" smtClean="0"/>
              <a:t>( 119, “Jack” );  </a:t>
            </a:r>
            <a:r>
              <a:rPr lang="en-US" altLang="zh-CN" sz="1600" b="0" dirty="0" smtClean="0">
                <a:solidFill>
                  <a:schemeClr val="tx1">
                    <a:lumMod val="50000"/>
                    <a:lumOff val="50000"/>
                  </a:schemeClr>
                </a:solidFill>
              </a:rPr>
              <a:t> </a:t>
            </a:r>
            <a:endParaRPr lang="en-US" altLang="zh-CN" sz="1600" b="0" dirty="0" smtClean="0">
              <a:solidFill>
                <a:schemeClr val="tx1">
                  <a:lumMod val="50000"/>
                  <a:lumOff val="50000"/>
                </a:schemeClr>
              </a:solidFill>
            </a:endParaRPr>
          </a:p>
          <a:p>
            <a:pPr>
              <a:lnSpc>
                <a:spcPct val="130000"/>
              </a:lnSpc>
            </a:pPr>
            <a:r>
              <a:rPr lang="en-US" altLang="zh-CN" sz="1600" b="0" dirty="0"/>
              <a:t> </a:t>
            </a:r>
            <a:r>
              <a:rPr lang="en-US" altLang="zh-CN" sz="1600" b="0" dirty="0" smtClean="0"/>
              <a:t> </a:t>
            </a:r>
            <a:r>
              <a:rPr lang="en-US" altLang="zh-CN" sz="1600" b="0" dirty="0" err="1" smtClean="0"/>
              <a:t>cout</a:t>
            </a:r>
            <a:r>
              <a:rPr lang="en-US" altLang="zh-CN" sz="1600" b="0" dirty="0" smtClean="0"/>
              <a:t> &lt;&lt; </a:t>
            </a:r>
            <a:r>
              <a:rPr lang="en-US" altLang="zh-CN" sz="1600" b="0" dirty="0" err="1" smtClean="0"/>
              <a:t>sizeof</a:t>
            </a:r>
            <a:r>
              <a:rPr lang="en-US" altLang="zh-CN" sz="1600" b="0" dirty="0" smtClean="0"/>
              <a:t>( jack ) &lt;&lt;</a:t>
            </a:r>
            <a:r>
              <a:rPr lang="zh-CN" altLang="en-US" sz="1600" b="0" dirty="0"/>
              <a:t> </a:t>
            </a:r>
            <a:r>
              <a:rPr lang="en-US" altLang="zh-CN" sz="1600" b="0" dirty="0" err="1" smtClean="0"/>
              <a:t>endl</a:t>
            </a:r>
            <a:r>
              <a:rPr lang="en-US" altLang="zh-CN" sz="1600" b="0" dirty="0" smtClean="0"/>
              <a:t>;</a:t>
            </a:r>
            <a:endParaRPr lang="en-US" altLang="zh-CN" sz="1600" b="0" dirty="0" smtClean="0"/>
          </a:p>
          <a:p>
            <a:pPr>
              <a:lnSpc>
                <a:spcPct val="130000"/>
              </a:lnSpc>
            </a:pPr>
            <a:r>
              <a:rPr lang="en-US" altLang="zh-CN" sz="1600" b="0" dirty="0"/>
              <a:t> </a:t>
            </a:r>
            <a:r>
              <a:rPr lang="en-US" altLang="zh-CN" sz="1600" b="0" dirty="0" smtClean="0"/>
              <a:t> </a:t>
            </a:r>
            <a:r>
              <a:rPr lang="en-US" altLang="zh-CN" sz="1600" b="0" dirty="0" err="1" smtClean="0"/>
              <a:t>jack.setCourseNum</a:t>
            </a:r>
            <a:r>
              <a:rPr lang="en-US" altLang="zh-CN" sz="1600" b="0" dirty="0" smtClean="0"/>
              <a:t>( 5 ); </a:t>
            </a:r>
            <a:r>
              <a:rPr lang="en-US" altLang="zh-CN" sz="1600" b="0" dirty="0" smtClean="0">
                <a:solidFill>
                  <a:schemeClr val="tx1">
                    <a:lumMod val="50000"/>
                    <a:lumOff val="50000"/>
                  </a:schemeClr>
                </a:solidFill>
              </a:rPr>
              <a:t> </a:t>
            </a:r>
            <a:endParaRPr lang="en-US" altLang="zh-CN" sz="1600" b="0" dirty="0" smtClean="0">
              <a:solidFill>
                <a:schemeClr val="tx1">
                  <a:lumMod val="50000"/>
                  <a:lumOff val="50000"/>
                </a:schemeClr>
              </a:solidFill>
            </a:endParaRPr>
          </a:p>
          <a:p>
            <a:pPr>
              <a:lnSpc>
                <a:spcPct val="130000"/>
              </a:lnSpc>
            </a:pPr>
            <a:r>
              <a:rPr lang="en-US" altLang="zh-CN" sz="1600" b="0" dirty="0" smtClean="0"/>
              <a:t>  </a:t>
            </a:r>
            <a:r>
              <a:rPr lang="en-US" altLang="zh-CN" sz="1600" b="0" dirty="0" err="1" smtClean="0"/>
              <a:t>cout</a:t>
            </a:r>
            <a:r>
              <a:rPr lang="en-US" altLang="zh-CN" sz="1600" b="0" dirty="0" smtClean="0"/>
              <a:t> &lt;&lt; </a:t>
            </a:r>
            <a:r>
              <a:rPr lang="en-US" altLang="zh-CN" sz="1600" b="0" dirty="0" err="1" smtClean="0"/>
              <a:t>sizeof</a:t>
            </a:r>
            <a:r>
              <a:rPr lang="en-US" altLang="zh-CN" sz="1600" b="0" dirty="0" smtClean="0"/>
              <a:t>( jack ) &lt;&lt; </a:t>
            </a:r>
            <a:r>
              <a:rPr lang="en-US" altLang="zh-CN" sz="1600" b="0" dirty="0" err="1" smtClean="0"/>
              <a:t>endl</a:t>
            </a:r>
            <a:r>
              <a:rPr lang="en-US" altLang="zh-CN" sz="1600" b="0" dirty="0" smtClean="0"/>
              <a:t>;</a:t>
            </a:r>
            <a:endParaRPr lang="en-US" altLang="zh-CN" sz="1600" b="0" dirty="0">
              <a:solidFill>
                <a:schemeClr val="tx1">
                  <a:lumMod val="50000"/>
                  <a:lumOff val="50000"/>
                </a:schemeClr>
              </a:solidFill>
            </a:endParaRPr>
          </a:p>
          <a:p>
            <a:pPr>
              <a:lnSpc>
                <a:spcPct val="130000"/>
              </a:lnSpc>
            </a:pPr>
            <a:r>
              <a:rPr lang="en-US" altLang="zh-CN" sz="1600" b="0" dirty="0" smtClean="0"/>
              <a:t>}</a:t>
            </a:r>
            <a:endParaRPr lang="en-US" altLang="zh-CN" sz="1600" b="0" dirty="0"/>
          </a:p>
        </p:txBody>
      </p:sp>
      <p:sp>
        <p:nvSpPr>
          <p:cNvPr id="7" name="TextBox 3"/>
          <p:cNvSpPr txBox="1"/>
          <p:nvPr/>
        </p:nvSpPr>
        <p:spPr>
          <a:xfrm>
            <a:off x="107504" y="1156980"/>
            <a:ext cx="4968552" cy="2456057"/>
          </a:xfrm>
          <a:prstGeom prst="rect">
            <a:avLst/>
          </a:prstGeom>
          <a:solidFill>
            <a:srgbClr val="FFFF73"/>
          </a:solidFill>
          <a:ln w="19050">
            <a:noFill/>
          </a:ln>
        </p:spPr>
        <p:txBody>
          <a:bodyPr wrap="square" rtlCol="0">
            <a:spAutoFit/>
          </a:bodyPr>
          <a:lstStyle/>
          <a:p>
            <a:pPr>
              <a:lnSpc>
                <a:spcPct val="120000"/>
              </a:lnSpc>
            </a:pPr>
            <a:r>
              <a:rPr lang="en-US" altLang="zh-CN" sz="1600" dirty="0" smtClean="0">
                <a:latin typeface="Consolas" panose="020B0609020204030204" pitchFamily="49" charset="0"/>
                <a:ea typeface="微软雅黑" panose="020B0503020204020204" pitchFamily="34" charset="-122"/>
                <a:cs typeface="Consolas" panose="020B0609020204030204" pitchFamily="49" charset="0"/>
              </a:rPr>
              <a:t>class Student {</a:t>
            </a:r>
            <a:endParaRPr lang="en-US" altLang="zh-CN" sz="1600" dirty="0" smtClean="0">
              <a:latin typeface="Consolas" panose="020B0609020204030204" pitchFamily="49" charset="0"/>
              <a:ea typeface="微软雅黑" panose="020B0503020204020204" pitchFamily="34" charset="-122"/>
              <a:cs typeface="Consolas" panose="020B0609020204030204" pitchFamily="49" charset="0"/>
            </a:endParaRPr>
          </a:p>
          <a:p>
            <a:pPr>
              <a:lnSpc>
                <a:spcPct val="120000"/>
              </a:lnSpc>
            </a:pPr>
            <a:r>
              <a:rPr lang="en-US" altLang="zh-CN" sz="1600" dirty="0">
                <a:latin typeface="Consolas" panose="020B0609020204030204" pitchFamily="49" charset="0"/>
                <a:ea typeface="微软雅黑" panose="020B0503020204020204" pitchFamily="34" charset="-122"/>
                <a:cs typeface="Consolas" panose="020B0609020204030204" pitchFamily="49" charset="0"/>
              </a:rPr>
              <a:t>public</a:t>
            </a:r>
            <a:r>
              <a:rPr lang="en-US" altLang="zh-CN" sz="1600" dirty="0" smtClean="0">
                <a:latin typeface="Consolas" panose="020B0609020204030204" pitchFamily="49" charset="0"/>
                <a:ea typeface="微软雅黑" panose="020B0503020204020204" pitchFamily="34" charset="-122"/>
                <a:cs typeface="Consolas" panose="020B0609020204030204" pitchFamily="49" charset="0"/>
              </a:rPr>
              <a:t>:</a:t>
            </a:r>
            <a:endParaRPr lang="en-US" altLang="zh-CN" sz="1600" dirty="0" smtClean="0">
              <a:latin typeface="Consolas" panose="020B0609020204030204" pitchFamily="49" charset="0"/>
              <a:ea typeface="微软雅黑" panose="020B0503020204020204" pitchFamily="34" charset="-122"/>
              <a:cs typeface="Consolas" panose="020B0609020204030204" pitchFamily="49" charset="0"/>
            </a:endParaRPr>
          </a:p>
          <a:p>
            <a:pPr>
              <a:lnSpc>
                <a:spcPct val="120000"/>
              </a:lnSpc>
            </a:pPr>
            <a:r>
              <a:rPr lang="en-US" altLang="zh-CN" sz="1600" dirty="0">
                <a:latin typeface="Consolas" panose="020B0609020204030204" pitchFamily="49" charset="0"/>
                <a:ea typeface="微软雅黑" panose="020B0503020204020204" pitchFamily="34" charset="-122"/>
                <a:cs typeface="Consolas" panose="020B0609020204030204" pitchFamily="49" charset="0"/>
              </a:rPr>
              <a:t> </a:t>
            </a:r>
            <a:r>
              <a:rPr lang="en-US" altLang="zh-CN" sz="1600" dirty="0" smtClean="0">
                <a:latin typeface="Consolas" panose="020B0609020204030204" pitchFamily="49" charset="0"/>
                <a:ea typeface="微软雅黑" panose="020B0503020204020204" pitchFamily="34" charset="-122"/>
                <a:cs typeface="Consolas" panose="020B0609020204030204" pitchFamily="49" charset="0"/>
              </a:rPr>
              <a:t> void </a:t>
            </a:r>
            <a:r>
              <a:rPr lang="en-US" altLang="zh-CN" sz="1600" dirty="0" err="1" smtClean="0">
                <a:latin typeface="Consolas" panose="020B0609020204030204" pitchFamily="49" charset="0"/>
                <a:ea typeface="微软雅黑" panose="020B0503020204020204" pitchFamily="34" charset="-122"/>
                <a:cs typeface="Consolas" panose="020B0609020204030204" pitchFamily="49" charset="0"/>
              </a:rPr>
              <a:t>setStudent</a:t>
            </a:r>
            <a:r>
              <a:rPr lang="en-US" altLang="zh-CN" sz="1600" dirty="0" smtClean="0">
                <a:latin typeface="Consolas" panose="020B0609020204030204" pitchFamily="49" charset="0"/>
                <a:ea typeface="微软雅黑" panose="020B0503020204020204" pitchFamily="34" charset="-122"/>
                <a:cs typeface="Consolas" panose="020B0609020204030204" pitchFamily="49" charset="0"/>
              </a:rPr>
              <a:t>( </a:t>
            </a:r>
            <a:r>
              <a:rPr lang="en-US" altLang="zh-CN" sz="1600" dirty="0" err="1" smtClean="0">
                <a:latin typeface="Consolas" panose="020B0609020204030204" pitchFamily="49" charset="0"/>
                <a:ea typeface="微软雅黑" panose="020B0503020204020204" pitchFamily="34" charset="-122"/>
                <a:cs typeface="Consolas" panose="020B0609020204030204" pitchFamily="49" charset="0"/>
              </a:rPr>
              <a:t>int</a:t>
            </a:r>
            <a:r>
              <a:rPr lang="en-US" altLang="zh-CN" sz="1600" dirty="0" smtClean="0">
                <a:latin typeface="Consolas" panose="020B0609020204030204" pitchFamily="49" charset="0"/>
                <a:ea typeface="微软雅黑" panose="020B0503020204020204" pitchFamily="34" charset="-122"/>
                <a:cs typeface="Consolas" panose="020B0609020204030204" pitchFamily="49" charset="0"/>
              </a:rPr>
              <a:t> </a:t>
            </a:r>
            <a:r>
              <a:rPr lang="en-US" altLang="zh-CN" sz="1600" dirty="0" err="1" smtClean="0">
                <a:latin typeface="Consolas" panose="020B0609020204030204" pitchFamily="49" charset="0"/>
                <a:ea typeface="微软雅黑" panose="020B0503020204020204" pitchFamily="34" charset="-122"/>
                <a:cs typeface="Consolas" panose="020B0609020204030204" pitchFamily="49" charset="0"/>
              </a:rPr>
              <a:t>i</a:t>
            </a:r>
            <a:r>
              <a:rPr lang="en-US" altLang="zh-CN" sz="1600" dirty="0" smtClean="0">
                <a:latin typeface="Consolas" panose="020B0609020204030204" pitchFamily="49" charset="0"/>
                <a:ea typeface="微软雅黑" panose="020B0503020204020204" pitchFamily="34" charset="-122"/>
                <a:cs typeface="Consolas" panose="020B0609020204030204" pitchFamily="49" charset="0"/>
              </a:rPr>
              <a:t>, string n );</a:t>
            </a:r>
            <a:endParaRPr lang="en-US" altLang="zh-CN" sz="1600" dirty="0">
              <a:latin typeface="Consolas" panose="020B0609020204030204" pitchFamily="49" charset="0"/>
              <a:ea typeface="微软雅黑" panose="020B0503020204020204" pitchFamily="34" charset="-122"/>
              <a:cs typeface="Consolas" panose="020B0609020204030204" pitchFamily="49" charset="0"/>
            </a:endParaRPr>
          </a:p>
          <a:p>
            <a:pPr>
              <a:lnSpc>
                <a:spcPct val="120000"/>
              </a:lnSpc>
            </a:pPr>
            <a:r>
              <a:rPr lang="en-US" altLang="zh-CN" sz="1600" dirty="0">
                <a:latin typeface="Consolas" panose="020B0609020204030204" pitchFamily="49" charset="0"/>
                <a:ea typeface="微软雅黑" panose="020B0503020204020204" pitchFamily="34" charset="-122"/>
                <a:cs typeface="Consolas" panose="020B0609020204030204" pitchFamily="49" charset="0"/>
              </a:rPr>
              <a:t>  </a:t>
            </a:r>
            <a:r>
              <a:rPr lang="en-US" altLang="zh-CN" sz="1600" dirty="0" smtClean="0">
                <a:latin typeface="Consolas" panose="020B0609020204030204" pitchFamily="49" charset="0"/>
                <a:ea typeface="微软雅黑" panose="020B0503020204020204" pitchFamily="34" charset="-122"/>
                <a:cs typeface="Consolas" panose="020B0609020204030204" pitchFamily="49" charset="0"/>
              </a:rPr>
              <a:t>void </a:t>
            </a:r>
            <a:r>
              <a:rPr lang="en-US" altLang="zh-CN" sz="1600" dirty="0" err="1" smtClean="0">
                <a:latin typeface="Consolas" panose="020B0609020204030204" pitchFamily="49" charset="0"/>
                <a:ea typeface="微软雅黑" panose="020B0503020204020204" pitchFamily="34" charset="-122"/>
                <a:cs typeface="Consolas" panose="020B0609020204030204" pitchFamily="49" charset="0"/>
              </a:rPr>
              <a:t>setCourseNum</a:t>
            </a:r>
            <a:r>
              <a:rPr lang="en-US" altLang="zh-CN" sz="1600" dirty="0" smtClean="0">
                <a:latin typeface="Consolas" panose="020B0609020204030204" pitchFamily="49" charset="0"/>
                <a:ea typeface="微软雅黑" panose="020B0503020204020204" pitchFamily="34" charset="-122"/>
                <a:cs typeface="Consolas" panose="020B0609020204030204" pitchFamily="49" charset="0"/>
              </a:rPr>
              <a:t>( </a:t>
            </a:r>
            <a:r>
              <a:rPr lang="en-US" altLang="zh-CN" sz="1600" dirty="0" err="1" smtClean="0">
                <a:latin typeface="Consolas" panose="020B0609020204030204" pitchFamily="49" charset="0"/>
                <a:ea typeface="微软雅黑" panose="020B0503020204020204" pitchFamily="34" charset="-122"/>
                <a:cs typeface="Consolas" panose="020B0609020204030204" pitchFamily="49" charset="0"/>
              </a:rPr>
              <a:t>int</a:t>
            </a:r>
            <a:r>
              <a:rPr lang="en-US" altLang="zh-CN" sz="1600" dirty="0" smtClean="0">
                <a:latin typeface="Consolas" panose="020B0609020204030204" pitchFamily="49" charset="0"/>
                <a:ea typeface="微软雅黑" panose="020B0503020204020204" pitchFamily="34" charset="-122"/>
                <a:cs typeface="Consolas" panose="020B0609020204030204" pitchFamily="49" charset="0"/>
              </a:rPr>
              <a:t> </a:t>
            </a:r>
            <a:r>
              <a:rPr lang="en-US" altLang="zh-CN" sz="1600" dirty="0" err="1" smtClean="0">
                <a:latin typeface="Consolas" panose="020B0609020204030204" pitchFamily="49" charset="0"/>
                <a:ea typeface="微软雅黑" panose="020B0503020204020204" pitchFamily="34" charset="-122"/>
                <a:cs typeface="Consolas" panose="020B0609020204030204" pitchFamily="49" charset="0"/>
              </a:rPr>
              <a:t>cn</a:t>
            </a:r>
            <a:r>
              <a:rPr lang="en-US" altLang="zh-CN" sz="1600" dirty="0" smtClean="0">
                <a:latin typeface="Consolas" panose="020B0609020204030204" pitchFamily="49" charset="0"/>
                <a:ea typeface="微软雅黑" panose="020B0503020204020204" pitchFamily="34" charset="-122"/>
                <a:cs typeface="Consolas" panose="020B0609020204030204" pitchFamily="49" charset="0"/>
              </a:rPr>
              <a:t> ); </a:t>
            </a:r>
            <a:r>
              <a:rPr lang="en-US" altLang="zh-CN" sz="16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 </a:t>
            </a:r>
            <a:endParaRPr lang="en-US" altLang="zh-CN" sz="16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endParaRPr>
          </a:p>
          <a:p>
            <a:pPr>
              <a:lnSpc>
                <a:spcPct val="120000"/>
              </a:lnSpc>
            </a:pPr>
            <a:r>
              <a:rPr lang="en-US" altLang="zh-CN" sz="1600" dirty="0">
                <a:latin typeface="Consolas" panose="020B0609020204030204" pitchFamily="49" charset="0"/>
                <a:ea typeface="微软雅黑" panose="020B0503020204020204" pitchFamily="34" charset="-122"/>
                <a:cs typeface="Consolas" panose="020B0609020204030204" pitchFamily="49" charset="0"/>
              </a:rPr>
              <a:t> </a:t>
            </a:r>
            <a:r>
              <a:rPr lang="en-US" altLang="zh-CN" sz="1600" dirty="0" smtClean="0">
                <a:latin typeface="Consolas" panose="020B0609020204030204" pitchFamily="49" charset="0"/>
                <a:ea typeface="微软雅黑" panose="020B0503020204020204" pitchFamily="34" charset="-122"/>
                <a:cs typeface="Consolas" panose="020B0609020204030204" pitchFamily="49" charset="0"/>
              </a:rPr>
              <a:t> void </a:t>
            </a:r>
            <a:r>
              <a:rPr lang="en-US" altLang="zh-CN" sz="1600" dirty="0" err="1" smtClean="0">
                <a:latin typeface="Consolas" panose="020B0609020204030204" pitchFamily="49" charset="0"/>
                <a:ea typeface="微软雅黑" panose="020B0503020204020204" pitchFamily="34" charset="-122"/>
                <a:cs typeface="Consolas" panose="020B0609020204030204" pitchFamily="49" charset="0"/>
              </a:rPr>
              <a:t>setScore</a:t>
            </a:r>
            <a:r>
              <a:rPr lang="en-US" altLang="zh-CN" sz="1600" dirty="0" smtClean="0">
                <a:latin typeface="Consolas" panose="020B0609020204030204" pitchFamily="49" charset="0"/>
                <a:ea typeface="微软雅黑" panose="020B0503020204020204" pitchFamily="34" charset="-122"/>
                <a:cs typeface="Consolas" panose="020B0609020204030204" pitchFamily="49" charset="0"/>
              </a:rPr>
              <a:t>( </a:t>
            </a:r>
            <a:r>
              <a:rPr lang="en-US" altLang="zh-CN" sz="1600" dirty="0" err="1">
                <a:latin typeface="Consolas" panose="020B0609020204030204" pitchFamily="49" charset="0"/>
                <a:ea typeface="微软雅黑" panose="020B0503020204020204" pitchFamily="34" charset="-122"/>
                <a:cs typeface="Consolas" panose="020B0609020204030204" pitchFamily="49" charset="0"/>
              </a:rPr>
              <a:t>int</a:t>
            </a:r>
            <a:r>
              <a:rPr lang="en-US" altLang="zh-CN" sz="1600" dirty="0">
                <a:latin typeface="Consolas" panose="020B0609020204030204" pitchFamily="49" charset="0"/>
                <a:ea typeface="微软雅黑" panose="020B0503020204020204" pitchFamily="34" charset="-122"/>
                <a:cs typeface="Consolas" panose="020B0609020204030204" pitchFamily="49" charset="0"/>
              </a:rPr>
              <a:t> </a:t>
            </a:r>
            <a:r>
              <a:rPr lang="en-US" altLang="zh-CN" sz="1600" dirty="0" smtClean="0">
                <a:latin typeface="Consolas" panose="020B0609020204030204" pitchFamily="49" charset="0"/>
                <a:ea typeface="微软雅黑" panose="020B0503020204020204" pitchFamily="34" charset="-122"/>
                <a:cs typeface="Consolas" panose="020B0609020204030204" pitchFamily="49" charset="0"/>
              </a:rPr>
              <a:t>c, </a:t>
            </a:r>
            <a:r>
              <a:rPr lang="en-US" altLang="zh-CN" sz="1600" dirty="0" err="1" smtClean="0">
                <a:latin typeface="Consolas" panose="020B0609020204030204" pitchFamily="49" charset="0"/>
                <a:ea typeface="微软雅黑" panose="020B0503020204020204" pitchFamily="34" charset="-122"/>
                <a:cs typeface="Consolas" panose="020B0609020204030204" pitchFamily="49" charset="0"/>
              </a:rPr>
              <a:t>int</a:t>
            </a:r>
            <a:r>
              <a:rPr lang="en-US" altLang="zh-CN" sz="1600" dirty="0" smtClean="0">
                <a:latin typeface="Consolas" panose="020B0609020204030204" pitchFamily="49" charset="0"/>
                <a:ea typeface="微软雅黑" panose="020B0503020204020204" pitchFamily="34" charset="-122"/>
                <a:cs typeface="Consolas" panose="020B0609020204030204" pitchFamily="49" charset="0"/>
              </a:rPr>
              <a:t> s </a:t>
            </a:r>
            <a:r>
              <a:rPr lang="en-US" altLang="zh-CN" sz="1600" dirty="0">
                <a:latin typeface="Consolas" panose="020B0609020204030204" pitchFamily="49" charset="0"/>
                <a:ea typeface="微软雅黑" panose="020B0503020204020204" pitchFamily="34" charset="-122"/>
                <a:cs typeface="Consolas" panose="020B0609020204030204" pitchFamily="49" charset="0"/>
              </a:rPr>
              <a:t>); </a:t>
            </a:r>
            <a:r>
              <a:rPr lang="en-US" altLang="zh-CN" sz="16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 </a:t>
            </a:r>
            <a:endParaRPr lang="en-US" altLang="zh-CN" sz="1600" dirty="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endParaRPr>
          </a:p>
          <a:p>
            <a:pPr>
              <a:lnSpc>
                <a:spcPct val="120000"/>
              </a:lnSpc>
            </a:pPr>
            <a:r>
              <a:rPr lang="en-US" altLang="zh-CN" sz="1600" dirty="0" smtClean="0">
                <a:latin typeface="Consolas" panose="020B0609020204030204" pitchFamily="49" charset="0"/>
                <a:ea typeface="微软雅黑" panose="020B0503020204020204" pitchFamily="34" charset="-122"/>
                <a:cs typeface="Consolas" panose="020B0609020204030204" pitchFamily="49" charset="0"/>
              </a:rPr>
              <a:t>private:</a:t>
            </a:r>
            <a:endParaRPr lang="en-US" altLang="zh-CN" sz="1600" dirty="0" smtClean="0">
              <a:latin typeface="Consolas" panose="020B0609020204030204" pitchFamily="49" charset="0"/>
              <a:ea typeface="微软雅黑" panose="020B0503020204020204" pitchFamily="34" charset="-122"/>
              <a:cs typeface="Consolas" panose="020B0609020204030204" pitchFamily="49" charset="0"/>
            </a:endParaRPr>
          </a:p>
          <a:p>
            <a:pPr>
              <a:lnSpc>
                <a:spcPct val="120000"/>
              </a:lnSpc>
            </a:pPr>
            <a:r>
              <a:rPr lang="en-US" altLang="zh-CN" sz="1600" dirty="0">
                <a:latin typeface="Consolas" panose="020B0609020204030204" pitchFamily="49" charset="0"/>
                <a:ea typeface="微软雅黑" panose="020B0503020204020204" pitchFamily="34" charset="-122"/>
                <a:cs typeface="Consolas" panose="020B0609020204030204" pitchFamily="49" charset="0"/>
              </a:rPr>
              <a:t> </a:t>
            </a:r>
            <a:r>
              <a:rPr lang="en-US" altLang="zh-CN" sz="1600" dirty="0" smtClean="0">
                <a:latin typeface="Consolas" panose="020B0609020204030204" pitchFamily="49" charset="0"/>
                <a:ea typeface="微软雅黑" panose="020B0503020204020204" pitchFamily="34" charset="-122"/>
                <a:cs typeface="Consolas" panose="020B0609020204030204" pitchFamily="49" charset="0"/>
              </a:rPr>
              <a:t> </a:t>
            </a:r>
            <a:r>
              <a:rPr lang="en-US" altLang="zh-CN" sz="1600" dirty="0" err="1" smtClean="0">
                <a:latin typeface="Consolas" panose="020B0609020204030204" pitchFamily="49" charset="0"/>
                <a:ea typeface="微软雅黑" panose="020B0503020204020204" pitchFamily="34" charset="-122"/>
                <a:cs typeface="Consolas" panose="020B0609020204030204" pitchFamily="49" charset="0"/>
              </a:rPr>
              <a:t>int</a:t>
            </a:r>
            <a:r>
              <a:rPr lang="en-US" altLang="zh-CN" sz="1600" dirty="0" smtClean="0">
                <a:latin typeface="Consolas" panose="020B0609020204030204" pitchFamily="49" charset="0"/>
                <a:ea typeface="微软雅黑" panose="020B0503020204020204" pitchFamily="34" charset="-122"/>
                <a:cs typeface="Consolas" panose="020B0609020204030204" pitchFamily="49" charset="0"/>
              </a:rPr>
              <a:t> id;   string name;    </a:t>
            </a:r>
            <a:r>
              <a:rPr lang="en-US" altLang="zh-CN" sz="1600" dirty="0" err="1" smtClean="0">
                <a:latin typeface="Consolas" panose="020B0609020204030204" pitchFamily="49" charset="0"/>
                <a:ea typeface="微软雅黑" panose="020B0503020204020204" pitchFamily="34" charset="-122"/>
                <a:cs typeface="Consolas" panose="020B0609020204030204" pitchFamily="49" charset="0"/>
              </a:rPr>
              <a:t>int</a:t>
            </a:r>
            <a:r>
              <a:rPr lang="en-US" altLang="zh-CN" sz="1600" dirty="0" smtClean="0">
                <a:latin typeface="Consolas" panose="020B0609020204030204" pitchFamily="49" charset="0"/>
                <a:ea typeface="微软雅黑" panose="020B0503020204020204" pitchFamily="34" charset="-122"/>
                <a:cs typeface="Consolas" panose="020B0609020204030204" pitchFamily="49" charset="0"/>
              </a:rPr>
              <a:t> * scores;</a:t>
            </a:r>
            <a:endParaRPr lang="en-US" altLang="zh-CN" sz="1600" dirty="0" smtClean="0">
              <a:latin typeface="Consolas" panose="020B0609020204030204" pitchFamily="49" charset="0"/>
              <a:ea typeface="微软雅黑" panose="020B0503020204020204" pitchFamily="34" charset="-122"/>
              <a:cs typeface="Consolas" panose="020B0609020204030204" pitchFamily="49" charset="0"/>
            </a:endParaRPr>
          </a:p>
          <a:p>
            <a:pPr>
              <a:lnSpc>
                <a:spcPct val="120000"/>
              </a:lnSpc>
            </a:pPr>
            <a:r>
              <a:rPr lang="en-US" altLang="zh-CN" sz="1600" dirty="0" smtClean="0">
                <a:latin typeface="Consolas" panose="020B0609020204030204" pitchFamily="49" charset="0"/>
                <a:ea typeface="微软雅黑" panose="020B0503020204020204" pitchFamily="34" charset="-122"/>
                <a:cs typeface="Consolas" panose="020B0609020204030204" pitchFamily="49" charset="0"/>
              </a:rPr>
              <a:t>};</a:t>
            </a:r>
            <a:endParaRPr lang="en-US" altLang="zh-CN" sz="1600" dirty="0">
              <a:latin typeface="Consolas" panose="020B0609020204030204" pitchFamily="49" charset="0"/>
              <a:ea typeface="微软雅黑" panose="020B0503020204020204" pitchFamily="34" charset="-122"/>
              <a:cs typeface="Consolas" panose="020B0609020204030204" pitchFamily="49" charset="0"/>
            </a:endParaRPr>
          </a:p>
        </p:txBody>
      </p:sp>
      <p:sp>
        <p:nvSpPr>
          <p:cNvPr id="8" name="文本框 7"/>
          <p:cNvSpPr txBox="1"/>
          <p:nvPr/>
        </p:nvSpPr>
        <p:spPr>
          <a:xfrm>
            <a:off x="5292080" y="5165502"/>
            <a:ext cx="2121093" cy="369332"/>
          </a:xfrm>
          <a:prstGeom prst="rect">
            <a:avLst/>
          </a:prstGeom>
          <a:noFill/>
        </p:spPr>
        <p:txBody>
          <a:bodyPr wrap="none" rtlCol="0">
            <a:spAutoFit/>
          </a:bodyPr>
          <a:lstStyle/>
          <a:p>
            <a:r>
              <a:rPr lang="zh-CN" altLang="en-US" dirty="0" smtClean="0">
                <a:latin typeface="Consolas" panose="020B0609020204030204" pitchFamily="49" charset="0"/>
                <a:ea typeface="微软雅黑" panose="020B0503020204020204" pitchFamily="34" charset="-122"/>
                <a:cs typeface="Consolas" panose="020B0609020204030204" pitchFamily="49" charset="0"/>
              </a:rPr>
              <a:t>输出 </a:t>
            </a:r>
            <a:r>
              <a:rPr lang="en-US" altLang="zh-CN" dirty="0" smtClean="0">
                <a:latin typeface="Consolas" panose="020B0609020204030204" pitchFamily="49" charset="0"/>
                <a:ea typeface="微软雅黑" panose="020B0503020204020204" pitchFamily="34" charset="-122"/>
                <a:cs typeface="Consolas" panose="020B0609020204030204" pitchFamily="49" charset="0"/>
              </a:rPr>
              <a:t>24</a:t>
            </a:r>
            <a:r>
              <a:rPr lang="zh-CN" altLang="en-US" dirty="0" smtClean="0">
                <a:latin typeface="Consolas" panose="020B0609020204030204" pitchFamily="49" charset="0"/>
                <a:ea typeface="微软雅黑" panose="020B0503020204020204" pitchFamily="34" charset="-122"/>
                <a:cs typeface="Consolas" panose="020B0609020204030204" pitchFamily="49" charset="0"/>
              </a:rPr>
              <a:t>（</a:t>
            </a:r>
            <a:r>
              <a:rPr lang="en-US" altLang="zh-CN" dirty="0" smtClean="0">
                <a:latin typeface="Consolas" panose="020B0609020204030204" pitchFamily="49" charset="0"/>
                <a:ea typeface="微软雅黑" panose="020B0503020204020204" pitchFamily="34" charset="-122"/>
                <a:cs typeface="Consolas" panose="020B0609020204030204" pitchFamily="49" charset="0"/>
              </a:rPr>
              <a:t>VC++</a:t>
            </a:r>
            <a:r>
              <a:rPr lang="zh-CN" altLang="en-US" dirty="0" smtClean="0">
                <a:latin typeface="Consolas" panose="020B0609020204030204" pitchFamily="49" charset="0"/>
                <a:ea typeface="微软雅黑" panose="020B0503020204020204" pitchFamily="34" charset="-122"/>
                <a:cs typeface="Consolas" panose="020B0609020204030204" pitchFamily="49" charset="0"/>
              </a:rPr>
              <a:t>）</a:t>
            </a:r>
            <a:r>
              <a:rPr lang="en-US" altLang="zh-CN" dirty="0" smtClean="0">
                <a:latin typeface="Consolas" panose="020B0609020204030204" pitchFamily="49" charset="0"/>
                <a:ea typeface="微软雅黑" panose="020B0503020204020204" pitchFamily="34" charset="-122"/>
                <a:cs typeface="Consolas" panose="020B0609020204030204" pitchFamily="49" charset="0"/>
              </a:rPr>
              <a:t> </a:t>
            </a:r>
            <a:endParaRPr lang="zh-CN" altLang="en-US" dirty="0">
              <a:latin typeface="Consolas" panose="020B0609020204030204" pitchFamily="49" charset="0"/>
              <a:ea typeface="微软雅黑" panose="020B0503020204020204" pitchFamily="34" charset="-122"/>
              <a:cs typeface="Consolas" panose="020B0609020204030204" pitchFamily="49" charset="0"/>
            </a:endParaRPr>
          </a:p>
        </p:txBody>
      </p:sp>
      <p:sp>
        <p:nvSpPr>
          <p:cNvPr id="9" name="文本框 8"/>
          <p:cNvSpPr txBox="1"/>
          <p:nvPr/>
        </p:nvSpPr>
        <p:spPr>
          <a:xfrm>
            <a:off x="5292080" y="5805264"/>
            <a:ext cx="2121093" cy="369332"/>
          </a:xfrm>
          <a:prstGeom prst="rect">
            <a:avLst/>
          </a:prstGeom>
          <a:noFill/>
        </p:spPr>
        <p:txBody>
          <a:bodyPr wrap="none" rtlCol="0">
            <a:spAutoFit/>
          </a:bodyPr>
          <a:lstStyle/>
          <a:p>
            <a:r>
              <a:rPr lang="zh-CN" altLang="en-US" dirty="0" smtClean="0">
                <a:latin typeface="Consolas" panose="020B0609020204030204" pitchFamily="49" charset="0"/>
                <a:ea typeface="微软雅黑" panose="020B0503020204020204" pitchFamily="34" charset="-122"/>
                <a:cs typeface="Consolas" panose="020B0609020204030204" pitchFamily="49" charset="0"/>
              </a:rPr>
              <a:t>输出 </a:t>
            </a:r>
            <a:r>
              <a:rPr lang="en-US" altLang="zh-CN" dirty="0" smtClean="0">
                <a:latin typeface="Consolas" panose="020B0609020204030204" pitchFamily="49" charset="0"/>
                <a:ea typeface="微软雅黑" panose="020B0503020204020204" pitchFamily="34" charset="-122"/>
                <a:cs typeface="Consolas" panose="020B0609020204030204" pitchFamily="49" charset="0"/>
              </a:rPr>
              <a:t>24</a:t>
            </a:r>
            <a:r>
              <a:rPr lang="zh-CN" altLang="en-US" dirty="0" smtClean="0">
                <a:latin typeface="Consolas" panose="020B0609020204030204" pitchFamily="49" charset="0"/>
                <a:ea typeface="微软雅黑" panose="020B0503020204020204" pitchFamily="34" charset="-122"/>
                <a:cs typeface="Consolas" panose="020B0609020204030204" pitchFamily="49" charset="0"/>
              </a:rPr>
              <a:t>（</a:t>
            </a:r>
            <a:r>
              <a:rPr lang="en-US" altLang="zh-CN" dirty="0" smtClean="0">
                <a:latin typeface="Consolas" panose="020B0609020204030204" pitchFamily="49" charset="0"/>
                <a:ea typeface="微软雅黑" panose="020B0503020204020204" pitchFamily="34" charset="-122"/>
                <a:cs typeface="Consolas" panose="020B0609020204030204" pitchFamily="49" charset="0"/>
              </a:rPr>
              <a:t>VC++</a:t>
            </a:r>
            <a:r>
              <a:rPr lang="zh-CN" altLang="en-US" dirty="0" smtClean="0">
                <a:latin typeface="Consolas" panose="020B0609020204030204" pitchFamily="49" charset="0"/>
                <a:ea typeface="微软雅黑" panose="020B0503020204020204" pitchFamily="34" charset="-122"/>
                <a:cs typeface="Consolas" panose="020B0609020204030204" pitchFamily="49" charset="0"/>
              </a:rPr>
              <a:t>）</a:t>
            </a:r>
            <a:r>
              <a:rPr lang="en-US" altLang="zh-CN" dirty="0" smtClean="0">
                <a:latin typeface="Consolas" panose="020B0609020204030204" pitchFamily="49" charset="0"/>
                <a:ea typeface="微软雅黑" panose="020B0503020204020204" pitchFamily="34" charset="-122"/>
                <a:cs typeface="Consolas" panose="020B0609020204030204" pitchFamily="49" charset="0"/>
              </a:rPr>
              <a:t> </a:t>
            </a:r>
            <a:endParaRPr lang="zh-CN" altLang="en-US" dirty="0">
              <a:latin typeface="Consolas" panose="020B0609020204030204" pitchFamily="49" charset="0"/>
              <a:ea typeface="微软雅黑" panose="020B0503020204020204" pitchFamily="34" charset="-122"/>
              <a:cs typeface="Consolas" panose="020B0609020204030204" pitchFamily="49" charset="0"/>
            </a:endParaRPr>
          </a:p>
        </p:txBody>
      </p:sp>
      <p:cxnSp>
        <p:nvCxnSpPr>
          <p:cNvPr id="11" name="直接箭头连接符 10"/>
          <p:cNvCxnSpPr>
            <a:endCxn id="8" idx="1"/>
          </p:cNvCxnSpPr>
          <p:nvPr/>
        </p:nvCxnSpPr>
        <p:spPr>
          <a:xfrm>
            <a:off x="4222304" y="5350803"/>
            <a:ext cx="1069776" cy="0"/>
          </a:xfrm>
          <a:prstGeom prst="straightConnector1">
            <a:avLst/>
          </a:prstGeom>
          <a:ln w="12700">
            <a:solidFill>
              <a:srgbClr val="3814B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a:off x="4222304" y="5989930"/>
            <a:ext cx="1069776" cy="0"/>
          </a:xfrm>
          <a:prstGeom prst="straightConnector1">
            <a:avLst/>
          </a:prstGeom>
          <a:ln w="12700">
            <a:solidFill>
              <a:srgbClr val="3814B0"/>
            </a:solidFill>
            <a:tailEnd type="triangle"/>
          </a:ln>
        </p:spPr>
        <p:style>
          <a:lnRef idx="1">
            <a:schemeClr val="accent1"/>
          </a:lnRef>
          <a:fillRef idx="0">
            <a:schemeClr val="accent1"/>
          </a:fillRef>
          <a:effectRef idx="0">
            <a:schemeClr val="accent1"/>
          </a:effectRef>
          <a:fontRef idx="minor">
            <a:schemeClr val="tx1"/>
          </a:fontRef>
        </p:style>
      </p:cxnSp>
      <p:sp>
        <p:nvSpPr>
          <p:cNvPr id="13" name="文本框 12"/>
          <p:cNvSpPr txBox="1"/>
          <p:nvPr/>
        </p:nvSpPr>
        <p:spPr>
          <a:xfrm>
            <a:off x="6764719" y="1157213"/>
            <a:ext cx="2271776" cy="523220"/>
          </a:xfrm>
          <a:prstGeom prst="rect">
            <a:avLst/>
          </a:prstGeom>
          <a:noFill/>
        </p:spPr>
        <p:txBody>
          <a:bodyPr wrap="none" rtlCol="0">
            <a:spAutoFit/>
          </a:bodyPr>
          <a:lstStyle/>
          <a:p>
            <a:r>
              <a:rPr lang="en-US" altLang="zh-CN" sz="1400" dirty="0" err="1"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sizeof</a:t>
            </a:r>
            <a:r>
              <a:rPr lang="en-US" altLang="zh-CN" sz="14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 string ) = 16</a:t>
            </a:r>
            <a:endParaRPr lang="en-US" altLang="zh-CN" sz="14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endParaRPr>
          </a:p>
          <a:p>
            <a:r>
              <a:rPr lang="en-US" altLang="zh-CN" sz="1400" dirty="0" err="1"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sizeof</a:t>
            </a:r>
            <a:r>
              <a:rPr lang="en-US" altLang="zh-CN" sz="14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 </a:t>
            </a:r>
            <a:r>
              <a:rPr lang="en-US" altLang="zh-CN" sz="1400" dirty="0" err="1"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int</a:t>
            </a:r>
            <a:r>
              <a:rPr lang="en-US" altLang="zh-CN" sz="14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 * )  = 4 </a:t>
            </a:r>
            <a:endParaRPr lang="en-US" altLang="zh-CN" sz="14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endParaRPr>
          </a:p>
        </p:txBody>
      </p:sp>
      <p:sp>
        <p:nvSpPr>
          <p:cNvPr id="14" name="文本框 13"/>
          <p:cNvSpPr txBox="1"/>
          <p:nvPr/>
        </p:nvSpPr>
        <p:spPr>
          <a:xfrm>
            <a:off x="7316153" y="5862299"/>
            <a:ext cx="1720343" cy="523220"/>
          </a:xfrm>
          <a:prstGeom prst="rect">
            <a:avLst/>
          </a:prstGeom>
          <a:noFill/>
        </p:spPr>
        <p:txBody>
          <a:bodyPr wrap="none" rtlCol="0">
            <a:spAutoFit/>
          </a:bodyPr>
          <a:lstStyle/>
          <a:p>
            <a:r>
              <a:rPr lang="zh-CN" altLang="en-US" sz="14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为什么对象</a:t>
            </a:r>
            <a:r>
              <a:rPr lang="en-US" altLang="zh-CN" sz="14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jack</a:t>
            </a:r>
            <a:endParaRPr lang="en-US" altLang="zh-CN" sz="14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endParaRPr>
          </a:p>
          <a:p>
            <a:r>
              <a:rPr lang="zh-CN" altLang="en-US" sz="14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的尺寸没有增加？</a:t>
            </a:r>
            <a:r>
              <a:rPr lang="en-US" altLang="zh-CN" sz="14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 </a:t>
            </a:r>
            <a:endParaRPr lang="en-US" altLang="zh-CN" sz="14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endParaRPr>
          </a:p>
        </p:txBody>
      </p:sp>
      <p:sp>
        <p:nvSpPr>
          <p:cNvPr id="17" name="矩形 16"/>
          <p:cNvSpPr/>
          <p:nvPr/>
        </p:nvSpPr>
        <p:spPr>
          <a:xfrm>
            <a:off x="5436096" y="2886389"/>
            <a:ext cx="936104" cy="265345"/>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smtClean="0">
                <a:latin typeface="Consolas" panose="020B0609020204030204" pitchFamily="49" charset="0"/>
                <a:cs typeface="Consolas" panose="020B0609020204030204" pitchFamily="49" charset="0"/>
              </a:rPr>
              <a:t>id</a:t>
            </a:r>
            <a:endParaRPr lang="zh-CN" altLang="en-US" sz="1600" dirty="0">
              <a:latin typeface="Consolas" panose="020B0609020204030204" pitchFamily="49" charset="0"/>
              <a:cs typeface="Consolas" panose="020B0609020204030204" pitchFamily="49" charset="0"/>
            </a:endParaRPr>
          </a:p>
        </p:txBody>
      </p:sp>
      <p:sp>
        <p:nvSpPr>
          <p:cNvPr id="18" name="矩形 17"/>
          <p:cNvSpPr/>
          <p:nvPr/>
        </p:nvSpPr>
        <p:spPr>
          <a:xfrm>
            <a:off x="5436096" y="3151734"/>
            <a:ext cx="936104" cy="756912"/>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smtClean="0">
                <a:latin typeface="Consolas" panose="020B0609020204030204" pitchFamily="49" charset="0"/>
                <a:cs typeface="Consolas" panose="020B0609020204030204" pitchFamily="49" charset="0"/>
              </a:rPr>
              <a:t>name</a:t>
            </a:r>
            <a:endParaRPr lang="zh-CN" altLang="en-US" sz="1600" dirty="0">
              <a:latin typeface="Consolas" panose="020B0609020204030204" pitchFamily="49" charset="0"/>
              <a:cs typeface="Consolas" panose="020B0609020204030204" pitchFamily="49" charset="0"/>
            </a:endParaRPr>
          </a:p>
        </p:txBody>
      </p:sp>
      <p:sp>
        <p:nvSpPr>
          <p:cNvPr id="20" name="矩形 19"/>
          <p:cNvSpPr/>
          <p:nvPr/>
        </p:nvSpPr>
        <p:spPr>
          <a:xfrm>
            <a:off x="5433858" y="3908646"/>
            <a:ext cx="938341" cy="260895"/>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smtClean="0">
                <a:latin typeface="Consolas" panose="020B0609020204030204" pitchFamily="49" charset="0"/>
                <a:cs typeface="Consolas" panose="020B0609020204030204" pitchFamily="49" charset="0"/>
              </a:rPr>
              <a:t>scores</a:t>
            </a:r>
            <a:endParaRPr lang="zh-CN" altLang="en-US" sz="1600" dirty="0">
              <a:latin typeface="Consolas" panose="020B0609020204030204" pitchFamily="49" charset="0"/>
              <a:cs typeface="Consolas" panose="020B0609020204030204" pitchFamily="49" charset="0"/>
            </a:endParaRPr>
          </a:p>
        </p:txBody>
      </p:sp>
      <p:sp>
        <p:nvSpPr>
          <p:cNvPr id="22" name="左大括号 21"/>
          <p:cNvSpPr/>
          <p:nvPr/>
        </p:nvSpPr>
        <p:spPr>
          <a:xfrm rot="10800000" flipV="1">
            <a:off x="6466055" y="2886389"/>
            <a:ext cx="144016" cy="1283152"/>
          </a:xfrm>
          <a:prstGeom prst="leftBrace">
            <a:avLst>
              <a:gd name="adj1" fmla="val 30560"/>
              <a:gd name="adj2" fmla="val 50000"/>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3" name="文本框 22"/>
          <p:cNvSpPr txBox="1"/>
          <p:nvPr/>
        </p:nvSpPr>
        <p:spPr>
          <a:xfrm>
            <a:off x="6640742" y="3149509"/>
            <a:ext cx="1473480" cy="584775"/>
          </a:xfrm>
          <a:prstGeom prst="rect">
            <a:avLst/>
          </a:prstGeom>
          <a:noFill/>
        </p:spPr>
        <p:txBody>
          <a:bodyPr wrap="none" rtlCol="0">
            <a:spAutoFit/>
          </a:bodyPr>
          <a:lstStyle/>
          <a:p>
            <a:r>
              <a:rPr lang="zh-CN" altLang="en-US" sz="1600" dirty="0" smtClean="0">
                <a:latin typeface="Consolas" panose="020B0609020204030204" pitchFamily="49" charset="0"/>
                <a:ea typeface="微软雅黑" panose="020B0503020204020204" pitchFamily="34" charset="-122"/>
                <a:cs typeface="Consolas" panose="020B0609020204030204" pitchFamily="49" charset="0"/>
              </a:rPr>
              <a:t>对象 </a:t>
            </a:r>
            <a:r>
              <a:rPr lang="en-US" altLang="zh-CN" sz="1600" dirty="0" smtClean="0">
                <a:latin typeface="Consolas" panose="020B0609020204030204" pitchFamily="49" charset="0"/>
                <a:ea typeface="微软雅黑" panose="020B0503020204020204" pitchFamily="34" charset="-122"/>
                <a:cs typeface="Consolas" panose="020B0609020204030204" pitchFamily="49" charset="0"/>
              </a:rPr>
              <a:t>jack </a:t>
            </a:r>
            <a:r>
              <a:rPr lang="zh-CN" altLang="en-US" sz="1600" dirty="0" smtClean="0">
                <a:latin typeface="Consolas" panose="020B0609020204030204" pitchFamily="49" charset="0"/>
                <a:ea typeface="微软雅黑" panose="020B0503020204020204" pitchFamily="34" charset="-122"/>
                <a:cs typeface="Consolas" panose="020B0609020204030204" pitchFamily="49" charset="0"/>
              </a:rPr>
              <a:t>占</a:t>
            </a:r>
            <a:endParaRPr lang="en-US" altLang="zh-CN" sz="1600" dirty="0" smtClean="0">
              <a:latin typeface="Consolas" panose="020B0609020204030204" pitchFamily="49" charset="0"/>
              <a:ea typeface="微软雅黑" panose="020B0503020204020204" pitchFamily="34" charset="-122"/>
              <a:cs typeface="Consolas" panose="020B0609020204030204" pitchFamily="49" charset="0"/>
            </a:endParaRPr>
          </a:p>
          <a:p>
            <a:r>
              <a:rPr lang="zh-CN" altLang="en-US" sz="1600" dirty="0" smtClean="0">
                <a:latin typeface="Consolas" panose="020B0609020204030204" pitchFamily="49" charset="0"/>
                <a:ea typeface="微软雅黑" panose="020B0503020204020204" pitchFamily="34" charset="-122"/>
                <a:cs typeface="Consolas" panose="020B0609020204030204" pitchFamily="49" charset="0"/>
              </a:rPr>
              <a:t>用的内存空间</a:t>
            </a:r>
            <a:endParaRPr lang="zh-CN" altLang="en-US" sz="1600" dirty="0">
              <a:latin typeface="Consolas" panose="020B0609020204030204" pitchFamily="49" charset="0"/>
              <a:ea typeface="微软雅黑" panose="020B0503020204020204" pitchFamily="34" charset="-122"/>
              <a:cs typeface="Consolas" panose="020B0609020204030204" pitchFamily="49" charset="0"/>
            </a:endParaRPr>
          </a:p>
        </p:txBody>
      </p:sp>
      <p:sp>
        <p:nvSpPr>
          <p:cNvPr id="24" name="文本框 23"/>
          <p:cNvSpPr txBox="1"/>
          <p:nvPr/>
        </p:nvSpPr>
        <p:spPr>
          <a:xfrm>
            <a:off x="7316152" y="5048952"/>
            <a:ext cx="1720343" cy="523220"/>
          </a:xfrm>
          <a:prstGeom prst="rect">
            <a:avLst/>
          </a:prstGeom>
          <a:noFill/>
        </p:spPr>
        <p:txBody>
          <a:bodyPr wrap="none" rtlCol="0">
            <a:spAutoFit/>
          </a:bodyPr>
          <a:lstStyle/>
          <a:p>
            <a:r>
              <a:rPr lang="en-US" altLang="zh-CN" sz="14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jack </a:t>
            </a:r>
            <a:r>
              <a:rPr lang="zh-CN" altLang="en-US" sz="14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的成员函数</a:t>
            </a:r>
            <a:endParaRPr lang="en-US" altLang="zh-CN" sz="14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endParaRPr>
          </a:p>
          <a:p>
            <a:r>
              <a:rPr lang="zh-CN" altLang="en-US" sz="14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占用内存空间么？</a:t>
            </a:r>
            <a:r>
              <a:rPr lang="en-US" altLang="zh-CN" sz="14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 </a:t>
            </a:r>
            <a:endParaRPr lang="en-US" altLang="zh-CN" sz="14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endParaRPr>
          </a:p>
        </p:txBody>
      </p:sp>
      <p:sp>
        <p:nvSpPr>
          <p:cNvPr id="19" name="灯片编号占位符 18"/>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
                                            <p:txEl>
                                              <p:pRg st="0" end="0"/>
                                            </p:txEl>
                                          </p:spTgt>
                                        </p:tgtEl>
                                        <p:attrNameLst>
                                          <p:attrName>style.visibility</p:attrName>
                                        </p:attrNameLst>
                                      </p:cBhvr>
                                      <p:to>
                                        <p:strVal val="visible"/>
                                      </p:to>
                                    </p:set>
                                    <p:animEffect transition="in" filter="fade">
                                      <p:cBhvr>
                                        <p:cTn id="22" dur="500"/>
                                        <p:tgtEl>
                                          <p:spTgt spid="6">
                                            <p:txEl>
                                              <p:pRg st="0" end="0"/>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6">
                                            <p:txEl>
                                              <p:pRg st="1" end="1"/>
                                            </p:txEl>
                                          </p:spTgt>
                                        </p:tgtEl>
                                        <p:attrNameLst>
                                          <p:attrName>style.visibility</p:attrName>
                                        </p:attrNameLst>
                                      </p:cBhvr>
                                      <p:to>
                                        <p:strVal val="visible"/>
                                      </p:to>
                                    </p:set>
                                    <p:animEffect transition="in" filter="fade">
                                      <p:cBhvr>
                                        <p:cTn id="25" dur="500"/>
                                        <p:tgtEl>
                                          <p:spTgt spid="6">
                                            <p:txEl>
                                              <p:pRg st="1" end="1"/>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6">
                                            <p:txEl>
                                              <p:pRg st="7" end="7"/>
                                            </p:txEl>
                                          </p:spTgt>
                                        </p:tgtEl>
                                        <p:attrNameLst>
                                          <p:attrName>style.visibility</p:attrName>
                                        </p:attrNameLst>
                                      </p:cBhvr>
                                      <p:to>
                                        <p:strVal val="visible"/>
                                      </p:to>
                                    </p:set>
                                    <p:animEffect transition="in" filter="fade">
                                      <p:cBhvr>
                                        <p:cTn id="28" dur="500"/>
                                        <p:tgtEl>
                                          <p:spTgt spid="6">
                                            <p:txEl>
                                              <p:pRg st="7" end="7"/>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6">
                                            <p:txEl>
                                              <p:pRg st="2" end="2"/>
                                            </p:txEl>
                                          </p:spTgt>
                                        </p:tgtEl>
                                        <p:attrNameLst>
                                          <p:attrName>style.visibility</p:attrName>
                                        </p:attrNameLst>
                                      </p:cBhvr>
                                      <p:to>
                                        <p:strVal val="visible"/>
                                      </p:to>
                                    </p:set>
                                    <p:animEffect transition="in" filter="fade">
                                      <p:cBhvr>
                                        <p:cTn id="33" dur="500"/>
                                        <p:tgtEl>
                                          <p:spTgt spid="6">
                                            <p:txEl>
                                              <p:pRg st="2" end="2"/>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15"/>
                                        </p:tgtEl>
                                        <p:attrNameLst>
                                          <p:attrName>style.visibility</p:attrName>
                                        </p:attrNameLst>
                                      </p:cBhvr>
                                      <p:to>
                                        <p:strVal val="visible"/>
                                      </p:to>
                                    </p:set>
                                    <p:animEffect transition="in" filter="fade">
                                      <p:cBhvr>
                                        <p:cTn id="38" dur="500"/>
                                        <p:tgtEl>
                                          <p:spTgt spid="15"/>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17"/>
                                        </p:tgtEl>
                                        <p:attrNameLst>
                                          <p:attrName>style.visibility</p:attrName>
                                        </p:attrNameLst>
                                      </p:cBhvr>
                                      <p:to>
                                        <p:strVal val="visible"/>
                                      </p:to>
                                    </p:set>
                                    <p:animEffect transition="in" filter="wipe(left)">
                                      <p:cBhvr>
                                        <p:cTn id="43" dur="500"/>
                                        <p:tgtEl>
                                          <p:spTgt spid="17"/>
                                        </p:tgtEl>
                                      </p:cBhvr>
                                    </p:animEffect>
                                  </p:childTnLst>
                                </p:cTn>
                              </p:par>
                              <p:par>
                                <p:cTn id="44" presetID="22" presetClass="entr" presetSubtype="8" fill="hold" grpId="0" nodeType="withEffect">
                                  <p:stCondLst>
                                    <p:cond delay="0"/>
                                  </p:stCondLst>
                                  <p:childTnLst>
                                    <p:set>
                                      <p:cBhvr>
                                        <p:cTn id="45" dur="1" fill="hold">
                                          <p:stCondLst>
                                            <p:cond delay="0"/>
                                          </p:stCondLst>
                                        </p:cTn>
                                        <p:tgtEl>
                                          <p:spTgt spid="18"/>
                                        </p:tgtEl>
                                        <p:attrNameLst>
                                          <p:attrName>style.visibility</p:attrName>
                                        </p:attrNameLst>
                                      </p:cBhvr>
                                      <p:to>
                                        <p:strVal val="visible"/>
                                      </p:to>
                                    </p:set>
                                    <p:animEffect transition="in" filter="wipe(left)">
                                      <p:cBhvr>
                                        <p:cTn id="46" dur="500"/>
                                        <p:tgtEl>
                                          <p:spTgt spid="18"/>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grpId="0" nodeType="clickEffect">
                                  <p:stCondLst>
                                    <p:cond delay="0"/>
                                  </p:stCondLst>
                                  <p:childTnLst>
                                    <p:set>
                                      <p:cBhvr>
                                        <p:cTn id="50" dur="1" fill="hold">
                                          <p:stCondLst>
                                            <p:cond delay="0"/>
                                          </p:stCondLst>
                                        </p:cTn>
                                        <p:tgtEl>
                                          <p:spTgt spid="22"/>
                                        </p:tgtEl>
                                        <p:attrNameLst>
                                          <p:attrName>style.visibility</p:attrName>
                                        </p:attrNameLst>
                                      </p:cBhvr>
                                      <p:to>
                                        <p:strVal val="visible"/>
                                      </p:to>
                                    </p:set>
                                    <p:animEffect transition="in" filter="wipe(left)">
                                      <p:cBhvr>
                                        <p:cTn id="51" dur="500"/>
                                        <p:tgtEl>
                                          <p:spTgt spid="22"/>
                                        </p:tgtEl>
                                      </p:cBhvr>
                                    </p:animEffect>
                                  </p:childTnLst>
                                </p:cTn>
                              </p:par>
                              <p:par>
                                <p:cTn id="52" presetID="22" presetClass="entr" presetSubtype="8" fill="hold" grpId="0" nodeType="withEffect">
                                  <p:stCondLst>
                                    <p:cond delay="0"/>
                                  </p:stCondLst>
                                  <p:childTnLst>
                                    <p:set>
                                      <p:cBhvr>
                                        <p:cTn id="53" dur="1" fill="hold">
                                          <p:stCondLst>
                                            <p:cond delay="0"/>
                                          </p:stCondLst>
                                        </p:cTn>
                                        <p:tgtEl>
                                          <p:spTgt spid="23"/>
                                        </p:tgtEl>
                                        <p:attrNameLst>
                                          <p:attrName>style.visibility</p:attrName>
                                        </p:attrNameLst>
                                      </p:cBhvr>
                                      <p:to>
                                        <p:strVal val="visible"/>
                                      </p:to>
                                    </p:set>
                                    <p:animEffect transition="in" filter="wipe(left)">
                                      <p:cBhvr>
                                        <p:cTn id="54" dur="500"/>
                                        <p:tgtEl>
                                          <p:spTgt spid="23"/>
                                        </p:tgtEl>
                                      </p:cBhvr>
                                    </p:animEffect>
                                  </p:childTnLst>
                                </p:cTn>
                              </p:par>
                              <p:par>
                                <p:cTn id="55" presetID="22" presetClass="entr" presetSubtype="8" fill="hold" grpId="0" nodeType="withEffect">
                                  <p:stCondLst>
                                    <p:cond delay="0"/>
                                  </p:stCondLst>
                                  <p:childTnLst>
                                    <p:set>
                                      <p:cBhvr>
                                        <p:cTn id="56" dur="1" fill="hold">
                                          <p:stCondLst>
                                            <p:cond delay="0"/>
                                          </p:stCondLst>
                                        </p:cTn>
                                        <p:tgtEl>
                                          <p:spTgt spid="20"/>
                                        </p:tgtEl>
                                        <p:attrNameLst>
                                          <p:attrName>style.visibility</p:attrName>
                                        </p:attrNameLst>
                                      </p:cBhvr>
                                      <p:to>
                                        <p:strVal val="visible"/>
                                      </p:to>
                                    </p:set>
                                    <p:animEffect transition="in" filter="wipe(left)">
                                      <p:cBhvr>
                                        <p:cTn id="57" dur="500"/>
                                        <p:tgtEl>
                                          <p:spTgt spid="20"/>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6">
                                            <p:txEl>
                                              <p:pRg st="3" end="3"/>
                                            </p:txEl>
                                          </p:spTgt>
                                        </p:tgtEl>
                                        <p:attrNameLst>
                                          <p:attrName>style.visibility</p:attrName>
                                        </p:attrNameLst>
                                      </p:cBhvr>
                                      <p:to>
                                        <p:strVal val="visible"/>
                                      </p:to>
                                    </p:set>
                                    <p:animEffect transition="in" filter="fade">
                                      <p:cBhvr>
                                        <p:cTn id="62" dur="500"/>
                                        <p:tgtEl>
                                          <p:spTgt spid="6">
                                            <p:txEl>
                                              <p:pRg st="3" end="3"/>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6">
                                            <p:txEl>
                                              <p:pRg st="4" end="4"/>
                                            </p:txEl>
                                          </p:spTgt>
                                        </p:tgtEl>
                                        <p:attrNameLst>
                                          <p:attrName>style.visibility</p:attrName>
                                        </p:attrNameLst>
                                      </p:cBhvr>
                                      <p:to>
                                        <p:strVal val="visible"/>
                                      </p:to>
                                    </p:set>
                                    <p:animEffect transition="in" filter="fade">
                                      <p:cBhvr>
                                        <p:cTn id="67" dur="500"/>
                                        <p:tgtEl>
                                          <p:spTgt spid="6">
                                            <p:txEl>
                                              <p:pRg st="4" end="4"/>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nodeType="clickEffect">
                                  <p:stCondLst>
                                    <p:cond delay="0"/>
                                  </p:stCondLst>
                                  <p:childTnLst>
                                    <p:set>
                                      <p:cBhvr>
                                        <p:cTn id="71" dur="1" fill="hold">
                                          <p:stCondLst>
                                            <p:cond delay="0"/>
                                          </p:stCondLst>
                                        </p:cTn>
                                        <p:tgtEl>
                                          <p:spTgt spid="11"/>
                                        </p:tgtEl>
                                        <p:attrNameLst>
                                          <p:attrName>style.visibility</p:attrName>
                                        </p:attrNameLst>
                                      </p:cBhvr>
                                      <p:to>
                                        <p:strVal val="visible"/>
                                      </p:to>
                                    </p:set>
                                    <p:animEffect transition="in" filter="wipe(left)">
                                      <p:cBhvr>
                                        <p:cTn id="72" dur="500"/>
                                        <p:tgtEl>
                                          <p:spTgt spid="11"/>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grpId="0" nodeType="clickEffect">
                                  <p:stCondLst>
                                    <p:cond delay="0"/>
                                  </p:stCondLst>
                                  <p:childTnLst>
                                    <p:set>
                                      <p:cBhvr>
                                        <p:cTn id="76" dur="1" fill="hold">
                                          <p:stCondLst>
                                            <p:cond delay="0"/>
                                          </p:stCondLst>
                                        </p:cTn>
                                        <p:tgtEl>
                                          <p:spTgt spid="8"/>
                                        </p:tgtEl>
                                        <p:attrNameLst>
                                          <p:attrName>style.visibility</p:attrName>
                                        </p:attrNameLst>
                                      </p:cBhvr>
                                      <p:to>
                                        <p:strVal val="visible"/>
                                      </p:to>
                                    </p:set>
                                    <p:animEffect transition="in" filter="wipe(left)">
                                      <p:cBhvr>
                                        <p:cTn id="77" dur="500"/>
                                        <p:tgtEl>
                                          <p:spTgt spid="8"/>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grpId="0" nodeType="clickEffect">
                                  <p:stCondLst>
                                    <p:cond delay="0"/>
                                  </p:stCondLst>
                                  <p:childTnLst>
                                    <p:set>
                                      <p:cBhvr>
                                        <p:cTn id="81" dur="1" fill="hold">
                                          <p:stCondLst>
                                            <p:cond delay="0"/>
                                          </p:stCondLst>
                                        </p:cTn>
                                        <p:tgtEl>
                                          <p:spTgt spid="24"/>
                                        </p:tgtEl>
                                        <p:attrNameLst>
                                          <p:attrName>style.visibility</p:attrName>
                                        </p:attrNameLst>
                                      </p:cBhvr>
                                      <p:to>
                                        <p:strVal val="visible"/>
                                      </p:to>
                                    </p:set>
                                    <p:animEffect transition="in" filter="fade">
                                      <p:cBhvr>
                                        <p:cTn id="82" dur="500"/>
                                        <p:tgtEl>
                                          <p:spTgt spid="24"/>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nodeType="clickEffect">
                                  <p:stCondLst>
                                    <p:cond delay="0"/>
                                  </p:stCondLst>
                                  <p:childTnLst>
                                    <p:set>
                                      <p:cBhvr>
                                        <p:cTn id="86" dur="1" fill="hold">
                                          <p:stCondLst>
                                            <p:cond delay="0"/>
                                          </p:stCondLst>
                                        </p:cTn>
                                        <p:tgtEl>
                                          <p:spTgt spid="6">
                                            <p:txEl>
                                              <p:pRg st="5" end="5"/>
                                            </p:txEl>
                                          </p:spTgt>
                                        </p:tgtEl>
                                        <p:attrNameLst>
                                          <p:attrName>style.visibility</p:attrName>
                                        </p:attrNameLst>
                                      </p:cBhvr>
                                      <p:to>
                                        <p:strVal val="visible"/>
                                      </p:to>
                                    </p:set>
                                    <p:animEffect transition="in" filter="fade">
                                      <p:cBhvr>
                                        <p:cTn id="87" dur="500"/>
                                        <p:tgtEl>
                                          <p:spTgt spid="6">
                                            <p:txEl>
                                              <p:pRg st="5" end="5"/>
                                            </p:txEl>
                                          </p:spTgt>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nodeType="clickEffect">
                                  <p:stCondLst>
                                    <p:cond delay="0"/>
                                  </p:stCondLst>
                                  <p:childTnLst>
                                    <p:set>
                                      <p:cBhvr>
                                        <p:cTn id="91" dur="1" fill="hold">
                                          <p:stCondLst>
                                            <p:cond delay="0"/>
                                          </p:stCondLst>
                                        </p:cTn>
                                        <p:tgtEl>
                                          <p:spTgt spid="6">
                                            <p:txEl>
                                              <p:pRg st="6" end="6"/>
                                            </p:txEl>
                                          </p:spTgt>
                                        </p:tgtEl>
                                        <p:attrNameLst>
                                          <p:attrName>style.visibility</p:attrName>
                                        </p:attrNameLst>
                                      </p:cBhvr>
                                      <p:to>
                                        <p:strVal val="visible"/>
                                      </p:to>
                                    </p:set>
                                    <p:animEffect transition="in" filter="fade">
                                      <p:cBhvr>
                                        <p:cTn id="92" dur="500"/>
                                        <p:tgtEl>
                                          <p:spTgt spid="6">
                                            <p:txEl>
                                              <p:pRg st="6" end="6"/>
                                            </p:txEl>
                                          </p:spTgt>
                                        </p:tgtEl>
                                      </p:cBhvr>
                                    </p:animEffect>
                                  </p:childTnLst>
                                </p:cTn>
                              </p:par>
                            </p:childTnLst>
                          </p:cTn>
                        </p:par>
                      </p:childTnLst>
                    </p:cTn>
                  </p:par>
                  <p:par>
                    <p:cTn id="93" fill="hold">
                      <p:stCondLst>
                        <p:cond delay="indefinite"/>
                      </p:stCondLst>
                      <p:childTnLst>
                        <p:par>
                          <p:cTn id="94" fill="hold">
                            <p:stCondLst>
                              <p:cond delay="0"/>
                            </p:stCondLst>
                            <p:childTnLst>
                              <p:par>
                                <p:cTn id="95" presetID="22" presetClass="entr" presetSubtype="8" fill="hold" nodeType="clickEffect">
                                  <p:stCondLst>
                                    <p:cond delay="0"/>
                                  </p:stCondLst>
                                  <p:childTnLst>
                                    <p:set>
                                      <p:cBhvr>
                                        <p:cTn id="96" dur="1" fill="hold">
                                          <p:stCondLst>
                                            <p:cond delay="0"/>
                                          </p:stCondLst>
                                        </p:cTn>
                                        <p:tgtEl>
                                          <p:spTgt spid="12"/>
                                        </p:tgtEl>
                                        <p:attrNameLst>
                                          <p:attrName>style.visibility</p:attrName>
                                        </p:attrNameLst>
                                      </p:cBhvr>
                                      <p:to>
                                        <p:strVal val="visible"/>
                                      </p:to>
                                    </p:set>
                                    <p:animEffect transition="in" filter="wipe(left)">
                                      <p:cBhvr>
                                        <p:cTn id="97" dur="500"/>
                                        <p:tgtEl>
                                          <p:spTgt spid="12"/>
                                        </p:tgtEl>
                                      </p:cBhvr>
                                    </p:animEffect>
                                  </p:childTnLst>
                                </p:cTn>
                              </p:par>
                              <p:par>
                                <p:cTn id="98" presetID="22" presetClass="entr" presetSubtype="8" fill="hold" grpId="0" nodeType="withEffect">
                                  <p:stCondLst>
                                    <p:cond delay="0"/>
                                  </p:stCondLst>
                                  <p:childTnLst>
                                    <p:set>
                                      <p:cBhvr>
                                        <p:cTn id="99" dur="1" fill="hold">
                                          <p:stCondLst>
                                            <p:cond delay="0"/>
                                          </p:stCondLst>
                                        </p:cTn>
                                        <p:tgtEl>
                                          <p:spTgt spid="9"/>
                                        </p:tgtEl>
                                        <p:attrNameLst>
                                          <p:attrName>style.visibility</p:attrName>
                                        </p:attrNameLst>
                                      </p:cBhvr>
                                      <p:to>
                                        <p:strVal val="visible"/>
                                      </p:to>
                                    </p:set>
                                    <p:animEffect transition="in" filter="wipe(left)">
                                      <p:cBhvr>
                                        <p:cTn id="100" dur="500"/>
                                        <p:tgtEl>
                                          <p:spTgt spid="9"/>
                                        </p:tgtEl>
                                      </p:cBhvr>
                                    </p:animEffect>
                                  </p:childTnLst>
                                </p:cTn>
                              </p:par>
                            </p:childTnLst>
                          </p:cTn>
                        </p:par>
                      </p:childTnLst>
                    </p:cTn>
                  </p:par>
                  <p:par>
                    <p:cTn id="101" fill="hold">
                      <p:stCondLst>
                        <p:cond delay="indefinite"/>
                      </p:stCondLst>
                      <p:childTnLst>
                        <p:par>
                          <p:cTn id="102" fill="hold">
                            <p:stCondLst>
                              <p:cond delay="0"/>
                            </p:stCondLst>
                            <p:childTnLst>
                              <p:par>
                                <p:cTn id="103" presetID="10" presetClass="entr" presetSubtype="0" fill="hold" grpId="0" nodeType="clickEffect">
                                  <p:stCondLst>
                                    <p:cond delay="0"/>
                                  </p:stCondLst>
                                  <p:childTnLst>
                                    <p:set>
                                      <p:cBhvr>
                                        <p:cTn id="104" dur="1" fill="hold">
                                          <p:stCondLst>
                                            <p:cond delay="0"/>
                                          </p:stCondLst>
                                        </p:cTn>
                                        <p:tgtEl>
                                          <p:spTgt spid="14"/>
                                        </p:tgtEl>
                                        <p:attrNameLst>
                                          <p:attrName>style.visibility</p:attrName>
                                        </p:attrNameLst>
                                      </p:cBhvr>
                                      <p:to>
                                        <p:strVal val="visible"/>
                                      </p:to>
                                    </p:set>
                                    <p:animEffect transition="in" filter="fade">
                                      <p:cBhvr>
                                        <p:cTn id="105"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6" grpId="0" animBg="1"/>
      <p:bldP spid="7" grpId="0" bldLvl="0" animBg="1"/>
      <p:bldP spid="8" grpId="0"/>
      <p:bldP spid="9" grpId="0"/>
      <p:bldP spid="13" grpId="0"/>
      <p:bldP spid="14" grpId="0"/>
      <p:bldP spid="17" grpId="0" animBg="1"/>
      <p:bldP spid="18" grpId="0" animBg="1"/>
      <p:bldP spid="20" grpId="0" animBg="1"/>
      <p:bldP spid="22" grpId="0" animBg="1"/>
      <p:bldP spid="23" grpId="0"/>
      <p:bldP spid="2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c++</a:t>
            </a:r>
            <a:r>
              <a:rPr lang="zh-CN" altLang="en-US" dirty="0"/>
              <a:t>中的类</a:t>
            </a:r>
            <a:endParaRPr lang="zh-CN" altLang="en-US" dirty="0"/>
          </a:p>
        </p:txBody>
      </p:sp>
      <p:sp>
        <p:nvSpPr>
          <p:cNvPr id="3" name="内容占位符 2"/>
          <p:cNvSpPr>
            <a:spLocks noGrp="1"/>
          </p:cNvSpPr>
          <p:nvPr>
            <p:ph idx="1"/>
          </p:nvPr>
        </p:nvSpPr>
        <p:spPr/>
        <p:txBody>
          <a:bodyPr/>
          <a:lstStyle/>
          <a:p>
            <a:r>
              <a:rPr lang="zh-CN" altLang="en-US" dirty="0"/>
              <a:t>类是具有相同属性和行为的一组对象的集合，它为属于该类的全部对象提供了统一的抽象描述，其内部包括属性和行为两个主要部分。</a:t>
            </a:r>
            <a:endParaRPr lang="zh-CN" altLang="en-US" dirty="0"/>
          </a:p>
          <a:p>
            <a:r>
              <a:rPr lang="zh-CN" altLang="en-US" dirty="0"/>
              <a:t>利用类可以实现数据的封装、隐藏、继承与派生。</a:t>
            </a:r>
            <a:endParaRPr lang="zh-CN" altLang="en-US" dirty="0"/>
          </a:p>
          <a:p>
            <a:r>
              <a:rPr lang="zh-CN" altLang="en-US" dirty="0"/>
              <a:t>利用类易于编写大型复杂程序，其模块化程度比</a:t>
            </a:r>
            <a:r>
              <a:rPr lang="en-US" altLang="zh-CN" dirty="0"/>
              <a:t>C</a:t>
            </a:r>
            <a:r>
              <a:rPr lang="zh-CN" altLang="en-US" dirty="0"/>
              <a:t>中采用函数更高</a:t>
            </a:r>
            <a:r>
              <a:rPr lang="zh-CN" altLang="en-US" dirty="0" smtClean="0"/>
              <a:t>。</a:t>
            </a:r>
            <a:endParaRPr lang="en-US" altLang="zh-CN" dirty="0" smtClean="0"/>
          </a:p>
          <a:p>
            <a:pPr marL="0" indent="0">
              <a:buNone/>
            </a:pPr>
            <a:r>
              <a:rPr lang="zh-CN" altLang="en-US" dirty="0" smtClean="0"/>
              <a:t>函数是将逻辑上相关的语句与数据封装，用于完成特定的功能。</a:t>
            </a:r>
            <a:endParaRPr lang="en-US" altLang="zh-CN" dirty="0" smtClean="0"/>
          </a:p>
          <a:p>
            <a:pPr marL="0" indent="0">
              <a:buNone/>
            </a:pPr>
            <a:r>
              <a:rPr lang="zh-CN" altLang="en-US" dirty="0" smtClean="0"/>
              <a:t>类是将逻辑上相关的函数与数据进行封装，它是对所要处理的问题的描述。</a:t>
            </a:r>
            <a:endParaRPr lang="zh-CN" altLang="en-US" dirty="0"/>
          </a:p>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对象的内存布局：对象的</a:t>
            </a:r>
            <a:r>
              <a:rPr lang="zh-CN" altLang="en-US" dirty="0" smtClean="0"/>
              <a:t>尺寸（续）</a:t>
            </a:r>
            <a:endParaRPr lang="zh-CN" altLang="en-US" dirty="0"/>
          </a:p>
        </p:txBody>
      </p:sp>
      <p:sp>
        <p:nvSpPr>
          <p:cNvPr id="3" name="内容占位符 2"/>
          <p:cNvSpPr>
            <a:spLocks noGrp="1"/>
          </p:cNvSpPr>
          <p:nvPr>
            <p:ph idx="1"/>
          </p:nvPr>
        </p:nvSpPr>
        <p:spPr>
          <a:xfrm>
            <a:off x="107504" y="1508506"/>
            <a:ext cx="2707896" cy="1728192"/>
          </a:xfrm>
        </p:spPr>
        <p:txBody>
          <a:bodyPr>
            <a:normAutofit/>
          </a:bodyPr>
          <a:lstStyle/>
          <a:p>
            <a:pPr marL="0" indent="0">
              <a:lnSpc>
                <a:spcPct val="100000"/>
              </a:lnSpc>
              <a:buNone/>
            </a:pPr>
            <a:r>
              <a:rPr lang="zh-CN" altLang="en-US" sz="1400" dirty="0" smtClean="0">
                <a:solidFill>
                  <a:schemeClr val="tx1">
                    <a:lumMod val="50000"/>
                    <a:lumOff val="50000"/>
                  </a:schemeClr>
                </a:solidFill>
              </a:rPr>
              <a:t>静态（</a:t>
            </a:r>
            <a:r>
              <a:rPr lang="en-US" altLang="zh-CN" sz="1400" dirty="0" smtClean="0">
                <a:solidFill>
                  <a:schemeClr val="tx1">
                    <a:lumMod val="50000"/>
                    <a:lumOff val="50000"/>
                  </a:schemeClr>
                </a:solidFill>
              </a:rPr>
              <a:t>static</a:t>
            </a:r>
            <a:r>
              <a:rPr lang="zh-CN" altLang="en-US" sz="1400" dirty="0" smtClean="0">
                <a:solidFill>
                  <a:schemeClr val="tx1">
                    <a:lumMod val="50000"/>
                    <a:lumOff val="50000"/>
                  </a:schemeClr>
                </a:solidFill>
              </a:rPr>
              <a:t>）成员：</a:t>
            </a:r>
            <a:endParaRPr lang="en-US" altLang="zh-CN" sz="1400" dirty="0">
              <a:solidFill>
                <a:schemeClr val="tx1">
                  <a:lumMod val="50000"/>
                  <a:lumOff val="50000"/>
                </a:schemeClr>
              </a:solidFill>
            </a:endParaRPr>
          </a:p>
          <a:p>
            <a:pPr marL="0" indent="0">
              <a:lnSpc>
                <a:spcPct val="100000"/>
              </a:lnSpc>
              <a:buNone/>
            </a:pPr>
            <a:r>
              <a:rPr lang="zh-CN" altLang="en-US" sz="1400" dirty="0" smtClean="0">
                <a:solidFill>
                  <a:schemeClr val="tx1">
                    <a:lumMod val="50000"/>
                    <a:lumOff val="50000"/>
                  </a:schemeClr>
                </a:solidFill>
                <a:latin typeface="Consolas" panose="020B0609020204030204" pitchFamily="49" charset="0"/>
                <a:cs typeface="Consolas" panose="020B0609020204030204" pitchFamily="49" charset="0"/>
              </a:rPr>
              <a:t>成员前有关键字 </a:t>
            </a:r>
            <a:r>
              <a:rPr lang="en-US" altLang="zh-CN" sz="1400" dirty="0" smtClean="0">
                <a:solidFill>
                  <a:schemeClr val="tx1">
                    <a:lumMod val="50000"/>
                    <a:lumOff val="50000"/>
                  </a:schemeClr>
                </a:solidFill>
                <a:latin typeface="Consolas" panose="020B0609020204030204" pitchFamily="49" charset="0"/>
                <a:cs typeface="Consolas" panose="020B0609020204030204" pitchFamily="49" charset="0"/>
              </a:rPr>
              <a:t>“static”</a:t>
            </a:r>
            <a:endParaRPr lang="en-US" altLang="zh-CN" sz="1400" dirty="0" smtClean="0">
              <a:solidFill>
                <a:schemeClr val="tx1">
                  <a:lumMod val="50000"/>
                  <a:lumOff val="50000"/>
                </a:schemeClr>
              </a:solidFill>
              <a:latin typeface="Consolas" panose="020B0609020204030204" pitchFamily="49" charset="0"/>
              <a:cs typeface="Consolas" panose="020B0609020204030204" pitchFamily="49" charset="0"/>
            </a:endParaRPr>
          </a:p>
          <a:p>
            <a:pPr marL="0" indent="0">
              <a:lnSpc>
                <a:spcPct val="100000"/>
              </a:lnSpc>
              <a:buNone/>
            </a:pPr>
            <a:endParaRPr lang="en-US" altLang="zh-CN" sz="1400" dirty="0" smtClean="0">
              <a:solidFill>
                <a:schemeClr val="tx1">
                  <a:lumMod val="50000"/>
                  <a:lumOff val="50000"/>
                </a:schemeClr>
              </a:solidFill>
            </a:endParaRPr>
          </a:p>
          <a:p>
            <a:pPr marL="0" indent="0">
              <a:lnSpc>
                <a:spcPct val="100000"/>
              </a:lnSpc>
              <a:buNone/>
            </a:pPr>
            <a:r>
              <a:rPr lang="zh-CN" altLang="en-US" sz="1400" dirty="0" smtClean="0">
                <a:solidFill>
                  <a:schemeClr val="tx1">
                    <a:lumMod val="50000"/>
                    <a:lumOff val="50000"/>
                  </a:schemeClr>
                </a:solidFill>
              </a:rPr>
              <a:t>非静态（</a:t>
            </a:r>
            <a:r>
              <a:rPr lang="en-US" altLang="zh-CN" sz="1400" dirty="0" err="1" smtClean="0">
                <a:solidFill>
                  <a:schemeClr val="tx1">
                    <a:lumMod val="50000"/>
                    <a:lumOff val="50000"/>
                  </a:schemeClr>
                </a:solidFill>
              </a:rPr>
              <a:t>nonstatic</a:t>
            </a:r>
            <a:r>
              <a:rPr lang="zh-CN" altLang="en-US" sz="1400" dirty="0" smtClean="0">
                <a:solidFill>
                  <a:schemeClr val="tx1">
                    <a:lumMod val="50000"/>
                    <a:lumOff val="50000"/>
                  </a:schemeClr>
                </a:solidFill>
              </a:rPr>
              <a:t>）成员：</a:t>
            </a:r>
            <a:endParaRPr lang="en-US" altLang="zh-CN" sz="1400" dirty="0" smtClean="0">
              <a:solidFill>
                <a:schemeClr val="tx1">
                  <a:lumMod val="50000"/>
                  <a:lumOff val="50000"/>
                </a:schemeClr>
              </a:solidFill>
              <a:latin typeface="Consolas" panose="020B0609020204030204" pitchFamily="49" charset="0"/>
              <a:cs typeface="Consolas" panose="020B0609020204030204" pitchFamily="49" charset="0"/>
            </a:endParaRPr>
          </a:p>
          <a:p>
            <a:pPr marL="0" indent="0">
              <a:lnSpc>
                <a:spcPct val="100000"/>
              </a:lnSpc>
              <a:buNone/>
            </a:pPr>
            <a:r>
              <a:rPr lang="zh-CN" altLang="en-US" sz="1400" dirty="0" smtClean="0">
                <a:solidFill>
                  <a:schemeClr val="tx1">
                    <a:lumMod val="50000"/>
                    <a:lumOff val="50000"/>
                  </a:schemeClr>
                </a:solidFill>
                <a:latin typeface="Consolas" panose="020B0609020204030204" pitchFamily="49" charset="0"/>
                <a:cs typeface="Consolas" panose="020B0609020204030204" pitchFamily="49" charset="0"/>
              </a:rPr>
              <a:t>成员前没有关键字 </a:t>
            </a:r>
            <a:r>
              <a:rPr lang="en-US" altLang="zh-CN" sz="1400" dirty="0">
                <a:solidFill>
                  <a:schemeClr val="tx1">
                    <a:lumMod val="50000"/>
                    <a:lumOff val="50000"/>
                  </a:schemeClr>
                </a:solidFill>
                <a:latin typeface="Consolas" panose="020B0609020204030204" pitchFamily="49" charset="0"/>
                <a:cs typeface="Consolas" panose="020B0609020204030204" pitchFamily="49" charset="0"/>
              </a:rPr>
              <a:t>“static</a:t>
            </a:r>
            <a:r>
              <a:rPr lang="en-US" altLang="zh-CN" sz="1400" dirty="0" smtClean="0">
                <a:solidFill>
                  <a:schemeClr val="tx1">
                    <a:lumMod val="50000"/>
                    <a:lumOff val="50000"/>
                  </a:schemeClr>
                </a:solidFill>
                <a:latin typeface="Consolas" panose="020B0609020204030204" pitchFamily="49" charset="0"/>
                <a:cs typeface="Consolas" panose="020B0609020204030204" pitchFamily="49" charset="0"/>
              </a:rPr>
              <a:t>”</a:t>
            </a:r>
            <a:endParaRPr lang="en-US" altLang="zh-CN" sz="1400" dirty="0">
              <a:solidFill>
                <a:schemeClr val="tx1">
                  <a:lumMod val="50000"/>
                  <a:lumOff val="50000"/>
                </a:schemeClr>
              </a:solidFill>
              <a:latin typeface="Consolas" panose="020B0609020204030204" pitchFamily="49" charset="0"/>
              <a:cs typeface="Consolas" panose="020B0609020204030204" pitchFamily="49" charset="0"/>
            </a:endParaRPr>
          </a:p>
        </p:txBody>
      </p:sp>
      <p:sp>
        <p:nvSpPr>
          <p:cNvPr id="4" name="文本框 3"/>
          <p:cNvSpPr txBox="1"/>
          <p:nvPr/>
        </p:nvSpPr>
        <p:spPr>
          <a:xfrm>
            <a:off x="8547343" y="0"/>
            <a:ext cx="505267" cy="523220"/>
          </a:xfrm>
          <a:prstGeom prst="rect">
            <a:avLst/>
          </a:prstGeom>
          <a:noFill/>
        </p:spPr>
        <p:txBody>
          <a:bodyPr wrap="none" rtlCol="0">
            <a:spAutoFit/>
          </a:bodyPr>
          <a:lstStyle/>
          <a:p>
            <a:r>
              <a:rPr lang="zh-CN" altLang="en-US" sz="2800" dirty="0" smtClean="0">
                <a:solidFill>
                  <a:srgbClr val="FFFF00"/>
                </a:solidFill>
                <a:sym typeface="Wingdings 2" panose="05020102010507070707" pitchFamily="18" charset="2"/>
              </a:rPr>
              <a:t></a:t>
            </a:r>
            <a:endParaRPr lang="zh-CN" altLang="en-US" sz="2800" dirty="0">
              <a:solidFill>
                <a:srgbClr val="FFFF00"/>
              </a:solidFill>
            </a:endParaRPr>
          </a:p>
        </p:txBody>
      </p:sp>
      <p:sp>
        <p:nvSpPr>
          <p:cNvPr id="5" name="内容占位符 2"/>
          <p:cNvSpPr txBox="1"/>
          <p:nvPr/>
        </p:nvSpPr>
        <p:spPr>
          <a:xfrm>
            <a:off x="2815400" y="1340768"/>
            <a:ext cx="5521704" cy="2736304"/>
          </a:xfrm>
          <a:prstGeom prst="rect">
            <a:avLst/>
          </a:prstGeom>
        </p:spPr>
        <p:txBody>
          <a:bodyPr vert="horz" lIns="91440" tIns="45720" rIns="91440" bIns="45720" rtlCol="0">
            <a:normAutofit/>
          </a:bodyPr>
          <a:lstStyle>
            <a:lvl1pPr marL="342900" indent="-342900" algn="l" defTabSz="914400" rtl="0" eaLnBrk="1" latinLnBrk="0" hangingPunct="1">
              <a:lnSpc>
                <a:spcPts val="3000"/>
              </a:lnSpc>
              <a:spcBef>
                <a:spcPct val="20000"/>
              </a:spcBef>
              <a:buClr>
                <a:srgbClr val="200772"/>
              </a:buClr>
              <a:buSzPct val="80000"/>
              <a:buFont typeface="Wingdings" panose="05000000000000000000" pitchFamily="2" charset="2"/>
              <a:buChar char="n"/>
              <a:defRPr sz="2000" kern="1200">
                <a:solidFill>
                  <a:schemeClr val="tx1"/>
                </a:solidFill>
                <a:latin typeface="+mn-lt"/>
                <a:ea typeface="微软雅黑" panose="020B0503020204020204" pitchFamily="34" charset="-122"/>
                <a:cs typeface="+mn-cs"/>
              </a:defRPr>
            </a:lvl1pPr>
            <a:lvl2pPr marL="742950" indent="-285750" algn="l" defTabSz="914400" rtl="0" eaLnBrk="1" latinLnBrk="0" hangingPunct="1">
              <a:lnSpc>
                <a:spcPts val="3000"/>
              </a:lnSpc>
              <a:spcBef>
                <a:spcPct val="20000"/>
              </a:spcBef>
              <a:buClr>
                <a:srgbClr val="6A48D7"/>
              </a:buClr>
              <a:buSzPct val="72000"/>
              <a:buFont typeface="Wingdings" panose="05000000000000000000" pitchFamily="2" charset="2"/>
              <a:buChar char="u"/>
              <a:defRPr sz="1800" kern="1200">
                <a:solidFill>
                  <a:schemeClr val="tx1"/>
                </a:solidFill>
                <a:latin typeface="+mn-lt"/>
                <a:ea typeface="微软雅黑" panose="020B0503020204020204" pitchFamily="34" charset="-122"/>
                <a:cs typeface="+mn-cs"/>
              </a:defRPr>
            </a:lvl2pPr>
            <a:lvl3pPr marL="914400" indent="0" algn="l" defTabSz="914400" rtl="0" eaLnBrk="1" latinLnBrk="0" hangingPunct="1">
              <a:spcBef>
                <a:spcPct val="20000"/>
              </a:spcBef>
              <a:buFont typeface="Arial" panose="020B0604020202020204" pitchFamily="34" charset="0"/>
              <a:buNone/>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50000"/>
              </a:lnSpc>
            </a:pPr>
            <a:r>
              <a:rPr lang="zh-CN" altLang="en-US" dirty="0"/>
              <a:t>非</a:t>
            </a:r>
            <a:r>
              <a:rPr lang="zh-CN" altLang="en-US" dirty="0" smtClean="0"/>
              <a:t>静态数据成员被置于对象内存空间之内</a:t>
            </a:r>
            <a:endParaRPr lang="en-US" altLang="zh-CN" dirty="0" smtClean="0"/>
          </a:p>
          <a:p>
            <a:pPr>
              <a:lnSpc>
                <a:spcPct val="150000"/>
              </a:lnSpc>
            </a:pPr>
            <a:r>
              <a:rPr lang="zh-CN" altLang="en-US" dirty="0" smtClean="0"/>
              <a:t>静态</a:t>
            </a:r>
            <a:r>
              <a:rPr lang="zh-CN" altLang="en-US" dirty="0"/>
              <a:t>数据成员被置于</a:t>
            </a:r>
            <a:r>
              <a:rPr lang="zh-CN" altLang="en-US" dirty="0" smtClean="0"/>
              <a:t>对象内存空间之外</a:t>
            </a:r>
            <a:endParaRPr lang="en-US" altLang="zh-CN" dirty="0" smtClean="0"/>
          </a:p>
          <a:p>
            <a:pPr>
              <a:lnSpc>
                <a:spcPct val="150000"/>
              </a:lnSpc>
            </a:pPr>
            <a:r>
              <a:rPr lang="zh-CN" altLang="en-US" dirty="0" smtClean="0"/>
              <a:t>函数成员（静态或非静态的）也被置于对象内存空间之外</a:t>
            </a:r>
            <a:endParaRPr lang="en-US" altLang="zh-CN" dirty="0"/>
          </a:p>
        </p:txBody>
      </p:sp>
      <p:sp>
        <p:nvSpPr>
          <p:cNvPr id="6" name="TextBox 3"/>
          <p:cNvSpPr txBox="1"/>
          <p:nvPr/>
        </p:nvSpPr>
        <p:spPr>
          <a:xfrm>
            <a:off x="4435580" y="3645024"/>
            <a:ext cx="3736820" cy="2751522"/>
          </a:xfrm>
          <a:prstGeom prst="rect">
            <a:avLst/>
          </a:prstGeom>
          <a:solidFill>
            <a:srgbClr val="FFFF73"/>
          </a:solidFill>
          <a:ln w="19050">
            <a:noFill/>
          </a:ln>
        </p:spPr>
        <p:txBody>
          <a:bodyPr wrap="square" rtlCol="0">
            <a:spAutoFit/>
          </a:bodyPr>
          <a:lstStyle/>
          <a:p>
            <a:pPr>
              <a:lnSpc>
                <a:spcPct val="120000"/>
              </a:lnSpc>
            </a:pPr>
            <a:r>
              <a:rPr lang="en-US" altLang="zh-CN" sz="1600" dirty="0" smtClean="0">
                <a:latin typeface="Consolas" panose="020B0609020204030204" pitchFamily="49" charset="0"/>
                <a:ea typeface="微软雅黑" panose="020B0503020204020204" pitchFamily="34" charset="-122"/>
                <a:cs typeface="Consolas" panose="020B0609020204030204" pitchFamily="49" charset="0"/>
              </a:rPr>
              <a:t>class Student {</a:t>
            </a:r>
            <a:endParaRPr lang="en-US" altLang="zh-CN" sz="1600" dirty="0" smtClean="0">
              <a:latin typeface="Consolas" panose="020B0609020204030204" pitchFamily="49" charset="0"/>
              <a:ea typeface="微软雅黑" panose="020B0503020204020204" pitchFamily="34" charset="-122"/>
              <a:cs typeface="Consolas" panose="020B0609020204030204" pitchFamily="49" charset="0"/>
            </a:endParaRPr>
          </a:p>
          <a:p>
            <a:pPr>
              <a:lnSpc>
                <a:spcPct val="120000"/>
              </a:lnSpc>
            </a:pPr>
            <a:r>
              <a:rPr lang="en-US" altLang="zh-CN" sz="1600" dirty="0">
                <a:latin typeface="Consolas" panose="020B0609020204030204" pitchFamily="49" charset="0"/>
                <a:ea typeface="微软雅黑" panose="020B0503020204020204" pitchFamily="34" charset="-122"/>
                <a:cs typeface="Consolas" panose="020B0609020204030204" pitchFamily="49" charset="0"/>
              </a:rPr>
              <a:t>public</a:t>
            </a:r>
            <a:r>
              <a:rPr lang="en-US" altLang="zh-CN" sz="1600" dirty="0" smtClean="0">
                <a:latin typeface="Consolas" panose="020B0609020204030204" pitchFamily="49" charset="0"/>
                <a:ea typeface="微软雅黑" panose="020B0503020204020204" pitchFamily="34" charset="-122"/>
                <a:cs typeface="Consolas" panose="020B0609020204030204" pitchFamily="49" charset="0"/>
              </a:rPr>
              <a:t>:</a:t>
            </a:r>
            <a:endParaRPr lang="en-US" altLang="zh-CN" sz="1600" dirty="0" smtClean="0">
              <a:latin typeface="Consolas" panose="020B0609020204030204" pitchFamily="49" charset="0"/>
              <a:ea typeface="微软雅黑" panose="020B0503020204020204" pitchFamily="34" charset="-122"/>
              <a:cs typeface="Consolas" panose="020B0609020204030204" pitchFamily="49" charset="0"/>
            </a:endParaRPr>
          </a:p>
          <a:p>
            <a:pPr>
              <a:lnSpc>
                <a:spcPct val="120000"/>
              </a:lnSpc>
            </a:pPr>
            <a:r>
              <a:rPr lang="en-US" altLang="zh-CN" sz="1600" dirty="0">
                <a:latin typeface="Consolas" panose="020B0609020204030204" pitchFamily="49" charset="0"/>
                <a:ea typeface="微软雅黑" panose="020B0503020204020204" pitchFamily="34" charset="-122"/>
                <a:cs typeface="Consolas" panose="020B0609020204030204" pitchFamily="49" charset="0"/>
              </a:rPr>
              <a:t>  </a:t>
            </a:r>
            <a:r>
              <a:rPr lang="en-US" altLang="zh-CN" sz="1600" dirty="0" smtClean="0">
                <a:latin typeface="Consolas" panose="020B0609020204030204" pitchFamily="49" charset="0"/>
                <a:ea typeface="微软雅黑" panose="020B0503020204020204" pitchFamily="34" charset="-122"/>
                <a:cs typeface="Consolas" panose="020B0609020204030204" pitchFamily="49" charset="0"/>
              </a:rPr>
              <a:t>void </a:t>
            </a:r>
            <a:r>
              <a:rPr lang="en-US" altLang="zh-CN" sz="1600" dirty="0" err="1" smtClean="0">
                <a:latin typeface="Consolas" panose="020B0609020204030204" pitchFamily="49" charset="0"/>
                <a:ea typeface="微软雅黑" panose="020B0503020204020204" pitchFamily="34" charset="-122"/>
                <a:cs typeface="Consolas" panose="020B0609020204030204" pitchFamily="49" charset="0"/>
              </a:rPr>
              <a:t>setName</a:t>
            </a:r>
            <a:r>
              <a:rPr lang="en-US" altLang="zh-CN" sz="1600" dirty="0" smtClean="0">
                <a:latin typeface="Consolas" panose="020B0609020204030204" pitchFamily="49" charset="0"/>
                <a:ea typeface="微软雅黑" panose="020B0503020204020204" pitchFamily="34" charset="-122"/>
                <a:cs typeface="Consolas" panose="020B0609020204030204" pitchFamily="49" charset="0"/>
              </a:rPr>
              <a:t>( string n );</a:t>
            </a:r>
            <a:endParaRPr lang="en-US" altLang="zh-CN" sz="1600" dirty="0" smtClean="0">
              <a:latin typeface="Consolas" panose="020B0609020204030204" pitchFamily="49" charset="0"/>
              <a:ea typeface="微软雅黑" panose="020B0503020204020204" pitchFamily="34" charset="-122"/>
              <a:cs typeface="Consolas" panose="020B0609020204030204" pitchFamily="49" charset="0"/>
            </a:endParaRPr>
          </a:p>
          <a:p>
            <a:pPr>
              <a:lnSpc>
                <a:spcPct val="120000"/>
              </a:lnSpc>
            </a:pPr>
            <a:r>
              <a:rPr lang="en-US" altLang="zh-CN" sz="1600" dirty="0">
                <a:latin typeface="Consolas" panose="020B0609020204030204" pitchFamily="49" charset="0"/>
                <a:ea typeface="微软雅黑" panose="020B0503020204020204" pitchFamily="34" charset="-122"/>
                <a:cs typeface="Consolas" panose="020B0609020204030204" pitchFamily="49" charset="0"/>
              </a:rPr>
              <a:t> </a:t>
            </a:r>
            <a:r>
              <a:rPr lang="en-US" altLang="zh-CN" sz="1600" dirty="0" smtClean="0">
                <a:latin typeface="Consolas" panose="020B0609020204030204" pitchFamily="49" charset="0"/>
                <a:ea typeface="微软雅黑" panose="020B0503020204020204" pitchFamily="34" charset="-122"/>
                <a:cs typeface="Consolas" panose="020B0609020204030204" pitchFamily="49" charset="0"/>
              </a:rPr>
              <a:t> void </a:t>
            </a:r>
            <a:r>
              <a:rPr lang="en-US" altLang="zh-CN" sz="1600" dirty="0" err="1" smtClean="0">
                <a:latin typeface="Consolas" panose="020B0609020204030204" pitchFamily="49" charset="0"/>
                <a:ea typeface="微软雅黑" panose="020B0503020204020204" pitchFamily="34" charset="-122"/>
                <a:cs typeface="Consolas" panose="020B0609020204030204" pitchFamily="49" charset="0"/>
              </a:rPr>
              <a:t>setUniv</a:t>
            </a:r>
            <a:r>
              <a:rPr lang="en-US" altLang="zh-CN" sz="1600" dirty="0" smtClean="0">
                <a:latin typeface="Consolas" panose="020B0609020204030204" pitchFamily="49" charset="0"/>
                <a:ea typeface="微软雅黑" panose="020B0503020204020204" pitchFamily="34" charset="-122"/>
                <a:cs typeface="Consolas" panose="020B0609020204030204" pitchFamily="49" charset="0"/>
              </a:rPr>
              <a:t>( string u );</a:t>
            </a:r>
            <a:endParaRPr lang="en-US" altLang="zh-CN" sz="1600" dirty="0">
              <a:latin typeface="Consolas" panose="020B0609020204030204" pitchFamily="49" charset="0"/>
              <a:ea typeface="微软雅黑" panose="020B0503020204020204" pitchFamily="34" charset="-122"/>
              <a:cs typeface="Consolas" panose="020B0609020204030204" pitchFamily="49" charset="0"/>
            </a:endParaRPr>
          </a:p>
          <a:p>
            <a:pPr>
              <a:lnSpc>
                <a:spcPct val="120000"/>
              </a:lnSpc>
            </a:pPr>
            <a:r>
              <a:rPr lang="en-US" altLang="zh-CN" sz="1600" dirty="0" smtClean="0">
                <a:latin typeface="Consolas" panose="020B0609020204030204" pitchFamily="49" charset="0"/>
                <a:ea typeface="微软雅黑" panose="020B0503020204020204" pitchFamily="34" charset="-122"/>
                <a:cs typeface="Consolas" panose="020B0609020204030204" pitchFamily="49" charset="0"/>
              </a:rPr>
              <a:t>private:</a:t>
            </a:r>
            <a:endParaRPr lang="en-US" altLang="zh-CN" sz="1600" dirty="0" smtClean="0">
              <a:latin typeface="Consolas" panose="020B0609020204030204" pitchFamily="49" charset="0"/>
              <a:ea typeface="微软雅黑" panose="020B0503020204020204" pitchFamily="34" charset="-122"/>
              <a:cs typeface="Consolas" panose="020B0609020204030204" pitchFamily="49" charset="0"/>
            </a:endParaRPr>
          </a:p>
          <a:p>
            <a:pPr>
              <a:lnSpc>
                <a:spcPct val="120000"/>
              </a:lnSpc>
            </a:pPr>
            <a:r>
              <a:rPr lang="en-US" altLang="zh-CN" sz="1600" dirty="0">
                <a:latin typeface="Consolas" panose="020B0609020204030204" pitchFamily="49" charset="0"/>
                <a:ea typeface="微软雅黑" panose="020B0503020204020204" pitchFamily="34" charset="-122"/>
                <a:cs typeface="Consolas" panose="020B0609020204030204" pitchFamily="49" charset="0"/>
              </a:rPr>
              <a:t> </a:t>
            </a:r>
            <a:r>
              <a:rPr lang="en-US" altLang="zh-CN" sz="1600" dirty="0" smtClean="0">
                <a:latin typeface="Consolas" panose="020B0609020204030204" pitchFamily="49" charset="0"/>
                <a:ea typeface="微软雅黑" panose="020B0503020204020204" pitchFamily="34" charset="-122"/>
                <a:cs typeface="Consolas" panose="020B0609020204030204" pitchFamily="49" charset="0"/>
              </a:rPr>
              <a:t> </a:t>
            </a:r>
            <a:r>
              <a:rPr lang="en-US" altLang="zh-CN" sz="1600" dirty="0" err="1" smtClean="0">
                <a:latin typeface="Consolas" panose="020B0609020204030204" pitchFamily="49" charset="0"/>
                <a:ea typeface="微软雅黑" panose="020B0503020204020204" pitchFamily="34" charset="-122"/>
                <a:cs typeface="Consolas" panose="020B0609020204030204" pitchFamily="49" charset="0"/>
              </a:rPr>
              <a:t>int</a:t>
            </a:r>
            <a:r>
              <a:rPr lang="en-US" altLang="zh-CN" sz="1600" dirty="0" smtClean="0">
                <a:latin typeface="Consolas" panose="020B0609020204030204" pitchFamily="49" charset="0"/>
                <a:ea typeface="微软雅黑" panose="020B0503020204020204" pitchFamily="34" charset="-122"/>
                <a:cs typeface="Consolas" panose="020B0609020204030204" pitchFamily="49" charset="0"/>
              </a:rPr>
              <a:t> id;  </a:t>
            </a:r>
            <a:endParaRPr lang="en-US" altLang="zh-CN" sz="1600" dirty="0" smtClean="0">
              <a:latin typeface="Consolas" panose="020B0609020204030204" pitchFamily="49" charset="0"/>
              <a:ea typeface="微软雅黑" panose="020B0503020204020204" pitchFamily="34" charset="-122"/>
              <a:cs typeface="Consolas" panose="020B0609020204030204" pitchFamily="49" charset="0"/>
            </a:endParaRPr>
          </a:p>
          <a:p>
            <a:pPr>
              <a:lnSpc>
                <a:spcPct val="120000"/>
              </a:lnSpc>
            </a:pPr>
            <a:r>
              <a:rPr lang="en-US" altLang="zh-CN" sz="1600" dirty="0">
                <a:latin typeface="Consolas" panose="020B0609020204030204" pitchFamily="49" charset="0"/>
                <a:ea typeface="微软雅黑" panose="020B0503020204020204" pitchFamily="34" charset="-122"/>
                <a:cs typeface="Consolas" panose="020B0609020204030204" pitchFamily="49" charset="0"/>
              </a:rPr>
              <a:t> </a:t>
            </a:r>
            <a:r>
              <a:rPr lang="en-US" altLang="zh-CN" sz="1600" dirty="0" smtClean="0">
                <a:latin typeface="Consolas" panose="020B0609020204030204" pitchFamily="49" charset="0"/>
                <a:ea typeface="微软雅黑" panose="020B0503020204020204" pitchFamily="34" charset="-122"/>
                <a:cs typeface="Consolas" panose="020B0609020204030204" pitchFamily="49" charset="0"/>
              </a:rPr>
              <a:t> string name;</a:t>
            </a:r>
            <a:endParaRPr lang="en-US" altLang="zh-CN" sz="1600" dirty="0" smtClean="0">
              <a:latin typeface="Consolas" panose="020B0609020204030204" pitchFamily="49" charset="0"/>
              <a:ea typeface="微软雅黑" panose="020B0503020204020204" pitchFamily="34" charset="-122"/>
              <a:cs typeface="Consolas" panose="020B0609020204030204" pitchFamily="49" charset="0"/>
            </a:endParaRPr>
          </a:p>
          <a:p>
            <a:pPr>
              <a:lnSpc>
                <a:spcPct val="120000"/>
              </a:lnSpc>
            </a:pPr>
            <a:r>
              <a:rPr lang="en-US" altLang="zh-CN" sz="1600" dirty="0">
                <a:latin typeface="Consolas" panose="020B0609020204030204" pitchFamily="49" charset="0"/>
                <a:ea typeface="微软雅黑" panose="020B0503020204020204" pitchFamily="34" charset="-122"/>
                <a:cs typeface="Consolas" panose="020B0609020204030204" pitchFamily="49" charset="0"/>
              </a:rPr>
              <a:t> </a:t>
            </a:r>
            <a:r>
              <a:rPr lang="en-US" altLang="zh-CN" sz="1600" dirty="0" smtClean="0">
                <a:latin typeface="Consolas" panose="020B0609020204030204" pitchFamily="49" charset="0"/>
                <a:ea typeface="微软雅黑" panose="020B0503020204020204" pitchFamily="34" charset="-122"/>
                <a:cs typeface="Consolas" panose="020B0609020204030204" pitchFamily="49" charset="0"/>
              </a:rPr>
              <a:t> </a:t>
            </a:r>
            <a:r>
              <a:rPr lang="en-US" altLang="zh-CN" sz="1600" dirty="0" smtClean="0">
                <a:solidFill>
                  <a:srgbClr val="FF0000"/>
                </a:solidFill>
                <a:latin typeface="Consolas" panose="020B0609020204030204" pitchFamily="49" charset="0"/>
                <a:ea typeface="微软雅黑" panose="020B0503020204020204" pitchFamily="34" charset="-122"/>
                <a:cs typeface="Consolas" panose="020B0609020204030204" pitchFamily="49" charset="0"/>
              </a:rPr>
              <a:t>static</a:t>
            </a:r>
            <a:r>
              <a:rPr lang="en-US" altLang="zh-CN" sz="1600" dirty="0" smtClean="0">
                <a:latin typeface="Consolas" panose="020B0609020204030204" pitchFamily="49" charset="0"/>
                <a:ea typeface="微软雅黑" panose="020B0503020204020204" pitchFamily="34" charset="-122"/>
                <a:cs typeface="Consolas" panose="020B0609020204030204" pitchFamily="49" charset="0"/>
              </a:rPr>
              <a:t> string university;</a:t>
            </a:r>
            <a:endParaRPr lang="en-US" altLang="zh-CN" sz="1600" dirty="0" smtClean="0">
              <a:latin typeface="Consolas" panose="020B0609020204030204" pitchFamily="49" charset="0"/>
              <a:ea typeface="微软雅黑" panose="020B0503020204020204" pitchFamily="34" charset="-122"/>
              <a:cs typeface="Consolas" panose="020B0609020204030204" pitchFamily="49" charset="0"/>
            </a:endParaRPr>
          </a:p>
          <a:p>
            <a:pPr>
              <a:lnSpc>
                <a:spcPct val="120000"/>
              </a:lnSpc>
            </a:pPr>
            <a:r>
              <a:rPr lang="en-US" altLang="zh-CN" sz="1600" dirty="0" smtClean="0">
                <a:latin typeface="Consolas" panose="020B0609020204030204" pitchFamily="49" charset="0"/>
                <a:ea typeface="微软雅黑" panose="020B0503020204020204" pitchFamily="34" charset="-122"/>
                <a:cs typeface="Consolas" panose="020B0609020204030204" pitchFamily="49" charset="0"/>
              </a:rPr>
              <a:t>};</a:t>
            </a:r>
            <a:endParaRPr lang="en-US" altLang="zh-CN" sz="1600" dirty="0">
              <a:latin typeface="Consolas" panose="020B0609020204030204" pitchFamily="49" charset="0"/>
              <a:ea typeface="微软雅黑" panose="020B0503020204020204" pitchFamily="34" charset="-122"/>
              <a:cs typeface="Consolas" panose="020B0609020204030204" pitchFamily="49" charset="0"/>
            </a:endParaRPr>
          </a:p>
        </p:txBody>
      </p:sp>
      <p:sp>
        <p:nvSpPr>
          <p:cNvPr id="7" name="矩形 6"/>
          <p:cNvSpPr/>
          <p:nvPr/>
        </p:nvSpPr>
        <p:spPr>
          <a:xfrm>
            <a:off x="2501915" y="3645024"/>
            <a:ext cx="936104" cy="2751522"/>
          </a:xfrm>
          <a:prstGeom prst="rect">
            <a:avLst/>
          </a:prstGeom>
          <a:solidFill>
            <a:srgbClr val="3814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2501915" y="4365104"/>
            <a:ext cx="936104" cy="288086"/>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smtClean="0">
                <a:latin typeface="Consolas" panose="020B0609020204030204" pitchFamily="49" charset="0"/>
                <a:cs typeface="Consolas" panose="020B0609020204030204" pitchFamily="49" charset="0"/>
              </a:rPr>
              <a:t>id</a:t>
            </a:r>
            <a:endParaRPr lang="zh-CN" altLang="en-US" sz="1600" dirty="0">
              <a:latin typeface="Consolas" panose="020B0609020204030204" pitchFamily="49" charset="0"/>
              <a:cs typeface="Consolas" panose="020B0609020204030204" pitchFamily="49" charset="0"/>
            </a:endParaRPr>
          </a:p>
        </p:txBody>
      </p:sp>
      <p:sp>
        <p:nvSpPr>
          <p:cNvPr id="9" name="矩形 8"/>
          <p:cNvSpPr/>
          <p:nvPr/>
        </p:nvSpPr>
        <p:spPr>
          <a:xfrm>
            <a:off x="2501915" y="4630448"/>
            <a:ext cx="936104" cy="821781"/>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smtClean="0">
                <a:latin typeface="Consolas" panose="020B0609020204030204" pitchFamily="49" charset="0"/>
                <a:cs typeface="Consolas" panose="020B0609020204030204" pitchFamily="49" charset="0"/>
              </a:rPr>
              <a:t>name</a:t>
            </a:r>
            <a:endParaRPr lang="zh-CN" altLang="en-US" sz="1600" dirty="0">
              <a:latin typeface="Consolas" panose="020B0609020204030204" pitchFamily="49" charset="0"/>
              <a:cs typeface="Consolas" panose="020B0609020204030204" pitchFamily="49" charset="0"/>
            </a:endParaRPr>
          </a:p>
        </p:txBody>
      </p:sp>
      <p:sp>
        <p:nvSpPr>
          <p:cNvPr id="11" name="左大括号 10"/>
          <p:cNvSpPr/>
          <p:nvPr/>
        </p:nvSpPr>
        <p:spPr>
          <a:xfrm rot="10800000" flipH="1" flipV="1">
            <a:off x="2209156" y="4365104"/>
            <a:ext cx="174687" cy="1087125"/>
          </a:xfrm>
          <a:prstGeom prst="leftBrace">
            <a:avLst>
              <a:gd name="adj1" fmla="val 30560"/>
              <a:gd name="adj2" fmla="val 50000"/>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2" name="文本框 11"/>
          <p:cNvSpPr txBox="1"/>
          <p:nvPr/>
        </p:nvSpPr>
        <p:spPr>
          <a:xfrm>
            <a:off x="735675" y="4613285"/>
            <a:ext cx="1473480" cy="584775"/>
          </a:xfrm>
          <a:prstGeom prst="rect">
            <a:avLst/>
          </a:prstGeom>
          <a:noFill/>
        </p:spPr>
        <p:txBody>
          <a:bodyPr wrap="none" rtlCol="0">
            <a:spAutoFit/>
          </a:bodyPr>
          <a:lstStyle/>
          <a:p>
            <a:r>
              <a:rPr lang="zh-CN" altLang="en-US" sz="1600" dirty="0" smtClean="0">
                <a:latin typeface="Consolas" panose="020B0609020204030204" pitchFamily="49" charset="0"/>
                <a:ea typeface="微软雅黑" panose="020B0503020204020204" pitchFamily="34" charset="-122"/>
                <a:cs typeface="Consolas" panose="020B0609020204030204" pitchFamily="49" charset="0"/>
              </a:rPr>
              <a:t>对象 </a:t>
            </a:r>
            <a:r>
              <a:rPr lang="en-US" altLang="zh-CN" sz="1600" dirty="0" smtClean="0">
                <a:latin typeface="Consolas" panose="020B0609020204030204" pitchFamily="49" charset="0"/>
                <a:ea typeface="微软雅黑" panose="020B0503020204020204" pitchFamily="34" charset="-122"/>
                <a:cs typeface="Consolas" panose="020B0609020204030204" pitchFamily="49" charset="0"/>
              </a:rPr>
              <a:t>jack </a:t>
            </a:r>
            <a:r>
              <a:rPr lang="zh-CN" altLang="en-US" sz="1600" dirty="0" smtClean="0">
                <a:latin typeface="Consolas" panose="020B0609020204030204" pitchFamily="49" charset="0"/>
                <a:ea typeface="微软雅黑" panose="020B0503020204020204" pitchFamily="34" charset="-122"/>
                <a:cs typeface="Consolas" panose="020B0609020204030204" pitchFamily="49" charset="0"/>
              </a:rPr>
              <a:t>占</a:t>
            </a:r>
            <a:endParaRPr lang="en-US" altLang="zh-CN" sz="1600" dirty="0" smtClean="0">
              <a:latin typeface="Consolas" panose="020B0609020204030204" pitchFamily="49" charset="0"/>
              <a:ea typeface="微软雅黑" panose="020B0503020204020204" pitchFamily="34" charset="-122"/>
              <a:cs typeface="Consolas" panose="020B0609020204030204" pitchFamily="49" charset="0"/>
            </a:endParaRPr>
          </a:p>
          <a:p>
            <a:r>
              <a:rPr lang="zh-CN" altLang="en-US" sz="1600" dirty="0" smtClean="0">
                <a:latin typeface="Consolas" panose="020B0609020204030204" pitchFamily="49" charset="0"/>
                <a:ea typeface="微软雅黑" panose="020B0503020204020204" pitchFamily="34" charset="-122"/>
                <a:cs typeface="Consolas" panose="020B0609020204030204" pitchFamily="49" charset="0"/>
              </a:rPr>
              <a:t>用的内存空间</a:t>
            </a:r>
            <a:endParaRPr lang="zh-CN" altLang="en-US" sz="1600" dirty="0">
              <a:latin typeface="Consolas" panose="020B0609020204030204" pitchFamily="49" charset="0"/>
              <a:ea typeface="微软雅黑" panose="020B0503020204020204" pitchFamily="34" charset="-122"/>
              <a:cs typeface="Consolas" panose="020B0609020204030204" pitchFamily="49" charset="0"/>
            </a:endParaRPr>
          </a:p>
        </p:txBody>
      </p:sp>
      <p:sp>
        <p:nvSpPr>
          <p:cNvPr id="13" name="灯片编号占位符 12"/>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fade">
                                      <p:cBhvr>
                                        <p:cTn id="13" dur="500"/>
                                        <p:tgtEl>
                                          <p:spTgt spid="3">
                                            <p:txEl>
                                              <p:pRg st="3" end="3"/>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fade">
                                      <p:cBhvr>
                                        <p:cTn id="16" dur="500"/>
                                        <p:tgtEl>
                                          <p:spTgt spid="3">
                                            <p:txEl>
                                              <p:pRg st="4" end="4"/>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5">
                                            <p:txEl>
                                              <p:pRg st="1" end="1"/>
                                            </p:txEl>
                                          </p:spTgt>
                                        </p:tgtEl>
                                        <p:attrNameLst>
                                          <p:attrName>style.visibility</p:attrName>
                                        </p:attrNameLst>
                                      </p:cBhvr>
                                      <p:to>
                                        <p:strVal val="visible"/>
                                      </p:to>
                                    </p:set>
                                    <p:animEffect transition="in" filter="fade">
                                      <p:cBhvr>
                                        <p:cTn id="21" dur="500"/>
                                        <p:tgtEl>
                                          <p:spTgt spid="5">
                                            <p:txEl>
                                              <p:pRg st="1" end="1"/>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5">
                                            <p:txEl>
                                              <p:pRg st="2" end="2"/>
                                            </p:txEl>
                                          </p:spTgt>
                                        </p:tgtEl>
                                        <p:attrNameLst>
                                          <p:attrName>style.visibility</p:attrName>
                                        </p:attrNameLst>
                                      </p:cBhvr>
                                      <p:to>
                                        <p:strVal val="visible"/>
                                      </p:to>
                                    </p:set>
                                    <p:animEffect transition="in" filter="fade">
                                      <p:cBhvr>
                                        <p:cTn id="26" dur="500"/>
                                        <p:tgtEl>
                                          <p:spTgt spid="5">
                                            <p:txEl>
                                              <p:pRg st="2" end="2"/>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fade">
                                      <p:cBhvr>
                                        <p:cTn id="31" dur="500"/>
                                        <p:tgtEl>
                                          <p:spTgt spid="6"/>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7"/>
                                        </p:tgtEl>
                                        <p:attrNameLst>
                                          <p:attrName>style.visibility</p:attrName>
                                        </p:attrNameLst>
                                      </p:cBhvr>
                                      <p:to>
                                        <p:strVal val="visible"/>
                                      </p:to>
                                    </p:set>
                                    <p:animEffect transition="in" filter="fade">
                                      <p:cBhvr>
                                        <p:cTn id="36" dur="500"/>
                                        <p:tgtEl>
                                          <p:spTgt spid="7"/>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8"/>
                                        </p:tgtEl>
                                        <p:attrNameLst>
                                          <p:attrName>style.visibility</p:attrName>
                                        </p:attrNameLst>
                                      </p:cBhvr>
                                      <p:to>
                                        <p:strVal val="visible"/>
                                      </p:to>
                                    </p:set>
                                    <p:animEffect transition="in" filter="wipe(left)">
                                      <p:cBhvr>
                                        <p:cTn id="41" dur="500"/>
                                        <p:tgtEl>
                                          <p:spTgt spid="8"/>
                                        </p:tgtEl>
                                      </p:cBhvr>
                                    </p:animEffect>
                                  </p:childTnLst>
                                </p:cTn>
                              </p:par>
                              <p:par>
                                <p:cTn id="42" presetID="22" presetClass="entr" presetSubtype="8" fill="hold" grpId="0" nodeType="withEffect">
                                  <p:stCondLst>
                                    <p:cond delay="0"/>
                                  </p:stCondLst>
                                  <p:childTnLst>
                                    <p:set>
                                      <p:cBhvr>
                                        <p:cTn id="43" dur="1" fill="hold">
                                          <p:stCondLst>
                                            <p:cond delay="0"/>
                                          </p:stCondLst>
                                        </p:cTn>
                                        <p:tgtEl>
                                          <p:spTgt spid="9"/>
                                        </p:tgtEl>
                                        <p:attrNameLst>
                                          <p:attrName>style.visibility</p:attrName>
                                        </p:attrNameLst>
                                      </p:cBhvr>
                                      <p:to>
                                        <p:strVal val="visible"/>
                                      </p:to>
                                    </p:set>
                                    <p:animEffect transition="in" filter="wipe(left)">
                                      <p:cBhvr>
                                        <p:cTn id="44" dur="500"/>
                                        <p:tgtEl>
                                          <p:spTgt spid="9"/>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2" fill="hold" grpId="0" nodeType="clickEffect">
                                  <p:stCondLst>
                                    <p:cond delay="0"/>
                                  </p:stCondLst>
                                  <p:childTnLst>
                                    <p:set>
                                      <p:cBhvr>
                                        <p:cTn id="48" dur="1" fill="hold">
                                          <p:stCondLst>
                                            <p:cond delay="0"/>
                                          </p:stCondLst>
                                        </p:cTn>
                                        <p:tgtEl>
                                          <p:spTgt spid="11"/>
                                        </p:tgtEl>
                                        <p:attrNameLst>
                                          <p:attrName>style.visibility</p:attrName>
                                        </p:attrNameLst>
                                      </p:cBhvr>
                                      <p:to>
                                        <p:strVal val="visible"/>
                                      </p:to>
                                    </p:set>
                                    <p:animEffect transition="in" filter="wipe(right)">
                                      <p:cBhvr>
                                        <p:cTn id="49" dur="500"/>
                                        <p:tgtEl>
                                          <p:spTgt spid="11"/>
                                        </p:tgtEl>
                                      </p:cBhvr>
                                    </p:animEffect>
                                  </p:childTnLst>
                                </p:cTn>
                              </p:par>
                              <p:par>
                                <p:cTn id="50" presetID="22" presetClass="entr" presetSubtype="2" fill="hold" grpId="0" nodeType="withEffect">
                                  <p:stCondLst>
                                    <p:cond delay="0"/>
                                  </p:stCondLst>
                                  <p:childTnLst>
                                    <p:set>
                                      <p:cBhvr>
                                        <p:cTn id="51" dur="1" fill="hold">
                                          <p:stCondLst>
                                            <p:cond delay="0"/>
                                          </p:stCondLst>
                                        </p:cTn>
                                        <p:tgtEl>
                                          <p:spTgt spid="12"/>
                                        </p:tgtEl>
                                        <p:attrNameLst>
                                          <p:attrName>style.visibility</p:attrName>
                                        </p:attrNameLst>
                                      </p:cBhvr>
                                      <p:to>
                                        <p:strVal val="visible"/>
                                      </p:to>
                                    </p:set>
                                    <p:animEffect transition="in" filter="wipe(right)">
                                      <p:cBhvr>
                                        <p:cTn id="5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allAtOnce"/>
      <p:bldP spid="6" grpId="0" animBg="1"/>
      <p:bldP spid="7" grpId="0" animBg="1"/>
      <p:bldP spid="8" grpId="0" animBg="1"/>
      <p:bldP spid="9" grpId="0" animBg="1"/>
      <p:bldP spid="11" grpId="0" animBg="1"/>
      <p:bldP spid="12"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类 </a:t>
            </a:r>
            <a:r>
              <a:rPr lang="zh-CN" altLang="en-US" dirty="0" smtClean="0">
                <a:sym typeface="Wingdings 2" panose="05020102010507070707" pitchFamily="18" charset="2"/>
              </a:rPr>
              <a:t> </a:t>
            </a:r>
            <a:r>
              <a:rPr lang="zh-CN" altLang="en-US" dirty="0" smtClean="0"/>
              <a:t>对象 </a:t>
            </a:r>
            <a:r>
              <a:rPr lang="zh-CN" altLang="en-US" dirty="0" smtClean="0">
                <a:sym typeface="Wingdings 2" panose="05020102010507070707" pitchFamily="18" charset="2"/>
              </a:rPr>
              <a:t> </a:t>
            </a:r>
            <a:r>
              <a:rPr lang="zh-CN" altLang="en-US" dirty="0" smtClean="0"/>
              <a:t>成员函数 </a:t>
            </a:r>
            <a:r>
              <a:rPr lang="zh-CN" altLang="en-US" dirty="0" smtClean="0">
                <a:sym typeface="Wingdings 2" panose="05020102010507070707" pitchFamily="18" charset="2"/>
              </a:rPr>
              <a:t> </a:t>
            </a:r>
            <a:r>
              <a:rPr lang="zh-CN" altLang="en-US" dirty="0" smtClean="0"/>
              <a:t>成员数据</a:t>
            </a:r>
            <a:endParaRPr lang="zh-CN" altLang="en-US" dirty="0"/>
          </a:p>
        </p:txBody>
      </p:sp>
      <p:sp>
        <p:nvSpPr>
          <p:cNvPr id="4" name="文本框 3"/>
          <p:cNvSpPr txBox="1"/>
          <p:nvPr/>
        </p:nvSpPr>
        <p:spPr>
          <a:xfrm>
            <a:off x="8547343" y="0"/>
            <a:ext cx="505267" cy="523220"/>
          </a:xfrm>
          <a:prstGeom prst="rect">
            <a:avLst/>
          </a:prstGeom>
          <a:noFill/>
        </p:spPr>
        <p:txBody>
          <a:bodyPr wrap="none" rtlCol="0">
            <a:spAutoFit/>
          </a:bodyPr>
          <a:lstStyle/>
          <a:p>
            <a:r>
              <a:rPr lang="zh-CN" altLang="en-US" sz="2800" dirty="0" smtClean="0">
                <a:solidFill>
                  <a:srgbClr val="FFFF00"/>
                </a:solidFill>
                <a:sym typeface="Wingdings 2" panose="05020102010507070707" pitchFamily="18" charset="2"/>
              </a:rPr>
              <a:t></a:t>
            </a:r>
            <a:endParaRPr lang="zh-CN" altLang="en-US" sz="2800" dirty="0">
              <a:solidFill>
                <a:srgbClr val="FFFF00"/>
              </a:solidFill>
            </a:endParaRPr>
          </a:p>
        </p:txBody>
      </p:sp>
      <p:sp>
        <p:nvSpPr>
          <p:cNvPr id="5" name="TextBox 3"/>
          <p:cNvSpPr txBox="1"/>
          <p:nvPr/>
        </p:nvSpPr>
        <p:spPr>
          <a:xfrm>
            <a:off x="105125" y="3700328"/>
            <a:ext cx="2450651" cy="3000821"/>
          </a:xfrm>
          <a:prstGeom prst="rect">
            <a:avLst/>
          </a:prstGeom>
          <a:solidFill>
            <a:schemeClr val="accent1">
              <a:lumMod val="20000"/>
              <a:lumOff val="80000"/>
            </a:schemeClr>
          </a:solidFill>
          <a:ln w="19050">
            <a:noFill/>
          </a:ln>
        </p:spPr>
        <p:txBody>
          <a:bodyPr wrap="square" rtlCol="0">
            <a:spAutoFit/>
          </a:bodyPr>
          <a:lstStyle/>
          <a:p>
            <a:pPr>
              <a:lnSpc>
                <a:spcPct val="150000"/>
              </a:lnSpc>
            </a:pPr>
            <a:r>
              <a:rPr lang="en-US" altLang="zh-CN" sz="1400" dirty="0" smtClean="0">
                <a:latin typeface="Consolas" panose="020B0609020204030204" pitchFamily="49" charset="0"/>
                <a:ea typeface="微软雅黑" panose="020B0503020204020204" pitchFamily="34" charset="-122"/>
                <a:cs typeface="Consolas" panose="020B0609020204030204" pitchFamily="49" charset="0"/>
              </a:rPr>
              <a:t>class </a:t>
            </a:r>
            <a:r>
              <a:rPr lang="en-US" altLang="zh-CN" sz="1400" b="1" dirty="0" smtClean="0">
                <a:latin typeface="Consolas" panose="020B0609020204030204" pitchFamily="49" charset="0"/>
                <a:ea typeface="微软雅黑" panose="020B0503020204020204" pitchFamily="34" charset="-122"/>
                <a:cs typeface="Consolas" panose="020B0609020204030204" pitchFamily="49" charset="0"/>
              </a:rPr>
              <a:t>Car</a:t>
            </a:r>
            <a:r>
              <a:rPr lang="en-US" altLang="zh-CN" sz="1400" dirty="0" smtClean="0">
                <a:latin typeface="Consolas" panose="020B0609020204030204" pitchFamily="49" charset="0"/>
                <a:ea typeface="微软雅黑" panose="020B0503020204020204" pitchFamily="34" charset="-122"/>
                <a:cs typeface="Consolas" panose="020B0609020204030204" pitchFamily="49" charset="0"/>
              </a:rPr>
              <a:t> { … };</a:t>
            </a:r>
            <a:endParaRPr lang="en-US" altLang="zh-CN" sz="1400" dirty="0" smtClean="0">
              <a:latin typeface="Consolas" panose="020B0609020204030204" pitchFamily="49" charset="0"/>
              <a:ea typeface="微软雅黑" panose="020B0503020204020204" pitchFamily="34" charset="-122"/>
              <a:cs typeface="Consolas" panose="020B0609020204030204" pitchFamily="49" charset="0"/>
            </a:endParaRPr>
          </a:p>
          <a:p>
            <a:pPr>
              <a:lnSpc>
                <a:spcPct val="150000"/>
              </a:lnSpc>
            </a:pPr>
            <a:r>
              <a:rPr lang="en-US" altLang="zh-CN" sz="1400" dirty="0" smtClean="0">
                <a:latin typeface="Consolas" panose="020B0609020204030204" pitchFamily="49" charset="0"/>
                <a:ea typeface="微软雅黑" panose="020B0503020204020204" pitchFamily="34" charset="-122"/>
                <a:cs typeface="Consolas" panose="020B0609020204030204" pitchFamily="49" charset="0"/>
              </a:rPr>
              <a:t>void main() {</a:t>
            </a:r>
            <a:endParaRPr lang="en-US" altLang="zh-CN" sz="1400" dirty="0" smtClean="0">
              <a:latin typeface="Consolas" panose="020B0609020204030204" pitchFamily="49" charset="0"/>
              <a:ea typeface="微软雅黑" panose="020B0503020204020204" pitchFamily="34" charset="-122"/>
              <a:cs typeface="Consolas" panose="020B0609020204030204" pitchFamily="49" charset="0"/>
            </a:endParaRPr>
          </a:p>
          <a:p>
            <a:pPr>
              <a:lnSpc>
                <a:spcPct val="150000"/>
              </a:lnSpc>
            </a:pPr>
            <a:r>
              <a:rPr lang="en-US" altLang="zh-CN" sz="1400" dirty="0" smtClean="0">
                <a:latin typeface="Consolas" panose="020B0609020204030204" pitchFamily="49" charset="0"/>
                <a:ea typeface="微软雅黑" panose="020B0503020204020204" pitchFamily="34" charset="-122"/>
                <a:cs typeface="Consolas" panose="020B0609020204030204" pitchFamily="49" charset="0"/>
              </a:rPr>
              <a:t>  </a:t>
            </a:r>
            <a:r>
              <a:rPr lang="en-US" altLang="zh-CN" sz="1400" b="1" dirty="0" smtClean="0">
                <a:latin typeface="Consolas" panose="020B0609020204030204" pitchFamily="49" charset="0"/>
                <a:ea typeface="微软雅黑" panose="020B0503020204020204" pitchFamily="34" charset="-122"/>
                <a:cs typeface="Consolas" panose="020B0609020204030204" pitchFamily="49" charset="0"/>
              </a:rPr>
              <a:t>Car</a:t>
            </a:r>
            <a:r>
              <a:rPr lang="en-US" altLang="zh-CN" sz="1400" dirty="0" smtClean="0">
                <a:latin typeface="Consolas" panose="020B0609020204030204" pitchFamily="49" charset="0"/>
                <a:ea typeface="微软雅黑" panose="020B0503020204020204" pitchFamily="34" charset="-122"/>
                <a:cs typeface="Consolas" panose="020B0609020204030204" pitchFamily="49" charset="0"/>
              </a:rPr>
              <a:t> </a:t>
            </a:r>
            <a:r>
              <a:rPr lang="en-US" altLang="zh-CN" sz="1400" dirty="0" err="1" smtClean="0">
                <a:latin typeface="Consolas" panose="020B0609020204030204" pitchFamily="49" charset="0"/>
                <a:ea typeface="微软雅黑" panose="020B0503020204020204" pitchFamily="34" charset="-122"/>
                <a:cs typeface="Consolas" panose="020B0609020204030204" pitchFamily="49" charset="0"/>
              </a:rPr>
              <a:t>benz</a:t>
            </a:r>
            <a:r>
              <a:rPr lang="en-US" altLang="zh-CN" sz="1400" dirty="0" smtClean="0">
                <a:latin typeface="Consolas" panose="020B0609020204030204" pitchFamily="49" charset="0"/>
                <a:ea typeface="微软雅黑" panose="020B0503020204020204" pitchFamily="34" charset="-122"/>
                <a:cs typeface="Consolas" panose="020B0609020204030204" pitchFamily="49" charset="0"/>
              </a:rPr>
              <a:t>;</a:t>
            </a:r>
            <a:endParaRPr lang="en-US" altLang="zh-CN" sz="1400" dirty="0" smtClean="0">
              <a:latin typeface="Consolas" panose="020B0609020204030204" pitchFamily="49" charset="0"/>
              <a:ea typeface="微软雅黑" panose="020B0503020204020204" pitchFamily="34" charset="-122"/>
              <a:cs typeface="Consolas" panose="020B0609020204030204" pitchFamily="49" charset="0"/>
            </a:endParaRPr>
          </a:p>
          <a:p>
            <a:pPr>
              <a:lnSpc>
                <a:spcPct val="150000"/>
              </a:lnSpc>
            </a:pPr>
            <a:r>
              <a:rPr lang="en-US" altLang="zh-CN" sz="1400" dirty="0">
                <a:latin typeface="Consolas" panose="020B0609020204030204" pitchFamily="49" charset="0"/>
                <a:ea typeface="微软雅黑" panose="020B0503020204020204" pitchFamily="34" charset="-122"/>
                <a:cs typeface="Consolas" panose="020B0609020204030204" pitchFamily="49" charset="0"/>
              </a:rPr>
              <a:t> </a:t>
            </a:r>
            <a:r>
              <a:rPr lang="en-US" altLang="zh-CN" sz="1400" dirty="0" smtClean="0">
                <a:latin typeface="Consolas" panose="020B0609020204030204" pitchFamily="49" charset="0"/>
                <a:ea typeface="微软雅黑" panose="020B0503020204020204" pitchFamily="34" charset="-122"/>
                <a:cs typeface="Consolas" panose="020B0609020204030204" pitchFamily="49" charset="0"/>
              </a:rPr>
              <a:t> </a:t>
            </a:r>
            <a:r>
              <a:rPr lang="en-US" altLang="zh-CN" sz="1400" b="1" dirty="0" smtClean="0">
                <a:latin typeface="Consolas" panose="020B0609020204030204" pitchFamily="49" charset="0"/>
                <a:ea typeface="微软雅黑" panose="020B0503020204020204" pitchFamily="34" charset="-122"/>
                <a:cs typeface="Consolas" panose="020B0609020204030204" pitchFamily="49" charset="0"/>
              </a:rPr>
              <a:t>Car</a:t>
            </a:r>
            <a:r>
              <a:rPr lang="en-US" altLang="zh-CN" sz="1400" dirty="0" smtClean="0">
                <a:latin typeface="Consolas" panose="020B0609020204030204" pitchFamily="49" charset="0"/>
                <a:ea typeface="微软雅黑" panose="020B0503020204020204" pitchFamily="34" charset="-122"/>
                <a:cs typeface="Consolas" panose="020B0609020204030204" pitchFamily="49" charset="0"/>
              </a:rPr>
              <a:t> </a:t>
            </a:r>
            <a:r>
              <a:rPr lang="en-US" altLang="zh-CN" sz="1400" dirty="0" err="1" smtClean="0">
                <a:latin typeface="Consolas" panose="020B0609020204030204" pitchFamily="49" charset="0"/>
                <a:ea typeface="微软雅黑" panose="020B0503020204020204" pitchFamily="34" charset="-122"/>
                <a:cs typeface="Consolas" panose="020B0609020204030204" pitchFamily="49" charset="0"/>
              </a:rPr>
              <a:t>audi</a:t>
            </a:r>
            <a:r>
              <a:rPr lang="en-US" altLang="zh-CN" sz="1400" dirty="0" smtClean="0">
                <a:latin typeface="Consolas" panose="020B0609020204030204" pitchFamily="49" charset="0"/>
                <a:ea typeface="微软雅黑" panose="020B0503020204020204" pitchFamily="34" charset="-122"/>
                <a:cs typeface="Consolas" panose="020B0609020204030204" pitchFamily="49" charset="0"/>
              </a:rPr>
              <a:t>;</a:t>
            </a:r>
            <a:endParaRPr lang="en-US" altLang="zh-CN" sz="1400" dirty="0" smtClean="0">
              <a:latin typeface="Consolas" panose="020B0609020204030204" pitchFamily="49" charset="0"/>
              <a:ea typeface="微软雅黑" panose="020B0503020204020204" pitchFamily="34" charset="-122"/>
              <a:cs typeface="Consolas" panose="020B0609020204030204" pitchFamily="49" charset="0"/>
            </a:endParaRPr>
          </a:p>
          <a:p>
            <a:pPr>
              <a:lnSpc>
                <a:spcPct val="150000"/>
              </a:lnSpc>
            </a:pPr>
            <a:r>
              <a:rPr lang="en-US" altLang="zh-CN" sz="1400" b="1" dirty="0">
                <a:latin typeface="Consolas" panose="020B0609020204030204" pitchFamily="49" charset="0"/>
                <a:ea typeface="微软雅黑" panose="020B0503020204020204" pitchFamily="34" charset="-122"/>
                <a:cs typeface="Consolas" panose="020B0609020204030204" pitchFamily="49" charset="0"/>
              </a:rPr>
              <a:t> </a:t>
            </a:r>
            <a:r>
              <a:rPr lang="en-US" altLang="zh-CN" sz="1400" b="1" dirty="0" smtClean="0">
                <a:latin typeface="Consolas" panose="020B0609020204030204" pitchFamily="49" charset="0"/>
                <a:ea typeface="微软雅黑" panose="020B0503020204020204" pitchFamily="34" charset="-122"/>
                <a:cs typeface="Consolas" panose="020B0609020204030204" pitchFamily="49" charset="0"/>
              </a:rPr>
              <a:t> </a:t>
            </a:r>
            <a:r>
              <a:rPr lang="en-US" altLang="zh-CN" sz="1400" b="1" dirty="0">
                <a:latin typeface="Consolas" panose="020B0609020204030204" pitchFamily="49" charset="0"/>
                <a:ea typeface="微软雅黑" panose="020B0503020204020204" pitchFamily="34" charset="-122"/>
                <a:cs typeface="Consolas" panose="020B0609020204030204" pitchFamily="49" charset="0"/>
              </a:rPr>
              <a:t>Car</a:t>
            </a:r>
            <a:r>
              <a:rPr lang="en-US" altLang="zh-CN" sz="1400" dirty="0">
                <a:latin typeface="Consolas" panose="020B0609020204030204" pitchFamily="49" charset="0"/>
                <a:ea typeface="微软雅黑" panose="020B0503020204020204" pitchFamily="34" charset="-122"/>
                <a:cs typeface="Consolas" panose="020B0609020204030204" pitchFamily="49" charset="0"/>
              </a:rPr>
              <a:t> </a:t>
            </a:r>
            <a:r>
              <a:rPr lang="en-US" altLang="zh-CN" sz="1400" dirty="0" smtClean="0">
                <a:latin typeface="Consolas" panose="020B0609020204030204" pitchFamily="49" charset="0"/>
                <a:ea typeface="微软雅黑" panose="020B0503020204020204" pitchFamily="34" charset="-122"/>
                <a:cs typeface="Consolas" panose="020B0609020204030204" pitchFamily="49" charset="0"/>
              </a:rPr>
              <a:t>das;</a:t>
            </a:r>
            <a:endParaRPr lang="en-US" altLang="zh-CN" sz="1400" dirty="0" smtClean="0">
              <a:latin typeface="Consolas" panose="020B0609020204030204" pitchFamily="49" charset="0"/>
              <a:ea typeface="微软雅黑" panose="020B0503020204020204" pitchFamily="34" charset="-122"/>
              <a:cs typeface="Consolas" panose="020B0609020204030204" pitchFamily="49" charset="0"/>
            </a:endParaRPr>
          </a:p>
          <a:p>
            <a:pPr>
              <a:lnSpc>
                <a:spcPct val="150000"/>
              </a:lnSpc>
            </a:pPr>
            <a:r>
              <a:rPr lang="en-US" altLang="zh-CN" sz="1400" dirty="0">
                <a:latin typeface="Consolas" panose="020B0609020204030204" pitchFamily="49" charset="0"/>
                <a:ea typeface="微软雅黑" panose="020B0503020204020204" pitchFamily="34" charset="-122"/>
                <a:cs typeface="Consolas" panose="020B0609020204030204" pitchFamily="49" charset="0"/>
              </a:rPr>
              <a:t> </a:t>
            </a:r>
            <a:r>
              <a:rPr lang="en-US" altLang="zh-CN" sz="1400" dirty="0" smtClean="0">
                <a:latin typeface="Consolas" panose="020B0609020204030204" pitchFamily="49" charset="0"/>
                <a:ea typeface="微软雅黑" panose="020B0503020204020204" pitchFamily="34" charset="-122"/>
                <a:cs typeface="Consolas" panose="020B0609020204030204" pitchFamily="49" charset="0"/>
              </a:rPr>
              <a:t> </a:t>
            </a:r>
            <a:r>
              <a:rPr lang="en-US" altLang="zh-CN" sz="1400" dirty="0" err="1" smtClean="0">
                <a:latin typeface="Consolas" panose="020B0609020204030204" pitchFamily="49" charset="0"/>
                <a:ea typeface="微软雅黑" panose="020B0503020204020204" pitchFamily="34" charset="-122"/>
                <a:cs typeface="Consolas" panose="020B0609020204030204" pitchFamily="49" charset="0"/>
              </a:rPr>
              <a:t>benz.getCost</a:t>
            </a:r>
            <a:r>
              <a:rPr lang="en-US" altLang="zh-CN" sz="1400" dirty="0" smtClean="0">
                <a:latin typeface="Consolas" panose="020B0609020204030204" pitchFamily="49" charset="0"/>
                <a:ea typeface="微软雅黑" panose="020B0503020204020204" pitchFamily="34" charset="-122"/>
                <a:cs typeface="Consolas" panose="020B0609020204030204" pitchFamily="49" charset="0"/>
              </a:rPr>
              <a:t>();</a:t>
            </a:r>
            <a:endParaRPr lang="en-US" altLang="zh-CN" sz="1400" dirty="0" smtClean="0">
              <a:latin typeface="Consolas" panose="020B0609020204030204" pitchFamily="49" charset="0"/>
              <a:ea typeface="微软雅黑" panose="020B0503020204020204" pitchFamily="34" charset="-122"/>
              <a:cs typeface="Consolas" panose="020B0609020204030204" pitchFamily="49" charset="0"/>
            </a:endParaRPr>
          </a:p>
          <a:p>
            <a:pPr>
              <a:lnSpc>
                <a:spcPct val="150000"/>
              </a:lnSpc>
            </a:pPr>
            <a:r>
              <a:rPr lang="en-US" altLang="zh-CN" sz="1400" dirty="0">
                <a:latin typeface="Consolas" panose="020B0609020204030204" pitchFamily="49" charset="0"/>
                <a:ea typeface="微软雅黑" panose="020B0503020204020204" pitchFamily="34" charset="-122"/>
                <a:cs typeface="Consolas" panose="020B0609020204030204" pitchFamily="49" charset="0"/>
              </a:rPr>
              <a:t> </a:t>
            </a:r>
            <a:r>
              <a:rPr lang="en-US" altLang="zh-CN" sz="1400" dirty="0" smtClean="0">
                <a:latin typeface="Consolas" panose="020B0609020204030204" pitchFamily="49" charset="0"/>
                <a:ea typeface="微软雅黑" panose="020B0503020204020204" pitchFamily="34" charset="-122"/>
                <a:cs typeface="Consolas" panose="020B0609020204030204" pitchFamily="49" charset="0"/>
              </a:rPr>
              <a:t> </a:t>
            </a:r>
            <a:r>
              <a:rPr lang="en-US" altLang="zh-CN" sz="1400" dirty="0" err="1" smtClean="0">
                <a:latin typeface="Consolas" panose="020B0609020204030204" pitchFamily="49" charset="0"/>
                <a:ea typeface="微软雅黑" panose="020B0503020204020204" pitchFamily="34" charset="-122"/>
                <a:cs typeface="Consolas" panose="020B0609020204030204" pitchFamily="49" charset="0"/>
              </a:rPr>
              <a:t>audi.getCost</a:t>
            </a:r>
            <a:r>
              <a:rPr lang="en-US" altLang="zh-CN" sz="1400" dirty="0" smtClean="0">
                <a:latin typeface="Consolas" panose="020B0609020204030204" pitchFamily="49" charset="0"/>
                <a:ea typeface="微软雅黑" panose="020B0503020204020204" pitchFamily="34" charset="-122"/>
                <a:cs typeface="Consolas" panose="020B0609020204030204" pitchFamily="49" charset="0"/>
              </a:rPr>
              <a:t>();</a:t>
            </a:r>
            <a:endParaRPr lang="en-US" altLang="zh-CN" sz="1400" dirty="0" smtClean="0">
              <a:latin typeface="Consolas" panose="020B0609020204030204" pitchFamily="49" charset="0"/>
              <a:ea typeface="微软雅黑" panose="020B0503020204020204" pitchFamily="34" charset="-122"/>
              <a:cs typeface="Consolas" panose="020B0609020204030204" pitchFamily="49" charset="0"/>
            </a:endParaRPr>
          </a:p>
          <a:p>
            <a:pPr>
              <a:lnSpc>
                <a:spcPct val="150000"/>
              </a:lnSpc>
            </a:pPr>
            <a:r>
              <a:rPr lang="en-US" altLang="zh-CN" sz="1400" dirty="0">
                <a:latin typeface="Consolas" panose="020B0609020204030204" pitchFamily="49" charset="0"/>
                <a:ea typeface="微软雅黑" panose="020B0503020204020204" pitchFamily="34" charset="-122"/>
                <a:cs typeface="Consolas" panose="020B0609020204030204" pitchFamily="49" charset="0"/>
              </a:rPr>
              <a:t> </a:t>
            </a:r>
            <a:r>
              <a:rPr lang="en-US" altLang="zh-CN" sz="1400" dirty="0" smtClean="0">
                <a:latin typeface="Consolas" panose="020B0609020204030204" pitchFamily="49" charset="0"/>
                <a:ea typeface="微软雅黑" panose="020B0503020204020204" pitchFamily="34" charset="-122"/>
                <a:cs typeface="Consolas" panose="020B0609020204030204" pitchFamily="49" charset="0"/>
              </a:rPr>
              <a:t> </a:t>
            </a:r>
            <a:r>
              <a:rPr lang="en-US" altLang="zh-CN" sz="1400" dirty="0" err="1" smtClean="0">
                <a:latin typeface="Consolas" panose="020B0609020204030204" pitchFamily="49" charset="0"/>
                <a:ea typeface="微软雅黑" panose="020B0503020204020204" pitchFamily="34" charset="-122"/>
                <a:cs typeface="Consolas" panose="020B0609020204030204" pitchFamily="49" charset="0"/>
              </a:rPr>
              <a:t>das.getCost</a:t>
            </a:r>
            <a:r>
              <a:rPr lang="en-US" altLang="zh-CN" sz="1400" dirty="0" smtClean="0">
                <a:latin typeface="Consolas" panose="020B0609020204030204" pitchFamily="49" charset="0"/>
                <a:ea typeface="微软雅黑" panose="020B0503020204020204" pitchFamily="34" charset="-122"/>
                <a:cs typeface="Consolas" panose="020B0609020204030204" pitchFamily="49" charset="0"/>
              </a:rPr>
              <a:t>();</a:t>
            </a:r>
            <a:endParaRPr lang="en-US" altLang="zh-CN" sz="1400" dirty="0">
              <a:latin typeface="Consolas" panose="020B0609020204030204" pitchFamily="49" charset="0"/>
              <a:ea typeface="微软雅黑" panose="020B0503020204020204" pitchFamily="34" charset="-122"/>
              <a:cs typeface="Consolas" panose="020B0609020204030204" pitchFamily="49" charset="0"/>
            </a:endParaRPr>
          </a:p>
          <a:p>
            <a:pPr>
              <a:lnSpc>
                <a:spcPct val="150000"/>
              </a:lnSpc>
            </a:pPr>
            <a:r>
              <a:rPr lang="en-US" altLang="zh-CN" sz="1400" dirty="0" smtClean="0">
                <a:latin typeface="Consolas" panose="020B0609020204030204" pitchFamily="49" charset="0"/>
                <a:ea typeface="微软雅黑" panose="020B0503020204020204" pitchFamily="34" charset="-122"/>
                <a:cs typeface="Consolas" panose="020B0609020204030204" pitchFamily="49" charset="0"/>
              </a:rPr>
              <a:t>}</a:t>
            </a:r>
            <a:endParaRPr lang="en-US" altLang="zh-CN" sz="1400" dirty="0" smtClean="0">
              <a:latin typeface="Consolas" panose="020B0609020204030204" pitchFamily="49" charset="0"/>
              <a:ea typeface="微软雅黑" panose="020B0503020204020204" pitchFamily="34" charset="-122"/>
              <a:cs typeface="Consolas" panose="020B0609020204030204" pitchFamily="49" charset="0"/>
            </a:endParaRPr>
          </a:p>
        </p:txBody>
      </p:sp>
      <p:sp>
        <p:nvSpPr>
          <p:cNvPr id="6" name="矩形 5"/>
          <p:cNvSpPr/>
          <p:nvPr/>
        </p:nvSpPr>
        <p:spPr>
          <a:xfrm>
            <a:off x="2987824" y="2980131"/>
            <a:ext cx="936104" cy="2751522"/>
          </a:xfrm>
          <a:prstGeom prst="rect">
            <a:avLst/>
          </a:prstGeom>
          <a:solidFill>
            <a:srgbClr val="3814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2987824" y="3556195"/>
            <a:ext cx="936104" cy="288086"/>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smtClean="0">
                <a:solidFill>
                  <a:schemeClr val="tx1"/>
                </a:solidFill>
                <a:latin typeface="Consolas" panose="020B0609020204030204" pitchFamily="49" charset="0"/>
                <a:cs typeface="Consolas" panose="020B0609020204030204" pitchFamily="49" charset="0"/>
              </a:rPr>
              <a:t>name</a:t>
            </a:r>
            <a:endParaRPr lang="zh-CN" altLang="en-US" sz="1600" dirty="0">
              <a:solidFill>
                <a:schemeClr val="tx1"/>
              </a:solidFill>
              <a:latin typeface="Consolas" panose="020B0609020204030204" pitchFamily="49" charset="0"/>
              <a:cs typeface="Consolas" panose="020B0609020204030204" pitchFamily="49" charset="0"/>
            </a:endParaRPr>
          </a:p>
        </p:txBody>
      </p:sp>
      <p:sp>
        <p:nvSpPr>
          <p:cNvPr id="8" name="矩形 7"/>
          <p:cNvSpPr/>
          <p:nvPr/>
        </p:nvSpPr>
        <p:spPr>
          <a:xfrm>
            <a:off x="2987824" y="3844281"/>
            <a:ext cx="936104" cy="288086"/>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smtClean="0">
                <a:solidFill>
                  <a:schemeClr val="tx1"/>
                </a:solidFill>
                <a:latin typeface="Consolas" panose="020B0609020204030204" pitchFamily="49" charset="0"/>
                <a:cs typeface="Consolas" panose="020B0609020204030204" pitchFamily="49" charset="0"/>
              </a:rPr>
              <a:t>cost</a:t>
            </a:r>
            <a:endParaRPr lang="zh-CN" altLang="en-US" sz="1600" dirty="0">
              <a:solidFill>
                <a:schemeClr val="tx1"/>
              </a:solidFill>
              <a:latin typeface="Consolas" panose="020B0609020204030204" pitchFamily="49" charset="0"/>
              <a:cs typeface="Consolas" panose="020B0609020204030204" pitchFamily="49" charset="0"/>
            </a:endParaRPr>
          </a:p>
        </p:txBody>
      </p:sp>
      <p:sp>
        <p:nvSpPr>
          <p:cNvPr id="9" name="TextBox 3"/>
          <p:cNvSpPr txBox="1"/>
          <p:nvPr/>
        </p:nvSpPr>
        <p:spPr>
          <a:xfrm>
            <a:off x="107504" y="1196754"/>
            <a:ext cx="2448272" cy="2354491"/>
          </a:xfrm>
          <a:prstGeom prst="rect">
            <a:avLst/>
          </a:prstGeom>
          <a:solidFill>
            <a:srgbClr val="FFFF73"/>
          </a:solidFill>
          <a:ln w="19050">
            <a:noFill/>
          </a:ln>
        </p:spPr>
        <p:txBody>
          <a:bodyPr wrap="square" rtlCol="0">
            <a:spAutoFit/>
          </a:bodyPr>
          <a:lstStyle/>
          <a:p>
            <a:pPr>
              <a:lnSpc>
                <a:spcPct val="150000"/>
              </a:lnSpc>
            </a:pPr>
            <a:r>
              <a:rPr lang="en-US" altLang="zh-CN" sz="1400" dirty="0" smtClean="0">
                <a:latin typeface="Consolas" panose="020B0609020204030204" pitchFamily="49" charset="0"/>
                <a:ea typeface="微软雅黑" panose="020B0503020204020204" pitchFamily="34" charset="-122"/>
                <a:cs typeface="Consolas" panose="020B0609020204030204" pitchFamily="49" charset="0"/>
              </a:rPr>
              <a:t>class </a:t>
            </a:r>
            <a:r>
              <a:rPr lang="en-US" altLang="zh-CN" sz="1400" b="1" dirty="0" smtClean="0">
                <a:latin typeface="Consolas" panose="020B0609020204030204" pitchFamily="49" charset="0"/>
                <a:ea typeface="微软雅黑" panose="020B0503020204020204" pitchFamily="34" charset="-122"/>
                <a:cs typeface="Consolas" panose="020B0609020204030204" pitchFamily="49" charset="0"/>
              </a:rPr>
              <a:t>Car</a:t>
            </a:r>
            <a:r>
              <a:rPr lang="en-US" altLang="zh-CN" sz="1400" dirty="0" smtClean="0">
                <a:latin typeface="Consolas" panose="020B0609020204030204" pitchFamily="49" charset="0"/>
                <a:ea typeface="微软雅黑" panose="020B0503020204020204" pitchFamily="34" charset="-122"/>
                <a:cs typeface="Consolas" panose="020B0609020204030204" pitchFamily="49" charset="0"/>
              </a:rPr>
              <a:t> {</a:t>
            </a:r>
            <a:endParaRPr lang="en-US" altLang="zh-CN" sz="1400" dirty="0" smtClean="0">
              <a:latin typeface="Consolas" panose="020B0609020204030204" pitchFamily="49" charset="0"/>
              <a:ea typeface="微软雅黑" panose="020B0503020204020204" pitchFamily="34" charset="-122"/>
              <a:cs typeface="Consolas" panose="020B0609020204030204" pitchFamily="49" charset="0"/>
            </a:endParaRPr>
          </a:p>
          <a:p>
            <a:pPr>
              <a:lnSpc>
                <a:spcPct val="150000"/>
              </a:lnSpc>
            </a:pPr>
            <a:r>
              <a:rPr lang="en-US" altLang="zh-CN" sz="1400" dirty="0" smtClean="0">
                <a:latin typeface="Consolas" panose="020B0609020204030204" pitchFamily="49" charset="0"/>
                <a:ea typeface="微软雅黑" panose="020B0503020204020204" pitchFamily="34" charset="-122"/>
                <a:cs typeface="Consolas" panose="020B0609020204030204" pitchFamily="49" charset="0"/>
              </a:rPr>
              <a:t>private:</a:t>
            </a:r>
            <a:endParaRPr lang="en-US" altLang="zh-CN" sz="1400" dirty="0" smtClean="0">
              <a:latin typeface="Consolas" panose="020B0609020204030204" pitchFamily="49" charset="0"/>
              <a:ea typeface="微软雅黑" panose="020B0503020204020204" pitchFamily="34" charset="-122"/>
              <a:cs typeface="Consolas" panose="020B0609020204030204" pitchFamily="49" charset="0"/>
            </a:endParaRPr>
          </a:p>
          <a:p>
            <a:pPr>
              <a:lnSpc>
                <a:spcPct val="150000"/>
              </a:lnSpc>
            </a:pPr>
            <a:r>
              <a:rPr lang="en-US" altLang="zh-CN" sz="1400" dirty="0">
                <a:latin typeface="Consolas" panose="020B0609020204030204" pitchFamily="49" charset="0"/>
                <a:ea typeface="微软雅黑" panose="020B0503020204020204" pitchFamily="34" charset="-122"/>
                <a:cs typeface="Consolas" panose="020B0609020204030204" pitchFamily="49" charset="0"/>
              </a:rPr>
              <a:t> </a:t>
            </a:r>
            <a:r>
              <a:rPr lang="en-US" altLang="zh-CN" sz="1400" dirty="0" smtClean="0">
                <a:latin typeface="Consolas" panose="020B0609020204030204" pitchFamily="49" charset="0"/>
                <a:ea typeface="微软雅黑" panose="020B0503020204020204" pitchFamily="34" charset="-122"/>
                <a:cs typeface="Consolas" panose="020B0609020204030204" pitchFamily="49" charset="0"/>
              </a:rPr>
              <a:t> string name; </a:t>
            </a:r>
            <a:endParaRPr lang="en-US" altLang="zh-CN" sz="1400" dirty="0" smtClean="0">
              <a:latin typeface="Consolas" panose="020B0609020204030204" pitchFamily="49" charset="0"/>
              <a:ea typeface="微软雅黑" panose="020B0503020204020204" pitchFamily="34" charset="-122"/>
              <a:cs typeface="Consolas" panose="020B0609020204030204" pitchFamily="49" charset="0"/>
            </a:endParaRPr>
          </a:p>
          <a:p>
            <a:pPr>
              <a:lnSpc>
                <a:spcPct val="150000"/>
              </a:lnSpc>
            </a:pPr>
            <a:r>
              <a:rPr lang="en-US" altLang="zh-CN" sz="1400" dirty="0">
                <a:latin typeface="Consolas" panose="020B0609020204030204" pitchFamily="49" charset="0"/>
                <a:ea typeface="微软雅黑" panose="020B0503020204020204" pitchFamily="34" charset="-122"/>
                <a:cs typeface="Consolas" panose="020B0609020204030204" pitchFamily="49" charset="0"/>
              </a:rPr>
              <a:t> </a:t>
            </a:r>
            <a:r>
              <a:rPr lang="en-US" altLang="zh-CN" sz="1400" dirty="0" smtClean="0">
                <a:latin typeface="Consolas" panose="020B0609020204030204" pitchFamily="49" charset="0"/>
                <a:ea typeface="微软雅黑" panose="020B0503020204020204" pitchFamily="34" charset="-122"/>
                <a:cs typeface="Consolas" panose="020B0609020204030204" pitchFamily="49" charset="0"/>
              </a:rPr>
              <a:t> double cost;</a:t>
            </a:r>
            <a:endParaRPr lang="en-US" altLang="zh-CN" sz="1400" dirty="0" smtClean="0">
              <a:latin typeface="Consolas" panose="020B0609020204030204" pitchFamily="49" charset="0"/>
              <a:ea typeface="微软雅黑" panose="020B0503020204020204" pitchFamily="34" charset="-122"/>
              <a:cs typeface="Consolas" panose="020B0609020204030204" pitchFamily="49" charset="0"/>
            </a:endParaRPr>
          </a:p>
          <a:p>
            <a:pPr>
              <a:lnSpc>
                <a:spcPct val="150000"/>
              </a:lnSpc>
            </a:pPr>
            <a:r>
              <a:rPr lang="en-US" altLang="zh-CN" sz="1400" dirty="0" smtClean="0">
                <a:latin typeface="Consolas" panose="020B0609020204030204" pitchFamily="49" charset="0"/>
                <a:ea typeface="微软雅黑" panose="020B0503020204020204" pitchFamily="34" charset="-122"/>
                <a:cs typeface="Consolas" panose="020B0609020204030204" pitchFamily="49" charset="0"/>
              </a:rPr>
              <a:t>public:</a:t>
            </a:r>
            <a:endParaRPr lang="en-US" altLang="zh-CN" sz="1400" dirty="0" smtClean="0">
              <a:latin typeface="Consolas" panose="020B0609020204030204" pitchFamily="49" charset="0"/>
              <a:ea typeface="微软雅黑" panose="020B0503020204020204" pitchFamily="34" charset="-122"/>
              <a:cs typeface="Consolas" panose="020B0609020204030204" pitchFamily="49" charset="0"/>
            </a:endParaRPr>
          </a:p>
          <a:p>
            <a:pPr>
              <a:lnSpc>
                <a:spcPct val="150000"/>
              </a:lnSpc>
            </a:pPr>
            <a:r>
              <a:rPr lang="en-US" altLang="zh-CN" sz="1400" dirty="0" smtClean="0">
                <a:latin typeface="Consolas" panose="020B0609020204030204" pitchFamily="49" charset="0"/>
                <a:ea typeface="微软雅黑" panose="020B0503020204020204" pitchFamily="34" charset="-122"/>
                <a:cs typeface="Consolas" panose="020B0609020204030204" pitchFamily="49" charset="0"/>
              </a:rPr>
              <a:t>  double </a:t>
            </a:r>
            <a:r>
              <a:rPr lang="en-US" altLang="zh-CN" sz="1400" dirty="0" err="1" smtClean="0">
                <a:latin typeface="Consolas" panose="020B0609020204030204" pitchFamily="49" charset="0"/>
                <a:ea typeface="微软雅黑" panose="020B0503020204020204" pitchFamily="34" charset="-122"/>
                <a:cs typeface="Consolas" panose="020B0609020204030204" pitchFamily="49" charset="0"/>
              </a:rPr>
              <a:t>getCost</a:t>
            </a:r>
            <a:r>
              <a:rPr lang="en-US" altLang="zh-CN" sz="1400" dirty="0" smtClean="0">
                <a:latin typeface="Consolas" panose="020B0609020204030204" pitchFamily="49" charset="0"/>
                <a:ea typeface="微软雅黑" panose="020B0503020204020204" pitchFamily="34" charset="-122"/>
                <a:cs typeface="Consolas" panose="020B0609020204030204" pitchFamily="49" charset="0"/>
              </a:rPr>
              <a:t>();</a:t>
            </a:r>
            <a:endParaRPr lang="en-US" altLang="zh-CN" sz="1400" dirty="0">
              <a:latin typeface="Consolas" panose="020B0609020204030204" pitchFamily="49" charset="0"/>
              <a:ea typeface="微软雅黑" panose="020B0503020204020204" pitchFamily="34" charset="-122"/>
              <a:cs typeface="Consolas" panose="020B0609020204030204" pitchFamily="49" charset="0"/>
            </a:endParaRPr>
          </a:p>
          <a:p>
            <a:pPr>
              <a:lnSpc>
                <a:spcPct val="150000"/>
              </a:lnSpc>
            </a:pPr>
            <a:r>
              <a:rPr lang="en-US" altLang="zh-CN" sz="1400" dirty="0" smtClean="0">
                <a:latin typeface="Consolas" panose="020B0609020204030204" pitchFamily="49" charset="0"/>
                <a:ea typeface="微软雅黑" panose="020B0503020204020204" pitchFamily="34" charset="-122"/>
                <a:cs typeface="Consolas" panose="020B0609020204030204" pitchFamily="49" charset="0"/>
              </a:rPr>
              <a:t>}; </a:t>
            </a:r>
            <a:r>
              <a:rPr lang="en-US" altLang="zh-CN" sz="14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 </a:t>
            </a:r>
            <a:endParaRPr lang="en-US" altLang="zh-CN" sz="14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endParaRPr>
          </a:p>
        </p:txBody>
      </p:sp>
      <p:sp>
        <p:nvSpPr>
          <p:cNvPr id="10" name="矩形 9"/>
          <p:cNvSpPr/>
          <p:nvPr/>
        </p:nvSpPr>
        <p:spPr>
          <a:xfrm>
            <a:off x="5042985" y="2980131"/>
            <a:ext cx="936104" cy="2751522"/>
          </a:xfrm>
          <a:prstGeom prst="rect">
            <a:avLst/>
          </a:prstGeom>
          <a:solidFill>
            <a:srgbClr val="3814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5042985" y="3556195"/>
            <a:ext cx="936104" cy="288086"/>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smtClean="0">
                <a:solidFill>
                  <a:schemeClr val="tx1"/>
                </a:solidFill>
                <a:latin typeface="Consolas" panose="020B0609020204030204" pitchFamily="49" charset="0"/>
                <a:cs typeface="Consolas" panose="020B0609020204030204" pitchFamily="49" charset="0"/>
              </a:rPr>
              <a:t>name</a:t>
            </a:r>
            <a:endParaRPr lang="zh-CN" altLang="en-US" sz="1600" dirty="0">
              <a:solidFill>
                <a:schemeClr val="tx1"/>
              </a:solidFill>
              <a:latin typeface="Consolas" panose="020B0609020204030204" pitchFamily="49" charset="0"/>
              <a:cs typeface="Consolas" panose="020B0609020204030204" pitchFamily="49" charset="0"/>
            </a:endParaRPr>
          </a:p>
        </p:txBody>
      </p:sp>
      <p:sp>
        <p:nvSpPr>
          <p:cNvPr id="12" name="矩形 11"/>
          <p:cNvSpPr/>
          <p:nvPr/>
        </p:nvSpPr>
        <p:spPr>
          <a:xfrm>
            <a:off x="5042985" y="3844281"/>
            <a:ext cx="936104" cy="288086"/>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smtClean="0">
                <a:solidFill>
                  <a:schemeClr val="tx1"/>
                </a:solidFill>
                <a:latin typeface="Consolas" panose="020B0609020204030204" pitchFamily="49" charset="0"/>
                <a:cs typeface="Consolas" panose="020B0609020204030204" pitchFamily="49" charset="0"/>
              </a:rPr>
              <a:t>cost</a:t>
            </a:r>
            <a:endParaRPr lang="zh-CN" altLang="en-US" sz="1600" dirty="0">
              <a:solidFill>
                <a:schemeClr val="tx1"/>
              </a:solidFill>
              <a:latin typeface="Consolas" panose="020B0609020204030204" pitchFamily="49" charset="0"/>
              <a:cs typeface="Consolas" panose="020B0609020204030204" pitchFamily="49" charset="0"/>
            </a:endParaRPr>
          </a:p>
        </p:txBody>
      </p:sp>
      <p:sp>
        <p:nvSpPr>
          <p:cNvPr id="13" name="矩形 12"/>
          <p:cNvSpPr/>
          <p:nvPr/>
        </p:nvSpPr>
        <p:spPr>
          <a:xfrm>
            <a:off x="7098146" y="2980131"/>
            <a:ext cx="936104" cy="2751522"/>
          </a:xfrm>
          <a:prstGeom prst="rect">
            <a:avLst/>
          </a:prstGeom>
          <a:solidFill>
            <a:srgbClr val="3814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7098146" y="3556195"/>
            <a:ext cx="936104" cy="288086"/>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smtClean="0">
                <a:solidFill>
                  <a:schemeClr val="tx1"/>
                </a:solidFill>
                <a:latin typeface="Consolas" panose="020B0609020204030204" pitchFamily="49" charset="0"/>
                <a:cs typeface="Consolas" panose="020B0609020204030204" pitchFamily="49" charset="0"/>
              </a:rPr>
              <a:t>name</a:t>
            </a:r>
            <a:endParaRPr lang="zh-CN" altLang="en-US" sz="1600" dirty="0">
              <a:solidFill>
                <a:schemeClr val="tx1"/>
              </a:solidFill>
              <a:latin typeface="Consolas" panose="020B0609020204030204" pitchFamily="49" charset="0"/>
              <a:cs typeface="Consolas" panose="020B0609020204030204" pitchFamily="49" charset="0"/>
            </a:endParaRPr>
          </a:p>
        </p:txBody>
      </p:sp>
      <p:sp>
        <p:nvSpPr>
          <p:cNvPr id="15" name="矩形 14"/>
          <p:cNvSpPr/>
          <p:nvPr/>
        </p:nvSpPr>
        <p:spPr>
          <a:xfrm>
            <a:off x="7098146" y="3844281"/>
            <a:ext cx="936104" cy="288086"/>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smtClean="0">
                <a:solidFill>
                  <a:schemeClr val="tx1"/>
                </a:solidFill>
                <a:latin typeface="Consolas" panose="020B0609020204030204" pitchFamily="49" charset="0"/>
                <a:cs typeface="Consolas" panose="020B0609020204030204" pitchFamily="49" charset="0"/>
              </a:rPr>
              <a:t>cost</a:t>
            </a:r>
            <a:endParaRPr lang="zh-CN" altLang="en-US" sz="1600" dirty="0">
              <a:solidFill>
                <a:schemeClr val="tx1"/>
              </a:solidFill>
              <a:latin typeface="Consolas" panose="020B0609020204030204" pitchFamily="49" charset="0"/>
              <a:cs typeface="Consolas" panose="020B0609020204030204" pitchFamily="49" charset="0"/>
            </a:endParaRPr>
          </a:p>
        </p:txBody>
      </p:sp>
      <p:sp>
        <p:nvSpPr>
          <p:cNvPr id="16" name="文本框 15"/>
          <p:cNvSpPr txBox="1"/>
          <p:nvPr/>
        </p:nvSpPr>
        <p:spPr>
          <a:xfrm>
            <a:off x="4130067" y="3563300"/>
            <a:ext cx="681597" cy="523220"/>
          </a:xfrm>
          <a:prstGeom prst="rect">
            <a:avLst/>
          </a:prstGeom>
          <a:noFill/>
        </p:spPr>
        <p:txBody>
          <a:bodyPr wrap="none" rtlCol="0">
            <a:spAutoFit/>
          </a:bodyPr>
          <a:lstStyle/>
          <a:p>
            <a:r>
              <a:rPr lang="en-US" altLang="zh-CN" sz="1400" dirty="0" err="1" smtClean="0">
                <a:latin typeface="Consolas" panose="020B0609020204030204" pitchFamily="49" charset="0"/>
                <a:ea typeface="微软雅黑" panose="020B0503020204020204" pitchFamily="34" charset="-122"/>
                <a:cs typeface="Consolas" panose="020B0609020204030204" pitchFamily="49" charset="0"/>
              </a:rPr>
              <a:t>benz</a:t>
            </a:r>
            <a:r>
              <a:rPr lang="en-US" altLang="zh-CN" sz="1400" dirty="0" smtClean="0">
                <a:latin typeface="Consolas" panose="020B0609020204030204" pitchFamily="49" charset="0"/>
                <a:ea typeface="微软雅黑" panose="020B0503020204020204" pitchFamily="34" charset="-122"/>
                <a:cs typeface="Consolas" panose="020B0609020204030204" pitchFamily="49" charset="0"/>
              </a:rPr>
              <a:t> </a:t>
            </a:r>
            <a:endParaRPr lang="en-US" altLang="zh-CN" sz="1400" dirty="0" smtClean="0">
              <a:latin typeface="Consolas" panose="020B0609020204030204" pitchFamily="49" charset="0"/>
              <a:ea typeface="微软雅黑" panose="020B0503020204020204" pitchFamily="34" charset="-122"/>
              <a:cs typeface="Consolas" panose="020B0609020204030204" pitchFamily="49" charset="0"/>
            </a:endParaRPr>
          </a:p>
          <a:p>
            <a:r>
              <a:rPr lang="zh-CN" altLang="en-US" sz="1400" dirty="0" smtClean="0">
                <a:latin typeface="Consolas" panose="020B0609020204030204" pitchFamily="49" charset="0"/>
                <a:ea typeface="微软雅黑" panose="020B0503020204020204" pitchFamily="34" charset="-122"/>
                <a:cs typeface="Consolas" panose="020B0609020204030204" pitchFamily="49" charset="0"/>
              </a:rPr>
              <a:t>对象</a:t>
            </a:r>
            <a:endParaRPr lang="zh-CN" altLang="en-US" sz="1400" dirty="0">
              <a:latin typeface="Consolas" panose="020B0609020204030204" pitchFamily="49" charset="0"/>
              <a:ea typeface="微软雅黑" panose="020B0503020204020204" pitchFamily="34" charset="-122"/>
              <a:cs typeface="Consolas" panose="020B0609020204030204" pitchFamily="49" charset="0"/>
            </a:endParaRPr>
          </a:p>
        </p:txBody>
      </p:sp>
      <p:sp>
        <p:nvSpPr>
          <p:cNvPr id="17" name="文本框 16"/>
          <p:cNvSpPr txBox="1"/>
          <p:nvPr/>
        </p:nvSpPr>
        <p:spPr>
          <a:xfrm>
            <a:off x="6210410" y="3627669"/>
            <a:ext cx="681597" cy="523220"/>
          </a:xfrm>
          <a:prstGeom prst="rect">
            <a:avLst/>
          </a:prstGeom>
          <a:noFill/>
        </p:spPr>
        <p:txBody>
          <a:bodyPr wrap="none" rtlCol="0">
            <a:spAutoFit/>
          </a:bodyPr>
          <a:lstStyle/>
          <a:p>
            <a:r>
              <a:rPr lang="en-US" altLang="zh-CN" sz="1400" dirty="0" err="1" smtClean="0">
                <a:latin typeface="Consolas" panose="020B0609020204030204" pitchFamily="49" charset="0"/>
                <a:ea typeface="微软雅黑" panose="020B0503020204020204" pitchFamily="34" charset="-122"/>
                <a:cs typeface="Consolas" panose="020B0609020204030204" pitchFamily="49" charset="0"/>
              </a:rPr>
              <a:t>audi</a:t>
            </a:r>
            <a:r>
              <a:rPr lang="en-US" altLang="zh-CN" sz="1400" dirty="0" smtClean="0">
                <a:latin typeface="Consolas" panose="020B0609020204030204" pitchFamily="49" charset="0"/>
                <a:ea typeface="微软雅黑" panose="020B0503020204020204" pitchFamily="34" charset="-122"/>
                <a:cs typeface="Consolas" panose="020B0609020204030204" pitchFamily="49" charset="0"/>
              </a:rPr>
              <a:t> </a:t>
            </a:r>
            <a:endParaRPr lang="en-US" altLang="zh-CN" sz="1400" dirty="0" smtClean="0">
              <a:latin typeface="Consolas" panose="020B0609020204030204" pitchFamily="49" charset="0"/>
              <a:ea typeface="微软雅黑" panose="020B0503020204020204" pitchFamily="34" charset="-122"/>
              <a:cs typeface="Consolas" panose="020B0609020204030204" pitchFamily="49" charset="0"/>
            </a:endParaRPr>
          </a:p>
          <a:p>
            <a:r>
              <a:rPr lang="zh-CN" altLang="en-US" sz="1400" dirty="0" smtClean="0">
                <a:latin typeface="Consolas" panose="020B0609020204030204" pitchFamily="49" charset="0"/>
                <a:ea typeface="微软雅黑" panose="020B0503020204020204" pitchFamily="34" charset="-122"/>
                <a:cs typeface="Consolas" panose="020B0609020204030204" pitchFamily="49" charset="0"/>
              </a:rPr>
              <a:t>对象</a:t>
            </a:r>
            <a:endParaRPr lang="zh-CN" altLang="en-US" sz="1400" dirty="0">
              <a:latin typeface="Consolas" panose="020B0609020204030204" pitchFamily="49" charset="0"/>
              <a:ea typeface="微软雅黑" panose="020B0503020204020204" pitchFamily="34" charset="-122"/>
              <a:cs typeface="Consolas" panose="020B0609020204030204" pitchFamily="49" charset="0"/>
            </a:endParaRPr>
          </a:p>
        </p:txBody>
      </p:sp>
      <p:sp>
        <p:nvSpPr>
          <p:cNvPr id="18" name="文本框 17"/>
          <p:cNvSpPr txBox="1"/>
          <p:nvPr/>
        </p:nvSpPr>
        <p:spPr>
          <a:xfrm>
            <a:off x="8232571" y="3609147"/>
            <a:ext cx="582211" cy="523220"/>
          </a:xfrm>
          <a:prstGeom prst="rect">
            <a:avLst/>
          </a:prstGeom>
          <a:noFill/>
        </p:spPr>
        <p:txBody>
          <a:bodyPr wrap="none" rtlCol="0">
            <a:spAutoFit/>
          </a:bodyPr>
          <a:lstStyle/>
          <a:p>
            <a:r>
              <a:rPr lang="en-US" altLang="zh-CN" sz="1400" dirty="0" smtClean="0">
                <a:latin typeface="Consolas" panose="020B0609020204030204" pitchFamily="49" charset="0"/>
                <a:ea typeface="微软雅黑" panose="020B0503020204020204" pitchFamily="34" charset="-122"/>
                <a:cs typeface="Consolas" panose="020B0609020204030204" pitchFamily="49" charset="0"/>
              </a:rPr>
              <a:t>das </a:t>
            </a:r>
            <a:endParaRPr lang="en-US" altLang="zh-CN" sz="1400" dirty="0" smtClean="0">
              <a:latin typeface="Consolas" panose="020B0609020204030204" pitchFamily="49" charset="0"/>
              <a:ea typeface="微软雅黑" panose="020B0503020204020204" pitchFamily="34" charset="-122"/>
              <a:cs typeface="Consolas" panose="020B0609020204030204" pitchFamily="49" charset="0"/>
            </a:endParaRPr>
          </a:p>
          <a:p>
            <a:r>
              <a:rPr lang="zh-CN" altLang="en-US" sz="1400" dirty="0" smtClean="0">
                <a:latin typeface="Consolas" panose="020B0609020204030204" pitchFamily="49" charset="0"/>
                <a:ea typeface="微软雅黑" panose="020B0503020204020204" pitchFamily="34" charset="-122"/>
                <a:cs typeface="Consolas" panose="020B0609020204030204" pitchFamily="49" charset="0"/>
              </a:rPr>
              <a:t>对象</a:t>
            </a:r>
            <a:endParaRPr lang="zh-CN" altLang="en-US" sz="1400" dirty="0">
              <a:latin typeface="Consolas" panose="020B0609020204030204" pitchFamily="49" charset="0"/>
              <a:ea typeface="微软雅黑" panose="020B0503020204020204" pitchFamily="34" charset="-122"/>
              <a:cs typeface="Consolas" panose="020B0609020204030204" pitchFamily="49" charset="0"/>
            </a:endParaRPr>
          </a:p>
        </p:txBody>
      </p:sp>
      <p:sp>
        <p:nvSpPr>
          <p:cNvPr id="19" name="右大括号 18"/>
          <p:cNvSpPr/>
          <p:nvPr/>
        </p:nvSpPr>
        <p:spPr>
          <a:xfrm>
            <a:off x="3966430" y="3563300"/>
            <a:ext cx="163637" cy="581122"/>
          </a:xfrm>
          <a:prstGeom prst="rightBrace">
            <a:avLst>
              <a:gd name="adj1" fmla="val 14592"/>
              <a:gd name="adj2" fmla="val 50000"/>
            </a:avLst>
          </a:prstGeom>
          <a:noFill/>
          <a:ln w="12700">
            <a:solidFill>
              <a:srgbClr val="3814B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0" name="右大括号 19"/>
          <p:cNvSpPr/>
          <p:nvPr/>
        </p:nvSpPr>
        <p:spPr>
          <a:xfrm>
            <a:off x="6044331" y="3563300"/>
            <a:ext cx="163637" cy="581122"/>
          </a:xfrm>
          <a:prstGeom prst="rightBrace">
            <a:avLst>
              <a:gd name="adj1" fmla="val 14592"/>
              <a:gd name="adj2" fmla="val 50000"/>
            </a:avLst>
          </a:prstGeom>
          <a:noFill/>
          <a:ln w="12700">
            <a:solidFill>
              <a:srgbClr val="3814B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1" name="右大括号 20"/>
          <p:cNvSpPr/>
          <p:nvPr/>
        </p:nvSpPr>
        <p:spPr>
          <a:xfrm>
            <a:off x="8076752" y="3551245"/>
            <a:ext cx="163637" cy="581122"/>
          </a:xfrm>
          <a:prstGeom prst="rightBrace">
            <a:avLst>
              <a:gd name="adj1" fmla="val 14592"/>
              <a:gd name="adj2" fmla="val 50000"/>
            </a:avLst>
          </a:prstGeom>
          <a:noFill/>
          <a:ln w="12700">
            <a:solidFill>
              <a:srgbClr val="3814B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2" name="矩形 21"/>
          <p:cNvSpPr/>
          <p:nvPr/>
        </p:nvSpPr>
        <p:spPr>
          <a:xfrm rot="16200000">
            <a:off x="5042985" y="-858407"/>
            <a:ext cx="936104" cy="5046426"/>
          </a:xfrm>
          <a:prstGeom prst="rect">
            <a:avLst/>
          </a:prstGeom>
          <a:solidFill>
            <a:srgbClr val="3814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p:cNvSpPr/>
          <p:nvPr/>
        </p:nvSpPr>
        <p:spPr>
          <a:xfrm>
            <a:off x="3966429" y="1196752"/>
            <a:ext cx="1076555" cy="93610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err="1" smtClean="0">
                <a:solidFill>
                  <a:schemeClr val="tx1"/>
                </a:solidFill>
                <a:latin typeface="Consolas" panose="020B0609020204030204" pitchFamily="49" charset="0"/>
                <a:ea typeface="微软雅黑" panose="020B0503020204020204" pitchFamily="34" charset="-122"/>
                <a:cs typeface="Consolas" panose="020B0609020204030204" pitchFamily="49" charset="0"/>
              </a:rPr>
              <a:t>getCost</a:t>
            </a:r>
            <a:endParaRPr lang="en-US" altLang="zh-CN" sz="1600" dirty="0">
              <a:solidFill>
                <a:schemeClr val="tx1"/>
              </a:solidFill>
              <a:latin typeface="Consolas" panose="020B0609020204030204" pitchFamily="49" charset="0"/>
              <a:ea typeface="微软雅黑" panose="020B0503020204020204" pitchFamily="34" charset="-122"/>
              <a:cs typeface="Consolas" panose="020B0609020204030204" pitchFamily="49" charset="0"/>
            </a:endParaRPr>
          </a:p>
          <a:p>
            <a:pPr algn="ctr"/>
            <a:r>
              <a:rPr lang="zh-CN" altLang="en-US" sz="1600" dirty="0" smtClean="0">
                <a:solidFill>
                  <a:schemeClr val="tx1"/>
                </a:solidFill>
                <a:latin typeface="Consolas" panose="020B0609020204030204" pitchFamily="49" charset="0"/>
                <a:ea typeface="微软雅黑" panose="020B0503020204020204" pitchFamily="34" charset="-122"/>
                <a:cs typeface="Consolas" panose="020B0609020204030204" pitchFamily="49" charset="0"/>
              </a:rPr>
              <a:t>函数代码</a:t>
            </a:r>
            <a:endParaRPr lang="en-US" altLang="zh-CN" sz="1600" dirty="0" smtClean="0">
              <a:solidFill>
                <a:schemeClr val="tx1"/>
              </a:solidFill>
              <a:latin typeface="Consolas" panose="020B0609020204030204" pitchFamily="49" charset="0"/>
              <a:ea typeface="微软雅黑" panose="020B0503020204020204" pitchFamily="34" charset="-122"/>
              <a:cs typeface="Consolas" panose="020B0609020204030204" pitchFamily="49" charset="0"/>
            </a:endParaRPr>
          </a:p>
        </p:txBody>
      </p:sp>
      <p:sp>
        <p:nvSpPr>
          <p:cNvPr id="24" name="文本框 23"/>
          <p:cNvSpPr txBox="1"/>
          <p:nvPr/>
        </p:nvSpPr>
        <p:spPr>
          <a:xfrm>
            <a:off x="2905195" y="5964220"/>
            <a:ext cx="5211683" cy="738664"/>
          </a:xfrm>
          <a:prstGeom prst="rect">
            <a:avLst/>
          </a:prstGeom>
          <a:noFill/>
        </p:spPr>
        <p:txBody>
          <a:bodyPr wrap="none" rtlCol="0">
            <a:spAutoFit/>
          </a:bodyPr>
          <a:lstStyle/>
          <a:p>
            <a:r>
              <a:rPr lang="zh-CN" altLang="en-US" sz="14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每个 </a:t>
            </a:r>
            <a:r>
              <a:rPr lang="en-US" altLang="zh-CN" sz="14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Car </a:t>
            </a:r>
            <a:r>
              <a:rPr lang="zh-CN" altLang="en-US" sz="14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类型的对象都有自己独立的内存空间，其中存放非静</a:t>
            </a:r>
            <a:endParaRPr lang="en-US" altLang="zh-CN" sz="14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endParaRPr>
          </a:p>
          <a:p>
            <a:r>
              <a:rPr lang="zh-CN" altLang="en-US" sz="14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态的数据成员，但不包含函数成员，因为函数成员的实现代码在</a:t>
            </a:r>
            <a:endParaRPr lang="en-US" altLang="zh-CN" sz="14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endParaRPr>
          </a:p>
          <a:p>
            <a:r>
              <a:rPr lang="zh-CN" altLang="en-US" sz="14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内存中只存在一份拷贝</a:t>
            </a:r>
            <a:endParaRPr lang="en-US" altLang="zh-CN" sz="14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endParaRPr>
          </a:p>
        </p:txBody>
      </p:sp>
      <p:cxnSp>
        <p:nvCxnSpPr>
          <p:cNvPr id="26" name="肘形连接符 25"/>
          <p:cNvCxnSpPr/>
          <p:nvPr/>
        </p:nvCxnSpPr>
        <p:spPr>
          <a:xfrm rot="16200000" flipH="1">
            <a:off x="3545951" y="2753274"/>
            <a:ext cx="1430442" cy="189607"/>
          </a:xfrm>
          <a:prstGeom prst="bentConnector3">
            <a:avLst/>
          </a:prstGeom>
          <a:ln w="12700">
            <a:solidFill>
              <a:srgbClr val="3814B0"/>
            </a:solidFill>
            <a:tailEnd type="triangle"/>
          </a:ln>
        </p:spPr>
        <p:style>
          <a:lnRef idx="1">
            <a:schemeClr val="accent1"/>
          </a:lnRef>
          <a:fillRef idx="0">
            <a:schemeClr val="accent1"/>
          </a:fillRef>
          <a:effectRef idx="0">
            <a:schemeClr val="accent1"/>
          </a:effectRef>
          <a:fontRef idx="minor">
            <a:schemeClr val="tx1"/>
          </a:fontRef>
        </p:style>
      </p:cxnSp>
      <p:cxnSp>
        <p:nvCxnSpPr>
          <p:cNvPr id="33" name="直接连接符 32"/>
          <p:cNvCxnSpPr>
            <a:stCxn id="23" idx="2"/>
          </p:cNvCxnSpPr>
          <p:nvPr/>
        </p:nvCxnSpPr>
        <p:spPr>
          <a:xfrm flipH="1">
            <a:off x="4504706" y="2132857"/>
            <a:ext cx="1" cy="495644"/>
          </a:xfrm>
          <a:prstGeom prst="line">
            <a:avLst/>
          </a:prstGeom>
          <a:ln w="12700">
            <a:solidFill>
              <a:srgbClr val="3814B0"/>
            </a:solidFill>
          </a:ln>
        </p:spPr>
        <p:style>
          <a:lnRef idx="1">
            <a:schemeClr val="accent1"/>
          </a:lnRef>
          <a:fillRef idx="0">
            <a:schemeClr val="accent1"/>
          </a:fillRef>
          <a:effectRef idx="0">
            <a:schemeClr val="accent1"/>
          </a:effectRef>
          <a:fontRef idx="minor">
            <a:schemeClr val="tx1"/>
          </a:fontRef>
        </p:style>
      </p:cxnSp>
      <p:cxnSp>
        <p:nvCxnSpPr>
          <p:cNvPr id="35" name="肘形连接符 34"/>
          <p:cNvCxnSpPr>
            <a:endCxn id="17" idx="0"/>
          </p:cNvCxnSpPr>
          <p:nvPr/>
        </p:nvCxnSpPr>
        <p:spPr>
          <a:xfrm>
            <a:off x="4504706" y="2628502"/>
            <a:ext cx="2046503" cy="999167"/>
          </a:xfrm>
          <a:prstGeom prst="bentConnector2">
            <a:avLst/>
          </a:prstGeom>
          <a:ln w="12700">
            <a:solidFill>
              <a:srgbClr val="3814B0"/>
            </a:solidFill>
            <a:tailEnd type="triangle"/>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a:off x="4810861" y="2141630"/>
            <a:ext cx="803" cy="267183"/>
          </a:xfrm>
          <a:prstGeom prst="line">
            <a:avLst/>
          </a:prstGeom>
          <a:ln w="12700">
            <a:solidFill>
              <a:srgbClr val="3814B0"/>
            </a:solidFill>
          </a:ln>
        </p:spPr>
        <p:style>
          <a:lnRef idx="1">
            <a:schemeClr val="accent1"/>
          </a:lnRef>
          <a:fillRef idx="0">
            <a:schemeClr val="accent1"/>
          </a:fillRef>
          <a:effectRef idx="0">
            <a:schemeClr val="accent1"/>
          </a:effectRef>
          <a:fontRef idx="minor">
            <a:schemeClr val="tx1"/>
          </a:fontRef>
        </p:style>
      </p:cxnSp>
      <p:cxnSp>
        <p:nvCxnSpPr>
          <p:cNvPr id="39" name="肘形连接符 38"/>
          <p:cNvCxnSpPr>
            <a:endCxn id="18" idx="0"/>
          </p:cNvCxnSpPr>
          <p:nvPr/>
        </p:nvCxnSpPr>
        <p:spPr>
          <a:xfrm>
            <a:off x="4810861" y="2407717"/>
            <a:ext cx="3712816" cy="1201430"/>
          </a:xfrm>
          <a:prstGeom prst="bentConnector2">
            <a:avLst/>
          </a:prstGeom>
          <a:ln w="12700">
            <a:solidFill>
              <a:srgbClr val="3814B0"/>
            </a:solidFill>
            <a:tailEnd type="triangle"/>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62623" y="5373216"/>
            <a:ext cx="364202" cy="307777"/>
          </a:xfrm>
          <a:prstGeom prst="rect">
            <a:avLst/>
          </a:prstGeom>
          <a:noFill/>
        </p:spPr>
        <p:txBody>
          <a:bodyPr wrap="none" rtlCol="0">
            <a:spAutoFit/>
          </a:bodyPr>
          <a:lstStyle/>
          <a:p>
            <a:r>
              <a:rPr lang="zh-CN" altLang="en-US" sz="1400" dirty="0" smtClean="0">
                <a:solidFill>
                  <a:srgbClr val="3814B0"/>
                </a:solidFill>
              </a:rPr>
              <a:t>❶</a:t>
            </a:r>
            <a:endParaRPr lang="zh-CN" altLang="en-US" sz="1400" dirty="0">
              <a:solidFill>
                <a:srgbClr val="3814B0"/>
              </a:solidFill>
            </a:endParaRPr>
          </a:p>
        </p:txBody>
      </p:sp>
      <p:sp>
        <p:nvSpPr>
          <p:cNvPr id="30" name="文本框 29"/>
          <p:cNvSpPr txBox="1"/>
          <p:nvPr/>
        </p:nvSpPr>
        <p:spPr>
          <a:xfrm>
            <a:off x="4056640" y="2858428"/>
            <a:ext cx="364202" cy="307777"/>
          </a:xfrm>
          <a:prstGeom prst="rect">
            <a:avLst/>
          </a:prstGeom>
          <a:noFill/>
        </p:spPr>
        <p:txBody>
          <a:bodyPr wrap="none" rtlCol="0">
            <a:spAutoFit/>
          </a:bodyPr>
          <a:lstStyle/>
          <a:p>
            <a:r>
              <a:rPr lang="zh-CN" altLang="en-US" sz="1400" dirty="0" smtClean="0">
                <a:solidFill>
                  <a:srgbClr val="3814B0"/>
                </a:solidFill>
              </a:rPr>
              <a:t>❶</a:t>
            </a:r>
            <a:endParaRPr lang="zh-CN" altLang="en-US" sz="1400" dirty="0">
              <a:solidFill>
                <a:srgbClr val="3814B0"/>
              </a:solidFill>
            </a:endParaRPr>
          </a:p>
        </p:txBody>
      </p:sp>
      <p:sp>
        <p:nvSpPr>
          <p:cNvPr id="25" name="文本框 24"/>
          <p:cNvSpPr txBox="1"/>
          <p:nvPr/>
        </p:nvSpPr>
        <p:spPr>
          <a:xfrm>
            <a:off x="59920" y="5733256"/>
            <a:ext cx="364202" cy="307777"/>
          </a:xfrm>
          <a:prstGeom prst="rect">
            <a:avLst/>
          </a:prstGeom>
          <a:noFill/>
        </p:spPr>
        <p:txBody>
          <a:bodyPr wrap="none" rtlCol="0">
            <a:spAutoFit/>
          </a:bodyPr>
          <a:lstStyle>
            <a:defPPr>
              <a:defRPr lang="zh-CN"/>
            </a:defPPr>
            <a:lvl1pPr>
              <a:defRPr sz="1400">
                <a:solidFill>
                  <a:srgbClr val="3814B0"/>
                </a:solidFill>
              </a:defRPr>
            </a:lvl1pPr>
          </a:lstStyle>
          <a:p>
            <a:r>
              <a:rPr lang="zh-CN" altLang="en-US" dirty="0"/>
              <a:t>❷</a:t>
            </a:r>
            <a:endParaRPr lang="zh-CN" altLang="en-US" dirty="0"/>
          </a:p>
        </p:txBody>
      </p:sp>
      <p:sp>
        <p:nvSpPr>
          <p:cNvPr id="32" name="文本框 31"/>
          <p:cNvSpPr txBox="1"/>
          <p:nvPr/>
        </p:nvSpPr>
        <p:spPr>
          <a:xfrm>
            <a:off x="6187008" y="2658692"/>
            <a:ext cx="364202" cy="307777"/>
          </a:xfrm>
          <a:prstGeom prst="rect">
            <a:avLst/>
          </a:prstGeom>
          <a:noFill/>
        </p:spPr>
        <p:txBody>
          <a:bodyPr wrap="none" rtlCol="0">
            <a:spAutoFit/>
          </a:bodyPr>
          <a:lstStyle>
            <a:defPPr>
              <a:defRPr lang="zh-CN"/>
            </a:defPPr>
            <a:lvl1pPr>
              <a:defRPr sz="1400">
                <a:solidFill>
                  <a:srgbClr val="3814B0"/>
                </a:solidFill>
              </a:defRPr>
            </a:lvl1pPr>
          </a:lstStyle>
          <a:p>
            <a:r>
              <a:rPr lang="zh-CN" altLang="en-US" dirty="0"/>
              <a:t>❷</a:t>
            </a:r>
            <a:endParaRPr lang="zh-CN" altLang="en-US" dirty="0"/>
          </a:p>
        </p:txBody>
      </p:sp>
      <p:sp>
        <p:nvSpPr>
          <p:cNvPr id="27" name="文本框 26"/>
          <p:cNvSpPr txBox="1"/>
          <p:nvPr/>
        </p:nvSpPr>
        <p:spPr>
          <a:xfrm>
            <a:off x="59920" y="6046893"/>
            <a:ext cx="364202" cy="307777"/>
          </a:xfrm>
          <a:prstGeom prst="rect">
            <a:avLst/>
          </a:prstGeom>
          <a:noFill/>
        </p:spPr>
        <p:txBody>
          <a:bodyPr wrap="none" rtlCol="0">
            <a:spAutoFit/>
          </a:bodyPr>
          <a:lstStyle>
            <a:defPPr>
              <a:defRPr lang="zh-CN"/>
            </a:defPPr>
            <a:lvl1pPr>
              <a:defRPr sz="1400">
                <a:solidFill>
                  <a:srgbClr val="3814B0"/>
                </a:solidFill>
              </a:defRPr>
            </a:lvl1pPr>
          </a:lstStyle>
          <a:p>
            <a:r>
              <a:rPr lang="zh-CN" altLang="en-US" dirty="0"/>
              <a:t>❸</a:t>
            </a:r>
            <a:endParaRPr lang="zh-CN" altLang="en-US" dirty="0"/>
          </a:p>
        </p:txBody>
      </p:sp>
      <p:sp>
        <p:nvSpPr>
          <p:cNvPr id="34" name="文本框 33"/>
          <p:cNvSpPr txBox="1"/>
          <p:nvPr/>
        </p:nvSpPr>
        <p:spPr>
          <a:xfrm>
            <a:off x="8159474" y="2433987"/>
            <a:ext cx="364202" cy="307777"/>
          </a:xfrm>
          <a:prstGeom prst="rect">
            <a:avLst/>
          </a:prstGeom>
          <a:noFill/>
        </p:spPr>
        <p:txBody>
          <a:bodyPr wrap="none" rtlCol="0">
            <a:spAutoFit/>
          </a:bodyPr>
          <a:lstStyle>
            <a:defPPr>
              <a:defRPr lang="zh-CN"/>
            </a:defPPr>
            <a:lvl1pPr>
              <a:defRPr sz="1400">
                <a:solidFill>
                  <a:srgbClr val="3814B0"/>
                </a:solidFill>
              </a:defRPr>
            </a:lvl1pPr>
          </a:lstStyle>
          <a:p>
            <a:r>
              <a:rPr lang="zh-CN" altLang="en-US" dirty="0"/>
              <a:t>❸</a:t>
            </a:r>
            <a:endParaRPr lang="zh-CN" altLang="en-US" dirty="0"/>
          </a:p>
        </p:txBody>
      </p:sp>
      <p:sp>
        <p:nvSpPr>
          <p:cNvPr id="36" name="灯片编号占位符 3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fade">
                                      <p:cBhvr>
                                        <p:cTn id="12" dur="500"/>
                                        <p:tgtEl>
                                          <p:spTgt spid="5">
                                            <p:txEl>
                                              <p:pRg st="0" end="0"/>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animEffect transition="in" filter="fade">
                                      <p:cBhvr>
                                        <p:cTn id="15" dur="500"/>
                                        <p:tgtEl>
                                          <p:spTgt spid="5">
                                            <p:txEl>
                                              <p:pRg st="1" end="1"/>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5">
                                            <p:txEl>
                                              <p:pRg st="8" end="8"/>
                                            </p:txEl>
                                          </p:spTgt>
                                        </p:tgtEl>
                                        <p:attrNameLst>
                                          <p:attrName>style.visibility</p:attrName>
                                        </p:attrNameLst>
                                      </p:cBhvr>
                                      <p:to>
                                        <p:strVal val="visible"/>
                                      </p:to>
                                    </p:set>
                                    <p:animEffect transition="in" filter="fade">
                                      <p:cBhvr>
                                        <p:cTn id="18" dur="500"/>
                                        <p:tgtEl>
                                          <p:spTgt spid="5">
                                            <p:txEl>
                                              <p:pRg st="8" end="8"/>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5">
                                            <p:txEl>
                                              <p:pRg st="2" end="2"/>
                                            </p:txEl>
                                          </p:spTgt>
                                        </p:tgtEl>
                                        <p:attrNameLst>
                                          <p:attrName>style.visibility</p:attrName>
                                        </p:attrNameLst>
                                      </p:cBhvr>
                                      <p:to>
                                        <p:strVal val="visible"/>
                                      </p:to>
                                    </p:set>
                                    <p:animEffect transition="in" filter="fade">
                                      <p:cBhvr>
                                        <p:cTn id="23" dur="500"/>
                                        <p:tgtEl>
                                          <p:spTgt spid="5">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6" presetClass="entr" presetSubtype="21" fill="hold" grpId="0" nodeType="click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barn(inVertical)">
                                      <p:cBhvr>
                                        <p:cTn id="28" dur="500"/>
                                        <p:tgtEl>
                                          <p:spTgt spid="6"/>
                                        </p:tgtEl>
                                      </p:cBhvr>
                                    </p:animEffect>
                                  </p:childTnLst>
                                </p:cTn>
                              </p:par>
                              <p:par>
                                <p:cTn id="29" presetID="16" presetClass="entr" presetSubtype="21"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barn(inVertical)">
                                      <p:cBhvr>
                                        <p:cTn id="31" dur="500"/>
                                        <p:tgtEl>
                                          <p:spTgt spid="10"/>
                                        </p:tgtEl>
                                      </p:cBhvr>
                                    </p:animEffect>
                                  </p:childTnLst>
                                </p:cTn>
                              </p:par>
                              <p:par>
                                <p:cTn id="32" presetID="16" presetClass="entr" presetSubtype="21" fill="hold" grpId="0" nodeType="with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barn(inVertical)">
                                      <p:cBhvr>
                                        <p:cTn id="34" dur="500"/>
                                        <p:tgtEl>
                                          <p:spTgt spid="13"/>
                                        </p:tgtEl>
                                      </p:cBhvr>
                                    </p:animEffect>
                                  </p:childTnLst>
                                </p:cTn>
                              </p:par>
                              <p:par>
                                <p:cTn id="35" presetID="16" presetClass="entr" presetSubtype="21" fill="hold" grpId="0" nodeType="withEffect">
                                  <p:stCondLst>
                                    <p:cond delay="0"/>
                                  </p:stCondLst>
                                  <p:childTnLst>
                                    <p:set>
                                      <p:cBhvr>
                                        <p:cTn id="36" dur="1" fill="hold">
                                          <p:stCondLst>
                                            <p:cond delay="0"/>
                                          </p:stCondLst>
                                        </p:cTn>
                                        <p:tgtEl>
                                          <p:spTgt spid="22"/>
                                        </p:tgtEl>
                                        <p:attrNameLst>
                                          <p:attrName>style.visibility</p:attrName>
                                        </p:attrNameLst>
                                      </p:cBhvr>
                                      <p:to>
                                        <p:strVal val="visible"/>
                                      </p:to>
                                    </p:set>
                                    <p:animEffect transition="in" filter="barn(inVertical)">
                                      <p:cBhvr>
                                        <p:cTn id="37" dur="500"/>
                                        <p:tgtEl>
                                          <p:spTgt spid="22"/>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7"/>
                                        </p:tgtEl>
                                        <p:attrNameLst>
                                          <p:attrName>style.visibility</p:attrName>
                                        </p:attrNameLst>
                                      </p:cBhvr>
                                      <p:to>
                                        <p:strVal val="visible"/>
                                      </p:to>
                                    </p:set>
                                    <p:animEffect transition="in" filter="fade">
                                      <p:cBhvr>
                                        <p:cTn id="42" dur="500"/>
                                        <p:tgtEl>
                                          <p:spTgt spid="7"/>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8"/>
                                        </p:tgtEl>
                                        <p:attrNameLst>
                                          <p:attrName>style.visibility</p:attrName>
                                        </p:attrNameLst>
                                      </p:cBhvr>
                                      <p:to>
                                        <p:strVal val="visible"/>
                                      </p:to>
                                    </p:set>
                                    <p:animEffect transition="in" filter="fade">
                                      <p:cBhvr>
                                        <p:cTn id="47" dur="500"/>
                                        <p:tgtEl>
                                          <p:spTgt spid="8"/>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16"/>
                                        </p:tgtEl>
                                        <p:attrNameLst>
                                          <p:attrName>style.visibility</p:attrName>
                                        </p:attrNameLst>
                                      </p:cBhvr>
                                      <p:to>
                                        <p:strVal val="visible"/>
                                      </p:to>
                                    </p:set>
                                    <p:animEffect transition="in" filter="wipe(left)">
                                      <p:cBhvr>
                                        <p:cTn id="52" dur="500"/>
                                        <p:tgtEl>
                                          <p:spTgt spid="16"/>
                                        </p:tgtEl>
                                      </p:cBhvr>
                                    </p:animEffect>
                                  </p:childTnLst>
                                </p:cTn>
                              </p:par>
                              <p:par>
                                <p:cTn id="53" presetID="22" presetClass="entr" presetSubtype="8" fill="hold" grpId="0" nodeType="withEffect">
                                  <p:stCondLst>
                                    <p:cond delay="0"/>
                                  </p:stCondLst>
                                  <p:childTnLst>
                                    <p:set>
                                      <p:cBhvr>
                                        <p:cTn id="54" dur="1" fill="hold">
                                          <p:stCondLst>
                                            <p:cond delay="0"/>
                                          </p:stCondLst>
                                        </p:cTn>
                                        <p:tgtEl>
                                          <p:spTgt spid="19"/>
                                        </p:tgtEl>
                                        <p:attrNameLst>
                                          <p:attrName>style.visibility</p:attrName>
                                        </p:attrNameLst>
                                      </p:cBhvr>
                                      <p:to>
                                        <p:strVal val="visible"/>
                                      </p:to>
                                    </p:set>
                                    <p:animEffect transition="in" filter="wipe(left)">
                                      <p:cBhvr>
                                        <p:cTn id="55" dur="500"/>
                                        <p:tgtEl>
                                          <p:spTgt spid="19"/>
                                        </p:tgtEl>
                                      </p:cBhvr>
                                    </p:animEffect>
                                  </p:childTnLst>
                                </p:cTn>
                              </p:par>
                            </p:childTnLst>
                          </p:cTn>
                        </p:par>
                      </p:childTnLst>
                    </p:cTn>
                  </p:par>
                  <p:par>
                    <p:cTn id="56" fill="hold">
                      <p:stCondLst>
                        <p:cond delay="indefinite"/>
                      </p:stCondLst>
                      <p:childTnLst>
                        <p:par>
                          <p:cTn id="57" fill="hold">
                            <p:stCondLst>
                              <p:cond delay="0"/>
                            </p:stCondLst>
                            <p:childTnLst>
                              <p:par>
                                <p:cTn id="58" presetID="16" presetClass="entr" presetSubtype="21" fill="hold" grpId="0" nodeType="clickEffect">
                                  <p:stCondLst>
                                    <p:cond delay="0"/>
                                  </p:stCondLst>
                                  <p:childTnLst>
                                    <p:set>
                                      <p:cBhvr>
                                        <p:cTn id="59" dur="1" fill="hold">
                                          <p:stCondLst>
                                            <p:cond delay="0"/>
                                          </p:stCondLst>
                                        </p:cTn>
                                        <p:tgtEl>
                                          <p:spTgt spid="23"/>
                                        </p:tgtEl>
                                        <p:attrNameLst>
                                          <p:attrName>style.visibility</p:attrName>
                                        </p:attrNameLst>
                                      </p:cBhvr>
                                      <p:to>
                                        <p:strVal val="visible"/>
                                      </p:to>
                                    </p:set>
                                    <p:animEffect transition="in" filter="barn(inVertical)">
                                      <p:cBhvr>
                                        <p:cTn id="60" dur="500"/>
                                        <p:tgtEl>
                                          <p:spTgt spid="23"/>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nodeType="clickEffect">
                                  <p:stCondLst>
                                    <p:cond delay="0"/>
                                  </p:stCondLst>
                                  <p:childTnLst>
                                    <p:set>
                                      <p:cBhvr>
                                        <p:cTn id="64" dur="1" fill="hold">
                                          <p:stCondLst>
                                            <p:cond delay="0"/>
                                          </p:stCondLst>
                                        </p:cTn>
                                        <p:tgtEl>
                                          <p:spTgt spid="5">
                                            <p:txEl>
                                              <p:pRg st="3" end="3"/>
                                            </p:txEl>
                                          </p:spTgt>
                                        </p:tgtEl>
                                        <p:attrNameLst>
                                          <p:attrName>style.visibility</p:attrName>
                                        </p:attrNameLst>
                                      </p:cBhvr>
                                      <p:to>
                                        <p:strVal val="visible"/>
                                      </p:to>
                                    </p:set>
                                    <p:animEffect transition="in" filter="fade">
                                      <p:cBhvr>
                                        <p:cTn id="65" dur="500"/>
                                        <p:tgtEl>
                                          <p:spTgt spid="5">
                                            <p:txEl>
                                              <p:pRg st="3" end="3"/>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grpId="0" nodeType="clickEffect">
                                  <p:stCondLst>
                                    <p:cond delay="0"/>
                                  </p:stCondLst>
                                  <p:childTnLst>
                                    <p:set>
                                      <p:cBhvr>
                                        <p:cTn id="69" dur="1" fill="hold">
                                          <p:stCondLst>
                                            <p:cond delay="0"/>
                                          </p:stCondLst>
                                        </p:cTn>
                                        <p:tgtEl>
                                          <p:spTgt spid="11"/>
                                        </p:tgtEl>
                                        <p:attrNameLst>
                                          <p:attrName>style.visibility</p:attrName>
                                        </p:attrNameLst>
                                      </p:cBhvr>
                                      <p:to>
                                        <p:strVal val="visible"/>
                                      </p:to>
                                    </p:set>
                                    <p:animEffect transition="in" filter="fade">
                                      <p:cBhvr>
                                        <p:cTn id="70" dur="500"/>
                                        <p:tgtEl>
                                          <p:spTgt spid="11"/>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grpId="0" nodeType="clickEffect">
                                  <p:stCondLst>
                                    <p:cond delay="0"/>
                                  </p:stCondLst>
                                  <p:childTnLst>
                                    <p:set>
                                      <p:cBhvr>
                                        <p:cTn id="74" dur="1" fill="hold">
                                          <p:stCondLst>
                                            <p:cond delay="0"/>
                                          </p:stCondLst>
                                        </p:cTn>
                                        <p:tgtEl>
                                          <p:spTgt spid="12"/>
                                        </p:tgtEl>
                                        <p:attrNameLst>
                                          <p:attrName>style.visibility</p:attrName>
                                        </p:attrNameLst>
                                      </p:cBhvr>
                                      <p:to>
                                        <p:strVal val="visible"/>
                                      </p:to>
                                    </p:set>
                                    <p:animEffect transition="in" filter="fade">
                                      <p:cBhvr>
                                        <p:cTn id="75" dur="500"/>
                                        <p:tgtEl>
                                          <p:spTgt spid="12"/>
                                        </p:tgtEl>
                                      </p:cBhvr>
                                    </p:animEffect>
                                  </p:childTnLst>
                                </p:cTn>
                              </p:par>
                            </p:childTnLst>
                          </p:cTn>
                        </p:par>
                      </p:childTnLst>
                    </p:cTn>
                  </p:par>
                  <p:par>
                    <p:cTn id="76" fill="hold">
                      <p:stCondLst>
                        <p:cond delay="indefinite"/>
                      </p:stCondLst>
                      <p:childTnLst>
                        <p:par>
                          <p:cTn id="77" fill="hold">
                            <p:stCondLst>
                              <p:cond delay="0"/>
                            </p:stCondLst>
                            <p:childTnLst>
                              <p:par>
                                <p:cTn id="78" presetID="22" presetClass="entr" presetSubtype="8" fill="hold" grpId="0" nodeType="clickEffect">
                                  <p:stCondLst>
                                    <p:cond delay="0"/>
                                  </p:stCondLst>
                                  <p:childTnLst>
                                    <p:set>
                                      <p:cBhvr>
                                        <p:cTn id="79" dur="1" fill="hold">
                                          <p:stCondLst>
                                            <p:cond delay="0"/>
                                          </p:stCondLst>
                                        </p:cTn>
                                        <p:tgtEl>
                                          <p:spTgt spid="20"/>
                                        </p:tgtEl>
                                        <p:attrNameLst>
                                          <p:attrName>style.visibility</p:attrName>
                                        </p:attrNameLst>
                                      </p:cBhvr>
                                      <p:to>
                                        <p:strVal val="visible"/>
                                      </p:to>
                                    </p:set>
                                    <p:animEffect transition="in" filter="wipe(left)">
                                      <p:cBhvr>
                                        <p:cTn id="80" dur="500"/>
                                        <p:tgtEl>
                                          <p:spTgt spid="20"/>
                                        </p:tgtEl>
                                      </p:cBhvr>
                                    </p:animEffect>
                                  </p:childTnLst>
                                </p:cTn>
                              </p:par>
                              <p:par>
                                <p:cTn id="81" presetID="22" presetClass="entr" presetSubtype="8" fill="hold" grpId="0" nodeType="withEffect">
                                  <p:stCondLst>
                                    <p:cond delay="0"/>
                                  </p:stCondLst>
                                  <p:childTnLst>
                                    <p:set>
                                      <p:cBhvr>
                                        <p:cTn id="82" dur="1" fill="hold">
                                          <p:stCondLst>
                                            <p:cond delay="0"/>
                                          </p:stCondLst>
                                        </p:cTn>
                                        <p:tgtEl>
                                          <p:spTgt spid="17"/>
                                        </p:tgtEl>
                                        <p:attrNameLst>
                                          <p:attrName>style.visibility</p:attrName>
                                        </p:attrNameLst>
                                      </p:cBhvr>
                                      <p:to>
                                        <p:strVal val="visible"/>
                                      </p:to>
                                    </p:set>
                                    <p:animEffect transition="in" filter="wipe(left)">
                                      <p:cBhvr>
                                        <p:cTn id="83" dur="500"/>
                                        <p:tgtEl>
                                          <p:spTgt spid="17"/>
                                        </p:tgtEl>
                                      </p:cBhvr>
                                    </p:animEffect>
                                  </p:childTnLst>
                                </p:cTn>
                              </p:par>
                            </p:childTnLst>
                          </p:cTn>
                        </p:par>
                      </p:childTnLst>
                    </p:cTn>
                  </p:par>
                  <p:par>
                    <p:cTn id="84" fill="hold">
                      <p:stCondLst>
                        <p:cond delay="indefinite"/>
                      </p:stCondLst>
                      <p:childTnLst>
                        <p:par>
                          <p:cTn id="85" fill="hold">
                            <p:stCondLst>
                              <p:cond delay="0"/>
                            </p:stCondLst>
                            <p:childTnLst>
                              <p:par>
                                <p:cTn id="86" presetID="10" presetClass="entr" presetSubtype="0" fill="hold" nodeType="clickEffect">
                                  <p:stCondLst>
                                    <p:cond delay="0"/>
                                  </p:stCondLst>
                                  <p:childTnLst>
                                    <p:set>
                                      <p:cBhvr>
                                        <p:cTn id="87" dur="1" fill="hold">
                                          <p:stCondLst>
                                            <p:cond delay="0"/>
                                          </p:stCondLst>
                                        </p:cTn>
                                        <p:tgtEl>
                                          <p:spTgt spid="5">
                                            <p:txEl>
                                              <p:pRg st="4" end="4"/>
                                            </p:txEl>
                                          </p:spTgt>
                                        </p:tgtEl>
                                        <p:attrNameLst>
                                          <p:attrName>style.visibility</p:attrName>
                                        </p:attrNameLst>
                                      </p:cBhvr>
                                      <p:to>
                                        <p:strVal val="visible"/>
                                      </p:to>
                                    </p:set>
                                    <p:animEffect transition="in" filter="fade">
                                      <p:cBhvr>
                                        <p:cTn id="88" dur="500"/>
                                        <p:tgtEl>
                                          <p:spTgt spid="5">
                                            <p:txEl>
                                              <p:pRg st="4" end="4"/>
                                            </p:txEl>
                                          </p:spTgt>
                                        </p:tgtEl>
                                      </p:cBhvr>
                                    </p:animEffect>
                                  </p:childTnLst>
                                </p:cTn>
                              </p:par>
                            </p:childTnLst>
                          </p:cTn>
                        </p:par>
                      </p:childTnLst>
                    </p:cTn>
                  </p:par>
                  <p:par>
                    <p:cTn id="89" fill="hold">
                      <p:stCondLst>
                        <p:cond delay="indefinite"/>
                      </p:stCondLst>
                      <p:childTnLst>
                        <p:par>
                          <p:cTn id="90" fill="hold">
                            <p:stCondLst>
                              <p:cond delay="0"/>
                            </p:stCondLst>
                            <p:childTnLst>
                              <p:par>
                                <p:cTn id="91" presetID="10" presetClass="entr" presetSubtype="0" fill="hold" grpId="0" nodeType="clickEffect">
                                  <p:stCondLst>
                                    <p:cond delay="0"/>
                                  </p:stCondLst>
                                  <p:childTnLst>
                                    <p:set>
                                      <p:cBhvr>
                                        <p:cTn id="92" dur="1" fill="hold">
                                          <p:stCondLst>
                                            <p:cond delay="0"/>
                                          </p:stCondLst>
                                        </p:cTn>
                                        <p:tgtEl>
                                          <p:spTgt spid="14"/>
                                        </p:tgtEl>
                                        <p:attrNameLst>
                                          <p:attrName>style.visibility</p:attrName>
                                        </p:attrNameLst>
                                      </p:cBhvr>
                                      <p:to>
                                        <p:strVal val="visible"/>
                                      </p:to>
                                    </p:set>
                                    <p:animEffect transition="in" filter="fade">
                                      <p:cBhvr>
                                        <p:cTn id="93" dur="500"/>
                                        <p:tgtEl>
                                          <p:spTgt spid="14"/>
                                        </p:tgtEl>
                                      </p:cBhvr>
                                    </p:animEffect>
                                  </p:childTnLst>
                                </p:cTn>
                              </p:par>
                            </p:childTnLst>
                          </p:cTn>
                        </p:par>
                      </p:childTnLst>
                    </p:cTn>
                  </p:par>
                  <p:par>
                    <p:cTn id="94" fill="hold">
                      <p:stCondLst>
                        <p:cond delay="indefinite"/>
                      </p:stCondLst>
                      <p:childTnLst>
                        <p:par>
                          <p:cTn id="95" fill="hold">
                            <p:stCondLst>
                              <p:cond delay="0"/>
                            </p:stCondLst>
                            <p:childTnLst>
                              <p:par>
                                <p:cTn id="96" presetID="10" presetClass="entr" presetSubtype="0" fill="hold" grpId="0" nodeType="clickEffect">
                                  <p:stCondLst>
                                    <p:cond delay="0"/>
                                  </p:stCondLst>
                                  <p:childTnLst>
                                    <p:set>
                                      <p:cBhvr>
                                        <p:cTn id="97" dur="1" fill="hold">
                                          <p:stCondLst>
                                            <p:cond delay="0"/>
                                          </p:stCondLst>
                                        </p:cTn>
                                        <p:tgtEl>
                                          <p:spTgt spid="15"/>
                                        </p:tgtEl>
                                        <p:attrNameLst>
                                          <p:attrName>style.visibility</p:attrName>
                                        </p:attrNameLst>
                                      </p:cBhvr>
                                      <p:to>
                                        <p:strVal val="visible"/>
                                      </p:to>
                                    </p:set>
                                    <p:animEffect transition="in" filter="fade">
                                      <p:cBhvr>
                                        <p:cTn id="98" dur="500"/>
                                        <p:tgtEl>
                                          <p:spTgt spid="15"/>
                                        </p:tgtEl>
                                      </p:cBhvr>
                                    </p:animEffect>
                                  </p:childTnLst>
                                </p:cTn>
                              </p:par>
                            </p:childTnLst>
                          </p:cTn>
                        </p:par>
                      </p:childTnLst>
                    </p:cTn>
                  </p:par>
                  <p:par>
                    <p:cTn id="99" fill="hold">
                      <p:stCondLst>
                        <p:cond delay="indefinite"/>
                      </p:stCondLst>
                      <p:childTnLst>
                        <p:par>
                          <p:cTn id="100" fill="hold">
                            <p:stCondLst>
                              <p:cond delay="0"/>
                            </p:stCondLst>
                            <p:childTnLst>
                              <p:par>
                                <p:cTn id="101" presetID="22" presetClass="entr" presetSubtype="8" fill="hold" grpId="0" nodeType="clickEffect">
                                  <p:stCondLst>
                                    <p:cond delay="0"/>
                                  </p:stCondLst>
                                  <p:childTnLst>
                                    <p:set>
                                      <p:cBhvr>
                                        <p:cTn id="102" dur="1" fill="hold">
                                          <p:stCondLst>
                                            <p:cond delay="0"/>
                                          </p:stCondLst>
                                        </p:cTn>
                                        <p:tgtEl>
                                          <p:spTgt spid="18"/>
                                        </p:tgtEl>
                                        <p:attrNameLst>
                                          <p:attrName>style.visibility</p:attrName>
                                        </p:attrNameLst>
                                      </p:cBhvr>
                                      <p:to>
                                        <p:strVal val="visible"/>
                                      </p:to>
                                    </p:set>
                                    <p:animEffect transition="in" filter="wipe(left)">
                                      <p:cBhvr>
                                        <p:cTn id="103" dur="500"/>
                                        <p:tgtEl>
                                          <p:spTgt spid="18"/>
                                        </p:tgtEl>
                                      </p:cBhvr>
                                    </p:animEffect>
                                  </p:childTnLst>
                                </p:cTn>
                              </p:par>
                              <p:par>
                                <p:cTn id="104" presetID="22" presetClass="entr" presetSubtype="8" fill="hold" grpId="0" nodeType="withEffect">
                                  <p:stCondLst>
                                    <p:cond delay="0"/>
                                  </p:stCondLst>
                                  <p:childTnLst>
                                    <p:set>
                                      <p:cBhvr>
                                        <p:cTn id="105" dur="1" fill="hold">
                                          <p:stCondLst>
                                            <p:cond delay="0"/>
                                          </p:stCondLst>
                                        </p:cTn>
                                        <p:tgtEl>
                                          <p:spTgt spid="21"/>
                                        </p:tgtEl>
                                        <p:attrNameLst>
                                          <p:attrName>style.visibility</p:attrName>
                                        </p:attrNameLst>
                                      </p:cBhvr>
                                      <p:to>
                                        <p:strVal val="visible"/>
                                      </p:to>
                                    </p:set>
                                    <p:animEffect transition="in" filter="wipe(left)">
                                      <p:cBhvr>
                                        <p:cTn id="106" dur="500"/>
                                        <p:tgtEl>
                                          <p:spTgt spid="21"/>
                                        </p:tgtEl>
                                      </p:cBhvr>
                                    </p:animEffect>
                                  </p:childTnLst>
                                </p:cTn>
                              </p:par>
                            </p:childTnLst>
                          </p:cTn>
                        </p:par>
                      </p:childTnLst>
                    </p:cTn>
                  </p:par>
                  <p:par>
                    <p:cTn id="107" fill="hold">
                      <p:stCondLst>
                        <p:cond delay="indefinite"/>
                      </p:stCondLst>
                      <p:childTnLst>
                        <p:par>
                          <p:cTn id="108" fill="hold">
                            <p:stCondLst>
                              <p:cond delay="0"/>
                            </p:stCondLst>
                            <p:childTnLst>
                              <p:par>
                                <p:cTn id="109" presetID="10" presetClass="entr" presetSubtype="0" fill="hold" nodeType="clickEffect">
                                  <p:stCondLst>
                                    <p:cond delay="0"/>
                                  </p:stCondLst>
                                  <p:childTnLst>
                                    <p:set>
                                      <p:cBhvr>
                                        <p:cTn id="110" dur="1" fill="hold">
                                          <p:stCondLst>
                                            <p:cond delay="0"/>
                                          </p:stCondLst>
                                        </p:cTn>
                                        <p:tgtEl>
                                          <p:spTgt spid="5">
                                            <p:txEl>
                                              <p:pRg st="5" end="5"/>
                                            </p:txEl>
                                          </p:spTgt>
                                        </p:tgtEl>
                                        <p:attrNameLst>
                                          <p:attrName>style.visibility</p:attrName>
                                        </p:attrNameLst>
                                      </p:cBhvr>
                                      <p:to>
                                        <p:strVal val="visible"/>
                                      </p:to>
                                    </p:set>
                                    <p:animEffect transition="in" filter="fade">
                                      <p:cBhvr>
                                        <p:cTn id="111" dur="500"/>
                                        <p:tgtEl>
                                          <p:spTgt spid="5">
                                            <p:txEl>
                                              <p:pRg st="5" end="5"/>
                                            </p:txEl>
                                          </p:spTgt>
                                        </p:tgtEl>
                                      </p:cBhvr>
                                    </p:animEffect>
                                  </p:childTnLst>
                                </p:cTn>
                              </p:par>
                            </p:childTnLst>
                          </p:cTn>
                        </p:par>
                      </p:childTnLst>
                    </p:cTn>
                  </p:par>
                  <p:par>
                    <p:cTn id="112" fill="hold">
                      <p:stCondLst>
                        <p:cond delay="indefinite"/>
                      </p:stCondLst>
                      <p:childTnLst>
                        <p:par>
                          <p:cTn id="113" fill="hold">
                            <p:stCondLst>
                              <p:cond delay="0"/>
                            </p:stCondLst>
                            <p:childTnLst>
                              <p:par>
                                <p:cTn id="114" presetID="10" presetClass="entr" presetSubtype="0" fill="hold" grpId="0" nodeType="clickEffect">
                                  <p:stCondLst>
                                    <p:cond delay="0"/>
                                  </p:stCondLst>
                                  <p:childTnLst>
                                    <p:set>
                                      <p:cBhvr>
                                        <p:cTn id="115" dur="1" fill="hold">
                                          <p:stCondLst>
                                            <p:cond delay="0"/>
                                          </p:stCondLst>
                                        </p:cTn>
                                        <p:tgtEl>
                                          <p:spTgt spid="3"/>
                                        </p:tgtEl>
                                        <p:attrNameLst>
                                          <p:attrName>style.visibility</p:attrName>
                                        </p:attrNameLst>
                                      </p:cBhvr>
                                      <p:to>
                                        <p:strVal val="visible"/>
                                      </p:to>
                                    </p:set>
                                    <p:animEffect transition="in" filter="fade">
                                      <p:cBhvr>
                                        <p:cTn id="116" dur="500"/>
                                        <p:tgtEl>
                                          <p:spTgt spid="3"/>
                                        </p:tgtEl>
                                      </p:cBhvr>
                                    </p:animEffect>
                                  </p:childTnLst>
                                </p:cTn>
                              </p:par>
                            </p:childTnLst>
                          </p:cTn>
                        </p:par>
                      </p:childTnLst>
                    </p:cTn>
                  </p:par>
                  <p:par>
                    <p:cTn id="117" fill="hold">
                      <p:stCondLst>
                        <p:cond delay="indefinite"/>
                      </p:stCondLst>
                      <p:childTnLst>
                        <p:par>
                          <p:cTn id="118" fill="hold">
                            <p:stCondLst>
                              <p:cond delay="0"/>
                            </p:stCondLst>
                            <p:childTnLst>
                              <p:par>
                                <p:cTn id="119" presetID="10" presetClass="entr" presetSubtype="0" fill="hold" grpId="0" nodeType="clickEffect">
                                  <p:stCondLst>
                                    <p:cond delay="0"/>
                                  </p:stCondLst>
                                  <p:childTnLst>
                                    <p:set>
                                      <p:cBhvr>
                                        <p:cTn id="120" dur="1" fill="hold">
                                          <p:stCondLst>
                                            <p:cond delay="0"/>
                                          </p:stCondLst>
                                        </p:cTn>
                                        <p:tgtEl>
                                          <p:spTgt spid="30"/>
                                        </p:tgtEl>
                                        <p:attrNameLst>
                                          <p:attrName>style.visibility</p:attrName>
                                        </p:attrNameLst>
                                      </p:cBhvr>
                                      <p:to>
                                        <p:strVal val="visible"/>
                                      </p:to>
                                    </p:set>
                                    <p:animEffect transition="in" filter="fade">
                                      <p:cBhvr>
                                        <p:cTn id="121" dur="500"/>
                                        <p:tgtEl>
                                          <p:spTgt spid="30"/>
                                        </p:tgtEl>
                                      </p:cBhvr>
                                    </p:animEffect>
                                  </p:childTnLst>
                                </p:cTn>
                              </p:par>
                            </p:childTnLst>
                          </p:cTn>
                        </p:par>
                      </p:childTnLst>
                    </p:cTn>
                  </p:par>
                  <p:par>
                    <p:cTn id="122" fill="hold">
                      <p:stCondLst>
                        <p:cond delay="indefinite"/>
                      </p:stCondLst>
                      <p:childTnLst>
                        <p:par>
                          <p:cTn id="123" fill="hold">
                            <p:stCondLst>
                              <p:cond delay="0"/>
                            </p:stCondLst>
                            <p:childTnLst>
                              <p:par>
                                <p:cTn id="124" presetID="22" presetClass="entr" presetSubtype="1" fill="hold" nodeType="clickEffect">
                                  <p:stCondLst>
                                    <p:cond delay="0"/>
                                  </p:stCondLst>
                                  <p:childTnLst>
                                    <p:set>
                                      <p:cBhvr>
                                        <p:cTn id="125" dur="1" fill="hold">
                                          <p:stCondLst>
                                            <p:cond delay="0"/>
                                          </p:stCondLst>
                                        </p:cTn>
                                        <p:tgtEl>
                                          <p:spTgt spid="26"/>
                                        </p:tgtEl>
                                        <p:attrNameLst>
                                          <p:attrName>style.visibility</p:attrName>
                                        </p:attrNameLst>
                                      </p:cBhvr>
                                      <p:to>
                                        <p:strVal val="visible"/>
                                      </p:to>
                                    </p:set>
                                    <p:animEffect transition="in" filter="wipe(up)">
                                      <p:cBhvr>
                                        <p:cTn id="126" dur="500"/>
                                        <p:tgtEl>
                                          <p:spTgt spid="26"/>
                                        </p:tgtEl>
                                      </p:cBhvr>
                                    </p:animEffect>
                                  </p:childTnLst>
                                </p:cTn>
                              </p:par>
                            </p:childTnLst>
                          </p:cTn>
                        </p:par>
                      </p:childTnLst>
                    </p:cTn>
                  </p:par>
                  <p:par>
                    <p:cTn id="127" fill="hold">
                      <p:stCondLst>
                        <p:cond delay="indefinite"/>
                      </p:stCondLst>
                      <p:childTnLst>
                        <p:par>
                          <p:cTn id="128" fill="hold">
                            <p:stCondLst>
                              <p:cond delay="0"/>
                            </p:stCondLst>
                            <p:childTnLst>
                              <p:par>
                                <p:cTn id="129" presetID="10" presetClass="entr" presetSubtype="0" fill="hold" nodeType="clickEffect">
                                  <p:stCondLst>
                                    <p:cond delay="0"/>
                                  </p:stCondLst>
                                  <p:childTnLst>
                                    <p:set>
                                      <p:cBhvr>
                                        <p:cTn id="130" dur="1" fill="hold">
                                          <p:stCondLst>
                                            <p:cond delay="0"/>
                                          </p:stCondLst>
                                        </p:cTn>
                                        <p:tgtEl>
                                          <p:spTgt spid="5">
                                            <p:txEl>
                                              <p:pRg st="6" end="6"/>
                                            </p:txEl>
                                          </p:spTgt>
                                        </p:tgtEl>
                                        <p:attrNameLst>
                                          <p:attrName>style.visibility</p:attrName>
                                        </p:attrNameLst>
                                      </p:cBhvr>
                                      <p:to>
                                        <p:strVal val="visible"/>
                                      </p:to>
                                    </p:set>
                                    <p:animEffect transition="in" filter="fade">
                                      <p:cBhvr>
                                        <p:cTn id="131" dur="500"/>
                                        <p:tgtEl>
                                          <p:spTgt spid="5">
                                            <p:txEl>
                                              <p:pRg st="6" end="6"/>
                                            </p:txEl>
                                          </p:spTgt>
                                        </p:tgtEl>
                                      </p:cBhvr>
                                    </p:animEffect>
                                  </p:childTnLst>
                                </p:cTn>
                              </p:par>
                            </p:childTnLst>
                          </p:cTn>
                        </p:par>
                      </p:childTnLst>
                    </p:cTn>
                  </p:par>
                  <p:par>
                    <p:cTn id="132" fill="hold">
                      <p:stCondLst>
                        <p:cond delay="indefinite"/>
                      </p:stCondLst>
                      <p:childTnLst>
                        <p:par>
                          <p:cTn id="133" fill="hold">
                            <p:stCondLst>
                              <p:cond delay="0"/>
                            </p:stCondLst>
                            <p:childTnLst>
                              <p:par>
                                <p:cTn id="134" presetID="10" presetClass="entr" presetSubtype="0" fill="hold" grpId="0" nodeType="clickEffect">
                                  <p:stCondLst>
                                    <p:cond delay="0"/>
                                  </p:stCondLst>
                                  <p:childTnLst>
                                    <p:set>
                                      <p:cBhvr>
                                        <p:cTn id="135" dur="1" fill="hold">
                                          <p:stCondLst>
                                            <p:cond delay="0"/>
                                          </p:stCondLst>
                                        </p:cTn>
                                        <p:tgtEl>
                                          <p:spTgt spid="25"/>
                                        </p:tgtEl>
                                        <p:attrNameLst>
                                          <p:attrName>style.visibility</p:attrName>
                                        </p:attrNameLst>
                                      </p:cBhvr>
                                      <p:to>
                                        <p:strVal val="visible"/>
                                      </p:to>
                                    </p:set>
                                    <p:animEffect transition="in" filter="fade">
                                      <p:cBhvr>
                                        <p:cTn id="136" dur="500"/>
                                        <p:tgtEl>
                                          <p:spTgt spid="25"/>
                                        </p:tgtEl>
                                      </p:cBhvr>
                                    </p:animEffect>
                                  </p:childTnLst>
                                </p:cTn>
                              </p:par>
                              <p:par>
                                <p:cTn id="137" presetID="10" presetClass="entr" presetSubtype="0" fill="hold" grpId="0" nodeType="withEffect">
                                  <p:stCondLst>
                                    <p:cond delay="0"/>
                                  </p:stCondLst>
                                  <p:childTnLst>
                                    <p:set>
                                      <p:cBhvr>
                                        <p:cTn id="138" dur="1" fill="hold">
                                          <p:stCondLst>
                                            <p:cond delay="0"/>
                                          </p:stCondLst>
                                        </p:cTn>
                                        <p:tgtEl>
                                          <p:spTgt spid="32"/>
                                        </p:tgtEl>
                                        <p:attrNameLst>
                                          <p:attrName>style.visibility</p:attrName>
                                        </p:attrNameLst>
                                      </p:cBhvr>
                                      <p:to>
                                        <p:strVal val="visible"/>
                                      </p:to>
                                    </p:set>
                                    <p:animEffect transition="in" filter="fade">
                                      <p:cBhvr>
                                        <p:cTn id="139" dur="500"/>
                                        <p:tgtEl>
                                          <p:spTgt spid="32"/>
                                        </p:tgtEl>
                                      </p:cBhvr>
                                    </p:animEffect>
                                  </p:childTnLst>
                                </p:cTn>
                              </p:par>
                            </p:childTnLst>
                          </p:cTn>
                        </p:par>
                      </p:childTnLst>
                    </p:cTn>
                  </p:par>
                  <p:par>
                    <p:cTn id="140" fill="hold">
                      <p:stCondLst>
                        <p:cond delay="indefinite"/>
                      </p:stCondLst>
                      <p:childTnLst>
                        <p:par>
                          <p:cTn id="141" fill="hold">
                            <p:stCondLst>
                              <p:cond delay="0"/>
                            </p:stCondLst>
                            <p:childTnLst>
                              <p:par>
                                <p:cTn id="142" presetID="22" presetClass="entr" presetSubtype="1" fill="hold" nodeType="clickEffect">
                                  <p:stCondLst>
                                    <p:cond delay="0"/>
                                  </p:stCondLst>
                                  <p:childTnLst>
                                    <p:set>
                                      <p:cBhvr>
                                        <p:cTn id="143" dur="1" fill="hold">
                                          <p:stCondLst>
                                            <p:cond delay="0"/>
                                          </p:stCondLst>
                                        </p:cTn>
                                        <p:tgtEl>
                                          <p:spTgt spid="33"/>
                                        </p:tgtEl>
                                        <p:attrNameLst>
                                          <p:attrName>style.visibility</p:attrName>
                                        </p:attrNameLst>
                                      </p:cBhvr>
                                      <p:to>
                                        <p:strVal val="visible"/>
                                      </p:to>
                                    </p:set>
                                    <p:animEffect transition="in" filter="wipe(up)">
                                      <p:cBhvr>
                                        <p:cTn id="144" dur="500"/>
                                        <p:tgtEl>
                                          <p:spTgt spid="33"/>
                                        </p:tgtEl>
                                      </p:cBhvr>
                                    </p:animEffect>
                                  </p:childTnLst>
                                </p:cTn>
                              </p:par>
                            </p:childTnLst>
                          </p:cTn>
                        </p:par>
                      </p:childTnLst>
                    </p:cTn>
                  </p:par>
                  <p:par>
                    <p:cTn id="145" fill="hold">
                      <p:stCondLst>
                        <p:cond delay="indefinite"/>
                      </p:stCondLst>
                      <p:childTnLst>
                        <p:par>
                          <p:cTn id="146" fill="hold">
                            <p:stCondLst>
                              <p:cond delay="0"/>
                            </p:stCondLst>
                            <p:childTnLst>
                              <p:par>
                                <p:cTn id="147" presetID="22" presetClass="entr" presetSubtype="8" fill="hold" nodeType="clickEffect">
                                  <p:stCondLst>
                                    <p:cond delay="0"/>
                                  </p:stCondLst>
                                  <p:childTnLst>
                                    <p:set>
                                      <p:cBhvr>
                                        <p:cTn id="148" dur="1" fill="hold">
                                          <p:stCondLst>
                                            <p:cond delay="0"/>
                                          </p:stCondLst>
                                        </p:cTn>
                                        <p:tgtEl>
                                          <p:spTgt spid="35"/>
                                        </p:tgtEl>
                                        <p:attrNameLst>
                                          <p:attrName>style.visibility</p:attrName>
                                        </p:attrNameLst>
                                      </p:cBhvr>
                                      <p:to>
                                        <p:strVal val="visible"/>
                                      </p:to>
                                    </p:set>
                                    <p:animEffect transition="in" filter="wipe(left)">
                                      <p:cBhvr>
                                        <p:cTn id="149" dur="500"/>
                                        <p:tgtEl>
                                          <p:spTgt spid="35"/>
                                        </p:tgtEl>
                                      </p:cBhvr>
                                    </p:animEffect>
                                  </p:childTnLst>
                                </p:cTn>
                              </p:par>
                            </p:childTnLst>
                          </p:cTn>
                        </p:par>
                      </p:childTnLst>
                    </p:cTn>
                  </p:par>
                  <p:par>
                    <p:cTn id="150" fill="hold">
                      <p:stCondLst>
                        <p:cond delay="indefinite"/>
                      </p:stCondLst>
                      <p:childTnLst>
                        <p:par>
                          <p:cTn id="151" fill="hold">
                            <p:stCondLst>
                              <p:cond delay="0"/>
                            </p:stCondLst>
                            <p:childTnLst>
                              <p:par>
                                <p:cTn id="152" presetID="10" presetClass="entr" presetSubtype="0" fill="hold" nodeType="clickEffect">
                                  <p:stCondLst>
                                    <p:cond delay="0"/>
                                  </p:stCondLst>
                                  <p:childTnLst>
                                    <p:set>
                                      <p:cBhvr>
                                        <p:cTn id="153" dur="1" fill="hold">
                                          <p:stCondLst>
                                            <p:cond delay="0"/>
                                          </p:stCondLst>
                                        </p:cTn>
                                        <p:tgtEl>
                                          <p:spTgt spid="5">
                                            <p:txEl>
                                              <p:pRg st="7" end="7"/>
                                            </p:txEl>
                                          </p:spTgt>
                                        </p:tgtEl>
                                        <p:attrNameLst>
                                          <p:attrName>style.visibility</p:attrName>
                                        </p:attrNameLst>
                                      </p:cBhvr>
                                      <p:to>
                                        <p:strVal val="visible"/>
                                      </p:to>
                                    </p:set>
                                    <p:animEffect transition="in" filter="fade">
                                      <p:cBhvr>
                                        <p:cTn id="154" dur="500"/>
                                        <p:tgtEl>
                                          <p:spTgt spid="5">
                                            <p:txEl>
                                              <p:pRg st="7" end="7"/>
                                            </p:txEl>
                                          </p:spTgt>
                                        </p:tgtEl>
                                      </p:cBhvr>
                                    </p:animEffect>
                                  </p:childTnLst>
                                </p:cTn>
                              </p:par>
                            </p:childTnLst>
                          </p:cTn>
                        </p:par>
                      </p:childTnLst>
                    </p:cTn>
                  </p:par>
                  <p:par>
                    <p:cTn id="155" fill="hold">
                      <p:stCondLst>
                        <p:cond delay="indefinite"/>
                      </p:stCondLst>
                      <p:childTnLst>
                        <p:par>
                          <p:cTn id="156" fill="hold">
                            <p:stCondLst>
                              <p:cond delay="0"/>
                            </p:stCondLst>
                            <p:childTnLst>
                              <p:par>
                                <p:cTn id="157" presetID="10" presetClass="entr" presetSubtype="0" fill="hold" grpId="0" nodeType="clickEffect">
                                  <p:stCondLst>
                                    <p:cond delay="0"/>
                                  </p:stCondLst>
                                  <p:childTnLst>
                                    <p:set>
                                      <p:cBhvr>
                                        <p:cTn id="158" dur="1" fill="hold">
                                          <p:stCondLst>
                                            <p:cond delay="0"/>
                                          </p:stCondLst>
                                        </p:cTn>
                                        <p:tgtEl>
                                          <p:spTgt spid="34"/>
                                        </p:tgtEl>
                                        <p:attrNameLst>
                                          <p:attrName>style.visibility</p:attrName>
                                        </p:attrNameLst>
                                      </p:cBhvr>
                                      <p:to>
                                        <p:strVal val="visible"/>
                                      </p:to>
                                    </p:set>
                                    <p:animEffect transition="in" filter="fade">
                                      <p:cBhvr>
                                        <p:cTn id="159" dur="500"/>
                                        <p:tgtEl>
                                          <p:spTgt spid="34"/>
                                        </p:tgtEl>
                                      </p:cBhvr>
                                    </p:animEffect>
                                  </p:childTnLst>
                                </p:cTn>
                              </p:par>
                              <p:par>
                                <p:cTn id="160" presetID="10" presetClass="entr" presetSubtype="0" fill="hold" grpId="0" nodeType="withEffect">
                                  <p:stCondLst>
                                    <p:cond delay="0"/>
                                  </p:stCondLst>
                                  <p:childTnLst>
                                    <p:set>
                                      <p:cBhvr>
                                        <p:cTn id="161" dur="1" fill="hold">
                                          <p:stCondLst>
                                            <p:cond delay="0"/>
                                          </p:stCondLst>
                                        </p:cTn>
                                        <p:tgtEl>
                                          <p:spTgt spid="27"/>
                                        </p:tgtEl>
                                        <p:attrNameLst>
                                          <p:attrName>style.visibility</p:attrName>
                                        </p:attrNameLst>
                                      </p:cBhvr>
                                      <p:to>
                                        <p:strVal val="visible"/>
                                      </p:to>
                                    </p:set>
                                    <p:animEffect transition="in" filter="fade">
                                      <p:cBhvr>
                                        <p:cTn id="162" dur="500"/>
                                        <p:tgtEl>
                                          <p:spTgt spid="27"/>
                                        </p:tgtEl>
                                      </p:cBhvr>
                                    </p:animEffect>
                                  </p:childTnLst>
                                </p:cTn>
                              </p:par>
                            </p:childTnLst>
                          </p:cTn>
                        </p:par>
                      </p:childTnLst>
                    </p:cTn>
                  </p:par>
                  <p:par>
                    <p:cTn id="163" fill="hold">
                      <p:stCondLst>
                        <p:cond delay="indefinite"/>
                      </p:stCondLst>
                      <p:childTnLst>
                        <p:par>
                          <p:cTn id="164" fill="hold">
                            <p:stCondLst>
                              <p:cond delay="0"/>
                            </p:stCondLst>
                            <p:childTnLst>
                              <p:par>
                                <p:cTn id="165" presetID="22" presetClass="entr" presetSubtype="1" fill="hold" nodeType="clickEffect">
                                  <p:stCondLst>
                                    <p:cond delay="0"/>
                                  </p:stCondLst>
                                  <p:childTnLst>
                                    <p:set>
                                      <p:cBhvr>
                                        <p:cTn id="166" dur="1" fill="hold">
                                          <p:stCondLst>
                                            <p:cond delay="0"/>
                                          </p:stCondLst>
                                        </p:cTn>
                                        <p:tgtEl>
                                          <p:spTgt spid="37"/>
                                        </p:tgtEl>
                                        <p:attrNameLst>
                                          <p:attrName>style.visibility</p:attrName>
                                        </p:attrNameLst>
                                      </p:cBhvr>
                                      <p:to>
                                        <p:strVal val="visible"/>
                                      </p:to>
                                    </p:set>
                                    <p:animEffect transition="in" filter="wipe(up)">
                                      <p:cBhvr>
                                        <p:cTn id="167" dur="500"/>
                                        <p:tgtEl>
                                          <p:spTgt spid="37"/>
                                        </p:tgtEl>
                                      </p:cBhvr>
                                    </p:animEffect>
                                  </p:childTnLst>
                                </p:cTn>
                              </p:par>
                            </p:childTnLst>
                          </p:cTn>
                        </p:par>
                      </p:childTnLst>
                    </p:cTn>
                  </p:par>
                  <p:par>
                    <p:cTn id="168" fill="hold">
                      <p:stCondLst>
                        <p:cond delay="indefinite"/>
                      </p:stCondLst>
                      <p:childTnLst>
                        <p:par>
                          <p:cTn id="169" fill="hold">
                            <p:stCondLst>
                              <p:cond delay="0"/>
                            </p:stCondLst>
                            <p:childTnLst>
                              <p:par>
                                <p:cTn id="170" presetID="22" presetClass="entr" presetSubtype="8" fill="hold" nodeType="clickEffect">
                                  <p:stCondLst>
                                    <p:cond delay="0"/>
                                  </p:stCondLst>
                                  <p:childTnLst>
                                    <p:set>
                                      <p:cBhvr>
                                        <p:cTn id="171" dur="1" fill="hold">
                                          <p:stCondLst>
                                            <p:cond delay="0"/>
                                          </p:stCondLst>
                                        </p:cTn>
                                        <p:tgtEl>
                                          <p:spTgt spid="39"/>
                                        </p:tgtEl>
                                        <p:attrNameLst>
                                          <p:attrName>style.visibility</p:attrName>
                                        </p:attrNameLst>
                                      </p:cBhvr>
                                      <p:to>
                                        <p:strVal val="visible"/>
                                      </p:to>
                                    </p:set>
                                    <p:animEffect transition="in" filter="wipe(left)">
                                      <p:cBhvr>
                                        <p:cTn id="172" dur="500"/>
                                        <p:tgtEl>
                                          <p:spTgt spid="39"/>
                                        </p:tgtEl>
                                      </p:cBhvr>
                                    </p:animEffect>
                                  </p:childTnLst>
                                </p:cTn>
                              </p:par>
                            </p:childTnLst>
                          </p:cTn>
                        </p:par>
                      </p:childTnLst>
                    </p:cTn>
                  </p:par>
                  <p:par>
                    <p:cTn id="173" fill="hold">
                      <p:stCondLst>
                        <p:cond delay="indefinite"/>
                      </p:stCondLst>
                      <p:childTnLst>
                        <p:par>
                          <p:cTn id="174" fill="hold">
                            <p:stCondLst>
                              <p:cond delay="0"/>
                            </p:stCondLst>
                            <p:childTnLst>
                              <p:par>
                                <p:cTn id="175" presetID="10" presetClass="entr" presetSubtype="0" fill="hold" grpId="0" nodeType="clickEffect">
                                  <p:stCondLst>
                                    <p:cond delay="0"/>
                                  </p:stCondLst>
                                  <p:childTnLst>
                                    <p:set>
                                      <p:cBhvr>
                                        <p:cTn id="176" dur="1" fill="hold">
                                          <p:stCondLst>
                                            <p:cond delay="0"/>
                                          </p:stCondLst>
                                        </p:cTn>
                                        <p:tgtEl>
                                          <p:spTgt spid="24"/>
                                        </p:tgtEl>
                                        <p:attrNameLst>
                                          <p:attrName>style.visibility</p:attrName>
                                        </p:attrNameLst>
                                      </p:cBhvr>
                                      <p:to>
                                        <p:strVal val="visible"/>
                                      </p:to>
                                    </p:set>
                                    <p:animEffect transition="in" filter="fade">
                                      <p:cBhvr>
                                        <p:cTn id="177"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10" grpId="0" animBg="1"/>
      <p:bldP spid="11" grpId="0" animBg="1"/>
      <p:bldP spid="12" grpId="0" animBg="1"/>
      <p:bldP spid="13" grpId="0" animBg="1"/>
      <p:bldP spid="14" grpId="0" animBg="1"/>
      <p:bldP spid="15" grpId="0" animBg="1"/>
      <p:bldP spid="16" grpId="0"/>
      <p:bldP spid="17" grpId="0"/>
      <p:bldP spid="18" grpId="0"/>
      <p:bldP spid="19" grpId="0" animBg="1"/>
      <p:bldP spid="20" grpId="0" animBg="1"/>
      <p:bldP spid="21" grpId="0" animBg="1"/>
      <p:bldP spid="22" grpId="0" animBg="1"/>
      <p:bldP spid="23" grpId="0" animBg="1"/>
      <p:bldP spid="24" grpId="0"/>
      <p:bldP spid="3" grpId="0"/>
      <p:bldP spid="30" grpId="0"/>
      <p:bldP spid="25" grpId="0"/>
      <p:bldP spid="32" grpId="0"/>
      <p:bldP spid="27" grpId="0"/>
      <p:bldP spid="34"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类 </a:t>
            </a:r>
            <a:r>
              <a:rPr lang="zh-CN" altLang="en-US" dirty="0">
                <a:sym typeface="Wingdings 2" panose="05020102010507070707" pitchFamily="18" charset="2"/>
              </a:rPr>
              <a:t> </a:t>
            </a:r>
            <a:r>
              <a:rPr lang="zh-CN" altLang="en-US" dirty="0"/>
              <a:t>对象 </a:t>
            </a:r>
            <a:r>
              <a:rPr lang="zh-CN" altLang="en-US" dirty="0">
                <a:sym typeface="Wingdings 2" panose="05020102010507070707" pitchFamily="18" charset="2"/>
              </a:rPr>
              <a:t> </a:t>
            </a:r>
            <a:r>
              <a:rPr lang="zh-CN" altLang="en-US" dirty="0"/>
              <a:t>成员函数 </a:t>
            </a:r>
            <a:r>
              <a:rPr lang="zh-CN" altLang="en-US" dirty="0">
                <a:sym typeface="Wingdings 2" panose="05020102010507070707" pitchFamily="18" charset="2"/>
              </a:rPr>
              <a:t> </a:t>
            </a:r>
            <a:r>
              <a:rPr lang="zh-CN" altLang="en-US" dirty="0"/>
              <a:t>成员</a:t>
            </a:r>
            <a:r>
              <a:rPr lang="zh-CN" altLang="en-US" dirty="0" smtClean="0"/>
              <a:t>数据（续）</a:t>
            </a:r>
            <a:endParaRPr lang="zh-CN" altLang="en-US" dirty="0"/>
          </a:p>
        </p:txBody>
      </p:sp>
      <p:sp>
        <p:nvSpPr>
          <p:cNvPr id="4" name="文本框 3"/>
          <p:cNvSpPr txBox="1"/>
          <p:nvPr/>
        </p:nvSpPr>
        <p:spPr>
          <a:xfrm>
            <a:off x="107504" y="1484784"/>
            <a:ext cx="7571303" cy="369332"/>
          </a:xfrm>
          <a:prstGeom prst="rect">
            <a:avLst/>
          </a:prstGeom>
          <a:noFill/>
        </p:spPr>
        <p:txBody>
          <a:bodyPr wrap="none" rtlCol="0">
            <a:spAutoFit/>
          </a:bodyPr>
          <a:lstStyle/>
          <a:p>
            <a:r>
              <a:rPr lang="zh-CN" altLang="en-US" dirty="0" smtClean="0">
                <a:latin typeface="微软雅黑" panose="020B0503020204020204" pitchFamily="34" charset="-122"/>
                <a:ea typeface="微软雅黑" panose="020B0503020204020204" pitchFamily="34" charset="-122"/>
              </a:rPr>
              <a:t>如果存在一个类的多个对象，类的成员函数如何知道作用于那个对象呢？</a:t>
            </a:r>
            <a:endParaRPr lang="zh-CN" altLang="en-US" dirty="0">
              <a:latin typeface="微软雅黑" panose="020B0503020204020204" pitchFamily="34" charset="-122"/>
              <a:ea typeface="微软雅黑" panose="020B0503020204020204" pitchFamily="34" charset="-122"/>
            </a:endParaRPr>
          </a:p>
        </p:txBody>
      </p:sp>
      <p:sp>
        <p:nvSpPr>
          <p:cNvPr id="5" name="灯片编号占位符 4"/>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this </a:t>
            </a:r>
            <a:r>
              <a:rPr lang="zh-CN" altLang="en-US" dirty="0" smtClean="0"/>
              <a:t>指针</a:t>
            </a:r>
            <a:endParaRPr lang="zh-CN" altLang="en-US" dirty="0"/>
          </a:p>
        </p:txBody>
      </p:sp>
      <p:sp>
        <p:nvSpPr>
          <p:cNvPr id="3" name="内容占位符 2"/>
          <p:cNvSpPr>
            <a:spLocks noGrp="1"/>
          </p:cNvSpPr>
          <p:nvPr>
            <p:ph idx="1"/>
          </p:nvPr>
        </p:nvSpPr>
        <p:spPr>
          <a:xfrm>
            <a:off x="144016" y="1268760"/>
            <a:ext cx="6660232" cy="1944216"/>
          </a:xfrm>
        </p:spPr>
        <p:txBody>
          <a:bodyPr/>
          <a:lstStyle/>
          <a:p>
            <a:r>
              <a:rPr lang="zh-CN" altLang="en-US" dirty="0" smtClean="0">
                <a:latin typeface="Consolas" panose="020B0609020204030204" pitchFamily="49" charset="0"/>
                <a:cs typeface="Consolas" panose="020B0609020204030204" pitchFamily="49" charset="0"/>
              </a:rPr>
              <a:t>每个成员函数都含有一个指向该类型对象的指针，它被称为 </a:t>
            </a:r>
            <a:r>
              <a:rPr lang="en-US" altLang="zh-CN" dirty="0" smtClean="0">
                <a:latin typeface="Consolas" panose="020B0609020204030204" pitchFamily="49" charset="0"/>
                <a:cs typeface="Consolas" panose="020B0609020204030204" pitchFamily="49" charset="0"/>
              </a:rPr>
              <a:t>this </a:t>
            </a:r>
            <a:r>
              <a:rPr lang="zh-CN" altLang="en-US" dirty="0" smtClean="0">
                <a:latin typeface="Consolas" panose="020B0609020204030204" pitchFamily="49" charset="0"/>
                <a:cs typeface="Consolas" panose="020B0609020204030204" pitchFamily="49" charset="0"/>
              </a:rPr>
              <a:t>指针</a:t>
            </a:r>
            <a:endParaRPr lang="en-US" altLang="zh-CN" dirty="0" smtClean="0">
              <a:latin typeface="Consolas" panose="020B0609020204030204" pitchFamily="49" charset="0"/>
              <a:cs typeface="Consolas" panose="020B0609020204030204" pitchFamily="49" charset="0"/>
            </a:endParaRPr>
          </a:p>
          <a:p>
            <a:r>
              <a:rPr lang="en-US" altLang="zh-CN" dirty="0" smtClean="0">
                <a:latin typeface="Consolas" panose="020B0609020204030204" pitchFamily="49" charset="0"/>
                <a:cs typeface="Consolas" panose="020B0609020204030204" pitchFamily="49" charset="0"/>
              </a:rPr>
              <a:t>this </a:t>
            </a:r>
            <a:r>
              <a:rPr lang="zh-CN" altLang="en-US" dirty="0" smtClean="0">
                <a:latin typeface="Consolas" panose="020B0609020204030204" pitchFamily="49" charset="0"/>
                <a:cs typeface="Consolas" panose="020B0609020204030204" pitchFamily="49" charset="0"/>
              </a:rPr>
              <a:t>指针的类型是成员函数所在的类的类型 </a:t>
            </a:r>
            <a:endParaRPr lang="zh-CN" altLang="en-US" dirty="0">
              <a:latin typeface="Consolas" panose="020B0609020204030204" pitchFamily="49" charset="0"/>
              <a:cs typeface="Consolas" panose="020B0609020204030204" pitchFamily="49" charset="0"/>
            </a:endParaRPr>
          </a:p>
        </p:txBody>
      </p:sp>
      <p:sp>
        <p:nvSpPr>
          <p:cNvPr id="4" name="文本框 3"/>
          <p:cNvSpPr txBox="1"/>
          <p:nvPr/>
        </p:nvSpPr>
        <p:spPr>
          <a:xfrm>
            <a:off x="8547343" y="0"/>
            <a:ext cx="505267" cy="523220"/>
          </a:xfrm>
          <a:prstGeom prst="rect">
            <a:avLst/>
          </a:prstGeom>
          <a:noFill/>
        </p:spPr>
        <p:txBody>
          <a:bodyPr wrap="none" rtlCol="0">
            <a:spAutoFit/>
          </a:bodyPr>
          <a:lstStyle/>
          <a:p>
            <a:r>
              <a:rPr lang="zh-CN" altLang="en-US" sz="2800" dirty="0" smtClean="0">
                <a:solidFill>
                  <a:srgbClr val="FFFF00"/>
                </a:solidFill>
                <a:sym typeface="Wingdings 2" panose="05020102010507070707" pitchFamily="18" charset="2"/>
              </a:rPr>
              <a:t></a:t>
            </a:r>
            <a:endParaRPr lang="zh-CN" altLang="en-US" sz="2800" dirty="0">
              <a:solidFill>
                <a:srgbClr val="FFFF00"/>
              </a:solidFill>
            </a:endParaRPr>
          </a:p>
        </p:txBody>
      </p:sp>
      <p:sp>
        <p:nvSpPr>
          <p:cNvPr id="5" name="TextBox 3"/>
          <p:cNvSpPr txBox="1"/>
          <p:nvPr/>
        </p:nvSpPr>
        <p:spPr>
          <a:xfrm>
            <a:off x="251520" y="3262479"/>
            <a:ext cx="2448272" cy="2354491"/>
          </a:xfrm>
          <a:prstGeom prst="rect">
            <a:avLst/>
          </a:prstGeom>
          <a:solidFill>
            <a:srgbClr val="FFFF73"/>
          </a:solidFill>
          <a:ln w="19050">
            <a:noFill/>
          </a:ln>
        </p:spPr>
        <p:txBody>
          <a:bodyPr wrap="square" rtlCol="0">
            <a:spAutoFit/>
          </a:bodyPr>
          <a:lstStyle/>
          <a:p>
            <a:pPr>
              <a:lnSpc>
                <a:spcPct val="150000"/>
              </a:lnSpc>
            </a:pPr>
            <a:r>
              <a:rPr lang="en-US" altLang="zh-CN" sz="1400" dirty="0" smtClean="0">
                <a:latin typeface="Consolas" panose="020B0609020204030204" pitchFamily="49" charset="0"/>
                <a:ea typeface="微软雅黑" panose="020B0503020204020204" pitchFamily="34" charset="-122"/>
                <a:cs typeface="Consolas" panose="020B0609020204030204" pitchFamily="49" charset="0"/>
              </a:rPr>
              <a:t>class </a:t>
            </a:r>
            <a:r>
              <a:rPr lang="en-US" altLang="zh-CN" sz="1400" b="1" dirty="0" smtClean="0">
                <a:latin typeface="Consolas" panose="020B0609020204030204" pitchFamily="49" charset="0"/>
                <a:ea typeface="微软雅黑" panose="020B0503020204020204" pitchFamily="34" charset="-122"/>
                <a:cs typeface="Consolas" panose="020B0609020204030204" pitchFamily="49" charset="0"/>
              </a:rPr>
              <a:t>Car</a:t>
            </a:r>
            <a:r>
              <a:rPr lang="en-US" altLang="zh-CN" sz="1400" dirty="0" smtClean="0">
                <a:latin typeface="Consolas" panose="020B0609020204030204" pitchFamily="49" charset="0"/>
                <a:ea typeface="微软雅黑" panose="020B0503020204020204" pitchFamily="34" charset="-122"/>
                <a:cs typeface="Consolas" panose="020B0609020204030204" pitchFamily="49" charset="0"/>
              </a:rPr>
              <a:t> {</a:t>
            </a:r>
            <a:endParaRPr lang="en-US" altLang="zh-CN" sz="1400" dirty="0" smtClean="0">
              <a:latin typeface="Consolas" panose="020B0609020204030204" pitchFamily="49" charset="0"/>
              <a:ea typeface="微软雅黑" panose="020B0503020204020204" pitchFamily="34" charset="-122"/>
              <a:cs typeface="Consolas" panose="020B0609020204030204" pitchFamily="49" charset="0"/>
            </a:endParaRPr>
          </a:p>
          <a:p>
            <a:pPr>
              <a:lnSpc>
                <a:spcPct val="150000"/>
              </a:lnSpc>
            </a:pPr>
            <a:r>
              <a:rPr lang="en-US" altLang="zh-CN" sz="1400" dirty="0" smtClean="0">
                <a:latin typeface="Consolas" panose="020B0609020204030204" pitchFamily="49" charset="0"/>
                <a:ea typeface="微软雅黑" panose="020B0503020204020204" pitchFamily="34" charset="-122"/>
                <a:cs typeface="Consolas" panose="020B0609020204030204" pitchFamily="49" charset="0"/>
              </a:rPr>
              <a:t>private:</a:t>
            </a:r>
            <a:endParaRPr lang="en-US" altLang="zh-CN" sz="1400" dirty="0" smtClean="0">
              <a:latin typeface="Consolas" panose="020B0609020204030204" pitchFamily="49" charset="0"/>
              <a:ea typeface="微软雅黑" panose="020B0503020204020204" pitchFamily="34" charset="-122"/>
              <a:cs typeface="Consolas" panose="020B0609020204030204" pitchFamily="49" charset="0"/>
            </a:endParaRPr>
          </a:p>
          <a:p>
            <a:pPr>
              <a:lnSpc>
                <a:spcPct val="150000"/>
              </a:lnSpc>
            </a:pPr>
            <a:r>
              <a:rPr lang="en-US" altLang="zh-CN" sz="1400" dirty="0">
                <a:latin typeface="Consolas" panose="020B0609020204030204" pitchFamily="49" charset="0"/>
                <a:ea typeface="微软雅黑" panose="020B0503020204020204" pitchFamily="34" charset="-122"/>
                <a:cs typeface="Consolas" panose="020B0609020204030204" pitchFamily="49" charset="0"/>
              </a:rPr>
              <a:t> </a:t>
            </a:r>
            <a:r>
              <a:rPr lang="en-US" altLang="zh-CN" sz="1400" dirty="0" smtClean="0">
                <a:latin typeface="Consolas" panose="020B0609020204030204" pitchFamily="49" charset="0"/>
                <a:ea typeface="微软雅黑" panose="020B0503020204020204" pitchFamily="34" charset="-122"/>
                <a:cs typeface="Consolas" panose="020B0609020204030204" pitchFamily="49" charset="0"/>
              </a:rPr>
              <a:t> string name; </a:t>
            </a:r>
            <a:endParaRPr lang="en-US" altLang="zh-CN" sz="1400" dirty="0" smtClean="0">
              <a:latin typeface="Consolas" panose="020B0609020204030204" pitchFamily="49" charset="0"/>
              <a:ea typeface="微软雅黑" panose="020B0503020204020204" pitchFamily="34" charset="-122"/>
              <a:cs typeface="Consolas" panose="020B0609020204030204" pitchFamily="49" charset="0"/>
            </a:endParaRPr>
          </a:p>
          <a:p>
            <a:pPr>
              <a:lnSpc>
                <a:spcPct val="150000"/>
              </a:lnSpc>
            </a:pPr>
            <a:r>
              <a:rPr lang="en-US" altLang="zh-CN" sz="1400" dirty="0">
                <a:latin typeface="Consolas" panose="020B0609020204030204" pitchFamily="49" charset="0"/>
                <a:ea typeface="微软雅黑" panose="020B0503020204020204" pitchFamily="34" charset="-122"/>
                <a:cs typeface="Consolas" panose="020B0609020204030204" pitchFamily="49" charset="0"/>
              </a:rPr>
              <a:t> </a:t>
            </a:r>
            <a:r>
              <a:rPr lang="en-US" altLang="zh-CN" sz="1400" dirty="0" smtClean="0">
                <a:latin typeface="Consolas" panose="020B0609020204030204" pitchFamily="49" charset="0"/>
                <a:ea typeface="微软雅黑" panose="020B0503020204020204" pitchFamily="34" charset="-122"/>
                <a:cs typeface="Consolas" panose="020B0609020204030204" pitchFamily="49" charset="0"/>
              </a:rPr>
              <a:t> double cost;</a:t>
            </a:r>
            <a:endParaRPr lang="en-US" altLang="zh-CN" sz="1400" dirty="0" smtClean="0">
              <a:latin typeface="Consolas" panose="020B0609020204030204" pitchFamily="49" charset="0"/>
              <a:ea typeface="微软雅黑" panose="020B0503020204020204" pitchFamily="34" charset="-122"/>
              <a:cs typeface="Consolas" panose="020B0609020204030204" pitchFamily="49" charset="0"/>
            </a:endParaRPr>
          </a:p>
          <a:p>
            <a:pPr>
              <a:lnSpc>
                <a:spcPct val="150000"/>
              </a:lnSpc>
            </a:pPr>
            <a:r>
              <a:rPr lang="en-US" altLang="zh-CN" sz="1400" dirty="0" smtClean="0">
                <a:latin typeface="Consolas" panose="020B0609020204030204" pitchFamily="49" charset="0"/>
                <a:ea typeface="微软雅黑" panose="020B0503020204020204" pitchFamily="34" charset="-122"/>
                <a:cs typeface="Consolas" panose="020B0609020204030204" pitchFamily="49" charset="0"/>
              </a:rPr>
              <a:t>public:</a:t>
            </a:r>
            <a:endParaRPr lang="en-US" altLang="zh-CN" sz="1400" dirty="0" smtClean="0">
              <a:latin typeface="Consolas" panose="020B0609020204030204" pitchFamily="49" charset="0"/>
              <a:ea typeface="微软雅黑" panose="020B0503020204020204" pitchFamily="34" charset="-122"/>
              <a:cs typeface="Consolas" panose="020B0609020204030204" pitchFamily="49" charset="0"/>
            </a:endParaRPr>
          </a:p>
          <a:p>
            <a:pPr>
              <a:lnSpc>
                <a:spcPct val="150000"/>
              </a:lnSpc>
            </a:pPr>
            <a:r>
              <a:rPr lang="en-US" altLang="zh-CN" sz="1400" dirty="0" smtClean="0">
                <a:latin typeface="Consolas" panose="020B0609020204030204" pitchFamily="49" charset="0"/>
                <a:ea typeface="微软雅黑" panose="020B0503020204020204" pitchFamily="34" charset="-122"/>
                <a:cs typeface="Consolas" panose="020B0609020204030204" pitchFamily="49" charset="0"/>
              </a:rPr>
              <a:t>  double </a:t>
            </a:r>
            <a:r>
              <a:rPr lang="en-US" altLang="zh-CN" sz="1400" dirty="0" err="1" smtClean="0">
                <a:latin typeface="Consolas" panose="020B0609020204030204" pitchFamily="49" charset="0"/>
                <a:ea typeface="微软雅黑" panose="020B0503020204020204" pitchFamily="34" charset="-122"/>
                <a:cs typeface="Consolas" panose="020B0609020204030204" pitchFamily="49" charset="0"/>
              </a:rPr>
              <a:t>getCost</a:t>
            </a:r>
            <a:r>
              <a:rPr lang="en-US" altLang="zh-CN" sz="1400" dirty="0" smtClean="0">
                <a:latin typeface="Consolas" panose="020B0609020204030204" pitchFamily="49" charset="0"/>
                <a:ea typeface="微软雅黑" panose="020B0503020204020204" pitchFamily="34" charset="-122"/>
                <a:cs typeface="Consolas" panose="020B0609020204030204" pitchFamily="49" charset="0"/>
              </a:rPr>
              <a:t>();</a:t>
            </a:r>
            <a:endParaRPr lang="en-US" altLang="zh-CN" sz="1400" dirty="0">
              <a:latin typeface="Consolas" panose="020B0609020204030204" pitchFamily="49" charset="0"/>
              <a:ea typeface="微软雅黑" panose="020B0503020204020204" pitchFamily="34" charset="-122"/>
              <a:cs typeface="Consolas" panose="020B0609020204030204" pitchFamily="49" charset="0"/>
            </a:endParaRPr>
          </a:p>
          <a:p>
            <a:pPr>
              <a:lnSpc>
                <a:spcPct val="150000"/>
              </a:lnSpc>
            </a:pPr>
            <a:r>
              <a:rPr lang="en-US" altLang="zh-CN" sz="1400" dirty="0" smtClean="0">
                <a:latin typeface="Consolas" panose="020B0609020204030204" pitchFamily="49" charset="0"/>
                <a:ea typeface="微软雅黑" panose="020B0503020204020204" pitchFamily="34" charset="-122"/>
                <a:cs typeface="Consolas" panose="020B0609020204030204" pitchFamily="49" charset="0"/>
              </a:rPr>
              <a:t>}; </a:t>
            </a:r>
            <a:r>
              <a:rPr lang="en-US" altLang="zh-CN" sz="14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 </a:t>
            </a:r>
            <a:endParaRPr lang="en-US" altLang="zh-CN" sz="14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endParaRPr>
          </a:p>
        </p:txBody>
      </p:sp>
      <p:sp>
        <p:nvSpPr>
          <p:cNvPr id="6" name="TextBox 3"/>
          <p:cNvSpPr txBox="1"/>
          <p:nvPr/>
        </p:nvSpPr>
        <p:spPr>
          <a:xfrm>
            <a:off x="2879304" y="3279029"/>
            <a:ext cx="5941168" cy="415498"/>
          </a:xfrm>
          <a:prstGeom prst="rect">
            <a:avLst/>
          </a:prstGeom>
          <a:solidFill>
            <a:srgbClr val="FFD073"/>
          </a:solidFill>
          <a:ln w="19050">
            <a:noFill/>
          </a:ln>
        </p:spPr>
        <p:txBody>
          <a:bodyPr wrap="square" rtlCol="0">
            <a:spAutoFit/>
          </a:bodyPr>
          <a:lstStyle>
            <a:defPPr>
              <a:defRPr lang="zh-CN"/>
            </a:defPPr>
            <a:lvl1pPr>
              <a:lnSpc>
                <a:spcPct val="150000"/>
              </a:lnSpc>
              <a:defRPr sz="1200" b="1">
                <a:latin typeface="Consolas" panose="020B0609020204030204" pitchFamily="49" charset="0"/>
                <a:ea typeface="微软雅黑" panose="020B0503020204020204" pitchFamily="34" charset="-122"/>
                <a:cs typeface="Consolas" panose="020B0609020204030204" pitchFamily="49" charset="0"/>
              </a:defRPr>
            </a:lvl1pPr>
          </a:lstStyle>
          <a:p>
            <a:r>
              <a:rPr lang="en-US" altLang="zh-CN" sz="1400" b="0" dirty="0" smtClean="0"/>
              <a:t>double Car::</a:t>
            </a:r>
            <a:r>
              <a:rPr lang="en-US" altLang="zh-CN" sz="1400" b="0" dirty="0" err="1" smtClean="0"/>
              <a:t>getCost</a:t>
            </a:r>
            <a:r>
              <a:rPr lang="en-US" altLang="zh-CN" sz="1400" b="0" dirty="0" smtClean="0"/>
              <a:t>() {  return cost; }</a:t>
            </a:r>
            <a:endParaRPr lang="en-US" altLang="zh-CN" sz="1400" b="0" dirty="0"/>
          </a:p>
        </p:txBody>
      </p:sp>
      <p:sp>
        <p:nvSpPr>
          <p:cNvPr id="7" name="TextBox 3"/>
          <p:cNvSpPr txBox="1"/>
          <p:nvPr/>
        </p:nvSpPr>
        <p:spPr>
          <a:xfrm>
            <a:off x="2879304" y="5223245"/>
            <a:ext cx="5941168" cy="415498"/>
          </a:xfrm>
          <a:prstGeom prst="rect">
            <a:avLst/>
          </a:prstGeom>
          <a:solidFill>
            <a:srgbClr val="FFD073"/>
          </a:solidFill>
          <a:ln w="19050">
            <a:noFill/>
          </a:ln>
        </p:spPr>
        <p:txBody>
          <a:bodyPr wrap="square" rtlCol="0">
            <a:spAutoFit/>
          </a:bodyPr>
          <a:lstStyle>
            <a:defPPr>
              <a:defRPr lang="zh-CN"/>
            </a:defPPr>
            <a:lvl1pPr>
              <a:lnSpc>
                <a:spcPct val="150000"/>
              </a:lnSpc>
              <a:defRPr sz="1200" b="1">
                <a:latin typeface="Consolas" panose="020B0609020204030204" pitchFamily="49" charset="0"/>
                <a:ea typeface="微软雅黑" panose="020B0503020204020204" pitchFamily="34" charset="-122"/>
                <a:cs typeface="Consolas" panose="020B0609020204030204" pitchFamily="49" charset="0"/>
              </a:defRPr>
            </a:lvl1pPr>
          </a:lstStyle>
          <a:p>
            <a:r>
              <a:rPr lang="en-US" altLang="zh-CN" sz="1400" b="0" dirty="0" smtClean="0"/>
              <a:t>double Car::</a:t>
            </a:r>
            <a:r>
              <a:rPr lang="en-US" altLang="zh-CN" sz="1400" b="0" dirty="0" err="1" smtClean="0"/>
              <a:t>getCost</a:t>
            </a:r>
            <a:r>
              <a:rPr lang="en-US" altLang="zh-CN" sz="1400" b="0" dirty="0" smtClean="0"/>
              <a:t>( </a:t>
            </a:r>
            <a:r>
              <a:rPr lang="en-US" altLang="zh-CN" sz="1400" b="0" dirty="0" smtClean="0">
                <a:solidFill>
                  <a:srgbClr val="3814B0"/>
                </a:solidFill>
              </a:rPr>
              <a:t>Car *this </a:t>
            </a:r>
            <a:r>
              <a:rPr lang="en-US" altLang="zh-CN" sz="1400" b="0" dirty="0" smtClean="0"/>
              <a:t>) {  return </a:t>
            </a:r>
            <a:r>
              <a:rPr lang="en-US" altLang="zh-CN" sz="1400" b="0" dirty="0" smtClean="0">
                <a:solidFill>
                  <a:srgbClr val="FF0000"/>
                </a:solidFill>
              </a:rPr>
              <a:t>this-&gt;</a:t>
            </a:r>
            <a:r>
              <a:rPr lang="en-US" altLang="zh-CN" sz="1400" b="0" dirty="0" smtClean="0"/>
              <a:t>cost; }</a:t>
            </a:r>
            <a:endParaRPr lang="en-US" altLang="zh-CN" sz="1400" b="0" dirty="0"/>
          </a:p>
        </p:txBody>
      </p:sp>
      <p:sp>
        <p:nvSpPr>
          <p:cNvPr id="8" name="下箭头 7"/>
          <p:cNvSpPr/>
          <p:nvPr/>
        </p:nvSpPr>
        <p:spPr>
          <a:xfrm>
            <a:off x="3995936" y="3910551"/>
            <a:ext cx="144016" cy="1080120"/>
          </a:xfrm>
          <a:prstGeom prst="downArrow">
            <a:avLst/>
          </a:prstGeom>
          <a:solidFill>
            <a:srgbClr val="3814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4355976" y="3997220"/>
            <a:ext cx="3595856" cy="738664"/>
          </a:xfrm>
          <a:prstGeom prst="rect">
            <a:avLst/>
          </a:prstGeom>
          <a:noFill/>
        </p:spPr>
        <p:txBody>
          <a:bodyPr wrap="none" rtlCol="0">
            <a:spAutoFit/>
          </a:bodyPr>
          <a:lstStyle/>
          <a:p>
            <a:r>
              <a:rPr lang="zh-CN" altLang="en-US" sz="1400" dirty="0" smtClean="0">
                <a:solidFill>
                  <a:schemeClr val="tx1">
                    <a:lumMod val="50000"/>
                    <a:lumOff val="50000"/>
                  </a:schemeClr>
                </a:solidFill>
                <a:latin typeface="微软雅黑" panose="020B0503020204020204" pitchFamily="34" charset="-122"/>
                <a:ea typeface="微软雅黑" panose="020B0503020204020204" pitchFamily="34" charset="-122"/>
              </a:rPr>
              <a:t>编译器会为成员函数 </a:t>
            </a:r>
            <a:r>
              <a:rPr lang="en-US" altLang="zh-CN" sz="1400" dirty="0" err="1" smtClean="0">
                <a:solidFill>
                  <a:schemeClr val="tx1">
                    <a:lumMod val="50000"/>
                    <a:lumOff val="50000"/>
                  </a:schemeClr>
                </a:solidFill>
                <a:latin typeface="微软雅黑" panose="020B0503020204020204" pitchFamily="34" charset="-122"/>
                <a:ea typeface="微软雅黑" panose="020B0503020204020204" pitchFamily="34" charset="-122"/>
              </a:rPr>
              <a:t>getCost</a:t>
            </a:r>
            <a:r>
              <a:rPr lang="en-US" altLang="zh-CN" sz="1400" dirty="0" smtClean="0">
                <a:solidFill>
                  <a:schemeClr val="tx1">
                    <a:lumMod val="50000"/>
                    <a:lumOff val="50000"/>
                  </a:schemeClr>
                </a:solidFill>
                <a:latin typeface="微软雅黑" panose="020B0503020204020204" pitchFamily="34" charset="-122"/>
                <a:ea typeface="微软雅黑" panose="020B0503020204020204" pitchFamily="34" charset="-122"/>
              </a:rPr>
              <a:t> </a:t>
            </a:r>
            <a:r>
              <a:rPr lang="zh-CN" altLang="en-US" sz="1400" dirty="0" smtClean="0">
                <a:solidFill>
                  <a:schemeClr val="tx1">
                    <a:lumMod val="50000"/>
                    <a:lumOff val="50000"/>
                  </a:schemeClr>
                </a:solidFill>
                <a:latin typeface="微软雅黑" panose="020B0503020204020204" pitchFamily="34" charset="-122"/>
                <a:ea typeface="微软雅黑" panose="020B0503020204020204" pitchFamily="34" charset="-122"/>
              </a:rPr>
              <a:t>引入</a:t>
            </a:r>
            <a:r>
              <a:rPr lang="zh-CN" altLang="en-US" sz="1400" b="1" dirty="0" smtClean="0">
                <a:latin typeface="微软雅黑" panose="020B0503020204020204" pitchFamily="34" charset="-122"/>
                <a:ea typeface="微软雅黑" panose="020B0503020204020204" pitchFamily="34" charset="-122"/>
              </a:rPr>
              <a:t>额外的</a:t>
            </a:r>
            <a:endParaRPr lang="en-US" altLang="zh-CN" sz="1400" b="1" dirty="0" smtClean="0">
              <a:latin typeface="微软雅黑" panose="020B0503020204020204" pitchFamily="34" charset="-122"/>
              <a:ea typeface="微软雅黑" panose="020B0503020204020204" pitchFamily="34" charset="-122"/>
            </a:endParaRPr>
          </a:p>
          <a:p>
            <a:r>
              <a:rPr lang="zh-CN" altLang="en-US" sz="1400" dirty="0" smtClean="0">
                <a:solidFill>
                  <a:schemeClr val="tx1">
                    <a:lumMod val="50000"/>
                    <a:lumOff val="50000"/>
                  </a:schemeClr>
                </a:solidFill>
                <a:latin typeface="微软雅黑" panose="020B0503020204020204" pitchFamily="34" charset="-122"/>
                <a:ea typeface="微软雅黑" panose="020B0503020204020204" pitchFamily="34" charset="-122"/>
              </a:rPr>
              <a:t>参数（指针）： </a:t>
            </a:r>
            <a:r>
              <a:rPr lang="en-US" altLang="zh-CN" sz="1400" dirty="0" smtClean="0">
                <a:solidFill>
                  <a:schemeClr val="tx1">
                    <a:lumMod val="50000"/>
                    <a:lumOff val="50000"/>
                  </a:schemeClr>
                </a:solidFill>
                <a:latin typeface="微软雅黑" panose="020B0503020204020204" pitchFamily="34" charset="-122"/>
                <a:ea typeface="微软雅黑" panose="020B0503020204020204" pitchFamily="34" charset="-122"/>
              </a:rPr>
              <a:t>Car * this</a:t>
            </a:r>
            <a:r>
              <a:rPr lang="zh-CN" altLang="en-US" sz="1400" dirty="0" smtClean="0">
                <a:solidFill>
                  <a:schemeClr val="tx1">
                    <a:lumMod val="50000"/>
                    <a:lumOff val="50000"/>
                  </a:schemeClr>
                </a:solidFill>
                <a:latin typeface="微软雅黑" panose="020B0503020204020204" pitchFamily="34" charset="-122"/>
                <a:ea typeface="微软雅黑" panose="020B0503020204020204" pitchFamily="34" charset="-122"/>
              </a:rPr>
              <a:t>，然后通过该参</a:t>
            </a:r>
            <a:endParaRPr lang="en-US" altLang="zh-CN" sz="1400" dirty="0" smtClean="0">
              <a:solidFill>
                <a:schemeClr val="tx1">
                  <a:lumMod val="50000"/>
                  <a:lumOff val="50000"/>
                </a:schemeClr>
              </a:solidFill>
              <a:latin typeface="微软雅黑" panose="020B0503020204020204" pitchFamily="34" charset="-122"/>
              <a:ea typeface="微软雅黑" panose="020B0503020204020204" pitchFamily="34" charset="-122"/>
            </a:endParaRPr>
          </a:p>
          <a:p>
            <a:r>
              <a:rPr lang="zh-CN" altLang="en-US" sz="1400" dirty="0" smtClean="0">
                <a:solidFill>
                  <a:schemeClr val="tx1">
                    <a:lumMod val="50000"/>
                    <a:lumOff val="50000"/>
                  </a:schemeClr>
                </a:solidFill>
                <a:latin typeface="微软雅黑" panose="020B0503020204020204" pitchFamily="34" charset="-122"/>
                <a:ea typeface="微软雅黑" panose="020B0503020204020204" pitchFamily="34" charset="-122"/>
              </a:rPr>
              <a:t>数来访问相应对象的成员</a:t>
            </a:r>
            <a:endPar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2699792" y="6073551"/>
            <a:ext cx="4190571" cy="307777"/>
          </a:xfrm>
          <a:prstGeom prst="rect">
            <a:avLst/>
          </a:prstGeom>
          <a:noFill/>
        </p:spPr>
        <p:txBody>
          <a:bodyPr wrap="none" rtlCol="0">
            <a:spAutoFit/>
          </a:bodyPr>
          <a:lstStyle/>
          <a:p>
            <a:r>
              <a:rPr lang="en-US" altLang="zh-CN" sz="1400" dirty="0" smtClean="0">
                <a:solidFill>
                  <a:schemeClr val="tx1">
                    <a:lumMod val="75000"/>
                    <a:lumOff val="25000"/>
                  </a:schemeClr>
                </a:solidFill>
                <a:latin typeface="微软雅黑" panose="020B0503020204020204" pitchFamily="34" charset="-122"/>
                <a:ea typeface="微软雅黑" panose="020B0503020204020204" pitchFamily="34" charset="-122"/>
              </a:rPr>
              <a:t> this </a:t>
            </a:r>
            <a:r>
              <a:rPr lang="zh-CN" altLang="en-US" sz="1400" dirty="0" smtClean="0">
                <a:solidFill>
                  <a:schemeClr val="tx1">
                    <a:lumMod val="75000"/>
                    <a:lumOff val="25000"/>
                  </a:schemeClr>
                </a:solidFill>
                <a:latin typeface="微软雅黑" panose="020B0503020204020204" pitchFamily="34" charset="-122"/>
                <a:ea typeface="微软雅黑" panose="020B0503020204020204" pitchFamily="34" charset="-122"/>
              </a:rPr>
              <a:t>指针的一个优势：将成员函数的调用连接起来</a:t>
            </a:r>
            <a:endPar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1" name="文本框 10"/>
          <p:cNvSpPr txBox="1"/>
          <p:nvPr/>
        </p:nvSpPr>
        <p:spPr>
          <a:xfrm>
            <a:off x="6843649" y="2493115"/>
            <a:ext cx="1976823" cy="523220"/>
          </a:xfrm>
          <a:prstGeom prst="rect">
            <a:avLst/>
          </a:prstGeom>
          <a:noFill/>
        </p:spPr>
        <p:txBody>
          <a:bodyPr wrap="none" rtlCol="0">
            <a:spAutoFit/>
          </a:bodyPr>
          <a:lstStyle/>
          <a:p>
            <a:r>
              <a:rPr lang="zh-CN" altLang="en-US" sz="1400" dirty="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成员</a:t>
            </a:r>
            <a:r>
              <a:rPr lang="zh-CN" altLang="en-US" sz="14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函数 </a:t>
            </a:r>
            <a:r>
              <a:rPr lang="en-US" altLang="zh-CN" sz="1400" dirty="0" err="1"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getCost</a:t>
            </a:r>
            <a:r>
              <a:rPr lang="en-US" altLang="zh-CN" sz="14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 </a:t>
            </a:r>
            <a:r>
              <a:rPr lang="zh-CN" altLang="en-US" sz="14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预</a:t>
            </a:r>
            <a:endParaRPr lang="en-US" altLang="zh-CN" sz="14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endParaRPr>
          </a:p>
          <a:p>
            <a:r>
              <a:rPr lang="zh-CN" altLang="en-US" sz="14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访问成员数据 </a:t>
            </a:r>
            <a:r>
              <a:rPr lang="en-US" altLang="zh-CN" sz="14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cost</a:t>
            </a:r>
            <a:endParaRPr lang="en-US" altLang="zh-CN" sz="14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endParaRPr>
          </a:p>
        </p:txBody>
      </p:sp>
      <p:cxnSp>
        <p:nvCxnSpPr>
          <p:cNvPr id="13" name="肘形连接符 12"/>
          <p:cNvCxnSpPr/>
          <p:nvPr/>
        </p:nvCxnSpPr>
        <p:spPr>
          <a:xfrm rot="5400000">
            <a:off x="6247192" y="2826739"/>
            <a:ext cx="610056" cy="504056"/>
          </a:xfrm>
          <a:prstGeom prst="bentConnector3">
            <a:avLst>
              <a:gd name="adj1" fmla="val -1098"/>
            </a:avLst>
          </a:prstGeom>
          <a:ln w="12700">
            <a:solidFill>
              <a:srgbClr val="3814B0"/>
            </a:solidFill>
            <a:tailEnd type="triangle"/>
          </a:ln>
        </p:spPr>
        <p:style>
          <a:lnRef idx="1">
            <a:schemeClr val="accent1"/>
          </a:lnRef>
          <a:fillRef idx="0">
            <a:schemeClr val="accent1"/>
          </a:fillRef>
          <a:effectRef idx="0">
            <a:schemeClr val="accent1"/>
          </a:effectRef>
          <a:fontRef idx="minor">
            <a:schemeClr val="tx1"/>
          </a:fontRef>
        </p:style>
      </p:cxnSp>
      <p:sp>
        <p:nvSpPr>
          <p:cNvPr id="14" name="灯片编号占位符 13"/>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right)">
                                      <p:cBhvr>
                                        <p:cTn id="17" dur="500"/>
                                        <p:tgtEl>
                                          <p:spTgt spid="11"/>
                                        </p:tgtEl>
                                      </p:cBhvr>
                                    </p:animEffect>
                                  </p:childTnLst>
                                </p:cTn>
                              </p:par>
                              <p:par>
                                <p:cTn id="18" presetID="22" presetClass="entr" presetSubtype="2" fill="hold" nodeType="with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wipe(right)">
                                      <p:cBhvr>
                                        <p:cTn id="20" dur="500"/>
                                        <p:tgtEl>
                                          <p:spTgt spid="13"/>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1"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wipe(up)">
                                      <p:cBhvr>
                                        <p:cTn id="25" dur="500"/>
                                        <p:tgtEl>
                                          <p:spTgt spid="8"/>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fade">
                                      <p:cBhvr>
                                        <p:cTn id="30" dur="500"/>
                                        <p:tgtEl>
                                          <p:spTgt spid="7"/>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fade">
                                      <p:cBhvr>
                                        <p:cTn id="35" dur="500"/>
                                        <p:tgtEl>
                                          <p:spTgt spid="9"/>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10"/>
                                        </p:tgtEl>
                                        <p:attrNameLst>
                                          <p:attrName>style.visibility</p:attrName>
                                        </p:attrNameLst>
                                      </p:cBhvr>
                                      <p:to>
                                        <p:strVal val="visible"/>
                                      </p:to>
                                    </p:set>
                                    <p:animEffect transition="in" filter="fade">
                                      <p:cBhvr>
                                        <p:cTn id="4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p:bldP spid="10" grpId="0"/>
      <p:bldP spid="11"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this </a:t>
            </a:r>
            <a:r>
              <a:rPr lang="zh-CN" altLang="en-US" dirty="0" smtClean="0"/>
              <a:t>指针（续）</a:t>
            </a:r>
            <a:endParaRPr lang="zh-CN" altLang="en-US" dirty="0"/>
          </a:p>
        </p:txBody>
      </p:sp>
      <p:sp>
        <p:nvSpPr>
          <p:cNvPr id="3" name="内容占位符 2"/>
          <p:cNvSpPr>
            <a:spLocks noGrp="1"/>
          </p:cNvSpPr>
          <p:nvPr>
            <p:ph idx="1"/>
          </p:nvPr>
        </p:nvSpPr>
        <p:spPr>
          <a:xfrm>
            <a:off x="431032" y="1195010"/>
            <a:ext cx="8712968" cy="649814"/>
          </a:xfrm>
        </p:spPr>
        <p:txBody>
          <a:bodyPr/>
          <a:lstStyle/>
          <a:p>
            <a:r>
              <a:rPr lang="zh-CN" altLang="en-US" dirty="0" smtClean="0"/>
              <a:t>在一个成员函数中，可以显示的使用 </a:t>
            </a:r>
            <a:r>
              <a:rPr lang="en-US" altLang="zh-CN" dirty="0" smtClean="0"/>
              <a:t>this </a:t>
            </a:r>
            <a:r>
              <a:rPr lang="zh-CN" altLang="en-US" dirty="0" smtClean="0"/>
              <a:t>指针来访问类中的其他成员</a:t>
            </a:r>
            <a:endParaRPr lang="zh-CN" altLang="en-US" dirty="0"/>
          </a:p>
        </p:txBody>
      </p:sp>
      <p:sp>
        <p:nvSpPr>
          <p:cNvPr id="4" name="TextBox 3"/>
          <p:cNvSpPr txBox="1"/>
          <p:nvPr/>
        </p:nvSpPr>
        <p:spPr>
          <a:xfrm>
            <a:off x="467544" y="2420888"/>
            <a:ext cx="3456384" cy="2677656"/>
          </a:xfrm>
          <a:prstGeom prst="rect">
            <a:avLst/>
          </a:prstGeom>
          <a:solidFill>
            <a:srgbClr val="FFFF73"/>
          </a:solidFill>
          <a:ln w="19050">
            <a:noFill/>
          </a:ln>
        </p:spPr>
        <p:txBody>
          <a:bodyPr wrap="square" rtlCol="0">
            <a:spAutoFit/>
          </a:bodyPr>
          <a:lstStyle/>
          <a:p>
            <a:pPr>
              <a:lnSpc>
                <a:spcPct val="150000"/>
              </a:lnSpc>
            </a:pPr>
            <a:r>
              <a:rPr lang="en-US" altLang="zh-CN" sz="1400" dirty="0" smtClean="0">
                <a:latin typeface="Consolas" panose="020B0609020204030204" pitchFamily="49" charset="0"/>
                <a:ea typeface="微软雅黑" panose="020B0503020204020204" pitchFamily="34" charset="-122"/>
                <a:cs typeface="Consolas" panose="020B0609020204030204" pitchFamily="49" charset="0"/>
              </a:rPr>
              <a:t>class </a:t>
            </a:r>
            <a:r>
              <a:rPr lang="en-US" altLang="zh-CN" sz="1400" b="1" dirty="0" smtClean="0">
                <a:latin typeface="Consolas" panose="020B0609020204030204" pitchFamily="49" charset="0"/>
                <a:ea typeface="微软雅黑" panose="020B0503020204020204" pitchFamily="34" charset="-122"/>
                <a:cs typeface="Consolas" panose="020B0609020204030204" pitchFamily="49" charset="0"/>
              </a:rPr>
              <a:t>Car</a:t>
            </a:r>
            <a:r>
              <a:rPr lang="en-US" altLang="zh-CN" sz="1400" dirty="0" smtClean="0">
                <a:latin typeface="Consolas" panose="020B0609020204030204" pitchFamily="49" charset="0"/>
                <a:ea typeface="微软雅黑" panose="020B0503020204020204" pitchFamily="34" charset="-122"/>
                <a:cs typeface="Consolas" panose="020B0609020204030204" pitchFamily="49" charset="0"/>
              </a:rPr>
              <a:t> {</a:t>
            </a:r>
            <a:endParaRPr lang="en-US" altLang="zh-CN" sz="1400" dirty="0" smtClean="0">
              <a:latin typeface="Consolas" panose="020B0609020204030204" pitchFamily="49" charset="0"/>
              <a:ea typeface="微软雅黑" panose="020B0503020204020204" pitchFamily="34" charset="-122"/>
              <a:cs typeface="Consolas" panose="020B0609020204030204" pitchFamily="49" charset="0"/>
            </a:endParaRPr>
          </a:p>
          <a:p>
            <a:pPr>
              <a:lnSpc>
                <a:spcPct val="150000"/>
              </a:lnSpc>
            </a:pPr>
            <a:r>
              <a:rPr lang="en-US" altLang="zh-CN" sz="1400" dirty="0" smtClean="0">
                <a:latin typeface="Consolas" panose="020B0609020204030204" pitchFamily="49" charset="0"/>
                <a:ea typeface="微软雅黑" panose="020B0503020204020204" pitchFamily="34" charset="-122"/>
                <a:cs typeface="Consolas" panose="020B0609020204030204" pitchFamily="49" charset="0"/>
              </a:rPr>
              <a:t>private:</a:t>
            </a:r>
            <a:endParaRPr lang="en-US" altLang="zh-CN" sz="1400" dirty="0" smtClean="0">
              <a:latin typeface="Consolas" panose="020B0609020204030204" pitchFamily="49" charset="0"/>
              <a:ea typeface="微软雅黑" panose="020B0503020204020204" pitchFamily="34" charset="-122"/>
              <a:cs typeface="Consolas" panose="020B0609020204030204" pitchFamily="49" charset="0"/>
            </a:endParaRPr>
          </a:p>
          <a:p>
            <a:pPr>
              <a:lnSpc>
                <a:spcPct val="150000"/>
              </a:lnSpc>
            </a:pPr>
            <a:r>
              <a:rPr lang="en-US" altLang="zh-CN" sz="1400" dirty="0">
                <a:latin typeface="Consolas" panose="020B0609020204030204" pitchFamily="49" charset="0"/>
                <a:ea typeface="微软雅黑" panose="020B0503020204020204" pitchFamily="34" charset="-122"/>
                <a:cs typeface="Consolas" panose="020B0609020204030204" pitchFamily="49" charset="0"/>
              </a:rPr>
              <a:t> </a:t>
            </a:r>
            <a:r>
              <a:rPr lang="en-US" altLang="zh-CN" sz="1400" dirty="0" smtClean="0">
                <a:latin typeface="Consolas" panose="020B0609020204030204" pitchFamily="49" charset="0"/>
                <a:ea typeface="微软雅黑" panose="020B0503020204020204" pitchFamily="34" charset="-122"/>
                <a:cs typeface="Consolas" panose="020B0609020204030204" pitchFamily="49" charset="0"/>
              </a:rPr>
              <a:t> string name; </a:t>
            </a:r>
            <a:endParaRPr lang="en-US" altLang="zh-CN" sz="1400" dirty="0" smtClean="0">
              <a:latin typeface="Consolas" panose="020B0609020204030204" pitchFamily="49" charset="0"/>
              <a:ea typeface="微软雅黑" panose="020B0503020204020204" pitchFamily="34" charset="-122"/>
              <a:cs typeface="Consolas" panose="020B0609020204030204" pitchFamily="49" charset="0"/>
            </a:endParaRPr>
          </a:p>
          <a:p>
            <a:pPr>
              <a:lnSpc>
                <a:spcPct val="150000"/>
              </a:lnSpc>
            </a:pPr>
            <a:r>
              <a:rPr lang="en-US" altLang="zh-CN" sz="1400" dirty="0">
                <a:latin typeface="Consolas" panose="020B0609020204030204" pitchFamily="49" charset="0"/>
                <a:ea typeface="微软雅黑" panose="020B0503020204020204" pitchFamily="34" charset="-122"/>
                <a:cs typeface="Consolas" panose="020B0609020204030204" pitchFamily="49" charset="0"/>
              </a:rPr>
              <a:t> </a:t>
            </a:r>
            <a:r>
              <a:rPr lang="en-US" altLang="zh-CN" sz="1400" dirty="0" smtClean="0">
                <a:latin typeface="Consolas" panose="020B0609020204030204" pitchFamily="49" charset="0"/>
                <a:ea typeface="微软雅黑" panose="020B0503020204020204" pitchFamily="34" charset="-122"/>
                <a:cs typeface="Consolas" panose="020B0609020204030204" pitchFamily="49" charset="0"/>
              </a:rPr>
              <a:t> double cost;</a:t>
            </a:r>
            <a:endParaRPr lang="en-US" altLang="zh-CN" sz="1400" dirty="0" smtClean="0">
              <a:latin typeface="Consolas" panose="020B0609020204030204" pitchFamily="49" charset="0"/>
              <a:ea typeface="微软雅黑" panose="020B0503020204020204" pitchFamily="34" charset="-122"/>
              <a:cs typeface="Consolas" panose="020B0609020204030204" pitchFamily="49" charset="0"/>
            </a:endParaRPr>
          </a:p>
          <a:p>
            <a:pPr>
              <a:lnSpc>
                <a:spcPct val="150000"/>
              </a:lnSpc>
            </a:pPr>
            <a:r>
              <a:rPr lang="en-US" altLang="zh-CN" sz="1400" dirty="0" smtClean="0">
                <a:latin typeface="Consolas" panose="020B0609020204030204" pitchFamily="49" charset="0"/>
                <a:ea typeface="微软雅黑" panose="020B0503020204020204" pitchFamily="34" charset="-122"/>
                <a:cs typeface="Consolas" panose="020B0609020204030204" pitchFamily="49" charset="0"/>
              </a:rPr>
              <a:t>public:</a:t>
            </a:r>
            <a:endParaRPr lang="en-US" altLang="zh-CN" sz="1400" dirty="0" smtClean="0">
              <a:latin typeface="Consolas" panose="020B0609020204030204" pitchFamily="49" charset="0"/>
              <a:ea typeface="微软雅黑" panose="020B0503020204020204" pitchFamily="34" charset="-122"/>
              <a:cs typeface="Consolas" panose="020B0609020204030204" pitchFamily="49" charset="0"/>
            </a:endParaRPr>
          </a:p>
          <a:p>
            <a:pPr>
              <a:lnSpc>
                <a:spcPct val="150000"/>
              </a:lnSpc>
            </a:pPr>
            <a:r>
              <a:rPr lang="en-US" altLang="zh-CN" sz="1400" dirty="0">
                <a:latin typeface="Consolas" panose="020B0609020204030204" pitchFamily="49" charset="0"/>
                <a:ea typeface="微软雅黑" panose="020B0503020204020204" pitchFamily="34" charset="-122"/>
                <a:cs typeface="Consolas" panose="020B0609020204030204" pitchFamily="49" charset="0"/>
              </a:rPr>
              <a:t> </a:t>
            </a:r>
            <a:r>
              <a:rPr lang="en-US" altLang="zh-CN" sz="1400" dirty="0" smtClean="0">
                <a:latin typeface="Consolas" panose="020B0609020204030204" pitchFamily="49" charset="0"/>
                <a:ea typeface="微软雅黑" panose="020B0503020204020204" pitchFamily="34" charset="-122"/>
                <a:cs typeface="Consolas" panose="020B0609020204030204" pitchFamily="49" charset="0"/>
              </a:rPr>
              <a:t> double </a:t>
            </a:r>
            <a:r>
              <a:rPr lang="en-US" altLang="zh-CN" sz="1400" dirty="0" err="1">
                <a:latin typeface="Consolas" panose="020B0609020204030204" pitchFamily="49" charset="0"/>
                <a:ea typeface="微软雅黑" panose="020B0503020204020204" pitchFamily="34" charset="-122"/>
                <a:cs typeface="Consolas" panose="020B0609020204030204" pitchFamily="49" charset="0"/>
              </a:rPr>
              <a:t>getCost</a:t>
            </a:r>
            <a:r>
              <a:rPr lang="en-US" altLang="zh-CN" sz="1400" dirty="0">
                <a:latin typeface="Consolas" panose="020B0609020204030204" pitchFamily="49" charset="0"/>
                <a:ea typeface="微软雅黑" panose="020B0503020204020204" pitchFamily="34" charset="-122"/>
                <a:cs typeface="Consolas" panose="020B0609020204030204" pitchFamily="49" charset="0"/>
              </a:rPr>
              <a:t>();</a:t>
            </a:r>
            <a:endParaRPr lang="en-US" altLang="zh-CN" sz="1400" dirty="0" smtClean="0">
              <a:latin typeface="Consolas" panose="020B0609020204030204" pitchFamily="49" charset="0"/>
              <a:ea typeface="微软雅黑" panose="020B0503020204020204" pitchFamily="34" charset="-122"/>
              <a:cs typeface="Consolas" panose="020B0609020204030204" pitchFamily="49" charset="0"/>
            </a:endParaRPr>
          </a:p>
          <a:p>
            <a:pPr>
              <a:lnSpc>
                <a:spcPct val="150000"/>
              </a:lnSpc>
            </a:pPr>
            <a:r>
              <a:rPr lang="en-US" altLang="zh-CN" sz="1400" dirty="0">
                <a:latin typeface="Consolas" panose="020B0609020204030204" pitchFamily="49" charset="0"/>
                <a:ea typeface="微软雅黑" panose="020B0503020204020204" pitchFamily="34" charset="-122"/>
                <a:cs typeface="Consolas" panose="020B0609020204030204" pitchFamily="49" charset="0"/>
              </a:rPr>
              <a:t> </a:t>
            </a:r>
            <a:r>
              <a:rPr lang="en-US" altLang="zh-CN" sz="1400" dirty="0" smtClean="0">
                <a:latin typeface="Consolas" panose="020B0609020204030204" pitchFamily="49" charset="0"/>
                <a:ea typeface="微软雅黑" panose="020B0503020204020204" pitchFamily="34" charset="-122"/>
                <a:cs typeface="Consolas" panose="020B0609020204030204" pitchFamily="49" charset="0"/>
              </a:rPr>
              <a:t> void </a:t>
            </a:r>
            <a:r>
              <a:rPr lang="en-US" altLang="zh-CN" sz="1400" dirty="0" err="1" smtClean="0">
                <a:latin typeface="Consolas" panose="020B0609020204030204" pitchFamily="49" charset="0"/>
                <a:ea typeface="微软雅黑" panose="020B0503020204020204" pitchFamily="34" charset="-122"/>
                <a:cs typeface="Consolas" panose="020B0609020204030204" pitchFamily="49" charset="0"/>
              </a:rPr>
              <a:t>setName</a:t>
            </a:r>
            <a:r>
              <a:rPr lang="en-US" altLang="zh-CN" sz="1400" dirty="0" smtClean="0">
                <a:latin typeface="Consolas" panose="020B0609020204030204" pitchFamily="49" charset="0"/>
                <a:ea typeface="微软雅黑" panose="020B0503020204020204" pitchFamily="34" charset="-122"/>
                <a:cs typeface="Consolas" panose="020B0609020204030204" pitchFamily="49" charset="0"/>
              </a:rPr>
              <a:t>( string name );</a:t>
            </a:r>
            <a:endParaRPr lang="en-US" altLang="zh-CN" sz="1400" dirty="0" smtClean="0">
              <a:latin typeface="Consolas" panose="020B0609020204030204" pitchFamily="49" charset="0"/>
              <a:ea typeface="微软雅黑" panose="020B0503020204020204" pitchFamily="34" charset="-122"/>
              <a:cs typeface="Consolas" panose="020B0609020204030204" pitchFamily="49" charset="0"/>
            </a:endParaRPr>
          </a:p>
          <a:p>
            <a:pPr>
              <a:lnSpc>
                <a:spcPct val="150000"/>
              </a:lnSpc>
            </a:pPr>
            <a:r>
              <a:rPr lang="en-US" altLang="zh-CN" sz="1400" dirty="0" smtClean="0">
                <a:latin typeface="Consolas" panose="020B0609020204030204" pitchFamily="49" charset="0"/>
                <a:ea typeface="微软雅黑" panose="020B0503020204020204" pitchFamily="34" charset="-122"/>
                <a:cs typeface="Consolas" panose="020B0609020204030204" pitchFamily="49" charset="0"/>
              </a:rPr>
              <a:t>}; </a:t>
            </a:r>
            <a:r>
              <a:rPr lang="en-US" altLang="zh-CN" sz="14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 </a:t>
            </a:r>
            <a:endParaRPr lang="en-US" altLang="zh-CN" sz="14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endParaRPr>
          </a:p>
        </p:txBody>
      </p:sp>
      <p:sp>
        <p:nvSpPr>
          <p:cNvPr id="5" name="TextBox 3"/>
          <p:cNvSpPr txBox="1"/>
          <p:nvPr/>
        </p:nvSpPr>
        <p:spPr>
          <a:xfrm>
            <a:off x="4139952" y="2415466"/>
            <a:ext cx="4536504" cy="1061829"/>
          </a:xfrm>
          <a:prstGeom prst="rect">
            <a:avLst/>
          </a:prstGeom>
          <a:solidFill>
            <a:srgbClr val="FFD073"/>
          </a:solidFill>
          <a:ln w="19050">
            <a:noFill/>
          </a:ln>
        </p:spPr>
        <p:txBody>
          <a:bodyPr wrap="square" rtlCol="0">
            <a:spAutoFit/>
          </a:bodyPr>
          <a:lstStyle>
            <a:defPPr>
              <a:defRPr lang="zh-CN"/>
            </a:defPPr>
            <a:lvl1pPr>
              <a:lnSpc>
                <a:spcPct val="150000"/>
              </a:lnSpc>
              <a:defRPr sz="1200" b="1">
                <a:latin typeface="Consolas" panose="020B0609020204030204" pitchFamily="49" charset="0"/>
                <a:ea typeface="微软雅黑" panose="020B0503020204020204" pitchFamily="34" charset="-122"/>
                <a:cs typeface="Consolas" panose="020B0609020204030204" pitchFamily="49" charset="0"/>
              </a:defRPr>
            </a:lvl1pPr>
          </a:lstStyle>
          <a:p>
            <a:r>
              <a:rPr lang="en-US" altLang="zh-CN" sz="1400" b="0" dirty="0" smtClean="0"/>
              <a:t>double Car::</a:t>
            </a:r>
            <a:r>
              <a:rPr lang="en-US" altLang="zh-CN" sz="1400" b="0" dirty="0" err="1" smtClean="0"/>
              <a:t>getCost</a:t>
            </a:r>
            <a:r>
              <a:rPr lang="en-US" altLang="zh-CN" sz="1400" b="0" dirty="0" smtClean="0"/>
              <a:t>() {  </a:t>
            </a:r>
            <a:endParaRPr lang="en-US" altLang="zh-CN" sz="1400" b="0" dirty="0" smtClean="0"/>
          </a:p>
          <a:p>
            <a:r>
              <a:rPr lang="en-US" altLang="zh-CN" sz="1400" b="0" dirty="0" smtClean="0"/>
              <a:t>  return </a:t>
            </a:r>
            <a:r>
              <a:rPr lang="en-US" altLang="zh-CN" sz="1400" b="0" dirty="0" smtClean="0">
                <a:solidFill>
                  <a:srgbClr val="3814B0"/>
                </a:solidFill>
              </a:rPr>
              <a:t>this-&gt;</a:t>
            </a:r>
            <a:r>
              <a:rPr lang="en-US" altLang="zh-CN" sz="1400" b="0" dirty="0" smtClean="0"/>
              <a:t>cost; </a:t>
            </a:r>
            <a:r>
              <a:rPr lang="en-US" altLang="zh-CN" sz="1400" b="0" dirty="0" smtClean="0">
                <a:solidFill>
                  <a:schemeClr val="tx1">
                    <a:lumMod val="50000"/>
                    <a:lumOff val="50000"/>
                  </a:schemeClr>
                </a:solidFill>
              </a:rPr>
              <a:t>// </a:t>
            </a:r>
            <a:r>
              <a:rPr lang="zh-CN" altLang="en-US" sz="1400" b="0" dirty="0" smtClean="0">
                <a:solidFill>
                  <a:schemeClr val="tx1">
                    <a:lumMod val="50000"/>
                    <a:lumOff val="50000"/>
                  </a:schemeClr>
                </a:solidFill>
              </a:rPr>
              <a:t>等价于 </a:t>
            </a:r>
            <a:r>
              <a:rPr lang="en-US" altLang="zh-CN" sz="1400" b="0" dirty="0" smtClean="0">
                <a:solidFill>
                  <a:schemeClr val="tx1">
                    <a:lumMod val="50000"/>
                    <a:lumOff val="50000"/>
                  </a:schemeClr>
                </a:solidFill>
              </a:rPr>
              <a:t>return cost;</a:t>
            </a:r>
            <a:endParaRPr lang="en-US" altLang="zh-CN" sz="1400" b="0" dirty="0" smtClean="0">
              <a:solidFill>
                <a:schemeClr val="tx1">
                  <a:lumMod val="50000"/>
                  <a:lumOff val="50000"/>
                </a:schemeClr>
              </a:solidFill>
            </a:endParaRPr>
          </a:p>
          <a:p>
            <a:r>
              <a:rPr lang="en-US" altLang="zh-CN" sz="1400" b="0" dirty="0" smtClean="0"/>
              <a:t>}</a:t>
            </a:r>
            <a:endParaRPr lang="en-US" altLang="zh-CN" sz="1400" b="0" dirty="0"/>
          </a:p>
        </p:txBody>
      </p:sp>
      <p:sp>
        <p:nvSpPr>
          <p:cNvPr id="6" name="TextBox 3"/>
          <p:cNvSpPr txBox="1"/>
          <p:nvPr/>
        </p:nvSpPr>
        <p:spPr>
          <a:xfrm>
            <a:off x="4139952" y="3713549"/>
            <a:ext cx="4536504" cy="1384995"/>
          </a:xfrm>
          <a:prstGeom prst="rect">
            <a:avLst/>
          </a:prstGeom>
          <a:solidFill>
            <a:srgbClr val="FFD073"/>
          </a:solidFill>
          <a:ln w="19050">
            <a:noFill/>
          </a:ln>
        </p:spPr>
        <p:txBody>
          <a:bodyPr wrap="square" rtlCol="0">
            <a:spAutoFit/>
          </a:bodyPr>
          <a:lstStyle>
            <a:defPPr>
              <a:defRPr lang="zh-CN"/>
            </a:defPPr>
            <a:lvl1pPr>
              <a:lnSpc>
                <a:spcPct val="150000"/>
              </a:lnSpc>
              <a:defRPr sz="1200" b="1">
                <a:latin typeface="Consolas" panose="020B0609020204030204" pitchFamily="49" charset="0"/>
                <a:ea typeface="微软雅黑" panose="020B0503020204020204" pitchFamily="34" charset="-122"/>
                <a:cs typeface="Consolas" panose="020B0609020204030204" pitchFamily="49" charset="0"/>
              </a:defRPr>
            </a:lvl1pPr>
          </a:lstStyle>
          <a:p>
            <a:r>
              <a:rPr lang="en-US" altLang="zh-CN" sz="1400" b="0" dirty="0">
                <a:solidFill>
                  <a:schemeClr val="tx1">
                    <a:lumMod val="50000"/>
                    <a:lumOff val="50000"/>
                  </a:schemeClr>
                </a:solidFill>
              </a:rPr>
              <a:t>// </a:t>
            </a:r>
            <a:r>
              <a:rPr lang="zh-CN" altLang="en-US" sz="1400" b="0" dirty="0" smtClean="0">
                <a:solidFill>
                  <a:schemeClr val="tx1">
                    <a:lumMod val="50000"/>
                    <a:lumOff val="50000"/>
                  </a:schemeClr>
                </a:solidFill>
              </a:rPr>
              <a:t>形参 </a:t>
            </a:r>
            <a:r>
              <a:rPr lang="en-US" altLang="zh-CN" sz="1400" b="0" dirty="0" smtClean="0">
                <a:solidFill>
                  <a:schemeClr val="tx1">
                    <a:lumMod val="50000"/>
                    <a:lumOff val="50000"/>
                  </a:schemeClr>
                </a:solidFill>
              </a:rPr>
              <a:t>name </a:t>
            </a:r>
            <a:r>
              <a:rPr lang="zh-CN" altLang="en-US" sz="1400" b="0" dirty="0" smtClean="0">
                <a:solidFill>
                  <a:schemeClr val="tx1">
                    <a:lumMod val="50000"/>
                    <a:lumOff val="50000"/>
                  </a:schemeClr>
                </a:solidFill>
              </a:rPr>
              <a:t>与类数据成员 </a:t>
            </a:r>
            <a:r>
              <a:rPr lang="en-US" altLang="zh-CN" sz="1400" b="0" dirty="0" smtClean="0">
                <a:solidFill>
                  <a:schemeClr val="tx1">
                    <a:lumMod val="50000"/>
                    <a:lumOff val="50000"/>
                  </a:schemeClr>
                </a:solidFill>
              </a:rPr>
              <a:t>name </a:t>
            </a:r>
            <a:r>
              <a:rPr lang="zh-CN" altLang="en-US" sz="1400" b="0" dirty="0" smtClean="0">
                <a:solidFill>
                  <a:schemeClr val="tx1">
                    <a:lumMod val="50000"/>
                    <a:lumOff val="50000"/>
                  </a:schemeClr>
                </a:solidFill>
              </a:rPr>
              <a:t>同名</a:t>
            </a:r>
            <a:endParaRPr lang="en-US" altLang="zh-CN" sz="1400" b="0" dirty="0" smtClean="0"/>
          </a:p>
          <a:p>
            <a:r>
              <a:rPr lang="en-US" altLang="zh-CN" sz="1400" b="0" dirty="0" smtClean="0"/>
              <a:t>void Car::</a:t>
            </a:r>
            <a:r>
              <a:rPr lang="en-US" altLang="zh-CN" sz="1400" b="0" dirty="0" err="1" smtClean="0"/>
              <a:t>setName</a:t>
            </a:r>
            <a:r>
              <a:rPr lang="en-US" altLang="zh-CN" sz="1400" b="0" dirty="0" smtClean="0"/>
              <a:t>( string name ) {  </a:t>
            </a:r>
            <a:endParaRPr lang="en-US" altLang="zh-CN" sz="1400" b="0" dirty="0" smtClean="0"/>
          </a:p>
          <a:p>
            <a:r>
              <a:rPr lang="en-US" altLang="zh-CN" sz="1400" b="0" dirty="0" smtClean="0"/>
              <a:t>  name = name;</a:t>
            </a:r>
            <a:endParaRPr lang="en-US" altLang="zh-CN" sz="1400" b="0" dirty="0" smtClean="0"/>
          </a:p>
          <a:p>
            <a:r>
              <a:rPr lang="en-US" altLang="zh-CN" sz="1400" b="0" dirty="0" smtClean="0"/>
              <a:t>}</a:t>
            </a:r>
            <a:endParaRPr lang="en-US" altLang="zh-CN" sz="1400" b="0" dirty="0"/>
          </a:p>
        </p:txBody>
      </p:sp>
      <p:sp>
        <p:nvSpPr>
          <p:cNvPr id="7" name="矩形 6"/>
          <p:cNvSpPr/>
          <p:nvPr/>
        </p:nvSpPr>
        <p:spPr>
          <a:xfrm>
            <a:off x="4355976" y="4437112"/>
            <a:ext cx="1368152" cy="288032"/>
          </a:xfrm>
          <a:prstGeom prst="rect">
            <a:avLst/>
          </a:prstGeom>
          <a:noFill/>
          <a:ln w="12700">
            <a:solidFill>
              <a:srgbClr val="3814B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4283968" y="4406046"/>
            <a:ext cx="1973617" cy="415498"/>
          </a:xfrm>
          <a:prstGeom prst="rect">
            <a:avLst/>
          </a:prstGeom>
          <a:solidFill>
            <a:srgbClr val="FFD073"/>
          </a:solidFill>
          <a:ln w="19050">
            <a:noFill/>
          </a:ln>
        </p:spPr>
        <p:txBody>
          <a:bodyPr wrap="square" rtlCol="0">
            <a:spAutoFit/>
          </a:bodyPr>
          <a:lstStyle>
            <a:defPPr>
              <a:defRPr lang="zh-CN"/>
            </a:defPPr>
            <a:lvl1pPr>
              <a:lnSpc>
                <a:spcPct val="150000"/>
              </a:lnSpc>
              <a:defRPr sz="1400" b="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defRPr>
            </a:lvl1pPr>
          </a:lstStyle>
          <a:p>
            <a:r>
              <a:rPr lang="en-US" altLang="zh-CN" dirty="0">
                <a:solidFill>
                  <a:srgbClr val="3814B0"/>
                </a:solidFill>
              </a:rPr>
              <a:t>this-&gt;</a:t>
            </a:r>
            <a:r>
              <a:rPr lang="en-US" altLang="zh-CN" dirty="0">
                <a:solidFill>
                  <a:schemeClr val="tx1"/>
                </a:solidFill>
              </a:rPr>
              <a:t>name = name;</a:t>
            </a:r>
            <a:endParaRPr lang="zh-CN" altLang="en-US" dirty="0">
              <a:solidFill>
                <a:schemeClr val="tx1"/>
              </a:solidFill>
            </a:endParaRPr>
          </a:p>
        </p:txBody>
      </p:sp>
      <p:sp>
        <p:nvSpPr>
          <p:cNvPr id="9" name="文本框 8"/>
          <p:cNvSpPr txBox="1"/>
          <p:nvPr/>
        </p:nvSpPr>
        <p:spPr>
          <a:xfrm>
            <a:off x="4051640" y="5456471"/>
            <a:ext cx="4910319" cy="307777"/>
          </a:xfrm>
          <a:prstGeom prst="rect">
            <a:avLst/>
          </a:prstGeom>
          <a:noFill/>
        </p:spPr>
        <p:txBody>
          <a:bodyPr wrap="none" rtlCol="0">
            <a:spAutoFit/>
          </a:bodyPr>
          <a:lstStyle/>
          <a:p>
            <a:r>
              <a:rPr lang="zh-CN" altLang="en-US" sz="14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此种情况下，使用 </a:t>
            </a:r>
            <a:r>
              <a:rPr lang="en-US" altLang="zh-CN" sz="14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this </a:t>
            </a:r>
            <a:r>
              <a:rPr lang="zh-CN" altLang="en-US" sz="14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指针可有效区分成员数据和形参</a:t>
            </a:r>
            <a:endParaRPr lang="en-US" altLang="zh-CN" sz="14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endParaRPr>
          </a:p>
        </p:txBody>
      </p:sp>
      <p:sp>
        <p:nvSpPr>
          <p:cNvPr id="10" name="文本框 9"/>
          <p:cNvSpPr txBox="1"/>
          <p:nvPr/>
        </p:nvSpPr>
        <p:spPr>
          <a:xfrm>
            <a:off x="4051639" y="5968286"/>
            <a:ext cx="4451860" cy="523220"/>
          </a:xfrm>
          <a:prstGeom prst="rect">
            <a:avLst/>
          </a:prstGeom>
          <a:noFill/>
        </p:spPr>
        <p:txBody>
          <a:bodyPr wrap="none" rtlCol="0">
            <a:spAutoFit/>
          </a:bodyPr>
          <a:lstStyle/>
          <a:p>
            <a:r>
              <a:rPr lang="zh-CN" altLang="en-US" sz="14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注意，</a:t>
            </a:r>
            <a:r>
              <a:rPr lang="en-US" altLang="zh-CN" sz="14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this </a:t>
            </a:r>
            <a:r>
              <a:rPr lang="zh-CN" altLang="en-US" sz="14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是指向对象的指针，因此访问其成员要用</a:t>
            </a:r>
            <a:endParaRPr lang="en-US" altLang="zh-CN" sz="14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endParaRPr>
          </a:p>
          <a:p>
            <a:r>
              <a:rPr lang="en-US" altLang="zh-CN" sz="14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“-&gt;”</a:t>
            </a:r>
            <a:r>
              <a:rPr lang="zh-CN" altLang="en-US" sz="14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操作符</a:t>
            </a:r>
            <a:endParaRPr lang="en-US" altLang="zh-CN" sz="14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endParaRPr>
          </a:p>
        </p:txBody>
      </p:sp>
      <p:sp>
        <p:nvSpPr>
          <p:cNvPr id="11" name="灯片编号占位符 10"/>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
                                            <p:txEl>
                                              <p:pRg st="1" end="1"/>
                                            </p:txEl>
                                          </p:spTgt>
                                        </p:tgtEl>
                                        <p:attrNameLst>
                                          <p:attrName>style.visibility</p:attrName>
                                        </p:attrNameLst>
                                      </p:cBhvr>
                                      <p:to>
                                        <p:strVal val="visible"/>
                                      </p:to>
                                    </p:set>
                                    <p:animEffect transition="in" filter="fade">
                                      <p:cBhvr>
                                        <p:cTn id="22" dur="500"/>
                                        <p:tgtEl>
                                          <p:spTgt spid="6">
                                            <p:txEl>
                                              <p:pRg st="1" end="1"/>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6">
                                            <p:txEl>
                                              <p:pRg st="3" end="3"/>
                                            </p:txEl>
                                          </p:spTgt>
                                        </p:tgtEl>
                                        <p:attrNameLst>
                                          <p:attrName>style.visibility</p:attrName>
                                        </p:attrNameLst>
                                      </p:cBhvr>
                                      <p:to>
                                        <p:strVal val="visible"/>
                                      </p:to>
                                    </p:set>
                                    <p:animEffect transition="in" filter="fade">
                                      <p:cBhvr>
                                        <p:cTn id="25" dur="500"/>
                                        <p:tgtEl>
                                          <p:spTgt spid="6">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6">
                                            <p:txEl>
                                              <p:pRg st="0" end="0"/>
                                            </p:txEl>
                                          </p:spTgt>
                                        </p:tgtEl>
                                        <p:attrNameLst>
                                          <p:attrName>style.visibility</p:attrName>
                                        </p:attrNameLst>
                                      </p:cBhvr>
                                      <p:to>
                                        <p:strVal val="visible"/>
                                      </p:to>
                                    </p:set>
                                    <p:animEffect transition="in" filter="fade">
                                      <p:cBhvr>
                                        <p:cTn id="30" dur="500"/>
                                        <p:tgtEl>
                                          <p:spTgt spid="6">
                                            <p:txEl>
                                              <p:pRg st="0" end="0"/>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6">
                                            <p:txEl>
                                              <p:pRg st="2" end="2"/>
                                            </p:txEl>
                                          </p:spTgt>
                                        </p:tgtEl>
                                        <p:attrNameLst>
                                          <p:attrName>style.visibility</p:attrName>
                                        </p:attrNameLst>
                                      </p:cBhvr>
                                      <p:to>
                                        <p:strVal val="visible"/>
                                      </p:to>
                                    </p:set>
                                    <p:animEffect transition="in" filter="fade">
                                      <p:cBhvr>
                                        <p:cTn id="35" dur="500"/>
                                        <p:tgtEl>
                                          <p:spTgt spid="6">
                                            <p:txEl>
                                              <p:pRg st="2" end="2"/>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21" presetClass="entr" presetSubtype="1" fill="hold" grpId="0" nodeType="clickEffect">
                                  <p:stCondLst>
                                    <p:cond delay="0"/>
                                  </p:stCondLst>
                                  <p:childTnLst>
                                    <p:set>
                                      <p:cBhvr>
                                        <p:cTn id="39" dur="1" fill="hold">
                                          <p:stCondLst>
                                            <p:cond delay="0"/>
                                          </p:stCondLst>
                                        </p:cTn>
                                        <p:tgtEl>
                                          <p:spTgt spid="7"/>
                                        </p:tgtEl>
                                        <p:attrNameLst>
                                          <p:attrName>style.visibility</p:attrName>
                                        </p:attrNameLst>
                                      </p:cBhvr>
                                      <p:to>
                                        <p:strVal val="visible"/>
                                      </p:to>
                                    </p:set>
                                    <p:animEffect transition="in" filter="wheel(1)">
                                      <p:cBhvr>
                                        <p:cTn id="40" dur="2000"/>
                                        <p:tgtEl>
                                          <p:spTgt spid="7"/>
                                        </p:tgtEl>
                                      </p:cBhvr>
                                    </p:animEffect>
                                  </p:childTnLst>
                                </p:cTn>
                              </p:par>
                            </p:childTnLst>
                          </p:cTn>
                        </p:par>
                      </p:childTnLst>
                    </p:cTn>
                  </p:par>
                  <p:par>
                    <p:cTn id="41" fill="hold">
                      <p:stCondLst>
                        <p:cond delay="indefinite"/>
                      </p:stCondLst>
                      <p:childTnLst>
                        <p:par>
                          <p:cTn id="42" fill="hold">
                            <p:stCondLst>
                              <p:cond delay="0"/>
                            </p:stCondLst>
                            <p:childTnLst>
                              <p:par>
                                <p:cTn id="43" presetID="16" presetClass="entr" presetSubtype="21" fill="hold" grpId="0" nodeType="clickEffect">
                                  <p:stCondLst>
                                    <p:cond delay="0"/>
                                  </p:stCondLst>
                                  <p:childTnLst>
                                    <p:set>
                                      <p:cBhvr>
                                        <p:cTn id="44" dur="1" fill="hold">
                                          <p:stCondLst>
                                            <p:cond delay="0"/>
                                          </p:stCondLst>
                                        </p:cTn>
                                        <p:tgtEl>
                                          <p:spTgt spid="8"/>
                                        </p:tgtEl>
                                        <p:attrNameLst>
                                          <p:attrName>style.visibility</p:attrName>
                                        </p:attrNameLst>
                                      </p:cBhvr>
                                      <p:to>
                                        <p:strVal val="visible"/>
                                      </p:to>
                                    </p:set>
                                    <p:animEffect transition="in" filter="barn(inVertical)">
                                      <p:cBhvr>
                                        <p:cTn id="45" dur="500"/>
                                        <p:tgtEl>
                                          <p:spTgt spid="8"/>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9"/>
                                        </p:tgtEl>
                                        <p:attrNameLst>
                                          <p:attrName>style.visibility</p:attrName>
                                        </p:attrNameLst>
                                      </p:cBhvr>
                                      <p:to>
                                        <p:strVal val="visible"/>
                                      </p:to>
                                    </p:set>
                                    <p:animEffect transition="in" filter="fade">
                                      <p:cBhvr>
                                        <p:cTn id="50" dur="500"/>
                                        <p:tgtEl>
                                          <p:spTgt spid="9"/>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10"/>
                                        </p:tgtEl>
                                        <p:attrNameLst>
                                          <p:attrName>style.visibility</p:attrName>
                                        </p:attrNameLst>
                                      </p:cBhvr>
                                      <p:to>
                                        <p:strVal val="visible"/>
                                      </p:to>
                                    </p:set>
                                    <p:animEffect transition="in" filter="fade">
                                      <p:cBhvr>
                                        <p:cTn id="5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p:bldP spid="10"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4" name="矩形 3"/>
          <p:cNvSpPr/>
          <p:nvPr/>
        </p:nvSpPr>
        <p:spPr>
          <a:xfrm>
            <a:off x="0" y="3573016"/>
            <a:ext cx="9144000" cy="936104"/>
          </a:xfrm>
          <a:prstGeom prst="rect">
            <a:avLst/>
          </a:prstGeom>
          <a:solidFill>
            <a:srgbClr val="3814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latin typeface="微软雅黑" panose="020B0503020204020204" pitchFamily="34" charset="-122"/>
                <a:ea typeface="微软雅黑" panose="020B0503020204020204" pitchFamily="34" charset="-122"/>
              </a:rPr>
              <a:t>类的构造与析构函数</a:t>
            </a:r>
            <a:endParaRPr lang="zh-CN" altLang="en-US" sz="2400" dirty="0">
              <a:latin typeface="微软雅黑" panose="020B0503020204020204" pitchFamily="34" charset="-122"/>
              <a:ea typeface="微软雅黑" panose="020B0503020204020204" pitchFamily="34" charset="-122"/>
            </a:endParaRPr>
          </a:p>
        </p:txBody>
      </p:sp>
      <p:sp>
        <p:nvSpPr>
          <p:cNvPr id="5" name="矩形 4"/>
          <p:cNvSpPr/>
          <p:nvPr/>
        </p:nvSpPr>
        <p:spPr>
          <a:xfrm>
            <a:off x="0" y="0"/>
            <a:ext cx="9144000" cy="14127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3131840" y="4758878"/>
            <a:ext cx="2492990" cy="400110"/>
          </a:xfrm>
          <a:prstGeom prst="rect">
            <a:avLst/>
          </a:prstGeom>
          <a:noFill/>
        </p:spPr>
        <p:txBody>
          <a:bodyPr wrap="none" rtlCol="0">
            <a:spAutoFit/>
          </a:bodyPr>
          <a:lstStyle/>
          <a:p>
            <a:r>
              <a:rPr lang="zh-CN" altLang="en-US" sz="2000" dirty="0" smtClean="0">
                <a:solidFill>
                  <a:schemeClr val="tx1">
                    <a:lumMod val="50000"/>
                    <a:lumOff val="50000"/>
                  </a:schemeClr>
                </a:solidFill>
                <a:latin typeface="微软雅黑" panose="020B0503020204020204" pitchFamily="34" charset="-122"/>
                <a:ea typeface="微软雅黑" panose="020B0503020204020204" pitchFamily="34" charset="-122"/>
              </a:rPr>
              <a:t>对象作为函数的参数</a:t>
            </a:r>
            <a:endParaRPr lang="zh-CN" altLang="en-US" sz="20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3131840" y="5559098"/>
            <a:ext cx="1989647" cy="400110"/>
          </a:xfrm>
          <a:prstGeom prst="rect">
            <a:avLst/>
          </a:prstGeom>
          <a:noFill/>
        </p:spPr>
        <p:txBody>
          <a:bodyPr wrap="none" rtlCol="0">
            <a:spAutoFit/>
          </a:bodyPr>
          <a:lstStyle/>
          <a:p>
            <a:r>
              <a:rPr lang="en-US" altLang="zh-CN" sz="2000" dirty="0" smtClean="0">
                <a:solidFill>
                  <a:schemeClr val="tx1">
                    <a:lumMod val="50000"/>
                    <a:lumOff val="50000"/>
                  </a:schemeClr>
                </a:solidFill>
                <a:latin typeface="微软雅黑" panose="020B0503020204020204" pitchFamily="34" charset="-122"/>
                <a:ea typeface="微软雅黑" panose="020B0503020204020204" pitchFamily="34" charset="-122"/>
              </a:rPr>
              <a:t>string </a:t>
            </a:r>
            <a:r>
              <a:rPr lang="zh-CN" altLang="en-US" sz="2000" dirty="0" smtClean="0">
                <a:solidFill>
                  <a:schemeClr val="tx1">
                    <a:lumMod val="50000"/>
                    <a:lumOff val="50000"/>
                  </a:schemeClr>
                </a:solidFill>
                <a:latin typeface="微软雅黑" panose="020B0503020204020204" pitchFamily="34" charset="-122"/>
                <a:ea typeface="微软雅黑" panose="020B0503020204020204" pitchFamily="34" charset="-122"/>
              </a:rPr>
              <a:t>类的设计</a:t>
            </a:r>
            <a:endParaRPr lang="zh-CN" altLang="en-US" sz="20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3131840" y="2523038"/>
            <a:ext cx="1980029" cy="400110"/>
          </a:xfrm>
          <a:prstGeom prst="rect">
            <a:avLst/>
          </a:prstGeom>
          <a:noFill/>
        </p:spPr>
        <p:txBody>
          <a:bodyPr wrap="none" rtlCol="0">
            <a:spAutoFit/>
          </a:bodyPr>
          <a:lstStyle/>
          <a:p>
            <a:r>
              <a:rPr lang="zh-CN" altLang="en-US" sz="2000" dirty="0" smtClean="0">
                <a:solidFill>
                  <a:schemeClr val="tx1">
                    <a:lumMod val="50000"/>
                    <a:lumOff val="50000"/>
                  </a:schemeClr>
                </a:solidFill>
                <a:latin typeface="微软雅黑" panose="020B0503020204020204" pitchFamily="34" charset="-122"/>
                <a:ea typeface="微软雅黑" panose="020B0503020204020204" pitchFamily="34" charset="-122"/>
              </a:rPr>
              <a:t>类与对象的定义</a:t>
            </a:r>
            <a:endParaRPr lang="zh-CN" altLang="en-US" sz="20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3131840" y="2919243"/>
            <a:ext cx="1723549" cy="400110"/>
          </a:xfrm>
          <a:prstGeom prst="rect">
            <a:avLst/>
          </a:prstGeom>
          <a:noFill/>
        </p:spPr>
        <p:txBody>
          <a:bodyPr wrap="none" rtlCol="0">
            <a:spAutoFit/>
          </a:bodyPr>
          <a:lstStyle/>
          <a:p>
            <a:r>
              <a:rPr lang="zh-CN" altLang="en-US" sz="2000" dirty="0" smtClean="0">
                <a:solidFill>
                  <a:schemeClr val="tx1">
                    <a:lumMod val="50000"/>
                    <a:lumOff val="50000"/>
                  </a:schemeClr>
                </a:solidFill>
                <a:latin typeface="微软雅黑" panose="020B0503020204020204" pitchFamily="34" charset="-122"/>
                <a:ea typeface="微软雅黑" panose="020B0503020204020204" pitchFamily="34" charset="-122"/>
              </a:rPr>
              <a:t>类的成员函数</a:t>
            </a:r>
            <a:endParaRPr lang="zh-CN" altLang="en-US" sz="20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3131840" y="5158988"/>
            <a:ext cx="1467068" cy="400110"/>
          </a:xfrm>
          <a:prstGeom prst="rect">
            <a:avLst/>
          </a:prstGeom>
          <a:noFill/>
        </p:spPr>
        <p:txBody>
          <a:bodyPr wrap="none" rtlCol="0">
            <a:spAutoFit/>
          </a:bodyPr>
          <a:lstStyle/>
          <a:p>
            <a:r>
              <a:rPr lang="zh-CN" altLang="en-US" sz="2000" dirty="0" smtClean="0">
                <a:solidFill>
                  <a:schemeClr val="tx1">
                    <a:lumMod val="50000"/>
                    <a:lumOff val="50000"/>
                  </a:schemeClr>
                </a:solidFill>
                <a:latin typeface="微软雅黑" panose="020B0503020204020204" pitchFamily="34" charset="-122"/>
                <a:ea typeface="微软雅黑" panose="020B0503020204020204" pitchFamily="34" charset="-122"/>
              </a:rPr>
              <a:t>运算符重载</a:t>
            </a:r>
            <a:endParaRPr lang="zh-CN" altLang="en-US" sz="20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11" name="灯片编号占位符 10"/>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对象的创建与消亡</a:t>
            </a:r>
            <a:endParaRPr lang="zh-CN" altLang="en-US" dirty="0"/>
          </a:p>
        </p:txBody>
      </p:sp>
      <p:sp>
        <p:nvSpPr>
          <p:cNvPr id="3" name="内容占位符 2"/>
          <p:cNvSpPr>
            <a:spLocks noGrp="1"/>
          </p:cNvSpPr>
          <p:nvPr>
            <p:ph idx="1"/>
          </p:nvPr>
        </p:nvSpPr>
        <p:spPr/>
        <p:txBody>
          <a:bodyPr/>
          <a:lstStyle/>
          <a:p>
            <a:pPr>
              <a:lnSpc>
                <a:spcPct val="150000"/>
              </a:lnSpc>
            </a:pPr>
            <a:r>
              <a:rPr lang="zh-CN" altLang="en-US" dirty="0" smtClean="0"/>
              <a:t>构造（</a:t>
            </a:r>
            <a:r>
              <a:rPr lang="en-US" altLang="zh-CN" dirty="0" smtClean="0"/>
              <a:t>construct</a:t>
            </a:r>
            <a:r>
              <a:rPr lang="zh-CN" altLang="en-US" dirty="0" smtClean="0"/>
              <a:t>）</a:t>
            </a:r>
            <a:endParaRPr lang="en-US" altLang="zh-CN" dirty="0" smtClean="0"/>
          </a:p>
          <a:p>
            <a:pPr marL="457200" lvl="1" indent="0">
              <a:lnSpc>
                <a:spcPct val="150000"/>
              </a:lnSpc>
              <a:buNone/>
            </a:pPr>
            <a:r>
              <a:rPr lang="zh-CN" altLang="en-US" dirty="0" smtClean="0"/>
              <a:t>当定义一个类的对象时，引发内存分配（构造了该对象）</a:t>
            </a:r>
            <a:endParaRPr lang="en-US" altLang="zh-CN" dirty="0" smtClean="0"/>
          </a:p>
          <a:p>
            <a:pPr>
              <a:lnSpc>
                <a:spcPct val="150000"/>
              </a:lnSpc>
            </a:pPr>
            <a:r>
              <a:rPr lang="zh-CN" altLang="en-US" dirty="0"/>
              <a:t>析</a:t>
            </a:r>
            <a:r>
              <a:rPr lang="zh-CN" altLang="en-US" dirty="0" smtClean="0"/>
              <a:t>构（</a:t>
            </a:r>
            <a:r>
              <a:rPr lang="en-US" altLang="zh-CN" dirty="0" smtClean="0"/>
              <a:t>destruct</a:t>
            </a:r>
            <a:r>
              <a:rPr lang="zh-CN" altLang="en-US" dirty="0" smtClean="0"/>
              <a:t>）</a:t>
            </a:r>
            <a:endParaRPr lang="en-US" altLang="zh-CN" dirty="0" smtClean="0"/>
          </a:p>
          <a:p>
            <a:pPr marL="457200" lvl="1" indent="0">
              <a:lnSpc>
                <a:spcPct val="150000"/>
              </a:lnSpc>
              <a:buNone/>
            </a:pPr>
            <a:r>
              <a:rPr lang="zh-CN" altLang="en-US" dirty="0" smtClean="0"/>
              <a:t>当对象的生命周期结束时，其存储空间被收回（析构）</a:t>
            </a: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构造函数</a:t>
            </a:r>
            <a:endParaRPr lang="zh-CN" altLang="en-US" dirty="0"/>
          </a:p>
        </p:txBody>
      </p:sp>
      <p:sp>
        <p:nvSpPr>
          <p:cNvPr id="3" name="内容占位符 2"/>
          <p:cNvSpPr>
            <a:spLocks noGrp="1"/>
          </p:cNvSpPr>
          <p:nvPr>
            <p:ph idx="1"/>
          </p:nvPr>
        </p:nvSpPr>
        <p:spPr/>
        <p:txBody>
          <a:bodyPr/>
          <a:lstStyle/>
          <a:p>
            <a:r>
              <a:rPr lang="zh-CN" altLang="en-US" dirty="0"/>
              <a:t>构造</a:t>
            </a:r>
            <a:r>
              <a:rPr lang="zh-CN" altLang="en-US" dirty="0" smtClean="0"/>
              <a:t>函数（</a:t>
            </a:r>
            <a:r>
              <a:rPr lang="en-US" altLang="zh-CN" dirty="0" smtClean="0"/>
              <a:t>constructor</a:t>
            </a:r>
            <a:r>
              <a:rPr lang="zh-CN" altLang="en-US" dirty="0" smtClean="0"/>
              <a:t>）</a:t>
            </a:r>
            <a:endParaRPr lang="en-US" altLang="zh-CN" dirty="0" smtClean="0"/>
          </a:p>
          <a:p>
            <a:pPr lvl="1"/>
            <a:r>
              <a:rPr lang="zh-CN" altLang="en-US" dirty="0" smtClean="0"/>
              <a:t>类的一个特殊的成员函数</a:t>
            </a:r>
            <a:endParaRPr lang="en-US" altLang="zh-CN" dirty="0" smtClean="0"/>
          </a:p>
          <a:p>
            <a:pPr lvl="1"/>
            <a:r>
              <a:rPr lang="zh-CN" altLang="en-US" dirty="0" smtClean="0"/>
              <a:t>在对象被创建时，利用特定的值设置数据成员</a:t>
            </a:r>
            <a:endParaRPr lang="en-US" altLang="zh-CN" dirty="0" smtClean="0"/>
          </a:p>
          <a:p>
            <a:r>
              <a:rPr lang="zh-CN" altLang="en-US" dirty="0" smtClean="0"/>
              <a:t>形式</a:t>
            </a:r>
            <a:endParaRPr lang="zh-CN" altLang="en-US" dirty="0"/>
          </a:p>
        </p:txBody>
      </p:sp>
      <p:sp>
        <p:nvSpPr>
          <p:cNvPr id="4" name="TextBox 3"/>
          <p:cNvSpPr txBox="1"/>
          <p:nvPr/>
        </p:nvSpPr>
        <p:spPr>
          <a:xfrm>
            <a:off x="2607096" y="3181032"/>
            <a:ext cx="6141368" cy="3416320"/>
          </a:xfrm>
          <a:prstGeom prst="rect">
            <a:avLst/>
          </a:prstGeom>
          <a:solidFill>
            <a:srgbClr val="FFFF73"/>
          </a:solidFill>
          <a:ln w="19050">
            <a:noFill/>
          </a:ln>
        </p:spPr>
        <p:txBody>
          <a:bodyPr wrap="square" rtlCol="0">
            <a:spAutoFit/>
          </a:bodyPr>
          <a:lstStyle/>
          <a:p>
            <a:pPr>
              <a:lnSpc>
                <a:spcPct val="150000"/>
              </a:lnSpc>
            </a:pPr>
            <a:r>
              <a:rPr lang="en-US" altLang="zh-CN" sz="1600" dirty="0" smtClean="0">
                <a:latin typeface="Consolas" panose="020B0609020204030204" pitchFamily="49" charset="0"/>
                <a:ea typeface="微软雅黑" panose="020B0503020204020204" pitchFamily="34" charset="-122"/>
                <a:cs typeface="Consolas" panose="020B0609020204030204" pitchFamily="49" charset="0"/>
              </a:rPr>
              <a:t>class Clock {</a:t>
            </a:r>
            <a:endParaRPr lang="en-US" altLang="zh-CN" sz="1600" dirty="0" smtClean="0">
              <a:latin typeface="Consolas" panose="020B0609020204030204" pitchFamily="49" charset="0"/>
              <a:ea typeface="微软雅黑" panose="020B0503020204020204" pitchFamily="34" charset="-122"/>
              <a:cs typeface="Consolas" panose="020B0609020204030204" pitchFamily="49" charset="0"/>
            </a:endParaRPr>
          </a:p>
          <a:p>
            <a:pPr>
              <a:lnSpc>
                <a:spcPct val="150000"/>
              </a:lnSpc>
            </a:pPr>
            <a:r>
              <a:rPr lang="en-US" altLang="zh-CN" sz="1600" dirty="0" smtClean="0">
                <a:latin typeface="Consolas" panose="020B0609020204030204" pitchFamily="49" charset="0"/>
                <a:ea typeface="微软雅黑" panose="020B0503020204020204" pitchFamily="34" charset="-122"/>
                <a:cs typeface="Consolas" panose="020B0609020204030204" pitchFamily="49" charset="0"/>
              </a:rPr>
              <a:t>public:</a:t>
            </a:r>
            <a:endParaRPr lang="en-US" altLang="zh-CN" sz="1600" dirty="0" smtClean="0">
              <a:latin typeface="Consolas" panose="020B0609020204030204" pitchFamily="49" charset="0"/>
              <a:ea typeface="微软雅黑" panose="020B0503020204020204" pitchFamily="34" charset="-122"/>
              <a:cs typeface="Consolas" panose="020B0609020204030204" pitchFamily="49" charset="0"/>
            </a:endParaRPr>
          </a:p>
          <a:p>
            <a:pPr>
              <a:lnSpc>
                <a:spcPct val="150000"/>
              </a:lnSpc>
            </a:pPr>
            <a:r>
              <a:rPr lang="en-US" altLang="zh-CN" sz="1600" b="1" dirty="0" smtClean="0">
                <a:solidFill>
                  <a:srgbClr val="FF0000"/>
                </a:solidFill>
                <a:latin typeface="Consolas" panose="020B0609020204030204" pitchFamily="49" charset="0"/>
                <a:ea typeface="微软雅黑" panose="020B0503020204020204" pitchFamily="34" charset="-122"/>
                <a:cs typeface="Consolas" panose="020B0609020204030204" pitchFamily="49" charset="0"/>
              </a:rPr>
              <a:t>  Clock( </a:t>
            </a:r>
            <a:r>
              <a:rPr lang="en-US" altLang="zh-CN" sz="1600" dirty="0" err="1" smtClean="0">
                <a:latin typeface="Consolas" panose="020B0609020204030204" pitchFamily="49" charset="0"/>
                <a:ea typeface="微软雅黑" panose="020B0503020204020204" pitchFamily="34" charset="-122"/>
                <a:cs typeface="Consolas" panose="020B0609020204030204" pitchFamily="49" charset="0"/>
              </a:rPr>
              <a:t>int</a:t>
            </a:r>
            <a:r>
              <a:rPr lang="en-US" altLang="zh-CN" sz="1600" dirty="0" smtClean="0">
                <a:latin typeface="Consolas" panose="020B0609020204030204" pitchFamily="49" charset="0"/>
                <a:ea typeface="微软雅黑" panose="020B0503020204020204" pitchFamily="34" charset="-122"/>
                <a:cs typeface="Consolas" panose="020B0609020204030204" pitchFamily="49" charset="0"/>
              </a:rPr>
              <a:t> h, </a:t>
            </a:r>
            <a:r>
              <a:rPr lang="en-US" altLang="zh-CN" sz="1600" dirty="0" err="1" smtClean="0">
                <a:latin typeface="Consolas" panose="020B0609020204030204" pitchFamily="49" charset="0"/>
                <a:ea typeface="微软雅黑" panose="020B0503020204020204" pitchFamily="34" charset="-122"/>
                <a:cs typeface="Consolas" panose="020B0609020204030204" pitchFamily="49" charset="0"/>
              </a:rPr>
              <a:t>int</a:t>
            </a:r>
            <a:r>
              <a:rPr lang="en-US" altLang="zh-CN" sz="1600" dirty="0" smtClean="0">
                <a:latin typeface="Consolas" panose="020B0609020204030204" pitchFamily="49" charset="0"/>
                <a:ea typeface="微软雅黑" panose="020B0503020204020204" pitchFamily="34" charset="-122"/>
                <a:cs typeface="Consolas" panose="020B0609020204030204" pitchFamily="49" charset="0"/>
              </a:rPr>
              <a:t> m, </a:t>
            </a:r>
            <a:r>
              <a:rPr lang="en-US" altLang="zh-CN" sz="1600" dirty="0" err="1" smtClean="0">
                <a:latin typeface="Consolas" panose="020B0609020204030204" pitchFamily="49" charset="0"/>
                <a:ea typeface="微软雅黑" panose="020B0503020204020204" pitchFamily="34" charset="-122"/>
                <a:cs typeface="Consolas" panose="020B0609020204030204" pitchFamily="49" charset="0"/>
              </a:rPr>
              <a:t>int</a:t>
            </a:r>
            <a:r>
              <a:rPr lang="en-US" altLang="zh-CN" sz="1600" dirty="0" smtClean="0">
                <a:latin typeface="Consolas" panose="020B0609020204030204" pitchFamily="49" charset="0"/>
                <a:ea typeface="微软雅黑" panose="020B0503020204020204" pitchFamily="34" charset="-122"/>
                <a:cs typeface="Consolas" panose="020B0609020204030204" pitchFamily="49" charset="0"/>
              </a:rPr>
              <a:t> s </a:t>
            </a:r>
            <a:r>
              <a:rPr lang="en-US" altLang="zh-CN" sz="1600" b="1" dirty="0" smtClean="0">
                <a:solidFill>
                  <a:srgbClr val="FF0000"/>
                </a:solidFill>
                <a:latin typeface="Consolas" panose="020B0609020204030204" pitchFamily="49" charset="0"/>
                <a:ea typeface="微软雅黑" panose="020B0503020204020204" pitchFamily="34" charset="-122"/>
                <a:cs typeface="Consolas" panose="020B0609020204030204" pitchFamily="49" charset="0"/>
              </a:rPr>
              <a:t>)</a:t>
            </a:r>
            <a:r>
              <a:rPr lang="en-US" altLang="zh-CN" sz="1600" dirty="0" smtClean="0">
                <a:latin typeface="Consolas" panose="020B0609020204030204" pitchFamily="49" charset="0"/>
                <a:ea typeface="微软雅黑" panose="020B0503020204020204" pitchFamily="34" charset="-122"/>
                <a:cs typeface="Consolas" panose="020B0609020204030204" pitchFamily="49" charset="0"/>
              </a:rPr>
              <a:t>; </a:t>
            </a:r>
            <a:r>
              <a:rPr lang="en-US" altLang="zh-CN" sz="1600" dirty="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 Clock </a:t>
            </a:r>
            <a:r>
              <a:rPr lang="zh-CN" altLang="en-US" sz="1600" dirty="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类的构造函数</a:t>
            </a:r>
            <a:endParaRPr lang="en-US" altLang="zh-CN" sz="1600" dirty="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endParaRPr>
          </a:p>
          <a:p>
            <a:pPr>
              <a:lnSpc>
                <a:spcPct val="150000"/>
              </a:lnSpc>
            </a:pPr>
            <a:r>
              <a:rPr lang="en-US" altLang="zh-CN" sz="16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  </a:t>
            </a:r>
            <a:r>
              <a:rPr lang="en-US" altLang="zh-CN" sz="1600" dirty="0" smtClean="0">
                <a:latin typeface="Consolas" panose="020B0609020204030204" pitchFamily="49" charset="0"/>
                <a:ea typeface="微软雅黑" panose="020B0503020204020204" pitchFamily="34" charset="-122"/>
                <a:cs typeface="Consolas" panose="020B0609020204030204" pitchFamily="49" charset="0"/>
              </a:rPr>
              <a:t>… …</a:t>
            </a:r>
            <a:endParaRPr lang="en-US" altLang="zh-CN" sz="1600" dirty="0" smtClean="0">
              <a:latin typeface="Consolas" panose="020B0609020204030204" pitchFamily="49" charset="0"/>
              <a:ea typeface="微软雅黑" panose="020B0503020204020204" pitchFamily="34" charset="-122"/>
              <a:cs typeface="Consolas" panose="020B0609020204030204" pitchFamily="49" charset="0"/>
            </a:endParaRPr>
          </a:p>
          <a:p>
            <a:pPr>
              <a:lnSpc>
                <a:spcPct val="150000"/>
              </a:lnSpc>
            </a:pPr>
            <a:r>
              <a:rPr lang="en-US" altLang="zh-CN" sz="1600" dirty="0" smtClean="0">
                <a:latin typeface="Consolas" panose="020B0609020204030204" pitchFamily="49" charset="0"/>
                <a:ea typeface="微软雅黑" panose="020B0503020204020204" pitchFamily="34" charset="-122"/>
                <a:cs typeface="Consolas" panose="020B0609020204030204" pitchFamily="49" charset="0"/>
              </a:rPr>
              <a:t>private:</a:t>
            </a:r>
            <a:endParaRPr lang="en-US" altLang="zh-CN" sz="1600" dirty="0" smtClean="0">
              <a:latin typeface="Consolas" panose="020B0609020204030204" pitchFamily="49" charset="0"/>
              <a:ea typeface="微软雅黑" panose="020B0503020204020204" pitchFamily="34" charset="-122"/>
              <a:cs typeface="Consolas" panose="020B0609020204030204" pitchFamily="49" charset="0"/>
            </a:endParaRPr>
          </a:p>
          <a:p>
            <a:pPr>
              <a:lnSpc>
                <a:spcPct val="150000"/>
              </a:lnSpc>
            </a:pPr>
            <a:r>
              <a:rPr lang="en-US" altLang="zh-CN" sz="1600" dirty="0" smtClean="0">
                <a:latin typeface="Consolas" panose="020B0609020204030204" pitchFamily="49" charset="0"/>
                <a:ea typeface="微软雅黑" panose="020B0503020204020204" pitchFamily="34" charset="-122"/>
                <a:cs typeface="Consolas" panose="020B0609020204030204" pitchFamily="49" charset="0"/>
              </a:rPr>
              <a:t>  </a:t>
            </a:r>
            <a:r>
              <a:rPr lang="en-US" altLang="zh-CN" sz="1600" dirty="0" err="1" smtClean="0">
                <a:latin typeface="Consolas" panose="020B0609020204030204" pitchFamily="49" charset="0"/>
                <a:ea typeface="微软雅黑" panose="020B0503020204020204" pitchFamily="34" charset="-122"/>
                <a:cs typeface="Consolas" panose="020B0609020204030204" pitchFamily="49" charset="0"/>
              </a:rPr>
              <a:t>int</a:t>
            </a:r>
            <a:r>
              <a:rPr lang="en-US" altLang="zh-CN" sz="1600" dirty="0" smtClean="0">
                <a:latin typeface="Consolas" panose="020B0609020204030204" pitchFamily="49" charset="0"/>
                <a:ea typeface="微软雅黑" panose="020B0503020204020204" pitchFamily="34" charset="-122"/>
                <a:cs typeface="Consolas" panose="020B0609020204030204" pitchFamily="49" charset="0"/>
              </a:rPr>
              <a:t> hour, minute, second;</a:t>
            </a:r>
            <a:endParaRPr lang="en-US" altLang="zh-CN" sz="1600" dirty="0" smtClean="0">
              <a:latin typeface="Consolas" panose="020B0609020204030204" pitchFamily="49" charset="0"/>
              <a:ea typeface="微软雅黑" panose="020B0503020204020204" pitchFamily="34" charset="-122"/>
              <a:cs typeface="Consolas" panose="020B0609020204030204" pitchFamily="49" charset="0"/>
            </a:endParaRPr>
          </a:p>
          <a:p>
            <a:pPr>
              <a:lnSpc>
                <a:spcPct val="150000"/>
              </a:lnSpc>
            </a:pPr>
            <a:r>
              <a:rPr lang="en-US" altLang="zh-CN" sz="1600" dirty="0" smtClean="0">
                <a:latin typeface="Consolas" panose="020B0609020204030204" pitchFamily="49" charset="0"/>
                <a:ea typeface="微软雅黑" panose="020B0503020204020204" pitchFamily="34" charset="-122"/>
                <a:cs typeface="Consolas" panose="020B0609020204030204" pitchFamily="49" charset="0"/>
              </a:rPr>
              <a:t>}; </a:t>
            </a:r>
            <a:r>
              <a:rPr lang="en-US" altLang="zh-CN" sz="16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 </a:t>
            </a:r>
            <a:endParaRPr lang="en-US" altLang="zh-CN" sz="16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endParaRPr>
          </a:p>
          <a:p>
            <a:pPr>
              <a:lnSpc>
                <a:spcPct val="150000"/>
              </a:lnSpc>
            </a:pPr>
            <a:endParaRPr lang="en-US" altLang="zh-CN" sz="16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endParaRPr>
          </a:p>
          <a:p>
            <a:pPr>
              <a:lnSpc>
                <a:spcPct val="150000"/>
              </a:lnSpc>
            </a:pPr>
            <a:r>
              <a:rPr lang="en-US" altLang="zh-CN" sz="1600" dirty="0" smtClean="0">
                <a:latin typeface="Consolas" panose="020B0609020204030204" pitchFamily="49" charset="0"/>
                <a:ea typeface="微软雅黑" panose="020B0503020204020204" pitchFamily="34" charset="-122"/>
                <a:cs typeface="Consolas" panose="020B0609020204030204" pitchFamily="49" charset="0"/>
              </a:rPr>
              <a:t>Clock::Clock( </a:t>
            </a:r>
            <a:r>
              <a:rPr lang="en-US" altLang="zh-CN" sz="1600" dirty="0" err="1" smtClean="0">
                <a:latin typeface="Consolas" panose="020B0609020204030204" pitchFamily="49" charset="0"/>
                <a:ea typeface="微软雅黑" panose="020B0503020204020204" pitchFamily="34" charset="-122"/>
                <a:cs typeface="Consolas" panose="020B0609020204030204" pitchFamily="49" charset="0"/>
              </a:rPr>
              <a:t>int</a:t>
            </a:r>
            <a:r>
              <a:rPr lang="en-US" altLang="zh-CN" sz="1600" dirty="0" smtClean="0">
                <a:latin typeface="Consolas" panose="020B0609020204030204" pitchFamily="49" charset="0"/>
                <a:ea typeface="微软雅黑" panose="020B0503020204020204" pitchFamily="34" charset="-122"/>
                <a:cs typeface="Consolas" panose="020B0609020204030204" pitchFamily="49" charset="0"/>
              </a:rPr>
              <a:t> h, </a:t>
            </a:r>
            <a:r>
              <a:rPr lang="en-US" altLang="zh-CN" sz="1600" dirty="0" err="1" smtClean="0">
                <a:latin typeface="Consolas" panose="020B0609020204030204" pitchFamily="49" charset="0"/>
                <a:ea typeface="微软雅黑" panose="020B0503020204020204" pitchFamily="34" charset="-122"/>
                <a:cs typeface="Consolas" panose="020B0609020204030204" pitchFamily="49" charset="0"/>
              </a:rPr>
              <a:t>int</a:t>
            </a:r>
            <a:r>
              <a:rPr lang="en-US" altLang="zh-CN" sz="1600" dirty="0" smtClean="0">
                <a:latin typeface="Consolas" panose="020B0609020204030204" pitchFamily="49" charset="0"/>
                <a:ea typeface="微软雅黑" panose="020B0503020204020204" pitchFamily="34" charset="-122"/>
                <a:cs typeface="Consolas" panose="020B0609020204030204" pitchFamily="49" charset="0"/>
              </a:rPr>
              <a:t> m, </a:t>
            </a:r>
            <a:r>
              <a:rPr lang="en-US" altLang="zh-CN" sz="1600" dirty="0" err="1" smtClean="0">
                <a:latin typeface="Consolas" panose="020B0609020204030204" pitchFamily="49" charset="0"/>
                <a:ea typeface="微软雅黑" panose="020B0503020204020204" pitchFamily="34" charset="-122"/>
                <a:cs typeface="Consolas" panose="020B0609020204030204" pitchFamily="49" charset="0"/>
              </a:rPr>
              <a:t>int</a:t>
            </a:r>
            <a:r>
              <a:rPr lang="en-US" altLang="zh-CN" sz="1600" dirty="0" smtClean="0">
                <a:latin typeface="Consolas" panose="020B0609020204030204" pitchFamily="49" charset="0"/>
                <a:ea typeface="微软雅黑" panose="020B0503020204020204" pitchFamily="34" charset="-122"/>
                <a:cs typeface="Consolas" panose="020B0609020204030204" pitchFamily="49" charset="0"/>
              </a:rPr>
              <a:t> s ) { … … }</a:t>
            </a:r>
            <a:endParaRPr lang="en-US" altLang="zh-CN" sz="1600" dirty="0">
              <a:latin typeface="Consolas" panose="020B0609020204030204" pitchFamily="49" charset="0"/>
              <a:ea typeface="微软雅黑" panose="020B0503020204020204" pitchFamily="34" charset="-122"/>
              <a:cs typeface="Consolas" panose="020B0609020204030204" pitchFamily="49" charset="0"/>
            </a:endParaRPr>
          </a:p>
        </p:txBody>
      </p:sp>
      <p:sp>
        <p:nvSpPr>
          <p:cNvPr id="5" name="文本框 4"/>
          <p:cNvSpPr txBox="1"/>
          <p:nvPr/>
        </p:nvSpPr>
        <p:spPr>
          <a:xfrm>
            <a:off x="107504" y="4077072"/>
            <a:ext cx="2159566" cy="954107"/>
          </a:xfrm>
          <a:prstGeom prst="rect">
            <a:avLst/>
          </a:prstGeom>
          <a:noFill/>
        </p:spPr>
        <p:txBody>
          <a:bodyPr wrap="none" rtlCol="0">
            <a:spAutoFit/>
          </a:bodyPr>
          <a:lstStyle/>
          <a:p>
            <a:r>
              <a:rPr lang="zh-CN" altLang="en-US" sz="14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类的构造函数与类同名，</a:t>
            </a:r>
            <a:endParaRPr lang="en-US" altLang="zh-CN" sz="14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endParaRPr>
          </a:p>
          <a:p>
            <a:r>
              <a:rPr lang="zh-CN" altLang="en-US" sz="14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没有返回值，可以有形</a:t>
            </a:r>
            <a:endParaRPr lang="en-US" altLang="zh-CN" sz="14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endParaRPr>
          </a:p>
          <a:p>
            <a:r>
              <a:rPr lang="zh-CN" altLang="en-US" sz="14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参，通常被声明为公有</a:t>
            </a:r>
            <a:endParaRPr lang="en-US" altLang="zh-CN" sz="14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endParaRPr>
          </a:p>
          <a:p>
            <a:r>
              <a:rPr lang="zh-CN" altLang="en-US" sz="14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成员函数</a:t>
            </a:r>
            <a:endParaRPr lang="en-US" altLang="zh-CN" sz="14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构造</a:t>
            </a:r>
            <a:r>
              <a:rPr lang="zh-CN" altLang="en-US" dirty="0" smtClean="0"/>
              <a:t>函数（续）</a:t>
            </a:r>
            <a:endParaRPr lang="zh-CN" altLang="en-US" dirty="0"/>
          </a:p>
        </p:txBody>
      </p:sp>
      <p:sp>
        <p:nvSpPr>
          <p:cNvPr id="3" name="内容占位符 2"/>
          <p:cNvSpPr>
            <a:spLocks noGrp="1"/>
          </p:cNvSpPr>
          <p:nvPr>
            <p:ph idx="1"/>
          </p:nvPr>
        </p:nvSpPr>
        <p:spPr>
          <a:xfrm>
            <a:off x="133239" y="1226652"/>
            <a:ext cx="6660232" cy="1152128"/>
          </a:xfrm>
        </p:spPr>
        <p:txBody>
          <a:bodyPr/>
          <a:lstStyle/>
          <a:p>
            <a:r>
              <a:rPr lang="zh-CN" altLang="en-US" dirty="0" smtClean="0"/>
              <a:t>建立对象的时候，构造函数被自动调用</a:t>
            </a:r>
            <a:endParaRPr lang="en-US" altLang="zh-CN" dirty="0" smtClean="0"/>
          </a:p>
        </p:txBody>
      </p:sp>
      <p:sp>
        <p:nvSpPr>
          <p:cNvPr id="4" name="TextBox 3"/>
          <p:cNvSpPr txBox="1"/>
          <p:nvPr/>
        </p:nvSpPr>
        <p:spPr>
          <a:xfrm>
            <a:off x="4211960" y="2024387"/>
            <a:ext cx="4608512" cy="3293209"/>
          </a:xfrm>
          <a:prstGeom prst="rect">
            <a:avLst/>
          </a:prstGeom>
          <a:solidFill>
            <a:schemeClr val="accent1">
              <a:lumMod val="20000"/>
              <a:lumOff val="80000"/>
            </a:schemeClr>
          </a:solidFill>
          <a:ln w="19050">
            <a:noFill/>
          </a:ln>
        </p:spPr>
        <p:txBody>
          <a:bodyPr wrap="square" rtlCol="0">
            <a:spAutoFit/>
          </a:bodyPr>
          <a:lstStyle/>
          <a:p>
            <a:pPr>
              <a:lnSpc>
                <a:spcPct val="200000"/>
              </a:lnSpc>
            </a:pPr>
            <a:r>
              <a:rPr lang="en-US" altLang="zh-CN" sz="1600" dirty="0" smtClean="0">
                <a:latin typeface="Consolas" panose="020B0609020204030204" pitchFamily="49" charset="0"/>
                <a:ea typeface="微软雅黑" panose="020B0503020204020204" pitchFamily="34" charset="-122"/>
                <a:cs typeface="Consolas" panose="020B0609020204030204" pitchFamily="49" charset="0"/>
              </a:rPr>
              <a:t>class Clock { … … };</a:t>
            </a:r>
            <a:endParaRPr lang="en-US" altLang="zh-CN" sz="1600" dirty="0" smtClean="0">
              <a:latin typeface="Consolas" panose="020B0609020204030204" pitchFamily="49" charset="0"/>
              <a:ea typeface="微软雅黑" panose="020B0503020204020204" pitchFamily="34" charset="-122"/>
              <a:cs typeface="Consolas" panose="020B0609020204030204" pitchFamily="49" charset="0"/>
            </a:endParaRPr>
          </a:p>
          <a:p>
            <a:pPr>
              <a:lnSpc>
                <a:spcPct val="200000"/>
              </a:lnSpc>
            </a:pPr>
            <a:endParaRPr lang="en-US" altLang="zh-CN" sz="1600" dirty="0" smtClean="0">
              <a:latin typeface="Consolas" panose="020B0609020204030204" pitchFamily="49" charset="0"/>
              <a:ea typeface="微软雅黑" panose="020B0503020204020204" pitchFamily="34" charset="-122"/>
              <a:cs typeface="Consolas" panose="020B0609020204030204" pitchFamily="49" charset="0"/>
            </a:endParaRPr>
          </a:p>
          <a:p>
            <a:pPr>
              <a:lnSpc>
                <a:spcPct val="200000"/>
              </a:lnSpc>
            </a:pPr>
            <a:r>
              <a:rPr lang="en-US" altLang="zh-CN" sz="1600" dirty="0" smtClean="0">
                <a:latin typeface="Consolas" panose="020B0609020204030204" pitchFamily="49" charset="0"/>
                <a:ea typeface="微软雅黑" panose="020B0503020204020204" pitchFamily="34" charset="-122"/>
                <a:cs typeface="Consolas" panose="020B0609020204030204" pitchFamily="49" charset="0"/>
              </a:rPr>
              <a:t>void main() {</a:t>
            </a:r>
            <a:endParaRPr lang="en-US" altLang="zh-CN" sz="1600" dirty="0" smtClean="0">
              <a:latin typeface="Consolas" panose="020B0609020204030204" pitchFamily="49" charset="0"/>
              <a:ea typeface="微软雅黑" panose="020B0503020204020204" pitchFamily="34" charset="-122"/>
              <a:cs typeface="Consolas" panose="020B0609020204030204" pitchFamily="49" charset="0"/>
            </a:endParaRPr>
          </a:p>
          <a:p>
            <a:pPr>
              <a:lnSpc>
                <a:spcPct val="200000"/>
              </a:lnSpc>
            </a:pPr>
            <a:r>
              <a:rPr lang="en-US" altLang="zh-CN" sz="1600" dirty="0" smtClean="0">
                <a:latin typeface="Consolas" panose="020B0609020204030204" pitchFamily="49" charset="0"/>
                <a:ea typeface="微软雅黑" panose="020B0503020204020204" pitchFamily="34" charset="-122"/>
                <a:cs typeface="Consolas" panose="020B0609020204030204" pitchFamily="49" charset="0"/>
              </a:rPr>
              <a:t>  </a:t>
            </a:r>
            <a:r>
              <a:rPr lang="en-US" altLang="zh-CN" sz="2400" dirty="0" smtClean="0">
                <a:latin typeface="Consolas" panose="020B0609020204030204" pitchFamily="49" charset="0"/>
                <a:ea typeface="微软雅黑" panose="020B0503020204020204" pitchFamily="34" charset="-122"/>
                <a:cs typeface="Consolas" panose="020B0609020204030204" pitchFamily="49" charset="0"/>
              </a:rPr>
              <a:t>Clock </a:t>
            </a:r>
            <a:r>
              <a:rPr lang="en-US" altLang="zh-CN" sz="2400" dirty="0" err="1" smtClean="0">
                <a:latin typeface="Consolas" panose="020B0609020204030204" pitchFamily="49" charset="0"/>
                <a:ea typeface="微软雅黑" panose="020B0503020204020204" pitchFamily="34" charset="-122"/>
                <a:cs typeface="Consolas" panose="020B0609020204030204" pitchFamily="49" charset="0"/>
              </a:rPr>
              <a:t>myClock</a:t>
            </a:r>
            <a:r>
              <a:rPr lang="en-US" altLang="zh-CN" sz="2400" dirty="0" smtClean="0">
                <a:latin typeface="Consolas" panose="020B0609020204030204" pitchFamily="49" charset="0"/>
                <a:ea typeface="微软雅黑" panose="020B0503020204020204" pitchFamily="34" charset="-122"/>
                <a:cs typeface="Consolas" panose="020B0609020204030204" pitchFamily="49" charset="0"/>
              </a:rPr>
              <a:t>( 0,0,0 );</a:t>
            </a:r>
            <a:endParaRPr lang="en-US" altLang="zh-CN" sz="2400" dirty="0" smtClean="0">
              <a:latin typeface="Consolas" panose="020B0609020204030204" pitchFamily="49" charset="0"/>
              <a:ea typeface="微软雅黑" panose="020B0503020204020204" pitchFamily="34" charset="-122"/>
              <a:cs typeface="Consolas" panose="020B0609020204030204" pitchFamily="49" charset="0"/>
            </a:endParaRPr>
          </a:p>
          <a:p>
            <a:pPr>
              <a:lnSpc>
                <a:spcPct val="200000"/>
              </a:lnSpc>
            </a:pPr>
            <a:r>
              <a:rPr lang="en-US" altLang="zh-CN" sz="1600" dirty="0">
                <a:latin typeface="Consolas" panose="020B0609020204030204" pitchFamily="49" charset="0"/>
                <a:ea typeface="微软雅黑" panose="020B0503020204020204" pitchFamily="34" charset="-122"/>
                <a:cs typeface="Consolas" panose="020B0609020204030204" pitchFamily="49" charset="0"/>
              </a:rPr>
              <a:t> </a:t>
            </a:r>
            <a:r>
              <a:rPr lang="en-US" altLang="zh-CN" sz="1600" dirty="0" smtClean="0">
                <a:latin typeface="Consolas" panose="020B0609020204030204" pitchFamily="49" charset="0"/>
                <a:ea typeface="微软雅黑" panose="020B0503020204020204" pitchFamily="34" charset="-122"/>
                <a:cs typeface="Consolas" panose="020B0609020204030204" pitchFamily="49" charset="0"/>
              </a:rPr>
              <a:t> </a:t>
            </a:r>
            <a:r>
              <a:rPr lang="en-US" altLang="zh-CN" sz="1600" dirty="0" err="1" smtClean="0">
                <a:latin typeface="Consolas" panose="020B0609020204030204" pitchFamily="49" charset="0"/>
                <a:ea typeface="微软雅黑" panose="020B0503020204020204" pitchFamily="34" charset="-122"/>
                <a:cs typeface="Consolas" panose="020B0609020204030204" pitchFamily="49" charset="0"/>
              </a:rPr>
              <a:t>myClock.showTime</a:t>
            </a:r>
            <a:r>
              <a:rPr lang="en-US" altLang="zh-CN" sz="1600" dirty="0" smtClean="0">
                <a:latin typeface="Consolas" panose="020B0609020204030204" pitchFamily="49" charset="0"/>
                <a:ea typeface="微软雅黑" panose="020B0503020204020204" pitchFamily="34" charset="-122"/>
                <a:cs typeface="Consolas" panose="020B0609020204030204" pitchFamily="49" charset="0"/>
              </a:rPr>
              <a:t>();</a:t>
            </a:r>
            <a:endParaRPr lang="en-US" altLang="zh-CN" sz="1600" dirty="0">
              <a:latin typeface="Consolas" panose="020B0609020204030204" pitchFamily="49" charset="0"/>
              <a:ea typeface="微软雅黑" panose="020B0503020204020204" pitchFamily="34" charset="-122"/>
              <a:cs typeface="Consolas" panose="020B0609020204030204" pitchFamily="49" charset="0"/>
            </a:endParaRPr>
          </a:p>
          <a:p>
            <a:pPr>
              <a:lnSpc>
                <a:spcPct val="200000"/>
              </a:lnSpc>
            </a:pPr>
            <a:r>
              <a:rPr lang="en-US" altLang="zh-CN" sz="1600" dirty="0" smtClean="0">
                <a:latin typeface="Consolas" panose="020B0609020204030204" pitchFamily="49" charset="0"/>
                <a:ea typeface="微软雅黑" panose="020B0503020204020204" pitchFamily="34" charset="-122"/>
                <a:cs typeface="Consolas" panose="020B0609020204030204" pitchFamily="49" charset="0"/>
              </a:rPr>
              <a:t>}</a:t>
            </a:r>
            <a:endParaRPr lang="en-US" altLang="zh-CN" sz="1600" dirty="0" smtClean="0">
              <a:latin typeface="Consolas" panose="020B0609020204030204" pitchFamily="49" charset="0"/>
              <a:ea typeface="微软雅黑" panose="020B0503020204020204" pitchFamily="34" charset="-122"/>
              <a:cs typeface="Consolas" panose="020B0609020204030204" pitchFamily="49" charset="0"/>
            </a:endParaRPr>
          </a:p>
        </p:txBody>
      </p:sp>
      <p:pic>
        <p:nvPicPr>
          <p:cNvPr id="6" name="图片 5"/>
          <p:cNvPicPr>
            <a:picLocks noChangeAspect="1"/>
          </p:cNvPicPr>
          <p:nvPr/>
        </p:nvPicPr>
        <p:blipFill rotWithShape="1">
          <a:blip r:embed="rId1" cstate="print">
            <a:extLst>
              <a:ext uri="{28A0092B-C50C-407E-A947-70E740481C1C}">
                <a14:useLocalDpi xmlns:a14="http://schemas.microsoft.com/office/drawing/2010/main" val="0"/>
              </a:ext>
            </a:extLst>
          </a:blip>
          <a:srcRect t="6598" b="16613"/>
          <a:stretch>
            <a:fillRect/>
          </a:stretch>
        </p:blipFill>
        <p:spPr>
          <a:xfrm>
            <a:off x="133238" y="1836000"/>
            <a:ext cx="3481005" cy="3481596"/>
          </a:xfrm>
          <a:prstGeom prst="rect">
            <a:avLst/>
          </a:prstGeom>
        </p:spPr>
      </p:pic>
      <p:pic>
        <p:nvPicPr>
          <p:cNvPr id="7" name="图片 6"/>
          <p:cNvPicPr>
            <a:picLocks noChangeAspect="1"/>
          </p:cNvPicPr>
          <p:nvPr/>
        </p:nvPicPr>
        <p:blipFill rotWithShape="1">
          <a:blip r:embed="rId2" cstate="print">
            <a:extLst>
              <a:ext uri="{28A0092B-C50C-407E-A947-70E740481C1C}">
                <a14:useLocalDpi xmlns:a14="http://schemas.microsoft.com/office/drawing/2010/main" val="0"/>
              </a:ext>
            </a:extLst>
          </a:blip>
          <a:srcRect b="3245"/>
          <a:stretch>
            <a:fillRect/>
          </a:stretch>
        </p:blipFill>
        <p:spPr>
          <a:xfrm>
            <a:off x="2627784" y="4165468"/>
            <a:ext cx="771001" cy="1152128"/>
          </a:xfrm>
          <a:prstGeom prst="rect">
            <a:avLst/>
          </a:prstGeom>
        </p:spPr>
      </p:pic>
      <p:sp>
        <p:nvSpPr>
          <p:cNvPr id="8" name="文本框 7"/>
          <p:cNvSpPr txBox="1"/>
          <p:nvPr/>
        </p:nvSpPr>
        <p:spPr>
          <a:xfrm>
            <a:off x="251520" y="5524492"/>
            <a:ext cx="8740089" cy="369332"/>
          </a:xfrm>
          <a:prstGeom prst="rect">
            <a:avLst/>
          </a:prstGeom>
          <a:noFill/>
        </p:spPr>
        <p:txBody>
          <a:bodyPr wrap="square" rtlCol="0">
            <a:spAutoFit/>
          </a:bodyPr>
          <a:lstStyle/>
          <a:p>
            <a:r>
              <a:rPr lang="zh-CN" altLang="en-US" dirty="0" smtClean="0">
                <a:latin typeface="微软雅黑" panose="020B0503020204020204" pitchFamily="34" charset="-122"/>
                <a:ea typeface="微软雅黑" panose="020B0503020204020204" pitchFamily="34" charset="-122"/>
              </a:rPr>
              <a:t>类的定义就相当于图纸，构造函数就相当于建筑工人，造出来的房子就相当于对象</a:t>
            </a:r>
            <a:endParaRPr lang="zh-CN" altLang="en-US" dirty="0">
              <a:latin typeface="微软雅黑" panose="020B0503020204020204" pitchFamily="34" charset="-122"/>
              <a:ea typeface="微软雅黑" panose="020B0503020204020204" pitchFamily="34" charset="-122"/>
            </a:endParaRPr>
          </a:p>
        </p:txBody>
      </p:sp>
      <p:sp>
        <p:nvSpPr>
          <p:cNvPr id="9" name="灯片编号占位符 8"/>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par>
                                <p:cTn id="13" presetID="10"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构造函数（续）</a:t>
            </a:r>
            <a:endParaRPr lang="zh-CN" altLang="en-US" dirty="0"/>
          </a:p>
        </p:txBody>
      </p:sp>
      <p:sp>
        <p:nvSpPr>
          <p:cNvPr id="3" name="内容占位符 2"/>
          <p:cNvSpPr>
            <a:spLocks noGrp="1"/>
          </p:cNvSpPr>
          <p:nvPr>
            <p:ph idx="1"/>
          </p:nvPr>
        </p:nvSpPr>
        <p:spPr/>
        <p:txBody>
          <a:bodyPr/>
          <a:lstStyle/>
          <a:p>
            <a:pPr>
              <a:lnSpc>
                <a:spcPct val="150000"/>
              </a:lnSpc>
            </a:pPr>
            <a:r>
              <a:rPr lang="zh-CN" altLang="en-US" dirty="0" smtClean="0">
                <a:latin typeface="Consolas" panose="020B0609020204030204" pitchFamily="49" charset="0"/>
                <a:cs typeface="Consolas" panose="020B0609020204030204" pitchFamily="49" charset="0"/>
              </a:rPr>
              <a:t>如果构造</a:t>
            </a:r>
            <a:r>
              <a:rPr lang="zh-CN" altLang="en-US" dirty="0">
                <a:latin typeface="Consolas" panose="020B0609020204030204" pitchFamily="49" charset="0"/>
                <a:cs typeface="Consolas" panose="020B0609020204030204" pitchFamily="49" charset="0"/>
              </a:rPr>
              <a:t>函数没有参数，则称之为</a:t>
            </a:r>
            <a:r>
              <a:rPr lang="en-US" altLang="zh-CN" dirty="0">
                <a:latin typeface="Consolas" panose="020B0609020204030204" pitchFamily="49" charset="0"/>
                <a:cs typeface="Consolas" panose="020B0609020204030204" pitchFamily="49" charset="0"/>
              </a:rPr>
              <a:t>“</a:t>
            </a:r>
            <a:r>
              <a:rPr lang="zh-CN" altLang="en-US" dirty="0">
                <a:latin typeface="Consolas" panose="020B0609020204030204" pitchFamily="49" charset="0"/>
                <a:cs typeface="Consolas" panose="020B0609020204030204" pitchFamily="49" charset="0"/>
              </a:rPr>
              <a:t>默认构造函数</a:t>
            </a:r>
            <a:r>
              <a:rPr lang="en-US" altLang="zh-CN" dirty="0" smtClean="0">
                <a:latin typeface="Consolas" panose="020B0609020204030204" pitchFamily="49" charset="0"/>
                <a:cs typeface="Consolas" panose="020B0609020204030204" pitchFamily="49" charset="0"/>
              </a:rPr>
              <a:t>”</a:t>
            </a:r>
            <a:endParaRPr lang="en-US" altLang="zh-CN" dirty="0" smtClean="0">
              <a:latin typeface="Consolas" panose="020B0609020204030204" pitchFamily="49" charset="0"/>
              <a:cs typeface="Consolas" panose="020B0609020204030204" pitchFamily="49" charset="0"/>
            </a:endParaRPr>
          </a:p>
          <a:p>
            <a:pPr>
              <a:lnSpc>
                <a:spcPct val="150000"/>
              </a:lnSpc>
            </a:pPr>
            <a:r>
              <a:rPr lang="zh-CN" altLang="en-US" dirty="0" smtClean="0">
                <a:latin typeface="Consolas" panose="020B0609020204030204" pitchFamily="49" charset="0"/>
                <a:cs typeface="Consolas" panose="020B0609020204030204" pitchFamily="49" charset="0"/>
              </a:rPr>
              <a:t>如果用默认构造函数来创建对象，不用传递实参</a:t>
            </a:r>
            <a:endParaRPr lang="zh-CN" altLang="en-US" dirty="0">
              <a:latin typeface="Consolas" panose="020B0609020204030204" pitchFamily="49" charset="0"/>
              <a:cs typeface="Consolas" panose="020B0609020204030204" pitchFamily="49" charset="0"/>
            </a:endParaRPr>
          </a:p>
          <a:p>
            <a:pPr>
              <a:lnSpc>
                <a:spcPct val="150000"/>
              </a:lnSpc>
            </a:pP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类的定义</a:t>
            </a:r>
            <a:endParaRPr lang="zh-CN" altLang="en-US" dirty="0"/>
          </a:p>
        </p:txBody>
      </p:sp>
      <p:sp>
        <p:nvSpPr>
          <p:cNvPr id="5" name="内容占位符 2"/>
          <p:cNvSpPr txBox="1"/>
          <p:nvPr/>
        </p:nvSpPr>
        <p:spPr>
          <a:xfrm>
            <a:off x="3234480" y="1196752"/>
            <a:ext cx="5102624" cy="5472608"/>
          </a:xfrm>
          <a:prstGeom prst="rect">
            <a:avLst/>
          </a:prstGeom>
        </p:spPr>
        <p:txBody>
          <a:bodyPr vert="horz" lIns="91440" tIns="45720" rIns="91440" bIns="45720" rtlCol="0">
            <a:normAutofit/>
          </a:bodyPr>
          <a:lstStyle>
            <a:lvl1pPr marL="342900" indent="-342900" algn="l" defTabSz="914400" rtl="0" eaLnBrk="1" latinLnBrk="0" hangingPunct="1">
              <a:lnSpc>
                <a:spcPts val="3000"/>
              </a:lnSpc>
              <a:spcBef>
                <a:spcPct val="20000"/>
              </a:spcBef>
              <a:buClr>
                <a:srgbClr val="200772"/>
              </a:buClr>
              <a:buSzPct val="80000"/>
              <a:buFont typeface="Wingdings" panose="05000000000000000000" pitchFamily="2" charset="2"/>
              <a:buChar char="n"/>
              <a:defRPr sz="2000" kern="1200">
                <a:solidFill>
                  <a:schemeClr val="tx1"/>
                </a:solidFill>
                <a:latin typeface="+mn-lt"/>
                <a:ea typeface="微软雅黑" panose="020B0503020204020204" pitchFamily="34" charset="-122"/>
                <a:cs typeface="+mn-cs"/>
              </a:defRPr>
            </a:lvl1pPr>
            <a:lvl2pPr marL="742950" indent="-285750" algn="l" defTabSz="914400" rtl="0" eaLnBrk="1" latinLnBrk="0" hangingPunct="1">
              <a:lnSpc>
                <a:spcPts val="3000"/>
              </a:lnSpc>
              <a:spcBef>
                <a:spcPct val="20000"/>
              </a:spcBef>
              <a:buClr>
                <a:srgbClr val="6A48D7"/>
              </a:buClr>
              <a:buSzPct val="72000"/>
              <a:buFont typeface="Wingdings" panose="05000000000000000000" pitchFamily="2" charset="2"/>
              <a:buChar char="u"/>
              <a:defRPr sz="1800" kern="1200">
                <a:solidFill>
                  <a:schemeClr val="tx1"/>
                </a:solidFill>
                <a:latin typeface="+mn-lt"/>
                <a:ea typeface="微软雅黑" panose="020B0503020204020204" pitchFamily="34" charset="-122"/>
                <a:cs typeface="+mn-cs"/>
              </a:defRPr>
            </a:lvl2pPr>
            <a:lvl3pPr marL="914400" indent="0" algn="l" defTabSz="914400" rtl="0" eaLnBrk="1" latinLnBrk="0" hangingPunct="1">
              <a:spcBef>
                <a:spcPct val="20000"/>
              </a:spcBef>
              <a:buFont typeface="Arial" panose="020B0604020202020204" pitchFamily="34" charset="0"/>
              <a:buNone/>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spcBef>
                <a:spcPct val="0"/>
              </a:spcBef>
              <a:buClr>
                <a:schemeClr val="accent3"/>
              </a:buClr>
              <a:buFont typeface="Georgia" panose="02040502050405020303"/>
              <a:buNone/>
              <a:defRPr/>
            </a:pPr>
            <a:r>
              <a:rPr lang="zh-CN" altLang="en-US" dirty="0" smtClean="0">
                <a:latin typeface="宋体" panose="02010600030101010101" pitchFamily="2" charset="-122"/>
              </a:rPr>
              <a:t>类是一种用户自定义类型，声明形式：</a:t>
            </a:r>
            <a:endParaRPr lang="en-US" altLang="zh-CN" dirty="0" smtClean="0">
              <a:latin typeface="宋体" panose="02010600030101010101" pitchFamily="2" charset="-122"/>
            </a:endParaRPr>
          </a:p>
          <a:p>
            <a:pPr marL="0" indent="0">
              <a:spcBef>
                <a:spcPct val="0"/>
              </a:spcBef>
              <a:buClr>
                <a:schemeClr val="accent3"/>
              </a:buClr>
              <a:buFont typeface="Georgia" panose="02040502050405020303"/>
              <a:buNone/>
              <a:defRPr/>
            </a:pPr>
            <a:endParaRPr lang="zh-CN" altLang="en-US" dirty="0" smtClean="0">
              <a:latin typeface="宋体" panose="02010600030101010101" pitchFamily="2" charset="-122"/>
            </a:endParaRPr>
          </a:p>
          <a:p>
            <a:pPr marL="400050" lvl="1" indent="-247015">
              <a:buFont typeface="Georgia" panose="02040502050405020303"/>
              <a:buNone/>
              <a:defRPr/>
            </a:pPr>
            <a:r>
              <a:rPr lang="en-US" altLang="zh-CN" dirty="0" smtClean="0">
                <a:solidFill>
                  <a:srgbClr val="3814B0"/>
                </a:solidFill>
                <a:latin typeface="Consolas" panose="020B0609020204030204" pitchFamily="49" charset="0"/>
                <a:cs typeface="Consolas" panose="020B0609020204030204" pitchFamily="49" charset="0"/>
              </a:rPr>
              <a:t>class</a:t>
            </a:r>
            <a:r>
              <a:rPr lang="en-US" altLang="zh-CN" dirty="0" smtClean="0">
                <a:latin typeface="Consolas" panose="020B0609020204030204" pitchFamily="49" charset="0"/>
                <a:cs typeface="Consolas" panose="020B0609020204030204" pitchFamily="49" charset="0"/>
              </a:rPr>
              <a:t> </a:t>
            </a:r>
            <a:r>
              <a:rPr lang="zh-CN" altLang="en-US" dirty="0" smtClean="0">
                <a:latin typeface="Consolas" panose="020B0609020204030204" pitchFamily="49" charset="0"/>
                <a:cs typeface="Consolas" panose="020B0609020204030204" pitchFamily="49" charset="0"/>
              </a:rPr>
              <a:t>类名称</a:t>
            </a:r>
            <a:endParaRPr lang="zh-CN" altLang="en-US" dirty="0" smtClean="0">
              <a:latin typeface="Consolas" panose="020B0609020204030204" pitchFamily="49" charset="0"/>
              <a:cs typeface="Consolas" panose="020B0609020204030204" pitchFamily="49" charset="0"/>
            </a:endParaRPr>
          </a:p>
          <a:p>
            <a:pPr marL="400050" lvl="1" indent="-247015">
              <a:spcBef>
                <a:spcPct val="0"/>
              </a:spcBef>
              <a:buFont typeface="Georgia" panose="02040502050405020303"/>
              <a:buNone/>
              <a:defRPr/>
            </a:pPr>
            <a:r>
              <a:rPr lang="en-US" altLang="zh-CN" dirty="0" smtClean="0">
                <a:latin typeface="Consolas" panose="020B0609020204030204" pitchFamily="49" charset="0"/>
                <a:cs typeface="Consolas" panose="020B0609020204030204" pitchFamily="49" charset="0"/>
              </a:rPr>
              <a:t>{</a:t>
            </a:r>
            <a:endParaRPr lang="en-US" altLang="en-US" dirty="0" smtClean="0">
              <a:latin typeface="Consolas" panose="020B0609020204030204" pitchFamily="49" charset="0"/>
              <a:cs typeface="Consolas" panose="020B0609020204030204" pitchFamily="49" charset="0"/>
            </a:endParaRPr>
          </a:p>
          <a:p>
            <a:pPr marL="400050" lvl="1" indent="-247015">
              <a:spcBef>
                <a:spcPct val="0"/>
              </a:spcBef>
              <a:buFont typeface="Georgia" panose="02040502050405020303"/>
              <a:buNone/>
              <a:defRPr/>
            </a:pPr>
            <a:r>
              <a:rPr lang="en-US" altLang="en-US" dirty="0" smtClean="0">
                <a:latin typeface="Consolas" panose="020B0609020204030204" pitchFamily="49" charset="0"/>
                <a:cs typeface="Consolas" panose="020B0609020204030204" pitchFamily="49" charset="0"/>
              </a:rPr>
              <a:t>   </a:t>
            </a:r>
            <a:r>
              <a:rPr lang="en-US" altLang="zh-CN" dirty="0" smtClean="0">
                <a:solidFill>
                  <a:srgbClr val="3814B0"/>
                </a:solidFill>
                <a:latin typeface="Consolas" panose="020B0609020204030204" pitchFamily="49" charset="0"/>
                <a:cs typeface="Consolas" panose="020B0609020204030204" pitchFamily="49" charset="0"/>
              </a:rPr>
              <a:t>public</a:t>
            </a:r>
            <a:r>
              <a:rPr lang="en-US" altLang="zh-CN" dirty="0" smtClean="0">
                <a:latin typeface="Consolas" panose="020B0609020204030204" pitchFamily="49" charset="0"/>
                <a:cs typeface="Consolas" panose="020B0609020204030204" pitchFamily="49" charset="0"/>
              </a:rPr>
              <a:t>:</a:t>
            </a:r>
            <a:endParaRPr lang="en-US" altLang="zh-CN" dirty="0" smtClean="0">
              <a:latin typeface="Consolas" panose="020B0609020204030204" pitchFamily="49" charset="0"/>
              <a:cs typeface="Consolas" panose="020B0609020204030204" pitchFamily="49" charset="0"/>
            </a:endParaRPr>
          </a:p>
          <a:p>
            <a:pPr marL="400050" lvl="1" indent="-247015">
              <a:spcBef>
                <a:spcPct val="0"/>
              </a:spcBef>
              <a:buFont typeface="Georgia" panose="02040502050405020303"/>
              <a:buNone/>
              <a:defRPr/>
            </a:pPr>
            <a:r>
              <a:rPr lang="en-US" altLang="zh-CN" dirty="0" smtClean="0">
                <a:latin typeface="Consolas" panose="020B0609020204030204" pitchFamily="49" charset="0"/>
                <a:cs typeface="Consolas" panose="020B0609020204030204" pitchFamily="49" charset="0"/>
              </a:rPr>
              <a:t>             </a:t>
            </a:r>
            <a:r>
              <a:rPr lang="zh-CN" altLang="en-US" dirty="0" smtClean="0">
                <a:latin typeface="Consolas" panose="020B0609020204030204" pitchFamily="49" charset="0"/>
                <a:cs typeface="Consolas" panose="020B0609020204030204" pitchFamily="49" charset="0"/>
              </a:rPr>
              <a:t>公有成员（外部接口）</a:t>
            </a:r>
            <a:endParaRPr lang="zh-CN" altLang="en-US" dirty="0" smtClean="0">
              <a:latin typeface="Consolas" panose="020B0609020204030204" pitchFamily="49" charset="0"/>
              <a:cs typeface="Consolas" panose="020B0609020204030204" pitchFamily="49" charset="0"/>
            </a:endParaRPr>
          </a:p>
          <a:p>
            <a:pPr marL="400050" lvl="1" indent="-247015">
              <a:spcBef>
                <a:spcPct val="0"/>
              </a:spcBef>
              <a:buFont typeface="Georgia" panose="02040502050405020303"/>
              <a:buNone/>
              <a:defRPr/>
            </a:pPr>
            <a:r>
              <a:rPr lang="zh-CN" altLang="en-US" dirty="0" smtClean="0">
                <a:latin typeface="Consolas" panose="020B0609020204030204" pitchFamily="49" charset="0"/>
                <a:cs typeface="Consolas" panose="020B0609020204030204" pitchFamily="49" charset="0"/>
              </a:rPr>
              <a:t>   </a:t>
            </a:r>
            <a:r>
              <a:rPr lang="en-US" altLang="zh-CN" dirty="0" smtClean="0">
                <a:solidFill>
                  <a:srgbClr val="3814B0"/>
                </a:solidFill>
                <a:latin typeface="Consolas" panose="020B0609020204030204" pitchFamily="49" charset="0"/>
                <a:cs typeface="Consolas" panose="020B0609020204030204" pitchFamily="49" charset="0"/>
              </a:rPr>
              <a:t>private</a:t>
            </a:r>
            <a:r>
              <a:rPr lang="en-US" altLang="zh-CN" dirty="0" smtClean="0">
                <a:latin typeface="Consolas" panose="020B0609020204030204" pitchFamily="49" charset="0"/>
                <a:cs typeface="Consolas" panose="020B0609020204030204" pitchFamily="49" charset="0"/>
              </a:rPr>
              <a:t>:</a:t>
            </a:r>
            <a:endParaRPr lang="en-US" altLang="zh-CN" dirty="0" smtClean="0">
              <a:latin typeface="Consolas" panose="020B0609020204030204" pitchFamily="49" charset="0"/>
              <a:cs typeface="Consolas" panose="020B0609020204030204" pitchFamily="49" charset="0"/>
            </a:endParaRPr>
          </a:p>
          <a:p>
            <a:pPr marL="400050" lvl="1" indent="-247015">
              <a:spcBef>
                <a:spcPct val="0"/>
              </a:spcBef>
              <a:buFont typeface="Georgia" panose="02040502050405020303"/>
              <a:buNone/>
              <a:defRPr/>
            </a:pPr>
            <a:r>
              <a:rPr lang="en-US" altLang="zh-CN" dirty="0" smtClean="0">
                <a:latin typeface="Consolas" panose="020B0609020204030204" pitchFamily="49" charset="0"/>
                <a:cs typeface="Consolas" panose="020B0609020204030204" pitchFamily="49" charset="0"/>
              </a:rPr>
              <a:t>             </a:t>
            </a:r>
            <a:r>
              <a:rPr lang="zh-CN" altLang="en-US" dirty="0" smtClean="0">
                <a:latin typeface="Consolas" panose="020B0609020204030204" pitchFamily="49" charset="0"/>
                <a:cs typeface="Consolas" panose="020B0609020204030204" pitchFamily="49" charset="0"/>
              </a:rPr>
              <a:t>私有成员</a:t>
            </a:r>
            <a:endParaRPr lang="en-US" altLang="en-US" dirty="0" smtClean="0">
              <a:latin typeface="Consolas" panose="020B0609020204030204" pitchFamily="49" charset="0"/>
              <a:cs typeface="Consolas" panose="020B0609020204030204" pitchFamily="49" charset="0"/>
            </a:endParaRPr>
          </a:p>
          <a:p>
            <a:pPr marL="400050" lvl="1" indent="-247015">
              <a:spcBef>
                <a:spcPct val="0"/>
              </a:spcBef>
              <a:buFont typeface="Georgia" panose="02040502050405020303"/>
              <a:buNone/>
              <a:defRPr/>
            </a:pPr>
            <a:r>
              <a:rPr lang="zh-CN" altLang="en-US" dirty="0" smtClean="0">
                <a:latin typeface="Consolas" panose="020B0609020204030204" pitchFamily="49" charset="0"/>
                <a:cs typeface="Consolas" panose="020B0609020204030204" pitchFamily="49" charset="0"/>
              </a:rPr>
              <a:t>   </a:t>
            </a:r>
            <a:r>
              <a:rPr lang="en-US" altLang="zh-CN" dirty="0" smtClean="0">
                <a:solidFill>
                  <a:srgbClr val="3814B0"/>
                </a:solidFill>
                <a:latin typeface="Consolas" panose="020B0609020204030204" pitchFamily="49" charset="0"/>
                <a:cs typeface="Consolas" panose="020B0609020204030204" pitchFamily="49" charset="0"/>
              </a:rPr>
              <a:t>protected</a:t>
            </a:r>
            <a:r>
              <a:rPr lang="en-US" altLang="zh-CN" dirty="0" smtClean="0">
                <a:latin typeface="Consolas" panose="020B0609020204030204" pitchFamily="49" charset="0"/>
                <a:cs typeface="Consolas" panose="020B0609020204030204" pitchFamily="49" charset="0"/>
              </a:rPr>
              <a:t>:</a:t>
            </a:r>
            <a:endParaRPr lang="en-US" altLang="zh-CN" dirty="0" smtClean="0">
              <a:latin typeface="Consolas" panose="020B0609020204030204" pitchFamily="49" charset="0"/>
              <a:cs typeface="Consolas" panose="020B0609020204030204" pitchFamily="49" charset="0"/>
            </a:endParaRPr>
          </a:p>
          <a:p>
            <a:pPr marL="400050" lvl="1" indent="-247015">
              <a:spcBef>
                <a:spcPct val="0"/>
              </a:spcBef>
              <a:buFont typeface="Georgia" panose="02040502050405020303"/>
              <a:buNone/>
              <a:defRPr/>
            </a:pPr>
            <a:r>
              <a:rPr lang="en-US" altLang="zh-CN" dirty="0" smtClean="0">
                <a:latin typeface="Consolas" panose="020B0609020204030204" pitchFamily="49" charset="0"/>
                <a:cs typeface="Consolas" panose="020B0609020204030204" pitchFamily="49" charset="0"/>
              </a:rPr>
              <a:t>             </a:t>
            </a:r>
            <a:r>
              <a:rPr lang="zh-CN" altLang="en-US" dirty="0" smtClean="0">
                <a:latin typeface="Consolas" panose="020B0609020204030204" pitchFamily="49" charset="0"/>
                <a:cs typeface="Consolas" panose="020B0609020204030204" pitchFamily="49" charset="0"/>
              </a:rPr>
              <a:t>保护型成员</a:t>
            </a:r>
            <a:endParaRPr lang="zh-CN" altLang="en-US" dirty="0" smtClean="0">
              <a:latin typeface="Consolas" panose="020B0609020204030204" pitchFamily="49" charset="0"/>
              <a:cs typeface="Consolas" panose="020B0609020204030204" pitchFamily="49" charset="0"/>
            </a:endParaRPr>
          </a:p>
          <a:p>
            <a:pPr marL="400050" lvl="1" indent="-247015">
              <a:spcBef>
                <a:spcPct val="0"/>
              </a:spcBef>
              <a:buFont typeface="Georgia" panose="02040502050405020303"/>
              <a:buNone/>
              <a:defRPr/>
            </a:pPr>
            <a:r>
              <a:rPr lang="en-US" altLang="en-US" dirty="0" smtClean="0">
                <a:latin typeface="Consolas" panose="020B0609020204030204" pitchFamily="49" charset="0"/>
                <a:cs typeface="Consolas" panose="020B0609020204030204" pitchFamily="49" charset="0"/>
              </a:rPr>
              <a:t>};</a:t>
            </a:r>
            <a:endParaRPr lang="en-US" altLang="en-US" dirty="0" smtClean="0">
              <a:latin typeface="Consolas" panose="020B0609020204030204" pitchFamily="49" charset="0"/>
              <a:cs typeface="Consolas" panose="020B0609020204030204" pitchFamily="49" charset="0"/>
            </a:endParaRPr>
          </a:p>
          <a:p>
            <a:pPr marL="400050" lvl="1" indent="-247015">
              <a:spcBef>
                <a:spcPct val="0"/>
              </a:spcBef>
              <a:buFont typeface="Georgia" panose="02040502050405020303"/>
              <a:buNone/>
              <a:defRPr/>
            </a:pPr>
            <a:endParaRPr lang="en-US" altLang="zh-CN" dirty="0">
              <a:latin typeface="Consolas" panose="020B0609020204030204" pitchFamily="49" charset="0"/>
              <a:cs typeface="Consolas" panose="020B0609020204030204" pitchFamily="49" charset="0"/>
            </a:endParaRPr>
          </a:p>
          <a:p>
            <a:pPr marL="365760" indent="-255905">
              <a:buClr>
                <a:schemeClr val="accent3"/>
              </a:buClr>
              <a:buFont typeface="Georgia" panose="02040502050405020303"/>
              <a:buChar char="•"/>
              <a:defRPr/>
            </a:pPr>
            <a:endParaRPr lang="zh-CN" altLang="en-US" dirty="0"/>
          </a:p>
        </p:txBody>
      </p:sp>
      <p:sp>
        <p:nvSpPr>
          <p:cNvPr id="6" name="文本框 5"/>
          <p:cNvSpPr txBox="1"/>
          <p:nvPr/>
        </p:nvSpPr>
        <p:spPr>
          <a:xfrm>
            <a:off x="251520" y="1340768"/>
            <a:ext cx="1999265" cy="1169551"/>
          </a:xfrm>
          <a:prstGeom prst="rect">
            <a:avLst/>
          </a:prstGeom>
          <a:noFill/>
        </p:spPr>
        <p:txBody>
          <a:bodyPr wrap="none" rtlCol="0">
            <a:spAutoFit/>
          </a:bodyPr>
          <a:lstStyle/>
          <a:p>
            <a:r>
              <a:rPr lang="zh-CN" altLang="en-US" sz="14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类的</a:t>
            </a:r>
            <a:r>
              <a:rPr lang="en-US" altLang="zh-CN" sz="14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a:t>
            </a:r>
            <a:r>
              <a:rPr lang="zh-CN" altLang="en-US" sz="1400" dirty="0" smtClean="0">
                <a:latin typeface="Consolas" panose="020B0609020204030204" pitchFamily="49" charset="0"/>
                <a:ea typeface="微软雅黑" panose="020B0503020204020204" pitchFamily="34" charset="-122"/>
                <a:cs typeface="Consolas" panose="020B0609020204030204" pitchFamily="49" charset="0"/>
              </a:rPr>
              <a:t>成员</a:t>
            </a:r>
            <a:r>
              <a:rPr lang="en-US" altLang="zh-CN" sz="14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a:t>
            </a:r>
            <a:r>
              <a:rPr lang="zh-CN" altLang="en-US" sz="14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包括两种：</a:t>
            </a:r>
            <a:endParaRPr lang="en-US" altLang="zh-CN" sz="14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endParaRPr>
          </a:p>
          <a:p>
            <a:pPr marL="342900" indent="-342900">
              <a:buAutoNum type="arabicParenBoth"/>
            </a:pPr>
            <a:r>
              <a:rPr lang="zh-CN" altLang="en-US" sz="14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描述该类型属性的</a:t>
            </a:r>
            <a:endParaRPr lang="en-US" altLang="zh-CN" sz="1400" dirty="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endParaRPr>
          </a:p>
          <a:p>
            <a:r>
              <a:rPr lang="zh-CN" altLang="en-US" sz="14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   数据成员</a:t>
            </a:r>
            <a:r>
              <a:rPr lang="en-US" altLang="zh-CN" sz="14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a:t>
            </a:r>
            <a:endParaRPr lang="en-US" altLang="zh-CN" sz="14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endParaRPr>
          </a:p>
          <a:p>
            <a:r>
              <a:rPr lang="en-US" altLang="zh-CN" sz="14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(2)</a:t>
            </a:r>
            <a:r>
              <a:rPr lang="zh-CN" altLang="en-US" sz="14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描述该类型行为的</a:t>
            </a:r>
            <a:endParaRPr lang="en-US" altLang="zh-CN" sz="14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endParaRPr>
          </a:p>
          <a:p>
            <a:r>
              <a:rPr lang="zh-CN" altLang="en-US" sz="14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   函数成员</a:t>
            </a:r>
            <a:endParaRPr lang="zh-CN" altLang="en-US" sz="1400" dirty="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endParaRPr>
          </a:p>
        </p:txBody>
      </p:sp>
      <p:sp>
        <p:nvSpPr>
          <p:cNvPr id="7" name="文本框 6"/>
          <p:cNvSpPr txBox="1"/>
          <p:nvPr/>
        </p:nvSpPr>
        <p:spPr>
          <a:xfrm>
            <a:off x="251520" y="4737918"/>
            <a:ext cx="2492990" cy="923330"/>
          </a:xfrm>
          <a:prstGeom prst="rect">
            <a:avLst/>
          </a:prstGeom>
          <a:noFill/>
        </p:spPr>
        <p:txBody>
          <a:bodyPr wrap="none" rtlCol="0">
            <a:spAutoFit/>
          </a:bodyPr>
          <a:lstStyle/>
          <a:p>
            <a:r>
              <a:rPr lang="zh-CN" altLang="en-US"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类的</a:t>
            </a:r>
            <a:r>
              <a:rPr lang="zh-CN" altLang="en-US" dirty="0" smtClean="0">
                <a:latin typeface="Consolas" panose="020B0609020204030204" pitchFamily="49" charset="0"/>
                <a:ea typeface="微软雅黑" panose="020B0503020204020204" pitchFamily="34" charset="-122"/>
                <a:cs typeface="Consolas" panose="020B0609020204030204" pitchFamily="49" charset="0"/>
              </a:rPr>
              <a:t>对象</a:t>
            </a:r>
            <a:r>
              <a:rPr lang="zh-CN" altLang="en-US"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的定义</a:t>
            </a:r>
            <a:r>
              <a:rPr lang="zh-CN" altLang="en-US" dirty="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方式</a:t>
            </a:r>
            <a:r>
              <a:rPr lang="zh-CN" altLang="en-US"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a:t>
            </a:r>
            <a:endParaRPr lang="en-US" altLang="zh-CN"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endParaRPr>
          </a:p>
          <a:p>
            <a:endParaRPr lang="en-US" altLang="zh-CN" dirty="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endParaRPr>
          </a:p>
          <a:p>
            <a:r>
              <a:rPr lang="zh-CN" altLang="en-US"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类名  对象名</a:t>
            </a:r>
            <a:r>
              <a:rPr lang="en-US" altLang="zh-CN"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a:t>
            </a:r>
            <a:endParaRPr lang="en-US" altLang="zh-CN" dirty="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endParaRPr>
          </a:p>
        </p:txBody>
      </p:sp>
      <p:sp>
        <p:nvSpPr>
          <p:cNvPr id="8" name="矩形 7"/>
          <p:cNvSpPr/>
          <p:nvPr/>
        </p:nvSpPr>
        <p:spPr>
          <a:xfrm>
            <a:off x="3419872" y="2060848"/>
            <a:ext cx="4032448" cy="3600400"/>
          </a:xfrm>
          <a:prstGeom prst="rect">
            <a:avLst/>
          </a:prstGeom>
          <a:no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7126516" y="1951969"/>
            <a:ext cx="1210588" cy="400110"/>
          </a:xfrm>
          <a:prstGeom prst="rect">
            <a:avLst/>
          </a:prstGeom>
          <a:solidFill>
            <a:srgbClr val="FFD073"/>
          </a:solidFill>
        </p:spPr>
        <p:txBody>
          <a:bodyPr wrap="none" rtlCol="0">
            <a:spAutoFit/>
          </a:bodyPr>
          <a:lstStyle/>
          <a:p>
            <a:r>
              <a:rPr lang="zh-CN" altLang="en-US" sz="2000" dirty="0" smtClean="0">
                <a:latin typeface="微软雅黑" panose="020B0503020204020204" pitchFamily="34" charset="-122"/>
                <a:ea typeface="微软雅黑" panose="020B0503020204020204" pitchFamily="34" charset="-122"/>
              </a:rPr>
              <a:t>类的定义</a:t>
            </a:r>
            <a:endParaRPr lang="zh-CN" altLang="en-US" sz="2000" dirty="0">
              <a:latin typeface="微软雅黑" panose="020B0503020204020204" pitchFamily="34" charset="-122"/>
              <a:ea typeface="微软雅黑" panose="020B0503020204020204" pitchFamily="34" charset="-122"/>
            </a:endParaRPr>
          </a:p>
        </p:txBody>
      </p:sp>
      <p:sp>
        <p:nvSpPr>
          <p:cNvPr id="12" name="灯片编号占位符 11"/>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10"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构造函数（续）</a:t>
            </a:r>
            <a:endParaRPr lang="zh-CN" altLang="en-US" dirty="0"/>
          </a:p>
        </p:txBody>
      </p:sp>
      <p:sp>
        <p:nvSpPr>
          <p:cNvPr id="3" name="内容占位符 2"/>
          <p:cNvSpPr>
            <a:spLocks noGrp="1"/>
          </p:cNvSpPr>
          <p:nvPr>
            <p:ph idx="1"/>
          </p:nvPr>
        </p:nvSpPr>
        <p:spPr>
          <a:xfrm>
            <a:off x="2699792" y="1224103"/>
            <a:ext cx="6048672" cy="5611442"/>
          </a:xfrm>
        </p:spPr>
        <p:txBody>
          <a:bodyPr>
            <a:normAutofit/>
          </a:bodyPr>
          <a:lstStyle/>
          <a:p>
            <a:r>
              <a:rPr lang="zh-CN" altLang="en-US" dirty="0" smtClean="0">
                <a:latin typeface="Consolas" panose="020B0609020204030204" pitchFamily="49" charset="0"/>
                <a:cs typeface="Consolas" panose="020B0609020204030204" pitchFamily="49" charset="0"/>
              </a:rPr>
              <a:t>如果类没有构造函数，编译器在类中插入一个隐含的默认构造函数</a:t>
            </a:r>
            <a:endParaRPr lang="en-US" altLang="zh-CN" dirty="0" smtClean="0">
              <a:latin typeface="Consolas" panose="020B0609020204030204" pitchFamily="49" charset="0"/>
              <a:cs typeface="Consolas" panose="020B0609020204030204" pitchFamily="49" charset="0"/>
            </a:endParaRPr>
          </a:p>
          <a:p>
            <a:pPr lvl="1"/>
            <a:r>
              <a:rPr lang="zh-CN" altLang="en-US" dirty="0" smtClean="0">
                <a:latin typeface="Consolas" panose="020B0609020204030204" pitchFamily="49" charset="0"/>
                <a:cs typeface="Consolas" panose="020B0609020204030204" pitchFamily="49" charset="0"/>
              </a:rPr>
              <a:t>参数列表为空</a:t>
            </a:r>
            <a:endParaRPr lang="en-US" altLang="zh-CN" dirty="0" smtClean="0">
              <a:latin typeface="Consolas" panose="020B0609020204030204" pitchFamily="49" charset="0"/>
              <a:cs typeface="Consolas" panose="020B0609020204030204" pitchFamily="49" charset="0"/>
            </a:endParaRPr>
          </a:p>
          <a:p>
            <a:pPr lvl="1"/>
            <a:r>
              <a:rPr lang="zh-CN" altLang="en-US" dirty="0" smtClean="0">
                <a:latin typeface="Consolas" panose="020B0609020204030204" pitchFamily="49" charset="0"/>
                <a:cs typeface="Consolas" panose="020B0609020204030204" pitchFamily="49" charset="0"/>
              </a:rPr>
              <a:t>函数体也为空</a:t>
            </a:r>
            <a:endParaRPr lang="en-US" altLang="zh-CN" dirty="0" smtClean="0">
              <a:latin typeface="Consolas" panose="020B0609020204030204" pitchFamily="49" charset="0"/>
              <a:cs typeface="Consolas" panose="020B0609020204030204" pitchFamily="49" charset="0"/>
            </a:endParaRPr>
          </a:p>
          <a:p>
            <a:pPr lvl="1"/>
            <a:endParaRPr lang="en-US" altLang="zh-CN" dirty="0">
              <a:latin typeface="Consolas" panose="020B0609020204030204" pitchFamily="49" charset="0"/>
              <a:cs typeface="Consolas" panose="020B0609020204030204" pitchFamily="49" charset="0"/>
            </a:endParaRPr>
          </a:p>
          <a:p>
            <a:pPr lvl="1"/>
            <a:endParaRPr lang="en-US" altLang="zh-CN" dirty="0" smtClean="0">
              <a:latin typeface="Consolas" panose="020B0609020204030204" pitchFamily="49" charset="0"/>
              <a:cs typeface="Consolas" panose="020B0609020204030204" pitchFamily="49" charset="0"/>
            </a:endParaRPr>
          </a:p>
          <a:p>
            <a:pPr lvl="1"/>
            <a:endParaRPr lang="en-US" altLang="zh-CN" dirty="0">
              <a:latin typeface="Consolas" panose="020B0609020204030204" pitchFamily="49" charset="0"/>
              <a:cs typeface="Consolas" panose="020B0609020204030204" pitchFamily="49" charset="0"/>
            </a:endParaRPr>
          </a:p>
          <a:p>
            <a:pPr lvl="1"/>
            <a:endParaRPr lang="en-US" altLang="zh-CN" dirty="0" smtClean="0">
              <a:latin typeface="Consolas" panose="020B0609020204030204" pitchFamily="49" charset="0"/>
              <a:cs typeface="Consolas" panose="020B0609020204030204" pitchFamily="49" charset="0"/>
            </a:endParaRPr>
          </a:p>
          <a:p>
            <a:pPr marL="457200" lvl="1" indent="0">
              <a:buNone/>
            </a:pPr>
            <a:endParaRPr lang="en-US" altLang="zh-CN" dirty="0" smtClean="0">
              <a:latin typeface="Consolas" panose="020B0609020204030204" pitchFamily="49" charset="0"/>
              <a:cs typeface="Consolas" panose="020B0609020204030204" pitchFamily="49" charset="0"/>
            </a:endParaRPr>
          </a:p>
          <a:p>
            <a:pPr marL="457200" lvl="1" indent="0">
              <a:buNone/>
            </a:pPr>
            <a:endParaRPr lang="en-US" altLang="zh-CN" dirty="0" smtClean="0">
              <a:latin typeface="Consolas" panose="020B0609020204030204" pitchFamily="49" charset="0"/>
              <a:cs typeface="Consolas" panose="020B0609020204030204" pitchFamily="49" charset="0"/>
            </a:endParaRPr>
          </a:p>
          <a:p>
            <a:r>
              <a:rPr lang="zh-CN" altLang="en-US" dirty="0" smtClean="0">
                <a:latin typeface="Consolas" panose="020B0609020204030204" pitchFamily="49" charset="0"/>
                <a:cs typeface="Consolas" panose="020B0609020204030204" pitchFamily="49" charset="0"/>
              </a:rPr>
              <a:t>如果类中声明了构造函数，那么编译器不再为其添加隐含构造函数</a:t>
            </a:r>
            <a:endParaRPr lang="zh-CN" altLang="en-US" dirty="0">
              <a:latin typeface="Consolas" panose="020B0609020204030204" pitchFamily="49" charset="0"/>
              <a:cs typeface="Consolas" panose="020B0609020204030204" pitchFamily="49" charset="0"/>
            </a:endParaRPr>
          </a:p>
          <a:p>
            <a:endParaRPr lang="zh-CN" altLang="en-US" dirty="0"/>
          </a:p>
        </p:txBody>
      </p:sp>
      <p:sp>
        <p:nvSpPr>
          <p:cNvPr id="4" name="TextBox 3"/>
          <p:cNvSpPr txBox="1"/>
          <p:nvPr/>
        </p:nvSpPr>
        <p:spPr>
          <a:xfrm>
            <a:off x="3203848" y="2996952"/>
            <a:ext cx="5328592" cy="2419124"/>
          </a:xfrm>
          <a:prstGeom prst="rect">
            <a:avLst/>
          </a:prstGeom>
          <a:solidFill>
            <a:srgbClr val="FFFF73"/>
          </a:solidFill>
          <a:ln w="19050">
            <a:noFill/>
          </a:ln>
        </p:spPr>
        <p:txBody>
          <a:bodyPr wrap="square" rtlCol="0">
            <a:spAutoFit/>
          </a:bodyPr>
          <a:lstStyle/>
          <a:p>
            <a:pPr>
              <a:lnSpc>
                <a:spcPct val="135000"/>
              </a:lnSpc>
            </a:pPr>
            <a:r>
              <a:rPr lang="en-US" altLang="zh-CN" sz="1600" dirty="0" smtClean="0">
                <a:latin typeface="Consolas" panose="020B0609020204030204" pitchFamily="49" charset="0"/>
                <a:ea typeface="微软雅黑" panose="020B0503020204020204" pitchFamily="34" charset="-122"/>
                <a:cs typeface="Consolas" panose="020B0609020204030204" pitchFamily="49" charset="0"/>
              </a:rPr>
              <a:t>class Clock {</a:t>
            </a:r>
            <a:endParaRPr lang="en-US" altLang="zh-CN" sz="1600" dirty="0" smtClean="0">
              <a:latin typeface="Consolas" panose="020B0609020204030204" pitchFamily="49" charset="0"/>
              <a:ea typeface="微软雅黑" panose="020B0503020204020204" pitchFamily="34" charset="-122"/>
              <a:cs typeface="Consolas" panose="020B0609020204030204" pitchFamily="49" charset="0"/>
            </a:endParaRPr>
          </a:p>
          <a:p>
            <a:pPr>
              <a:lnSpc>
                <a:spcPct val="135000"/>
              </a:lnSpc>
            </a:pPr>
            <a:r>
              <a:rPr lang="en-US" altLang="zh-CN" sz="1600" dirty="0" smtClean="0">
                <a:latin typeface="Consolas" panose="020B0609020204030204" pitchFamily="49" charset="0"/>
                <a:ea typeface="微软雅黑" panose="020B0503020204020204" pitchFamily="34" charset="-122"/>
                <a:cs typeface="Consolas" panose="020B0609020204030204" pitchFamily="49" charset="0"/>
              </a:rPr>
              <a:t>public:</a:t>
            </a:r>
            <a:endParaRPr lang="en-US" altLang="zh-CN" sz="1600" dirty="0" smtClean="0">
              <a:latin typeface="Consolas" panose="020B0609020204030204" pitchFamily="49" charset="0"/>
              <a:ea typeface="微软雅黑" panose="020B0503020204020204" pitchFamily="34" charset="-122"/>
              <a:cs typeface="Consolas" panose="020B0609020204030204" pitchFamily="49" charset="0"/>
            </a:endParaRPr>
          </a:p>
          <a:p>
            <a:pPr>
              <a:lnSpc>
                <a:spcPct val="135000"/>
              </a:lnSpc>
            </a:pPr>
            <a:endParaRPr lang="en-US" altLang="zh-CN" sz="1600" dirty="0" smtClean="0">
              <a:latin typeface="Consolas" panose="020B0609020204030204" pitchFamily="49" charset="0"/>
              <a:ea typeface="微软雅黑" panose="020B0503020204020204" pitchFamily="34" charset="-122"/>
              <a:cs typeface="Consolas" panose="020B0609020204030204" pitchFamily="49" charset="0"/>
            </a:endParaRPr>
          </a:p>
          <a:p>
            <a:pPr>
              <a:lnSpc>
                <a:spcPct val="135000"/>
              </a:lnSpc>
            </a:pPr>
            <a:r>
              <a:rPr lang="en-US" altLang="zh-CN" sz="1600" dirty="0">
                <a:latin typeface="Consolas" panose="020B0609020204030204" pitchFamily="49" charset="0"/>
                <a:ea typeface="微软雅黑" panose="020B0503020204020204" pitchFamily="34" charset="-122"/>
                <a:cs typeface="Consolas" panose="020B0609020204030204" pitchFamily="49" charset="0"/>
              </a:rPr>
              <a:t> </a:t>
            </a:r>
            <a:r>
              <a:rPr lang="en-US" altLang="zh-CN" sz="1600" dirty="0" smtClean="0">
                <a:latin typeface="Consolas" panose="020B0609020204030204" pitchFamily="49" charset="0"/>
                <a:ea typeface="微软雅黑" panose="020B0503020204020204" pitchFamily="34" charset="-122"/>
                <a:cs typeface="Consolas" panose="020B0609020204030204" pitchFamily="49" charset="0"/>
              </a:rPr>
              <a:t> … …</a:t>
            </a:r>
            <a:endParaRPr lang="en-US" altLang="zh-CN" sz="1600" dirty="0" smtClean="0">
              <a:latin typeface="Consolas" panose="020B0609020204030204" pitchFamily="49" charset="0"/>
              <a:ea typeface="微软雅黑" panose="020B0503020204020204" pitchFamily="34" charset="-122"/>
              <a:cs typeface="Consolas" panose="020B0609020204030204" pitchFamily="49" charset="0"/>
            </a:endParaRPr>
          </a:p>
          <a:p>
            <a:pPr>
              <a:lnSpc>
                <a:spcPct val="135000"/>
              </a:lnSpc>
            </a:pPr>
            <a:r>
              <a:rPr lang="en-US" altLang="zh-CN" sz="1600" dirty="0" smtClean="0">
                <a:latin typeface="Consolas" panose="020B0609020204030204" pitchFamily="49" charset="0"/>
                <a:ea typeface="微软雅黑" panose="020B0503020204020204" pitchFamily="34" charset="-122"/>
                <a:cs typeface="Consolas" panose="020B0609020204030204" pitchFamily="49" charset="0"/>
              </a:rPr>
              <a:t>private:</a:t>
            </a:r>
            <a:endParaRPr lang="en-US" altLang="zh-CN" sz="1600" dirty="0" smtClean="0">
              <a:latin typeface="Consolas" panose="020B0609020204030204" pitchFamily="49" charset="0"/>
              <a:ea typeface="微软雅黑" panose="020B0503020204020204" pitchFamily="34" charset="-122"/>
              <a:cs typeface="Consolas" panose="020B0609020204030204" pitchFamily="49" charset="0"/>
            </a:endParaRPr>
          </a:p>
          <a:p>
            <a:pPr>
              <a:lnSpc>
                <a:spcPct val="135000"/>
              </a:lnSpc>
            </a:pPr>
            <a:r>
              <a:rPr lang="en-US" altLang="zh-CN" sz="1600" dirty="0" smtClean="0">
                <a:latin typeface="Consolas" panose="020B0609020204030204" pitchFamily="49" charset="0"/>
                <a:ea typeface="微软雅黑" panose="020B0503020204020204" pitchFamily="34" charset="-122"/>
                <a:cs typeface="Consolas" panose="020B0609020204030204" pitchFamily="49" charset="0"/>
              </a:rPr>
              <a:t>  </a:t>
            </a:r>
            <a:r>
              <a:rPr lang="en-US" altLang="zh-CN" sz="1600" dirty="0" err="1" smtClean="0">
                <a:latin typeface="Consolas" panose="020B0609020204030204" pitchFamily="49" charset="0"/>
                <a:ea typeface="微软雅黑" panose="020B0503020204020204" pitchFamily="34" charset="-122"/>
                <a:cs typeface="Consolas" panose="020B0609020204030204" pitchFamily="49" charset="0"/>
              </a:rPr>
              <a:t>int</a:t>
            </a:r>
            <a:r>
              <a:rPr lang="en-US" altLang="zh-CN" sz="1600" dirty="0" smtClean="0">
                <a:latin typeface="Consolas" panose="020B0609020204030204" pitchFamily="49" charset="0"/>
                <a:ea typeface="微软雅黑" panose="020B0503020204020204" pitchFamily="34" charset="-122"/>
                <a:cs typeface="Consolas" panose="020B0609020204030204" pitchFamily="49" charset="0"/>
              </a:rPr>
              <a:t> hour, minute, second;</a:t>
            </a:r>
            <a:endParaRPr lang="en-US" altLang="zh-CN" sz="1600" dirty="0" smtClean="0">
              <a:latin typeface="Consolas" panose="020B0609020204030204" pitchFamily="49" charset="0"/>
              <a:ea typeface="微软雅黑" panose="020B0503020204020204" pitchFamily="34" charset="-122"/>
              <a:cs typeface="Consolas" panose="020B0609020204030204" pitchFamily="49" charset="0"/>
            </a:endParaRPr>
          </a:p>
          <a:p>
            <a:pPr>
              <a:lnSpc>
                <a:spcPct val="135000"/>
              </a:lnSpc>
            </a:pPr>
            <a:r>
              <a:rPr lang="en-US" altLang="zh-CN" sz="1600" dirty="0" smtClean="0">
                <a:latin typeface="Consolas" panose="020B0609020204030204" pitchFamily="49" charset="0"/>
                <a:ea typeface="微软雅黑" panose="020B0503020204020204" pitchFamily="34" charset="-122"/>
                <a:cs typeface="Consolas" panose="020B0609020204030204" pitchFamily="49" charset="0"/>
              </a:rPr>
              <a:t>}; </a:t>
            </a:r>
            <a:r>
              <a:rPr lang="en-US" altLang="zh-CN" sz="16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 </a:t>
            </a:r>
            <a:endParaRPr lang="en-US" altLang="zh-CN" sz="16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endParaRPr>
          </a:p>
        </p:txBody>
      </p:sp>
      <p:sp>
        <p:nvSpPr>
          <p:cNvPr id="5" name="文本框 4"/>
          <p:cNvSpPr txBox="1"/>
          <p:nvPr/>
        </p:nvSpPr>
        <p:spPr>
          <a:xfrm>
            <a:off x="3419872" y="3789040"/>
            <a:ext cx="3621504" cy="338554"/>
          </a:xfrm>
          <a:prstGeom prst="rect">
            <a:avLst/>
          </a:prstGeom>
          <a:solidFill>
            <a:srgbClr val="FF8B00"/>
          </a:solidFill>
        </p:spPr>
        <p:txBody>
          <a:bodyPr wrap="none" rtlCol="0">
            <a:spAutoFit/>
          </a:bodyPr>
          <a:lstStyle/>
          <a:p>
            <a:r>
              <a:rPr lang="en-US" altLang="zh-CN" sz="1600" dirty="0" smtClean="0">
                <a:latin typeface="Consolas" panose="020B0609020204030204" pitchFamily="49" charset="0"/>
                <a:cs typeface="Consolas" panose="020B0609020204030204" pitchFamily="49" charset="0"/>
              </a:rPr>
              <a:t>Clock() { }  </a:t>
            </a:r>
            <a:r>
              <a:rPr lang="en-US" altLang="zh-CN" sz="1600" dirty="0" smtClean="0">
                <a:solidFill>
                  <a:schemeClr val="bg1"/>
                </a:solidFill>
                <a:latin typeface="微软雅黑" panose="020B0503020204020204" pitchFamily="34" charset="-122"/>
                <a:ea typeface="微软雅黑" panose="020B0503020204020204" pitchFamily="34" charset="-122"/>
                <a:cs typeface="Consolas" panose="020B0609020204030204" pitchFamily="49" charset="0"/>
              </a:rPr>
              <a:t>// </a:t>
            </a:r>
            <a:r>
              <a:rPr lang="zh-CN" altLang="en-US" sz="1600" dirty="0">
                <a:solidFill>
                  <a:schemeClr val="bg1"/>
                </a:solidFill>
                <a:latin typeface="微软雅黑" panose="020B0503020204020204" pitchFamily="34" charset="-122"/>
                <a:ea typeface="微软雅黑" panose="020B0503020204020204" pitchFamily="34" charset="-122"/>
                <a:cs typeface="Consolas" panose="020B0609020204030204" pitchFamily="49" charset="0"/>
              </a:rPr>
              <a:t>由</a:t>
            </a:r>
            <a:r>
              <a:rPr lang="zh-CN" altLang="en-US" sz="1600" dirty="0" smtClean="0">
                <a:solidFill>
                  <a:schemeClr val="bg1"/>
                </a:solidFill>
                <a:latin typeface="微软雅黑" panose="020B0503020204020204" pitchFamily="34" charset="-122"/>
                <a:ea typeface="微软雅黑" panose="020B0503020204020204" pitchFamily="34" charset="-122"/>
                <a:cs typeface="Consolas" panose="020B0609020204030204" pitchFamily="49" charset="0"/>
              </a:rPr>
              <a:t>编译器自动添加</a:t>
            </a:r>
            <a:endParaRPr lang="zh-CN" altLang="en-US" sz="1600" dirty="0">
              <a:solidFill>
                <a:schemeClr val="bg1"/>
              </a:solidFill>
              <a:latin typeface="微软雅黑" panose="020B0503020204020204" pitchFamily="34" charset="-122"/>
              <a:ea typeface="微软雅黑" panose="020B0503020204020204" pitchFamily="34" charset="-122"/>
              <a:cs typeface="Consolas" panose="020B0609020204030204" pitchFamily="49" charset="0"/>
            </a:endParaRPr>
          </a:p>
        </p:txBody>
      </p:sp>
      <p:sp>
        <p:nvSpPr>
          <p:cNvPr id="6" name="文本框 5"/>
          <p:cNvSpPr txBox="1"/>
          <p:nvPr/>
        </p:nvSpPr>
        <p:spPr>
          <a:xfrm>
            <a:off x="125793" y="3660492"/>
            <a:ext cx="1980029" cy="738664"/>
          </a:xfrm>
          <a:prstGeom prst="rect">
            <a:avLst/>
          </a:prstGeom>
          <a:noFill/>
        </p:spPr>
        <p:txBody>
          <a:bodyPr wrap="none" rtlCol="0">
            <a:spAutoFit/>
          </a:bodyPr>
          <a:lstStyle/>
          <a:p>
            <a:r>
              <a:rPr lang="zh-CN" altLang="en-US" sz="14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类的隐含构造函数与类</a:t>
            </a:r>
            <a:endParaRPr lang="en-US" altLang="zh-CN" sz="14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endParaRPr>
          </a:p>
          <a:p>
            <a:r>
              <a:rPr lang="zh-CN" altLang="en-US" sz="14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同名，没有返回值，没</a:t>
            </a:r>
            <a:endParaRPr lang="en-US" altLang="zh-CN" sz="14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endParaRPr>
          </a:p>
          <a:p>
            <a:r>
              <a:rPr lang="zh-CN" altLang="en-US" sz="14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有形参</a:t>
            </a:r>
            <a:endParaRPr lang="en-US" altLang="zh-CN" sz="14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endParaRPr>
          </a:p>
        </p:txBody>
      </p:sp>
      <p:sp>
        <p:nvSpPr>
          <p:cNvPr id="7" name="文本框 6"/>
          <p:cNvSpPr txBox="1"/>
          <p:nvPr/>
        </p:nvSpPr>
        <p:spPr>
          <a:xfrm>
            <a:off x="125919" y="4677963"/>
            <a:ext cx="1980029" cy="738664"/>
          </a:xfrm>
          <a:prstGeom prst="rect">
            <a:avLst/>
          </a:prstGeom>
          <a:noFill/>
        </p:spPr>
        <p:txBody>
          <a:bodyPr wrap="none" rtlCol="0">
            <a:spAutoFit/>
          </a:bodyPr>
          <a:lstStyle/>
          <a:p>
            <a:r>
              <a:rPr lang="zh-CN" altLang="en-US" sz="14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虽然隐含构造函数体是</a:t>
            </a:r>
            <a:endParaRPr lang="en-US" altLang="zh-CN" sz="14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endParaRPr>
          </a:p>
          <a:p>
            <a:r>
              <a:rPr lang="zh-CN" altLang="en-US" sz="1400" dirty="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空</a:t>
            </a:r>
            <a:r>
              <a:rPr lang="zh-CN" altLang="en-US" sz="14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的，但是在类的继承</a:t>
            </a:r>
            <a:endParaRPr lang="en-US" altLang="zh-CN" sz="14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endParaRPr>
          </a:p>
          <a:p>
            <a:r>
              <a:rPr lang="zh-CN" altLang="en-US" sz="14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体系中有重要作用</a:t>
            </a:r>
            <a:endParaRPr lang="en-US" altLang="zh-CN" sz="14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endParaRPr>
          </a:p>
        </p:txBody>
      </p:sp>
      <p:sp>
        <p:nvSpPr>
          <p:cNvPr id="8" name="文本框 7"/>
          <p:cNvSpPr txBox="1"/>
          <p:nvPr/>
        </p:nvSpPr>
        <p:spPr>
          <a:xfrm>
            <a:off x="8547343" y="-27384"/>
            <a:ext cx="505267" cy="523220"/>
          </a:xfrm>
          <a:prstGeom prst="rect">
            <a:avLst/>
          </a:prstGeom>
          <a:noFill/>
        </p:spPr>
        <p:txBody>
          <a:bodyPr wrap="none" rtlCol="0">
            <a:spAutoFit/>
          </a:bodyPr>
          <a:lstStyle/>
          <a:p>
            <a:r>
              <a:rPr lang="zh-CN" altLang="en-US" sz="2800" dirty="0" smtClean="0">
                <a:solidFill>
                  <a:srgbClr val="FFFF00"/>
                </a:solidFill>
                <a:sym typeface="Wingdings 2" panose="05020102010507070707" pitchFamily="18" charset="2"/>
              </a:rPr>
              <a:t></a:t>
            </a:r>
            <a:endParaRPr lang="zh-CN" altLang="en-US" sz="2800" dirty="0">
              <a:solidFill>
                <a:srgbClr val="FFFF00"/>
              </a:solidFill>
            </a:endParaRPr>
          </a:p>
        </p:txBody>
      </p:sp>
      <p:sp>
        <p:nvSpPr>
          <p:cNvPr id="9" name="灯片编号占位符 8"/>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grpId="0"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barn(inVertical)">
                                      <p:cBhvr>
                                        <p:cTn id="20" dur="500"/>
                                        <p:tgtEl>
                                          <p:spTgt spid="5"/>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fade">
                                      <p:cBhvr>
                                        <p:cTn id="25" dur="500"/>
                                        <p:tgtEl>
                                          <p:spTgt spid="6"/>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fade">
                                      <p:cBhvr>
                                        <p:cTn id="28" dur="500"/>
                                        <p:tgtEl>
                                          <p:spTgt spid="7"/>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animEffect transition="in" filter="fade">
                                      <p:cBhvr>
                                        <p:cTn id="33"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7"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练习 </a:t>
            </a:r>
            <a:r>
              <a:rPr lang="en-US" altLang="zh-CN" dirty="0" smtClean="0"/>
              <a:t>5.5</a:t>
            </a:r>
            <a:endParaRPr lang="zh-CN" altLang="en-US" dirty="0"/>
          </a:p>
        </p:txBody>
      </p:sp>
      <p:sp>
        <p:nvSpPr>
          <p:cNvPr id="4" name="文本框 3"/>
          <p:cNvSpPr txBox="1"/>
          <p:nvPr/>
        </p:nvSpPr>
        <p:spPr>
          <a:xfrm>
            <a:off x="107504" y="1268760"/>
            <a:ext cx="4387740" cy="369332"/>
          </a:xfrm>
          <a:prstGeom prst="rect">
            <a:avLst/>
          </a:prstGeom>
          <a:noFill/>
        </p:spPr>
        <p:txBody>
          <a:bodyPr wrap="none" rtlCol="0">
            <a:spAutoFit/>
          </a:bodyPr>
          <a:lstStyle/>
          <a:p>
            <a:r>
              <a:rPr lang="zh-CN" altLang="en-US" dirty="0" smtClean="0">
                <a:latin typeface="微软雅黑" panose="020B0503020204020204" pitchFamily="34" charset="-122"/>
                <a:ea typeface="微软雅黑" panose="020B0503020204020204" pitchFamily="34" charset="-122"/>
              </a:rPr>
              <a:t>判断 </a:t>
            </a:r>
            <a:r>
              <a:rPr lang="en-US" altLang="zh-CN" dirty="0" smtClean="0">
                <a:latin typeface="微软雅黑" panose="020B0503020204020204" pitchFamily="34" charset="-122"/>
                <a:ea typeface="微软雅黑" panose="020B0503020204020204" pitchFamily="34" charset="-122"/>
              </a:rPr>
              <a:t>Clock </a:t>
            </a:r>
            <a:r>
              <a:rPr lang="zh-CN" altLang="en-US" dirty="0" smtClean="0">
                <a:latin typeface="微软雅黑" panose="020B0503020204020204" pitchFamily="34" charset="-122"/>
                <a:ea typeface="微软雅黑" panose="020B0503020204020204" pitchFamily="34" charset="-122"/>
              </a:rPr>
              <a:t>类的定义及相关叙述是否正确</a:t>
            </a:r>
            <a:endParaRPr lang="zh-CN" altLang="en-US" dirty="0">
              <a:latin typeface="微软雅黑" panose="020B0503020204020204" pitchFamily="34" charset="-122"/>
              <a:ea typeface="微软雅黑" panose="020B0503020204020204" pitchFamily="34" charset="-122"/>
            </a:endParaRPr>
          </a:p>
        </p:txBody>
      </p:sp>
      <p:sp>
        <p:nvSpPr>
          <p:cNvPr id="5" name="TextBox 3"/>
          <p:cNvSpPr txBox="1"/>
          <p:nvPr/>
        </p:nvSpPr>
        <p:spPr>
          <a:xfrm>
            <a:off x="3446888" y="1700808"/>
            <a:ext cx="5445591" cy="3748719"/>
          </a:xfrm>
          <a:prstGeom prst="rect">
            <a:avLst/>
          </a:prstGeom>
          <a:solidFill>
            <a:srgbClr val="FFFF73"/>
          </a:solidFill>
          <a:ln w="19050">
            <a:noFill/>
          </a:ln>
        </p:spPr>
        <p:txBody>
          <a:bodyPr wrap="square" rtlCol="0">
            <a:spAutoFit/>
          </a:bodyPr>
          <a:lstStyle/>
          <a:p>
            <a:pPr>
              <a:lnSpc>
                <a:spcPct val="135000"/>
              </a:lnSpc>
            </a:pPr>
            <a:r>
              <a:rPr lang="en-US" altLang="zh-CN" sz="1600" dirty="0" smtClean="0">
                <a:latin typeface="Consolas" panose="020B0609020204030204" pitchFamily="49" charset="0"/>
                <a:ea typeface="微软雅黑" panose="020B0503020204020204" pitchFamily="34" charset="-122"/>
                <a:cs typeface="Consolas" panose="020B0609020204030204" pitchFamily="49" charset="0"/>
              </a:rPr>
              <a:t>class Clock {</a:t>
            </a:r>
            <a:endParaRPr lang="en-US" altLang="zh-CN" sz="1600" dirty="0" smtClean="0">
              <a:latin typeface="Consolas" panose="020B0609020204030204" pitchFamily="49" charset="0"/>
              <a:ea typeface="微软雅黑" panose="020B0503020204020204" pitchFamily="34" charset="-122"/>
              <a:cs typeface="Consolas" panose="020B0609020204030204" pitchFamily="49" charset="0"/>
            </a:endParaRPr>
          </a:p>
          <a:p>
            <a:pPr>
              <a:lnSpc>
                <a:spcPct val="135000"/>
              </a:lnSpc>
            </a:pPr>
            <a:r>
              <a:rPr lang="en-US" altLang="zh-CN" sz="1600" dirty="0" smtClean="0">
                <a:latin typeface="Consolas" panose="020B0609020204030204" pitchFamily="49" charset="0"/>
                <a:ea typeface="微软雅黑" panose="020B0503020204020204" pitchFamily="34" charset="-122"/>
                <a:cs typeface="Consolas" panose="020B0609020204030204" pitchFamily="49" charset="0"/>
              </a:rPr>
              <a:t>public:</a:t>
            </a:r>
            <a:endParaRPr lang="en-US" altLang="zh-CN" sz="1600" dirty="0" smtClean="0">
              <a:latin typeface="Consolas" panose="020B0609020204030204" pitchFamily="49" charset="0"/>
              <a:ea typeface="微软雅黑" panose="020B0503020204020204" pitchFamily="34" charset="-122"/>
              <a:cs typeface="Consolas" panose="020B0609020204030204" pitchFamily="49" charset="0"/>
            </a:endParaRPr>
          </a:p>
          <a:p>
            <a:pPr>
              <a:lnSpc>
                <a:spcPct val="135000"/>
              </a:lnSpc>
            </a:pPr>
            <a:r>
              <a:rPr lang="en-US" altLang="zh-CN" sz="1600" dirty="0" smtClean="0">
                <a:latin typeface="Consolas" panose="020B0609020204030204" pitchFamily="49" charset="0"/>
                <a:ea typeface="微软雅黑" panose="020B0503020204020204" pitchFamily="34" charset="-122"/>
                <a:cs typeface="Consolas" panose="020B0609020204030204" pitchFamily="49" charset="0"/>
              </a:rPr>
              <a:t>  Clock() {}</a:t>
            </a:r>
            <a:endParaRPr lang="en-US" altLang="zh-CN" sz="1600" dirty="0" smtClean="0">
              <a:latin typeface="Consolas" panose="020B0609020204030204" pitchFamily="49" charset="0"/>
              <a:ea typeface="微软雅黑" panose="020B0503020204020204" pitchFamily="34" charset="-122"/>
              <a:cs typeface="Consolas" panose="020B0609020204030204" pitchFamily="49" charset="0"/>
            </a:endParaRPr>
          </a:p>
          <a:p>
            <a:pPr>
              <a:lnSpc>
                <a:spcPct val="135000"/>
              </a:lnSpc>
            </a:pPr>
            <a:r>
              <a:rPr lang="en-US" altLang="zh-CN" sz="1600" dirty="0">
                <a:latin typeface="Consolas" panose="020B0609020204030204" pitchFamily="49" charset="0"/>
                <a:ea typeface="微软雅黑" panose="020B0503020204020204" pitchFamily="34" charset="-122"/>
                <a:cs typeface="Consolas" panose="020B0609020204030204" pitchFamily="49" charset="0"/>
              </a:rPr>
              <a:t> </a:t>
            </a:r>
            <a:r>
              <a:rPr lang="en-US" altLang="zh-CN" sz="1600" dirty="0" smtClean="0">
                <a:latin typeface="Consolas" panose="020B0609020204030204" pitchFamily="49" charset="0"/>
                <a:ea typeface="微软雅黑" panose="020B0503020204020204" pitchFamily="34" charset="-122"/>
                <a:cs typeface="Consolas" panose="020B0609020204030204" pitchFamily="49" charset="0"/>
              </a:rPr>
              <a:t> void Clock( </a:t>
            </a:r>
            <a:r>
              <a:rPr lang="en-US" altLang="zh-CN" sz="1600" dirty="0" err="1" smtClean="0">
                <a:latin typeface="Consolas" panose="020B0609020204030204" pitchFamily="49" charset="0"/>
                <a:ea typeface="微软雅黑" panose="020B0503020204020204" pitchFamily="34" charset="-122"/>
                <a:cs typeface="Consolas" panose="020B0609020204030204" pitchFamily="49" charset="0"/>
              </a:rPr>
              <a:t>int</a:t>
            </a:r>
            <a:r>
              <a:rPr lang="en-US" altLang="zh-CN" sz="1600" dirty="0" smtClean="0">
                <a:latin typeface="Consolas" panose="020B0609020204030204" pitchFamily="49" charset="0"/>
                <a:ea typeface="微软雅黑" panose="020B0503020204020204" pitchFamily="34" charset="-122"/>
                <a:cs typeface="Consolas" panose="020B0609020204030204" pitchFamily="49" charset="0"/>
              </a:rPr>
              <a:t> h, </a:t>
            </a:r>
            <a:r>
              <a:rPr lang="en-US" altLang="zh-CN" sz="1600" dirty="0" err="1" smtClean="0">
                <a:latin typeface="Consolas" panose="020B0609020204030204" pitchFamily="49" charset="0"/>
                <a:ea typeface="微软雅黑" panose="020B0503020204020204" pitchFamily="34" charset="-122"/>
                <a:cs typeface="Consolas" panose="020B0609020204030204" pitchFamily="49" charset="0"/>
              </a:rPr>
              <a:t>int</a:t>
            </a:r>
            <a:r>
              <a:rPr lang="en-US" altLang="zh-CN" sz="1600" dirty="0" smtClean="0">
                <a:latin typeface="Consolas" panose="020B0609020204030204" pitchFamily="49" charset="0"/>
                <a:ea typeface="微软雅黑" panose="020B0503020204020204" pitchFamily="34" charset="-122"/>
                <a:cs typeface="Consolas" panose="020B0609020204030204" pitchFamily="49" charset="0"/>
              </a:rPr>
              <a:t> m, </a:t>
            </a:r>
            <a:r>
              <a:rPr lang="en-US" altLang="zh-CN" sz="1600" dirty="0" err="1" smtClean="0">
                <a:latin typeface="Consolas" panose="020B0609020204030204" pitchFamily="49" charset="0"/>
                <a:ea typeface="微软雅黑" panose="020B0503020204020204" pitchFamily="34" charset="-122"/>
                <a:cs typeface="Consolas" panose="020B0609020204030204" pitchFamily="49" charset="0"/>
              </a:rPr>
              <a:t>int</a:t>
            </a:r>
            <a:r>
              <a:rPr lang="en-US" altLang="zh-CN" sz="1600" dirty="0" smtClean="0">
                <a:latin typeface="Consolas" panose="020B0609020204030204" pitchFamily="49" charset="0"/>
                <a:ea typeface="微软雅黑" panose="020B0503020204020204" pitchFamily="34" charset="-122"/>
                <a:cs typeface="Consolas" panose="020B0609020204030204" pitchFamily="49" charset="0"/>
              </a:rPr>
              <a:t> s );</a:t>
            </a:r>
            <a:endParaRPr lang="en-US" altLang="zh-CN" sz="1600" dirty="0" smtClean="0">
              <a:latin typeface="Consolas" panose="020B0609020204030204" pitchFamily="49" charset="0"/>
              <a:ea typeface="微软雅黑" panose="020B0503020204020204" pitchFamily="34" charset="-122"/>
              <a:cs typeface="Consolas" panose="020B0609020204030204" pitchFamily="49" charset="0"/>
            </a:endParaRPr>
          </a:p>
          <a:p>
            <a:pPr>
              <a:lnSpc>
                <a:spcPct val="135000"/>
              </a:lnSpc>
            </a:pPr>
            <a:r>
              <a:rPr lang="en-US" altLang="zh-CN" sz="1600" dirty="0">
                <a:latin typeface="Consolas" panose="020B0609020204030204" pitchFamily="49" charset="0"/>
                <a:ea typeface="微软雅黑" panose="020B0503020204020204" pitchFamily="34" charset="-122"/>
                <a:cs typeface="Consolas" panose="020B0609020204030204" pitchFamily="49" charset="0"/>
              </a:rPr>
              <a:t> </a:t>
            </a:r>
            <a:r>
              <a:rPr lang="en-US" altLang="zh-CN" sz="1600" dirty="0" smtClean="0">
                <a:latin typeface="Consolas" panose="020B0609020204030204" pitchFamily="49" charset="0"/>
                <a:ea typeface="微软雅黑" panose="020B0503020204020204" pitchFamily="34" charset="-122"/>
                <a:cs typeface="Consolas" panose="020B0609020204030204" pitchFamily="49" charset="0"/>
              </a:rPr>
              <a:t> … …</a:t>
            </a:r>
            <a:endParaRPr lang="en-US" altLang="zh-CN" sz="1600" dirty="0" smtClean="0">
              <a:latin typeface="Consolas" panose="020B0609020204030204" pitchFamily="49" charset="0"/>
              <a:ea typeface="微软雅黑" panose="020B0503020204020204" pitchFamily="34" charset="-122"/>
              <a:cs typeface="Consolas" panose="020B0609020204030204" pitchFamily="49" charset="0"/>
            </a:endParaRPr>
          </a:p>
          <a:p>
            <a:pPr>
              <a:lnSpc>
                <a:spcPct val="135000"/>
              </a:lnSpc>
            </a:pPr>
            <a:r>
              <a:rPr lang="en-US" altLang="zh-CN" sz="1600" dirty="0" smtClean="0">
                <a:latin typeface="Consolas" panose="020B0609020204030204" pitchFamily="49" charset="0"/>
                <a:ea typeface="微软雅黑" panose="020B0503020204020204" pitchFamily="34" charset="-122"/>
                <a:cs typeface="Consolas" panose="020B0609020204030204" pitchFamily="49" charset="0"/>
              </a:rPr>
              <a:t>private:</a:t>
            </a:r>
            <a:endParaRPr lang="en-US" altLang="zh-CN" sz="1600" dirty="0" smtClean="0">
              <a:latin typeface="Consolas" panose="020B0609020204030204" pitchFamily="49" charset="0"/>
              <a:ea typeface="微软雅黑" panose="020B0503020204020204" pitchFamily="34" charset="-122"/>
              <a:cs typeface="Consolas" panose="020B0609020204030204" pitchFamily="49" charset="0"/>
            </a:endParaRPr>
          </a:p>
          <a:p>
            <a:pPr>
              <a:lnSpc>
                <a:spcPct val="135000"/>
              </a:lnSpc>
            </a:pPr>
            <a:r>
              <a:rPr lang="en-US" altLang="zh-CN" sz="1600" dirty="0" smtClean="0">
                <a:latin typeface="Consolas" panose="020B0609020204030204" pitchFamily="49" charset="0"/>
                <a:ea typeface="微软雅黑" panose="020B0503020204020204" pitchFamily="34" charset="-122"/>
                <a:cs typeface="Consolas" panose="020B0609020204030204" pitchFamily="49" charset="0"/>
              </a:rPr>
              <a:t>  </a:t>
            </a:r>
            <a:r>
              <a:rPr lang="en-US" altLang="zh-CN" sz="1600" dirty="0" err="1" smtClean="0">
                <a:latin typeface="Consolas" panose="020B0609020204030204" pitchFamily="49" charset="0"/>
                <a:ea typeface="微软雅黑" panose="020B0503020204020204" pitchFamily="34" charset="-122"/>
                <a:cs typeface="Consolas" panose="020B0609020204030204" pitchFamily="49" charset="0"/>
              </a:rPr>
              <a:t>int</a:t>
            </a:r>
            <a:r>
              <a:rPr lang="en-US" altLang="zh-CN" sz="1600" dirty="0" smtClean="0">
                <a:latin typeface="Consolas" panose="020B0609020204030204" pitchFamily="49" charset="0"/>
                <a:ea typeface="微软雅黑" panose="020B0503020204020204" pitchFamily="34" charset="-122"/>
                <a:cs typeface="Consolas" panose="020B0609020204030204" pitchFamily="49" charset="0"/>
              </a:rPr>
              <a:t> hour, minute, second;</a:t>
            </a:r>
            <a:endParaRPr lang="en-US" altLang="zh-CN" sz="1600" dirty="0" smtClean="0">
              <a:latin typeface="Consolas" panose="020B0609020204030204" pitchFamily="49" charset="0"/>
              <a:ea typeface="微软雅黑" panose="020B0503020204020204" pitchFamily="34" charset="-122"/>
              <a:cs typeface="Consolas" panose="020B0609020204030204" pitchFamily="49" charset="0"/>
            </a:endParaRPr>
          </a:p>
          <a:p>
            <a:pPr>
              <a:lnSpc>
                <a:spcPct val="135000"/>
              </a:lnSpc>
            </a:pPr>
            <a:r>
              <a:rPr lang="en-US" altLang="zh-CN" sz="1600" dirty="0" smtClean="0">
                <a:latin typeface="Consolas" panose="020B0609020204030204" pitchFamily="49" charset="0"/>
                <a:ea typeface="微软雅黑" panose="020B0503020204020204" pitchFamily="34" charset="-122"/>
                <a:cs typeface="Consolas" panose="020B0609020204030204" pitchFamily="49" charset="0"/>
              </a:rPr>
              <a:t>}; </a:t>
            </a:r>
            <a:r>
              <a:rPr lang="en-US" altLang="zh-CN" sz="16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 </a:t>
            </a:r>
            <a:endParaRPr lang="en-US" altLang="zh-CN" sz="16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endParaRPr>
          </a:p>
          <a:p>
            <a:pPr>
              <a:lnSpc>
                <a:spcPct val="135000"/>
              </a:lnSpc>
            </a:pPr>
            <a:r>
              <a:rPr lang="en-US" altLang="zh-CN" sz="1600" dirty="0" err="1" smtClean="0">
                <a:latin typeface="Consolas" panose="020B0609020204030204" pitchFamily="49" charset="0"/>
                <a:ea typeface="微软雅黑" panose="020B0503020204020204" pitchFamily="34" charset="-122"/>
                <a:cs typeface="Consolas" panose="020B0609020204030204" pitchFamily="49" charset="0"/>
              </a:rPr>
              <a:t>Clock.Clock</a:t>
            </a:r>
            <a:r>
              <a:rPr lang="en-US" altLang="zh-CN" sz="1600" dirty="0" smtClean="0">
                <a:latin typeface="Consolas" panose="020B0609020204030204" pitchFamily="49" charset="0"/>
                <a:ea typeface="微软雅黑" panose="020B0503020204020204" pitchFamily="34" charset="-122"/>
                <a:cs typeface="Consolas" panose="020B0609020204030204" pitchFamily="49" charset="0"/>
              </a:rPr>
              <a:t>( </a:t>
            </a:r>
            <a:r>
              <a:rPr lang="en-US" altLang="zh-CN" sz="1600" dirty="0" err="1" smtClean="0">
                <a:latin typeface="Consolas" panose="020B0609020204030204" pitchFamily="49" charset="0"/>
                <a:ea typeface="微软雅黑" panose="020B0503020204020204" pitchFamily="34" charset="-122"/>
                <a:cs typeface="Consolas" panose="020B0609020204030204" pitchFamily="49" charset="0"/>
              </a:rPr>
              <a:t>int</a:t>
            </a:r>
            <a:r>
              <a:rPr lang="en-US" altLang="zh-CN" sz="1600" dirty="0" smtClean="0">
                <a:latin typeface="Consolas" panose="020B0609020204030204" pitchFamily="49" charset="0"/>
                <a:ea typeface="微软雅黑" panose="020B0503020204020204" pitchFamily="34" charset="-122"/>
                <a:cs typeface="Consolas" panose="020B0609020204030204" pitchFamily="49" charset="0"/>
              </a:rPr>
              <a:t> h, </a:t>
            </a:r>
            <a:r>
              <a:rPr lang="en-US" altLang="zh-CN" sz="1600" dirty="0" err="1" smtClean="0">
                <a:latin typeface="Consolas" panose="020B0609020204030204" pitchFamily="49" charset="0"/>
                <a:ea typeface="微软雅黑" panose="020B0503020204020204" pitchFamily="34" charset="-122"/>
                <a:cs typeface="Consolas" panose="020B0609020204030204" pitchFamily="49" charset="0"/>
              </a:rPr>
              <a:t>int</a:t>
            </a:r>
            <a:r>
              <a:rPr lang="en-US" altLang="zh-CN" sz="1600" dirty="0" smtClean="0">
                <a:latin typeface="Consolas" panose="020B0609020204030204" pitchFamily="49" charset="0"/>
                <a:ea typeface="微软雅黑" panose="020B0503020204020204" pitchFamily="34" charset="-122"/>
                <a:cs typeface="Consolas" panose="020B0609020204030204" pitchFamily="49" charset="0"/>
              </a:rPr>
              <a:t> m, </a:t>
            </a:r>
            <a:r>
              <a:rPr lang="en-US" altLang="zh-CN" sz="1600" dirty="0" err="1" smtClean="0">
                <a:latin typeface="Consolas" panose="020B0609020204030204" pitchFamily="49" charset="0"/>
                <a:ea typeface="微软雅黑" panose="020B0503020204020204" pitchFamily="34" charset="-122"/>
                <a:cs typeface="Consolas" panose="020B0609020204030204" pitchFamily="49" charset="0"/>
              </a:rPr>
              <a:t>int</a:t>
            </a:r>
            <a:r>
              <a:rPr lang="en-US" altLang="zh-CN" sz="1600" dirty="0" smtClean="0">
                <a:latin typeface="Consolas" panose="020B0609020204030204" pitchFamily="49" charset="0"/>
                <a:ea typeface="微软雅黑" panose="020B0503020204020204" pitchFamily="34" charset="-122"/>
                <a:cs typeface="Consolas" panose="020B0609020204030204" pitchFamily="49" charset="0"/>
              </a:rPr>
              <a:t> s ) {</a:t>
            </a:r>
            <a:endParaRPr lang="en-US" altLang="zh-CN" sz="1600" dirty="0" smtClean="0">
              <a:latin typeface="Consolas" panose="020B0609020204030204" pitchFamily="49" charset="0"/>
              <a:ea typeface="微软雅黑" panose="020B0503020204020204" pitchFamily="34" charset="-122"/>
              <a:cs typeface="Consolas" panose="020B0609020204030204" pitchFamily="49" charset="0"/>
            </a:endParaRPr>
          </a:p>
          <a:p>
            <a:pPr>
              <a:lnSpc>
                <a:spcPct val="135000"/>
              </a:lnSpc>
            </a:pPr>
            <a:r>
              <a:rPr lang="en-US" altLang="zh-CN" sz="1600" dirty="0" smtClean="0">
                <a:latin typeface="Consolas" panose="020B0609020204030204" pitchFamily="49" charset="0"/>
                <a:ea typeface="微软雅黑" panose="020B0503020204020204" pitchFamily="34" charset="-122"/>
                <a:cs typeface="Consolas" panose="020B0609020204030204" pitchFamily="49" charset="0"/>
              </a:rPr>
              <a:t>  hour = h; minute = m; second = s;</a:t>
            </a:r>
            <a:endParaRPr lang="en-US" altLang="zh-CN" sz="1600" dirty="0">
              <a:latin typeface="Consolas" panose="020B0609020204030204" pitchFamily="49" charset="0"/>
              <a:ea typeface="微软雅黑" panose="020B0503020204020204" pitchFamily="34" charset="-122"/>
              <a:cs typeface="Consolas" panose="020B0609020204030204" pitchFamily="49" charset="0"/>
            </a:endParaRPr>
          </a:p>
          <a:p>
            <a:pPr>
              <a:lnSpc>
                <a:spcPct val="135000"/>
              </a:lnSpc>
            </a:pPr>
            <a:r>
              <a:rPr lang="en-US" altLang="zh-CN" sz="1600" dirty="0" smtClean="0">
                <a:latin typeface="Consolas" panose="020B0609020204030204" pitchFamily="49" charset="0"/>
                <a:ea typeface="微软雅黑" panose="020B0503020204020204" pitchFamily="34" charset="-122"/>
                <a:cs typeface="Consolas" panose="020B0609020204030204" pitchFamily="49" charset="0"/>
              </a:rPr>
              <a:t>}</a:t>
            </a:r>
            <a:endParaRPr lang="en-US" altLang="zh-CN" sz="1600" dirty="0" smtClean="0">
              <a:latin typeface="Consolas" panose="020B0609020204030204" pitchFamily="49" charset="0"/>
              <a:ea typeface="微软雅黑" panose="020B0503020204020204" pitchFamily="34" charset="-122"/>
              <a:cs typeface="Consolas" panose="020B0609020204030204" pitchFamily="49" charset="0"/>
            </a:endParaRPr>
          </a:p>
        </p:txBody>
      </p:sp>
      <p:sp>
        <p:nvSpPr>
          <p:cNvPr id="6" name="文本框 5"/>
          <p:cNvSpPr txBox="1"/>
          <p:nvPr/>
        </p:nvSpPr>
        <p:spPr>
          <a:xfrm>
            <a:off x="3350578" y="5673147"/>
            <a:ext cx="5610831" cy="369332"/>
          </a:xfrm>
          <a:prstGeom prst="rect">
            <a:avLst/>
          </a:prstGeom>
          <a:noFill/>
        </p:spPr>
        <p:txBody>
          <a:bodyPr wrap="none" rtlCol="0">
            <a:spAutoFit/>
          </a:bodyPr>
          <a:lstStyle/>
          <a:p>
            <a:r>
              <a:rPr lang="zh-CN" altLang="en-US" dirty="0" smtClean="0">
                <a:latin typeface="微软雅黑" panose="020B0503020204020204" pitchFamily="34" charset="-122"/>
                <a:ea typeface="微软雅黑" panose="020B0503020204020204" pitchFamily="34" charset="-122"/>
              </a:rPr>
              <a:t> 编译器会自动为 </a:t>
            </a:r>
            <a:r>
              <a:rPr lang="en-US" altLang="zh-CN" dirty="0" smtClean="0">
                <a:latin typeface="微软雅黑" panose="020B0503020204020204" pitchFamily="34" charset="-122"/>
                <a:ea typeface="微软雅黑" panose="020B0503020204020204" pitchFamily="34" charset="-122"/>
              </a:rPr>
              <a:t>Clock </a:t>
            </a:r>
            <a:r>
              <a:rPr lang="zh-CN" altLang="en-US" dirty="0" smtClean="0">
                <a:latin typeface="微软雅黑" panose="020B0503020204020204" pitchFamily="34" charset="-122"/>
                <a:ea typeface="微软雅黑" panose="020B0503020204020204" pitchFamily="34" charset="-122"/>
              </a:rPr>
              <a:t>类添加一个隐含默认构造函数</a:t>
            </a:r>
            <a:endParaRPr lang="zh-CN" altLang="en-US" dirty="0">
              <a:latin typeface="微软雅黑" panose="020B0503020204020204" pitchFamily="34" charset="-122"/>
              <a:ea typeface="微软雅黑" panose="020B0503020204020204" pitchFamily="34" charset="-122"/>
            </a:endParaRPr>
          </a:p>
        </p:txBody>
      </p:sp>
      <p:sp>
        <p:nvSpPr>
          <p:cNvPr id="7" name="文本框 6"/>
          <p:cNvSpPr txBox="1"/>
          <p:nvPr/>
        </p:nvSpPr>
        <p:spPr>
          <a:xfrm>
            <a:off x="3350578" y="6118623"/>
            <a:ext cx="5541902" cy="369332"/>
          </a:xfrm>
          <a:prstGeom prst="rect">
            <a:avLst/>
          </a:prstGeom>
          <a:noFill/>
        </p:spPr>
        <p:txBody>
          <a:bodyPr wrap="none" rtlCol="0">
            <a:spAutoFit/>
          </a:bodyPr>
          <a:lstStyle/>
          <a:p>
            <a:r>
              <a:rPr lang="en-US" altLang="zh-CN" dirty="0" smtClean="0">
                <a:latin typeface="微软雅黑" panose="020B0503020204020204" pitchFamily="34" charset="-122"/>
                <a:ea typeface="微软雅黑" panose="020B0503020204020204" pitchFamily="34" charset="-122"/>
              </a:rPr>
              <a:t> Clock </a:t>
            </a:r>
            <a:r>
              <a:rPr lang="zh-CN" altLang="en-US" dirty="0" smtClean="0">
                <a:latin typeface="微软雅黑" panose="020B0503020204020204" pitchFamily="34" charset="-122"/>
                <a:ea typeface="微软雅黑" panose="020B0503020204020204" pitchFamily="34" charset="-122"/>
              </a:rPr>
              <a:t>类中的两个构造函数不能同时出现在类定义中</a:t>
            </a:r>
            <a:endParaRPr lang="zh-CN" altLang="en-US" dirty="0">
              <a:latin typeface="微软雅黑" panose="020B0503020204020204" pitchFamily="34" charset="-122"/>
              <a:ea typeface="微软雅黑" panose="020B0503020204020204" pitchFamily="34" charset="-122"/>
            </a:endParaRPr>
          </a:p>
        </p:txBody>
      </p:sp>
      <p:sp>
        <p:nvSpPr>
          <p:cNvPr id="9" name="五边形 8"/>
          <p:cNvSpPr/>
          <p:nvPr/>
        </p:nvSpPr>
        <p:spPr>
          <a:xfrm>
            <a:off x="2483768" y="2416434"/>
            <a:ext cx="965554" cy="338554"/>
          </a:xfrm>
          <a:prstGeom prst="homePlate">
            <a:avLst/>
          </a:prstGeom>
          <a:solidFill>
            <a:srgbClr val="3814B0"/>
          </a:solidFill>
          <a:ln>
            <a:noFill/>
          </a:ln>
        </p:spPr>
        <p:txBody>
          <a:bodyPr wrap="square" rtlCol="0">
            <a:spAutoFit/>
          </a:bodyPr>
          <a:lstStyle/>
          <a:p>
            <a:r>
              <a:rPr lang="en-US" altLang="zh-CN" sz="1600" dirty="0" smtClean="0">
                <a:solidFill>
                  <a:schemeClr val="bg1"/>
                </a:solidFill>
              </a:rPr>
              <a:t>RIGHT</a:t>
            </a:r>
            <a:endParaRPr lang="zh-CN" altLang="en-US" sz="1600" dirty="0">
              <a:solidFill>
                <a:schemeClr val="bg1"/>
              </a:solidFill>
            </a:endParaRPr>
          </a:p>
        </p:txBody>
      </p:sp>
      <p:sp>
        <p:nvSpPr>
          <p:cNvPr id="10" name="五边形 9"/>
          <p:cNvSpPr/>
          <p:nvPr/>
        </p:nvSpPr>
        <p:spPr>
          <a:xfrm>
            <a:off x="2483768" y="2771640"/>
            <a:ext cx="965554" cy="338554"/>
          </a:xfrm>
          <a:prstGeom prst="homePlate">
            <a:avLst/>
          </a:prstGeom>
          <a:solidFill>
            <a:srgbClr val="3814B0"/>
          </a:solidFill>
          <a:ln>
            <a:noFill/>
          </a:ln>
        </p:spPr>
        <p:txBody>
          <a:bodyPr wrap="square" rtlCol="0">
            <a:spAutoFit/>
          </a:bodyPr>
          <a:lstStyle/>
          <a:p>
            <a:r>
              <a:rPr lang="en-US" altLang="zh-CN" sz="1600" dirty="0" smtClean="0">
                <a:solidFill>
                  <a:schemeClr val="bg1"/>
                </a:solidFill>
              </a:rPr>
              <a:t>WRONG</a:t>
            </a:r>
            <a:endParaRPr lang="zh-CN" altLang="en-US" sz="1600" dirty="0">
              <a:solidFill>
                <a:schemeClr val="bg1"/>
              </a:solidFill>
            </a:endParaRPr>
          </a:p>
        </p:txBody>
      </p:sp>
      <p:sp>
        <p:nvSpPr>
          <p:cNvPr id="11" name="五边形 10"/>
          <p:cNvSpPr/>
          <p:nvPr/>
        </p:nvSpPr>
        <p:spPr>
          <a:xfrm>
            <a:off x="2483768" y="4424874"/>
            <a:ext cx="965554" cy="338554"/>
          </a:xfrm>
          <a:prstGeom prst="homePlate">
            <a:avLst/>
          </a:prstGeom>
          <a:solidFill>
            <a:srgbClr val="3814B0"/>
          </a:solidFill>
          <a:ln>
            <a:noFill/>
          </a:ln>
        </p:spPr>
        <p:txBody>
          <a:bodyPr wrap="square" rtlCol="0">
            <a:spAutoFit/>
          </a:bodyPr>
          <a:lstStyle/>
          <a:p>
            <a:r>
              <a:rPr lang="en-US" altLang="zh-CN" sz="1600" dirty="0" smtClean="0">
                <a:solidFill>
                  <a:schemeClr val="bg1"/>
                </a:solidFill>
              </a:rPr>
              <a:t>WRONG</a:t>
            </a:r>
            <a:endParaRPr lang="zh-CN" altLang="en-US" sz="1600" dirty="0">
              <a:solidFill>
                <a:schemeClr val="bg1"/>
              </a:solidFill>
            </a:endParaRPr>
          </a:p>
        </p:txBody>
      </p:sp>
      <p:sp>
        <p:nvSpPr>
          <p:cNvPr id="12" name="五边形 11"/>
          <p:cNvSpPr/>
          <p:nvPr/>
        </p:nvSpPr>
        <p:spPr>
          <a:xfrm>
            <a:off x="2483768" y="5673147"/>
            <a:ext cx="965554" cy="338554"/>
          </a:xfrm>
          <a:prstGeom prst="homePlate">
            <a:avLst/>
          </a:prstGeom>
          <a:solidFill>
            <a:srgbClr val="3814B0"/>
          </a:solidFill>
          <a:ln>
            <a:noFill/>
          </a:ln>
        </p:spPr>
        <p:txBody>
          <a:bodyPr wrap="square" rtlCol="0">
            <a:spAutoFit/>
          </a:bodyPr>
          <a:lstStyle/>
          <a:p>
            <a:r>
              <a:rPr lang="en-US" altLang="zh-CN" sz="1600" dirty="0" smtClean="0">
                <a:solidFill>
                  <a:schemeClr val="bg1"/>
                </a:solidFill>
              </a:rPr>
              <a:t>WRONG</a:t>
            </a:r>
            <a:endParaRPr lang="zh-CN" altLang="en-US" sz="1600" dirty="0">
              <a:solidFill>
                <a:schemeClr val="bg1"/>
              </a:solidFill>
            </a:endParaRPr>
          </a:p>
        </p:txBody>
      </p:sp>
      <p:sp>
        <p:nvSpPr>
          <p:cNvPr id="13" name="五边形 12"/>
          <p:cNvSpPr/>
          <p:nvPr/>
        </p:nvSpPr>
        <p:spPr>
          <a:xfrm>
            <a:off x="2481335" y="6149401"/>
            <a:ext cx="965554" cy="338554"/>
          </a:xfrm>
          <a:prstGeom prst="homePlate">
            <a:avLst/>
          </a:prstGeom>
          <a:solidFill>
            <a:srgbClr val="3814B0"/>
          </a:solidFill>
          <a:ln>
            <a:noFill/>
          </a:ln>
        </p:spPr>
        <p:txBody>
          <a:bodyPr wrap="square" rtlCol="0">
            <a:spAutoFit/>
          </a:bodyPr>
          <a:lstStyle/>
          <a:p>
            <a:r>
              <a:rPr lang="en-US" altLang="zh-CN" sz="1600" dirty="0" smtClean="0">
                <a:solidFill>
                  <a:schemeClr val="bg1"/>
                </a:solidFill>
              </a:rPr>
              <a:t>WRONG</a:t>
            </a:r>
            <a:endParaRPr lang="zh-CN" altLang="en-US" sz="1600" dirty="0">
              <a:solidFill>
                <a:schemeClr val="bg1"/>
              </a:solidFill>
            </a:endParaRPr>
          </a:p>
        </p:txBody>
      </p:sp>
      <p:sp>
        <p:nvSpPr>
          <p:cNvPr id="14" name="文本框 13"/>
          <p:cNvSpPr txBox="1"/>
          <p:nvPr/>
        </p:nvSpPr>
        <p:spPr>
          <a:xfrm>
            <a:off x="111542" y="2416434"/>
            <a:ext cx="1800493" cy="307777"/>
          </a:xfrm>
          <a:prstGeom prst="rect">
            <a:avLst/>
          </a:prstGeom>
          <a:noFill/>
        </p:spPr>
        <p:txBody>
          <a:bodyPr wrap="none" rtlCol="0">
            <a:spAutoFit/>
          </a:bodyPr>
          <a:lstStyle/>
          <a:p>
            <a:r>
              <a:rPr lang="zh-CN" altLang="en-US" sz="14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内联的默认构造函数</a:t>
            </a:r>
            <a:endParaRPr lang="en-US" altLang="zh-CN" sz="14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endParaRPr>
          </a:p>
        </p:txBody>
      </p:sp>
      <p:sp>
        <p:nvSpPr>
          <p:cNvPr id="15" name="文本框 14"/>
          <p:cNvSpPr txBox="1"/>
          <p:nvPr/>
        </p:nvSpPr>
        <p:spPr>
          <a:xfrm>
            <a:off x="107504" y="2833191"/>
            <a:ext cx="1800493" cy="307777"/>
          </a:xfrm>
          <a:prstGeom prst="rect">
            <a:avLst/>
          </a:prstGeom>
          <a:noFill/>
        </p:spPr>
        <p:txBody>
          <a:bodyPr wrap="none" rtlCol="0">
            <a:spAutoFit/>
          </a:bodyPr>
          <a:lstStyle/>
          <a:p>
            <a:r>
              <a:rPr lang="zh-CN" altLang="en-US" sz="14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构造函数没有返回值</a:t>
            </a:r>
            <a:endParaRPr lang="en-US" altLang="zh-CN" sz="14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endParaRPr>
          </a:p>
        </p:txBody>
      </p:sp>
      <p:sp>
        <p:nvSpPr>
          <p:cNvPr id="16" name="文本框 15"/>
          <p:cNvSpPr txBox="1"/>
          <p:nvPr/>
        </p:nvSpPr>
        <p:spPr>
          <a:xfrm>
            <a:off x="107504" y="4455651"/>
            <a:ext cx="1800493" cy="523220"/>
          </a:xfrm>
          <a:prstGeom prst="rect">
            <a:avLst/>
          </a:prstGeom>
          <a:noFill/>
        </p:spPr>
        <p:txBody>
          <a:bodyPr wrap="none" rtlCol="0">
            <a:spAutoFit/>
          </a:bodyPr>
          <a:lstStyle/>
          <a:p>
            <a:r>
              <a:rPr lang="zh-CN" altLang="en-US" sz="14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成员函数的定义前要</a:t>
            </a:r>
            <a:endParaRPr lang="en-US" altLang="zh-CN" sz="14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endParaRPr>
          </a:p>
          <a:p>
            <a:r>
              <a:rPr lang="zh-CN" altLang="en-US" sz="14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用</a:t>
            </a:r>
            <a:r>
              <a:rPr lang="en-US" altLang="zh-CN" sz="14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a:t>
            </a:r>
            <a:r>
              <a:rPr lang="zh-CN" altLang="en-US" sz="14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操作符</a:t>
            </a:r>
            <a:endParaRPr lang="en-US" altLang="zh-CN" sz="14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endParaRPr>
          </a:p>
        </p:txBody>
      </p:sp>
      <p:sp>
        <p:nvSpPr>
          <p:cNvPr id="17" name="文本框 16"/>
          <p:cNvSpPr txBox="1"/>
          <p:nvPr/>
        </p:nvSpPr>
        <p:spPr>
          <a:xfrm>
            <a:off x="178035" y="6163439"/>
            <a:ext cx="1620957" cy="307777"/>
          </a:xfrm>
          <a:prstGeom prst="rect">
            <a:avLst/>
          </a:prstGeom>
          <a:noFill/>
        </p:spPr>
        <p:txBody>
          <a:bodyPr wrap="none" rtlCol="0">
            <a:spAutoFit/>
          </a:bodyPr>
          <a:lstStyle/>
          <a:p>
            <a:r>
              <a:rPr lang="zh-CN" altLang="en-US" sz="14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二者是合法的重载</a:t>
            </a:r>
            <a:endParaRPr lang="en-US" altLang="zh-CN" sz="14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endParaRPr>
          </a:p>
        </p:txBody>
      </p:sp>
      <p:sp>
        <p:nvSpPr>
          <p:cNvPr id="18" name="灯片编号占位符 17"/>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fade">
                                      <p:cBhvr>
                                        <p:cTn id="12" dur="500"/>
                                        <p:tgtEl>
                                          <p:spTgt spid="5">
                                            <p:txEl>
                                              <p:pRg st="0" end="0"/>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animEffect transition="in" filter="fade">
                                      <p:cBhvr>
                                        <p:cTn id="15" dur="500"/>
                                        <p:tgtEl>
                                          <p:spTgt spid="5">
                                            <p:txEl>
                                              <p:pRg st="1" end="1"/>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5">
                                            <p:txEl>
                                              <p:pRg st="10" end="10"/>
                                            </p:txEl>
                                          </p:spTgt>
                                        </p:tgtEl>
                                        <p:attrNameLst>
                                          <p:attrName>style.visibility</p:attrName>
                                        </p:attrNameLst>
                                      </p:cBhvr>
                                      <p:to>
                                        <p:strVal val="visible"/>
                                      </p:to>
                                    </p:set>
                                    <p:animEffect transition="in" filter="fade">
                                      <p:cBhvr>
                                        <p:cTn id="18" dur="500"/>
                                        <p:tgtEl>
                                          <p:spTgt spid="5">
                                            <p:txEl>
                                              <p:pRg st="10" end="10"/>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5">
                                            <p:txEl>
                                              <p:pRg st="4" end="4"/>
                                            </p:txEl>
                                          </p:spTgt>
                                        </p:tgtEl>
                                        <p:attrNameLst>
                                          <p:attrName>style.visibility</p:attrName>
                                        </p:attrNameLst>
                                      </p:cBhvr>
                                      <p:to>
                                        <p:strVal val="visible"/>
                                      </p:to>
                                    </p:set>
                                    <p:animEffect transition="in" filter="fade">
                                      <p:cBhvr>
                                        <p:cTn id="21" dur="500"/>
                                        <p:tgtEl>
                                          <p:spTgt spid="5">
                                            <p:txEl>
                                              <p:pRg st="4" end="4"/>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5">
                                            <p:txEl>
                                              <p:pRg st="5" end="5"/>
                                            </p:txEl>
                                          </p:spTgt>
                                        </p:tgtEl>
                                        <p:attrNameLst>
                                          <p:attrName>style.visibility</p:attrName>
                                        </p:attrNameLst>
                                      </p:cBhvr>
                                      <p:to>
                                        <p:strVal val="visible"/>
                                      </p:to>
                                    </p:set>
                                    <p:animEffect transition="in" filter="fade">
                                      <p:cBhvr>
                                        <p:cTn id="24" dur="500"/>
                                        <p:tgtEl>
                                          <p:spTgt spid="5">
                                            <p:txEl>
                                              <p:pRg st="5" end="5"/>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5">
                                            <p:txEl>
                                              <p:pRg st="6" end="6"/>
                                            </p:txEl>
                                          </p:spTgt>
                                        </p:tgtEl>
                                        <p:attrNameLst>
                                          <p:attrName>style.visibility</p:attrName>
                                        </p:attrNameLst>
                                      </p:cBhvr>
                                      <p:to>
                                        <p:strVal val="visible"/>
                                      </p:to>
                                    </p:set>
                                    <p:animEffect transition="in" filter="fade">
                                      <p:cBhvr>
                                        <p:cTn id="27" dur="500"/>
                                        <p:tgtEl>
                                          <p:spTgt spid="5">
                                            <p:txEl>
                                              <p:pRg st="6" end="6"/>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5">
                                            <p:txEl>
                                              <p:pRg st="7" end="7"/>
                                            </p:txEl>
                                          </p:spTgt>
                                        </p:tgtEl>
                                        <p:attrNameLst>
                                          <p:attrName>style.visibility</p:attrName>
                                        </p:attrNameLst>
                                      </p:cBhvr>
                                      <p:to>
                                        <p:strVal val="visible"/>
                                      </p:to>
                                    </p:set>
                                    <p:animEffect transition="in" filter="fade">
                                      <p:cBhvr>
                                        <p:cTn id="30" dur="500"/>
                                        <p:tgtEl>
                                          <p:spTgt spid="5">
                                            <p:txEl>
                                              <p:pRg st="7" end="7"/>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5">
                                            <p:txEl>
                                              <p:pRg st="2" end="2"/>
                                            </p:txEl>
                                          </p:spTgt>
                                        </p:tgtEl>
                                        <p:attrNameLst>
                                          <p:attrName>style.visibility</p:attrName>
                                        </p:attrNameLst>
                                      </p:cBhvr>
                                      <p:to>
                                        <p:strVal val="visible"/>
                                      </p:to>
                                    </p:set>
                                    <p:animEffect transition="in" filter="fade">
                                      <p:cBhvr>
                                        <p:cTn id="35" dur="500"/>
                                        <p:tgtEl>
                                          <p:spTgt spid="5">
                                            <p:txEl>
                                              <p:pRg st="2" end="2"/>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9"/>
                                        </p:tgtEl>
                                        <p:attrNameLst>
                                          <p:attrName>style.visibility</p:attrName>
                                        </p:attrNameLst>
                                      </p:cBhvr>
                                      <p:to>
                                        <p:strVal val="visible"/>
                                      </p:to>
                                    </p:set>
                                    <p:animEffect transition="in" filter="fade">
                                      <p:cBhvr>
                                        <p:cTn id="40" dur="500"/>
                                        <p:tgtEl>
                                          <p:spTgt spid="9"/>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4"/>
                                        </p:tgtEl>
                                        <p:attrNameLst>
                                          <p:attrName>style.visibility</p:attrName>
                                        </p:attrNameLst>
                                      </p:cBhvr>
                                      <p:to>
                                        <p:strVal val="visible"/>
                                      </p:to>
                                    </p:set>
                                    <p:animEffect transition="in" filter="fade">
                                      <p:cBhvr>
                                        <p:cTn id="43" dur="500"/>
                                        <p:tgtEl>
                                          <p:spTgt spid="14"/>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5">
                                            <p:txEl>
                                              <p:pRg st="3" end="3"/>
                                            </p:txEl>
                                          </p:spTgt>
                                        </p:tgtEl>
                                        <p:attrNameLst>
                                          <p:attrName>style.visibility</p:attrName>
                                        </p:attrNameLst>
                                      </p:cBhvr>
                                      <p:to>
                                        <p:strVal val="visible"/>
                                      </p:to>
                                    </p:set>
                                    <p:animEffect transition="in" filter="fade">
                                      <p:cBhvr>
                                        <p:cTn id="48" dur="500"/>
                                        <p:tgtEl>
                                          <p:spTgt spid="5">
                                            <p:txEl>
                                              <p:pRg st="3" end="3"/>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10"/>
                                        </p:tgtEl>
                                        <p:attrNameLst>
                                          <p:attrName>style.visibility</p:attrName>
                                        </p:attrNameLst>
                                      </p:cBhvr>
                                      <p:to>
                                        <p:strVal val="visible"/>
                                      </p:to>
                                    </p:set>
                                    <p:animEffect transition="in" filter="fade">
                                      <p:cBhvr>
                                        <p:cTn id="53" dur="500"/>
                                        <p:tgtEl>
                                          <p:spTgt spid="10"/>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15"/>
                                        </p:tgtEl>
                                        <p:attrNameLst>
                                          <p:attrName>style.visibility</p:attrName>
                                        </p:attrNameLst>
                                      </p:cBhvr>
                                      <p:to>
                                        <p:strVal val="visible"/>
                                      </p:to>
                                    </p:set>
                                    <p:animEffect transition="in" filter="fade">
                                      <p:cBhvr>
                                        <p:cTn id="56" dur="500"/>
                                        <p:tgtEl>
                                          <p:spTgt spid="15"/>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nodeType="clickEffect">
                                  <p:stCondLst>
                                    <p:cond delay="0"/>
                                  </p:stCondLst>
                                  <p:childTnLst>
                                    <p:set>
                                      <p:cBhvr>
                                        <p:cTn id="60" dur="1" fill="hold">
                                          <p:stCondLst>
                                            <p:cond delay="0"/>
                                          </p:stCondLst>
                                        </p:cTn>
                                        <p:tgtEl>
                                          <p:spTgt spid="5">
                                            <p:txEl>
                                              <p:pRg st="8" end="8"/>
                                            </p:txEl>
                                          </p:spTgt>
                                        </p:tgtEl>
                                        <p:attrNameLst>
                                          <p:attrName>style.visibility</p:attrName>
                                        </p:attrNameLst>
                                      </p:cBhvr>
                                      <p:to>
                                        <p:strVal val="visible"/>
                                      </p:to>
                                    </p:set>
                                    <p:animEffect transition="in" filter="fade">
                                      <p:cBhvr>
                                        <p:cTn id="61" dur="500"/>
                                        <p:tgtEl>
                                          <p:spTgt spid="5">
                                            <p:txEl>
                                              <p:pRg st="8" end="8"/>
                                            </p:txEl>
                                          </p:spTgt>
                                        </p:tgtEl>
                                      </p:cBhvr>
                                    </p:animEffect>
                                  </p:childTnLst>
                                </p:cTn>
                              </p:par>
                              <p:par>
                                <p:cTn id="62" presetID="10" presetClass="entr" presetSubtype="0" fill="hold" nodeType="withEffect">
                                  <p:stCondLst>
                                    <p:cond delay="0"/>
                                  </p:stCondLst>
                                  <p:childTnLst>
                                    <p:set>
                                      <p:cBhvr>
                                        <p:cTn id="63" dur="1" fill="hold">
                                          <p:stCondLst>
                                            <p:cond delay="0"/>
                                          </p:stCondLst>
                                        </p:cTn>
                                        <p:tgtEl>
                                          <p:spTgt spid="5">
                                            <p:txEl>
                                              <p:pRg st="9" end="9"/>
                                            </p:txEl>
                                          </p:spTgt>
                                        </p:tgtEl>
                                        <p:attrNameLst>
                                          <p:attrName>style.visibility</p:attrName>
                                        </p:attrNameLst>
                                      </p:cBhvr>
                                      <p:to>
                                        <p:strVal val="visible"/>
                                      </p:to>
                                    </p:set>
                                    <p:animEffect transition="in" filter="fade">
                                      <p:cBhvr>
                                        <p:cTn id="64" dur="500"/>
                                        <p:tgtEl>
                                          <p:spTgt spid="5">
                                            <p:txEl>
                                              <p:pRg st="9" end="9"/>
                                            </p:txEl>
                                          </p:spTgt>
                                        </p:tgtEl>
                                      </p:cBhvr>
                                    </p:animEffect>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grpId="0" nodeType="clickEffect">
                                  <p:stCondLst>
                                    <p:cond delay="0"/>
                                  </p:stCondLst>
                                  <p:childTnLst>
                                    <p:set>
                                      <p:cBhvr>
                                        <p:cTn id="68" dur="1" fill="hold">
                                          <p:stCondLst>
                                            <p:cond delay="0"/>
                                          </p:stCondLst>
                                        </p:cTn>
                                        <p:tgtEl>
                                          <p:spTgt spid="11"/>
                                        </p:tgtEl>
                                        <p:attrNameLst>
                                          <p:attrName>style.visibility</p:attrName>
                                        </p:attrNameLst>
                                      </p:cBhvr>
                                      <p:to>
                                        <p:strVal val="visible"/>
                                      </p:to>
                                    </p:set>
                                    <p:animEffect transition="in" filter="fade">
                                      <p:cBhvr>
                                        <p:cTn id="69" dur="500"/>
                                        <p:tgtEl>
                                          <p:spTgt spid="11"/>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16"/>
                                        </p:tgtEl>
                                        <p:attrNameLst>
                                          <p:attrName>style.visibility</p:attrName>
                                        </p:attrNameLst>
                                      </p:cBhvr>
                                      <p:to>
                                        <p:strVal val="visible"/>
                                      </p:to>
                                    </p:set>
                                    <p:animEffect transition="in" filter="fade">
                                      <p:cBhvr>
                                        <p:cTn id="72" dur="500"/>
                                        <p:tgtEl>
                                          <p:spTgt spid="16"/>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6"/>
                                        </p:tgtEl>
                                        <p:attrNameLst>
                                          <p:attrName>style.visibility</p:attrName>
                                        </p:attrNameLst>
                                      </p:cBhvr>
                                      <p:to>
                                        <p:strVal val="visible"/>
                                      </p:to>
                                    </p:set>
                                    <p:animEffect transition="in" filter="fade">
                                      <p:cBhvr>
                                        <p:cTn id="77" dur="500"/>
                                        <p:tgtEl>
                                          <p:spTgt spid="6"/>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grpId="0" nodeType="clickEffect">
                                  <p:stCondLst>
                                    <p:cond delay="0"/>
                                  </p:stCondLst>
                                  <p:childTnLst>
                                    <p:set>
                                      <p:cBhvr>
                                        <p:cTn id="81" dur="1" fill="hold">
                                          <p:stCondLst>
                                            <p:cond delay="0"/>
                                          </p:stCondLst>
                                        </p:cTn>
                                        <p:tgtEl>
                                          <p:spTgt spid="12"/>
                                        </p:tgtEl>
                                        <p:attrNameLst>
                                          <p:attrName>style.visibility</p:attrName>
                                        </p:attrNameLst>
                                      </p:cBhvr>
                                      <p:to>
                                        <p:strVal val="visible"/>
                                      </p:to>
                                    </p:set>
                                    <p:animEffect transition="in" filter="fade">
                                      <p:cBhvr>
                                        <p:cTn id="82" dur="500"/>
                                        <p:tgtEl>
                                          <p:spTgt spid="12"/>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grpId="0" nodeType="clickEffect">
                                  <p:stCondLst>
                                    <p:cond delay="0"/>
                                  </p:stCondLst>
                                  <p:childTnLst>
                                    <p:set>
                                      <p:cBhvr>
                                        <p:cTn id="86" dur="1" fill="hold">
                                          <p:stCondLst>
                                            <p:cond delay="0"/>
                                          </p:stCondLst>
                                        </p:cTn>
                                        <p:tgtEl>
                                          <p:spTgt spid="7"/>
                                        </p:tgtEl>
                                        <p:attrNameLst>
                                          <p:attrName>style.visibility</p:attrName>
                                        </p:attrNameLst>
                                      </p:cBhvr>
                                      <p:to>
                                        <p:strVal val="visible"/>
                                      </p:to>
                                    </p:set>
                                    <p:animEffect transition="in" filter="fade">
                                      <p:cBhvr>
                                        <p:cTn id="87" dur="500"/>
                                        <p:tgtEl>
                                          <p:spTgt spid="7"/>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grpId="0" nodeType="clickEffect">
                                  <p:stCondLst>
                                    <p:cond delay="0"/>
                                  </p:stCondLst>
                                  <p:childTnLst>
                                    <p:set>
                                      <p:cBhvr>
                                        <p:cTn id="91" dur="1" fill="hold">
                                          <p:stCondLst>
                                            <p:cond delay="0"/>
                                          </p:stCondLst>
                                        </p:cTn>
                                        <p:tgtEl>
                                          <p:spTgt spid="13"/>
                                        </p:tgtEl>
                                        <p:attrNameLst>
                                          <p:attrName>style.visibility</p:attrName>
                                        </p:attrNameLst>
                                      </p:cBhvr>
                                      <p:to>
                                        <p:strVal val="visible"/>
                                      </p:to>
                                    </p:set>
                                    <p:animEffect transition="in" filter="fade">
                                      <p:cBhvr>
                                        <p:cTn id="92" dur="500"/>
                                        <p:tgtEl>
                                          <p:spTgt spid="13"/>
                                        </p:tgtEl>
                                      </p:cBhvr>
                                    </p:animEffect>
                                  </p:childTnLst>
                                </p:cTn>
                              </p:par>
                              <p:par>
                                <p:cTn id="93" presetID="10" presetClass="entr" presetSubtype="0" fill="hold" grpId="0" nodeType="withEffect">
                                  <p:stCondLst>
                                    <p:cond delay="0"/>
                                  </p:stCondLst>
                                  <p:childTnLst>
                                    <p:set>
                                      <p:cBhvr>
                                        <p:cTn id="94" dur="1" fill="hold">
                                          <p:stCondLst>
                                            <p:cond delay="0"/>
                                          </p:stCondLst>
                                        </p:cTn>
                                        <p:tgtEl>
                                          <p:spTgt spid="17"/>
                                        </p:tgtEl>
                                        <p:attrNameLst>
                                          <p:attrName>style.visibility</p:attrName>
                                        </p:attrNameLst>
                                      </p:cBhvr>
                                      <p:to>
                                        <p:strVal val="visible"/>
                                      </p:to>
                                    </p:set>
                                    <p:animEffect transition="in" filter="fade">
                                      <p:cBhvr>
                                        <p:cTn id="95"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p:bldP spid="9" grpId="0" animBg="1"/>
      <p:bldP spid="10" grpId="0" animBg="1"/>
      <p:bldP spid="11" grpId="0" animBg="1"/>
      <p:bldP spid="12" grpId="0" animBg="1"/>
      <p:bldP spid="13" grpId="0" animBg="1"/>
      <p:bldP spid="14" grpId="0"/>
      <p:bldP spid="15" grpId="0"/>
      <p:bldP spid="16" grpId="0"/>
      <p:bldP spid="17"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练习 </a:t>
            </a:r>
            <a:r>
              <a:rPr lang="en-US" altLang="zh-CN" dirty="0" smtClean="0"/>
              <a:t>5.5</a:t>
            </a:r>
            <a:r>
              <a:rPr lang="zh-CN" altLang="en-US" dirty="0" smtClean="0"/>
              <a:t>（续）</a:t>
            </a:r>
            <a:endParaRPr lang="zh-CN" altLang="en-US" dirty="0"/>
          </a:p>
        </p:txBody>
      </p:sp>
      <p:sp>
        <p:nvSpPr>
          <p:cNvPr id="4" name="文本框 3"/>
          <p:cNvSpPr txBox="1"/>
          <p:nvPr/>
        </p:nvSpPr>
        <p:spPr>
          <a:xfrm>
            <a:off x="107504" y="2147906"/>
            <a:ext cx="4387740" cy="369332"/>
          </a:xfrm>
          <a:prstGeom prst="rect">
            <a:avLst/>
          </a:prstGeom>
          <a:noFill/>
        </p:spPr>
        <p:txBody>
          <a:bodyPr wrap="none" rtlCol="0">
            <a:spAutoFit/>
          </a:bodyPr>
          <a:lstStyle/>
          <a:p>
            <a:r>
              <a:rPr lang="zh-CN" altLang="en-US" dirty="0" smtClean="0">
                <a:latin typeface="微软雅黑" panose="020B0503020204020204" pitchFamily="34" charset="-122"/>
                <a:ea typeface="微软雅黑" panose="020B0503020204020204" pitchFamily="34" charset="-122"/>
              </a:rPr>
              <a:t>判断 </a:t>
            </a:r>
            <a:r>
              <a:rPr lang="en-US" altLang="zh-CN" dirty="0" smtClean="0">
                <a:latin typeface="微软雅黑" panose="020B0503020204020204" pitchFamily="34" charset="-122"/>
                <a:ea typeface="微软雅黑" panose="020B0503020204020204" pitchFamily="34" charset="-122"/>
              </a:rPr>
              <a:t>Clock </a:t>
            </a:r>
            <a:r>
              <a:rPr lang="zh-CN" altLang="en-US" dirty="0" smtClean="0">
                <a:latin typeface="微软雅黑" panose="020B0503020204020204" pitchFamily="34" charset="-122"/>
                <a:ea typeface="微软雅黑" panose="020B0503020204020204" pitchFamily="34" charset="-122"/>
              </a:rPr>
              <a:t>类的定义及相关叙述是否正确</a:t>
            </a:r>
            <a:endParaRPr lang="zh-CN" altLang="en-US" dirty="0">
              <a:latin typeface="微软雅黑" panose="020B0503020204020204" pitchFamily="34" charset="-122"/>
              <a:ea typeface="微软雅黑" panose="020B0503020204020204" pitchFamily="34" charset="-122"/>
            </a:endParaRPr>
          </a:p>
        </p:txBody>
      </p:sp>
      <p:sp>
        <p:nvSpPr>
          <p:cNvPr id="6" name="TextBox 3"/>
          <p:cNvSpPr txBox="1"/>
          <p:nvPr/>
        </p:nvSpPr>
        <p:spPr>
          <a:xfrm>
            <a:off x="111791" y="2709495"/>
            <a:ext cx="3960440" cy="4031873"/>
          </a:xfrm>
          <a:prstGeom prst="rect">
            <a:avLst/>
          </a:prstGeom>
          <a:solidFill>
            <a:schemeClr val="accent1">
              <a:lumMod val="20000"/>
              <a:lumOff val="80000"/>
            </a:schemeClr>
          </a:solidFill>
          <a:ln w="19050">
            <a:noFill/>
          </a:ln>
        </p:spPr>
        <p:txBody>
          <a:bodyPr wrap="square" rtlCol="0">
            <a:spAutoFit/>
          </a:bodyPr>
          <a:lstStyle/>
          <a:p>
            <a:pPr>
              <a:lnSpc>
                <a:spcPct val="200000"/>
              </a:lnSpc>
            </a:pPr>
            <a:r>
              <a:rPr lang="en-US" altLang="zh-CN" sz="1600" dirty="0" smtClean="0">
                <a:latin typeface="Consolas" panose="020B0609020204030204" pitchFamily="49" charset="0"/>
                <a:ea typeface="微软雅黑" panose="020B0503020204020204" pitchFamily="34" charset="-122"/>
                <a:cs typeface="Consolas" panose="020B0609020204030204" pitchFamily="49" charset="0"/>
              </a:rPr>
              <a:t>(1)  void main() {</a:t>
            </a:r>
            <a:endParaRPr lang="en-US" altLang="zh-CN" sz="1600" dirty="0" smtClean="0">
              <a:latin typeface="Consolas" panose="020B0609020204030204" pitchFamily="49" charset="0"/>
              <a:ea typeface="微软雅黑" panose="020B0503020204020204" pitchFamily="34" charset="-122"/>
              <a:cs typeface="Consolas" panose="020B0609020204030204" pitchFamily="49" charset="0"/>
            </a:endParaRPr>
          </a:p>
          <a:p>
            <a:pPr>
              <a:lnSpc>
                <a:spcPct val="200000"/>
              </a:lnSpc>
            </a:pPr>
            <a:r>
              <a:rPr lang="en-US" altLang="zh-CN" sz="1600" dirty="0" smtClean="0">
                <a:latin typeface="Consolas" panose="020B0609020204030204" pitchFamily="49" charset="0"/>
                <a:ea typeface="微软雅黑" panose="020B0503020204020204" pitchFamily="34" charset="-122"/>
                <a:cs typeface="Consolas" panose="020B0609020204030204" pitchFamily="49" charset="0"/>
              </a:rPr>
              <a:t>(2)   Clock </a:t>
            </a:r>
            <a:r>
              <a:rPr lang="en-US" altLang="zh-CN" sz="1600" dirty="0" err="1" smtClean="0">
                <a:latin typeface="Consolas" panose="020B0609020204030204" pitchFamily="49" charset="0"/>
                <a:ea typeface="微软雅黑" panose="020B0503020204020204" pitchFamily="34" charset="-122"/>
                <a:cs typeface="Consolas" panose="020B0609020204030204" pitchFamily="49" charset="0"/>
              </a:rPr>
              <a:t>myClock</a:t>
            </a:r>
            <a:r>
              <a:rPr lang="en-US" altLang="zh-CN" sz="1600" dirty="0" smtClean="0">
                <a:latin typeface="Consolas" panose="020B0609020204030204" pitchFamily="49" charset="0"/>
                <a:ea typeface="微软雅黑" panose="020B0503020204020204" pitchFamily="34" charset="-122"/>
                <a:cs typeface="Consolas" panose="020B0609020204030204" pitchFamily="49" charset="0"/>
              </a:rPr>
              <a:t>();</a:t>
            </a:r>
            <a:endParaRPr lang="en-US" altLang="zh-CN" sz="1600" dirty="0" smtClean="0">
              <a:latin typeface="Consolas" panose="020B0609020204030204" pitchFamily="49" charset="0"/>
              <a:ea typeface="微软雅黑" panose="020B0503020204020204" pitchFamily="34" charset="-122"/>
              <a:cs typeface="Consolas" panose="020B0609020204030204" pitchFamily="49" charset="0"/>
            </a:endParaRPr>
          </a:p>
          <a:p>
            <a:pPr>
              <a:lnSpc>
                <a:spcPct val="200000"/>
              </a:lnSpc>
            </a:pPr>
            <a:r>
              <a:rPr lang="en-US" altLang="zh-CN" sz="1600" dirty="0" smtClean="0">
                <a:latin typeface="Consolas" panose="020B0609020204030204" pitchFamily="49" charset="0"/>
                <a:ea typeface="微软雅黑" panose="020B0503020204020204" pitchFamily="34" charset="-122"/>
                <a:cs typeface="Consolas" panose="020B0609020204030204" pitchFamily="49" charset="0"/>
              </a:rPr>
              <a:t>(3)   </a:t>
            </a:r>
            <a:r>
              <a:rPr lang="en-US" altLang="zh-CN" sz="1600" dirty="0" err="1" smtClean="0">
                <a:latin typeface="Consolas" panose="020B0609020204030204" pitchFamily="49" charset="0"/>
                <a:ea typeface="微软雅黑" panose="020B0503020204020204" pitchFamily="34" charset="-122"/>
                <a:cs typeface="Consolas" panose="020B0609020204030204" pitchFamily="49" charset="0"/>
              </a:rPr>
              <a:t>myClock.showTime</a:t>
            </a:r>
            <a:r>
              <a:rPr lang="en-US" altLang="zh-CN" sz="1600" dirty="0" smtClean="0">
                <a:latin typeface="Consolas" panose="020B0609020204030204" pitchFamily="49" charset="0"/>
                <a:ea typeface="微软雅黑" panose="020B0503020204020204" pitchFamily="34" charset="-122"/>
                <a:cs typeface="Consolas" panose="020B0609020204030204" pitchFamily="49" charset="0"/>
              </a:rPr>
              <a:t>();</a:t>
            </a:r>
            <a:endParaRPr lang="en-US" altLang="zh-CN" sz="1600" dirty="0" smtClean="0">
              <a:latin typeface="Consolas" panose="020B0609020204030204" pitchFamily="49" charset="0"/>
              <a:ea typeface="微软雅黑" panose="020B0503020204020204" pitchFamily="34" charset="-122"/>
              <a:cs typeface="Consolas" panose="020B0609020204030204" pitchFamily="49" charset="0"/>
            </a:endParaRPr>
          </a:p>
          <a:p>
            <a:pPr>
              <a:lnSpc>
                <a:spcPct val="200000"/>
              </a:lnSpc>
            </a:pPr>
            <a:r>
              <a:rPr lang="en-US" altLang="zh-CN" sz="1600" dirty="0" smtClean="0">
                <a:latin typeface="Consolas" panose="020B0609020204030204" pitchFamily="49" charset="0"/>
                <a:ea typeface="微软雅黑" panose="020B0503020204020204" pitchFamily="34" charset="-122"/>
                <a:cs typeface="Consolas" panose="020B0609020204030204" pitchFamily="49" charset="0"/>
              </a:rPr>
              <a:t>(4)   Clock </a:t>
            </a:r>
            <a:r>
              <a:rPr lang="en-US" altLang="zh-CN" sz="1600" dirty="0" err="1" smtClean="0">
                <a:latin typeface="Consolas" panose="020B0609020204030204" pitchFamily="49" charset="0"/>
                <a:ea typeface="微软雅黑" panose="020B0503020204020204" pitchFamily="34" charset="-122"/>
                <a:cs typeface="Consolas" panose="020B0609020204030204" pitchFamily="49" charset="0"/>
              </a:rPr>
              <a:t>hisClock</a:t>
            </a:r>
            <a:r>
              <a:rPr lang="en-US" altLang="zh-CN" sz="1600" dirty="0" smtClean="0">
                <a:latin typeface="Consolas" panose="020B0609020204030204" pitchFamily="49" charset="0"/>
                <a:ea typeface="微软雅黑" panose="020B0503020204020204" pitchFamily="34" charset="-122"/>
                <a:cs typeface="Consolas" panose="020B0609020204030204" pitchFamily="49" charset="0"/>
              </a:rPr>
              <a:t>( 12, 0, 0 );</a:t>
            </a:r>
            <a:endParaRPr lang="en-US" altLang="zh-CN" sz="1600" dirty="0" smtClean="0">
              <a:latin typeface="Consolas" panose="020B0609020204030204" pitchFamily="49" charset="0"/>
              <a:ea typeface="微软雅黑" panose="020B0503020204020204" pitchFamily="34" charset="-122"/>
              <a:cs typeface="Consolas" panose="020B0609020204030204" pitchFamily="49" charset="0"/>
            </a:endParaRPr>
          </a:p>
          <a:p>
            <a:pPr>
              <a:lnSpc>
                <a:spcPct val="200000"/>
              </a:lnSpc>
            </a:pPr>
            <a:r>
              <a:rPr lang="en-US" altLang="zh-CN" sz="1600" dirty="0" smtClean="0">
                <a:latin typeface="Consolas" panose="020B0609020204030204" pitchFamily="49" charset="0"/>
                <a:ea typeface="微软雅黑" panose="020B0503020204020204" pitchFamily="34" charset="-122"/>
                <a:cs typeface="Consolas" panose="020B0609020204030204" pitchFamily="49" charset="0"/>
              </a:rPr>
              <a:t>(5)   </a:t>
            </a:r>
            <a:r>
              <a:rPr lang="en-US" altLang="zh-CN" sz="1600" dirty="0" err="1" smtClean="0">
                <a:latin typeface="Consolas" panose="020B0609020204030204" pitchFamily="49" charset="0"/>
                <a:ea typeface="微软雅黑" panose="020B0503020204020204" pitchFamily="34" charset="-122"/>
                <a:cs typeface="Consolas" panose="020B0609020204030204" pitchFamily="49" charset="0"/>
              </a:rPr>
              <a:t>hisClock.showTime</a:t>
            </a:r>
            <a:r>
              <a:rPr lang="en-US" altLang="zh-CN" sz="1600" dirty="0" smtClean="0">
                <a:latin typeface="Consolas" panose="020B0609020204030204" pitchFamily="49" charset="0"/>
                <a:ea typeface="微软雅黑" panose="020B0503020204020204" pitchFamily="34" charset="-122"/>
                <a:cs typeface="Consolas" panose="020B0609020204030204" pitchFamily="49" charset="0"/>
              </a:rPr>
              <a:t>();</a:t>
            </a:r>
            <a:endParaRPr lang="en-US" altLang="zh-CN" sz="1600" dirty="0" smtClean="0">
              <a:latin typeface="Consolas" panose="020B0609020204030204" pitchFamily="49" charset="0"/>
              <a:ea typeface="微软雅黑" panose="020B0503020204020204" pitchFamily="34" charset="-122"/>
              <a:cs typeface="Consolas" panose="020B0609020204030204" pitchFamily="49" charset="0"/>
            </a:endParaRPr>
          </a:p>
          <a:p>
            <a:pPr>
              <a:lnSpc>
                <a:spcPct val="200000"/>
              </a:lnSpc>
            </a:pPr>
            <a:r>
              <a:rPr lang="en-US" altLang="zh-CN" sz="1600" dirty="0" smtClean="0">
                <a:latin typeface="Consolas" panose="020B0609020204030204" pitchFamily="49" charset="0"/>
                <a:ea typeface="微软雅黑" panose="020B0503020204020204" pitchFamily="34" charset="-122"/>
                <a:cs typeface="Consolas" panose="020B0609020204030204" pitchFamily="49" charset="0"/>
              </a:rPr>
              <a:t>(6)   Clock </a:t>
            </a:r>
            <a:r>
              <a:rPr lang="en-US" altLang="zh-CN" sz="1600" dirty="0" err="1" smtClean="0">
                <a:latin typeface="Consolas" panose="020B0609020204030204" pitchFamily="49" charset="0"/>
                <a:ea typeface="微软雅黑" panose="020B0503020204020204" pitchFamily="34" charset="-122"/>
                <a:cs typeface="Consolas" panose="020B0609020204030204" pitchFamily="49" charset="0"/>
              </a:rPr>
              <a:t>herClock</a:t>
            </a:r>
            <a:r>
              <a:rPr lang="en-US" altLang="zh-CN" sz="1600" dirty="0" smtClean="0">
                <a:latin typeface="Consolas" panose="020B0609020204030204" pitchFamily="49" charset="0"/>
                <a:ea typeface="微软雅黑" panose="020B0503020204020204" pitchFamily="34" charset="-122"/>
                <a:cs typeface="Consolas" panose="020B0609020204030204" pitchFamily="49" charset="0"/>
              </a:rPr>
              <a:t>;</a:t>
            </a:r>
            <a:endParaRPr lang="en-US" altLang="zh-CN" sz="1600" dirty="0" smtClean="0">
              <a:latin typeface="Consolas" panose="020B0609020204030204" pitchFamily="49" charset="0"/>
              <a:ea typeface="微软雅黑" panose="020B0503020204020204" pitchFamily="34" charset="-122"/>
              <a:cs typeface="Consolas" panose="020B0609020204030204" pitchFamily="49" charset="0"/>
            </a:endParaRPr>
          </a:p>
          <a:p>
            <a:pPr>
              <a:lnSpc>
                <a:spcPct val="200000"/>
              </a:lnSpc>
            </a:pPr>
            <a:r>
              <a:rPr lang="en-US" altLang="zh-CN" sz="1600" dirty="0" smtClean="0">
                <a:latin typeface="Consolas" panose="020B0609020204030204" pitchFamily="49" charset="0"/>
                <a:ea typeface="微软雅黑" panose="020B0503020204020204" pitchFamily="34" charset="-122"/>
                <a:cs typeface="Consolas" panose="020B0609020204030204" pitchFamily="49" charset="0"/>
              </a:rPr>
              <a:t>(7)   </a:t>
            </a:r>
            <a:r>
              <a:rPr lang="en-US" altLang="zh-CN" sz="1600" dirty="0" err="1" smtClean="0">
                <a:latin typeface="Consolas" panose="020B0609020204030204" pitchFamily="49" charset="0"/>
                <a:ea typeface="微软雅黑" panose="020B0503020204020204" pitchFamily="34" charset="-122"/>
                <a:cs typeface="Consolas" panose="020B0609020204030204" pitchFamily="49" charset="0"/>
              </a:rPr>
              <a:t>herClock.showTime</a:t>
            </a:r>
            <a:r>
              <a:rPr lang="en-US" altLang="zh-CN" sz="1600" dirty="0" smtClean="0">
                <a:latin typeface="Consolas" panose="020B0609020204030204" pitchFamily="49" charset="0"/>
                <a:ea typeface="微软雅黑" panose="020B0503020204020204" pitchFamily="34" charset="-122"/>
                <a:cs typeface="Consolas" panose="020B0609020204030204" pitchFamily="49" charset="0"/>
              </a:rPr>
              <a:t>();</a:t>
            </a:r>
            <a:endParaRPr lang="en-US" altLang="zh-CN" sz="1600" dirty="0">
              <a:latin typeface="Consolas" panose="020B0609020204030204" pitchFamily="49" charset="0"/>
              <a:ea typeface="微软雅黑" panose="020B0503020204020204" pitchFamily="34" charset="-122"/>
              <a:cs typeface="Consolas" panose="020B0609020204030204" pitchFamily="49" charset="0"/>
            </a:endParaRPr>
          </a:p>
          <a:p>
            <a:pPr>
              <a:lnSpc>
                <a:spcPct val="200000"/>
              </a:lnSpc>
            </a:pPr>
            <a:r>
              <a:rPr lang="en-US" altLang="zh-CN" sz="1600" dirty="0" smtClean="0">
                <a:latin typeface="Consolas" panose="020B0609020204030204" pitchFamily="49" charset="0"/>
                <a:ea typeface="微软雅黑" panose="020B0503020204020204" pitchFamily="34" charset="-122"/>
                <a:cs typeface="Consolas" panose="020B0609020204030204" pitchFamily="49" charset="0"/>
              </a:rPr>
              <a:t>(8)  }</a:t>
            </a:r>
            <a:endParaRPr lang="en-US" altLang="zh-CN" sz="1600" dirty="0" smtClean="0">
              <a:latin typeface="Consolas" panose="020B0609020204030204" pitchFamily="49" charset="0"/>
              <a:ea typeface="微软雅黑" panose="020B0503020204020204" pitchFamily="34" charset="-122"/>
              <a:cs typeface="Consolas" panose="020B0609020204030204" pitchFamily="49" charset="0"/>
            </a:endParaRPr>
          </a:p>
        </p:txBody>
      </p:sp>
      <p:sp>
        <p:nvSpPr>
          <p:cNvPr id="7" name="文本框 6"/>
          <p:cNvSpPr txBox="1"/>
          <p:nvPr/>
        </p:nvSpPr>
        <p:spPr>
          <a:xfrm>
            <a:off x="4072231" y="3757463"/>
            <a:ext cx="2307042" cy="369332"/>
          </a:xfrm>
          <a:prstGeom prst="rect">
            <a:avLst/>
          </a:prstGeom>
          <a:noFill/>
        </p:spPr>
        <p:txBody>
          <a:bodyPr wrap="none" rtlCol="0">
            <a:spAutoFit/>
          </a:bodyPr>
          <a:lstStyle/>
          <a:p>
            <a:r>
              <a:rPr lang="zh-CN" altLang="en-US" dirty="0" smtClean="0">
                <a:latin typeface="Consolas" panose="020B0609020204030204" pitchFamily="49" charset="0"/>
                <a:ea typeface="微软雅黑" panose="020B0503020204020204" pitchFamily="34" charset="-122"/>
                <a:cs typeface="Consolas" panose="020B0609020204030204" pitchFamily="49" charset="0"/>
              </a:rPr>
              <a:t> 第</a:t>
            </a:r>
            <a:r>
              <a:rPr lang="en-US" altLang="zh-CN" dirty="0" smtClean="0">
                <a:latin typeface="Consolas" panose="020B0609020204030204" pitchFamily="49" charset="0"/>
                <a:ea typeface="微软雅黑" panose="020B0503020204020204" pitchFamily="34" charset="-122"/>
                <a:cs typeface="Consolas" panose="020B0609020204030204" pitchFamily="49" charset="0"/>
              </a:rPr>
              <a:t>(3)</a:t>
            </a:r>
            <a:r>
              <a:rPr lang="zh-CN" altLang="en-US" dirty="0" smtClean="0">
                <a:latin typeface="Consolas" panose="020B0609020204030204" pitchFamily="49" charset="0"/>
                <a:ea typeface="微软雅黑" panose="020B0503020204020204" pitchFamily="34" charset="-122"/>
                <a:cs typeface="Consolas" panose="020B0609020204030204" pitchFamily="49" charset="0"/>
              </a:rPr>
              <a:t>行可能会报错</a:t>
            </a:r>
            <a:endParaRPr lang="zh-CN" altLang="en-US" dirty="0">
              <a:latin typeface="Consolas" panose="020B0609020204030204" pitchFamily="49" charset="0"/>
              <a:ea typeface="微软雅黑" panose="020B0503020204020204" pitchFamily="34" charset="-122"/>
              <a:cs typeface="Consolas" panose="020B0609020204030204" pitchFamily="49" charset="0"/>
            </a:endParaRPr>
          </a:p>
        </p:txBody>
      </p:sp>
      <p:sp>
        <p:nvSpPr>
          <p:cNvPr id="8" name="文本框 7"/>
          <p:cNvSpPr txBox="1"/>
          <p:nvPr/>
        </p:nvSpPr>
        <p:spPr>
          <a:xfrm>
            <a:off x="4072231" y="4199290"/>
            <a:ext cx="3230372" cy="369332"/>
          </a:xfrm>
          <a:prstGeom prst="rect">
            <a:avLst/>
          </a:prstGeom>
          <a:noFill/>
        </p:spPr>
        <p:txBody>
          <a:bodyPr wrap="none" rtlCol="0">
            <a:spAutoFit/>
          </a:bodyPr>
          <a:lstStyle/>
          <a:p>
            <a:r>
              <a:rPr lang="zh-CN" altLang="en-US" dirty="0" smtClean="0">
                <a:latin typeface="Consolas" panose="020B0609020204030204" pitchFamily="49" charset="0"/>
                <a:ea typeface="微软雅黑" panose="020B0503020204020204" pitchFamily="34" charset="-122"/>
                <a:cs typeface="Consolas" panose="020B0609020204030204" pitchFamily="49" charset="0"/>
              </a:rPr>
              <a:t> 第</a:t>
            </a:r>
            <a:r>
              <a:rPr lang="en-US" altLang="zh-CN" dirty="0" smtClean="0">
                <a:latin typeface="Consolas" panose="020B0609020204030204" pitchFamily="49" charset="0"/>
                <a:ea typeface="微软雅黑" panose="020B0503020204020204" pitchFamily="34" charset="-122"/>
                <a:cs typeface="Consolas" panose="020B0609020204030204" pitchFamily="49" charset="0"/>
              </a:rPr>
              <a:t>(4)</a:t>
            </a:r>
            <a:r>
              <a:rPr lang="zh-CN" altLang="en-US" dirty="0" smtClean="0">
                <a:latin typeface="Consolas" panose="020B0609020204030204" pitchFamily="49" charset="0"/>
                <a:ea typeface="微软雅黑" panose="020B0503020204020204" pitchFamily="34" charset="-122"/>
                <a:cs typeface="Consolas" panose="020B0609020204030204" pitchFamily="49" charset="0"/>
              </a:rPr>
              <a:t>行调用了默认构造函数</a:t>
            </a:r>
            <a:endParaRPr lang="zh-CN" altLang="en-US" dirty="0">
              <a:latin typeface="Consolas" panose="020B0609020204030204" pitchFamily="49" charset="0"/>
              <a:ea typeface="微软雅黑" panose="020B0503020204020204" pitchFamily="34" charset="-122"/>
              <a:cs typeface="Consolas" panose="020B0609020204030204" pitchFamily="49" charset="0"/>
            </a:endParaRPr>
          </a:p>
        </p:txBody>
      </p:sp>
      <p:sp>
        <p:nvSpPr>
          <p:cNvPr id="9" name="文本框 8"/>
          <p:cNvSpPr txBox="1"/>
          <p:nvPr/>
        </p:nvSpPr>
        <p:spPr>
          <a:xfrm>
            <a:off x="4072231" y="4765309"/>
            <a:ext cx="2605200" cy="369332"/>
          </a:xfrm>
          <a:prstGeom prst="rect">
            <a:avLst/>
          </a:prstGeom>
          <a:noFill/>
        </p:spPr>
        <p:txBody>
          <a:bodyPr wrap="none" rtlCol="0">
            <a:spAutoFit/>
          </a:bodyPr>
          <a:lstStyle/>
          <a:p>
            <a:r>
              <a:rPr lang="zh-CN" altLang="en-US" dirty="0" smtClean="0">
                <a:latin typeface="Consolas" panose="020B0609020204030204" pitchFamily="49" charset="0"/>
                <a:ea typeface="微软雅黑" panose="020B0503020204020204" pitchFamily="34" charset="-122"/>
                <a:cs typeface="Consolas" panose="020B0609020204030204" pitchFamily="49" charset="0"/>
              </a:rPr>
              <a:t> 第</a:t>
            </a:r>
            <a:r>
              <a:rPr lang="en-US" altLang="zh-CN" dirty="0" smtClean="0">
                <a:latin typeface="Consolas" panose="020B0609020204030204" pitchFamily="49" charset="0"/>
                <a:ea typeface="微软雅黑" panose="020B0503020204020204" pitchFamily="34" charset="-122"/>
                <a:cs typeface="Consolas" panose="020B0609020204030204" pitchFamily="49" charset="0"/>
              </a:rPr>
              <a:t>(5)</a:t>
            </a:r>
            <a:r>
              <a:rPr lang="zh-CN" altLang="en-US" dirty="0" smtClean="0">
                <a:latin typeface="Consolas" panose="020B0609020204030204" pitchFamily="49" charset="0"/>
                <a:ea typeface="微软雅黑" panose="020B0503020204020204" pitchFamily="34" charset="-122"/>
                <a:cs typeface="Consolas" panose="020B0609020204030204" pitchFamily="49" charset="0"/>
              </a:rPr>
              <a:t>行输出：</a:t>
            </a:r>
            <a:r>
              <a:rPr lang="en-US" altLang="zh-CN" dirty="0" smtClean="0">
                <a:latin typeface="Consolas" panose="020B0609020204030204" pitchFamily="49" charset="0"/>
                <a:ea typeface="微软雅黑" panose="020B0503020204020204" pitchFamily="34" charset="-122"/>
                <a:cs typeface="Consolas" panose="020B0609020204030204" pitchFamily="49" charset="0"/>
              </a:rPr>
              <a:t>12:0:0</a:t>
            </a:r>
            <a:endParaRPr lang="zh-CN" altLang="en-US" dirty="0">
              <a:latin typeface="Consolas" panose="020B0609020204030204" pitchFamily="49" charset="0"/>
              <a:ea typeface="微软雅黑" panose="020B0503020204020204" pitchFamily="34" charset="-122"/>
              <a:cs typeface="Consolas" panose="020B0609020204030204" pitchFamily="49" charset="0"/>
            </a:endParaRPr>
          </a:p>
        </p:txBody>
      </p:sp>
      <p:sp>
        <p:nvSpPr>
          <p:cNvPr id="10" name="文本框 9"/>
          <p:cNvSpPr txBox="1"/>
          <p:nvPr/>
        </p:nvSpPr>
        <p:spPr>
          <a:xfrm>
            <a:off x="4072231" y="5293538"/>
            <a:ext cx="1845377" cy="369332"/>
          </a:xfrm>
          <a:prstGeom prst="rect">
            <a:avLst/>
          </a:prstGeom>
          <a:noFill/>
        </p:spPr>
        <p:txBody>
          <a:bodyPr wrap="none" rtlCol="0">
            <a:spAutoFit/>
          </a:bodyPr>
          <a:lstStyle/>
          <a:p>
            <a:r>
              <a:rPr lang="zh-CN" altLang="en-US" dirty="0" smtClean="0">
                <a:latin typeface="Consolas" panose="020B0609020204030204" pitchFamily="49" charset="0"/>
                <a:ea typeface="微软雅黑" panose="020B0503020204020204" pitchFamily="34" charset="-122"/>
                <a:cs typeface="Consolas" panose="020B0609020204030204" pitchFamily="49" charset="0"/>
              </a:rPr>
              <a:t> 第</a:t>
            </a:r>
            <a:r>
              <a:rPr lang="en-US" altLang="zh-CN" dirty="0" smtClean="0">
                <a:latin typeface="Consolas" panose="020B0609020204030204" pitchFamily="49" charset="0"/>
                <a:ea typeface="微软雅黑" panose="020B0503020204020204" pitchFamily="34" charset="-122"/>
                <a:cs typeface="Consolas" panose="020B0609020204030204" pitchFamily="49" charset="0"/>
              </a:rPr>
              <a:t>(6)</a:t>
            </a:r>
            <a:r>
              <a:rPr lang="zh-CN" altLang="en-US" dirty="0" smtClean="0">
                <a:latin typeface="Consolas" panose="020B0609020204030204" pitchFamily="49" charset="0"/>
                <a:ea typeface="微软雅黑" panose="020B0503020204020204" pitchFamily="34" charset="-122"/>
                <a:cs typeface="Consolas" panose="020B0609020204030204" pitchFamily="49" charset="0"/>
              </a:rPr>
              <a:t>行会报错</a:t>
            </a:r>
            <a:endParaRPr lang="zh-CN" altLang="en-US" dirty="0">
              <a:latin typeface="Consolas" panose="020B0609020204030204" pitchFamily="49" charset="0"/>
              <a:ea typeface="微软雅黑" panose="020B0503020204020204" pitchFamily="34" charset="-122"/>
              <a:cs typeface="Consolas" panose="020B0609020204030204" pitchFamily="49" charset="0"/>
            </a:endParaRPr>
          </a:p>
        </p:txBody>
      </p:sp>
      <p:sp>
        <p:nvSpPr>
          <p:cNvPr id="11" name="文本框 10"/>
          <p:cNvSpPr txBox="1"/>
          <p:nvPr/>
        </p:nvSpPr>
        <p:spPr>
          <a:xfrm>
            <a:off x="4083932" y="5859557"/>
            <a:ext cx="2537874" cy="369332"/>
          </a:xfrm>
          <a:prstGeom prst="rect">
            <a:avLst/>
          </a:prstGeom>
          <a:noFill/>
        </p:spPr>
        <p:txBody>
          <a:bodyPr wrap="none" rtlCol="0">
            <a:spAutoFit/>
          </a:bodyPr>
          <a:lstStyle/>
          <a:p>
            <a:r>
              <a:rPr lang="zh-CN" altLang="en-US" dirty="0" smtClean="0">
                <a:latin typeface="Consolas" panose="020B0609020204030204" pitchFamily="49" charset="0"/>
                <a:ea typeface="微软雅黑" panose="020B0503020204020204" pitchFamily="34" charset="-122"/>
                <a:cs typeface="Consolas" panose="020B0609020204030204" pitchFamily="49" charset="0"/>
              </a:rPr>
              <a:t> 第</a:t>
            </a:r>
            <a:r>
              <a:rPr lang="en-US" altLang="zh-CN" dirty="0" smtClean="0">
                <a:latin typeface="Consolas" panose="020B0609020204030204" pitchFamily="49" charset="0"/>
                <a:ea typeface="微软雅黑" panose="020B0503020204020204" pitchFamily="34" charset="-122"/>
                <a:cs typeface="Consolas" panose="020B0609020204030204" pitchFamily="49" charset="0"/>
              </a:rPr>
              <a:t>(7)</a:t>
            </a:r>
            <a:r>
              <a:rPr lang="zh-CN" altLang="en-US" dirty="0" smtClean="0">
                <a:latin typeface="Consolas" panose="020B0609020204030204" pitchFamily="49" charset="0"/>
                <a:ea typeface="微软雅黑" panose="020B0503020204020204" pitchFamily="34" charset="-122"/>
                <a:cs typeface="Consolas" panose="020B0609020204030204" pitchFamily="49" charset="0"/>
              </a:rPr>
              <a:t>行输出无效数值</a:t>
            </a:r>
            <a:endParaRPr lang="zh-CN" altLang="en-US" dirty="0">
              <a:latin typeface="Consolas" panose="020B0609020204030204" pitchFamily="49" charset="0"/>
              <a:ea typeface="微软雅黑" panose="020B0503020204020204" pitchFamily="34" charset="-122"/>
              <a:cs typeface="Consolas" panose="020B0609020204030204" pitchFamily="49" charset="0"/>
            </a:endParaRPr>
          </a:p>
        </p:txBody>
      </p:sp>
      <p:sp>
        <p:nvSpPr>
          <p:cNvPr id="13" name="文本框 12"/>
          <p:cNvSpPr txBox="1"/>
          <p:nvPr/>
        </p:nvSpPr>
        <p:spPr>
          <a:xfrm>
            <a:off x="7524328" y="3788240"/>
            <a:ext cx="788870" cy="307777"/>
          </a:xfrm>
          <a:prstGeom prst="rect">
            <a:avLst/>
          </a:prstGeom>
          <a:solidFill>
            <a:srgbClr val="3814B0"/>
          </a:solidFill>
        </p:spPr>
        <p:txBody>
          <a:bodyPr wrap="square" rtlCol="0">
            <a:spAutoFit/>
          </a:bodyPr>
          <a:lstStyle/>
          <a:p>
            <a:r>
              <a:rPr lang="en-US" altLang="zh-CN" sz="1400" dirty="0" smtClean="0">
                <a:solidFill>
                  <a:schemeClr val="bg1"/>
                </a:solidFill>
              </a:rPr>
              <a:t>RIGHT</a:t>
            </a:r>
            <a:endParaRPr lang="zh-CN" altLang="en-US" sz="1400" dirty="0">
              <a:solidFill>
                <a:schemeClr val="bg1"/>
              </a:solidFill>
            </a:endParaRPr>
          </a:p>
        </p:txBody>
      </p:sp>
      <p:sp>
        <p:nvSpPr>
          <p:cNvPr id="14" name="文本框 13"/>
          <p:cNvSpPr txBox="1"/>
          <p:nvPr/>
        </p:nvSpPr>
        <p:spPr>
          <a:xfrm>
            <a:off x="7524328" y="4230067"/>
            <a:ext cx="788870" cy="307777"/>
          </a:xfrm>
          <a:prstGeom prst="rect">
            <a:avLst/>
          </a:prstGeom>
          <a:solidFill>
            <a:srgbClr val="3814B0"/>
          </a:solidFill>
        </p:spPr>
        <p:txBody>
          <a:bodyPr wrap="none" rtlCol="0">
            <a:spAutoFit/>
          </a:bodyPr>
          <a:lstStyle>
            <a:defPPr>
              <a:defRPr lang="zh-CN"/>
            </a:defPPr>
            <a:lvl1pPr>
              <a:defRPr sz="1400">
                <a:solidFill>
                  <a:schemeClr val="bg1"/>
                </a:solidFill>
              </a:defRPr>
            </a:lvl1pPr>
          </a:lstStyle>
          <a:p>
            <a:r>
              <a:rPr lang="en-US" altLang="zh-CN" dirty="0"/>
              <a:t>WRONG</a:t>
            </a:r>
            <a:endParaRPr lang="zh-CN" altLang="en-US" dirty="0"/>
          </a:p>
        </p:txBody>
      </p:sp>
      <p:sp>
        <p:nvSpPr>
          <p:cNvPr id="15" name="文本框 14"/>
          <p:cNvSpPr txBox="1"/>
          <p:nvPr/>
        </p:nvSpPr>
        <p:spPr>
          <a:xfrm>
            <a:off x="7524328" y="4796086"/>
            <a:ext cx="788870" cy="307777"/>
          </a:xfrm>
          <a:prstGeom prst="rect">
            <a:avLst/>
          </a:prstGeom>
          <a:solidFill>
            <a:srgbClr val="3814B0"/>
          </a:solidFill>
        </p:spPr>
        <p:txBody>
          <a:bodyPr wrap="square" rtlCol="0">
            <a:spAutoFit/>
          </a:bodyPr>
          <a:lstStyle/>
          <a:p>
            <a:r>
              <a:rPr lang="en-US" altLang="zh-CN" sz="1400" dirty="0" smtClean="0">
                <a:solidFill>
                  <a:schemeClr val="bg1"/>
                </a:solidFill>
              </a:rPr>
              <a:t>RIGHT</a:t>
            </a:r>
            <a:endParaRPr lang="zh-CN" altLang="en-US" sz="1400" dirty="0">
              <a:solidFill>
                <a:schemeClr val="bg1"/>
              </a:solidFill>
            </a:endParaRPr>
          </a:p>
        </p:txBody>
      </p:sp>
      <p:sp>
        <p:nvSpPr>
          <p:cNvPr id="16" name="文本框 15"/>
          <p:cNvSpPr txBox="1"/>
          <p:nvPr/>
        </p:nvSpPr>
        <p:spPr>
          <a:xfrm>
            <a:off x="7524328" y="5324315"/>
            <a:ext cx="788870" cy="307777"/>
          </a:xfrm>
          <a:prstGeom prst="rect">
            <a:avLst/>
          </a:prstGeom>
          <a:solidFill>
            <a:srgbClr val="3814B0"/>
          </a:solidFill>
        </p:spPr>
        <p:txBody>
          <a:bodyPr wrap="none" rtlCol="0">
            <a:spAutoFit/>
          </a:bodyPr>
          <a:lstStyle>
            <a:defPPr>
              <a:defRPr lang="zh-CN"/>
            </a:defPPr>
            <a:lvl1pPr>
              <a:defRPr sz="1400">
                <a:solidFill>
                  <a:schemeClr val="bg1"/>
                </a:solidFill>
              </a:defRPr>
            </a:lvl1pPr>
          </a:lstStyle>
          <a:p>
            <a:r>
              <a:rPr lang="en-US" altLang="zh-CN" dirty="0"/>
              <a:t>WRONG</a:t>
            </a:r>
            <a:endParaRPr lang="zh-CN" altLang="en-US" dirty="0"/>
          </a:p>
        </p:txBody>
      </p:sp>
      <p:sp>
        <p:nvSpPr>
          <p:cNvPr id="17" name="文本框 16"/>
          <p:cNvSpPr txBox="1"/>
          <p:nvPr/>
        </p:nvSpPr>
        <p:spPr>
          <a:xfrm>
            <a:off x="7524328" y="5890334"/>
            <a:ext cx="788870" cy="307777"/>
          </a:xfrm>
          <a:prstGeom prst="rect">
            <a:avLst/>
          </a:prstGeom>
          <a:solidFill>
            <a:srgbClr val="3814B0"/>
          </a:solidFill>
        </p:spPr>
        <p:txBody>
          <a:bodyPr wrap="square" rtlCol="0">
            <a:spAutoFit/>
          </a:bodyPr>
          <a:lstStyle/>
          <a:p>
            <a:r>
              <a:rPr lang="en-US" altLang="zh-CN" sz="1400" dirty="0" smtClean="0">
                <a:solidFill>
                  <a:schemeClr val="bg1"/>
                </a:solidFill>
              </a:rPr>
              <a:t>RIGHT</a:t>
            </a:r>
            <a:endParaRPr lang="zh-CN" altLang="en-US" sz="1400" dirty="0">
              <a:solidFill>
                <a:schemeClr val="bg1"/>
              </a:solidFill>
            </a:endParaRPr>
          </a:p>
        </p:txBody>
      </p:sp>
      <p:sp>
        <p:nvSpPr>
          <p:cNvPr id="18" name="灯片编号占位符 17"/>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5" name="矩形 4"/>
          <p:cNvSpPr/>
          <p:nvPr/>
        </p:nvSpPr>
        <p:spPr>
          <a:xfrm>
            <a:off x="4572000" y="1164560"/>
            <a:ext cx="4572000" cy="2336024"/>
          </a:xfrm>
          <a:prstGeom prst="rect">
            <a:avLst/>
          </a:prstGeom>
        </p:spPr>
        <p:txBody>
          <a:bodyPr>
            <a:spAutoFit/>
          </a:bodyPr>
          <a:lstStyle/>
          <a:p>
            <a:pPr>
              <a:lnSpc>
                <a:spcPct val="135000"/>
              </a:lnSpc>
            </a:pPr>
            <a:r>
              <a:rPr lang="en-US" altLang="zh-CN" dirty="0">
                <a:latin typeface="Consolas" panose="020B0609020204030204" pitchFamily="49" charset="0"/>
                <a:ea typeface="微软雅黑" panose="020B0503020204020204" pitchFamily="34" charset="-122"/>
                <a:cs typeface="Consolas" panose="020B0609020204030204" pitchFamily="49" charset="0"/>
              </a:rPr>
              <a:t>class Clock {</a:t>
            </a:r>
            <a:endParaRPr lang="en-US" altLang="zh-CN" dirty="0">
              <a:latin typeface="Consolas" panose="020B0609020204030204" pitchFamily="49" charset="0"/>
              <a:ea typeface="微软雅黑" panose="020B0503020204020204" pitchFamily="34" charset="-122"/>
              <a:cs typeface="Consolas" panose="020B0609020204030204" pitchFamily="49" charset="0"/>
            </a:endParaRPr>
          </a:p>
          <a:p>
            <a:pPr>
              <a:lnSpc>
                <a:spcPct val="135000"/>
              </a:lnSpc>
            </a:pPr>
            <a:r>
              <a:rPr lang="en-US" altLang="zh-CN" dirty="0">
                <a:latin typeface="Consolas" panose="020B0609020204030204" pitchFamily="49" charset="0"/>
                <a:ea typeface="微软雅黑" panose="020B0503020204020204" pitchFamily="34" charset="-122"/>
                <a:cs typeface="Consolas" panose="020B0609020204030204" pitchFamily="49" charset="0"/>
              </a:rPr>
              <a:t>public:</a:t>
            </a:r>
            <a:endParaRPr lang="en-US" altLang="zh-CN" dirty="0">
              <a:latin typeface="Consolas" panose="020B0609020204030204" pitchFamily="49" charset="0"/>
              <a:ea typeface="微软雅黑" panose="020B0503020204020204" pitchFamily="34" charset="-122"/>
              <a:cs typeface="Consolas" panose="020B0609020204030204" pitchFamily="49" charset="0"/>
            </a:endParaRPr>
          </a:p>
          <a:p>
            <a:pPr>
              <a:lnSpc>
                <a:spcPct val="135000"/>
              </a:lnSpc>
            </a:pPr>
            <a:r>
              <a:rPr lang="en-US" altLang="zh-CN" dirty="0">
                <a:latin typeface="Consolas" panose="020B0609020204030204" pitchFamily="49" charset="0"/>
                <a:ea typeface="微软雅黑" panose="020B0503020204020204" pitchFamily="34" charset="-122"/>
                <a:cs typeface="Consolas" panose="020B0609020204030204" pitchFamily="49" charset="0"/>
              </a:rPr>
              <a:t>  Clock() {}</a:t>
            </a:r>
            <a:endParaRPr lang="en-US" altLang="zh-CN" dirty="0">
              <a:latin typeface="Consolas" panose="020B0609020204030204" pitchFamily="49" charset="0"/>
              <a:ea typeface="微软雅黑" panose="020B0503020204020204" pitchFamily="34" charset="-122"/>
              <a:cs typeface="Consolas" panose="020B0609020204030204" pitchFamily="49" charset="0"/>
            </a:endParaRPr>
          </a:p>
          <a:p>
            <a:pPr>
              <a:lnSpc>
                <a:spcPct val="135000"/>
              </a:lnSpc>
            </a:pPr>
            <a:r>
              <a:rPr lang="en-US" altLang="zh-CN" dirty="0" smtClean="0">
                <a:latin typeface="Consolas" panose="020B0609020204030204" pitchFamily="49" charset="0"/>
                <a:ea typeface="微软雅黑" panose="020B0503020204020204" pitchFamily="34" charset="-122"/>
                <a:cs typeface="Consolas" panose="020B0609020204030204" pitchFamily="49" charset="0"/>
              </a:rPr>
              <a:t>Clock</a:t>
            </a:r>
            <a:r>
              <a:rPr lang="en-US" altLang="zh-CN" dirty="0">
                <a:latin typeface="Consolas" panose="020B0609020204030204" pitchFamily="49" charset="0"/>
                <a:ea typeface="微软雅黑" panose="020B0503020204020204" pitchFamily="34" charset="-122"/>
                <a:cs typeface="Consolas" panose="020B0609020204030204" pitchFamily="49" charset="0"/>
              </a:rPr>
              <a:t>( </a:t>
            </a:r>
            <a:r>
              <a:rPr lang="en-US" altLang="zh-CN" dirty="0" err="1">
                <a:latin typeface="Consolas" panose="020B0609020204030204" pitchFamily="49" charset="0"/>
                <a:ea typeface="微软雅黑" panose="020B0503020204020204" pitchFamily="34" charset="-122"/>
                <a:cs typeface="Consolas" panose="020B0609020204030204" pitchFamily="49" charset="0"/>
              </a:rPr>
              <a:t>int</a:t>
            </a:r>
            <a:r>
              <a:rPr lang="en-US" altLang="zh-CN" dirty="0">
                <a:latin typeface="Consolas" panose="020B0609020204030204" pitchFamily="49" charset="0"/>
                <a:ea typeface="微软雅黑" panose="020B0503020204020204" pitchFamily="34" charset="-122"/>
                <a:cs typeface="Consolas" panose="020B0609020204030204" pitchFamily="49" charset="0"/>
              </a:rPr>
              <a:t> h, </a:t>
            </a:r>
            <a:r>
              <a:rPr lang="en-US" altLang="zh-CN" dirty="0" err="1">
                <a:latin typeface="Consolas" panose="020B0609020204030204" pitchFamily="49" charset="0"/>
                <a:ea typeface="微软雅黑" panose="020B0503020204020204" pitchFamily="34" charset="-122"/>
                <a:cs typeface="Consolas" panose="020B0609020204030204" pitchFamily="49" charset="0"/>
              </a:rPr>
              <a:t>int</a:t>
            </a:r>
            <a:r>
              <a:rPr lang="en-US" altLang="zh-CN" dirty="0">
                <a:latin typeface="Consolas" panose="020B0609020204030204" pitchFamily="49" charset="0"/>
                <a:ea typeface="微软雅黑" panose="020B0503020204020204" pitchFamily="34" charset="-122"/>
                <a:cs typeface="Consolas" panose="020B0609020204030204" pitchFamily="49" charset="0"/>
              </a:rPr>
              <a:t> m, </a:t>
            </a:r>
            <a:r>
              <a:rPr lang="en-US" altLang="zh-CN" dirty="0" err="1">
                <a:latin typeface="Consolas" panose="020B0609020204030204" pitchFamily="49" charset="0"/>
                <a:ea typeface="微软雅黑" panose="020B0503020204020204" pitchFamily="34" charset="-122"/>
                <a:cs typeface="Consolas" panose="020B0609020204030204" pitchFamily="49" charset="0"/>
              </a:rPr>
              <a:t>int</a:t>
            </a:r>
            <a:r>
              <a:rPr lang="en-US" altLang="zh-CN" dirty="0">
                <a:latin typeface="Consolas" panose="020B0609020204030204" pitchFamily="49" charset="0"/>
                <a:ea typeface="微软雅黑" panose="020B0503020204020204" pitchFamily="34" charset="-122"/>
                <a:cs typeface="Consolas" panose="020B0609020204030204" pitchFamily="49" charset="0"/>
              </a:rPr>
              <a:t> s );</a:t>
            </a:r>
            <a:endParaRPr lang="en-US" altLang="zh-CN" dirty="0">
              <a:latin typeface="Consolas" panose="020B0609020204030204" pitchFamily="49" charset="0"/>
              <a:ea typeface="微软雅黑" panose="020B0503020204020204" pitchFamily="34" charset="-122"/>
              <a:cs typeface="Consolas" panose="020B0609020204030204" pitchFamily="49" charset="0"/>
            </a:endParaRPr>
          </a:p>
          <a:p>
            <a:pPr>
              <a:lnSpc>
                <a:spcPct val="135000"/>
              </a:lnSpc>
            </a:pPr>
            <a:r>
              <a:rPr lang="en-US" altLang="zh-CN" dirty="0">
                <a:latin typeface="Consolas" panose="020B0609020204030204" pitchFamily="49" charset="0"/>
                <a:ea typeface="微软雅黑" panose="020B0503020204020204" pitchFamily="34" charset="-122"/>
                <a:cs typeface="Consolas" panose="020B0609020204030204" pitchFamily="49" charset="0"/>
              </a:rPr>
              <a:t>  … …</a:t>
            </a:r>
            <a:endParaRPr lang="en-US" altLang="zh-CN" dirty="0">
              <a:latin typeface="Consolas" panose="020B0609020204030204" pitchFamily="49" charset="0"/>
              <a:ea typeface="微软雅黑" panose="020B0503020204020204" pitchFamily="34" charset="-122"/>
              <a:cs typeface="Consolas" panose="020B0609020204030204" pitchFamily="49" charset="0"/>
            </a:endParaRPr>
          </a:p>
          <a:p>
            <a:pPr>
              <a:lnSpc>
                <a:spcPct val="135000"/>
              </a:lnSpc>
            </a:pPr>
            <a:r>
              <a:rPr lang="en-US" altLang="zh-CN" dirty="0" smtClean="0">
                <a:latin typeface="Consolas" panose="020B0609020204030204" pitchFamily="49" charset="0"/>
                <a:ea typeface="微软雅黑" panose="020B0503020204020204" pitchFamily="34" charset="-122"/>
                <a:cs typeface="Consolas" panose="020B0609020204030204" pitchFamily="49" charset="0"/>
              </a:rPr>
              <a:t>}; </a:t>
            </a:r>
            <a:r>
              <a:rPr lang="en-US" altLang="zh-CN"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 </a:t>
            </a:r>
            <a:endParaRPr lang="en-US" altLang="zh-CN" dirty="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fade">
                                      <p:cBhvr>
                                        <p:cTn id="22" dur="500"/>
                                        <p:tgtEl>
                                          <p:spTgt spid="1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9">
                                            <p:txEl>
                                              <p:pRg st="0" end="0"/>
                                            </p:txEl>
                                          </p:spTgt>
                                        </p:tgtEl>
                                        <p:attrNameLst>
                                          <p:attrName>style.visibility</p:attrName>
                                        </p:attrNameLst>
                                      </p:cBhvr>
                                      <p:to>
                                        <p:strVal val="visible"/>
                                      </p:to>
                                    </p:set>
                                    <p:animEffect transition="in" filter="fade">
                                      <p:cBhvr>
                                        <p:cTn id="27" dur="500"/>
                                        <p:tgtEl>
                                          <p:spTgt spid="9">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fade">
                                      <p:cBhvr>
                                        <p:cTn id="32" dur="500"/>
                                        <p:tgtEl>
                                          <p:spTgt spid="15"/>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0">
                                            <p:txEl>
                                              <p:pRg st="0" end="0"/>
                                            </p:txEl>
                                          </p:spTgt>
                                        </p:tgtEl>
                                        <p:attrNameLst>
                                          <p:attrName>style.visibility</p:attrName>
                                        </p:attrNameLst>
                                      </p:cBhvr>
                                      <p:to>
                                        <p:strVal val="visible"/>
                                      </p:to>
                                    </p:set>
                                    <p:animEffect transition="in" filter="fade">
                                      <p:cBhvr>
                                        <p:cTn id="37" dur="500"/>
                                        <p:tgtEl>
                                          <p:spTgt spid="10">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6"/>
                                        </p:tgtEl>
                                        <p:attrNameLst>
                                          <p:attrName>style.visibility</p:attrName>
                                        </p:attrNameLst>
                                      </p:cBhvr>
                                      <p:to>
                                        <p:strVal val="visible"/>
                                      </p:to>
                                    </p:set>
                                    <p:animEffect transition="in" filter="fade">
                                      <p:cBhvr>
                                        <p:cTn id="42" dur="500"/>
                                        <p:tgtEl>
                                          <p:spTgt spid="16"/>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1"/>
                                        </p:tgtEl>
                                        <p:attrNameLst>
                                          <p:attrName>style.visibility</p:attrName>
                                        </p:attrNameLst>
                                      </p:cBhvr>
                                      <p:to>
                                        <p:strVal val="visible"/>
                                      </p:to>
                                    </p:set>
                                    <p:animEffect transition="in" filter="fade">
                                      <p:cBhvr>
                                        <p:cTn id="47" dur="500"/>
                                        <p:tgtEl>
                                          <p:spTgt spid="11"/>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17"/>
                                        </p:tgtEl>
                                        <p:attrNameLst>
                                          <p:attrName>style.visibility</p:attrName>
                                        </p:attrNameLst>
                                      </p:cBhvr>
                                      <p:to>
                                        <p:strVal val="visible"/>
                                      </p:to>
                                    </p:set>
                                    <p:animEffect transition="in" filter="fade">
                                      <p:cBhvr>
                                        <p:cTn id="52"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11" grpId="0"/>
      <p:bldP spid="13" grpId="0" animBg="1"/>
      <p:bldP spid="14" grpId="0" animBg="1"/>
      <p:bldP spid="15" grpId="0" animBg="1"/>
      <p:bldP spid="16" grpId="0" animBg="1"/>
      <p:bldP spid="17"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析构函数</a:t>
            </a:r>
            <a:endParaRPr lang="zh-CN" altLang="en-US" dirty="0"/>
          </a:p>
        </p:txBody>
      </p:sp>
      <p:pic>
        <p:nvPicPr>
          <p:cNvPr id="5" name="图片 4"/>
          <p:cNvPicPr>
            <a:picLocks noChangeAspect="1"/>
          </p:cNvPicPr>
          <p:nvPr/>
        </p:nvPicPr>
        <p:blipFill rotWithShape="1">
          <a:blip r:embed="rId1">
            <a:extLst>
              <a:ext uri="{28A0092B-C50C-407E-A947-70E740481C1C}">
                <a14:useLocalDpi xmlns:a14="http://schemas.microsoft.com/office/drawing/2010/main" val="0"/>
              </a:ext>
            </a:extLst>
          </a:blip>
          <a:srcRect t="2" b="17586"/>
          <a:stretch>
            <a:fillRect/>
          </a:stretch>
        </p:blipFill>
        <p:spPr>
          <a:xfrm>
            <a:off x="1043608" y="1182241"/>
            <a:ext cx="6858000" cy="5652000"/>
          </a:xfrm>
          <a:prstGeom prst="rect">
            <a:avLst/>
          </a:prstGeom>
        </p:spPr>
      </p:pic>
      <p:pic>
        <p:nvPicPr>
          <p:cNvPr id="6" name="图片 5"/>
          <p:cNvPicPr>
            <a:picLocks noChangeAspect="1"/>
          </p:cNvPicPr>
          <p:nvPr/>
        </p:nvPicPr>
        <p:blipFill>
          <a:blip r:embed="rId2">
            <a:extLst>
              <a:ext uri="{BEBA8EAE-BF5A-486C-A8C5-ECC9F3942E4B}">
                <a14:imgProps xmlns:a14="http://schemas.microsoft.com/office/drawing/2010/main">
                  <a14:imgLayer r:embed="rId3">
                    <a14:imgEffect>
                      <a14:backgroundRemoval t="10000" b="90000" l="10000" r="90000"/>
                    </a14:imgEffect>
                    <a14:imgEffect>
                      <a14:saturation sat="400000"/>
                    </a14:imgEffect>
                  </a14:imgLayer>
                </a14:imgProps>
              </a:ext>
            </a:extLst>
          </a:blip>
          <a:stretch>
            <a:fillRect/>
          </a:stretch>
        </p:blipFill>
        <p:spPr>
          <a:xfrm>
            <a:off x="2001097" y="1916832"/>
            <a:ext cx="4442413" cy="3675087"/>
          </a:xfrm>
          <a:prstGeom prst="rect">
            <a:avLst/>
          </a:prstGeom>
        </p:spPr>
      </p:pic>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1"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ppt_x"/>
                                          </p:val>
                                        </p:tav>
                                        <p:tav tm="100000">
                                          <p:val>
                                            <p:strVal val="#ppt_x"/>
                                          </p:val>
                                        </p:tav>
                                      </p:tavLst>
                                    </p:anim>
                                    <p:anim calcmode="lin" valueType="num">
                                      <p:cBhvr additive="base">
                                        <p:cTn id="13" dur="500" fill="hold"/>
                                        <p:tgtEl>
                                          <p:spTgt spid="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析构函数（续）</a:t>
            </a:r>
            <a:endParaRPr lang="zh-CN" altLang="en-US" dirty="0"/>
          </a:p>
        </p:txBody>
      </p:sp>
      <p:sp>
        <p:nvSpPr>
          <p:cNvPr id="3" name="内容占位符 2"/>
          <p:cNvSpPr>
            <a:spLocks noGrp="1"/>
          </p:cNvSpPr>
          <p:nvPr>
            <p:ph idx="1"/>
          </p:nvPr>
        </p:nvSpPr>
        <p:spPr/>
        <p:txBody>
          <a:bodyPr/>
          <a:lstStyle/>
          <a:p>
            <a:r>
              <a:rPr lang="zh-CN" altLang="en-US" dirty="0" smtClean="0"/>
              <a:t>对象的生存期</a:t>
            </a:r>
            <a:endParaRPr lang="en-US" altLang="zh-CN" dirty="0" smtClean="0"/>
          </a:p>
          <a:p>
            <a:pPr marL="457200" lvl="1" indent="0">
              <a:buNone/>
            </a:pPr>
            <a:r>
              <a:rPr lang="zh-CN" altLang="en-US" dirty="0" smtClean="0"/>
              <a:t>比如，函数返回时，其内部定义的对象会消失</a:t>
            </a:r>
            <a:endParaRPr lang="en-US" altLang="zh-CN" dirty="0" smtClean="0"/>
          </a:p>
          <a:p>
            <a:r>
              <a:rPr lang="zh-CN" altLang="en-US" dirty="0"/>
              <a:t>析</a:t>
            </a:r>
            <a:r>
              <a:rPr lang="zh-CN" altLang="en-US" dirty="0" smtClean="0"/>
              <a:t>构函数</a:t>
            </a:r>
            <a:endParaRPr lang="en-US" altLang="zh-CN" dirty="0" smtClean="0"/>
          </a:p>
          <a:p>
            <a:pPr lvl="1"/>
            <a:r>
              <a:rPr lang="zh-CN" altLang="en-US" dirty="0" smtClean="0"/>
              <a:t>完成对象被删除前的一些清理工作</a:t>
            </a:r>
            <a:endParaRPr lang="en-US" altLang="zh-CN" dirty="0" smtClean="0"/>
          </a:p>
          <a:p>
            <a:pPr lvl="1"/>
            <a:r>
              <a:rPr lang="zh-CN" altLang="en-US" dirty="0" smtClean="0"/>
              <a:t>与构造函数的功能恰好相反</a:t>
            </a:r>
            <a:endParaRPr lang="en-US" altLang="zh-CN" dirty="0" smtClean="0"/>
          </a:p>
          <a:p>
            <a:pPr lvl="1"/>
            <a:r>
              <a:rPr lang="zh-CN" altLang="en-US" dirty="0" smtClean="0"/>
              <a:t>名字格式：</a:t>
            </a:r>
            <a:r>
              <a:rPr lang="en-US" altLang="zh-CN" dirty="0" smtClean="0"/>
              <a:t>~</a:t>
            </a:r>
            <a:r>
              <a:rPr lang="zh-CN" altLang="en-US" dirty="0" smtClean="0"/>
              <a:t>类名</a:t>
            </a:r>
            <a:r>
              <a:rPr lang="en-US" altLang="zh-CN" dirty="0" smtClean="0"/>
              <a:t>()</a:t>
            </a:r>
            <a:r>
              <a:rPr lang="zh-CN" altLang="en-US" dirty="0" smtClean="0"/>
              <a:t>，</a:t>
            </a:r>
            <a:r>
              <a:rPr lang="zh-CN" altLang="en-US" dirty="0" smtClean="0">
                <a:solidFill>
                  <a:srgbClr val="FF0000"/>
                </a:solidFill>
              </a:rPr>
              <a:t>不接收任何参数</a:t>
            </a:r>
            <a:r>
              <a:rPr lang="zh-CN" altLang="en-US" dirty="0"/>
              <a:t>，</a:t>
            </a:r>
            <a:r>
              <a:rPr lang="zh-CN" altLang="en-US" dirty="0" smtClean="0"/>
              <a:t>没有返回值</a:t>
            </a:r>
            <a:endParaRPr lang="en-US" altLang="zh-CN" dirty="0" smtClean="0"/>
          </a:p>
          <a:p>
            <a:pPr lvl="1"/>
            <a:r>
              <a:rPr lang="zh-CN" altLang="en-US" dirty="0" smtClean="0"/>
              <a:t>被系统自动调用</a:t>
            </a:r>
            <a:endParaRPr lang="en-US" altLang="zh-CN" dirty="0" smtClean="0"/>
          </a:p>
          <a:p>
            <a:pPr lvl="1"/>
            <a:r>
              <a:rPr lang="zh-CN" altLang="en-US" dirty="0" smtClean="0"/>
              <a:t>如未声明，编译器会插入函数体为空的隐含析构函数</a:t>
            </a:r>
            <a:endParaRPr lang="en-US" altLang="zh-CN" dirty="0" smtClean="0"/>
          </a:p>
          <a:p>
            <a:pPr marL="457200" lvl="1" indent="0">
              <a:buNone/>
            </a:pP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析构函数（续）</a:t>
            </a:r>
            <a:endParaRPr lang="zh-CN" altLang="en-US" dirty="0"/>
          </a:p>
        </p:txBody>
      </p:sp>
      <p:sp>
        <p:nvSpPr>
          <p:cNvPr id="4" name="TextBox 3"/>
          <p:cNvSpPr txBox="1"/>
          <p:nvPr/>
        </p:nvSpPr>
        <p:spPr>
          <a:xfrm>
            <a:off x="2627784" y="1287997"/>
            <a:ext cx="6347173" cy="2308324"/>
          </a:xfrm>
          <a:prstGeom prst="rect">
            <a:avLst/>
          </a:prstGeom>
          <a:solidFill>
            <a:srgbClr val="FFFF73"/>
          </a:solidFill>
          <a:ln w="19050">
            <a:noFill/>
          </a:ln>
        </p:spPr>
        <p:txBody>
          <a:bodyPr wrap="square" rtlCol="0">
            <a:spAutoFit/>
          </a:bodyPr>
          <a:lstStyle/>
          <a:p>
            <a:r>
              <a:rPr lang="en-US" altLang="zh-CN" sz="1600" dirty="0" smtClean="0">
                <a:latin typeface="Consolas" panose="020B0609020204030204" pitchFamily="49" charset="0"/>
                <a:ea typeface="微软雅黑" panose="020B0503020204020204" pitchFamily="34" charset="-122"/>
                <a:cs typeface="Consolas" panose="020B0609020204030204" pitchFamily="49" charset="0"/>
              </a:rPr>
              <a:t>class Clock {</a:t>
            </a:r>
            <a:endParaRPr lang="en-US" altLang="zh-CN" sz="1600" dirty="0" smtClean="0">
              <a:latin typeface="Consolas" panose="020B0609020204030204" pitchFamily="49" charset="0"/>
              <a:ea typeface="微软雅黑" panose="020B0503020204020204" pitchFamily="34" charset="-122"/>
              <a:cs typeface="Consolas" panose="020B0609020204030204" pitchFamily="49" charset="0"/>
            </a:endParaRPr>
          </a:p>
          <a:p>
            <a:r>
              <a:rPr lang="en-US" altLang="zh-CN" sz="1600" dirty="0" smtClean="0">
                <a:latin typeface="Consolas" panose="020B0609020204030204" pitchFamily="49" charset="0"/>
                <a:ea typeface="微软雅黑" panose="020B0503020204020204" pitchFamily="34" charset="-122"/>
                <a:cs typeface="Consolas" panose="020B0609020204030204" pitchFamily="49" charset="0"/>
              </a:rPr>
              <a:t>public:</a:t>
            </a:r>
            <a:endParaRPr lang="en-US" altLang="zh-CN" sz="1600" dirty="0" smtClean="0">
              <a:latin typeface="Consolas" panose="020B0609020204030204" pitchFamily="49" charset="0"/>
              <a:ea typeface="微软雅黑" panose="020B0503020204020204" pitchFamily="34" charset="-122"/>
              <a:cs typeface="Consolas" panose="020B0609020204030204" pitchFamily="49" charset="0"/>
            </a:endParaRPr>
          </a:p>
          <a:p>
            <a:r>
              <a:rPr lang="en-US" altLang="zh-CN" sz="1600" dirty="0" smtClean="0">
                <a:latin typeface="Consolas" panose="020B0609020204030204" pitchFamily="49" charset="0"/>
                <a:ea typeface="微软雅黑" panose="020B0503020204020204" pitchFamily="34" charset="-122"/>
                <a:cs typeface="Consolas" panose="020B0609020204030204" pitchFamily="49" charset="0"/>
              </a:rPr>
              <a:t>  Clock();  </a:t>
            </a:r>
            <a:r>
              <a:rPr lang="en-US" altLang="zh-CN" sz="16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 </a:t>
            </a:r>
            <a:r>
              <a:rPr lang="zh-CN" altLang="en-US" sz="16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构造</a:t>
            </a:r>
            <a:r>
              <a:rPr lang="zh-CN" altLang="en-US" sz="1600" dirty="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函数</a:t>
            </a:r>
            <a:endParaRPr lang="en-US" altLang="zh-CN" sz="16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endParaRPr>
          </a:p>
          <a:p>
            <a:r>
              <a:rPr lang="en-US" altLang="zh-CN" sz="1600" dirty="0">
                <a:latin typeface="Consolas" panose="020B0609020204030204" pitchFamily="49" charset="0"/>
                <a:ea typeface="微软雅黑" panose="020B0503020204020204" pitchFamily="34" charset="-122"/>
                <a:cs typeface="Consolas" panose="020B0609020204030204" pitchFamily="49" charset="0"/>
              </a:rPr>
              <a:t> </a:t>
            </a:r>
            <a:r>
              <a:rPr lang="en-US" altLang="zh-CN" sz="1600" dirty="0" smtClean="0">
                <a:latin typeface="Consolas" panose="020B0609020204030204" pitchFamily="49" charset="0"/>
                <a:ea typeface="微软雅黑" panose="020B0503020204020204" pitchFamily="34" charset="-122"/>
                <a:cs typeface="Consolas" panose="020B0609020204030204" pitchFamily="49" charset="0"/>
              </a:rPr>
              <a:t> </a:t>
            </a:r>
            <a:r>
              <a:rPr lang="en-US" altLang="zh-CN" sz="1600" b="1" dirty="0" smtClean="0">
                <a:solidFill>
                  <a:srgbClr val="FF0000"/>
                </a:solidFill>
                <a:latin typeface="Consolas" panose="020B0609020204030204" pitchFamily="49" charset="0"/>
                <a:ea typeface="微软雅黑" panose="020B0503020204020204" pitchFamily="34" charset="-122"/>
                <a:cs typeface="Consolas" panose="020B0609020204030204" pitchFamily="49" charset="0"/>
              </a:rPr>
              <a:t>~Clock</a:t>
            </a:r>
            <a:r>
              <a:rPr lang="en-US" altLang="zh-CN" sz="1600" dirty="0" smtClean="0">
                <a:latin typeface="Consolas" panose="020B0609020204030204" pitchFamily="49" charset="0"/>
                <a:ea typeface="微软雅黑" panose="020B0503020204020204" pitchFamily="34" charset="-122"/>
                <a:cs typeface="Consolas" panose="020B0609020204030204" pitchFamily="49" charset="0"/>
              </a:rPr>
              <a:t>(); </a:t>
            </a:r>
            <a:r>
              <a:rPr lang="en-US" altLang="zh-CN" sz="16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 </a:t>
            </a:r>
            <a:r>
              <a:rPr lang="zh-CN" altLang="en-US" sz="16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析构函数</a:t>
            </a:r>
            <a:endParaRPr lang="en-US" altLang="zh-CN" sz="16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endParaRPr>
          </a:p>
          <a:p>
            <a:endParaRPr lang="en-US" altLang="zh-CN" sz="16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endParaRPr>
          </a:p>
          <a:p>
            <a:r>
              <a:rPr lang="en-US" altLang="zh-CN" sz="1600" dirty="0">
                <a:latin typeface="Consolas" panose="020B0609020204030204" pitchFamily="49" charset="0"/>
                <a:ea typeface="微软雅黑" panose="020B0503020204020204" pitchFamily="34" charset="-122"/>
                <a:cs typeface="Consolas" panose="020B0609020204030204" pitchFamily="49" charset="0"/>
              </a:rPr>
              <a:t> </a:t>
            </a:r>
            <a:r>
              <a:rPr lang="en-US" altLang="zh-CN" sz="1600" dirty="0" smtClean="0">
                <a:latin typeface="Consolas" panose="020B0609020204030204" pitchFamily="49" charset="0"/>
                <a:ea typeface="微软雅黑" panose="020B0503020204020204" pitchFamily="34" charset="-122"/>
                <a:cs typeface="Consolas" panose="020B0609020204030204" pitchFamily="49" charset="0"/>
              </a:rPr>
              <a:t> void </a:t>
            </a:r>
            <a:r>
              <a:rPr lang="en-US" altLang="zh-CN" sz="1600" dirty="0" err="1" smtClean="0">
                <a:latin typeface="Consolas" panose="020B0609020204030204" pitchFamily="49" charset="0"/>
                <a:ea typeface="微软雅黑" panose="020B0503020204020204" pitchFamily="34" charset="-122"/>
                <a:cs typeface="Consolas" panose="020B0609020204030204" pitchFamily="49" charset="0"/>
              </a:rPr>
              <a:t>setTime</a:t>
            </a:r>
            <a:r>
              <a:rPr lang="en-US" altLang="zh-CN" sz="1600" dirty="0" smtClean="0">
                <a:latin typeface="Consolas" panose="020B0609020204030204" pitchFamily="49" charset="0"/>
                <a:ea typeface="微软雅黑" panose="020B0503020204020204" pitchFamily="34" charset="-122"/>
                <a:cs typeface="Consolas" panose="020B0609020204030204" pitchFamily="49" charset="0"/>
              </a:rPr>
              <a:t>( </a:t>
            </a:r>
            <a:r>
              <a:rPr lang="en-US" altLang="zh-CN" sz="1600" dirty="0" err="1" smtClean="0">
                <a:latin typeface="Consolas" panose="020B0609020204030204" pitchFamily="49" charset="0"/>
                <a:ea typeface="微软雅黑" panose="020B0503020204020204" pitchFamily="34" charset="-122"/>
                <a:cs typeface="Consolas" panose="020B0609020204030204" pitchFamily="49" charset="0"/>
              </a:rPr>
              <a:t>int</a:t>
            </a:r>
            <a:r>
              <a:rPr lang="en-US" altLang="zh-CN" sz="1600" dirty="0" smtClean="0">
                <a:latin typeface="Consolas" panose="020B0609020204030204" pitchFamily="49" charset="0"/>
                <a:ea typeface="微软雅黑" panose="020B0503020204020204" pitchFamily="34" charset="-122"/>
                <a:cs typeface="Consolas" panose="020B0609020204030204" pitchFamily="49" charset="0"/>
              </a:rPr>
              <a:t> h, </a:t>
            </a:r>
            <a:r>
              <a:rPr lang="en-US" altLang="zh-CN" sz="1600" dirty="0" err="1" smtClean="0">
                <a:latin typeface="Consolas" panose="020B0609020204030204" pitchFamily="49" charset="0"/>
                <a:ea typeface="微软雅黑" panose="020B0503020204020204" pitchFamily="34" charset="-122"/>
                <a:cs typeface="Consolas" panose="020B0609020204030204" pitchFamily="49" charset="0"/>
              </a:rPr>
              <a:t>int</a:t>
            </a:r>
            <a:r>
              <a:rPr lang="en-US" altLang="zh-CN" sz="1600" dirty="0" smtClean="0">
                <a:latin typeface="Consolas" panose="020B0609020204030204" pitchFamily="49" charset="0"/>
                <a:ea typeface="微软雅黑" panose="020B0503020204020204" pitchFamily="34" charset="-122"/>
                <a:cs typeface="Consolas" panose="020B0609020204030204" pitchFamily="49" charset="0"/>
              </a:rPr>
              <a:t> m, </a:t>
            </a:r>
            <a:r>
              <a:rPr lang="en-US" altLang="zh-CN" sz="1600" dirty="0" err="1" smtClean="0">
                <a:latin typeface="Consolas" panose="020B0609020204030204" pitchFamily="49" charset="0"/>
                <a:ea typeface="微软雅黑" panose="020B0503020204020204" pitchFamily="34" charset="-122"/>
                <a:cs typeface="Consolas" panose="020B0609020204030204" pitchFamily="49" charset="0"/>
              </a:rPr>
              <a:t>int</a:t>
            </a:r>
            <a:r>
              <a:rPr lang="en-US" altLang="zh-CN" sz="1600" dirty="0" smtClean="0">
                <a:latin typeface="Consolas" panose="020B0609020204030204" pitchFamily="49" charset="0"/>
                <a:ea typeface="微软雅黑" panose="020B0503020204020204" pitchFamily="34" charset="-122"/>
                <a:cs typeface="Consolas" panose="020B0609020204030204" pitchFamily="49" charset="0"/>
              </a:rPr>
              <a:t> s );</a:t>
            </a:r>
            <a:endParaRPr lang="en-US" altLang="zh-CN" sz="1600" dirty="0" smtClean="0">
              <a:latin typeface="Consolas" panose="020B0609020204030204" pitchFamily="49" charset="0"/>
              <a:ea typeface="微软雅黑" panose="020B0503020204020204" pitchFamily="34" charset="-122"/>
              <a:cs typeface="Consolas" panose="020B0609020204030204" pitchFamily="49" charset="0"/>
            </a:endParaRPr>
          </a:p>
          <a:p>
            <a:r>
              <a:rPr lang="en-US" altLang="zh-CN" sz="1600" dirty="0" smtClean="0">
                <a:latin typeface="Consolas" panose="020B0609020204030204" pitchFamily="49" charset="0"/>
                <a:ea typeface="微软雅黑" panose="020B0503020204020204" pitchFamily="34" charset="-122"/>
                <a:cs typeface="Consolas" panose="020B0609020204030204" pitchFamily="49" charset="0"/>
              </a:rPr>
              <a:t>private:</a:t>
            </a:r>
            <a:endParaRPr lang="en-US" altLang="zh-CN" sz="1600" dirty="0" smtClean="0">
              <a:latin typeface="Consolas" panose="020B0609020204030204" pitchFamily="49" charset="0"/>
              <a:ea typeface="微软雅黑" panose="020B0503020204020204" pitchFamily="34" charset="-122"/>
              <a:cs typeface="Consolas" panose="020B0609020204030204" pitchFamily="49" charset="0"/>
            </a:endParaRPr>
          </a:p>
          <a:p>
            <a:r>
              <a:rPr lang="en-US" altLang="zh-CN" sz="1600" dirty="0" smtClean="0">
                <a:latin typeface="Consolas" panose="020B0609020204030204" pitchFamily="49" charset="0"/>
                <a:ea typeface="微软雅黑" panose="020B0503020204020204" pitchFamily="34" charset="-122"/>
                <a:cs typeface="Consolas" panose="020B0609020204030204" pitchFamily="49" charset="0"/>
              </a:rPr>
              <a:t>  </a:t>
            </a:r>
            <a:r>
              <a:rPr lang="en-US" altLang="zh-CN" sz="1600" dirty="0" err="1" smtClean="0">
                <a:latin typeface="Consolas" panose="020B0609020204030204" pitchFamily="49" charset="0"/>
                <a:ea typeface="微软雅黑" panose="020B0503020204020204" pitchFamily="34" charset="-122"/>
                <a:cs typeface="Consolas" panose="020B0609020204030204" pitchFamily="49" charset="0"/>
              </a:rPr>
              <a:t>int</a:t>
            </a:r>
            <a:r>
              <a:rPr lang="en-US" altLang="zh-CN" sz="1600" dirty="0" smtClean="0">
                <a:latin typeface="Consolas" panose="020B0609020204030204" pitchFamily="49" charset="0"/>
                <a:ea typeface="微软雅黑" panose="020B0503020204020204" pitchFamily="34" charset="-122"/>
                <a:cs typeface="Consolas" panose="020B0609020204030204" pitchFamily="49" charset="0"/>
              </a:rPr>
              <a:t> hour, minute, second;</a:t>
            </a:r>
            <a:endParaRPr lang="en-US" altLang="zh-CN" sz="1600" dirty="0" smtClean="0">
              <a:latin typeface="Consolas" panose="020B0609020204030204" pitchFamily="49" charset="0"/>
              <a:ea typeface="微软雅黑" panose="020B0503020204020204" pitchFamily="34" charset="-122"/>
              <a:cs typeface="Consolas" panose="020B0609020204030204" pitchFamily="49" charset="0"/>
            </a:endParaRPr>
          </a:p>
          <a:p>
            <a:r>
              <a:rPr lang="en-US" altLang="zh-CN" sz="1600" dirty="0" smtClean="0">
                <a:latin typeface="Consolas" panose="020B0609020204030204" pitchFamily="49" charset="0"/>
                <a:ea typeface="微软雅黑" panose="020B0503020204020204" pitchFamily="34" charset="-122"/>
                <a:cs typeface="Consolas" panose="020B0609020204030204" pitchFamily="49" charset="0"/>
              </a:rPr>
              <a:t>}; </a:t>
            </a:r>
            <a:r>
              <a:rPr lang="en-US" altLang="zh-CN" sz="16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 </a:t>
            </a:r>
            <a:endParaRPr lang="en-US" altLang="zh-CN" sz="16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endParaRPr>
          </a:p>
        </p:txBody>
      </p:sp>
      <p:sp>
        <p:nvSpPr>
          <p:cNvPr id="5" name="TextBox 3"/>
          <p:cNvSpPr txBox="1"/>
          <p:nvPr/>
        </p:nvSpPr>
        <p:spPr>
          <a:xfrm>
            <a:off x="2627784" y="3736269"/>
            <a:ext cx="6347173" cy="830997"/>
          </a:xfrm>
          <a:prstGeom prst="rect">
            <a:avLst/>
          </a:prstGeom>
          <a:solidFill>
            <a:srgbClr val="FFD073"/>
          </a:solidFill>
          <a:ln w="19050">
            <a:noFill/>
          </a:ln>
        </p:spPr>
        <p:txBody>
          <a:bodyPr wrap="square" rtlCol="0">
            <a:spAutoFit/>
          </a:bodyPr>
          <a:lstStyle>
            <a:defPPr>
              <a:defRPr lang="zh-CN"/>
            </a:defPPr>
            <a:lvl1pPr>
              <a:lnSpc>
                <a:spcPct val="150000"/>
              </a:lnSpc>
              <a:defRPr sz="1200" b="1">
                <a:latin typeface="Consolas" panose="020B0609020204030204" pitchFamily="49" charset="0"/>
                <a:ea typeface="微软雅黑" panose="020B0503020204020204" pitchFamily="34" charset="-122"/>
                <a:cs typeface="Consolas" panose="020B0609020204030204" pitchFamily="49" charset="0"/>
              </a:defRPr>
            </a:lvl1pPr>
          </a:lstStyle>
          <a:p>
            <a:r>
              <a:rPr lang="en-US" altLang="zh-CN" sz="1600" b="0" dirty="0" smtClean="0"/>
              <a:t>Clock::Clock() { </a:t>
            </a:r>
            <a:r>
              <a:rPr lang="en-US" altLang="zh-CN" sz="1600" b="0" dirty="0" err="1" smtClean="0"/>
              <a:t>cout</a:t>
            </a:r>
            <a:r>
              <a:rPr lang="en-US" altLang="zh-CN" sz="1600" b="0" dirty="0" smtClean="0"/>
              <a:t> &lt;&lt; “create a clock object\n”; }</a:t>
            </a:r>
            <a:endParaRPr lang="en-US" altLang="zh-CN" sz="1600" b="0" dirty="0" smtClean="0"/>
          </a:p>
          <a:p>
            <a:r>
              <a:rPr lang="en-US" altLang="zh-CN" sz="1600" b="0" dirty="0" smtClean="0"/>
              <a:t>Clock::~Clock(){ </a:t>
            </a:r>
            <a:r>
              <a:rPr lang="en-US" altLang="zh-CN" sz="1600" b="0" dirty="0" err="1" smtClean="0"/>
              <a:t>cout</a:t>
            </a:r>
            <a:r>
              <a:rPr lang="en-US" altLang="zh-CN" sz="1600" b="0" dirty="0" smtClean="0"/>
              <a:t> &lt;&lt; “destruct a clock object\n”; }</a:t>
            </a:r>
            <a:endParaRPr lang="en-US" altLang="zh-CN" sz="1600" b="0" dirty="0"/>
          </a:p>
        </p:txBody>
      </p:sp>
      <p:sp>
        <p:nvSpPr>
          <p:cNvPr id="6" name="TextBox 3"/>
          <p:cNvSpPr txBox="1"/>
          <p:nvPr/>
        </p:nvSpPr>
        <p:spPr>
          <a:xfrm>
            <a:off x="2627784" y="4667652"/>
            <a:ext cx="6347173" cy="1569660"/>
          </a:xfrm>
          <a:prstGeom prst="rect">
            <a:avLst/>
          </a:prstGeom>
          <a:solidFill>
            <a:schemeClr val="accent1">
              <a:lumMod val="20000"/>
              <a:lumOff val="80000"/>
            </a:schemeClr>
          </a:solidFill>
          <a:ln w="19050">
            <a:noFill/>
          </a:ln>
        </p:spPr>
        <p:txBody>
          <a:bodyPr wrap="square" rtlCol="0">
            <a:spAutoFit/>
          </a:bodyPr>
          <a:lstStyle>
            <a:defPPr>
              <a:defRPr lang="zh-CN"/>
            </a:defPPr>
            <a:lvl1pPr>
              <a:lnSpc>
                <a:spcPct val="150000"/>
              </a:lnSpc>
              <a:defRPr sz="1200" b="1">
                <a:latin typeface="Consolas" panose="020B0609020204030204" pitchFamily="49" charset="0"/>
                <a:ea typeface="微软雅黑" panose="020B0503020204020204" pitchFamily="34" charset="-122"/>
                <a:cs typeface="Consolas" panose="020B0609020204030204" pitchFamily="49" charset="0"/>
              </a:defRPr>
            </a:lvl1pPr>
          </a:lstStyle>
          <a:p>
            <a:r>
              <a:rPr lang="en-US" altLang="zh-CN" sz="1600" b="0" dirty="0" smtClean="0"/>
              <a:t>void main() {</a:t>
            </a:r>
            <a:endParaRPr lang="en-US" altLang="zh-CN" sz="1600" b="0" dirty="0" smtClean="0"/>
          </a:p>
          <a:p>
            <a:r>
              <a:rPr lang="en-US" altLang="zh-CN" sz="1600" b="0" dirty="0" smtClean="0"/>
              <a:t>  Clock  </a:t>
            </a:r>
            <a:r>
              <a:rPr lang="en-US" altLang="zh-CN" sz="1600" b="0" dirty="0" err="1" smtClean="0"/>
              <a:t>myClock</a:t>
            </a:r>
            <a:r>
              <a:rPr lang="en-US" altLang="zh-CN" sz="1600" b="0" dirty="0" smtClean="0"/>
              <a:t>; </a:t>
            </a:r>
            <a:r>
              <a:rPr lang="en-US" altLang="zh-CN" sz="1600" b="0" dirty="0" smtClean="0">
                <a:solidFill>
                  <a:schemeClr val="tx1">
                    <a:lumMod val="50000"/>
                    <a:lumOff val="50000"/>
                  </a:schemeClr>
                </a:solidFill>
              </a:rPr>
              <a:t>// </a:t>
            </a:r>
            <a:r>
              <a:rPr lang="zh-CN" altLang="en-US" sz="1600" b="0" dirty="0" smtClean="0">
                <a:solidFill>
                  <a:schemeClr val="tx1">
                    <a:lumMod val="50000"/>
                    <a:lumOff val="50000"/>
                  </a:schemeClr>
                </a:solidFill>
              </a:rPr>
              <a:t>输出 </a:t>
            </a:r>
            <a:r>
              <a:rPr lang="en-US" altLang="zh-CN" sz="1600" b="0" dirty="0" smtClean="0">
                <a:solidFill>
                  <a:schemeClr val="tx1">
                    <a:lumMod val="50000"/>
                    <a:lumOff val="50000"/>
                  </a:schemeClr>
                </a:solidFill>
              </a:rPr>
              <a:t>create a clock object</a:t>
            </a:r>
            <a:endParaRPr lang="en-US" altLang="zh-CN" sz="1600" b="0" dirty="0" smtClean="0">
              <a:solidFill>
                <a:schemeClr val="tx1">
                  <a:lumMod val="50000"/>
                  <a:lumOff val="50000"/>
                </a:schemeClr>
              </a:solidFill>
            </a:endParaRPr>
          </a:p>
          <a:p>
            <a:r>
              <a:rPr lang="en-US" altLang="zh-CN" sz="1600" b="0" dirty="0"/>
              <a:t> </a:t>
            </a:r>
            <a:r>
              <a:rPr lang="en-US" altLang="zh-CN" sz="1600" b="0" dirty="0" smtClean="0"/>
              <a:t> return;  </a:t>
            </a:r>
            <a:r>
              <a:rPr lang="en-US" altLang="zh-CN" sz="1600" b="0" dirty="0" smtClean="0">
                <a:solidFill>
                  <a:schemeClr val="tx1">
                    <a:lumMod val="50000"/>
                    <a:lumOff val="50000"/>
                  </a:schemeClr>
                </a:solidFill>
              </a:rPr>
              <a:t>// </a:t>
            </a:r>
            <a:r>
              <a:rPr lang="zh-CN" altLang="en-US" sz="1600" b="0" dirty="0" smtClean="0">
                <a:solidFill>
                  <a:schemeClr val="tx1">
                    <a:lumMod val="50000"/>
                    <a:lumOff val="50000"/>
                  </a:schemeClr>
                </a:solidFill>
              </a:rPr>
              <a:t>输出 </a:t>
            </a:r>
            <a:r>
              <a:rPr lang="en-US" altLang="zh-CN" sz="1600" b="0" dirty="0" smtClean="0">
                <a:solidFill>
                  <a:schemeClr val="tx1">
                    <a:lumMod val="50000"/>
                    <a:lumOff val="50000"/>
                  </a:schemeClr>
                </a:solidFill>
              </a:rPr>
              <a:t>destruct a clock object</a:t>
            </a:r>
            <a:endParaRPr lang="en-US" altLang="zh-CN" sz="1600" b="0" dirty="0">
              <a:solidFill>
                <a:schemeClr val="tx1">
                  <a:lumMod val="50000"/>
                  <a:lumOff val="50000"/>
                </a:schemeClr>
              </a:solidFill>
            </a:endParaRPr>
          </a:p>
          <a:p>
            <a:r>
              <a:rPr lang="en-US" altLang="zh-CN" sz="1600" b="0" dirty="0" smtClean="0"/>
              <a:t>}</a:t>
            </a:r>
            <a:endParaRPr lang="en-US" altLang="zh-CN" sz="1600" b="0" dirty="0"/>
          </a:p>
        </p:txBody>
      </p:sp>
      <p:sp>
        <p:nvSpPr>
          <p:cNvPr id="7" name="文本框 6"/>
          <p:cNvSpPr txBox="1"/>
          <p:nvPr/>
        </p:nvSpPr>
        <p:spPr>
          <a:xfrm>
            <a:off x="179512" y="5144705"/>
            <a:ext cx="1441420" cy="307777"/>
          </a:xfrm>
          <a:prstGeom prst="rect">
            <a:avLst/>
          </a:prstGeom>
          <a:noFill/>
        </p:spPr>
        <p:txBody>
          <a:bodyPr wrap="none" rtlCol="0">
            <a:spAutoFit/>
          </a:bodyPr>
          <a:lstStyle/>
          <a:p>
            <a:r>
              <a:rPr lang="zh-CN" altLang="en-US" sz="14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构造函数被调用</a:t>
            </a:r>
            <a:endParaRPr lang="en-US" altLang="zh-CN" sz="14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endParaRPr>
          </a:p>
        </p:txBody>
      </p:sp>
      <p:sp>
        <p:nvSpPr>
          <p:cNvPr id="8" name="文本框 7"/>
          <p:cNvSpPr txBox="1"/>
          <p:nvPr/>
        </p:nvSpPr>
        <p:spPr>
          <a:xfrm>
            <a:off x="178252" y="5497487"/>
            <a:ext cx="1441420" cy="307777"/>
          </a:xfrm>
          <a:prstGeom prst="rect">
            <a:avLst/>
          </a:prstGeom>
          <a:noFill/>
        </p:spPr>
        <p:txBody>
          <a:bodyPr wrap="none" rtlCol="0">
            <a:spAutoFit/>
          </a:bodyPr>
          <a:lstStyle/>
          <a:p>
            <a:r>
              <a:rPr lang="zh-CN" altLang="en-US" sz="1400" dirty="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析构</a:t>
            </a:r>
            <a:r>
              <a:rPr lang="zh-CN" altLang="en-US" sz="14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函数被调用</a:t>
            </a:r>
            <a:endParaRPr lang="en-US" altLang="zh-CN" sz="14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endParaRPr>
          </a:p>
        </p:txBody>
      </p:sp>
      <p:cxnSp>
        <p:nvCxnSpPr>
          <p:cNvPr id="10" name="直接箭头连接符 9"/>
          <p:cNvCxnSpPr>
            <a:endCxn id="7" idx="3"/>
          </p:cNvCxnSpPr>
          <p:nvPr/>
        </p:nvCxnSpPr>
        <p:spPr>
          <a:xfrm flipH="1">
            <a:off x="1620932" y="5298593"/>
            <a:ext cx="1294884" cy="1"/>
          </a:xfrm>
          <a:prstGeom prst="straightConnector1">
            <a:avLst/>
          </a:prstGeom>
          <a:ln w="12700">
            <a:solidFill>
              <a:srgbClr val="3814B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p:nvPr/>
        </p:nvCxnSpPr>
        <p:spPr>
          <a:xfrm flipH="1">
            <a:off x="1619672" y="5661247"/>
            <a:ext cx="1294884" cy="1"/>
          </a:xfrm>
          <a:prstGeom prst="straightConnector1">
            <a:avLst/>
          </a:prstGeom>
          <a:ln w="12700">
            <a:solidFill>
              <a:srgbClr val="3814B0"/>
            </a:solidFill>
            <a:tailEnd type="triangle"/>
          </a:ln>
        </p:spPr>
        <p:style>
          <a:lnRef idx="1">
            <a:schemeClr val="accent1"/>
          </a:lnRef>
          <a:fillRef idx="0">
            <a:schemeClr val="accent1"/>
          </a:fillRef>
          <a:effectRef idx="0">
            <a:schemeClr val="accent1"/>
          </a:effectRef>
          <a:fontRef idx="minor">
            <a:schemeClr val="tx1"/>
          </a:fontRef>
        </p:style>
      </p:cxnSp>
      <p:sp>
        <p:nvSpPr>
          <p:cNvPr id="12" name="文本框 11"/>
          <p:cNvSpPr txBox="1"/>
          <p:nvPr/>
        </p:nvSpPr>
        <p:spPr>
          <a:xfrm>
            <a:off x="178252" y="3309460"/>
            <a:ext cx="1499128" cy="1384995"/>
          </a:xfrm>
          <a:prstGeom prst="rect">
            <a:avLst/>
          </a:prstGeom>
          <a:noFill/>
        </p:spPr>
        <p:txBody>
          <a:bodyPr wrap="none" rtlCol="0">
            <a:spAutoFit/>
          </a:bodyPr>
          <a:lstStyle/>
          <a:p>
            <a:r>
              <a:rPr lang="zh-CN" altLang="en-US" sz="1400" dirty="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主</a:t>
            </a:r>
            <a:r>
              <a:rPr lang="zh-CN" altLang="en-US" sz="14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函数 </a:t>
            </a:r>
            <a:r>
              <a:rPr lang="en-US" altLang="zh-CN" sz="14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main </a:t>
            </a:r>
            <a:r>
              <a:rPr lang="zh-CN" altLang="en-US" sz="14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中</a:t>
            </a:r>
            <a:endParaRPr lang="en-US" altLang="zh-CN" sz="14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endParaRPr>
          </a:p>
          <a:p>
            <a:r>
              <a:rPr lang="zh-CN" altLang="en-US" sz="14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没有输出语句，</a:t>
            </a:r>
            <a:endParaRPr lang="en-US" altLang="zh-CN" sz="14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endParaRPr>
          </a:p>
          <a:p>
            <a:r>
              <a:rPr lang="zh-CN" altLang="en-US" sz="14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但是看到输出，</a:t>
            </a:r>
            <a:endParaRPr lang="en-US" altLang="zh-CN" sz="14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endParaRPr>
          </a:p>
          <a:p>
            <a:r>
              <a:rPr lang="zh-CN" altLang="en-US" sz="14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说明构造函数和</a:t>
            </a:r>
            <a:endParaRPr lang="en-US" altLang="zh-CN" sz="14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endParaRPr>
          </a:p>
          <a:p>
            <a:r>
              <a:rPr lang="zh-CN" altLang="en-US" sz="1400" dirty="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析构</a:t>
            </a:r>
            <a:r>
              <a:rPr lang="zh-CN" altLang="en-US" sz="14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函数被自动</a:t>
            </a:r>
            <a:endParaRPr lang="en-US" altLang="zh-CN" sz="14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endParaRPr>
          </a:p>
          <a:p>
            <a:r>
              <a:rPr lang="zh-CN" altLang="en-US" sz="1400" dirty="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调用了</a:t>
            </a:r>
            <a:endParaRPr lang="en-US" altLang="zh-CN" sz="14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endParaRPr>
          </a:p>
        </p:txBody>
      </p:sp>
      <p:sp>
        <p:nvSpPr>
          <p:cNvPr id="13" name="灯片编号占位符 12"/>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ipe(right)">
                                      <p:cBhvr>
                                        <p:cTn id="17" dur="500"/>
                                        <p:tgtEl>
                                          <p:spTgt spid="10"/>
                                        </p:tgtEl>
                                      </p:cBhvr>
                                    </p:animEffect>
                                  </p:childTnLst>
                                </p:cTn>
                              </p:par>
                              <p:par>
                                <p:cTn id="18" presetID="22" presetClass="entr" presetSubtype="2" fill="hold" grpId="0" nodeType="with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wipe(right)">
                                      <p:cBhvr>
                                        <p:cTn id="20" dur="500"/>
                                        <p:tgtEl>
                                          <p:spTgt spid="7"/>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2" fill="hold" nodeType="click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wipe(right)">
                                      <p:cBhvr>
                                        <p:cTn id="25" dur="500"/>
                                        <p:tgtEl>
                                          <p:spTgt spid="11"/>
                                        </p:tgtEl>
                                      </p:cBhvr>
                                    </p:animEffect>
                                  </p:childTnLst>
                                </p:cTn>
                              </p:par>
                              <p:par>
                                <p:cTn id="26" presetID="22" presetClass="entr" presetSubtype="2" fill="hold" grpId="0" nodeType="with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wipe(right)">
                                      <p:cBhvr>
                                        <p:cTn id="28" dur="500"/>
                                        <p:tgtEl>
                                          <p:spTgt spid="8"/>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12"/>
                                        </p:tgtEl>
                                        <p:attrNameLst>
                                          <p:attrName>style.visibility</p:attrName>
                                        </p:attrNameLst>
                                      </p:cBhvr>
                                      <p:to>
                                        <p:strVal val="visible"/>
                                      </p:to>
                                    </p:set>
                                    <p:animEffect transition="in" filter="fade">
                                      <p:cBhvr>
                                        <p:cTn id="33"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p:bldP spid="8" grpId="0"/>
      <p:bldP spid="12"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在析构函数中释放动态内存</a:t>
            </a:r>
            <a:endParaRPr lang="zh-CN" altLang="en-US" dirty="0"/>
          </a:p>
        </p:txBody>
      </p:sp>
      <p:sp>
        <p:nvSpPr>
          <p:cNvPr id="4" name="文本框 3"/>
          <p:cNvSpPr txBox="1"/>
          <p:nvPr/>
        </p:nvSpPr>
        <p:spPr>
          <a:xfrm>
            <a:off x="8547343" y="0"/>
            <a:ext cx="505267" cy="523220"/>
          </a:xfrm>
          <a:prstGeom prst="rect">
            <a:avLst/>
          </a:prstGeom>
          <a:noFill/>
        </p:spPr>
        <p:txBody>
          <a:bodyPr wrap="none" rtlCol="0">
            <a:spAutoFit/>
          </a:bodyPr>
          <a:lstStyle/>
          <a:p>
            <a:r>
              <a:rPr lang="zh-CN" altLang="en-US" sz="2800" dirty="0" smtClean="0">
                <a:solidFill>
                  <a:srgbClr val="FFFF00"/>
                </a:solidFill>
                <a:sym typeface="Wingdings 2" panose="05020102010507070707" pitchFamily="18" charset="2"/>
              </a:rPr>
              <a:t></a:t>
            </a:r>
            <a:endParaRPr lang="zh-CN" altLang="en-US" sz="2800" dirty="0">
              <a:solidFill>
                <a:srgbClr val="FFFF00"/>
              </a:solidFill>
            </a:endParaRPr>
          </a:p>
        </p:txBody>
      </p:sp>
      <p:sp>
        <p:nvSpPr>
          <p:cNvPr id="5" name="TextBox 3"/>
          <p:cNvSpPr txBox="1"/>
          <p:nvPr/>
        </p:nvSpPr>
        <p:spPr>
          <a:xfrm>
            <a:off x="2627782" y="1124744"/>
            <a:ext cx="6347173" cy="2062103"/>
          </a:xfrm>
          <a:prstGeom prst="rect">
            <a:avLst/>
          </a:prstGeom>
          <a:solidFill>
            <a:srgbClr val="FFFF73"/>
          </a:solidFill>
          <a:ln w="19050">
            <a:noFill/>
          </a:ln>
        </p:spPr>
        <p:txBody>
          <a:bodyPr wrap="square" rtlCol="0">
            <a:spAutoFit/>
          </a:bodyPr>
          <a:lstStyle/>
          <a:p>
            <a:r>
              <a:rPr lang="en-US" altLang="zh-CN" sz="1600" dirty="0" smtClean="0">
                <a:latin typeface="Consolas" panose="020B0609020204030204" pitchFamily="49" charset="0"/>
                <a:ea typeface="微软雅黑" panose="020B0503020204020204" pitchFamily="34" charset="-122"/>
                <a:cs typeface="Consolas" panose="020B0609020204030204" pitchFamily="49" charset="0"/>
              </a:rPr>
              <a:t>class Student {</a:t>
            </a:r>
            <a:endParaRPr lang="en-US" altLang="zh-CN" sz="1600" dirty="0" smtClean="0">
              <a:latin typeface="Consolas" panose="020B0609020204030204" pitchFamily="49" charset="0"/>
              <a:ea typeface="微软雅黑" panose="020B0503020204020204" pitchFamily="34" charset="-122"/>
              <a:cs typeface="Consolas" panose="020B0609020204030204" pitchFamily="49" charset="0"/>
            </a:endParaRPr>
          </a:p>
          <a:p>
            <a:r>
              <a:rPr lang="en-US" altLang="zh-CN" sz="1600" dirty="0" smtClean="0">
                <a:latin typeface="Consolas" panose="020B0609020204030204" pitchFamily="49" charset="0"/>
                <a:ea typeface="微软雅黑" panose="020B0503020204020204" pitchFamily="34" charset="-122"/>
                <a:cs typeface="Consolas" panose="020B0609020204030204" pitchFamily="49" charset="0"/>
              </a:rPr>
              <a:t>public:</a:t>
            </a:r>
            <a:endParaRPr lang="en-US" altLang="zh-CN" sz="1600" dirty="0" smtClean="0">
              <a:latin typeface="Consolas" panose="020B0609020204030204" pitchFamily="49" charset="0"/>
              <a:ea typeface="微软雅黑" panose="020B0503020204020204" pitchFamily="34" charset="-122"/>
              <a:cs typeface="Consolas" panose="020B0609020204030204" pitchFamily="49" charset="0"/>
            </a:endParaRPr>
          </a:p>
          <a:p>
            <a:r>
              <a:rPr lang="en-US" altLang="zh-CN" sz="1600" dirty="0" smtClean="0">
                <a:latin typeface="Consolas" panose="020B0609020204030204" pitchFamily="49" charset="0"/>
                <a:ea typeface="微软雅黑" panose="020B0503020204020204" pitchFamily="34" charset="-122"/>
                <a:cs typeface="Consolas" panose="020B0609020204030204" pitchFamily="49" charset="0"/>
              </a:rPr>
              <a:t>  Student(</a:t>
            </a:r>
            <a:r>
              <a:rPr lang="en-US" altLang="zh-CN" sz="1600" dirty="0" err="1" smtClean="0">
                <a:latin typeface="Consolas" panose="020B0609020204030204" pitchFamily="49" charset="0"/>
                <a:ea typeface="微软雅黑" panose="020B0503020204020204" pitchFamily="34" charset="-122"/>
                <a:cs typeface="Consolas" panose="020B0609020204030204" pitchFamily="49" charset="0"/>
              </a:rPr>
              <a:t>int</a:t>
            </a:r>
            <a:r>
              <a:rPr lang="en-US" altLang="zh-CN" sz="1600" dirty="0" smtClean="0">
                <a:latin typeface="Consolas" panose="020B0609020204030204" pitchFamily="49" charset="0"/>
                <a:ea typeface="微软雅黑" panose="020B0503020204020204" pitchFamily="34" charset="-122"/>
                <a:cs typeface="Consolas" panose="020B0609020204030204" pitchFamily="49" charset="0"/>
              </a:rPr>
              <a:t> id, </a:t>
            </a:r>
            <a:r>
              <a:rPr lang="en-US" altLang="zh-CN" sz="1600" dirty="0" err="1" smtClean="0">
                <a:latin typeface="Consolas" panose="020B0609020204030204" pitchFamily="49" charset="0"/>
                <a:ea typeface="微软雅黑" panose="020B0503020204020204" pitchFamily="34" charset="-122"/>
                <a:cs typeface="Consolas" panose="020B0609020204030204" pitchFamily="49" charset="0"/>
              </a:rPr>
              <a:t>int</a:t>
            </a:r>
            <a:r>
              <a:rPr lang="en-US" altLang="zh-CN" sz="1600" dirty="0" smtClean="0">
                <a:latin typeface="Consolas" panose="020B0609020204030204" pitchFamily="49" charset="0"/>
                <a:ea typeface="微软雅黑" panose="020B0503020204020204" pitchFamily="34" charset="-122"/>
                <a:cs typeface="Consolas" panose="020B0609020204030204" pitchFamily="49" charset="0"/>
              </a:rPr>
              <a:t> </a:t>
            </a:r>
            <a:r>
              <a:rPr lang="en-US" altLang="zh-CN" sz="1600" dirty="0" err="1" smtClean="0">
                <a:latin typeface="Consolas" panose="020B0609020204030204" pitchFamily="49" charset="0"/>
                <a:ea typeface="微软雅黑" panose="020B0503020204020204" pitchFamily="34" charset="-122"/>
                <a:cs typeface="Consolas" panose="020B0609020204030204" pitchFamily="49" charset="0"/>
              </a:rPr>
              <a:t>cn</a:t>
            </a:r>
            <a:r>
              <a:rPr lang="en-US" altLang="zh-CN" sz="1600" dirty="0" smtClean="0">
                <a:latin typeface="Consolas" panose="020B0609020204030204" pitchFamily="49" charset="0"/>
                <a:ea typeface="微软雅黑" panose="020B0503020204020204" pitchFamily="34" charset="-122"/>
                <a:cs typeface="Consolas" panose="020B0609020204030204" pitchFamily="49" charset="0"/>
              </a:rPr>
              <a:t>);  </a:t>
            </a:r>
            <a:r>
              <a:rPr lang="en-US" altLang="zh-CN" sz="16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 </a:t>
            </a:r>
            <a:r>
              <a:rPr lang="zh-CN" altLang="en-US" sz="16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构造</a:t>
            </a:r>
            <a:r>
              <a:rPr lang="zh-CN" altLang="en-US" sz="1600" dirty="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函数</a:t>
            </a:r>
            <a:endParaRPr lang="en-US" altLang="zh-CN" sz="16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endParaRPr>
          </a:p>
          <a:p>
            <a:r>
              <a:rPr lang="en-US" altLang="zh-CN" sz="1600" dirty="0">
                <a:latin typeface="Consolas" panose="020B0609020204030204" pitchFamily="49" charset="0"/>
                <a:ea typeface="微软雅黑" panose="020B0503020204020204" pitchFamily="34" charset="-122"/>
                <a:cs typeface="Consolas" panose="020B0609020204030204" pitchFamily="49" charset="0"/>
              </a:rPr>
              <a:t> </a:t>
            </a:r>
            <a:r>
              <a:rPr lang="en-US" altLang="zh-CN" sz="1600" dirty="0" smtClean="0">
                <a:latin typeface="Consolas" panose="020B0609020204030204" pitchFamily="49" charset="0"/>
                <a:ea typeface="微软雅黑" panose="020B0503020204020204" pitchFamily="34" charset="-122"/>
                <a:cs typeface="Consolas" panose="020B0609020204030204" pitchFamily="49" charset="0"/>
              </a:rPr>
              <a:t> </a:t>
            </a:r>
            <a:r>
              <a:rPr lang="en-US" altLang="zh-CN" sz="1600" b="1" dirty="0" smtClean="0">
                <a:solidFill>
                  <a:srgbClr val="FF0000"/>
                </a:solidFill>
                <a:latin typeface="Consolas" panose="020B0609020204030204" pitchFamily="49" charset="0"/>
                <a:ea typeface="微软雅黑" panose="020B0503020204020204" pitchFamily="34" charset="-122"/>
                <a:cs typeface="Consolas" panose="020B0609020204030204" pitchFamily="49" charset="0"/>
              </a:rPr>
              <a:t>~Student</a:t>
            </a:r>
            <a:r>
              <a:rPr lang="en-US" altLang="zh-CN" sz="1600" dirty="0" smtClean="0">
                <a:latin typeface="Consolas" panose="020B0609020204030204" pitchFamily="49" charset="0"/>
                <a:ea typeface="微软雅黑" panose="020B0503020204020204" pitchFamily="34" charset="-122"/>
                <a:cs typeface="Consolas" panose="020B0609020204030204" pitchFamily="49" charset="0"/>
              </a:rPr>
              <a:t>(); </a:t>
            </a:r>
            <a:r>
              <a:rPr lang="en-US" altLang="zh-CN" sz="16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 </a:t>
            </a:r>
            <a:r>
              <a:rPr lang="zh-CN" altLang="en-US" sz="16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析构函数</a:t>
            </a:r>
            <a:endParaRPr lang="en-US" altLang="zh-CN" sz="16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endParaRPr>
          </a:p>
          <a:p>
            <a:r>
              <a:rPr lang="en-US" altLang="zh-CN" sz="1600" dirty="0">
                <a:latin typeface="Consolas" panose="020B0609020204030204" pitchFamily="49" charset="0"/>
                <a:ea typeface="微软雅黑" panose="020B0503020204020204" pitchFamily="34" charset="-122"/>
                <a:cs typeface="Consolas" panose="020B0609020204030204" pitchFamily="49" charset="0"/>
              </a:rPr>
              <a:t>  </a:t>
            </a:r>
            <a:r>
              <a:rPr lang="en-US" altLang="zh-CN" sz="1600" dirty="0" smtClean="0">
                <a:latin typeface="Consolas" panose="020B0609020204030204" pitchFamily="49" charset="0"/>
                <a:ea typeface="微软雅黑" panose="020B0503020204020204" pitchFamily="34" charset="-122"/>
                <a:cs typeface="Consolas" panose="020B0609020204030204" pitchFamily="49" charset="0"/>
              </a:rPr>
              <a:t>… …</a:t>
            </a:r>
            <a:endParaRPr lang="en-US" altLang="zh-CN" sz="1600" dirty="0" smtClean="0">
              <a:latin typeface="Consolas" panose="020B0609020204030204" pitchFamily="49" charset="0"/>
              <a:ea typeface="微软雅黑" panose="020B0503020204020204" pitchFamily="34" charset="-122"/>
              <a:cs typeface="Consolas" panose="020B0609020204030204" pitchFamily="49" charset="0"/>
            </a:endParaRPr>
          </a:p>
          <a:p>
            <a:r>
              <a:rPr lang="en-US" altLang="zh-CN" sz="1600" dirty="0" smtClean="0">
                <a:latin typeface="Consolas" panose="020B0609020204030204" pitchFamily="49" charset="0"/>
                <a:ea typeface="微软雅黑" panose="020B0503020204020204" pitchFamily="34" charset="-122"/>
                <a:cs typeface="Consolas" panose="020B0609020204030204" pitchFamily="49" charset="0"/>
              </a:rPr>
              <a:t>private:</a:t>
            </a:r>
            <a:endParaRPr lang="en-US" altLang="zh-CN" sz="1600" dirty="0" smtClean="0">
              <a:latin typeface="Consolas" panose="020B0609020204030204" pitchFamily="49" charset="0"/>
              <a:ea typeface="微软雅黑" panose="020B0503020204020204" pitchFamily="34" charset="-122"/>
              <a:cs typeface="Consolas" panose="020B0609020204030204" pitchFamily="49" charset="0"/>
            </a:endParaRPr>
          </a:p>
          <a:p>
            <a:r>
              <a:rPr lang="en-US" altLang="zh-CN" sz="1600" dirty="0" smtClean="0">
                <a:latin typeface="Consolas" panose="020B0609020204030204" pitchFamily="49" charset="0"/>
                <a:ea typeface="微软雅黑" panose="020B0503020204020204" pitchFamily="34" charset="-122"/>
                <a:cs typeface="Consolas" panose="020B0609020204030204" pitchFamily="49" charset="0"/>
              </a:rPr>
              <a:t>  </a:t>
            </a:r>
            <a:r>
              <a:rPr lang="en-US" altLang="zh-CN" sz="1600" dirty="0" err="1" smtClean="0">
                <a:latin typeface="Consolas" panose="020B0609020204030204" pitchFamily="49" charset="0"/>
                <a:ea typeface="微软雅黑" panose="020B0503020204020204" pitchFamily="34" charset="-122"/>
                <a:cs typeface="Consolas" panose="020B0609020204030204" pitchFamily="49" charset="0"/>
              </a:rPr>
              <a:t>int</a:t>
            </a:r>
            <a:r>
              <a:rPr lang="en-US" altLang="zh-CN" sz="1600" dirty="0" smtClean="0">
                <a:latin typeface="Consolas" panose="020B0609020204030204" pitchFamily="49" charset="0"/>
                <a:ea typeface="微软雅黑" panose="020B0503020204020204" pitchFamily="34" charset="-122"/>
                <a:cs typeface="Consolas" panose="020B0609020204030204" pitchFamily="49" charset="0"/>
              </a:rPr>
              <a:t> id, </a:t>
            </a:r>
            <a:r>
              <a:rPr lang="en-US" altLang="zh-CN" sz="1600" dirty="0" err="1" smtClean="0">
                <a:latin typeface="Consolas" panose="020B0609020204030204" pitchFamily="49" charset="0"/>
                <a:ea typeface="微软雅黑" panose="020B0503020204020204" pitchFamily="34" charset="-122"/>
                <a:cs typeface="Consolas" panose="020B0609020204030204" pitchFamily="49" charset="0"/>
              </a:rPr>
              <a:t>cn</a:t>
            </a:r>
            <a:r>
              <a:rPr lang="en-US" altLang="zh-CN" sz="1600" dirty="0" smtClean="0">
                <a:latin typeface="Consolas" panose="020B0609020204030204" pitchFamily="49" charset="0"/>
                <a:ea typeface="微软雅黑" panose="020B0503020204020204" pitchFamily="34" charset="-122"/>
                <a:cs typeface="Consolas" panose="020B0609020204030204" pitchFamily="49" charset="0"/>
              </a:rPr>
              <a:t>;   </a:t>
            </a:r>
            <a:r>
              <a:rPr lang="en-US" altLang="zh-CN" sz="1600" dirty="0" err="1" smtClean="0">
                <a:latin typeface="Consolas" panose="020B0609020204030204" pitchFamily="49" charset="0"/>
                <a:ea typeface="微软雅黑" panose="020B0503020204020204" pitchFamily="34" charset="-122"/>
                <a:cs typeface="Consolas" panose="020B0609020204030204" pitchFamily="49" charset="0"/>
              </a:rPr>
              <a:t>int</a:t>
            </a:r>
            <a:r>
              <a:rPr lang="en-US" altLang="zh-CN" sz="1600" dirty="0" smtClean="0">
                <a:latin typeface="Consolas" panose="020B0609020204030204" pitchFamily="49" charset="0"/>
                <a:ea typeface="微软雅黑" panose="020B0503020204020204" pitchFamily="34" charset="-122"/>
                <a:cs typeface="Consolas" panose="020B0609020204030204" pitchFamily="49" charset="0"/>
              </a:rPr>
              <a:t> *scores;</a:t>
            </a:r>
            <a:endParaRPr lang="en-US" altLang="zh-CN" sz="1600" dirty="0" smtClean="0">
              <a:latin typeface="Consolas" panose="020B0609020204030204" pitchFamily="49" charset="0"/>
              <a:ea typeface="微软雅黑" panose="020B0503020204020204" pitchFamily="34" charset="-122"/>
              <a:cs typeface="Consolas" panose="020B0609020204030204" pitchFamily="49" charset="0"/>
            </a:endParaRPr>
          </a:p>
          <a:p>
            <a:r>
              <a:rPr lang="en-US" altLang="zh-CN" sz="1600" dirty="0" smtClean="0">
                <a:latin typeface="Consolas" panose="020B0609020204030204" pitchFamily="49" charset="0"/>
                <a:ea typeface="微软雅黑" panose="020B0503020204020204" pitchFamily="34" charset="-122"/>
                <a:cs typeface="Consolas" panose="020B0609020204030204" pitchFamily="49" charset="0"/>
              </a:rPr>
              <a:t>}; </a:t>
            </a:r>
            <a:r>
              <a:rPr lang="en-US" altLang="zh-CN" sz="16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 </a:t>
            </a:r>
            <a:endParaRPr lang="en-US" altLang="zh-CN" sz="16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endParaRPr>
          </a:p>
        </p:txBody>
      </p:sp>
      <p:sp>
        <p:nvSpPr>
          <p:cNvPr id="6" name="TextBox 3"/>
          <p:cNvSpPr txBox="1"/>
          <p:nvPr/>
        </p:nvSpPr>
        <p:spPr>
          <a:xfrm>
            <a:off x="2627782" y="3238527"/>
            <a:ext cx="6347173" cy="1938992"/>
          </a:xfrm>
          <a:prstGeom prst="rect">
            <a:avLst/>
          </a:prstGeom>
          <a:solidFill>
            <a:srgbClr val="FFD073"/>
          </a:solidFill>
          <a:ln w="19050">
            <a:noFill/>
          </a:ln>
        </p:spPr>
        <p:txBody>
          <a:bodyPr wrap="square" rtlCol="0">
            <a:spAutoFit/>
          </a:bodyPr>
          <a:lstStyle>
            <a:defPPr>
              <a:defRPr lang="zh-CN"/>
            </a:defPPr>
            <a:lvl1pPr>
              <a:lnSpc>
                <a:spcPct val="150000"/>
              </a:lnSpc>
              <a:defRPr sz="1200" b="1">
                <a:latin typeface="Consolas" panose="020B0609020204030204" pitchFamily="49" charset="0"/>
                <a:ea typeface="微软雅黑" panose="020B0503020204020204" pitchFamily="34" charset="-122"/>
                <a:cs typeface="Consolas" panose="020B0609020204030204" pitchFamily="49" charset="0"/>
              </a:defRPr>
            </a:lvl1pPr>
          </a:lstStyle>
          <a:p>
            <a:r>
              <a:rPr lang="en-US" altLang="zh-CN" sz="1600" b="0" dirty="0" smtClean="0"/>
              <a:t>Student::Student( </a:t>
            </a:r>
            <a:r>
              <a:rPr lang="en-US" altLang="zh-CN" sz="1600" b="0" dirty="0" err="1" smtClean="0"/>
              <a:t>int</a:t>
            </a:r>
            <a:r>
              <a:rPr lang="en-US" altLang="zh-CN" sz="1600" b="0" dirty="0" smtClean="0"/>
              <a:t> id, </a:t>
            </a:r>
            <a:r>
              <a:rPr lang="en-US" altLang="zh-CN" sz="1600" b="0" dirty="0" err="1" smtClean="0"/>
              <a:t>int</a:t>
            </a:r>
            <a:r>
              <a:rPr lang="en-US" altLang="zh-CN" sz="1600" b="0" dirty="0" smtClean="0"/>
              <a:t> </a:t>
            </a:r>
            <a:r>
              <a:rPr lang="en-US" altLang="zh-CN" sz="1600" b="0" dirty="0" err="1" smtClean="0"/>
              <a:t>cn</a:t>
            </a:r>
            <a:r>
              <a:rPr lang="en-US" altLang="zh-CN" sz="1600" b="0" dirty="0" smtClean="0"/>
              <a:t> ) {</a:t>
            </a:r>
            <a:endParaRPr lang="en-US" altLang="zh-CN" sz="1600" b="0" dirty="0" smtClean="0"/>
          </a:p>
          <a:p>
            <a:r>
              <a:rPr lang="en-US" altLang="zh-CN" sz="1600" b="0" dirty="0" smtClean="0"/>
              <a:t>  this-&gt;id = id;   this-&gt;</a:t>
            </a:r>
            <a:r>
              <a:rPr lang="en-US" altLang="zh-CN" sz="1600" b="0" dirty="0" err="1" smtClean="0"/>
              <a:t>cn</a:t>
            </a:r>
            <a:r>
              <a:rPr lang="en-US" altLang="zh-CN" sz="1600" b="0" dirty="0" smtClean="0"/>
              <a:t> = </a:t>
            </a:r>
            <a:r>
              <a:rPr lang="en-US" altLang="zh-CN" sz="1600" b="0" dirty="0" err="1" smtClean="0"/>
              <a:t>cn</a:t>
            </a:r>
            <a:r>
              <a:rPr lang="en-US" altLang="zh-CN" sz="1600" b="0" dirty="0" smtClean="0"/>
              <a:t>;</a:t>
            </a:r>
            <a:endParaRPr lang="en-US" altLang="zh-CN" sz="1600" b="0" dirty="0" smtClean="0"/>
          </a:p>
          <a:p>
            <a:r>
              <a:rPr lang="en-US" altLang="zh-CN" sz="1600" b="0" dirty="0"/>
              <a:t> </a:t>
            </a:r>
            <a:r>
              <a:rPr lang="en-US" altLang="zh-CN" sz="1600" b="0" dirty="0" smtClean="0"/>
              <a:t> scores = </a:t>
            </a:r>
            <a:r>
              <a:rPr lang="en-US" altLang="zh-CN" sz="1600" b="0" dirty="0" smtClean="0">
                <a:solidFill>
                  <a:srgbClr val="3814B0"/>
                </a:solidFill>
              </a:rPr>
              <a:t>new</a:t>
            </a:r>
            <a:r>
              <a:rPr lang="en-US" altLang="zh-CN" sz="1600" b="0" dirty="0" smtClean="0"/>
              <a:t> </a:t>
            </a:r>
            <a:r>
              <a:rPr lang="en-US" altLang="zh-CN" sz="1600" b="0" dirty="0" err="1" smtClean="0"/>
              <a:t>int</a:t>
            </a:r>
            <a:r>
              <a:rPr lang="en-US" altLang="zh-CN" sz="1600" b="0" dirty="0" smtClean="0"/>
              <a:t>[</a:t>
            </a:r>
            <a:r>
              <a:rPr lang="en-US" altLang="zh-CN" sz="1600" b="0" dirty="0" err="1" smtClean="0"/>
              <a:t>cn</a:t>
            </a:r>
            <a:r>
              <a:rPr lang="en-US" altLang="zh-CN" sz="1600" b="0" dirty="0" smtClean="0"/>
              <a:t>]; </a:t>
            </a:r>
            <a:r>
              <a:rPr lang="en-US" altLang="zh-CN" sz="1600" b="0" dirty="0" smtClean="0">
                <a:solidFill>
                  <a:schemeClr val="tx1">
                    <a:lumMod val="50000"/>
                    <a:lumOff val="50000"/>
                  </a:schemeClr>
                </a:solidFill>
              </a:rPr>
              <a:t>// </a:t>
            </a:r>
            <a:r>
              <a:rPr lang="zh-CN" altLang="en-US" sz="1600" b="0" dirty="0" smtClean="0">
                <a:solidFill>
                  <a:schemeClr val="tx1">
                    <a:lumMod val="50000"/>
                    <a:lumOff val="50000"/>
                  </a:schemeClr>
                </a:solidFill>
              </a:rPr>
              <a:t>动态分配内存</a:t>
            </a:r>
            <a:endParaRPr lang="en-US" altLang="zh-CN" sz="1600" b="0" dirty="0">
              <a:solidFill>
                <a:schemeClr val="tx1">
                  <a:lumMod val="50000"/>
                  <a:lumOff val="50000"/>
                </a:schemeClr>
              </a:solidFill>
            </a:endParaRPr>
          </a:p>
          <a:p>
            <a:r>
              <a:rPr lang="en-US" altLang="zh-CN" sz="1600" b="0" dirty="0" smtClean="0"/>
              <a:t>}</a:t>
            </a:r>
            <a:endParaRPr lang="en-US" altLang="zh-CN" sz="1600" b="0" dirty="0" smtClean="0"/>
          </a:p>
          <a:p>
            <a:r>
              <a:rPr lang="en-US" altLang="zh-CN" sz="1600" b="0" dirty="0" smtClean="0"/>
              <a:t>Student::~Student(){  </a:t>
            </a:r>
            <a:r>
              <a:rPr lang="en-US" altLang="zh-CN" sz="1600" b="0" dirty="0" err="1" smtClean="0">
                <a:solidFill>
                  <a:srgbClr val="3814B0"/>
                </a:solidFill>
              </a:rPr>
              <a:t>deletle</a:t>
            </a:r>
            <a:r>
              <a:rPr lang="en-US" altLang="zh-CN" sz="1600" b="0" dirty="0" smtClean="0">
                <a:solidFill>
                  <a:srgbClr val="3814B0"/>
                </a:solidFill>
              </a:rPr>
              <a:t> []  </a:t>
            </a:r>
            <a:r>
              <a:rPr lang="en-US" altLang="zh-CN" sz="1600" b="0" dirty="0" smtClean="0"/>
              <a:t>scores; }</a:t>
            </a:r>
            <a:endParaRPr lang="en-US" altLang="zh-CN" sz="1600" b="0" dirty="0"/>
          </a:p>
        </p:txBody>
      </p:sp>
      <p:sp>
        <p:nvSpPr>
          <p:cNvPr id="7" name="TextBox 3"/>
          <p:cNvSpPr txBox="1"/>
          <p:nvPr/>
        </p:nvSpPr>
        <p:spPr>
          <a:xfrm>
            <a:off x="2627782" y="5177765"/>
            <a:ext cx="6347173" cy="1569660"/>
          </a:xfrm>
          <a:prstGeom prst="rect">
            <a:avLst/>
          </a:prstGeom>
          <a:solidFill>
            <a:schemeClr val="accent1">
              <a:lumMod val="20000"/>
              <a:lumOff val="80000"/>
            </a:schemeClr>
          </a:solidFill>
          <a:ln w="19050">
            <a:noFill/>
          </a:ln>
        </p:spPr>
        <p:txBody>
          <a:bodyPr wrap="square" rtlCol="0">
            <a:spAutoFit/>
          </a:bodyPr>
          <a:lstStyle>
            <a:defPPr>
              <a:defRPr lang="zh-CN"/>
            </a:defPPr>
            <a:lvl1pPr>
              <a:lnSpc>
                <a:spcPct val="150000"/>
              </a:lnSpc>
              <a:defRPr sz="1200" b="1">
                <a:latin typeface="Consolas" panose="020B0609020204030204" pitchFamily="49" charset="0"/>
                <a:ea typeface="微软雅黑" panose="020B0503020204020204" pitchFamily="34" charset="-122"/>
                <a:cs typeface="Consolas" panose="020B0609020204030204" pitchFamily="49" charset="0"/>
              </a:defRPr>
            </a:lvl1pPr>
          </a:lstStyle>
          <a:p>
            <a:r>
              <a:rPr lang="en-US" altLang="zh-CN" sz="1600" b="0" dirty="0" smtClean="0"/>
              <a:t>void main() {</a:t>
            </a:r>
            <a:endParaRPr lang="en-US" altLang="zh-CN" sz="1600" b="0" dirty="0" smtClean="0"/>
          </a:p>
          <a:p>
            <a:r>
              <a:rPr lang="en-US" altLang="zh-CN" sz="1600" b="0" dirty="0" smtClean="0"/>
              <a:t>  Student  jack( 119, 10 ); </a:t>
            </a:r>
            <a:endParaRPr lang="en-US" altLang="zh-CN" sz="1600" b="0" dirty="0" smtClean="0">
              <a:solidFill>
                <a:schemeClr val="tx1">
                  <a:lumMod val="50000"/>
                  <a:lumOff val="50000"/>
                </a:schemeClr>
              </a:solidFill>
            </a:endParaRPr>
          </a:p>
          <a:p>
            <a:r>
              <a:rPr lang="en-US" altLang="zh-CN" sz="1600" b="0" dirty="0"/>
              <a:t> </a:t>
            </a:r>
            <a:r>
              <a:rPr lang="en-US" altLang="zh-CN" sz="1600" b="0" dirty="0" smtClean="0"/>
              <a:t> return;</a:t>
            </a:r>
            <a:endParaRPr lang="en-US" altLang="zh-CN" sz="1600" b="0" dirty="0" smtClean="0"/>
          </a:p>
          <a:p>
            <a:r>
              <a:rPr lang="en-US" altLang="zh-CN" sz="1600" b="0" dirty="0" smtClean="0"/>
              <a:t>}</a:t>
            </a:r>
            <a:endParaRPr lang="en-US" altLang="zh-CN" sz="1600" b="0" dirty="0"/>
          </a:p>
        </p:txBody>
      </p:sp>
      <p:sp>
        <p:nvSpPr>
          <p:cNvPr id="8" name="文本框 7"/>
          <p:cNvSpPr txBox="1"/>
          <p:nvPr/>
        </p:nvSpPr>
        <p:spPr>
          <a:xfrm>
            <a:off x="108764" y="5720769"/>
            <a:ext cx="1441420" cy="307777"/>
          </a:xfrm>
          <a:prstGeom prst="rect">
            <a:avLst/>
          </a:prstGeom>
          <a:noFill/>
        </p:spPr>
        <p:txBody>
          <a:bodyPr wrap="none" rtlCol="0">
            <a:spAutoFit/>
          </a:bodyPr>
          <a:lstStyle/>
          <a:p>
            <a:r>
              <a:rPr lang="zh-CN" altLang="en-US" sz="14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构造函数被调用</a:t>
            </a:r>
            <a:endParaRPr lang="en-US" altLang="zh-CN" sz="14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endParaRPr>
          </a:p>
        </p:txBody>
      </p:sp>
      <p:sp>
        <p:nvSpPr>
          <p:cNvPr id="9" name="文本框 8"/>
          <p:cNvSpPr txBox="1"/>
          <p:nvPr/>
        </p:nvSpPr>
        <p:spPr>
          <a:xfrm>
            <a:off x="107504" y="6073551"/>
            <a:ext cx="1441420" cy="307777"/>
          </a:xfrm>
          <a:prstGeom prst="rect">
            <a:avLst/>
          </a:prstGeom>
          <a:noFill/>
        </p:spPr>
        <p:txBody>
          <a:bodyPr wrap="none" rtlCol="0">
            <a:spAutoFit/>
          </a:bodyPr>
          <a:lstStyle/>
          <a:p>
            <a:r>
              <a:rPr lang="zh-CN" altLang="en-US" sz="1400" dirty="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析构</a:t>
            </a:r>
            <a:r>
              <a:rPr lang="zh-CN" altLang="en-US" sz="14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函数被调用</a:t>
            </a:r>
            <a:endParaRPr lang="en-US" altLang="zh-CN" sz="14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endParaRPr>
          </a:p>
        </p:txBody>
      </p:sp>
      <p:cxnSp>
        <p:nvCxnSpPr>
          <p:cNvPr id="10" name="直接箭头连接符 9"/>
          <p:cNvCxnSpPr>
            <a:endCxn id="8" idx="3"/>
          </p:cNvCxnSpPr>
          <p:nvPr/>
        </p:nvCxnSpPr>
        <p:spPr>
          <a:xfrm flipH="1">
            <a:off x="1550184" y="5874657"/>
            <a:ext cx="1294884" cy="1"/>
          </a:xfrm>
          <a:prstGeom prst="straightConnector1">
            <a:avLst/>
          </a:prstGeom>
          <a:ln w="12700">
            <a:solidFill>
              <a:srgbClr val="3814B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p:nvPr/>
        </p:nvCxnSpPr>
        <p:spPr>
          <a:xfrm flipH="1">
            <a:off x="1548924" y="6237311"/>
            <a:ext cx="1294884" cy="1"/>
          </a:xfrm>
          <a:prstGeom prst="straightConnector1">
            <a:avLst/>
          </a:prstGeom>
          <a:ln w="12700">
            <a:solidFill>
              <a:srgbClr val="3814B0"/>
            </a:solidFill>
            <a:tailEnd type="triangle"/>
          </a:ln>
        </p:spPr>
        <p:style>
          <a:lnRef idx="1">
            <a:schemeClr val="accent1"/>
          </a:lnRef>
          <a:fillRef idx="0">
            <a:schemeClr val="accent1"/>
          </a:fillRef>
          <a:effectRef idx="0">
            <a:schemeClr val="accent1"/>
          </a:effectRef>
          <a:fontRef idx="minor">
            <a:schemeClr val="tx1"/>
          </a:fontRef>
        </p:style>
      </p:cxnSp>
      <p:sp>
        <p:nvSpPr>
          <p:cNvPr id="12" name="灯片编号占位符 11"/>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fade">
                                      <p:cBhvr>
                                        <p:cTn id="12" dur="500"/>
                                        <p:tgtEl>
                                          <p:spTgt spid="6">
                                            <p:txEl>
                                              <p:pRg st="0" end="0"/>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6">
                                            <p:txEl>
                                              <p:pRg st="1" end="1"/>
                                            </p:txEl>
                                          </p:spTgt>
                                        </p:tgtEl>
                                        <p:attrNameLst>
                                          <p:attrName>style.visibility</p:attrName>
                                        </p:attrNameLst>
                                      </p:cBhvr>
                                      <p:to>
                                        <p:strVal val="visible"/>
                                      </p:to>
                                    </p:set>
                                    <p:animEffect transition="in" filter="fade">
                                      <p:cBhvr>
                                        <p:cTn id="15" dur="500"/>
                                        <p:tgtEl>
                                          <p:spTgt spid="6">
                                            <p:txEl>
                                              <p:pRg st="1" end="1"/>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6">
                                            <p:txEl>
                                              <p:pRg st="2" end="2"/>
                                            </p:txEl>
                                          </p:spTgt>
                                        </p:tgtEl>
                                        <p:attrNameLst>
                                          <p:attrName>style.visibility</p:attrName>
                                        </p:attrNameLst>
                                      </p:cBhvr>
                                      <p:to>
                                        <p:strVal val="visible"/>
                                      </p:to>
                                    </p:set>
                                    <p:animEffect transition="in" filter="fade">
                                      <p:cBhvr>
                                        <p:cTn id="18" dur="500"/>
                                        <p:tgtEl>
                                          <p:spTgt spid="6">
                                            <p:txEl>
                                              <p:pRg st="2" end="2"/>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6">
                                            <p:txEl>
                                              <p:pRg st="3" end="3"/>
                                            </p:txEl>
                                          </p:spTgt>
                                        </p:tgtEl>
                                        <p:attrNameLst>
                                          <p:attrName>style.visibility</p:attrName>
                                        </p:attrNameLst>
                                      </p:cBhvr>
                                      <p:to>
                                        <p:strVal val="visible"/>
                                      </p:to>
                                    </p:set>
                                    <p:animEffect transition="in" filter="fade">
                                      <p:cBhvr>
                                        <p:cTn id="21" dur="500"/>
                                        <p:tgtEl>
                                          <p:spTgt spid="6">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6">
                                            <p:txEl>
                                              <p:pRg st="4" end="4"/>
                                            </p:txEl>
                                          </p:spTgt>
                                        </p:tgtEl>
                                        <p:attrNameLst>
                                          <p:attrName>style.visibility</p:attrName>
                                        </p:attrNameLst>
                                      </p:cBhvr>
                                      <p:to>
                                        <p:strVal val="visible"/>
                                      </p:to>
                                    </p:set>
                                    <p:animEffect transition="in" filter="fade">
                                      <p:cBhvr>
                                        <p:cTn id="26" dur="500"/>
                                        <p:tgtEl>
                                          <p:spTgt spid="6">
                                            <p:txEl>
                                              <p:pRg st="4" end="4"/>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fade">
                                      <p:cBhvr>
                                        <p:cTn id="31" dur="500"/>
                                        <p:tgtEl>
                                          <p:spTgt spid="7"/>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2" fill="hold" nodeType="clickEffect">
                                  <p:stCondLst>
                                    <p:cond delay="0"/>
                                  </p:stCondLst>
                                  <p:childTnLst>
                                    <p:set>
                                      <p:cBhvr>
                                        <p:cTn id="35" dur="1" fill="hold">
                                          <p:stCondLst>
                                            <p:cond delay="0"/>
                                          </p:stCondLst>
                                        </p:cTn>
                                        <p:tgtEl>
                                          <p:spTgt spid="10"/>
                                        </p:tgtEl>
                                        <p:attrNameLst>
                                          <p:attrName>style.visibility</p:attrName>
                                        </p:attrNameLst>
                                      </p:cBhvr>
                                      <p:to>
                                        <p:strVal val="visible"/>
                                      </p:to>
                                    </p:set>
                                    <p:animEffect transition="in" filter="wipe(right)">
                                      <p:cBhvr>
                                        <p:cTn id="36" dur="500"/>
                                        <p:tgtEl>
                                          <p:spTgt spid="10"/>
                                        </p:tgtEl>
                                      </p:cBhvr>
                                    </p:animEffect>
                                  </p:childTnLst>
                                </p:cTn>
                              </p:par>
                              <p:par>
                                <p:cTn id="37" presetID="22" presetClass="entr" presetSubtype="2" fill="hold" grpId="0" nodeType="withEffect">
                                  <p:stCondLst>
                                    <p:cond delay="0"/>
                                  </p:stCondLst>
                                  <p:childTnLst>
                                    <p:set>
                                      <p:cBhvr>
                                        <p:cTn id="38" dur="1" fill="hold">
                                          <p:stCondLst>
                                            <p:cond delay="0"/>
                                          </p:stCondLst>
                                        </p:cTn>
                                        <p:tgtEl>
                                          <p:spTgt spid="8"/>
                                        </p:tgtEl>
                                        <p:attrNameLst>
                                          <p:attrName>style.visibility</p:attrName>
                                        </p:attrNameLst>
                                      </p:cBhvr>
                                      <p:to>
                                        <p:strVal val="visible"/>
                                      </p:to>
                                    </p:set>
                                    <p:animEffect transition="in" filter="wipe(right)">
                                      <p:cBhvr>
                                        <p:cTn id="39" dur="500"/>
                                        <p:tgtEl>
                                          <p:spTgt spid="8"/>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2" fill="hold" nodeType="clickEffect">
                                  <p:stCondLst>
                                    <p:cond delay="0"/>
                                  </p:stCondLst>
                                  <p:childTnLst>
                                    <p:set>
                                      <p:cBhvr>
                                        <p:cTn id="43" dur="1" fill="hold">
                                          <p:stCondLst>
                                            <p:cond delay="0"/>
                                          </p:stCondLst>
                                        </p:cTn>
                                        <p:tgtEl>
                                          <p:spTgt spid="11"/>
                                        </p:tgtEl>
                                        <p:attrNameLst>
                                          <p:attrName>style.visibility</p:attrName>
                                        </p:attrNameLst>
                                      </p:cBhvr>
                                      <p:to>
                                        <p:strVal val="visible"/>
                                      </p:to>
                                    </p:set>
                                    <p:animEffect transition="in" filter="wipe(right)">
                                      <p:cBhvr>
                                        <p:cTn id="44" dur="500"/>
                                        <p:tgtEl>
                                          <p:spTgt spid="11"/>
                                        </p:tgtEl>
                                      </p:cBhvr>
                                    </p:animEffect>
                                  </p:childTnLst>
                                </p:cTn>
                              </p:par>
                              <p:par>
                                <p:cTn id="45" presetID="22" presetClass="entr" presetSubtype="2" fill="hold" grpId="0" nodeType="withEffect">
                                  <p:stCondLst>
                                    <p:cond delay="0"/>
                                  </p:stCondLst>
                                  <p:childTnLst>
                                    <p:set>
                                      <p:cBhvr>
                                        <p:cTn id="46" dur="1" fill="hold">
                                          <p:stCondLst>
                                            <p:cond delay="0"/>
                                          </p:stCondLst>
                                        </p:cTn>
                                        <p:tgtEl>
                                          <p:spTgt spid="9"/>
                                        </p:tgtEl>
                                        <p:attrNameLst>
                                          <p:attrName>style.visibility</p:attrName>
                                        </p:attrNameLst>
                                      </p:cBhvr>
                                      <p:to>
                                        <p:strVal val="visible"/>
                                      </p:to>
                                    </p:set>
                                    <p:animEffect transition="in" filter="wipe(right)">
                                      <p:cBhvr>
                                        <p:cTn id="4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bldLvl="0" animBg="1"/>
      <p:bldP spid="8" grpId="0"/>
      <p:bldP spid="9"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复制</a:t>
            </a:r>
            <a:r>
              <a:rPr lang="zh-CN" altLang="en-US" dirty="0" smtClean="0"/>
              <a:t>构造函数</a:t>
            </a:r>
            <a:endParaRPr lang="zh-CN" altLang="en-US" dirty="0"/>
          </a:p>
        </p:txBody>
      </p:sp>
      <p:sp>
        <p:nvSpPr>
          <p:cNvPr id="3" name="内容占位符 2"/>
          <p:cNvSpPr>
            <a:spLocks noGrp="1"/>
          </p:cNvSpPr>
          <p:nvPr>
            <p:ph idx="1"/>
          </p:nvPr>
        </p:nvSpPr>
        <p:spPr>
          <a:xfrm>
            <a:off x="2123728" y="1268760"/>
            <a:ext cx="6660232" cy="1584176"/>
          </a:xfrm>
        </p:spPr>
        <p:txBody>
          <a:bodyPr/>
          <a:lstStyle/>
          <a:p>
            <a:r>
              <a:rPr lang="zh-CN" altLang="en-US" dirty="0"/>
              <a:t>复制构造</a:t>
            </a:r>
            <a:r>
              <a:rPr lang="zh-CN" altLang="en-US" dirty="0" smtClean="0"/>
              <a:t>函数是一类特殊的构造函数</a:t>
            </a:r>
            <a:endParaRPr lang="en-US" altLang="zh-CN" dirty="0" smtClean="0"/>
          </a:p>
          <a:p>
            <a:r>
              <a:rPr lang="zh-CN" altLang="en-US" dirty="0" smtClean="0"/>
              <a:t>使得类具有自行复制本类对象的能力</a:t>
            </a:r>
            <a:endParaRPr lang="en-US" altLang="zh-CN" dirty="0" smtClean="0"/>
          </a:p>
          <a:p>
            <a:pPr marL="457200" lvl="1" indent="0">
              <a:buNone/>
            </a:pPr>
            <a:r>
              <a:rPr lang="zh-CN" altLang="en-US" dirty="0" smtClean="0">
                <a:solidFill>
                  <a:schemeClr val="tx1">
                    <a:lumMod val="50000"/>
                    <a:lumOff val="50000"/>
                  </a:schemeClr>
                </a:solidFill>
              </a:rPr>
              <a:t>  使用一个已经存在的对象去初始化一个同类的新对象</a:t>
            </a:r>
            <a:endParaRPr lang="zh-CN" altLang="en-US" dirty="0">
              <a:solidFill>
                <a:schemeClr val="tx1">
                  <a:lumMod val="50000"/>
                  <a:lumOff val="50000"/>
                </a:schemeClr>
              </a:solidFill>
            </a:endParaRPr>
          </a:p>
        </p:txBody>
      </p:sp>
      <p:sp>
        <p:nvSpPr>
          <p:cNvPr id="4" name="TextBox 3"/>
          <p:cNvSpPr txBox="1"/>
          <p:nvPr/>
        </p:nvSpPr>
        <p:spPr>
          <a:xfrm>
            <a:off x="2555775" y="2678613"/>
            <a:ext cx="6347173" cy="3046988"/>
          </a:xfrm>
          <a:prstGeom prst="rect">
            <a:avLst/>
          </a:prstGeom>
          <a:solidFill>
            <a:srgbClr val="FFFF73"/>
          </a:solidFill>
          <a:ln w="19050">
            <a:noFill/>
          </a:ln>
        </p:spPr>
        <p:txBody>
          <a:bodyPr wrap="square" rtlCol="0">
            <a:spAutoFit/>
          </a:bodyPr>
          <a:lstStyle/>
          <a:p>
            <a:r>
              <a:rPr lang="en-US" altLang="zh-CN" sz="1600" dirty="0" smtClean="0">
                <a:latin typeface="Consolas" panose="020B0609020204030204" pitchFamily="49" charset="0"/>
                <a:ea typeface="微软雅黑" panose="020B0503020204020204" pitchFamily="34" charset="-122"/>
                <a:cs typeface="Consolas" panose="020B0609020204030204" pitchFamily="49" charset="0"/>
              </a:rPr>
              <a:t>class Clock {</a:t>
            </a:r>
            <a:endParaRPr lang="en-US" altLang="zh-CN" sz="1600" dirty="0" smtClean="0">
              <a:latin typeface="Consolas" panose="020B0609020204030204" pitchFamily="49" charset="0"/>
              <a:ea typeface="微软雅黑" panose="020B0503020204020204" pitchFamily="34" charset="-122"/>
              <a:cs typeface="Consolas" panose="020B0609020204030204" pitchFamily="49" charset="0"/>
            </a:endParaRPr>
          </a:p>
          <a:p>
            <a:r>
              <a:rPr lang="en-US" altLang="zh-CN" sz="1600" dirty="0" smtClean="0">
                <a:latin typeface="Consolas" panose="020B0609020204030204" pitchFamily="49" charset="0"/>
                <a:ea typeface="微软雅黑" panose="020B0503020204020204" pitchFamily="34" charset="-122"/>
                <a:cs typeface="Consolas" panose="020B0609020204030204" pitchFamily="49" charset="0"/>
              </a:rPr>
              <a:t>public:</a:t>
            </a:r>
            <a:endParaRPr lang="en-US" altLang="zh-CN" sz="1600" dirty="0" smtClean="0">
              <a:latin typeface="Consolas" panose="020B0609020204030204" pitchFamily="49" charset="0"/>
              <a:ea typeface="微软雅黑" panose="020B0503020204020204" pitchFamily="34" charset="-122"/>
              <a:cs typeface="Consolas" panose="020B0609020204030204" pitchFamily="49" charset="0"/>
            </a:endParaRPr>
          </a:p>
          <a:p>
            <a:r>
              <a:rPr lang="en-US" altLang="zh-CN" sz="1600" dirty="0" smtClean="0">
                <a:latin typeface="Consolas" panose="020B0609020204030204" pitchFamily="49" charset="0"/>
                <a:ea typeface="微软雅黑" panose="020B0503020204020204" pitchFamily="34" charset="-122"/>
                <a:cs typeface="Consolas" panose="020B0609020204030204" pitchFamily="49" charset="0"/>
              </a:rPr>
              <a:t>  Clock();  </a:t>
            </a:r>
            <a:r>
              <a:rPr lang="en-US" altLang="zh-CN" sz="16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 </a:t>
            </a:r>
            <a:r>
              <a:rPr lang="zh-CN" altLang="en-US" sz="16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构造</a:t>
            </a:r>
            <a:r>
              <a:rPr lang="zh-CN" altLang="en-US" sz="1600" dirty="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函数</a:t>
            </a:r>
            <a:endParaRPr lang="en-US" altLang="zh-CN" sz="16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endParaRPr>
          </a:p>
          <a:p>
            <a:r>
              <a:rPr lang="en-US" altLang="zh-CN" sz="1600" dirty="0">
                <a:latin typeface="Consolas" panose="020B0609020204030204" pitchFamily="49" charset="0"/>
                <a:ea typeface="微软雅黑" panose="020B0503020204020204" pitchFamily="34" charset="-122"/>
                <a:cs typeface="Consolas" panose="020B0609020204030204" pitchFamily="49" charset="0"/>
              </a:rPr>
              <a:t> </a:t>
            </a:r>
            <a:r>
              <a:rPr lang="en-US" altLang="zh-CN" sz="1600" dirty="0" smtClean="0">
                <a:latin typeface="Consolas" panose="020B0609020204030204" pitchFamily="49" charset="0"/>
                <a:ea typeface="微软雅黑" panose="020B0503020204020204" pitchFamily="34" charset="-122"/>
                <a:cs typeface="Consolas" panose="020B0609020204030204" pitchFamily="49" charset="0"/>
              </a:rPr>
              <a:t> ~Clock(); </a:t>
            </a:r>
            <a:r>
              <a:rPr lang="en-US" altLang="zh-CN" sz="16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 </a:t>
            </a:r>
            <a:r>
              <a:rPr lang="zh-CN" altLang="en-US" sz="16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析构函数</a:t>
            </a:r>
            <a:endParaRPr lang="en-US" altLang="zh-CN" sz="16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endParaRPr>
          </a:p>
          <a:p>
            <a:r>
              <a:rPr lang="en-US" altLang="zh-CN" sz="1600" dirty="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 </a:t>
            </a:r>
            <a:r>
              <a:rPr lang="en-US" altLang="zh-CN" sz="16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 </a:t>
            </a:r>
            <a:endParaRPr lang="en-US" altLang="zh-CN" sz="16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endParaRPr>
          </a:p>
          <a:p>
            <a:r>
              <a:rPr lang="en-US" altLang="zh-CN" sz="1600" dirty="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 </a:t>
            </a:r>
            <a:r>
              <a:rPr lang="en-US" altLang="zh-CN" sz="16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 </a:t>
            </a:r>
            <a:r>
              <a:rPr lang="en-US" altLang="zh-CN" sz="1600" b="1" dirty="0" smtClean="0">
                <a:solidFill>
                  <a:srgbClr val="FF0000"/>
                </a:solidFill>
                <a:latin typeface="Consolas" panose="020B0609020204030204" pitchFamily="49" charset="0"/>
                <a:ea typeface="微软雅黑" panose="020B0503020204020204" pitchFamily="34" charset="-122"/>
                <a:cs typeface="Consolas" panose="020B0609020204030204" pitchFamily="49" charset="0"/>
              </a:rPr>
              <a:t>Clock</a:t>
            </a:r>
            <a:r>
              <a:rPr lang="en-US" altLang="zh-CN" sz="1600" dirty="0" smtClean="0">
                <a:latin typeface="Consolas" panose="020B0609020204030204" pitchFamily="49" charset="0"/>
                <a:ea typeface="微软雅黑" panose="020B0503020204020204" pitchFamily="34" charset="-122"/>
                <a:cs typeface="Consolas" panose="020B0609020204030204" pitchFamily="49" charset="0"/>
              </a:rPr>
              <a:t>( Clock </a:t>
            </a:r>
            <a:r>
              <a:rPr lang="en-US" altLang="zh-CN" sz="1600" dirty="0" smtClean="0">
                <a:solidFill>
                  <a:srgbClr val="FF0000"/>
                </a:solidFill>
                <a:latin typeface="Consolas" panose="020B0609020204030204" pitchFamily="49" charset="0"/>
                <a:ea typeface="微软雅黑" panose="020B0503020204020204" pitchFamily="34" charset="-122"/>
                <a:cs typeface="Consolas" panose="020B0609020204030204" pitchFamily="49" charset="0"/>
              </a:rPr>
              <a:t>&amp;</a:t>
            </a:r>
            <a:r>
              <a:rPr lang="en-US" altLang="zh-CN" sz="1600" dirty="0" smtClean="0">
                <a:latin typeface="Consolas" panose="020B0609020204030204" pitchFamily="49" charset="0"/>
                <a:ea typeface="微软雅黑" panose="020B0503020204020204" pitchFamily="34" charset="-122"/>
                <a:cs typeface="Consolas" panose="020B0609020204030204" pitchFamily="49" charset="0"/>
              </a:rPr>
              <a:t> clock ); </a:t>
            </a:r>
            <a:r>
              <a:rPr lang="en-US" altLang="zh-CN" sz="16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 </a:t>
            </a:r>
            <a:r>
              <a:rPr lang="zh-CN" altLang="en-US" sz="16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复制构造函数</a:t>
            </a:r>
            <a:endParaRPr lang="en-US" altLang="zh-CN" sz="16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endParaRPr>
          </a:p>
          <a:p>
            <a:endParaRPr lang="en-US" altLang="zh-CN" sz="16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endParaRPr>
          </a:p>
          <a:p>
            <a:r>
              <a:rPr lang="en-US" altLang="zh-CN" sz="1600" dirty="0">
                <a:latin typeface="Consolas" panose="020B0609020204030204" pitchFamily="49" charset="0"/>
                <a:ea typeface="微软雅黑" panose="020B0503020204020204" pitchFamily="34" charset="-122"/>
                <a:cs typeface="Consolas" panose="020B0609020204030204" pitchFamily="49" charset="0"/>
              </a:rPr>
              <a:t> </a:t>
            </a:r>
            <a:r>
              <a:rPr lang="en-US" altLang="zh-CN" sz="1600" dirty="0" smtClean="0">
                <a:latin typeface="Consolas" panose="020B0609020204030204" pitchFamily="49" charset="0"/>
                <a:ea typeface="微软雅黑" panose="020B0503020204020204" pitchFamily="34" charset="-122"/>
                <a:cs typeface="Consolas" panose="020B0609020204030204" pitchFamily="49" charset="0"/>
              </a:rPr>
              <a:t> void </a:t>
            </a:r>
            <a:r>
              <a:rPr lang="en-US" altLang="zh-CN" sz="1600" dirty="0" err="1" smtClean="0">
                <a:latin typeface="Consolas" panose="020B0609020204030204" pitchFamily="49" charset="0"/>
                <a:ea typeface="微软雅黑" panose="020B0503020204020204" pitchFamily="34" charset="-122"/>
                <a:cs typeface="Consolas" panose="020B0609020204030204" pitchFamily="49" charset="0"/>
              </a:rPr>
              <a:t>setTime</a:t>
            </a:r>
            <a:r>
              <a:rPr lang="en-US" altLang="zh-CN" sz="1600" dirty="0" smtClean="0">
                <a:latin typeface="Consolas" panose="020B0609020204030204" pitchFamily="49" charset="0"/>
                <a:ea typeface="微软雅黑" panose="020B0503020204020204" pitchFamily="34" charset="-122"/>
                <a:cs typeface="Consolas" panose="020B0609020204030204" pitchFamily="49" charset="0"/>
              </a:rPr>
              <a:t>( </a:t>
            </a:r>
            <a:r>
              <a:rPr lang="en-US" altLang="zh-CN" sz="1600" dirty="0" err="1" smtClean="0">
                <a:latin typeface="Consolas" panose="020B0609020204030204" pitchFamily="49" charset="0"/>
                <a:ea typeface="微软雅黑" panose="020B0503020204020204" pitchFamily="34" charset="-122"/>
                <a:cs typeface="Consolas" panose="020B0609020204030204" pitchFamily="49" charset="0"/>
              </a:rPr>
              <a:t>int</a:t>
            </a:r>
            <a:r>
              <a:rPr lang="en-US" altLang="zh-CN" sz="1600" dirty="0" smtClean="0">
                <a:latin typeface="Consolas" panose="020B0609020204030204" pitchFamily="49" charset="0"/>
                <a:ea typeface="微软雅黑" panose="020B0503020204020204" pitchFamily="34" charset="-122"/>
                <a:cs typeface="Consolas" panose="020B0609020204030204" pitchFamily="49" charset="0"/>
              </a:rPr>
              <a:t> h, </a:t>
            </a:r>
            <a:r>
              <a:rPr lang="en-US" altLang="zh-CN" sz="1600" dirty="0" err="1" smtClean="0">
                <a:latin typeface="Consolas" panose="020B0609020204030204" pitchFamily="49" charset="0"/>
                <a:ea typeface="微软雅黑" panose="020B0503020204020204" pitchFamily="34" charset="-122"/>
                <a:cs typeface="Consolas" panose="020B0609020204030204" pitchFamily="49" charset="0"/>
              </a:rPr>
              <a:t>int</a:t>
            </a:r>
            <a:r>
              <a:rPr lang="en-US" altLang="zh-CN" sz="1600" dirty="0" smtClean="0">
                <a:latin typeface="Consolas" panose="020B0609020204030204" pitchFamily="49" charset="0"/>
                <a:ea typeface="微软雅黑" panose="020B0503020204020204" pitchFamily="34" charset="-122"/>
                <a:cs typeface="Consolas" panose="020B0609020204030204" pitchFamily="49" charset="0"/>
              </a:rPr>
              <a:t> m, </a:t>
            </a:r>
            <a:r>
              <a:rPr lang="en-US" altLang="zh-CN" sz="1600" dirty="0" err="1" smtClean="0">
                <a:latin typeface="Consolas" panose="020B0609020204030204" pitchFamily="49" charset="0"/>
                <a:ea typeface="微软雅黑" panose="020B0503020204020204" pitchFamily="34" charset="-122"/>
                <a:cs typeface="Consolas" panose="020B0609020204030204" pitchFamily="49" charset="0"/>
              </a:rPr>
              <a:t>int</a:t>
            </a:r>
            <a:r>
              <a:rPr lang="en-US" altLang="zh-CN" sz="1600" dirty="0" smtClean="0">
                <a:latin typeface="Consolas" panose="020B0609020204030204" pitchFamily="49" charset="0"/>
                <a:ea typeface="微软雅黑" panose="020B0503020204020204" pitchFamily="34" charset="-122"/>
                <a:cs typeface="Consolas" panose="020B0609020204030204" pitchFamily="49" charset="0"/>
              </a:rPr>
              <a:t> s );</a:t>
            </a:r>
            <a:endParaRPr lang="en-US" altLang="zh-CN" sz="1600" dirty="0" smtClean="0">
              <a:latin typeface="Consolas" panose="020B0609020204030204" pitchFamily="49" charset="0"/>
              <a:ea typeface="微软雅黑" panose="020B0503020204020204" pitchFamily="34" charset="-122"/>
              <a:cs typeface="Consolas" panose="020B0609020204030204" pitchFamily="49" charset="0"/>
            </a:endParaRPr>
          </a:p>
          <a:p>
            <a:endParaRPr lang="en-US" altLang="zh-CN" sz="1600" dirty="0" smtClean="0">
              <a:latin typeface="Consolas" panose="020B0609020204030204" pitchFamily="49" charset="0"/>
              <a:ea typeface="微软雅黑" panose="020B0503020204020204" pitchFamily="34" charset="-122"/>
              <a:cs typeface="Consolas" panose="020B0609020204030204" pitchFamily="49" charset="0"/>
            </a:endParaRPr>
          </a:p>
          <a:p>
            <a:r>
              <a:rPr lang="en-US" altLang="zh-CN" sz="1600" dirty="0" smtClean="0">
                <a:latin typeface="Consolas" panose="020B0609020204030204" pitchFamily="49" charset="0"/>
                <a:ea typeface="微软雅黑" panose="020B0503020204020204" pitchFamily="34" charset="-122"/>
                <a:cs typeface="Consolas" panose="020B0609020204030204" pitchFamily="49" charset="0"/>
              </a:rPr>
              <a:t>private:</a:t>
            </a:r>
            <a:endParaRPr lang="en-US" altLang="zh-CN" sz="1600" dirty="0" smtClean="0">
              <a:latin typeface="Consolas" panose="020B0609020204030204" pitchFamily="49" charset="0"/>
              <a:ea typeface="微软雅黑" panose="020B0503020204020204" pitchFamily="34" charset="-122"/>
              <a:cs typeface="Consolas" panose="020B0609020204030204" pitchFamily="49" charset="0"/>
            </a:endParaRPr>
          </a:p>
          <a:p>
            <a:r>
              <a:rPr lang="en-US" altLang="zh-CN" sz="1600" dirty="0" smtClean="0">
                <a:latin typeface="Consolas" panose="020B0609020204030204" pitchFamily="49" charset="0"/>
                <a:ea typeface="微软雅黑" panose="020B0503020204020204" pitchFamily="34" charset="-122"/>
                <a:cs typeface="Consolas" panose="020B0609020204030204" pitchFamily="49" charset="0"/>
              </a:rPr>
              <a:t>  </a:t>
            </a:r>
            <a:r>
              <a:rPr lang="en-US" altLang="zh-CN" sz="1600" dirty="0" err="1" smtClean="0">
                <a:latin typeface="Consolas" panose="020B0609020204030204" pitchFamily="49" charset="0"/>
                <a:ea typeface="微软雅黑" panose="020B0503020204020204" pitchFamily="34" charset="-122"/>
                <a:cs typeface="Consolas" panose="020B0609020204030204" pitchFamily="49" charset="0"/>
              </a:rPr>
              <a:t>int</a:t>
            </a:r>
            <a:r>
              <a:rPr lang="en-US" altLang="zh-CN" sz="1600" dirty="0" smtClean="0">
                <a:latin typeface="Consolas" panose="020B0609020204030204" pitchFamily="49" charset="0"/>
                <a:ea typeface="微软雅黑" panose="020B0503020204020204" pitchFamily="34" charset="-122"/>
                <a:cs typeface="Consolas" panose="020B0609020204030204" pitchFamily="49" charset="0"/>
              </a:rPr>
              <a:t> hour, minute, second;</a:t>
            </a:r>
            <a:endParaRPr lang="en-US" altLang="zh-CN" sz="1600" dirty="0" smtClean="0">
              <a:latin typeface="Consolas" panose="020B0609020204030204" pitchFamily="49" charset="0"/>
              <a:ea typeface="微软雅黑" panose="020B0503020204020204" pitchFamily="34" charset="-122"/>
              <a:cs typeface="Consolas" panose="020B0609020204030204" pitchFamily="49" charset="0"/>
            </a:endParaRPr>
          </a:p>
          <a:p>
            <a:r>
              <a:rPr lang="en-US" altLang="zh-CN" sz="1600" dirty="0" smtClean="0">
                <a:latin typeface="Consolas" panose="020B0609020204030204" pitchFamily="49" charset="0"/>
                <a:ea typeface="微软雅黑" panose="020B0503020204020204" pitchFamily="34" charset="-122"/>
                <a:cs typeface="Consolas" panose="020B0609020204030204" pitchFamily="49" charset="0"/>
              </a:rPr>
              <a:t>}; </a:t>
            </a:r>
            <a:r>
              <a:rPr lang="en-US" altLang="zh-CN" sz="16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 </a:t>
            </a:r>
            <a:endParaRPr lang="en-US" altLang="zh-CN" sz="16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endParaRPr>
          </a:p>
        </p:txBody>
      </p:sp>
      <p:sp>
        <p:nvSpPr>
          <p:cNvPr id="5" name="文本框 4"/>
          <p:cNvSpPr txBox="1"/>
          <p:nvPr/>
        </p:nvSpPr>
        <p:spPr>
          <a:xfrm>
            <a:off x="107504" y="3933056"/>
            <a:ext cx="1980029" cy="738664"/>
          </a:xfrm>
          <a:prstGeom prst="rect">
            <a:avLst/>
          </a:prstGeom>
          <a:noFill/>
        </p:spPr>
        <p:txBody>
          <a:bodyPr wrap="none" rtlCol="0">
            <a:spAutoFit/>
          </a:bodyPr>
          <a:lstStyle/>
          <a:p>
            <a:r>
              <a:rPr lang="zh-CN" altLang="en-US" sz="14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与普通构造函数一样，</a:t>
            </a:r>
            <a:endParaRPr lang="en-US" altLang="zh-CN" sz="14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endParaRPr>
          </a:p>
          <a:p>
            <a:r>
              <a:rPr lang="zh-CN" altLang="en-US" sz="14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复制构造函数也没有</a:t>
            </a:r>
            <a:endParaRPr lang="en-US" altLang="zh-CN" sz="14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endParaRPr>
          </a:p>
          <a:p>
            <a:r>
              <a:rPr lang="zh-CN" altLang="en-US" sz="1400" dirty="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返回</a:t>
            </a:r>
            <a:r>
              <a:rPr lang="zh-CN" altLang="en-US" sz="14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值</a:t>
            </a:r>
            <a:endParaRPr lang="en-US" altLang="zh-CN" sz="14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endParaRPr>
          </a:p>
        </p:txBody>
      </p:sp>
      <p:sp>
        <p:nvSpPr>
          <p:cNvPr id="6" name="文本框 5"/>
          <p:cNvSpPr txBox="1"/>
          <p:nvPr/>
        </p:nvSpPr>
        <p:spPr>
          <a:xfrm>
            <a:off x="107504" y="4797152"/>
            <a:ext cx="1800493" cy="738664"/>
          </a:xfrm>
          <a:prstGeom prst="rect">
            <a:avLst/>
          </a:prstGeom>
          <a:noFill/>
        </p:spPr>
        <p:txBody>
          <a:bodyPr wrap="none" rtlCol="0">
            <a:spAutoFit/>
          </a:bodyPr>
          <a:lstStyle/>
          <a:p>
            <a:r>
              <a:rPr lang="zh-CN" altLang="en-US" sz="14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复制构造函数的形参</a:t>
            </a:r>
            <a:endParaRPr lang="en-US" altLang="zh-CN" sz="14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endParaRPr>
          </a:p>
          <a:p>
            <a:r>
              <a:rPr lang="zh-CN" altLang="en-US" sz="1400" b="1" dirty="0" smtClean="0">
                <a:solidFill>
                  <a:srgbClr val="FF0000"/>
                </a:solidFill>
                <a:latin typeface="Consolas" panose="020B0609020204030204" pitchFamily="49" charset="0"/>
                <a:ea typeface="微软雅黑" panose="020B0503020204020204" pitchFamily="34" charset="-122"/>
                <a:cs typeface="Consolas" panose="020B0609020204030204" pitchFamily="49" charset="0"/>
              </a:rPr>
              <a:t>必须是引用</a:t>
            </a:r>
            <a:r>
              <a:rPr lang="zh-CN" altLang="en-US" sz="14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类型，也</a:t>
            </a:r>
            <a:endParaRPr lang="en-US" altLang="zh-CN" sz="14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endParaRPr>
          </a:p>
          <a:p>
            <a:r>
              <a:rPr lang="zh-CN" altLang="en-US" sz="14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可以使常引用类型</a:t>
            </a:r>
            <a:endParaRPr lang="en-US" altLang="zh-CN" sz="14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endParaRPr>
          </a:p>
        </p:txBody>
      </p:sp>
      <p:sp>
        <p:nvSpPr>
          <p:cNvPr id="7" name="文本框 6"/>
          <p:cNvSpPr txBox="1"/>
          <p:nvPr/>
        </p:nvSpPr>
        <p:spPr>
          <a:xfrm>
            <a:off x="107503" y="1412776"/>
            <a:ext cx="1819729" cy="523220"/>
          </a:xfrm>
          <a:prstGeom prst="rect">
            <a:avLst/>
          </a:prstGeom>
          <a:noFill/>
        </p:spPr>
        <p:txBody>
          <a:bodyPr wrap="none" rtlCol="0">
            <a:spAutoFit/>
          </a:bodyPr>
          <a:lstStyle/>
          <a:p>
            <a:r>
              <a:rPr lang="zh-CN" altLang="en-US" sz="14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复制构造函数也常常</a:t>
            </a:r>
            <a:endParaRPr lang="en-US" altLang="zh-CN" sz="14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endParaRPr>
          </a:p>
          <a:p>
            <a:r>
              <a:rPr lang="zh-CN" altLang="en-US" sz="14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称为</a:t>
            </a:r>
            <a:r>
              <a:rPr lang="en-US" altLang="zh-CN" sz="14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a:t>
            </a:r>
            <a:r>
              <a:rPr lang="zh-CN" altLang="en-US" sz="14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拷贝构造函数</a:t>
            </a:r>
            <a:r>
              <a:rPr lang="en-US" altLang="zh-CN" sz="14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a:t>
            </a:r>
            <a:endParaRPr lang="en-US" altLang="zh-CN" sz="14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endParaRPr>
          </a:p>
        </p:txBody>
      </p:sp>
      <p:sp>
        <p:nvSpPr>
          <p:cNvPr id="8" name="灯片编号占位符 7"/>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0" end="0"/>
                                            </p:txEl>
                                          </p:spTgt>
                                        </p:tgtEl>
                                        <p:attrNameLst>
                                          <p:attrName>style.visibility</p:attrName>
                                        </p:attrNameLst>
                                      </p:cBhvr>
                                      <p:to>
                                        <p:strVal val="visible"/>
                                      </p:to>
                                    </p:set>
                                    <p:animEffect transition="in" filter="fade">
                                      <p:cBhvr>
                                        <p:cTn id="22" dur="500"/>
                                        <p:tgtEl>
                                          <p:spTgt spid="4">
                                            <p:txEl>
                                              <p:pRg st="0" end="0"/>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4">
                                            <p:txEl>
                                              <p:pRg st="1" end="1"/>
                                            </p:txEl>
                                          </p:spTgt>
                                        </p:tgtEl>
                                        <p:attrNameLst>
                                          <p:attrName>style.visibility</p:attrName>
                                        </p:attrNameLst>
                                      </p:cBhvr>
                                      <p:to>
                                        <p:strVal val="visible"/>
                                      </p:to>
                                    </p:set>
                                    <p:animEffect transition="in" filter="fade">
                                      <p:cBhvr>
                                        <p:cTn id="25" dur="500"/>
                                        <p:tgtEl>
                                          <p:spTgt spid="4">
                                            <p:txEl>
                                              <p:pRg st="1" end="1"/>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4">
                                            <p:txEl>
                                              <p:pRg st="2" end="2"/>
                                            </p:txEl>
                                          </p:spTgt>
                                        </p:tgtEl>
                                        <p:attrNameLst>
                                          <p:attrName>style.visibility</p:attrName>
                                        </p:attrNameLst>
                                      </p:cBhvr>
                                      <p:to>
                                        <p:strVal val="visible"/>
                                      </p:to>
                                    </p:set>
                                    <p:animEffect transition="in" filter="fade">
                                      <p:cBhvr>
                                        <p:cTn id="28" dur="500"/>
                                        <p:tgtEl>
                                          <p:spTgt spid="4">
                                            <p:txEl>
                                              <p:pRg st="2" end="2"/>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4">
                                            <p:txEl>
                                              <p:pRg st="3" end="3"/>
                                            </p:txEl>
                                          </p:spTgt>
                                        </p:tgtEl>
                                        <p:attrNameLst>
                                          <p:attrName>style.visibility</p:attrName>
                                        </p:attrNameLst>
                                      </p:cBhvr>
                                      <p:to>
                                        <p:strVal val="visible"/>
                                      </p:to>
                                    </p:set>
                                    <p:animEffect transition="in" filter="fade">
                                      <p:cBhvr>
                                        <p:cTn id="31" dur="500"/>
                                        <p:tgtEl>
                                          <p:spTgt spid="4">
                                            <p:txEl>
                                              <p:pRg st="3" end="3"/>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4">
                                            <p:txEl>
                                              <p:pRg st="7" end="7"/>
                                            </p:txEl>
                                          </p:spTgt>
                                        </p:tgtEl>
                                        <p:attrNameLst>
                                          <p:attrName>style.visibility</p:attrName>
                                        </p:attrNameLst>
                                      </p:cBhvr>
                                      <p:to>
                                        <p:strVal val="visible"/>
                                      </p:to>
                                    </p:set>
                                    <p:animEffect transition="in" filter="fade">
                                      <p:cBhvr>
                                        <p:cTn id="34" dur="500"/>
                                        <p:tgtEl>
                                          <p:spTgt spid="4">
                                            <p:txEl>
                                              <p:pRg st="7" end="7"/>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4">
                                            <p:txEl>
                                              <p:pRg st="9" end="9"/>
                                            </p:txEl>
                                          </p:spTgt>
                                        </p:tgtEl>
                                        <p:attrNameLst>
                                          <p:attrName>style.visibility</p:attrName>
                                        </p:attrNameLst>
                                      </p:cBhvr>
                                      <p:to>
                                        <p:strVal val="visible"/>
                                      </p:to>
                                    </p:set>
                                    <p:animEffect transition="in" filter="fade">
                                      <p:cBhvr>
                                        <p:cTn id="37" dur="500"/>
                                        <p:tgtEl>
                                          <p:spTgt spid="4">
                                            <p:txEl>
                                              <p:pRg st="9" end="9"/>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4">
                                            <p:txEl>
                                              <p:pRg st="10" end="10"/>
                                            </p:txEl>
                                          </p:spTgt>
                                        </p:tgtEl>
                                        <p:attrNameLst>
                                          <p:attrName>style.visibility</p:attrName>
                                        </p:attrNameLst>
                                      </p:cBhvr>
                                      <p:to>
                                        <p:strVal val="visible"/>
                                      </p:to>
                                    </p:set>
                                    <p:animEffect transition="in" filter="fade">
                                      <p:cBhvr>
                                        <p:cTn id="40" dur="500"/>
                                        <p:tgtEl>
                                          <p:spTgt spid="4">
                                            <p:txEl>
                                              <p:pRg st="10" end="10"/>
                                            </p:txEl>
                                          </p:spTgt>
                                        </p:tgtEl>
                                      </p:cBhvr>
                                    </p:animEffect>
                                  </p:childTnLst>
                                </p:cTn>
                              </p:par>
                              <p:par>
                                <p:cTn id="41" presetID="10" presetClass="entr" presetSubtype="0" fill="hold" nodeType="withEffect">
                                  <p:stCondLst>
                                    <p:cond delay="0"/>
                                  </p:stCondLst>
                                  <p:childTnLst>
                                    <p:set>
                                      <p:cBhvr>
                                        <p:cTn id="42" dur="1" fill="hold">
                                          <p:stCondLst>
                                            <p:cond delay="0"/>
                                          </p:stCondLst>
                                        </p:cTn>
                                        <p:tgtEl>
                                          <p:spTgt spid="4">
                                            <p:txEl>
                                              <p:pRg st="11" end="11"/>
                                            </p:txEl>
                                          </p:spTgt>
                                        </p:tgtEl>
                                        <p:attrNameLst>
                                          <p:attrName>style.visibility</p:attrName>
                                        </p:attrNameLst>
                                      </p:cBhvr>
                                      <p:to>
                                        <p:strVal val="visible"/>
                                      </p:to>
                                    </p:set>
                                    <p:animEffect transition="in" filter="fade">
                                      <p:cBhvr>
                                        <p:cTn id="43" dur="500"/>
                                        <p:tgtEl>
                                          <p:spTgt spid="4">
                                            <p:txEl>
                                              <p:pRg st="11" end="11"/>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4">
                                            <p:txEl>
                                              <p:pRg st="5" end="5"/>
                                            </p:txEl>
                                          </p:spTgt>
                                        </p:tgtEl>
                                        <p:attrNameLst>
                                          <p:attrName>style.visibility</p:attrName>
                                        </p:attrNameLst>
                                      </p:cBhvr>
                                      <p:to>
                                        <p:strVal val="visible"/>
                                      </p:to>
                                    </p:set>
                                    <p:animEffect transition="in" filter="fade">
                                      <p:cBhvr>
                                        <p:cTn id="48" dur="500"/>
                                        <p:tgtEl>
                                          <p:spTgt spid="4">
                                            <p:txEl>
                                              <p:pRg st="5" end="5"/>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5"/>
                                        </p:tgtEl>
                                        <p:attrNameLst>
                                          <p:attrName>style.visibility</p:attrName>
                                        </p:attrNameLst>
                                      </p:cBhvr>
                                      <p:to>
                                        <p:strVal val="visible"/>
                                      </p:to>
                                    </p:set>
                                    <p:animEffect transition="in" filter="fade">
                                      <p:cBhvr>
                                        <p:cTn id="53" dur="500"/>
                                        <p:tgtEl>
                                          <p:spTgt spid="5"/>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6"/>
                                        </p:tgtEl>
                                        <p:attrNameLst>
                                          <p:attrName>style.visibility</p:attrName>
                                        </p:attrNameLst>
                                      </p:cBhvr>
                                      <p:to>
                                        <p:strVal val="visible"/>
                                      </p:to>
                                    </p:set>
                                    <p:animEffect transition="in" filter="fade">
                                      <p:cBhvr>
                                        <p:cTn id="5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6"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复制构造</a:t>
            </a:r>
            <a:r>
              <a:rPr lang="zh-CN" altLang="en-US" dirty="0" smtClean="0"/>
              <a:t>函数（续）</a:t>
            </a:r>
            <a:endParaRPr lang="zh-CN" altLang="en-US" dirty="0"/>
          </a:p>
        </p:txBody>
      </p:sp>
      <p:sp>
        <p:nvSpPr>
          <p:cNvPr id="4" name="TextBox 3"/>
          <p:cNvSpPr txBox="1"/>
          <p:nvPr/>
        </p:nvSpPr>
        <p:spPr>
          <a:xfrm>
            <a:off x="2555776" y="1340768"/>
            <a:ext cx="6347173" cy="3416320"/>
          </a:xfrm>
          <a:prstGeom prst="rect">
            <a:avLst/>
          </a:prstGeom>
          <a:solidFill>
            <a:schemeClr val="accent1">
              <a:lumMod val="20000"/>
              <a:lumOff val="80000"/>
            </a:schemeClr>
          </a:solidFill>
          <a:ln w="19050">
            <a:noFill/>
          </a:ln>
        </p:spPr>
        <p:txBody>
          <a:bodyPr wrap="square" rtlCol="0">
            <a:spAutoFit/>
          </a:bodyPr>
          <a:lstStyle>
            <a:defPPr>
              <a:defRPr lang="zh-CN"/>
            </a:defPPr>
            <a:lvl1pPr>
              <a:lnSpc>
                <a:spcPct val="150000"/>
              </a:lnSpc>
              <a:defRPr sz="1200" b="1">
                <a:latin typeface="Consolas" panose="020B0609020204030204" pitchFamily="49" charset="0"/>
                <a:ea typeface="微软雅黑" panose="020B0503020204020204" pitchFamily="34" charset="-122"/>
                <a:cs typeface="Consolas" panose="020B0609020204030204" pitchFamily="49" charset="0"/>
              </a:defRPr>
            </a:lvl1pPr>
          </a:lstStyle>
          <a:p>
            <a:r>
              <a:rPr lang="en-US" altLang="zh-CN" sz="1600" b="0" dirty="0" smtClean="0"/>
              <a:t>void main() {</a:t>
            </a:r>
            <a:endParaRPr lang="en-US" altLang="zh-CN" sz="1600" b="0" dirty="0" smtClean="0"/>
          </a:p>
          <a:p>
            <a:r>
              <a:rPr lang="en-US" altLang="zh-CN" sz="1600" b="0" dirty="0" smtClean="0"/>
              <a:t>  Clock </a:t>
            </a:r>
            <a:r>
              <a:rPr lang="en-US" altLang="zh-CN" sz="1600" b="0" dirty="0" err="1" smtClean="0"/>
              <a:t>myClock</a:t>
            </a:r>
            <a:r>
              <a:rPr lang="en-US" altLang="zh-CN" sz="1600" b="0" dirty="0"/>
              <a:t>; </a:t>
            </a:r>
            <a:r>
              <a:rPr lang="en-US" altLang="zh-CN" sz="1600" b="0" dirty="0" smtClean="0"/>
              <a:t>     </a:t>
            </a:r>
            <a:r>
              <a:rPr lang="en-US" altLang="zh-CN" sz="1600" b="0" dirty="0" smtClean="0">
                <a:solidFill>
                  <a:schemeClr val="tx1">
                    <a:lumMod val="50000"/>
                    <a:lumOff val="50000"/>
                  </a:schemeClr>
                </a:solidFill>
              </a:rPr>
              <a:t>// </a:t>
            </a:r>
            <a:r>
              <a:rPr lang="zh-CN" altLang="en-US" sz="1600" b="0" dirty="0" smtClean="0">
                <a:solidFill>
                  <a:schemeClr val="tx1">
                    <a:lumMod val="50000"/>
                    <a:lumOff val="50000"/>
                  </a:schemeClr>
                </a:solidFill>
              </a:rPr>
              <a:t>调用普通（默认）构造</a:t>
            </a:r>
            <a:r>
              <a:rPr lang="zh-CN" altLang="en-US" sz="1600" b="0" dirty="0">
                <a:solidFill>
                  <a:schemeClr val="tx1">
                    <a:lumMod val="50000"/>
                    <a:lumOff val="50000"/>
                  </a:schemeClr>
                </a:solidFill>
              </a:rPr>
              <a:t>函数</a:t>
            </a:r>
            <a:endParaRPr lang="en-US" altLang="zh-CN" sz="1600" b="0" dirty="0" smtClean="0">
              <a:solidFill>
                <a:schemeClr val="tx1">
                  <a:lumMod val="50000"/>
                  <a:lumOff val="50000"/>
                </a:schemeClr>
              </a:solidFill>
            </a:endParaRPr>
          </a:p>
          <a:p>
            <a:r>
              <a:rPr lang="en-US" altLang="zh-CN" sz="1600" b="0" dirty="0"/>
              <a:t> </a:t>
            </a:r>
            <a:r>
              <a:rPr lang="en-US" altLang="zh-CN" sz="1600" b="0" dirty="0" smtClean="0"/>
              <a:t> </a:t>
            </a:r>
            <a:r>
              <a:rPr lang="en-US" altLang="zh-CN" sz="1600" b="0" dirty="0" err="1" smtClean="0"/>
              <a:t>myClock.setTime</a:t>
            </a:r>
            <a:r>
              <a:rPr lang="en-US" altLang="zh-CN" sz="1600" b="0" dirty="0" smtClean="0"/>
              <a:t>( 12, 12, 0 );</a:t>
            </a:r>
            <a:endParaRPr lang="en-US" altLang="zh-CN" sz="1600" b="0" dirty="0" smtClean="0"/>
          </a:p>
          <a:p>
            <a:endParaRPr lang="en-US" altLang="zh-CN" sz="1600" b="0" dirty="0" smtClean="0"/>
          </a:p>
          <a:p>
            <a:r>
              <a:rPr lang="en-US" altLang="zh-CN" sz="1600" b="0" dirty="0" smtClean="0"/>
              <a:t>  Clock </a:t>
            </a:r>
            <a:r>
              <a:rPr lang="en-US" altLang="zh-CN" sz="1600" b="0" dirty="0" err="1" smtClean="0"/>
              <a:t>hisClock</a:t>
            </a:r>
            <a:r>
              <a:rPr lang="en-US" altLang="zh-CN" sz="1600" b="0" dirty="0" smtClean="0">
                <a:solidFill>
                  <a:srgbClr val="FF0000"/>
                </a:solidFill>
              </a:rPr>
              <a:t>(</a:t>
            </a:r>
            <a:r>
              <a:rPr lang="en-US" altLang="zh-CN" sz="1600" b="0" dirty="0" smtClean="0"/>
              <a:t> </a:t>
            </a:r>
            <a:r>
              <a:rPr lang="en-US" altLang="zh-CN" sz="1600" b="0" dirty="0" err="1" smtClean="0"/>
              <a:t>myClock</a:t>
            </a:r>
            <a:r>
              <a:rPr lang="en-US" altLang="zh-CN" sz="1600" b="0" dirty="0" smtClean="0"/>
              <a:t> </a:t>
            </a:r>
            <a:r>
              <a:rPr lang="en-US" altLang="zh-CN" sz="1600" b="0" dirty="0" smtClean="0">
                <a:solidFill>
                  <a:srgbClr val="FF0000"/>
                </a:solidFill>
              </a:rPr>
              <a:t>)</a:t>
            </a:r>
            <a:r>
              <a:rPr lang="en-US" altLang="zh-CN" sz="1600" b="0" dirty="0" smtClean="0"/>
              <a:t>; </a:t>
            </a:r>
            <a:r>
              <a:rPr lang="en-US" altLang="zh-CN" sz="1600" b="0" dirty="0" smtClean="0">
                <a:solidFill>
                  <a:schemeClr val="tx1">
                    <a:lumMod val="50000"/>
                    <a:lumOff val="50000"/>
                  </a:schemeClr>
                </a:solidFill>
              </a:rPr>
              <a:t>// </a:t>
            </a:r>
            <a:r>
              <a:rPr lang="zh-CN" altLang="en-US" sz="1600" b="0" dirty="0" smtClean="0">
                <a:solidFill>
                  <a:schemeClr val="tx1">
                    <a:lumMod val="50000"/>
                    <a:lumOff val="50000"/>
                  </a:schemeClr>
                </a:solidFill>
              </a:rPr>
              <a:t>调用复制构造函数</a:t>
            </a:r>
            <a:endParaRPr lang="en-US" altLang="zh-CN" sz="1600" b="0" dirty="0" smtClean="0">
              <a:solidFill>
                <a:schemeClr val="tx1">
                  <a:lumMod val="50000"/>
                  <a:lumOff val="50000"/>
                </a:schemeClr>
              </a:solidFill>
            </a:endParaRPr>
          </a:p>
          <a:p>
            <a:r>
              <a:rPr lang="en-US" altLang="zh-CN" sz="1600" b="0" dirty="0"/>
              <a:t> </a:t>
            </a:r>
            <a:r>
              <a:rPr lang="en-US" altLang="zh-CN" sz="1600" b="0" dirty="0" smtClean="0"/>
              <a:t> Clock </a:t>
            </a:r>
            <a:r>
              <a:rPr lang="en-US" altLang="zh-CN" sz="1600" b="0" dirty="0" err="1" smtClean="0"/>
              <a:t>herClock</a:t>
            </a:r>
            <a:r>
              <a:rPr lang="en-US" altLang="zh-CN" sz="1600" b="0" dirty="0" smtClean="0"/>
              <a:t> </a:t>
            </a:r>
            <a:r>
              <a:rPr lang="en-US" altLang="zh-CN" sz="1600" b="0" dirty="0" smtClean="0">
                <a:solidFill>
                  <a:srgbClr val="FF0000"/>
                </a:solidFill>
              </a:rPr>
              <a:t>=</a:t>
            </a:r>
            <a:r>
              <a:rPr lang="en-US" altLang="zh-CN" sz="1600" b="0" dirty="0" smtClean="0"/>
              <a:t> </a:t>
            </a:r>
            <a:r>
              <a:rPr lang="en-US" altLang="zh-CN" sz="1600" b="0" dirty="0" err="1" smtClean="0"/>
              <a:t>myClock</a:t>
            </a:r>
            <a:r>
              <a:rPr lang="en-US" altLang="zh-CN" sz="1600" b="0" dirty="0" smtClean="0"/>
              <a:t>;  </a:t>
            </a:r>
            <a:r>
              <a:rPr lang="en-US" altLang="zh-CN" sz="1600" b="0" dirty="0" smtClean="0">
                <a:solidFill>
                  <a:schemeClr val="tx1">
                    <a:lumMod val="50000"/>
                    <a:lumOff val="50000"/>
                  </a:schemeClr>
                </a:solidFill>
              </a:rPr>
              <a:t>// </a:t>
            </a:r>
            <a:r>
              <a:rPr lang="zh-CN" altLang="en-US" sz="1600" b="0" dirty="0" smtClean="0">
                <a:solidFill>
                  <a:schemeClr val="tx1">
                    <a:lumMod val="50000"/>
                    <a:lumOff val="50000"/>
                  </a:schemeClr>
                </a:solidFill>
              </a:rPr>
              <a:t>调用复制构造函数</a:t>
            </a:r>
            <a:endParaRPr lang="en-US" altLang="zh-CN" sz="1600" b="0" dirty="0" smtClean="0">
              <a:solidFill>
                <a:schemeClr val="tx1">
                  <a:lumMod val="50000"/>
                  <a:lumOff val="50000"/>
                </a:schemeClr>
              </a:solidFill>
            </a:endParaRPr>
          </a:p>
          <a:p>
            <a:endParaRPr lang="en-US" altLang="zh-CN" sz="1600" b="0" dirty="0" smtClean="0">
              <a:solidFill>
                <a:schemeClr val="tx1">
                  <a:lumMod val="50000"/>
                  <a:lumOff val="50000"/>
                </a:schemeClr>
              </a:solidFill>
            </a:endParaRPr>
          </a:p>
          <a:p>
            <a:r>
              <a:rPr lang="en-US" altLang="zh-CN" sz="1600" b="0" dirty="0"/>
              <a:t> </a:t>
            </a:r>
            <a:r>
              <a:rPr lang="en-US" altLang="zh-CN" sz="1600" b="0" dirty="0" smtClean="0"/>
              <a:t> return;</a:t>
            </a:r>
            <a:endParaRPr lang="en-US" altLang="zh-CN" sz="1600" b="0" dirty="0" smtClean="0"/>
          </a:p>
          <a:p>
            <a:r>
              <a:rPr lang="en-US" altLang="zh-CN" sz="1600" b="0" dirty="0" smtClean="0"/>
              <a:t>}</a:t>
            </a:r>
            <a:endParaRPr lang="en-US" altLang="zh-CN" sz="1600" b="0" dirty="0"/>
          </a:p>
        </p:txBody>
      </p:sp>
      <p:sp>
        <p:nvSpPr>
          <p:cNvPr id="5" name="内容占位符 2"/>
          <p:cNvSpPr>
            <a:spLocks noGrp="1"/>
          </p:cNvSpPr>
          <p:nvPr>
            <p:ph idx="1"/>
          </p:nvPr>
        </p:nvSpPr>
        <p:spPr>
          <a:xfrm>
            <a:off x="2483768" y="5013176"/>
            <a:ext cx="6660232" cy="1584176"/>
          </a:xfrm>
        </p:spPr>
        <p:txBody>
          <a:bodyPr/>
          <a:lstStyle/>
          <a:p>
            <a:r>
              <a:rPr lang="en-US" altLang="zh-CN" dirty="0"/>
              <a:t> </a:t>
            </a:r>
            <a:r>
              <a:rPr lang="zh-CN" altLang="en-US" dirty="0" smtClean="0"/>
              <a:t>如果一个类未声明复制构造函数，编译器会在类中自动插入一个隐含的复制构造函数</a:t>
            </a:r>
            <a:endParaRPr lang="zh-CN" altLang="en-US" dirty="0">
              <a:solidFill>
                <a:schemeClr val="tx1">
                  <a:lumMod val="50000"/>
                  <a:lumOff val="50000"/>
                </a:schemeClr>
              </a:solidFill>
            </a:endParaRPr>
          </a:p>
        </p:txBody>
      </p:sp>
      <p:sp>
        <p:nvSpPr>
          <p:cNvPr id="6" name="文本框 5"/>
          <p:cNvSpPr txBox="1"/>
          <p:nvPr/>
        </p:nvSpPr>
        <p:spPr>
          <a:xfrm>
            <a:off x="107504" y="5157192"/>
            <a:ext cx="1800493" cy="954107"/>
          </a:xfrm>
          <a:prstGeom prst="rect">
            <a:avLst/>
          </a:prstGeom>
          <a:noFill/>
        </p:spPr>
        <p:txBody>
          <a:bodyPr wrap="none" rtlCol="0">
            <a:spAutoFit/>
          </a:bodyPr>
          <a:lstStyle/>
          <a:p>
            <a:r>
              <a:rPr lang="zh-CN" altLang="en-US" sz="14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隐含的复制构造函数</a:t>
            </a:r>
            <a:endParaRPr lang="en-US" altLang="zh-CN" sz="14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endParaRPr>
          </a:p>
          <a:p>
            <a:r>
              <a:rPr lang="zh-CN" altLang="en-US" sz="14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把初始值对象的每个</a:t>
            </a:r>
            <a:endParaRPr lang="en-US" altLang="zh-CN" sz="14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endParaRPr>
          </a:p>
          <a:p>
            <a:r>
              <a:rPr lang="zh-CN" altLang="en-US" sz="14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数据成员的值都复制</a:t>
            </a:r>
            <a:endParaRPr lang="en-US" altLang="zh-CN" sz="14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endParaRPr>
          </a:p>
          <a:p>
            <a:r>
              <a:rPr lang="zh-CN" altLang="en-US" sz="14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到新建立的对象中</a:t>
            </a:r>
            <a:endParaRPr lang="en-US" altLang="zh-CN" sz="14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endParaRPr>
          </a:p>
        </p:txBody>
      </p:sp>
      <p:sp>
        <p:nvSpPr>
          <p:cNvPr id="7" name="文本框 6"/>
          <p:cNvSpPr txBox="1"/>
          <p:nvPr/>
        </p:nvSpPr>
        <p:spPr>
          <a:xfrm>
            <a:off x="107503" y="2924944"/>
            <a:ext cx="1800493" cy="738664"/>
          </a:xfrm>
          <a:prstGeom prst="rect">
            <a:avLst/>
          </a:prstGeom>
          <a:noFill/>
        </p:spPr>
        <p:txBody>
          <a:bodyPr wrap="none" rtlCol="0">
            <a:spAutoFit/>
          </a:bodyPr>
          <a:lstStyle/>
          <a:p>
            <a:r>
              <a:rPr lang="zh-CN" altLang="en-US" sz="14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按照这两种方式初始</a:t>
            </a:r>
            <a:endParaRPr lang="en-US" altLang="zh-CN" sz="14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endParaRPr>
          </a:p>
          <a:p>
            <a:r>
              <a:rPr lang="zh-CN" altLang="en-US" sz="14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化一个对象时，复制</a:t>
            </a:r>
            <a:endParaRPr lang="en-US" altLang="zh-CN" sz="14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endParaRPr>
          </a:p>
          <a:p>
            <a:r>
              <a:rPr lang="zh-CN" altLang="en-US" sz="14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构造函数被调用</a:t>
            </a:r>
            <a:endParaRPr lang="en-US" altLang="zh-CN" sz="14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endParaRPr>
          </a:p>
        </p:txBody>
      </p:sp>
      <p:sp>
        <p:nvSpPr>
          <p:cNvPr id="8" name="左大括号 7"/>
          <p:cNvSpPr/>
          <p:nvPr/>
        </p:nvSpPr>
        <p:spPr>
          <a:xfrm>
            <a:off x="2225478" y="3032232"/>
            <a:ext cx="144016" cy="524088"/>
          </a:xfrm>
          <a:prstGeom prst="leftBrace">
            <a:avLst>
              <a:gd name="adj1" fmla="val 15548"/>
              <a:gd name="adj2" fmla="val 50000"/>
            </a:avLst>
          </a:prstGeom>
          <a:ln w="12700">
            <a:solidFill>
              <a:srgbClr val="3814B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fade">
                                      <p:cBhvr>
                                        <p:cTn id="12" dur="500"/>
                                        <p:tgtEl>
                                          <p:spTgt spid="4">
                                            <p:txEl>
                                              <p:pRg st="0" end="0"/>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animEffect transition="in" filter="fade">
                                      <p:cBhvr>
                                        <p:cTn id="15" dur="500"/>
                                        <p:tgtEl>
                                          <p:spTgt spid="4">
                                            <p:txEl>
                                              <p:pRg st="1" end="1"/>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4">
                                            <p:txEl>
                                              <p:pRg st="2" end="2"/>
                                            </p:txEl>
                                          </p:spTgt>
                                        </p:tgtEl>
                                        <p:attrNameLst>
                                          <p:attrName>style.visibility</p:attrName>
                                        </p:attrNameLst>
                                      </p:cBhvr>
                                      <p:to>
                                        <p:strVal val="visible"/>
                                      </p:to>
                                    </p:set>
                                    <p:animEffect transition="in" filter="fade">
                                      <p:cBhvr>
                                        <p:cTn id="18" dur="500"/>
                                        <p:tgtEl>
                                          <p:spTgt spid="4">
                                            <p:txEl>
                                              <p:pRg st="2" end="2"/>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4">
                                            <p:txEl>
                                              <p:pRg st="7" end="7"/>
                                            </p:txEl>
                                          </p:spTgt>
                                        </p:tgtEl>
                                        <p:attrNameLst>
                                          <p:attrName>style.visibility</p:attrName>
                                        </p:attrNameLst>
                                      </p:cBhvr>
                                      <p:to>
                                        <p:strVal val="visible"/>
                                      </p:to>
                                    </p:set>
                                    <p:animEffect transition="in" filter="fade">
                                      <p:cBhvr>
                                        <p:cTn id="21" dur="500"/>
                                        <p:tgtEl>
                                          <p:spTgt spid="4">
                                            <p:txEl>
                                              <p:pRg st="7" end="7"/>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4">
                                            <p:txEl>
                                              <p:pRg st="8" end="8"/>
                                            </p:txEl>
                                          </p:spTgt>
                                        </p:tgtEl>
                                        <p:attrNameLst>
                                          <p:attrName>style.visibility</p:attrName>
                                        </p:attrNameLst>
                                      </p:cBhvr>
                                      <p:to>
                                        <p:strVal val="visible"/>
                                      </p:to>
                                    </p:set>
                                    <p:animEffect transition="in" filter="fade">
                                      <p:cBhvr>
                                        <p:cTn id="24" dur="500"/>
                                        <p:tgtEl>
                                          <p:spTgt spid="4">
                                            <p:txEl>
                                              <p:pRg st="8" end="8"/>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4">
                                            <p:txEl>
                                              <p:pRg st="4" end="4"/>
                                            </p:txEl>
                                          </p:spTgt>
                                        </p:tgtEl>
                                        <p:attrNameLst>
                                          <p:attrName>style.visibility</p:attrName>
                                        </p:attrNameLst>
                                      </p:cBhvr>
                                      <p:to>
                                        <p:strVal val="visible"/>
                                      </p:to>
                                    </p:set>
                                    <p:animEffect transition="in" filter="fade">
                                      <p:cBhvr>
                                        <p:cTn id="29" dur="500"/>
                                        <p:tgtEl>
                                          <p:spTgt spid="4">
                                            <p:txEl>
                                              <p:pRg st="4" end="4"/>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4">
                                            <p:txEl>
                                              <p:pRg st="5" end="5"/>
                                            </p:txEl>
                                          </p:spTgt>
                                        </p:tgtEl>
                                        <p:attrNameLst>
                                          <p:attrName>style.visibility</p:attrName>
                                        </p:attrNameLst>
                                      </p:cBhvr>
                                      <p:to>
                                        <p:strVal val="visible"/>
                                      </p:to>
                                    </p:set>
                                    <p:animEffect transition="in" filter="fade">
                                      <p:cBhvr>
                                        <p:cTn id="34" dur="500"/>
                                        <p:tgtEl>
                                          <p:spTgt spid="4">
                                            <p:txEl>
                                              <p:pRg st="5" end="5"/>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2" fill="hold" grpId="0" nodeType="clickEffect">
                                  <p:stCondLst>
                                    <p:cond delay="0"/>
                                  </p:stCondLst>
                                  <p:childTnLst>
                                    <p:set>
                                      <p:cBhvr>
                                        <p:cTn id="38" dur="1" fill="hold">
                                          <p:stCondLst>
                                            <p:cond delay="0"/>
                                          </p:stCondLst>
                                        </p:cTn>
                                        <p:tgtEl>
                                          <p:spTgt spid="8"/>
                                        </p:tgtEl>
                                        <p:attrNameLst>
                                          <p:attrName>style.visibility</p:attrName>
                                        </p:attrNameLst>
                                      </p:cBhvr>
                                      <p:to>
                                        <p:strVal val="visible"/>
                                      </p:to>
                                    </p:set>
                                    <p:animEffect transition="in" filter="wipe(right)">
                                      <p:cBhvr>
                                        <p:cTn id="39" dur="500"/>
                                        <p:tgtEl>
                                          <p:spTgt spid="8"/>
                                        </p:tgtEl>
                                      </p:cBhvr>
                                    </p:animEffect>
                                  </p:childTnLst>
                                </p:cTn>
                              </p:par>
                              <p:par>
                                <p:cTn id="40" presetID="22" presetClass="entr" presetSubtype="2" fill="hold" grpId="0" nodeType="withEffect">
                                  <p:stCondLst>
                                    <p:cond delay="0"/>
                                  </p:stCondLst>
                                  <p:childTnLst>
                                    <p:set>
                                      <p:cBhvr>
                                        <p:cTn id="41" dur="1" fill="hold">
                                          <p:stCondLst>
                                            <p:cond delay="0"/>
                                          </p:stCondLst>
                                        </p:cTn>
                                        <p:tgtEl>
                                          <p:spTgt spid="7"/>
                                        </p:tgtEl>
                                        <p:attrNameLst>
                                          <p:attrName>style.visibility</p:attrName>
                                        </p:attrNameLst>
                                      </p:cBhvr>
                                      <p:to>
                                        <p:strVal val="visible"/>
                                      </p:to>
                                    </p:set>
                                    <p:animEffect transition="in" filter="wipe(right)">
                                      <p:cBhvr>
                                        <p:cTn id="42" dur="500"/>
                                        <p:tgtEl>
                                          <p:spTgt spid="7"/>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5">
                                            <p:txEl>
                                              <p:pRg st="0" end="0"/>
                                            </p:txEl>
                                          </p:spTgt>
                                        </p:tgtEl>
                                        <p:attrNameLst>
                                          <p:attrName>style.visibility</p:attrName>
                                        </p:attrNameLst>
                                      </p:cBhvr>
                                      <p:to>
                                        <p:strVal val="visible"/>
                                      </p:to>
                                    </p:set>
                                    <p:animEffect transition="in" filter="fade">
                                      <p:cBhvr>
                                        <p:cTn id="47" dur="500"/>
                                        <p:tgtEl>
                                          <p:spTgt spid="5">
                                            <p:txEl>
                                              <p:pRg st="0" end="0"/>
                                            </p:txEl>
                                          </p:spTgt>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6"/>
                                        </p:tgtEl>
                                        <p:attrNameLst>
                                          <p:attrName>style.visibility</p:attrName>
                                        </p:attrNameLst>
                                      </p:cBhvr>
                                      <p:to>
                                        <p:strVal val="visible"/>
                                      </p:to>
                                    </p:set>
                                    <p:animEffect transition="in" filter="fade">
                                      <p:cBhvr>
                                        <p:cTn id="5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build="p"/>
      <p:bldP spid="6" grpId="0"/>
      <p:bldP spid="7" grpId="0"/>
      <p:bldP spid="8"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深复制 </a:t>
            </a:r>
            <a:r>
              <a:rPr lang="en-US" altLang="zh-CN" dirty="0" smtClean="0"/>
              <a:t>vs. </a:t>
            </a:r>
            <a:r>
              <a:rPr lang="zh-CN" altLang="en-US" dirty="0" smtClean="0"/>
              <a:t>浅复制</a:t>
            </a:r>
            <a:endParaRPr lang="zh-CN" altLang="en-US" dirty="0"/>
          </a:p>
        </p:txBody>
      </p:sp>
      <p:sp>
        <p:nvSpPr>
          <p:cNvPr id="4" name="文本框 3"/>
          <p:cNvSpPr txBox="1"/>
          <p:nvPr/>
        </p:nvSpPr>
        <p:spPr>
          <a:xfrm>
            <a:off x="8547343" y="0"/>
            <a:ext cx="505267" cy="523220"/>
          </a:xfrm>
          <a:prstGeom prst="rect">
            <a:avLst/>
          </a:prstGeom>
          <a:noFill/>
        </p:spPr>
        <p:txBody>
          <a:bodyPr wrap="none" rtlCol="0">
            <a:spAutoFit/>
          </a:bodyPr>
          <a:lstStyle/>
          <a:p>
            <a:r>
              <a:rPr lang="zh-CN" altLang="en-US" sz="2800" dirty="0" smtClean="0">
                <a:solidFill>
                  <a:srgbClr val="FFFF00"/>
                </a:solidFill>
                <a:sym typeface="Wingdings 2" panose="05020102010507070707" pitchFamily="18" charset="2"/>
              </a:rPr>
              <a:t></a:t>
            </a:r>
            <a:endParaRPr lang="zh-CN" altLang="en-US" sz="2800" dirty="0">
              <a:solidFill>
                <a:srgbClr val="FFFF00"/>
              </a:solidFill>
            </a:endParaRPr>
          </a:p>
        </p:txBody>
      </p:sp>
      <p:sp>
        <p:nvSpPr>
          <p:cNvPr id="5" name="TextBox 3"/>
          <p:cNvSpPr txBox="1"/>
          <p:nvPr/>
        </p:nvSpPr>
        <p:spPr>
          <a:xfrm>
            <a:off x="251520" y="1254363"/>
            <a:ext cx="6347173" cy="2246769"/>
          </a:xfrm>
          <a:prstGeom prst="rect">
            <a:avLst/>
          </a:prstGeom>
          <a:solidFill>
            <a:srgbClr val="FFFF73"/>
          </a:solidFill>
          <a:ln w="19050">
            <a:noFill/>
          </a:ln>
        </p:spPr>
        <p:txBody>
          <a:bodyPr wrap="square" rtlCol="0">
            <a:spAutoFit/>
          </a:bodyPr>
          <a:lstStyle/>
          <a:p>
            <a:r>
              <a:rPr lang="en-US" altLang="zh-CN" sz="1400" dirty="0" smtClean="0">
                <a:latin typeface="Consolas" panose="020B0609020204030204" pitchFamily="49" charset="0"/>
                <a:ea typeface="微软雅黑" panose="020B0503020204020204" pitchFamily="34" charset="-122"/>
                <a:cs typeface="Consolas" panose="020B0609020204030204" pitchFamily="49" charset="0"/>
              </a:rPr>
              <a:t>class Student {</a:t>
            </a:r>
            <a:endParaRPr lang="en-US" altLang="zh-CN" sz="1400" dirty="0" smtClean="0">
              <a:latin typeface="Consolas" panose="020B0609020204030204" pitchFamily="49" charset="0"/>
              <a:ea typeface="微软雅黑" panose="020B0503020204020204" pitchFamily="34" charset="-122"/>
              <a:cs typeface="Consolas" panose="020B0609020204030204" pitchFamily="49" charset="0"/>
            </a:endParaRPr>
          </a:p>
          <a:p>
            <a:r>
              <a:rPr lang="en-US" altLang="zh-CN" sz="1400" dirty="0" smtClean="0">
                <a:latin typeface="Consolas" panose="020B0609020204030204" pitchFamily="49" charset="0"/>
                <a:ea typeface="微软雅黑" panose="020B0503020204020204" pitchFamily="34" charset="-122"/>
                <a:cs typeface="Consolas" panose="020B0609020204030204" pitchFamily="49" charset="0"/>
              </a:rPr>
              <a:t>public:</a:t>
            </a:r>
            <a:endParaRPr lang="en-US" altLang="zh-CN" sz="1400" dirty="0" smtClean="0">
              <a:latin typeface="Consolas" panose="020B0609020204030204" pitchFamily="49" charset="0"/>
              <a:ea typeface="微软雅黑" panose="020B0503020204020204" pitchFamily="34" charset="-122"/>
              <a:cs typeface="Consolas" panose="020B0609020204030204" pitchFamily="49" charset="0"/>
            </a:endParaRPr>
          </a:p>
          <a:p>
            <a:r>
              <a:rPr lang="en-US" altLang="zh-CN" sz="1400" dirty="0" smtClean="0">
                <a:latin typeface="Consolas" panose="020B0609020204030204" pitchFamily="49" charset="0"/>
                <a:ea typeface="微软雅黑" panose="020B0503020204020204" pitchFamily="34" charset="-122"/>
                <a:cs typeface="Consolas" panose="020B0609020204030204" pitchFamily="49" charset="0"/>
              </a:rPr>
              <a:t>  Student(</a:t>
            </a:r>
            <a:r>
              <a:rPr lang="en-US" altLang="zh-CN" sz="1400" dirty="0" err="1" smtClean="0">
                <a:latin typeface="Consolas" panose="020B0609020204030204" pitchFamily="49" charset="0"/>
                <a:ea typeface="微软雅黑" panose="020B0503020204020204" pitchFamily="34" charset="-122"/>
                <a:cs typeface="Consolas" panose="020B0609020204030204" pitchFamily="49" charset="0"/>
              </a:rPr>
              <a:t>int</a:t>
            </a:r>
            <a:r>
              <a:rPr lang="en-US" altLang="zh-CN" sz="1400" dirty="0" smtClean="0">
                <a:latin typeface="Consolas" panose="020B0609020204030204" pitchFamily="49" charset="0"/>
                <a:ea typeface="微软雅黑" panose="020B0503020204020204" pitchFamily="34" charset="-122"/>
                <a:cs typeface="Consolas" panose="020B0609020204030204" pitchFamily="49" charset="0"/>
              </a:rPr>
              <a:t> id, </a:t>
            </a:r>
            <a:r>
              <a:rPr lang="en-US" altLang="zh-CN" sz="1400" dirty="0" err="1" smtClean="0">
                <a:latin typeface="Consolas" panose="020B0609020204030204" pitchFamily="49" charset="0"/>
                <a:ea typeface="微软雅黑" panose="020B0503020204020204" pitchFamily="34" charset="-122"/>
                <a:cs typeface="Consolas" panose="020B0609020204030204" pitchFamily="49" charset="0"/>
              </a:rPr>
              <a:t>int</a:t>
            </a:r>
            <a:r>
              <a:rPr lang="en-US" altLang="zh-CN" sz="1400" dirty="0" smtClean="0">
                <a:latin typeface="Consolas" panose="020B0609020204030204" pitchFamily="49" charset="0"/>
                <a:ea typeface="微软雅黑" panose="020B0503020204020204" pitchFamily="34" charset="-122"/>
                <a:cs typeface="Consolas" panose="020B0609020204030204" pitchFamily="49" charset="0"/>
              </a:rPr>
              <a:t> </a:t>
            </a:r>
            <a:r>
              <a:rPr lang="en-US" altLang="zh-CN" sz="1400" dirty="0" err="1" smtClean="0">
                <a:latin typeface="Consolas" panose="020B0609020204030204" pitchFamily="49" charset="0"/>
                <a:ea typeface="微软雅黑" panose="020B0503020204020204" pitchFamily="34" charset="-122"/>
                <a:cs typeface="Consolas" panose="020B0609020204030204" pitchFamily="49" charset="0"/>
              </a:rPr>
              <a:t>cn</a:t>
            </a:r>
            <a:r>
              <a:rPr lang="en-US" altLang="zh-CN" sz="1400" dirty="0" smtClean="0">
                <a:latin typeface="Consolas" panose="020B0609020204030204" pitchFamily="49" charset="0"/>
                <a:ea typeface="微软雅黑" panose="020B0503020204020204" pitchFamily="34" charset="-122"/>
                <a:cs typeface="Consolas" panose="020B0609020204030204" pitchFamily="49" charset="0"/>
              </a:rPr>
              <a:t>);  </a:t>
            </a:r>
            <a:r>
              <a:rPr lang="en-US" altLang="zh-CN" sz="14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 </a:t>
            </a:r>
            <a:r>
              <a:rPr lang="zh-CN" altLang="en-US" sz="14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构造</a:t>
            </a:r>
            <a:r>
              <a:rPr lang="zh-CN" altLang="en-US" sz="1400" dirty="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函数</a:t>
            </a:r>
            <a:endParaRPr lang="en-US" altLang="zh-CN" sz="14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endParaRPr>
          </a:p>
          <a:p>
            <a:r>
              <a:rPr lang="en-US" altLang="zh-CN" sz="1400" dirty="0">
                <a:latin typeface="Consolas" panose="020B0609020204030204" pitchFamily="49" charset="0"/>
                <a:ea typeface="微软雅黑" panose="020B0503020204020204" pitchFamily="34" charset="-122"/>
                <a:cs typeface="Consolas" panose="020B0609020204030204" pitchFamily="49" charset="0"/>
              </a:rPr>
              <a:t> </a:t>
            </a:r>
            <a:r>
              <a:rPr lang="en-US" altLang="zh-CN" sz="1400" dirty="0" smtClean="0">
                <a:latin typeface="Consolas" panose="020B0609020204030204" pitchFamily="49" charset="0"/>
                <a:ea typeface="微软雅黑" panose="020B0503020204020204" pitchFamily="34" charset="-122"/>
                <a:cs typeface="Consolas" panose="020B0609020204030204" pitchFamily="49" charset="0"/>
              </a:rPr>
              <a:t> ~Student();  </a:t>
            </a:r>
            <a:r>
              <a:rPr lang="en-US" altLang="zh-CN" sz="14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 </a:t>
            </a:r>
            <a:r>
              <a:rPr lang="zh-CN" altLang="en-US" sz="14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析构函数</a:t>
            </a:r>
            <a:endParaRPr lang="en-US" altLang="zh-CN" sz="14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endParaRPr>
          </a:p>
          <a:p>
            <a:r>
              <a:rPr lang="en-US" altLang="zh-CN" sz="1400" dirty="0" smtClean="0">
                <a:latin typeface="Consolas" panose="020B0609020204030204" pitchFamily="49" charset="0"/>
                <a:ea typeface="微软雅黑" panose="020B0503020204020204" pitchFamily="34" charset="-122"/>
                <a:cs typeface="Consolas" panose="020B0609020204030204" pitchFamily="49" charset="0"/>
              </a:rPr>
              <a:t>  </a:t>
            </a:r>
            <a:endParaRPr lang="en-US" altLang="zh-CN" sz="1400" dirty="0" smtClean="0">
              <a:latin typeface="Consolas" panose="020B0609020204030204" pitchFamily="49" charset="0"/>
              <a:ea typeface="微软雅黑" panose="020B0503020204020204" pitchFamily="34" charset="-122"/>
              <a:cs typeface="Consolas" panose="020B0609020204030204" pitchFamily="49" charset="0"/>
            </a:endParaRPr>
          </a:p>
          <a:p>
            <a:r>
              <a:rPr lang="en-US" altLang="zh-CN" sz="1400" dirty="0">
                <a:latin typeface="Consolas" panose="020B0609020204030204" pitchFamily="49" charset="0"/>
                <a:ea typeface="微软雅黑" panose="020B0503020204020204" pitchFamily="34" charset="-122"/>
                <a:cs typeface="Consolas" panose="020B0609020204030204" pitchFamily="49" charset="0"/>
              </a:rPr>
              <a:t> </a:t>
            </a:r>
            <a:r>
              <a:rPr lang="en-US" altLang="zh-CN" sz="1400" dirty="0" smtClean="0">
                <a:latin typeface="Consolas" panose="020B0609020204030204" pitchFamily="49" charset="0"/>
                <a:ea typeface="微软雅黑" panose="020B0503020204020204" pitchFamily="34" charset="-122"/>
                <a:cs typeface="Consolas" panose="020B0609020204030204" pitchFamily="49" charset="0"/>
              </a:rPr>
              <a:t> void </a:t>
            </a:r>
            <a:r>
              <a:rPr lang="en-US" altLang="zh-CN" sz="1400" dirty="0" err="1" smtClean="0">
                <a:latin typeface="Consolas" panose="020B0609020204030204" pitchFamily="49" charset="0"/>
                <a:ea typeface="微软雅黑" panose="020B0503020204020204" pitchFamily="34" charset="-122"/>
                <a:cs typeface="Consolas" panose="020B0609020204030204" pitchFamily="49" charset="0"/>
              </a:rPr>
              <a:t>setScore</a:t>
            </a:r>
            <a:r>
              <a:rPr lang="en-US" altLang="zh-CN" sz="1400" dirty="0" smtClean="0">
                <a:latin typeface="Consolas" panose="020B0609020204030204" pitchFamily="49" charset="0"/>
                <a:ea typeface="微软雅黑" panose="020B0503020204020204" pitchFamily="34" charset="-122"/>
                <a:cs typeface="Consolas" panose="020B0609020204030204" pitchFamily="49" charset="0"/>
              </a:rPr>
              <a:t>( </a:t>
            </a:r>
            <a:r>
              <a:rPr lang="en-US" altLang="zh-CN" sz="1400" dirty="0" err="1" smtClean="0">
                <a:latin typeface="Consolas" panose="020B0609020204030204" pitchFamily="49" charset="0"/>
                <a:ea typeface="微软雅黑" panose="020B0503020204020204" pitchFamily="34" charset="-122"/>
                <a:cs typeface="Consolas" panose="020B0609020204030204" pitchFamily="49" charset="0"/>
              </a:rPr>
              <a:t>int</a:t>
            </a:r>
            <a:r>
              <a:rPr lang="en-US" altLang="zh-CN" sz="1400" dirty="0" smtClean="0">
                <a:latin typeface="Consolas" panose="020B0609020204030204" pitchFamily="49" charset="0"/>
                <a:ea typeface="微软雅黑" panose="020B0503020204020204" pitchFamily="34" charset="-122"/>
                <a:cs typeface="Consolas" panose="020B0609020204030204" pitchFamily="49" charset="0"/>
              </a:rPr>
              <a:t> c, </a:t>
            </a:r>
            <a:r>
              <a:rPr lang="en-US" altLang="zh-CN" sz="1400" dirty="0" err="1" smtClean="0">
                <a:latin typeface="Consolas" panose="020B0609020204030204" pitchFamily="49" charset="0"/>
                <a:ea typeface="微软雅黑" panose="020B0503020204020204" pitchFamily="34" charset="-122"/>
                <a:cs typeface="Consolas" panose="020B0609020204030204" pitchFamily="49" charset="0"/>
              </a:rPr>
              <a:t>int</a:t>
            </a:r>
            <a:r>
              <a:rPr lang="en-US" altLang="zh-CN" sz="1400" dirty="0" smtClean="0">
                <a:latin typeface="Consolas" panose="020B0609020204030204" pitchFamily="49" charset="0"/>
                <a:ea typeface="微软雅黑" panose="020B0503020204020204" pitchFamily="34" charset="-122"/>
                <a:cs typeface="Consolas" panose="020B0609020204030204" pitchFamily="49" charset="0"/>
              </a:rPr>
              <a:t> s ); </a:t>
            </a:r>
            <a:r>
              <a:rPr lang="en-US" altLang="zh-CN" sz="14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 </a:t>
            </a:r>
            <a:r>
              <a:rPr lang="zh-CN" altLang="en-US" sz="14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设置课程</a:t>
            </a:r>
            <a:r>
              <a:rPr lang="en-US" altLang="zh-CN" sz="14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c</a:t>
            </a:r>
            <a:r>
              <a:rPr lang="zh-CN" altLang="en-US" sz="14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的分值</a:t>
            </a:r>
            <a:r>
              <a:rPr lang="en-US" altLang="zh-CN" sz="14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s</a:t>
            </a:r>
            <a:endParaRPr lang="en-US" altLang="zh-CN" sz="14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endParaRPr>
          </a:p>
          <a:p>
            <a:r>
              <a:rPr lang="en-US" altLang="zh-CN" sz="1400" dirty="0" smtClean="0">
                <a:latin typeface="Consolas" panose="020B0609020204030204" pitchFamily="49" charset="0"/>
                <a:ea typeface="微软雅黑" panose="020B0503020204020204" pitchFamily="34" charset="-122"/>
                <a:cs typeface="Consolas" panose="020B0609020204030204" pitchFamily="49" charset="0"/>
              </a:rPr>
              <a:t>  </a:t>
            </a:r>
            <a:r>
              <a:rPr lang="en-US" altLang="zh-CN" sz="1400" dirty="0" err="1" smtClean="0">
                <a:latin typeface="Consolas" panose="020B0609020204030204" pitchFamily="49" charset="0"/>
                <a:ea typeface="微软雅黑" panose="020B0503020204020204" pitchFamily="34" charset="-122"/>
                <a:cs typeface="Consolas" panose="020B0609020204030204" pitchFamily="49" charset="0"/>
              </a:rPr>
              <a:t>int</a:t>
            </a:r>
            <a:r>
              <a:rPr lang="en-US" altLang="zh-CN" sz="1400" dirty="0" smtClean="0">
                <a:latin typeface="Consolas" panose="020B0609020204030204" pitchFamily="49" charset="0"/>
                <a:ea typeface="微软雅黑" panose="020B0503020204020204" pitchFamily="34" charset="-122"/>
                <a:cs typeface="Consolas" panose="020B0609020204030204" pitchFamily="49" charset="0"/>
              </a:rPr>
              <a:t>  </a:t>
            </a:r>
            <a:r>
              <a:rPr lang="en-US" altLang="zh-CN" sz="1400" dirty="0" err="1" smtClean="0">
                <a:latin typeface="Consolas" panose="020B0609020204030204" pitchFamily="49" charset="0"/>
                <a:ea typeface="微软雅黑" panose="020B0503020204020204" pitchFamily="34" charset="-122"/>
                <a:cs typeface="Consolas" panose="020B0609020204030204" pitchFamily="49" charset="0"/>
              </a:rPr>
              <a:t>getScore</a:t>
            </a:r>
            <a:r>
              <a:rPr lang="en-US" altLang="zh-CN" sz="1400" dirty="0" smtClean="0">
                <a:latin typeface="Consolas" panose="020B0609020204030204" pitchFamily="49" charset="0"/>
                <a:ea typeface="微软雅黑" panose="020B0503020204020204" pitchFamily="34" charset="-122"/>
                <a:cs typeface="Consolas" panose="020B0609020204030204" pitchFamily="49" charset="0"/>
              </a:rPr>
              <a:t>( </a:t>
            </a:r>
            <a:r>
              <a:rPr lang="en-US" altLang="zh-CN" sz="1400" dirty="0" err="1" smtClean="0">
                <a:latin typeface="Consolas" panose="020B0609020204030204" pitchFamily="49" charset="0"/>
                <a:ea typeface="微软雅黑" panose="020B0503020204020204" pitchFamily="34" charset="-122"/>
                <a:cs typeface="Consolas" panose="020B0609020204030204" pitchFamily="49" charset="0"/>
              </a:rPr>
              <a:t>int</a:t>
            </a:r>
            <a:r>
              <a:rPr lang="en-US" altLang="zh-CN" sz="1400" dirty="0" smtClean="0">
                <a:latin typeface="Consolas" panose="020B0609020204030204" pitchFamily="49" charset="0"/>
                <a:ea typeface="微软雅黑" panose="020B0503020204020204" pitchFamily="34" charset="-122"/>
                <a:cs typeface="Consolas" panose="020B0609020204030204" pitchFamily="49" charset="0"/>
              </a:rPr>
              <a:t> c )</a:t>
            </a:r>
            <a:endParaRPr lang="en-US" altLang="zh-CN" sz="1400" dirty="0" smtClean="0">
              <a:latin typeface="Consolas" panose="020B0609020204030204" pitchFamily="49" charset="0"/>
              <a:ea typeface="微软雅黑" panose="020B0503020204020204" pitchFamily="34" charset="-122"/>
              <a:cs typeface="Consolas" panose="020B0609020204030204" pitchFamily="49" charset="0"/>
            </a:endParaRPr>
          </a:p>
          <a:p>
            <a:r>
              <a:rPr lang="en-US" altLang="zh-CN" sz="1400" dirty="0" smtClean="0">
                <a:latin typeface="Consolas" panose="020B0609020204030204" pitchFamily="49" charset="0"/>
                <a:ea typeface="微软雅黑" panose="020B0503020204020204" pitchFamily="34" charset="-122"/>
                <a:cs typeface="Consolas" panose="020B0609020204030204" pitchFamily="49" charset="0"/>
              </a:rPr>
              <a:t>private:</a:t>
            </a:r>
            <a:endParaRPr lang="en-US" altLang="zh-CN" sz="1400" dirty="0" smtClean="0">
              <a:latin typeface="Consolas" panose="020B0609020204030204" pitchFamily="49" charset="0"/>
              <a:ea typeface="微软雅黑" panose="020B0503020204020204" pitchFamily="34" charset="-122"/>
              <a:cs typeface="Consolas" panose="020B0609020204030204" pitchFamily="49" charset="0"/>
            </a:endParaRPr>
          </a:p>
          <a:p>
            <a:r>
              <a:rPr lang="en-US" altLang="zh-CN" sz="1400" dirty="0" smtClean="0">
                <a:latin typeface="Consolas" panose="020B0609020204030204" pitchFamily="49" charset="0"/>
                <a:ea typeface="微软雅黑" panose="020B0503020204020204" pitchFamily="34" charset="-122"/>
                <a:cs typeface="Consolas" panose="020B0609020204030204" pitchFamily="49" charset="0"/>
              </a:rPr>
              <a:t>  </a:t>
            </a:r>
            <a:r>
              <a:rPr lang="en-US" altLang="zh-CN" sz="1400" dirty="0" err="1" smtClean="0">
                <a:latin typeface="Consolas" panose="020B0609020204030204" pitchFamily="49" charset="0"/>
                <a:ea typeface="微软雅黑" panose="020B0503020204020204" pitchFamily="34" charset="-122"/>
                <a:cs typeface="Consolas" panose="020B0609020204030204" pitchFamily="49" charset="0"/>
              </a:rPr>
              <a:t>int</a:t>
            </a:r>
            <a:r>
              <a:rPr lang="en-US" altLang="zh-CN" sz="1400" dirty="0" smtClean="0">
                <a:latin typeface="Consolas" panose="020B0609020204030204" pitchFamily="49" charset="0"/>
                <a:ea typeface="微软雅黑" panose="020B0503020204020204" pitchFamily="34" charset="-122"/>
                <a:cs typeface="Consolas" panose="020B0609020204030204" pitchFamily="49" charset="0"/>
              </a:rPr>
              <a:t> id, </a:t>
            </a:r>
            <a:r>
              <a:rPr lang="en-US" altLang="zh-CN" sz="1400" dirty="0" err="1" smtClean="0">
                <a:latin typeface="Consolas" panose="020B0609020204030204" pitchFamily="49" charset="0"/>
                <a:ea typeface="微软雅黑" panose="020B0503020204020204" pitchFamily="34" charset="-122"/>
                <a:cs typeface="Consolas" panose="020B0609020204030204" pitchFamily="49" charset="0"/>
              </a:rPr>
              <a:t>cn</a:t>
            </a:r>
            <a:r>
              <a:rPr lang="en-US" altLang="zh-CN" sz="1400" dirty="0" smtClean="0">
                <a:latin typeface="Consolas" panose="020B0609020204030204" pitchFamily="49" charset="0"/>
                <a:ea typeface="微软雅黑" panose="020B0503020204020204" pitchFamily="34" charset="-122"/>
                <a:cs typeface="Consolas" panose="020B0609020204030204" pitchFamily="49" charset="0"/>
              </a:rPr>
              <a:t>;   </a:t>
            </a:r>
            <a:r>
              <a:rPr lang="en-US" altLang="zh-CN" sz="1400" dirty="0" err="1" smtClean="0">
                <a:latin typeface="Consolas" panose="020B0609020204030204" pitchFamily="49" charset="0"/>
                <a:ea typeface="微软雅黑" panose="020B0503020204020204" pitchFamily="34" charset="-122"/>
                <a:cs typeface="Consolas" panose="020B0609020204030204" pitchFamily="49" charset="0"/>
              </a:rPr>
              <a:t>int</a:t>
            </a:r>
            <a:r>
              <a:rPr lang="en-US" altLang="zh-CN" sz="1400" dirty="0" smtClean="0">
                <a:latin typeface="Consolas" panose="020B0609020204030204" pitchFamily="49" charset="0"/>
                <a:ea typeface="微软雅黑" panose="020B0503020204020204" pitchFamily="34" charset="-122"/>
                <a:cs typeface="Consolas" panose="020B0609020204030204" pitchFamily="49" charset="0"/>
              </a:rPr>
              <a:t> *scores;</a:t>
            </a:r>
            <a:endParaRPr lang="en-US" altLang="zh-CN" sz="1400" dirty="0" smtClean="0">
              <a:latin typeface="Consolas" panose="020B0609020204030204" pitchFamily="49" charset="0"/>
              <a:ea typeface="微软雅黑" panose="020B0503020204020204" pitchFamily="34" charset="-122"/>
              <a:cs typeface="Consolas" panose="020B0609020204030204" pitchFamily="49" charset="0"/>
            </a:endParaRPr>
          </a:p>
          <a:p>
            <a:r>
              <a:rPr lang="en-US" altLang="zh-CN" sz="1400" dirty="0" smtClean="0">
                <a:latin typeface="Consolas" panose="020B0609020204030204" pitchFamily="49" charset="0"/>
                <a:ea typeface="微软雅黑" panose="020B0503020204020204" pitchFamily="34" charset="-122"/>
                <a:cs typeface="Consolas" panose="020B0609020204030204" pitchFamily="49" charset="0"/>
              </a:rPr>
              <a:t>}; </a:t>
            </a:r>
            <a:r>
              <a:rPr lang="en-US" altLang="zh-CN" sz="14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 </a:t>
            </a:r>
            <a:endParaRPr lang="en-US" altLang="zh-CN" sz="14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endParaRPr>
          </a:p>
        </p:txBody>
      </p:sp>
      <p:sp>
        <p:nvSpPr>
          <p:cNvPr id="6" name="TextBox 3"/>
          <p:cNvSpPr txBox="1"/>
          <p:nvPr/>
        </p:nvSpPr>
        <p:spPr>
          <a:xfrm>
            <a:off x="251520" y="3774766"/>
            <a:ext cx="6347173" cy="3000821"/>
          </a:xfrm>
          <a:prstGeom prst="rect">
            <a:avLst/>
          </a:prstGeom>
          <a:solidFill>
            <a:schemeClr val="accent1">
              <a:lumMod val="20000"/>
              <a:lumOff val="80000"/>
            </a:schemeClr>
          </a:solidFill>
          <a:ln w="19050">
            <a:noFill/>
          </a:ln>
        </p:spPr>
        <p:txBody>
          <a:bodyPr wrap="square" rtlCol="0">
            <a:spAutoFit/>
          </a:bodyPr>
          <a:lstStyle>
            <a:defPPr>
              <a:defRPr lang="zh-CN"/>
            </a:defPPr>
            <a:lvl1pPr>
              <a:lnSpc>
                <a:spcPct val="150000"/>
              </a:lnSpc>
              <a:defRPr sz="1200" b="1">
                <a:latin typeface="Consolas" panose="020B0609020204030204" pitchFamily="49" charset="0"/>
                <a:ea typeface="微软雅黑" panose="020B0503020204020204" pitchFamily="34" charset="-122"/>
                <a:cs typeface="Consolas" panose="020B0609020204030204" pitchFamily="49" charset="0"/>
              </a:defRPr>
            </a:lvl1pPr>
          </a:lstStyle>
          <a:p>
            <a:r>
              <a:rPr lang="en-US" altLang="zh-CN" sz="1400" b="0" dirty="0" smtClean="0"/>
              <a:t>void main() {</a:t>
            </a:r>
            <a:endParaRPr lang="en-US" altLang="zh-CN" sz="1400" b="0" dirty="0" smtClean="0"/>
          </a:p>
          <a:p>
            <a:r>
              <a:rPr lang="en-US" altLang="zh-CN" sz="1400" b="0" dirty="0" smtClean="0"/>
              <a:t>  Student jack1( 119, 5 );</a:t>
            </a:r>
            <a:endParaRPr lang="en-US" altLang="zh-CN" sz="1400" b="0" dirty="0" smtClean="0"/>
          </a:p>
          <a:p>
            <a:r>
              <a:rPr lang="en-US" altLang="zh-CN" sz="1400" b="0" dirty="0"/>
              <a:t> </a:t>
            </a:r>
            <a:r>
              <a:rPr lang="en-US" altLang="zh-CN" sz="1400" b="0" dirty="0" smtClean="0"/>
              <a:t> jack1.setScore( 1, 90 );</a:t>
            </a:r>
            <a:endParaRPr lang="en-US" altLang="zh-CN" sz="1400" b="0" dirty="0" smtClean="0"/>
          </a:p>
          <a:p>
            <a:r>
              <a:rPr lang="en-US" altLang="zh-CN" sz="1400" b="0" dirty="0"/>
              <a:t> </a:t>
            </a:r>
            <a:r>
              <a:rPr lang="en-US" altLang="zh-CN" sz="1400" b="0" dirty="0" smtClean="0"/>
              <a:t> jack1.getScore(1);</a:t>
            </a:r>
            <a:endParaRPr lang="en-US" altLang="zh-CN" sz="1400" b="0" dirty="0" smtClean="0"/>
          </a:p>
          <a:p>
            <a:r>
              <a:rPr lang="en-US" altLang="zh-CN" sz="1400" b="0" dirty="0" smtClean="0"/>
              <a:t>  Student jack2 = jack1;</a:t>
            </a:r>
            <a:endParaRPr lang="en-US" altLang="zh-CN" sz="1400" b="0" dirty="0" smtClean="0"/>
          </a:p>
          <a:p>
            <a:r>
              <a:rPr lang="en-US" altLang="zh-CN" sz="1400" b="0" dirty="0"/>
              <a:t> </a:t>
            </a:r>
            <a:r>
              <a:rPr lang="en-US" altLang="zh-CN" sz="1400" b="0" dirty="0" smtClean="0"/>
              <a:t> jack2.setScore( 1, 80 );</a:t>
            </a:r>
            <a:endParaRPr lang="en-US" altLang="zh-CN" sz="1400" b="0" dirty="0" smtClean="0"/>
          </a:p>
          <a:p>
            <a:r>
              <a:rPr lang="en-US" altLang="zh-CN" sz="1400" b="0" dirty="0"/>
              <a:t> </a:t>
            </a:r>
            <a:r>
              <a:rPr lang="en-US" altLang="zh-CN" sz="1400" b="0" dirty="0" smtClean="0"/>
              <a:t> jack2.getScore(1);</a:t>
            </a:r>
            <a:endParaRPr lang="en-US" altLang="zh-CN" sz="1400" b="0" dirty="0" smtClean="0"/>
          </a:p>
          <a:p>
            <a:r>
              <a:rPr lang="en-US" altLang="zh-CN" sz="1400" b="0" dirty="0" smtClean="0"/>
              <a:t>  jack1.getScore(1);</a:t>
            </a:r>
            <a:endParaRPr lang="en-US" altLang="zh-CN" sz="1400" b="0" dirty="0" smtClean="0"/>
          </a:p>
          <a:p>
            <a:r>
              <a:rPr lang="en-US" altLang="zh-CN" sz="1400" b="0" dirty="0" smtClean="0"/>
              <a:t>}</a:t>
            </a:r>
            <a:endParaRPr lang="en-US" altLang="zh-CN" sz="1400" b="0" dirty="0"/>
          </a:p>
        </p:txBody>
      </p:sp>
      <p:sp>
        <p:nvSpPr>
          <p:cNvPr id="7" name="TextBox 3"/>
          <p:cNvSpPr txBox="1"/>
          <p:nvPr/>
        </p:nvSpPr>
        <p:spPr>
          <a:xfrm>
            <a:off x="4826522" y="4694731"/>
            <a:ext cx="4099222" cy="2031325"/>
          </a:xfrm>
          <a:prstGeom prst="rect">
            <a:avLst/>
          </a:prstGeom>
          <a:solidFill>
            <a:srgbClr val="FFD073"/>
          </a:solidFill>
          <a:ln w="19050">
            <a:noFill/>
          </a:ln>
        </p:spPr>
        <p:txBody>
          <a:bodyPr wrap="square" rtlCol="0">
            <a:spAutoFit/>
          </a:bodyPr>
          <a:lstStyle>
            <a:defPPr>
              <a:defRPr lang="zh-CN"/>
            </a:defPPr>
            <a:lvl1pPr>
              <a:lnSpc>
                <a:spcPct val="150000"/>
              </a:lnSpc>
              <a:defRPr sz="1200" b="1">
                <a:latin typeface="Consolas" panose="020B0609020204030204" pitchFamily="49" charset="0"/>
                <a:ea typeface="微软雅黑" panose="020B0503020204020204" pitchFamily="34" charset="-122"/>
                <a:cs typeface="Consolas" panose="020B0609020204030204" pitchFamily="49" charset="0"/>
              </a:defRPr>
            </a:lvl1pPr>
          </a:lstStyle>
          <a:p>
            <a:r>
              <a:rPr lang="en-US" altLang="zh-CN" sz="1400" b="0" dirty="0" smtClean="0"/>
              <a:t>Student::Student( Student &amp; student )</a:t>
            </a:r>
            <a:endParaRPr lang="en-US" altLang="zh-CN" sz="1400" b="0" dirty="0" smtClean="0"/>
          </a:p>
          <a:p>
            <a:r>
              <a:rPr lang="en-US" altLang="zh-CN" sz="1400" b="0" dirty="0" smtClean="0"/>
              <a:t>{</a:t>
            </a:r>
            <a:endParaRPr lang="en-US" altLang="zh-CN" sz="1400" b="0" dirty="0" smtClean="0"/>
          </a:p>
          <a:p>
            <a:r>
              <a:rPr lang="en-US" altLang="zh-CN" sz="1400" b="0" dirty="0" smtClean="0"/>
              <a:t>  id = student.id;</a:t>
            </a:r>
            <a:endParaRPr lang="en-US" altLang="zh-CN" sz="1400" b="0" dirty="0" smtClean="0"/>
          </a:p>
          <a:p>
            <a:r>
              <a:rPr lang="en-US" altLang="zh-CN" sz="1400" b="0" dirty="0"/>
              <a:t> </a:t>
            </a:r>
            <a:r>
              <a:rPr lang="en-US" altLang="zh-CN" sz="1400" b="0" dirty="0" smtClean="0"/>
              <a:t> </a:t>
            </a:r>
            <a:r>
              <a:rPr lang="en-US" altLang="zh-CN" sz="1400" b="0" dirty="0" err="1" smtClean="0"/>
              <a:t>cn</a:t>
            </a:r>
            <a:r>
              <a:rPr lang="en-US" altLang="zh-CN" sz="1400" b="0" dirty="0" smtClean="0"/>
              <a:t> = student.cn;</a:t>
            </a:r>
            <a:endParaRPr lang="en-US" altLang="zh-CN" sz="1400" b="0" dirty="0" smtClean="0"/>
          </a:p>
          <a:p>
            <a:r>
              <a:rPr lang="en-US" altLang="zh-CN" sz="1400" b="0" dirty="0"/>
              <a:t> </a:t>
            </a:r>
            <a:r>
              <a:rPr lang="en-US" altLang="zh-CN" sz="1400" b="0" dirty="0" smtClean="0"/>
              <a:t> scores = </a:t>
            </a:r>
            <a:r>
              <a:rPr lang="en-US" altLang="zh-CN" sz="1400" b="0" dirty="0" err="1" smtClean="0"/>
              <a:t>student.scores</a:t>
            </a:r>
            <a:r>
              <a:rPr lang="en-US" altLang="zh-CN" sz="1400" b="0" dirty="0" smtClean="0"/>
              <a:t>;</a:t>
            </a:r>
            <a:endParaRPr lang="en-US" altLang="zh-CN" sz="1400" b="0" dirty="0"/>
          </a:p>
          <a:p>
            <a:r>
              <a:rPr lang="en-US" altLang="zh-CN" sz="1400" b="0" dirty="0" smtClean="0"/>
              <a:t>}</a:t>
            </a:r>
            <a:endParaRPr lang="en-US" altLang="zh-CN" sz="1400" b="0" dirty="0"/>
          </a:p>
        </p:txBody>
      </p:sp>
      <p:sp>
        <p:nvSpPr>
          <p:cNvPr id="8" name="文本框 7"/>
          <p:cNvSpPr txBox="1"/>
          <p:nvPr/>
        </p:nvSpPr>
        <p:spPr>
          <a:xfrm>
            <a:off x="6974806" y="3633958"/>
            <a:ext cx="2121496" cy="954107"/>
          </a:xfrm>
          <a:prstGeom prst="rect">
            <a:avLst/>
          </a:prstGeom>
          <a:noFill/>
        </p:spPr>
        <p:txBody>
          <a:bodyPr wrap="square" rtlCol="0">
            <a:spAutoFit/>
          </a:bodyPr>
          <a:lstStyle/>
          <a:p>
            <a:r>
              <a:rPr lang="zh-CN" altLang="en-US" sz="14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编译器会自动添加如下</a:t>
            </a:r>
            <a:endParaRPr lang="en-US" altLang="zh-CN" sz="14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endParaRPr>
          </a:p>
          <a:p>
            <a:r>
              <a:rPr lang="zh-CN" altLang="en-US" sz="14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的隐含复制构造函数，</a:t>
            </a:r>
            <a:endParaRPr lang="en-US" altLang="zh-CN" sz="14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endParaRPr>
          </a:p>
          <a:p>
            <a:r>
              <a:rPr lang="zh-CN" altLang="en-US" sz="14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其进行逐成员的赋值工</a:t>
            </a:r>
            <a:endParaRPr lang="en-US" altLang="zh-CN" sz="14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endParaRPr>
          </a:p>
          <a:p>
            <a:r>
              <a:rPr lang="zh-CN" altLang="en-US" sz="14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作（</a:t>
            </a:r>
            <a:r>
              <a:rPr lang="en-US" altLang="zh-CN" sz="1400" dirty="0" err="1"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memberwise</a:t>
            </a:r>
            <a:r>
              <a:rPr lang="zh-CN" altLang="en-US" sz="14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a:t>
            </a:r>
            <a:endParaRPr lang="en-US" altLang="zh-CN" sz="14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endParaRPr>
          </a:p>
        </p:txBody>
      </p:sp>
      <p:sp>
        <p:nvSpPr>
          <p:cNvPr id="9" name="文本框 8"/>
          <p:cNvSpPr txBox="1"/>
          <p:nvPr/>
        </p:nvSpPr>
        <p:spPr>
          <a:xfrm>
            <a:off x="7663860" y="6178947"/>
            <a:ext cx="1261884" cy="523220"/>
          </a:xfrm>
          <a:prstGeom prst="rect">
            <a:avLst/>
          </a:prstGeom>
          <a:noFill/>
        </p:spPr>
        <p:txBody>
          <a:bodyPr wrap="none" rtlCol="0">
            <a:spAutoFit/>
          </a:bodyPr>
          <a:lstStyle/>
          <a:p>
            <a:r>
              <a:rPr lang="zh-CN" altLang="en-US" sz="2800" dirty="0" smtClean="0">
                <a:solidFill>
                  <a:srgbClr val="3814B0"/>
                </a:solidFill>
                <a:latin typeface="微软雅黑" panose="020B0503020204020204" pitchFamily="34" charset="-122"/>
                <a:ea typeface="微软雅黑" panose="020B0503020204020204" pitchFamily="34" charset="-122"/>
              </a:rPr>
              <a:t>浅复制</a:t>
            </a:r>
            <a:endParaRPr lang="zh-CN" altLang="en-US" sz="2800" dirty="0">
              <a:solidFill>
                <a:srgbClr val="3814B0"/>
              </a:solidFill>
              <a:latin typeface="微软雅黑" panose="020B0503020204020204" pitchFamily="34" charset="-122"/>
              <a:ea typeface="微软雅黑" panose="020B0503020204020204" pitchFamily="34" charset="-122"/>
            </a:endParaRPr>
          </a:p>
        </p:txBody>
      </p:sp>
      <p:sp>
        <p:nvSpPr>
          <p:cNvPr id="10" name="矩形 9"/>
          <p:cNvSpPr/>
          <p:nvPr/>
        </p:nvSpPr>
        <p:spPr>
          <a:xfrm>
            <a:off x="5004048" y="6012138"/>
            <a:ext cx="2448272" cy="333618"/>
          </a:xfrm>
          <a:prstGeom prst="rect">
            <a:avLst/>
          </a:prstGeom>
          <a:noFill/>
          <a:ln w="12700">
            <a:solidFill>
              <a:srgbClr val="3814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灯片编号占位符 10"/>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12" name="TextBox 3"/>
          <p:cNvSpPr txBox="1"/>
          <p:nvPr/>
        </p:nvSpPr>
        <p:spPr>
          <a:xfrm>
            <a:off x="3619880" y="0"/>
            <a:ext cx="5524120" cy="1938992"/>
          </a:xfrm>
          <a:prstGeom prst="rect">
            <a:avLst/>
          </a:prstGeom>
          <a:solidFill>
            <a:srgbClr val="FFD073"/>
          </a:solidFill>
          <a:ln w="19050">
            <a:noFill/>
          </a:ln>
        </p:spPr>
        <p:txBody>
          <a:bodyPr wrap="square" rtlCol="0">
            <a:spAutoFit/>
          </a:bodyPr>
          <a:lstStyle>
            <a:defPPr>
              <a:defRPr lang="zh-CN"/>
            </a:defPPr>
            <a:lvl1pPr>
              <a:lnSpc>
                <a:spcPct val="150000"/>
              </a:lnSpc>
              <a:defRPr sz="1200" b="1">
                <a:latin typeface="Consolas" panose="020B0609020204030204" pitchFamily="49" charset="0"/>
                <a:ea typeface="微软雅黑" panose="020B0503020204020204" pitchFamily="34" charset="-122"/>
                <a:cs typeface="Consolas" panose="020B0609020204030204" pitchFamily="49" charset="0"/>
              </a:defRPr>
            </a:lvl1pPr>
          </a:lstStyle>
          <a:p>
            <a:r>
              <a:rPr lang="en-US" altLang="zh-CN" sz="1600" b="0" dirty="0" smtClean="0"/>
              <a:t>Student::Student( </a:t>
            </a:r>
            <a:r>
              <a:rPr lang="en-US" altLang="zh-CN" sz="1600" b="0" dirty="0" err="1" smtClean="0"/>
              <a:t>int</a:t>
            </a:r>
            <a:r>
              <a:rPr lang="en-US" altLang="zh-CN" sz="1600" b="0" dirty="0" smtClean="0"/>
              <a:t> id, </a:t>
            </a:r>
            <a:r>
              <a:rPr lang="en-US" altLang="zh-CN" sz="1600" b="0" dirty="0" err="1" smtClean="0"/>
              <a:t>int</a:t>
            </a:r>
            <a:r>
              <a:rPr lang="en-US" altLang="zh-CN" sz="1600" b="0" dirty="0" smtClean="0"/>
              <a:t> </a:t>
            </a:r>
            <a:r>
              <a:rPr lang="en-US" altLang="zh-CN" sz="1600" b="0" dirty="0" err="1" smtClean="0"/>
              <a:t>cn</a:t>
            </a:r>
            <a:r>
              <a:rPr lang="en-US" altLang="zh-CN" sz="1600" b="0" dirty="0" smtClean="0"/>
              <a:t> ) {</a:t>
            </a:r>
            <a:endParaRPr lang="en-US" altLang="zh-CN" sz="1600" b="0" dirty="0" smtClean="0"/>
          </a:p>
          <a:p>
            <a:r>
              <a:rPr lang="en-US" altLang="zh-CN" sz="1600" b="0" dirty="0" smtClean="0"/>
              <a:t>  this-&gt;id = id;   this-&gt;</a:t>
            </a:r>
            <a:r>
              <a:rPr lang="en-US" altLang="zh-CN" sz="1600" b="0" dirty="0" err="1" smtClean="0"/>
              <a:t>cn</a:t>
            </a:r>
            <a:r>
              <a:rPr lang="en-US" altLang="zh-CN" sz="1600" b="0" dirty="0" smtClean="0"/>
              <a:t> = </a:t>
            </a:r>
            <a:r>
              <a:rPr lang="en-US" altLang="zh-CN" sz="1600" b="0" dirty="0" err="1" smtClean="0"/>
              <a:t>cn</a:t>
            </a:r>
            <a:r>
              <a:rPr lang="en-US" altLang="zh-CN" sz="1600" b="0" dirty="0" smtClean="0"/>
              <a:t>;</a:t>
            </a:r>
            <a:endParaRPr lang="en-US" altLang="zh-CN" sz="1600" b="0" dirty="0" smtClean="0"/>
          </a:p>
          <a:p>
            <a:r>
              <a:rPr lang="en-US" altLang="zh-CN" sz="1600" b="0" dirty="0"/>
              <a:t> </a:t>
            </a:r>
            <a:r>
              <a:rPr lang="en-US" altLang="zh-CN" sz="1600" b="0" dirty="0" smtClean="0"/>
              <a:t> scores = </a:t>
            </a:r>
            <a:r>
              <a:rPr lang="en-US" altLang="zh-CN" sz="1600" b="0" dirty="0" smtClean="0">
                <a:solidFill>
                  <a:srgbClr val="3814B0"/>
                </a:solidFill>
              </a:rPr>
              <a:t>new</a:t>
            </a:r>
            <a:r>
              <a:rPr lang="en-US" altLang="zh-CN" sz="1600" b="0" dirty="0" smtClean="0"/>
              <a:t> </a:t>
            </a:r>
            <a:r>
              <a:rPr lang="en-US" altLang="zh-CN" sz="1600" b="0" dirty="0" err="1" smtClean="0"/>
              <a:t>int</a:t>
            </a:r>
            <a:r>
              <a:rPr lang="en-US" altLang="zh-CN" sz="1600" b="0" dirty="0" smtClean="0"/>
              <a:t>[</a:t>
            </a:r>
            <a:r>
              <a:rPr lang="en-US" altLang="zh-CN" sz="1600" b="0" dirty="0" err="1" smtClean="0"/>
              <a:t>cn</a:t>
            </a:r>
            <a:r>
              <a:rPr lang="en-US" altLang="zh-CN" sz="1600" b="0" dirty="0" smtClean="0"/>
              <a:t>]; </a:t>
            </a:r>
            <a:r>
              <a:rPr lang="en-US" altLang="zh-CN" sz="1600" b="0" dirty="0" smtClean="0">
                <a:solidFill>
                  <a:schemeClr val="tx1">
                    <a:lumMod val="50000"/>
                    <a:lumOff val="50000"/>
                  </a:schemeClr>
                </a:solidFill>
              </a:rPr>
              <a:t>// </a:t>
            </a:r>
            <a:r>
              <a:rPr lang="zh-CN" altLang="en-US" sz="1600" b="0" dirty="0" smtClean="0">
                <a:solidFill>
                  <a:schemeClr val="tx1">
                    <a:lumMod val="50000"/>
                    <a:lumOff val="50000"/>
                  </a:schemeClr>
                </a:solidFill>
              </a:rPr>
              <a:t>动态分配内存</a:t>
            </a:r>
            <a:endParaRPr lang="en-US" altLang="zh-CN" sz="1600" b="0" dirty="0">
              <a:solidFill>
                <a:schemeClr val="tx1">
                  <a:lumMod val="50000"/>
                  <a:lumOff val="50000"/>
                </a:schemeClr>
              </a:solidFill>
            </a:endParaRPr>
          </a:p>
          <a:p>
            <a:r>
              <a:rPr lang="en-US" altLang="zh-CN" sz="1600" b="0" dirty="0" smtClean="0"/>
              <a:t>}</a:t>
            </a:r>
            <a:endParaRPr lang="en-US" altLang="zh-CN" sz="1600" b="0" dirty="0" smtClean="0"/>
          </a:p>
          <a:p>
            <a:r>
              <a:rPr lang="en-US" altLang="zh-CN" sz="1600" b="0" dirty="0" smtClean="0"/>
              <a:t>Student::~Student(){  </a:t>
            </a:r>
            <a:r>
              <a:rPr lang="en-US" altLang="zh-CN" sz="1600" b="0" dirty="0" smtClean="0">
                <a:solidFill>
                  <a:srgbClr val="3814B0"/>
                </a:solidFill>
              </a:rPr>
              <a:t>delete []  </a:t>
            </a:r>
            <a:r>
              <a:rPr lang="en-US" altLang="zh-CN" sz="1600" b="0" dirty="0" smtClean="0"/>
              <a:t>scores; }</a:t>
            </a:r>
            <a:endParaRPr lang="en-US" altLang="zh-CN" sz="1600" b="0" dirty="0"/>
          </a:p>
        </p:txBody>
      </p:sp>
      <p:sp>
        <p:nvSpPr>
          <p:cNvPr id="3" name="矩形 2"/>
          <p:cNvSpPr/>
          <p:nvPr/>
        </p:nvSpPr>
        <p:spPr>
          <a:xfrm>
            <a:off x="5273457" y="2367058"/>
            <a:ext cx="3826835" cy="923330"/>
          </a:xfrm>
          <a:prstGeom prst="rect">
            <a:avLst/>
          </a:prstGeom>
        </p:spPr>
        <p:txBody>
          <a:bodyPr wrap="square">
            <a:spAutoFit/>
          </a:bodyPr>
          <a:lstStyle/>
          <a:p>
            <a:r>
              <a:rPr lang="en-US" altLang="zh-CN" dirty="0"/>
              <a:t>void Student::</a:t>
            </a:r>
            <a:r>
              <a:rPr lang="en-US" altLang="zh-CN" dirty="0" err="1"/>
              <a:t>setScore</a:t>
            </a:r>
            <a:r>
              <a:rPr lang="en-US" altLang="zh-CN" dirty="0"/>
              <a:t>( </a:t>
            </a:r>
            <a:r>
              <a:rPr lang="en-US" altLang="zh-CN" dirty="0" err="1"/>
              <a:t>int</a:t>
            </a:r>
            <a:r>
              <a:rPr lang="en-US" altLang="zh-CN" dirty="0"/>
              <a:t> c, </a:t>
            </a:r>
            <a:r>
              <a:rPr lang="en-US" altLang="zh-CN" dirty="0" err="1"/>
              <a:t>int</a:t>
            </a:r>
            <a:r>
              <a:rPr lang="en-US" altLang="zh-CN" dirty="0"/>
              <a:t> s ) {</a:t>
            </a:r>
            <a:endParaRPr lang="en-US" altLang="zh-CN" dirty="0"/>
          </a:p>
          <a:p>
            <a:r>
              <a:rPr lang="en-US" altLang="zh-CN" dirty="0"/>
              <a:t>  scores[c] = s;</a:t>
            </a:r>
            <a:endParaRPr lang="en-US" altLang="zh-CN" dirty="0"/>
          </a:p>
          <a:p>
            <a:r>
              <a:rPr lang="en-US" altLang="zh-CN" dirty="0"/>
              <a:t>}</a:t>
            </a:r>
            <a:endParaRPr lang="en-US" altLang="zh-CN"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类的一个示例：</a:t>
            </a:r>
            <a:r>
              <a:rPr lang="en-US" altLang="zh-CN" dirty="0" smtClean="0"/>
              <a:t>Clock </a:t>
            </a:r>
            <a:r>
              <a:rPr lang="zh-CN" altLang="en-US" dirty="0" smtClean="0"/>
              <a:t>类</a:t>
            </a:r>
            <a:endParaRPr lang="zh-CN" altLang="en-US" dirty="0"/>
          </a:p>
        </p:txBody>
      </p:sp>
      <p:sp>
        <p:nvSpPr>
          <p:cNvPr id="4" name="TextBox 3"/>
          <p:cNvSpPr txBox="1"/>
          <p:nvPr/>
        </p:nvSpPr>
        <p:spPr>
          <a:xfrm>
            <a:off x="133336" y="1659572"/>
            <a:ext cx="4536504" cy="3785652"/>
          </a:xfrm>
          <a:prstGeom prst="rect">
            <a:avLst/>
          </a:prstGeom>
          <a:solidFill>
            <a:srgbClr val="FFFF73"/>
          </a:solidFill>
          <a:ln w="19050">
            <a:noFill/>
          </a:ln>
        </p:spPr>
        <p:txBody>
          <a:bodyPr wrap="square" rtlCol="0">
            <a:spAutoFit/>
          </a:bodyPr>
          <a:lstStyle/>
          <a:p>
            <a:pPr>
              <a:lnSpc>
                <a:spcPct val="150000"/>
              </a:lnSpc>
            </a:pPr>
            <a:r>
              <a:rPr lang="en-US" altLang="zh-CN" sz="2000" dirty="0" smtClean="0">
                <a:latin typeface="Consolas" panose="020B0609020204030204" pitchFamily="49" charset="0"/>
                <a:ea typeface="微软雅黑" panose="020B0503020204020204" pitchFamily="34" charset="-122"/>
                <a:cs typeface="Consolas" panose="020B0609020204030204" pitchFamily="49" charset="0"/>
              </a:rPr>
              <a:t>class Clock {</a:t>
            </a:r>
            <a:endParaRPr lang="en-US" altLang="zh-CN" sz="2000" dirty="0" smtClean="0">
              <a:latin typeface="Consolas" panose="020B0609020204030204" pitchFamily="49" charset="0"/>
              <a:ea typeface="微软雅黑" panose="020B0503020204020204" pitchFamily="34" charset="-122"/>
              <a:cs typeface="Consolas" panose="020B0609020204030204" pitchFamily="49" charset="0"/>
            </a:endParaRPr>
          </a:p>
          <a:p>
            <a:pPr>
              <a:lnSpc>
                <a:spcPct val="150000"/>
              </a:lnSpc>
            </a:pPr>
            <a:r>
              <a:rPr lang="en-US" altLang="zh-CN" sz="2000" dirty="0" smtClean="0">
                <a:solidFill>
                  <a:srgbClr val="3814B0"/>
                </a:solidFill>
                <a:latin typeface="Consolas" panose="020B0609020204030204" pitchFamily="49" charset="0"/>
                <a:ea typeface="微软雅黑" panose="020B0503020204020204" pitchFamily="34" charset="-122"/>
                <a:cs typeface="Consolas" panose="020B0609020204030204" pitchFamily="49" charset="0"/>
              </a:rPr>
              <a:t>private:</a:t>
            </a:r>
            <a:endParaRPr lang="en-US" altLang="zh-CN" sz="2000" dirty="0" smtClean="0">
              <a:solidFill>
                <a:srgbClr val="3814B0"/>
              </a:solidFill>
              <a:latin typeface="Consolas" panose="020B0609020204030204" pitchFamily="49" charset="0"/>
              <a:ea typeface="微软雅黑" panose="020B0503020204020204" pitchFamily="34" charset="-122"/>
              <a:cs typeface="Consolas" panose="020B0609020204030204" pitchFamily="49" charset="0"/>
            </a:endParaRPr>
          </a:p>
          <a:p>
            <a:pPr>
              <a:lnSpc>
                <a:spcPct val="150000"/>
              </a:lnSpc>
            </a:pPr>
            <a:r>
              <a:rPr lang="en-US" altLang="zh-CN" sz="2000" dirty="0">
                <a:latin typeface="Consolas" panose="020B0609020204030204" pitchFamily="49" charset="0"/>
                <a:ea typeface="微软雅黑" panose="020B0503020204020204" pitchFamily="34" charset="-122"/>
                <a:cs typeface="Consolas" panose="020B0609020204030204" pitchFamily="49" charset="0"/>
              </a:rPr>
              <a:t> </a:t>
            </a:r>
            <a:r>
              <a:rPr lang="en-US" altLang="zh-CN" sz="2000" dirty="0" smtClean="0">
                <a:latin typeface="Consolas" panose="020B0609020204030204" pitchFamily="49" charset="0"/>
                <a:ea typeface="微软雅黑" panose="020B0503020204020204" pitchFamily="34" charset="-122"/>
                <a:cs typeface="Consolas" panose="020B0609020204030204" pitchFamily="49" charset="0"/>
              </a:rPr>
              <a:t> </a:t>
            </a:r>
            <a:r>
              <a:rPr lang="en-US" altLang="zh-CN" sz="2000" dirty="0" err="1" smtClean="0">
                <a:latin typeface="Consolas" panose="020B0609020204030204" pitchFamily="49" charset="0"/>
                <a:ea typeface="微软雅黑" panose="020B0503020204020204" pitchFamily="34" charset="-122"/>
                <a:cs typeface="Consolas" panose="020B0609020204030204" pitchFamily="49" charset="0"/>
              </a:rPr>
              <a:t>int</a:t>
            </a:r>
            <a:r>
              <a:rPr lang="en-US" altLang="zh-CN" sz="2000" dirty="0" smtClean="0">
                <a:latin typeface="Consolas" panose="020B0609020204030204" pitchFamily="49" charset="0"/>
                <a:ea typeface="微软雅黑" panose="020B0503020204020204" pitchFamily="34" charset="-122"/>
                <a:cs typeface="Consolas" panose="020B0609020204030204" pitchFamily="49" charset="0"/>
              </a:rPr>
              <a:t> hour, minute, second;</a:t>
            </a:r>
            <a:endParaRPr lang="en-US" altLang="zh-CN" sz="2000" dirty="0" smtClean="0">
              <a:latin typeface="Consolas" panose="020B0609020204030204" pitchFamily="49" charset="0"/>
              <a:ea typeface="微软雅黑" panose="020B0503020204020204" pitchFamily="34" charset="-122"/>
              <a:cs typeface="Consolas" panose="020B0609020204030204" pitchFamily="49" charset="0"/>
            </a:endParaRPr>
          </a:p>
          <a:p>
            <a:pPr>
              <a:lnSpc>
                <a:spcPct val="150000"/>
              </a:lnSpc>
            </a:pPr>
            <a:r>
              <a:rPr lang="en-US" altLang="zh-CN" sz="2000" dirty="0" smtClean="0">
                <a:solidFill>
                  <a:srgbClr val="3814B0"/>
                </a:solidFill>
                <a:latin typeface="Consolas" panose="020B0609020204030204" pitchFamily="49" charset="0"/>
                <a:ea typeface="微软雅黑" panose="020B0503020204020204" pitchFamily="34" charset="-122"/>
                <a:cs typeface="Consolas" panose="020B0609020204030204" pitchFamily="49" charset="0"/>
              </a:rPr>
              <a:t>public:</a:t>
            </a:r>
            <a:endParaRPr lang="en-US" altLang="zh-CN" sz="2000" dirty="0" smtClean="0">
              <a:solidFill>
                <a:srgbClr val="3814B0"/>
              </a:solidFill>
              <a:latin typeface="Consolas" panose="020B0609020204030204" pitchFamily="49" charset="0"/>
              <a:ea typeface="微软雅黑" panose="020B0503020204020204" pitchFamily="34" charset="-122"/>
              <a:cs typeface="Consolas" panose="020B0609020204030204" pitchFamily="49" charset="0"/>
            </a:endParaRPr>
          </a:p>
          <a:p>
            <a:pPr>
              <a:lnSpc>
                <a:spcPct val="150000"/>
              </a:lnSpc>
            </a:pPr>
            <a:r>
              <a:rPr lang="en-US" altLang="zh-CN" sz="2000" dirty="0">
                <a:latin typeface="Consolas" panose="020B0609020204030204" pitchFamily="49" charset="0"/>
                <a:ea typeface="微软雅黑" panose="020B0503020204020204" pitchFamily="34" charset="-122"/>
                <a:cs typeface="Consolas" panose="020B0609020204030204" pitchFamily="49" charset="0"/>
              </a:rPr>
              <a:t> </a:t>
            </a:r>
            <a:r>
              <a:rPr lang="en-US" altLang="zh-CN" sz="2000" dirty="0" smtClean="0">
                <a:latin typeface="Consolas" panose="020B0609020204030204" pitchFamily="49" charset="0"/>
                <a:ea typeface="微软雅黑" panose="020B0503020204020204" pitchFamily="34" charset="-122"/>
                <a:cs typeface="Consolas" panose="020B0609020204030204" pitchFamily="49" charset="0"/>
              </a:rPr>
              <a:t> string factory;</a:t>
            </a:r>
            <a:endParaRPr lang="en-US" altLang="zh-CN" sz="2000" dirty="0" smtClean="0">
              <a:latin typeface="Consolas" panose="020B0609020204030204" pitchFamily="49" charset="0"/>
              <a:ea typeface="微软雅黑" panose="020B0503020204020204" pitchFamily="34" charset="-122"/>
              <a:cs typeface="Consolas" panose="020B0609020204030204" pitchFamily="49" charset="0"/>
            </a:endParaRPr>
          </a:p>
          <a:p>
            <a:pPr>
              <a:lnSpc>
                <a:spcPct val="150000"/>
              </a:lnSpc>
            </a:pPr>
            <a:r>
              <a:rPr lang="en-US" altLang="zh-CN" sz="2000" dirty="0">
                <a:latin typeface="Consolas" panose="020B0609020204030204" pitchFamily="49" charset="0"/>
                <a:ea typeface="微软雅黑" panose="020B0503020204020204" pitchFamily="34" charset="-122"/>
                <a:cs typeface="Consolas" panose="020B0609020204030204" pitchFamily="49" charset="0"/>
              </a:rPr>
              <a:t> </a:t>
            </a:r>
            <a:r>
              <a:rPr lang="en-US" altLang="zh-CN" sz="2000" dirty="0" smtClean="0">
                <a:latin typeface="Consolas" panose="020B0609020204030204" pitchFamily="49" charset="0"/>
                <a:ea typeface="微软雅黑" panose="020B0503020204020204" pitchFamily="34" charset="-122"/>
                <a:cs typeface="Consolas" panose="020B0609020204030204" pitchFamily="49" charset="0"/>
              </a:rPr>
              <a:t> void </a:t>
            </a:r>
            <a:r>
              <a:rPr lang="en-US" altLang="zh-CN" sz="2000" dirty="0" err="1" smtClean="0">
                <a:latin typeface="Consolas" panose="020B0609020204030204" pitchFamily="49" charset="0"/>
                <a:ea typeface="微软雅黑" panose="020B0503020204020204" pitchFamily="34" charset="-122"/>
                <a:cs typeface="Consolas" panose="020B0609020204030204" pitchFamily="49" charset="0"/>
              </a:rPr>
              <a:t>setTime</a:t>
            </a:r>
            <a:r>
              <a:rPr lang="en-US" altLang="zh-CN" sz="2000" dirty="0" smtClean="0">
                <a:latin typeface="Consolas" panose="020B0609020204030204" pitchFamily="49" charset="0"/>
                <a:ea typeface="微软雅黑" panose="020B0503020204020204" pitchFamily="34" charset="-122"/>
                <a:cs typeface="Consolas" panose="020B0609020204030204" pitchFamily="49" charset="0"/>
              </a:rPr>
              <a:t>();</a:t>
            </a:r>
            <a:endParaRPr lang="en-US" altLang="zh-CN" sz="2000" dirty="0" smtClean="0">
              <a:latin typeface="Consolas" panose="020B0609020204030204" pitchFamily="49" charset="0"/>
              <a:ea typeface="微软雅黑" panose="020B0503020204020204" pitchFamily="34" charset="-122"/>
              <a:cs typeface="Consolas" panose="020B0609020204030204" pitchFamily="49" charset="0"/>
            </a:endParaRPr>
          </a:p>
          <a:p>
            <a:pPr>
              <a:lnSpc>
                <a:spcPct val="150000"/>
              </a:lnSpc>
            </a:pPr>
            <a:r>
              <a:rPr lang="en-US" altLang="zh-CN" sz="2000" dirty="0">
                <a:latin typeface="Consolas" panose="020B0609020204030204" pitchFamily="49" charset="0"/>
                <a:ea typeface="微软雅黑" panose="020B0503020204020204" pitchFamily="34" charset="-122"/>
                <a:cs typeface="Consolas" panose="020B0609020204030204" pitchFamily="49" charset="0"/>
              </a:rPr>
              <a:t> </a:t>
            </a:r>
            <a:r>
              <a:rPr lang="en-US" altLang="zh-CN" sz="2000" dirty="0" smtClean="0">
                <a:latin typeface="Consolas" panose="020B0609020204030204" pitchFamily="49" charset="0"/>
                <a:ea typeface="微软雅黑" panose="020B0503020204020204" pitchFamily="34" charset="-122"/>
                <a:cs typeface="Consolas" panose="020B0609020204030204" pitchFamily="49" charset="0"/>
              </a:rPr>
              <a:t> void </a:t>
            </a:r>
            <a:r>
              <a:rPr lang="en-US" altLang="zh-CN" sz="2000" dirty="0" err="1" smtClean="0">
                <a:latin typeface="Consolas" panose="020B0609020204030204" pitchFamily="49" charset="0"/>
                <a:ea typeface="微软雅黑" panose="020B0503020204020204" pitchFamily="34" charset="-122"/>
                <a:cs typeface="Consolas" panose="020B0609020204030204" pitchFamily="49" charset="0"/>
              </a:rPr>
              <a:t>showTime</a:t>
            </a:r>
            <a:r>
              <a:rPr lang="en-US" altLang="zh-CN" sz="2000" dirty="0" smtClean="0">
                <a:latin typeface="Consolas" panose="020B0609020204030204" pitchFamily="49" charset="0"/>
                <a:ea typeface="微软雅黑" panose="020B0503020204020204" pitchFamily="34" charset="-122"/>
                <a:cs typeface="Consolas" panose="020B0609020204030204" pitchFamily="49" charset="0"/>
              </a:rPr>
              <a:t>(); </a:t>
            </a:r>
            <a:endParaRPr lang="en-US" altLang="zh-CN" sz="2000" dirty="0">
              <a:latin typeface="Consolas" panose="020B0609020204030204" pitchFamily="49" charset="0"/>
              <a:ea typeface="微软雅黑" panose="020B0503020204020204" pitchFamily="34" charset="-122"/>
              <a:cs typeface="Consolas" panose="020B0609020204030204" pitchFamily="49" charset="0"/>
            </a:endParaRPr>
          </a:p>
          <a:p>
            <a:pPr>
              <a:lnSpc>
                <a:spcPct val="150000"/>
              </a:lnSpc>
            </a:pPr>
            <a:r>
              <a:rPr lang="en-US" altLang="zh-CN" sz="2000" dirty="0" smtClean="0">
                <a:latin typeface="Consolas" panose="020B0609020204030204" pitchFamily="49" charset="0"/>
                <a:ea typeface="微软雅黑" panose="020B0503020204020204" pitchFamily="34" charset="-122"/>
                <a:cs typeface="Consolas" panose="020B0609020204030204" pitchFamily="49" charset="0"/>
              </a:rPr>
              <a:t>};</a:t>
            </a:r>
            <a:endParaRPr lang="en-US" altLang="zh-CN" sz="2000" dirty="0">
              <a:latin typeface="Consolas" panose="020B0609020204030204" pitchFamily="49" charset="0"/>
              <a:ea typeface="微软雅黑" panose="020B0503020204020204" pitchFamily="34" charset="-122"/>
              <a:cs typeface="Consolas" panose="020B0609020204030204" pitchFamily="49" charset="0"/>
            </a:endParaRPr>
          </a:p>
        </p:txBody>
      </p:sp>
      <p:sp>
        <p:nvSpPr>
          <p:cNvPr id="6" name="TextBox 3"/>
          <p:cNvSpPr txBox="1"/>
          <p:nvPr/>
        </p:nvSpPr>
        <p:spPr>
          <a:xfrm>
            <a:off x="4894990" y="1659572"/>
            <a:ext cx="4104456" cy="1569660"/>
          </a:xfrm>
          <a:prstGeom prst="rect">
            <a:avLst/>
          </a:prstGeom>
          <a:solidFill>
            <a:schemeClr val="accent1">
              <a:lumMod val="20000"/>
              <a:lumOff val="80000"/>
            </a:schemeClr>
          </a:solidFill>
          <a:ln w="19050">
            <a:noFill/>
          </a:ln>
        </p:spPr>
        <p:txBody>
          <a:bodyPr wrap="square" rtlCol="0">
            <a:spAutoFit/>
          </a:bodyPr>
          <a:lstStyle/>
          <a:p>
            <a:r>
              <a:rPr lang="en-US" altLang="zh-CN" sz="1600" dirty="0" err="1" smtClean="0">
                <a:latin typeface="Consolas" panose="020B0609020204030204" pitchFamily="49" charset="0"/>
                <a:ea typeface="微软雅黑" panose="020B0503020204020204" pitchFamily="34" charset="-122"/>
                <a:cs typeface="Consolas" panose="020B0609020204030204" pitchFamily="49" charset="0"/>
              </a:rPr>
              <a:t>struct</a:t>
            </a:r>
            <a:r>
              <a:rPr lang="en-US" altLang="zh-CN" sz="1600" dirty="0" smtClean="0">
                <a:latin typeface="Consolas" panose="020B0609020204030204" pitchFamily="49" charset="0"/>
                <a:ea typeface="微软雅黑" panose="020B0503020204020204" pitchFamily="34" charset="-122"/>
                <a:cs typeface="Consolas" panose="020B0609020204030204" pitchFamily="49" charset="0"/>
              </a:rPr>
              <a:t> Clock {</a:t>
            </a:r>
            <a:endParaRPr lang="en-US" altLang="zh-CN" sz="1600" dirty="0" smtClean="0">
              <a:latin typeface="Consolas" panose="020B0609020204030204" pitchFamily="49" charset="0"/>
              <a:ea typeface="微软雅黑" panose="020B0503020204020204" pitchFamily="34" charset="-122"/>
              <a:cs typeface="Consolas" panose="020B0609020204030204" pitchFamily="49" charset="0"/>
            </a:endParaRPr>
          </a:p>
          <a:p>
            <a:r>
              <a:rPr lang="en-US" altLang="zh-CN" sz="1600" dirty="0" smtClean="0">
                <a:latin typeface="Consolas" panose="020B0609020204030204" pitchFamily="49" charset="0"/>
                <a:ea typeface="微软雅黑" panose="020B0503020204020204" pitchFamily="34" charset="-122"/>
                <a:cs typeface="Consolas" panose="020B0609020204030204" pitchFamily="49" charset="0"/>
              </a:rPr>
              <a:t>  </a:t>
            </a:r>
            <a:r>
              <a:rPr lang="en-US" altLang="zh-CN" sz="1600" dirty="0" err="1" smtClean="0">
                <a:latin typeface="Consolas" panose="020B0609020204030204" pitchFamily="49" charset="0"/>
                <a:ea typeface="微软雅黑" panose="020B0503020204020204" pitchFamily="34" charset="-122"/>
                <a:cs typeface="Consolas" panose="020B0609020204030204" pitchFamily="49" charset="0"/>
              </a:rPr>
              <a:t>int</a:t>
            </a:r>
            <a:r>
              <a:rPr lang="en-US" altLang="zh-CN" sz="1600" dirty="0" smtClean="0">
                <a:latin typeface="Consolas" panose="020B0609020204030204" pitchFamily="49" charset="0"/>
                <a:ea typeface="微软雅黑" panose="020B0503020204020204" pitchFamily="34" charset="-122"/>
                <a:cs typeface="Consolas" panose="020B0609020204030204" pitchFamily="49" charset="0"/>
              </a:rPr>
              <a:t> hour, minute, second;</a:t>
            </a:r>
            <a:endParaRPr lang="en-US" altLang="zh-CN" sz="1600" dirty="0" smtClean="0">
              <a:latin typeface="Consolas" panose="020B0609020204030204" pitchFamily="49" charset="0"/>
              <a:ea typeface="微软雅黑" panose="020B0503020204020204" pitchFamily="34" charset="-122"/>
              <a:cs typeface="Consolas" panose="020B0609020204030204" pitchFamily="49" charset="0"/>
            </a:endParaRPr>
          </a:p>
          <a:p>
            <a:r>
              <a:rPr lang="en-US" altLang="zh-CN" sz="1600" dirty="0" smtClean="0">
                <a:latin typeface="Consolas" panose="020B0609020204030204" pitchFamily="49" charset="0"/>
                <a:ea typeface="微软雅黑" panose="020B0503020204020204" pitchFamily="34" charset="-122"/>
                <a:cs typeface="Consolas" panose="020B0609020204030204" pitchFamily="49" charset="0"/>
              </a:rPr>
              <a:t>  string factory;</a:t>
            </a:r>
            <a:endParaRPr lang="en-US" altLang="zh-CN" sz="1600" dirty="0" smtClean="0">
              <a:latin typeface="Consolas" panose="020B0609020204030204" pitchFamily="49" charset="0"/>
              <a:ea typeface="微软雅黑" panose="020B0503020204020204" pitchFamily="34" charset="-122"/>
              <a:cs typeface="Consolas" panose="020B0609020204030204" pitchFamily="49" charset="0"/>
            </a:endParaRPr>
          </a:p>
          <a:p>
            <a:r>
              <a:rPr lang="en-US" altLang="zh-CN" sz="1600" dirty="0" smtClean="0">
                <a:latin typeface="Consolas" panose="020B0609020204030204" pitchFamily="49" charset="0"/>
                <a:ea typeface="微软雅黑" panose="020B0503020204020204" pitchFamily="34" charset="-122"/>
                <a:cs typeface="Consolas" panose="020B0609020204030204" pitchFamily="49" charset="0"/>
              </a:rPr>
              <a:t>};</a:t>
            </a:r>
            <a:endParaRPr lang="en-US" altLang="zh-CN" sz="1600" dirty="0" smtClean="0">
              <a:latin typeface="Consolas" panose="020B0609020204030204" pitchFamily="49" charset="0"/>
              <a:ea typeface="微软雅黑" panose="020B0503020204020204" pitchFamily="34" charset="-122"/>
              <a:cs typeface="Consolas" panose="020B0609020204030204" pitchFamily="49" charset="0"/>
            </a:endParaRPr>
          </a:p>
          <a:p>
            <a:r>
              <a:rPr lang="en-US" altLang="zh-CN" sz="1600" dirty="0" smtClean="0">
                <a:latin typeface="Consolas" panose="020B0609020204030204" pitchFamily="49" charset="0"/>
                <a:ea typeface="微软雅黑" panose="020B0503020204020204" pitchFamily="34" charset="-122"/>
                <a:cs typeface="Consolas" panose="020B0609020204030204" pitchFamily="49" charset="0"/>
              </a:rPr>
              <a:t>void </a:t>
            </a:r>
            <a:r>
              <a:rPr lang="en-US" altLang="zh-CN" sz="1600" dirty="0" err="1" smtClean="0">
                <a:latin typeface="Consolas" panose="020B0609020204030204" pitchFamily="49" charset="0"/>
                <a:ea typeface="微软雅黑" panose="020B0503020204020204" pitchFamily="34" charset="-122"/>
                <a:cs typeface="Consolas" panose="020B0609020204030204" pitchFamily="49" charset="0"/>
              </a:rPr>
              <a:t>setTime</a:t>
            </a:r>
            <a:r>
              <a:rPr lang="en-US" altLang="zh-CN" sz="1600" dirty="0" smtClean="0">
                <a:latin typeface="Consolas" panose="020B0609020204030204" pitchFamily="49" charset="0"/>
                <a:ea typeface="微软雅黑" panose="020B0503020204020204" pitchFamily="34" charset="-122"/>
                <a:cs typeface="Consolas" panose="020B0609020204030204" pitchFamily="49" charset="0"/>
              </a:rPr>
              <a:t>( </a:t>
            </a:r>
            <a:r>
              <a:rPr lang="en-US" altLang="zh-CN" sz="1600" dirty="0" err="1" smtClean="0">
                <a:latin typeface="Consolas" panose="020B0609020204030204" pitchFamily="49" charset="0"/>
                <a:ea typeface="微软雅黑" panose="020B0503020204020204" pitchFamily="34" charset="-122"/>
                <a:cs typeface="Consolas" panose="020B0609020204030204" pitchFamily="49" charset="0"/>
              </a:rPr>
              <a:t>struct</a:t>
            </a:r>
            <a:r>
              <a:rPr lang="en-US" altLang="zh-CN" sz="1600" dirty="0" smtClean="0">
                <a:latin typeface="Consolas" panose="020B0609020204030204" pitchFamily="49" charset="0"/>
                <a:ea typeface="微软雅黑" panose="020B0503020204020204" pitchFamily="34" charset="-122"/>
                <a:cs typeface="Consolas" panose="020B0609020204030204" pitchFamily="49" charset="0"/>
              </a:rPr>
              <a:t> Clock * );</a:t>
            </a:r>
            <a:endParaRPr lang="en-US" altLang="zh-CN" sz="1600" dirty="0" smtClean="0">
              <a:latin typeface="Consolas" panose="020B0609020204030204" pitchFamily="49" charset="0"/>
              <a:ea typeface="微软雅黑" panose="020B0503020204020204" pitchFamily="34" charset="-122"/>
              <a:cs typeface="Consolas" panose="020B0609020204030204" pitchFamily="49" charset="0"/>
            </a:endParaRPr>
          </a:p>
          <a:p>
            <a:r>
              <a:rPr lang="en-US" altLang="zh-CN" sz="1600" dirty="0" smtClean="0">
                <a:latin typeface="Consolas" panose="020B0609020204030204" pitchFamily="49" charset="0"/>
                <a:ea typeface="微软雅黑" panose="020B0503020204020204" pitchFamily="34" charset="-122"/>
                <a:cs typeface="Consolas" panose="020B0609020204030204" pitchFamily="49" charset="0"/>
              </a:rPr>
              <a:t>void </a:t>
            </a:r>
            <a:r>
              <a:rPr lang="en-US" altLang="zh-CN" sz="1600" dirty="0" err="1" smtClean="0">
                <a:latin typeface="Consolas" panose="020B0609020204030204" pitchFamily="49" charset="0"/>
                <a:ea typeface="微软雅黑" panose="020B0503020204020204" pitchFamily="34" charset="-122"/>
                <a:cs typeface="Consolas" panose="020B0609020204030204" pitchFamily="49" charset="0"/>
              </a:rPr>
              <a:t>showTime</a:t>
            </a:r>
            <a:r>
              <a:rPr lang="en-US" altLang="zh-CN" sz="1600" dirty="0" smtClean="0">
                <a:latin typeface="Consolas" panose="020B0609020204030204" pitchFamily="49" charset="0"/>
                <a:ea typeface="微软雅黑" panose="020B0503020204020204" pitchFamily="34" charset="-122"/>
                <a:cs typeface="Consolas" panose="020B0609020204030204" pitchFamily="49" charset="0"/>
              </a:rPr>
              <a:t>( </a:t>
            </a:r>
            <a:r>
              <a:rPr lang="en-US" altLang="zh-CN" sz="1600" dirty="0" err="1" smtClean="0">
                <a:latin typeface="Consolas" panose="020B0609020204030204" pitchFamily="49" charset="0"/>
                <a:ea typeface="微软雅黑" panose="020B0503020204020204" pitchFamily="34" charset="-122"/>
                <a:cs typeface="Consolas" panose="020B0609020204030204" pitchFamily="49" charset="0"/>
              </a:rPr>
              <a:t>struct</a:t>
            </a:r>
            <a:r>
              <a:rPr lang="en-US" altLang="zh-CN" sz="1600" dirty="0" smtClean="0">
                <a:latin typeface="Consolas" panose="020B0609020204030204" pitchFamily="49" charset="0"/>
                <a:ea typeface="微软雅黑" panose="020B0503020204020204" pitchFamily="34" charset="-122"/>
                <a:cs typeface="Consolas" panose="020B0609020204030204" pitchFamily="49" charset="0"/>
              </a:rPr>
              <a:t> Clock * );</a:t>
            </a:r>
            <a:endParaRPr lang="en-US" altLang="zh-CN" sz="1600" dirty="0" smtClean="0">
              <a:latin typeface="Consolas" panose="020B0609020204030204" pitchFamily="49" charset="0"/>
              <a:ea typeface="微软雅黑" panose="020B0503020204020204" pitchFamily="34" charset="-122"/>
              <a:cs typeface="Consolas" panose="020B0609020204030204" pitchFamily="49" charset="0"/>
            </a:endParaRPr>
          </a:p>
        </p:txBody>
      </p:sp>
      <p:sp>
        <p:nvSpPr>
          <p:cNvPr id="7" name="文本框 6"/>
          <p:cNvSpPr txBox="1"/>
          <p:nvPr/>
        </p:nvSpPr>
        <p:spPr>
          <a:xfrm>
            <a:off x="4917212" y="3915959"/>
            <a:ext cx="3961341" cy="1569660"/>
          </a:xfrm>
          <a:prstGeom prst="rect">
            <a:avLst/>
          </a:prstGeom>
          <a:noFill/>
        </p:spPr>
        <p:txBody>
          <a:bodyPr wrap="none" rtlCol="0">
            <a:spAutoFit/>
          </a:bodyPr>
          <a:lstStyle/>
          <a:p>
            <a:pPr marL="285750" indent="-285750">
              <a:lnSpc>
                <a:spcPct val="150000"/>
              </a:lnSpc>
              <a:buFont typeface="Wingdings" panose="05000000000000000000" pitchFamily="2" charset="2"/>
              <a:buChar char="u"/>
            </a:pPr>
            <a:r>
              <a:rPr lang="zh-CN" altLang="en-US" sz="1600" dirty="0" smtClean="0">
                <a:solidFill>
                  <a:schemeClr val="tx1">
                    <a:lumMod val="75000"/>
                    <a:lumOff val="25000"/>
                  </a:schemeClr>
                </a:solidFill>
                <a:latin typeface="Consolas" panose="020B0609020204030204" pitchFamily="49" charset="0"/>
                <a:ea typeface="微软雅黑" panose="020B0503020204020204" pitchFamily="34" charset="-122"/>
                <a:cs typeface="Consolas" panose="020B0609020204030204" pitchFamily="49" charset="0"/>
              </a:rPr>
              <a:t>几乎任何钟、表都属于 </a:t>
            </a:r>
            <a:r>
              <a:rPr lang="en-US" altLang="zh-CN" sz="1600" dirty="0" smtClean="0">
                <a:solidFill>
                  <a:schemeClr val="tx1">
                    <a:lumMod val="75000"/>
                    <a:lumOff val="25000"/>
                  </a:schemeClr>
                </a:solidFill>
                <a:latin typeface="Consolas" panose="020B0609020204030204" pitchFamily="49" charset="0"/>
                <a:ea typeface="微软雅黑" panose="020B0503020204020204" pitchFamily="34" charset="-122"/>
                <a:cs typeface="Consolas" panose="020B0609020204030204" pitchFamily="49" charset="0"/>
              </a:rPr>
              <a:t>Clock </a:t>
            </a:r>
            <a:r>
              <a:rPr lang="zh-CN" altLang="en-US" sz="1600" dirty="0" smtClean="0">
                <a:solidFill>
                  <a:schemeClr val="tx1">
                    <a:lumMod val="75000"/>
                    <a:lumOff val="25000"/>
                  </a:schemeClr>
                </a:solidFill>
                <a:latin typeface="Consolas" panose="020B0609020204030204" pitchFamily="49" charset="0"/>
                <a:ea typeface="微软雅黑" panose="020B0503020204020204" pitchFamily="34" charset="-122"/>
                <a:cs typeface="Consolas" panose="020B0609020204030204" pitchFamily="49" charset="0"/>
              </a:rPr>
              <a:t>类型，</a:t>
            </a:r>
            <a:endParaRPr lang="en-US" altLang="zh-CN" sz="1600" dirty="0" smtClean="0">
              <a:solidFill>
                <a:schemeClr val="tx1">
                  <a:lumMod val="75000"/>
                  <a:lumOff val="25000"/>
                </a:schemeClr>
              </a:solidFill>
              <a:latin typeface="Consolas" panose="020B0609020204030204" pitchFamily="49" charset="0"/>
              <a:ea typeface="微软雅黑" panose="020B0503020204020204" pitchFamily="34" charset="-122"/>
              <a:cs typeface="Consolas" panose="020B0609020204030204" pitchFamily="49" charset="0"/>
            </a:endParaRPr>
          </a:p>
          <a:p>
            <a:pPr>
              <a:lnSpc>
                <a:spcPct val="150000"/>
              </a:lnSpc>
            </a:pPr>
            <a:r>
              <a:rPr lang="en-US" altLang="zh-CN" sz="1600" dirty="0">
                <a:solidFill>
                  <a:schemeClr val="tx1">
                    <a:lumMod val="75000"/>
                    <a:lumOff val="25000"/>
                  </a:schemeClr>
                </a:solidFill>
                <a:latin typeface="Consolas" panose="020B0609020204030204" pitchFamily="49" charset="0"/>
                <a:ea typeface="微软雅黑" panose="020B0503020204020204" pitchFamily="34" charset="-122"/>
                <a:cs typeface="Consolas" panose="020B0609020204030204" pitchFamily="49" charset="0"/>
              </a:rPr>
              <a:t> </a:t>
            </a:r>
            <a:r>
              <a:rPr lang="en-US" altLang="zh-CN" sz="1600" dirty="0" smtClean="0">
                <a:solidFill>
                  <a:schemeClr val="tx1">
                    <a:lumMod val="75000"/>
                    <a:lumOff val="25000"/>
                  </a:schemeClr>
                </a:solidFill>
                <a:latin typeface="Consolas" panose="020B0609020204030204" pitchFamily="49" charset="0"/>
                <a:ea typeface="微软雅黑" panose="020B0503020204020204" pitchFamily="34" charset="-122"/>
                <a:cs typeface="Consolas" panose="020B0609020204030204" pitchFamily="49" charset="0"/>
              </a:rPr>
              <a:t>  </a:t>
            </a:r>
            <a:r>
              <a:rPr lang="zh-CN" altLang="en-US" sz="1600" dirty="0" smtClean="0">
                <a:solidFill>
                  <a:schemeClr val="tx1">
                    <a:lumMod val="75000"/>
                    <a:lumOff val="25000"/>
                  </a:schemeClr>
                </a:solidFill>
                <a:latin typeface="Consolas" panose="020B0609020204030204" pitchFamily="49" charset="0"/>
                <a:ea typeface="微软雅黑" panose="020B0503020204020204" pitchFamily="34" charset="-122"/>
                <a:cs typeface="Consolas" panose="020B0609020204030204" pitchFamily="49" charset="0"/>
              </a:rPr>
              <a:t>体现了类的</a:t>
            </a:r>
            <a:r>
              <a:rPr lang="zh-CN" altLang="en-US" sz="1600" b="1" dirty="0" smtClean="0">
                <a:solidFill>
                  <a:schemeClr val="tx1">
                    <a:lumMod val="75000"/>
                    <a:lumOff val="25000"/>
                  </a:schemeClr>
                </a:solidFill>
                <a:latin typeface="Consolas" panose="020B0609020204030204" pitchFamily="49" charset="0"/>
                <a:ea typeface="微软雅黑" panose="020B0503020204020204" pitchFamily="34" charset="-122"/>
                <a:cs typeface="Consolas" panose="020B0609020204030204" pitchFamily="49" charset="0"/>
              </a:rPr>
              <a:t>抽象特性</a:t>
            </a:r>
            <a:endParaRPr lang="en-US" altLang="zh-CN" sz="1600" b="1" dirty="0" smtClean="0">
              <a:solidFill>
                <a:schemeClr val="tx1">
                  <a:lumMod val="75000"/>
                  <a:lumOff val="25000"/>
                </a:schemeClr>
              </a:solidFill>
              <a:latin typeface="Consolas" panose="020B0609020204030204" pitchFamily="49" charset="0"/>
              <a:ea typeface="微软雅黑" panose="020B0503020204020204" pitchFamily="34" charset="-122"/>
              <a:cs typeface="Consolas" panose="020B0609020204030204" pitchFamily="49" charset="0"/>
            </a:endParaRPr>
          </a:p>
          <a:p>
            <a:pPr marL="285750" indent="-285750">
              <a:lnSpc>
                <a:spcPct val="150000"/>
              </a:lnSpc>
              <a:buFont typeface="Wingdings" panose="05000000000000000000" pitchFamily="2" charset="2"/>
              <a:buChar char="u"/>
            </a:pPr>
            <a:r>
              <a:rPr lang="zh-CN" altLang="en-US" sz="1600" dirty="0" smtClean="0">
                <a:solidFill>
                  <a:schemeClr val="tx1">
                    <a:lumMod val="75000"/>
                    <a:lumOff val="25000"/>
                  </a:schemeClr>
                </a:solidFill>
                <a:latin typeface="Consolas" panose="020B0609020204030204" pitchFamily="49" charset="0"/>
                <a:ea typeface="微软雅黑" panose="020B0503020204020204" pitchFamily="34" charset="-122"/>
                <a:cs typeface="Consolas" panose="020B0609020204030204" pitchFamily="49" charset="0"/>
              </a:rPr>
              <a:t>关于钟表的属性和行为被放到类的定义</a:t>
            </a:r>
            <a:endParaRPr lang="en-US" altLang="zh-CN" sz="1600" dirty="0" smtClean="0">
              <a:solidFill>
                <a:schemeClr val="tx1">
                  <a:lumMod val="75000"/>
                  <a:lumOff val="25000"/>
                </a:schemeClr>
              </a:solidFill>
              <a:latin typeface="Consolas" panose="020B0609020204030204" pitchFamily="49" charset="0"/>
              <a:ea typeface="微软雅黑" panose="020B0503020204020204" pitchFamily="34" charset="-122"/>
              <a:cs typeface="Consolas" panose="020B0609020204030204" pitchFamily="49" charset="0"/>
            </a:endParaRPr>
          </a:p>
          <a:p>
            <a:pPr>
              <a:lnSpc>
                <a:spcPct val="150000"/>
              </a:lnSpc>
            </a:pPr>
            <a:r>
              <a:rPr lang="en-US" altLang="zh-CN" sz="1600" dirty="0" smtClean="0">
                <a:solidFill>
                  <a:schemeClr val="tx1">
                    <a:lumMod val="75000"/>
                    <a:lumOff val="25000"/>
                  </a:schemeClr>
                </a:solidFill>
                <a:latin typeface="Consolas" panose="020B0609020204030204" pitchFamily="49" charset="0"/>
                <a:ea typeface="微软雅黑" panose="020B0503020204020204" pitchFamily="34" charset="-122"/>
                <a:cs typeface="Consolas" panose="020B0609020204030204" pitchFamily="49" charset="0"/>
              </a:rPr>
              <a:t>   </a:t>
            </a:r>
            <a:r>
              <a:rPr lang="zh-CN" altLang="en-US" sz="1600" dirty="0" smtClean="0">
                <a:solidFill>
                  <a:schemeClr val="tx1">
                    <a:lumMod val="75000"/>
                    <a:lumOff val="25000"/>
                  </a:schemeClr>
                </a:solidFill>
                <a:latin typeface="Consolas" panose="020B0609020204030204" pitchFamily="49" charset="0"/>
                <a:ea typeface="微软雅黑" panose="020B0503020204020204" pitchFamily="34" charset="-122"/>
                <a:cs typeface="Consolas" panose="020B0609020204030204" pitchFamily="49" charset="0"/>
              </a:rPr>
              <a:t>的内部，体现了类的</a:t>
            </a:r>
            <a:r>
              <a:rPr lang="zh-CN" altLang="en-US" sz="1600" b="1" dirty="0" smtClean="0">
                <a:solidFill>
                  <a:schemeClr val="tx1">
                    <a:lumMod val="75000"/>
                    <a:lumOff val="25000"/>
                  </a:schemeClr>
                </a:solidFill>
                <a:latin typeface="Consolas" panose="020B0609020204030204" pitchFamily="49" charset="0"/>
                <a:ea typeface="微软雅黑" panose="020B0503020204020204" pitchFamily="34" charset="-122"/>
                <a:cs typeface="Consolas" panose="020B0609020204030204" pitchFamily="49" charset="0"/>
              </a:rPr>
              <a:t>封装特性</a:t>
            </a:r>
            <a:endParaRPr lang="zh-CN" altLang="en-US" sz="1600" b="1" dirty="0">
              <a:solidFill>
                <a:schemeClr val="tx1">
                  <a:lumMod val="75000"/>
                  <a:lumOff val="25000"/>
                </a:schemeClr>
              </a:solidFill>
              <a:latin typeface="Consolas" panose="020B0609020204030204" pitchFamily="49" charset="0"/>
              <a:ea typeface="微软雅黑" panose="020B0503020204020204" pitchFamily="34" charset="-122"/>
              <a:cs typeface="Consolas" panose="020B0609020204030204" pitchFamily="49" charset="0"/>
            </a:endParaRPr>
          </a:p>
        </p:txBody>
      </p:sp>
      <p:sp>
        <p:nvSpPr>
          <p:cNvPr id="9" name="文本框 8"/>
          <p:cNvSpPr txBox="1"/>
          <p:nvPr/>
        </p:nvSpPr>
        <p:spPr>
          <a:xfrm>
            <a:off x="133336" y="5733256"/>
            <a:ext cx="8981946" cy="523220"/>
          </a:xfrm>
          <a:prstGeom prst="rect">
            <a:avLst/>
          </a:prstGeom>
          <a:noFill/>
        </p:spPr>
        <p:txBody>
          <a:bodyPr wrap="none" rtlCol="0">
            <a:spAutoFit/>
          </a:bodyPr>
          <a:lstStyle/>
          <a:p>
            <a:r>
              <a:rPr lang="zh-CN" altLang="en-US" sz="14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类</a:t>
            </a:r>
            <a:r>
              <a:rPr lang="en-US" altLang="zh-CN" sz="14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Clock</a:t>
            </a:r>
            <a:r>
              <a:rPr lang="zh-CN" altLang="en-US" sz="14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中</a:t>
            </a:r>
            <a:r>
              <a:rPr lang="en-US" altLang="zh-CN" sz="14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 </a:t>
            </a:r>
            <a:r>
              <a:rPr lang="en-US" altLang="zh-CN" sz="1400" dirty="0" err="1"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hour,minute,second,factory</a:t>
            </a:r>
            <a:r>
              <a:rPr lang="en-US" altLang="zh-CN" sz="14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 </a:t>
            </a:r>
            <a:r>
              <a:rPr lang="zh-CN" altLang="en-US" sz="14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是</a:t>
            </a:r>
            <a:r>
              <a:rPr lang="en-US" altLang="zh-CN" sz="14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Clock</a:t>
            </a:r>
            <a:r>
              <a:rPr lang="zh-CN" altLang="en-US" sz="14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的数据成员</a:t>
            </a:r>
            <a:r>
              <a:rPr lang="en-US" altLang="zh-CN" sz="14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a:t>
            </a:r>
            <a:r>
              <a:rPr lang="zh-CN" altLang="en-US" sz="14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表示类</a:t>
            </a:r>
            <a:r>
              <a:rPr lang="en-US" altLang="zh-CN" sz="14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Clock</a:t>
            </a:r>
            <a:r>
              <a:rPr lang="zh-CN" altLang="en-US" sz="14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具有的属性；</a:t>
            </a:r>
            <a:r>
              <a:rPr lang="en-US" altLang="zh-CN" sz="1400" dirty="0" err="1"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setTime</a:t>
            </a:r>
            <a:r>
              <a:rPr lang="en-US" altLang="zh-CN" sz="14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 </a:t>
            </a:r>
            <a:r>
              <a:rPr lang="zh-CN" altLang="en-US" sz="14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和 </a:t>
            </a:r>
            <a:endParaRPr lang="en-US" altLang="zh-CN" sz="14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endParaRPr>
          </a:p>
          <a:p>
            <a:r>
              <a:rPr lang="en-US" altLang="zh-CN" sz="1400" dirty="0" err="1"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showTime</a:t>
            </a:r>
            <a:r>
              <a:rPr lang="en-US" altLang="zh-CN" sz="14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 </a:t>
            </a:r>
            <a:r>
              <a:rPr lang="zh-CN" altLang="en-US" sz="14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是</a:t>
            </a:r>
            <a:r>
              <a:rPr lang="en-US" altLang="zh-CN" sz="14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Clock</a:t>
            </a:r>
            <a:r>
              <a:rPr lang="zh-CN" altLang="en-US" sz="14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类的函数成员</a:t>
            </a:r>
            <a:r>
              <a:rPr lang="en-US" altLang="zh-CN" sz="14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a:t>
            </a:r>
            <a:r>
              <a:rPr lang="zh-CN" altLang="en-US" sz="14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表示类</a:t>
            </a:r>
            <a:r>
              <a:rPr lang="en-US" altLang="zh-CN" sz="14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Clock</a:t>
            </a:r>
            <a:r>
              <a:rPr lang="zh-CN" altLang="en-US" sz="14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具有的行为（功能）</a:t>
            </a:r>
            <a:r>
              <a:rPr lang="en-US" altLang="zh-CN" sz="1400" dirty="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a:t>
            </a:r>
            <a:endParaRPr lang="zh-CN" altLang="en-US" sz="1400" dirty="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endParaRPr>
          </a:p>
        </p:txBody>
      </p:sp>
      <p:sp>
        <p:nvSpPr>
          <p:cNvPr id="8" name="灯片编号占位符 7"/>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p:bldP spid="9"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浅</a:t>
            </a:r>
            <a:r>
              <a:rPr lang="zh-CN" altLang="en-US" dirty="0" smtClean="0"/>
              <a:t>复制带来的问题</a:t>
            </a:r>
            <a:endParaRPr lang="zh-CN" altLang="en-US" dirty="0"/>
          </a:p>
        </p:txBody>
      </p:sp>
      <p:sp>
        <p:nvSpPr>
          <p:cNvPr id="4" name="文本框 3"/>
          <p:cNvSpPr txBox="1"/>
          <p:nvPr/>
        </p:nvSpPr>
        <p:spPr>
          <a:xfrm>
            <a:off x="8547343" y="0"/>
            <a:ext cx="505267" cy="523220"/>
          </a:xfrm>
          <a:prstGeom prst="rect">
            <a:avLst/>
          </a:prstGeom>
          <a:noFill/>
        </p:spPr>
        <p:txBody>
          <a:bodyPr wrap="none" rtlCol="0">
            <a:spAutoFit/>
          </a:bodyPr>
          <a:lstStyle/>
          <a:p>
            <a:r>
              <a:rPr lang="zh-CN" altLang="en-US" sz="2800" dirty="0" smtClean="0">
                <a:solidFill>
                  <a:srgbClr val="FFFF00"/>
                </a:solidFill>
                <a:sym typeface="Wingdings 2" panose="05020102010507070707" pitchFamily="18" charset="2"/>
              </a:rPr>
              <a:t></a:t>
            </a:r>
            <a:endParaRPr lang="zh-CN" altLang="en-US" sz="2800" dirty="0">
              <a:solidFill>
                <a:srgbClr val="FFFF00"/>
              </a:solidFill>
            </a:endParaRPr>
          </a:p>
        </p:txBody>
      </p:sp>
      <p:sp>
        <p:nvSpPr>
          <p:cNvPr id="5" name="TextBox 3"/>
          <p:cNvSpPr txBox="1"/>
          <p:nvPr/>
        </p:nvSpPr>
        <p:spPr>
          <a:xfrm>
            <a:off x="137367" y="1268760"/>
            <a:ext cx="3642545" cy="1846659"/>
          </a:xfrm>
          <a:prstGeom prst="rect">
            <a:avLst/>
          </a:prstGeom>
          <a:solidFill>
            <a:schemeClr val="accent1">
              <a:lumMod val="20000"/>
              <a:lumOff val="80000"/>
            </a:schemeClr>
          </a:solidFill>
          <a:ln w="19050">
            <a:noFill/>
          </a:ln>
        </p:spPr>
        <p:txBody>
          <a:bodyPr wrap="square" rtlCol="0">
            <a:spAutoFit/>
          </a:bodyPr>
          <a:lstStyle>
            <a:defPPr>
              <a:defRPr lang="zh-CN"/>
            </a:defPPr>
            <a:lvl1pPr>
              <a:lnSpc>
                <a:spcPct val="150000"/>
              </a:lnSpc>
              <a:defRPr sz="1200" b="1">
                <a:latin typeface="Consolas" panose="020B0609020204030204" pitchFamily="49" charset="0"/>
                <a:ea typeface="微软雅黑" panose="020B0503020204020204" pitchFamily="34" charset="-122"/>
                <a:cs typeface="Consolas" panose="020B0609020204030204" pitchFamily="49" charset="0"/>
              </a:defRPr>
            </a:lvl1pPr>
          </a:lstStyle>
          <a:p>
            <a:r>
              <a:rPr lang="en-US" altLang="zh-CN" sz="1400" b="0" dirty="0" smtClean="0"/>
              <a:t>void main() {</a:t>
            </a:r>
            <a:endParaRPr lang="en-US" altLang="zh-CN" sz="1400" b="0" dirty="0" smtClean="0"/>
          </a:p>
          <a:p>
            <a:r>
              <a:rPr lang="en-US" altLang="zh-CN" sz="1400" b="0" dirty="0" smtClean="0"/>
              <a:t>  Student jack1( 119, 5 );</a:t>
            </a:r>
            <a:endParaRPr lang="en-US" altLang="zh-CN" sz="1400" b="0" dirty="0" smtClean="0"/>
          </a:p>
          <a:p>
            <a:r>
              <a:rPr lang="en-US" altLang="zh-CN" sz="1400" b="0" dirty="0" smtClean="0"/>
              <a:t>  Student jack2( 199,7 );</a:t>
            </a:r>
            <a:endParaRPr lang="en-US" altLang="zh-CN" sz="1400" b="0" dirty="0" smtClean="0"/>
          </a:p>
          <a:p>
            <a:r>
              <a:rPr lang="en-US" altLang="zh-CN" sz="1400" b="0" dirty="0" smtClean="0"/>
              <a:t>  </a:t>
            </a:r>
            <a:r>
              <a:rPr lang="en-US" altLang="zh-CN" sz="2000" b="0" dirty="0" smtClean="0"/>
              <a:t>jack2 = jack1;  </a:t>
            </a:r>
            <a:endParaRPr lang="en-US" altLang="zh-CN" sz="2000" b="0" dirty="0" smtClean="0"/>
          </a:p>
          <a:p>
            <a:r>
              <a:rPr lang="en-US" altLang="zh-CN" sz="1400" b="0" dirty="0" smtClean="0"/>
              <a:t>}</a:t>
            </a:r>
            <a:endParaRPr lang="en-US" altLang="zh-CN" sz="1400" b="0" dirty="0"/>
          </a:p>
        </p:txBody>
      </p:sp>
      <p:sp>
        <p:nvSpPr>
          <p:cNvPr id="6" name="矩形 5"/>
          <p:cNvSpPr/>
          <p:nvPr/>
        </p:nvSpPr>
        <p:spPr>
          <a:xfrm>
            <a:off x="5076056" y="4509120"/>
            <a:ext cx="936104" cy="2304256"/>
          </a:xfrm>
          <a:prstGeom prst="rect">
            <a:avLst/>
          </a:prstGeom>
          <a:solidFill>
            <a:srgbClr val="3814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5076056" y="5085184"/>
            <a:ext cx="936104" cy="288086"/>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err="1" smtClean="0">
                <a:solidFill>
                  <a:schemeClr val="tx1"/>
                </a:solidFill>
                <a:latin typeface="Consolas" panose="020B0609020204030204" pitchFamily="49" charset="0"/>
                <a:cs typeface="Consolas" panose="020B0609020204030204" pitchFamily="49" charset="0"/>
              </a:rPr>
              <a:t>cn</a:t>
            </a:r>
            <a:r>
              <a:rPr lang="en-US" altLang="zh-CN" sz="1400" dirty="0" smtClean="0">
                <a:solidFill>
                  <a:schemeClr val="tx1"/>
                </a:solidFill>
                <a:latin typeface="Consolas" panose="020B0609020204030204" pitchFamily="49" charset="0"/>
                <a:cs typeface="Consolas" panose="020B0609020204030204" pitchFamily="49" charset="0"/>
              </a:rPr>
              <a:t>: 5</a:t>
            </a:r>
            <a:endParaRPr lang="zh-CN" altLang="en-US" sz="1400" dirty="0">
              <a:solidFill>
                <a:schemeClr val="tx1"/>
              </a:solidFill>
              <a:latin typeface="Consolas" panose="020B0609020204030204" pitchFamily="49" charset="0"/>
              <a:cs typeface="Consolas" panose="020B0609020204030204" pitchFamily="49" charset="0"/>
            </a:endParaRPr>
          </a:p>
        </p:txBody>
      </p:sp>
      <p:sp>
        <p:nvSpPr>
          <p:cNvPr id="8" name="矩形 7"/>
          <p:cNvSpPr/>
          <p:nvPr/>
        </p:nvSpPr>
        <p:spPr>
          <a:xfrm>
            <a:off x="5076056" y="5373270"/>
            <a:ext cx="936104" cy="288086"/>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smtClean="0">
                <a:solidFill>
                  <a:schemeClr val="tx1"/>
                </a:solidFill>
                <a:latin typeface="Consolas" panose="020B0609020204030204" pitchFamily="49" charset="0"/>
                <a:cs typeface="Consolas" panose="020B0609020204030204" pitchFamily="49" charset="0"/>
              </a:rPr>
              <a:t>*scores</a:t>
            </a:r>
            <a:endParaRPr lang="zh-CN" altLang="en-US" sz="1400" dirty="0">
              <a:solidFill>
                <a:schemeClr val="tx1"/>
              </a:solidFill>
              <a:latin typeface="Consolas" panose="020B0609020204030204" pitchFamily="49" charset="0"/>
              <a:cs typeface="Consolas" panose="020B0609020204030204" pitchFamily="49" charset="0"/>
            </a:endParaRPr>
          </a:p>
        </p:txBody>
      </p:sp>
      <p:sp>
        <p:nvSpPr>
          <p:cNvPr id="9" name="矩形 8"/>
          <p:cNvSpPr/>
          <p:nvPr/>
        </p:nvSpPr>
        <p:spPr>
          <a:xfrm>
            <a:off x="7008621" y="4509120"/>
            <a:ext cx="936104" cy="2304256"/>
          </a:xfrm>
          <a:prstGeom prst="rect">
            <a:avLst/>
          </a:prstGeom>
          <a:solidFill>
            <a:srgbClr val="3814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7008621" y="5085184"/>
            <a:ext cx="936104" cy="288086"/>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err="1" smtClean="0">
                <a:solidFill>
                  <a:schemeClr val="tx1"/>
                </a:solidFill>
                <a:latin typeface="Consolas" panose="020B0609020204030204" pitchFamily="49" charset="0"/>
                <a:cs typeface="Consolas" panose="020B0609020204030204" pitchFamily="49" charset="0"/>
              </a:rPr>
              <a:t>cn</a:t>
            </a:r>
            <a:r>
              <a:rPr lang="en-US" altLang="zh-CN" sz="1400" dirty="0" smtClean="0">
                <a:solidFill>
                  <a:schemeClr val="tx1"/>
                </a:solidFill>
                <a:latin typeface="Consolas" panose="020B0609020204030204" pitchFamily="49" charset="0"/>
                <a:cs typeface="Consolas" panose="020B0609020204030204" pitchFamily="49" charset="0"/>
              </a:rPr>
              <a:t>: 7</a:t>
            </a:r>
            <a:endParaRPr lang="zh-CN" altLang="en-US" sz="1400" dirty="0">
              <a:solidFill>
                <a:schemeClr val="tx1"/>
              </a:solidFill>
              <a:latin typeface="Consolas" panose="020B0609020204030204" pitchFamily="49" charset="0"/>
              <a:cs typeface="Consolas" panose="020B0609020204030204" pitchFamily="49" charset="0"/>
            </a:endParaRPr>
          </a:p>
        </p:txBody>
      </p:sp>
      <p:sp>
        <p:nvSpPr>
          <p:cNvPr id="11" name="矩形 10"/>
          <p:cNvSpPr/>
          <p:nvPr/>
        </p:nvSpPr>
        <p:spPr>
          <a:xfrm>
            <a:off x="7008621" y="5373270"/>
            <a:ext cx="936104" cy="288086"/>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smtClean="0">
                <a:solidFill>
                  <a:schemeClr val="tx1"/>
                </a:solidFill>
                <a:latin typeface="Consolas" panose="020B0609020204030204" pitchFamily="49" charset="0"/>
                <a:cs typeface="Consolas" panose="020B0609020204030204" pitchFamily="49" charset="0"/>
              </a:rPr>
              <a:t>*scores</a:t>
            </a:r>
            <a:endParaRPr lang="zh-CN" altLang="en-US" sz="1400" dirty="0">
              <a:solidFill>
                <a:schemeClr val="tx1"/>
              </a:solidFill>
              <a:latin typeface="Consolas" panose="020B0609020204030204" pitchFamily="49" charset="0"/>
              <a:cs typeface="Consolas" panose="020B0609020204030204" pitchFamily="49" charset="0"/>
            </a:endParaRPr>
          </a:p>
        </p:txBody>
      </p:sp>
      <p:sp>
        <p:nvSpPr>
          <p:cNvPr id="12" name="文本框 11"/>
          <p:cNvSpPr txBox="1"/>
          <p:nvPr/>
        </p:nvSpPr>
        <p:spPr>
          <a:xfrm>
            <a:off x="4167478" y="4973137"/>
            <a:ext cx="780983" cy="523220"/>
          </a:xfrm>
          <a:prstGeom prst="rect">
            <a:avLst/>
          </a:prstGeom>
          <a:noFill/>
        </p:spPr>
        <p:txBody>
          <a:bodyPr wrap="none" rtlCol="0">
            <a:spAutoFit/>
          </a:bodyPr>
          <a:lstStyle/>
          <a:p>
            <a:r>
              <a:rPr lang="en-US" altLang="zh-CN" sz="1400" dirty="0" smtClean="0">
                <a:latin typeface="Consolas" panose="020B0609020204030204" pitchFamily="49" charset="0"/>
                <a:ea typeface="微软雅黑" panose="020B0503020204020204" pitchFamily="34" charset="-122"/>
                <a:cs typeface="Consolas" panose="020B0609020204030204" pitchFamily="49" charset="0"/>
              </a:rPr>
              <a:t>jack1 </a:t>
            </a:r>
            <a:endParaRPr lang="en-US" altLang="zh-CN" sz="1400" dirty="0" smtClean="0">
              <a:latin typeface="Consolas" panose="020B0609020204030204" pitchFamily="49" charset="0"/>
              <a:ea typeface="微软雅黑" panose="020B0503020204020204" pitchFamily="34" charset="-122"/>
              <a:cs typeface="Consolas" panose="020B0609020204030204" pitchFamily="49" charset="0"/>
            </a:endParaRPr>
          </a:p>
          <a:p>
            <a:r>
              <a:rPr lang="zh-CN" altLang="en-US" sz="1400" dirty="0" smtClean="0">
                <a:latin typeface="Consolas" panose="020B0609020204030204" pitchFamily="49" charset="0"/>
                <a:ea typeface="微软雅黑" panose="020B0503020204020204" pitchFamily="34" charset="-122"/>
                <a:cs typeface="Consolas" panose="020B0609020204030204" pitchFamily="49" charset="0"/>
              </a:rPr>
              <a:t>对象</a:t>
            </a:r>
            <a:endParaRPr lang="zh-CN" altLang="en-US" sz="1400" dirty="0">
              <a:latin typeface="Consolas" panose="020B0609020204030204" pitchFamily="49" charset="0"/>
              <a:ea typeface="微软雅黑" panose="020B0503020204020204" pitchFamily="34" charset="-122"/>
              <a:cs typeface="Consolas" panose="020B0609020204030204" pitchFamily="49" charset="0"/>
            </a:endParaRPr>
          </a:p>
        </p:txBody>
      </p:sp>
      <p:sp>
        <p:nvSpPr>
          <p:cNvPr id="13" name="文本框 12"/>
          <p:cNvSpPr txBox="1"/>
          <p:nvPr/>
        </p:nvSpPr>
        <p:spPr>
          <a:xfrm>
            <a:off x="8136592" y="4994093"/>
            <a:ext cx="780983" cy="523220"/>
          </a:xfrm>
          <a:prstGeom prst="rect">
            <a:avLst/>
          </a:prstGeom>
          <a:noFill/>
        </p:spPr>
        <p:txBody>
          <a:bodyPr wrap="none" rtlCol="0">
            <a:spAutoFit/>
          </a:bodyPr>
          <a:lstStyle/>
          <a:p>
            <a:r>
              <a:rPr lang="en-US" altLang="zh-CN" sz="1400" dirty="0" smtClean="0">
                <a:latin typeface="Consolas" panose="020B0609020204030204" pitchFamily="49" charset="0"/>
                <a:ea typeface="微软雅黑" panose="020B0503020204020204" pitchFamily="34" charset="-122"/>
                <a:cs typeface="Consolas" panose="020B0609020204030204" pitchFamily="49" charset="0"/>
              </a:rPr>
              <a:t>jack2 </a:t>
            </a:r>
            <a:endParaRPr lang="en-US" altLang="zh-CN" sz="1400" dirty="0" smtClean="0">
              <a:latin typeface="Consolas" panose="020B0609020204030204" pitchFamily="49" charset="0"/>
              <a:ea typeface="微软雅黑" panose="020B0503020204020204" pitchFamily="34" charset="-122"/>
              <a:cs typeface="Consolas" panose="020B0609020204030204" pitchFamily="49" charset="0"/>
            </a:endParaRPr>
          </a:p>
          <a:p>
            <a:r>
              <a:rPr lang="zh-CN" altLang="en-US" sz="1400" dirty="0" smtClean="0">
                <a:latin typeface="Consolas" panose="020B0609020204030204" pitchFamily="49" charset="0"/>
                <a:ea typeface="微软雅黑" panose="020B0503020204020204" pitchFamily="34" charset="-122"/>
                <a:cs typeface="Consolas" panose="020B0609020204030204" pitchFamily="49" charset="0"/>
              </a:rPr>
              <a:t>对象</a:t>
            </a:r>
            <a:endParaRPr lang="zh-CN" altLang="en-US" sz="1400" dirty="0">
              <a:latin typeface="Consolas" panose="020B0609020204030204" pitchFamily="49" charset="0"/>
              <a:ea typeface="微软雅黑" panose="020B0503020204020204" pitchFamily="34" charset="-122"/>
              <a:cs typeface="Consolas" panose="020B0609020204030204" pitchFamily="49" charset="0"/>
            </a:endParaRPr>
          </a:p>
        </p:txBody>
      </p:sp>
      <p:sp>
        <p:nvSpPr>
          <p:cNvPr id="14" name="右大括号 13"/>
          <p:cNvSpPr/>
          <p:nvPr/>
        </p:nvSpPr>
        <p:spPr>
          <a:xfrm flipH="1">
            <a:off x="4847177" y="4785598"/>
            <a:ext cx="163637" cy="877328"/>
          </a:xfrm>
          <a:prstGeom prst="rightBrace">
            <a:avLst>
              <a:gd name="adj1" fmla="val 14592"/>
              <a:gd name="adj2" fmla="val 50000"/>
            </a:avLst>
          </a:prstGeom>
          <a:noFill/>
          <a:ln w="12700">
            <a:solidFill>
              <a:srgbClr val="3814B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5" name="右大括号 14"/>
          <p:cNvSpPr/>
          <p:nvPr/>
        </p:nvSpPr>
        <p:spPr>
          <a:xfrm>
            <a:off x="8009967" y="4796083"/>
            <a:ext cx="166079" cy="877328"/>
          </a:xfrm>
          <a:prstGeom prst="rightBrace">
            <a:avLst>
              <a:gd name="adj1" fmla="val 14592"/>
              <a:gd name="adj2" fmla="val 50000"/>
            </a:avLst>
          </a:prstGeom>
          <a:noFill/>
          <a:ln w="12700">
            <a:solidFill>
              <a:srgbClr val="3814B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6" name="矩形 15"/>
          <p:cNvSpPr/>
          <p:nvPr/>
        </p:nvSpPr>
        <p:spPr>
          <a:xfrm>
            <a:off x="5076056" y="4796083"/>
            <a:ext cx="936104" cy="288086"/>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smtClean="0">
                <a:solidFill>
                  <a:schemeClr val="tx1"/>
                </a:solidFill>
                <a:latin typeface="Consolas" panose="020B0609020204030204" pitchFamily="49" charset="0"/>
                <a:cs typeface="Consolas" panose="020B0609020204030204" pitchFamily="49" charset="0"/>
              </a:rPr>
              <a:t>id: 119</a:t>
            </a:r>
            <a:endParaRPr lang="zh-CN" altLang="en-US" sz="1400" dirty="0">
              <a:solidFill>
                <a:schemeClr val="tx1"/>
              </a:solidFill>
              <a:latin typeface="Consolas" panose="020B0609020204030204" pitchFamily="49" charset="0"/>
              <a:cs typeface="Consolas" panose="020B0609020204030204" pitchFamily="49" charset="0"/>
            </a:endParaRPr>
          </a:p>
        </p:txBody>
      </p:sp>
      <p:sp>
        <p:nvSpPr>
          <p:cNvPr id="17" name="矩形 16"/>
          <p:cNvSpPr/>
          <p:nvPr/>
        </p:nvSpPr>
        <p:spPr>
          <a:xfrm>
            <a:off x="7008621" y="4796083"/>
            <a:ext cx="936104" cy="288086"/>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smtClean="0">
                <a:solidFill>
                  <a:schemeClr val="tx1"/>
                </a:solidFill>
                <a:latin typeface="Consolas" panose="020B0609020204030204" pitchFamily="49" charset="0"/>
                <a:cs typeface="Consolas" panose="020B0609020204030204" pitchFamily="49" charset="0"/>
              </a:rPr>
              <a:t>id: 199</a:t>
            </a:r>
            <a:endParaRPr lang="zh-CN" altLang="en-US" sz="1400" dirty="0">
              <a:solidFill>
                <a:schemeClr val="tx1"/>
              </a:solidFill>
              <a:latin typeface="Consolas" panose="020B0609020204030204" pitchFamily="49" charset="0"/>
              <a:cs typeface="Consolas" panose="020B0609020204030204" pitchFamily="49" charset="0"/>
            </a:endParaRPr>
          </a:p>
        </p:txBody>
      </p:sp>
      <p:sp>
        <p:nvSpPr>
          <p:cNvPr id="18" name="椭圆 17"/>
          <p:cNvSpPr/>
          <p:nvPr/>
        </p:nvSpPr>
        <p:spPr>
          <a:xfrm>
            <a:off x="5580112" y="1267691"/>
            <a:ext cx="1944216" cy="2953343"/>
          </a:xfrm>
          <a:prstGeom prst="ellipse">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28" name="表格 27"/>
          <p:cNvGraphicFramePr>
            <a:graphicFrameLocks noGrp="1"/>
          </p:cNvGraphicFramePr>
          <p:nvPr/>
        </p:nvGraphicFramePr>
        <p:xfrm>
          <a:off x="6156176" y="2201019"/>
          <a:ext cx="239688" cy="1828800"/>
        </p:xfrm>
        <a:graphic>
          <a:graphicData uri="http://schemas.openxmlformats.org/drawingml/2006/table">
            <a:tbl>
              <a:tblPr firstRow="1" bandRow="1">
                <a:tableStyleId>{5C22544A-7EE6-4342-B048-85BDC9FD1C3A}</a:tableStyleId>
              </a:tblPr>
              <a:tblGrid>
                <a:gridCol w="239688"/>
              </a:tblGrid>
              <a:tr h="276786">
                <a:tc>
                  <a:txBody>
                    <a:bodyPr/>
                    <a:lstStyle/>
                    <a:p>
                      <a:endParaRPr lang="zh-CN" altLang="en-US" dirty="0"/>
                    </a:p>
                  </a:txBody>
                  <a:tcPr>
                    <a:solidFill>
                      <a:schemeClr val="accent3"/>
                    </a:solidFill>
                  </a:tcPr>
                </a:tc>
              </a:tr>
              <a:tr h="276786">
                <a:tc>
                  <a:txBody>
                    <a:bodyPr/>
                    <a:lstStyle/>
                    <a:p>
                      <a:endParaRPr lang="zh-CN" altLang="en-US"/>
                    </a:p>
                  </a:txBody>
                  <a:tcPr>
                    <a:solidFill>
                      <a:schemeClr val="accent3"/>
                    </a:solidFill>
                  </a:tcPr>
                </a:tc>
              </a:tr>
              <a:tr h="276786">
                <a:tc>
                  <a:txBody>
                    <a:bodyPr/>
                    <a:lstStyle/>
                    <a:p>
                      <a:endParaRPr lang="zh-CN" altLang="en-US" dirty="0"/>
                    </a:p>
                  </a:txBody>
                  <a:tcPr>
                    <a:solidFill>
                      <a:schemeClr val="accent3"/>
                    </a:solidFill>
                  </a:tcPr>
                </a:tc>
              </a:tr>
              <a:tr h="276786">
                <a:tc>
                  <a:txBody>
                    <a:bodyPr/>
                    <a:lstStyle/>
                    <a:p>
                      <a:endParaRPr lang="zh-CN" altLang="en-US"/>
                    </a:p>
                  </a:txBody>
                  <a:tcPr>
                    <a:solidFill>
                      <a:schemeClr val="accent3"/>
                    </a:solidFill>
                  </a:tcPr>
                </a:tc>
              </a:tr>
              <a:tr h="276786">
                <a:tc>
                  <a:txBody>
                    <a:bodyPr/>
                    <a:lstStyle/>
                    <a:p>
                      <a:endParaRPr lang="zh-CN" altLang="en-US" dirty="0"/>
                    </a:p>
                  </a:txBody>
                  <a:tcPr>
                    <a:solidFill>
                      <a:schemeClr val="accent3"/>
                    </a:solidFill>
                  </a:tcPr>
                </a:tc>
              </a:tr>
            </a:tbl>
          </a:graphicData>
        </a:graphic>
      </p:graphicFrame>
      <p:graphicFrame>
        <p:nvGraphicFramePr>
          <p:cNvPr id="29" name="表格 28"/>
          <p:cNvGraphicFramePr>
            <a:graphicFrameLocks noGrp="1"/>
          </p:cNvGraphicFramePr>
          <p:nvPr/>
        </p:nvGraphicFramePr>
        <p:xfrm>
          <a:off x="6660232" y="1433939"/>
          <a:ext cx="216024" cy="2595880"/>
        </p:xfrm>
        <a:graphic>
          <a:graphicData uri="http://schemas.openxmlformats.org/drawingml/2006/table">
            <a:tbl>
              <a:tblPr firstRow="1" bandRow="1">
                <a:tableStyleId>{5C22544A-7EE6-4342-B048-85BDC9FD1C3A}</a:tableStyleId>
              </a:tblPr>
              <a:tblGrid>
                <a:gridCol w="216024"/>
              </a:tblGrid>
              <a:tr h="370840">
                <a:tc>
                  <a:txBody>
                    <a:bodyPr/>
                    <a:lstStyle/>
                    <a:p>
                      <a:endParaRPr lang="zh-CN" altLang="en-US" dirty="0"/>
                    </a:p>
                  </a:txBody>
                  <a:tcPr>
                    <a:solidFill>
                      <a:schemeClr val="accent3"/>
                    </a:solidFill>
                  </a:tcPr>
                </a:tc>
              </a:tr>
              <a:tr h="370840">
                <a:tc>
                  <a:txBody>
                    <a:bodyPr/>
                    <a:lstStyle/>
                    <a:p>
                      <a:endParaRPr lang="zh-CN" altLang="en-US"/>
                    </a:p>
                  </a:txBody>
                  <a:tcPr>
                    <a:solidFill>
                      <a:schemeClr val="accent3"/>
                    </a:solidFill>
                  </a:tcPr>
                </a:tc>
              </a:tr>
              <a:tr h="370840">
                <a:tc>
                  <a:txBody>
                    <a:bodyPr/>
                    <a:lstStyle/>
                    <a:p>
                      <a:endParaRPr lang="zh-CN" altLang="en-US"/>
                    </a:p>
                  </a:txBody>
                  <a:tcPr>
                    <a:solidFill>
                      <a:schemeClr val="accent3"/>
                    </a:solidFill>
                  </a:tcPr>
                </a:tc>
              </a:tr>
              <a:tr h="370840">
                <a:tc>
                  <a:txBody>
                    <a:bodyPr/>
                    <a:lstStyle/>
                    <a:p>
                      <a:endParaRPr lang="zh-CN" altLang="en-US" dirty="0"/>
                    </a:p>
                  </a:txBody>
                  <a:tcPr>
                    <a:solidFill>
                      <a:schemeClr val="accent3"/>
                    </a:solidFill>
                  </a:tcPr>
                </a:tc>
              </a:tr>
              <a:tr h="370840">
                <a:tc>
                  <a:txBody>
                    <a:bodyPr/>
                    <a:lstStyle/>
                    <a:p>
                      <a:endParaRPr lang="zh-CN" altLang="en-US"/>
                    </a:p>
                  </a:txBody>
                  <a:tcPr>
                    <a:solidFill>
                      <a:schemeClr val="accent3"/>
                    </a:solidFill>
                  </a:tcPr>
                </a:tc>
              </a:tr>
              <a:tr h="370840">
                <a:tc>
                  <a:txBody>
                    <a:bodyPr/>
                    <a:lstStyle/>
                    <a:p>
                      <a:endParaRPr lang="zh-CN" altLang="en-US"/>
                    </a:p>
                  </a:txBody>
                  <a:tcPr>
                    <a:solidFill>
                      <a:schemeClr val="accent3"/>
                    </a:solidFill>
                  </a:tcPr>
                </a:tc>
              </a:tr>
              <a:tr h="370840">
                <a:tc>
                  <a:txBody>
                    <a:bodyPr/>
                    <a:lstStyle/>
                    <a:p>
                      <a:endParaRPr lang="zh-CN" altLang="en-US" dirty="0"/>
                    </a:p>
                  </a:txBody>
                  <a:tcPr>
                    <a:solidFill>
                      <a:schemeClr val="accent3"/>
                    </a:solidFill>
                  </a:tcPr>
                </a:tc>
              </a:tr>
            </a:tbl>
          </a:graphicData>
        </a:graphic>
      </p:graphicFrame>
      <p:cxnSp>
        <p:nvCxnSpPr>
          <p:cNvPr id="31" name="肘形连接符 30"/>
          <p:cNvCxnSpPr>
            <a:stCxn id="8" idx="3"/>
            <a:endCxn id="28" idx="2"/>
          </p:cNvCxnSpPr>
          <p:nvPr/>
        </p:nvCxnSpPr>
        <p:spPr>
          <a:xfrm flipV="1">
            <a:off x="6012160" y="4029819"/>
            <a:ext cx="263860" cy="1487494"/>
          </a:xfrm>
          <a:prstGeom prst="bentConnector2">
            <a:avLst/>
          </a:prstGeom>
          <a:ln w="127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3" name="肘形连接符 32"/>
          <p:cNvCxnSpPr>
            <a:stCxn id="11" idx="1"/>
            <a:endCxn id="29" idx="2"/>
          </p:cNvCxnSpPr>
          <p:nvPr/>
        </p:nvCxnSpPr>
        <p:spPr>
          <a:xfrm rot="10800000">
            <a:off x="6768245" y="4029819"/>
            <a:ext cx="240377" cy="1487494"/>
          </a:xfrm>
          <a:prstGeom prst="bentConnector2">
            <a:avLst/>
          </a:prstGeom>
          <a:ln w="127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4" name="文本框 33"/>
          <p:cNvSpPr txBox="1"/>
          <p:nvPr/>
        </p:nvSpPr>
        <p:spPr>
          <a:xfrm>
            <a:off x="7038091" y="2386591"/>
            <a:ext cx="877163" cy="369332"/>
          </a:xfrm>
          <a:prstGeom prst="rect">
            <a:avLst/>
          </a:prstGeom>
          <a:noFill/>
        </p:spPr>
        <p:txBody>
          <a:bodyPr wrap="none" rtlCol="0">
            <a:spAutoFit/>
          </a:bodyPr>
          <a:lstStyle/>
          <a:p>
            <a:r>
              <a:rPr lang="zh-CN" altLang="en-US" dirty="0" smtClean="0">
                <a:latin typeface="微软雅黑" panose="020B0503020204020204" pitchFamily="34" charset="-122"/>
                <a:ea typeface="微软雅黑" panose="020B0503020204020204" pitchFamily="34" charset="-122"/>
              </a:rPr>
              <a:t>堆空间</a:t>
            </a:r>
            <a:endParaRPr lang="zh-CN" altLang="en-US" dirty="0">
              <a:latin typeface="微软雅黑" panose="020B0503020204020204" pitchFamily="34" charset="-122"/>
              <a:ea typeface="微软雅黑" panose="020B0503020204020204" pitchFamily="34" charset="-122"/>
            </a:endParaRPr>
          </a:p>
        </p:txBody>
      </p:sp>
      <p:sp>
        <p:nvSpPr>
          <p:cNvPr id="35" name="文本框 34"/>
          <p:cNvSpPr txBox="1"/>
          <p:nvPr/>
        </p:nvSpPr>
        <p:spPr>
          <a:xfrm>
            <a:off x="105512" y="3555013"/>
            <a:ext cx="2810303" cy="307777"/>
          </a:xfrm>
          <a:prstGeom prst="rect">
            <a:avLst/>
          </a:prstGeom>
          <a:noFill/>
        </p:spPr>
        <p:txBody>
          <a:bodyPr wrap="square" rtlCol="0">
            <a:spAutoFit/>
          </a:bodyPr>
          <a:lstStyle/>
          <a:p>
            <a:r>
              <a:rPr lang="zh-CN" altLang="en-US" sz="1400" dirty="0" smtClean="0">
                <a:solidFill>
                  <a:schemeClr val="tx1">
                    <a:lumMod val="95000"/>
                    <a:lumOff val="5000"/>
                  </a:schemeClr>
                </a:solidFill>
                <a:latin typeface="Consolas" panose="020B0609020204030204" pitchFamily="49" charset="0"/>
                <a:ea typeface="微软雅黑" panose="020B0503020204020204" pitchFamily="34" charset="-122"/>
                <a:cs typeface="Consolas" panose="020B0609020204030204" pitchFamily="49" charset="0"/>
              </a:rPr>
              <a:t>上述赋值语句带来的几个问题：</a:t>
            </a:r>
            <a:endParaRPr lang="en-US" altLang="zh-CN" sz="1400" dirty="0" smtClean="0">
              <a:solidFill>
                <a:schemeClr val="tx1">
                  <a:lumMod val="95000"/>
                  <a:lumOff val="5000"/>
                </a:schemeClr>
              </a:solidFill>
              <a:latin typeface="Consolas" panose="020B0609020204030204" pitchFamily="49" charset="0"/>
              <a:ea typeface="微软雅黑" panose="020B0503020204020204" pitchFamily="34" charset="-122"/>
              <a:cs typeface="Consolas" panose="020B0609020204030204" pitchFamily="49" charset="0"/>
            </a:endParaRPr>
          </a:p>
        </p:txBody>
      </p:sp>
      <p:sp>
        <p:nvSpPr>
          <p:cNvPr id="36" name="文本框 35"/>
          <p:cNvSpPr txBox="1"/>
          <p:nvPr/>
        </p:nvSpPr>
        <p:spPr>
          <a:xfrm>
            <a:off x="229450" y="3860936"/>
            <a:ext cx="3766485" cy="2354491"/>
          </a:xfrm>
          <a:prstGeom prst="rect">
            <a:avLst/>
          </a:prstGeom>
          <a:noFill/>
        </p:spPr>
        <p:txBody>
          <a:bodyPr wrap="square" rtlCol="0">
            <a:spAutoFit/>
          </a:bodyPr>
          <a:lstStyle/>
          <a:p>
            <a:pPr marL="285750" indent="-285750">
              <a:lnSpc>
                <a:spcPct val="150000"/>
              </a:lnSpc>
              <a:buFont typeface="Wingdings" panose="05000000000000000000" pitchFamily="2" charset="2"/>
              <a:buChar char="u"/>
            </a:pPr>
            <a:r>
              <a:rPr lang="en-US" altLang="zh-CN" sz="14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jack2.scores </a:t>
            </a:r>
            <a:r>
              <a:rPr lang="zh-CN" altLang="en-US" sz="14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指向</a:t>
            </a:r>
            <a:r>
              <a:rPr lang="en-US" altLang="zh-CN" sz="14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jack1.scores</a:t>
            </a:r>
            <a:r>
              <a:rPr lang="zh-CN" altLang="en-US" sz="14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指向的地址，数组</a:t>
            </a:r>
            <a:r>
              <a:rPr lang="en-US" altLang="zh-CN" sz="14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2</a:t>
            </a:r>
            <a:r>
              <a:rPr lang="zh-CN" altLang="en-US" sz="14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的空间无法释放，因此，</a:t>
            </a:r>
            <a:endParaRPr lang="en-US" altLang="zh-CN" sz="14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endParaRPr>
          </a:p>
          <a:p>
            <a:pPr>
              <a:lnSpc>
                <a:spcPct val="150000"/>
              </a:lnSpc>
            </a:pPr>
            <a:r>
              <a:rPr lang="en-US" altLang="zh-CN" sz="14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   </a:t>
            </a:r>
            <a:r>
              <a:rPr lang="zh-CN" altLang="en-US" sz="14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引起</a:t>
            </a:r>
            <a:r>
              <a:rPr lang="zh-CN" altLang="en-US" sz="1400" dirty="0" smtClean="0">
                <a:solidFill>
                  <a:srgbClr val="FF0000"/>
                </a:solidFill>
                <a:latin typeface="Consolas" panose="020B0609020204030204" pitchFamily="49" charset="0"/>
                <a:ea typeface="微软雅黑" panose="020B0503020204020204" pitchFamily="34" charset="-122"/>
                <a:cs typeface="Consolas" panose="020B0609020204030204" pitchFamily="49" charset="0"/>
              </a:rPr>
              <a:t>内存泄露</a:t>
            </a:r>
            <a:endParaRPr lang="en-US" altLang="zh-CN" sz="1400" dirty="0" smtClean="0">
              <a:solidFill>
                <a:srgbClr val="FF0000"/>
              </a:solidFill>
              <a:latin typeface="Consolas" panose="020B0609020204030204" pitchFamily="49" charset="0"/>
              <a:ea typeface="微软雅黑" panose="020B0503020204020204" pitchFamily="34" charset="-122"/>
              <a:cs typeface="Consolas" panose="020B0609020204030204" pitchFamily="49" charset="0"/>
            </a:endParaRPr>
          </a:p>
          <a:p>
            <a:pPr marL="285750" indent="-285750">
              <a:lnSpc>
                <a:spcPct val="150000"/>
              </a:lnSpc>
              <a:buFont typeface="Wingdings" panose="05000000000000000000" pitchFamily="2" charset="2"/>
              <a:buChar char="u"/>
            </a:pPr>
            <a:r>
              <a:rPr lang="zh-CN" altLang="en-US" sz="14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如果 </a:t>
            </a:r>
            <a:r>
              <a:rPr lang="en-US" altLang="zh-CN" sz="14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jack1 </a:t>
            </a:r>
            <a:r>
              <a:rPr lang="zh-CN" altLang="en-US" sz="14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的生命周期结束了，其指向</a:t>
            </a:r>
            <a:endParaRPr lang="en-US" altLang="zh-CN" sz="14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endParaRPr>
          </a:p>
          <a:p>
            <a:pPr>
              <a:lnSpc>
                <a:spcPct val="150000"/>
              </a:lnSpc>
            </a:pPr>
            <a:r>
              <a:rPr lang="en-US" altLang="zh-CN" sz="14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   </a:t>
            </a:r>
            <a:r>
              <a:rPr lang="zh-CN" altLang="en-US" sz="14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的数组</a:t>
            </a:r>
            <a:r>
              <a:rPr lang="en-US" altLang="zh-CN" sz="1400" dirty="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1</a:t>
            </a:r>
            <a:r>
              <a:rPr lang="zh-CN" altLang="en-US" sz="14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被析构函数收回，但是</a:t>
            </a:r>
            <a:r>
              <a:rPr lang="en-US" altLang="zh-CN" sz="14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jack2 </a:t>
            </a:r>
            <a:r>
              <a:rPr lang="zh-CN" altLang="en-US" sz="14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的</a:t>
            </a:r>
            <a:endParaRPr lang="en-US" altLang="zh-CN" sz="14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endParaRPr>
          </a:p>
          <a:p>
            <a:pPr>
              <a:lnSpc>
                <a:spcPct val="150000"/>
              </a:lnSpc>
            </a:pPr>
            <a:r>
              <a:rPr lang="en-US" altLang="zh-CN" sz="1400" dirty="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 </a:t>
            </a:r>
            <a:r>
              <a:rPr lang="en-US" altLang="zh-CN" sz="14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  scores </a:t>
            </a:r>
            <a:r>
              <a:rPr lang="zh-CN" altLang="en-US" sz="14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指针依然指向数组</a:t>
            </a:r>
            <a:r>
              <a:rPr lang="en-US" altLang="zh-CN" sz="1400" dirty="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1</a:t>
            </a:r>
            <a:r>
              <a:rPr lang="zh-CN" altLang="en-US" sz="14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，这造成了</a:t>
            </a:r>
            <a:endParaRPr lang="en-US" altLang="zh-CN" sz="14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endParaRPr>
          </a:p>
          <a:p>
            <a:pPr>
              <a:lnSpc>
                <a:spcPct val="150000"/>
              </a:lnSpc>
            </a:pPr>
            <a:r>
              <a:rPr lang="en-US" altLang="zh-CN" sz="1400" dirty="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 </a:t>
            </a:r>
            <a:r>
              <a:rPr lang="en-US" altLang="zh-CN" sz="14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  jack2 </a:t>
            </a:r>
            <a:r>
              <a:rPr lang="zh-CN" altLang="en-US" sz="14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的 </a:t>
            </a:r>
            <a:r>
              <a:rPr lang="en-US" altLang="zh-CN" sz="14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scores </a:t>
            </a:r>
            <a:r>
              <a:rPr lang="zh-CN" altLang="en-US" sz="14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成为了</a:t>
            </a:r>
            <a:r>
              <a:rPr lang="zh-CN" altLang="en-US" sz="1400" dirty="0" smtClean="0">
                <a:solidFill>
                  <a:srgbClr val="FF0000"/>
                </a:solidFill>
                <a:latin typeface="Consolas" panose="020B0609020204030204" pitchFamily="49" charset="0"/>
                <a:ea typeface="微软雅黑" panose="020B0503020204020204" pitchFamily="34" charset="-122"/>
                <a:cs typeface="Consolas" panose="020B0609020204030204" pitchFamily="49" charset="0"/>
              </a:rPr>
              <a:t>野指针</a:t>
            </a:r>
            <a:endParaRPr lang="en-US" altLang="zh-CN" sz="1400" dirty="0" smtClean="0">
              <a:solidFill>
                <a:srgbClr val="FF0000"/>
              </a:solidFill>
              <a:latin typeface="Consolas" panose="020B0609020204030204" pitchFamily="49" charset="0"/>
              <a:ea typeface="微软雅黑" panose="020B0503020204020204" pitchFamily="34" charset="-122"/>
              <a:cs typeface="Consolas" panose="020B0609020204030204" pitchFamily="49" charset="0"/>
            </a:endParaRPr>
          </a:p>
        </p:txBody>
      </p:sp>
      <p:sp>
        <p:nvSpPr>
          <p:cNvPr id="37" name="文本框 36"/>
          <p:cNvSpPr txBox="1"/>
          <p:nvPr/>
        </p:nvSpPr>
        <p:spPr>
          <a:xfrm>
            <a:off x="5951251" y="1904236"/>
            <a:ext cx="649537" cy="307777"/>
          </a:xfrm>
          <a:prstGeom prst="rect">
            <a:avLst/>
          </a:prstGeom>
          <a:noFill/>
        </p:spPr>
        <p:txBody>
          <a:bodyPr wrap="none" rtlCol="0">
            <a:spAutoFit/>
          </a:bodyPr>
          <a:lstStyle/>
          <a:p>
            <a:r>
              <a:rPr lang="zh-CN" altLang="en-US" sz="1400" dirty="0" smtClean="0">
                <a:latin typeface="微软雅黑" panose="020B0503020204020204" pitchFamily="34" charset="-122"/>
                <a:ea typeface="微软雅黑" panose="020B0503020204020204" pitchFamily="34" charset="-122"/>
              </a:rPr>
              <a:t>数组</a:t>
            </a:r>
            <a:r>
              <a:rPr lang="en-US" altLang="zh-CN" sz="1400" dirty="0" smtClean="0">
                <a:latin typeface="微软雅黑" panose="020B0503020204020204" pitchFamily="34" charset="-122"/>
                <a:ea typeface="微软雅黑" panose="020B0503020204020204" pitchFamily="34" charset="-122"/>
              </a:rPr>
              <a:t>1</a:t>
            </a:r>
            <a:endParaRPr lang="zh-CN" altLang="en-US" sz="1400" dirty="0">
              <a:latin typeface="微软雅黑" panose="020B0503020204020204" pitchFamily="34" charset="-122"/>
              <a:ea typeface="微软雅黑" panose="020B0503020204020204" pitchFamily="34" charset="-122"/>
            </a:endParaRPr>
          </a:p>
        </p:txBody>
      </p:sp>
      <p:sp>
        <p:nvSpPr>
          <p:cNvPr id="38" name="文本框 37"/>
          <p:cNvSpPr txBox="1"/>
          <p:nvPr/>
        </p:nvSpPr>
        <p:spPr>
          <a:xfrm>
            <a:off x="6443475" y="1167093"/>
            <a:ext cx="649537" cy="307777"/>
          </a:xfrm>
          <a:prstGeom prst="rect">
            <a:avLst/>
          </a:prstGeom>
          <a:noFill/>
        </p:spPr>
        <p:txBody>
          <a:bodyPr wrap="none" rtlCol="0">
            <a:spAutoFit/>
          </a:bodyPr>
          <a:lstStyle/>
          <a:p>
            <a:r>
              <a:rPr lang="zh-CN" altLang="en-US" sz="1400" dirty="0" smtClean="0">
                <a:latin typeface="微软雅黑" panose="020B0503020204020204" pitchFamily="34" charset="-122"/>
                <a:ea typeface="微软雅黑" panose="020B0503020204020204" pitchFamily="34" charset="-122"/>
              </a:rPr>
              <a:t>数组</a:t>
            </a:r>
            <a:r>
              <a:rPr lang="en-US" altLang="zh-CN" sz="1400" dirty="0" smtClean="0">
                <a:latin typeface="微软雅黑" panose="020B0503020204020204" pitchFamily="34" charset="-122"/>
                <a:ea typeface="微软雅黑" panose="020B0503020204020204" pitchFamily="34" charset="-122"/>
              </a:rPr>
              <a:t>2</a:t>
            </a:r>
            <a:endParaRPr lang="zh-CN" altLang="en-US" sz="1400" dirty="0">
              <a:latin typeface="微软雅黑" panose="020B0503020204020204" pitchFamily="34" charset="-122"/>
              <a:ea typeface="微软雅黑" panose="020B0503020204020204" pitchFamily="34" charset="-122"/>
            </a:endParaRPr>
          </a:p>
        </p:txBody>
      </p:sp>
      <p:cxnSp>
        <p:nvCxnSpPr>
          <p:cNvPr id="40" name="直接箭头连接符 39"/>
          <p:cNvCxnSpPr>
            <a:stCxn id="11" idx="1"/>
          </p:cNvCxnSpPr>
          <p:nvPr/>
        </p:nvCxnSpPr>
        <p:spPr>
          <a:xfrm flipH="1" flipV="1">
            <a:off x="6443475" y="4029819"/>
            <a:ext cx="565146" cy="1487494"/>
          </a:xfrm>
          <a:prstGeom prst="straightConnector1">
            <a:avLst/>
          </a:prstGeom>
          <a:ln w="19050">
            <a:solidFill>
              <a:schemeClr val="accent6">
                <a:lumMod val="50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30" name="灯片编号占位符 29"/>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fade">
                                      <p:cBhvr>
                                        <p:cTn id="12" dur="500"/>
                                        <p:tgtEl>
                                          <p:spTgt spid="5">
                                            <p:txEl>
                                              <p:pRg st="0" end="0"/>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animEffect transition="in" filter="fade">
                                      <p:cBhvr>
                                        <p:cTn id="15" dur="500"/>
                                        <p:tgtEl>
                                          <p:spTgt spid="5">
                                            <p:txEl>
                                              <p:pRg st="4" end="4"/>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8"/>
                                        </p:tgtEl>
                                        <p:attrNameLst>
                                          <p:attrName>style.visibility</p:attrName>
                                        </p:attrNameLst>
                                      </p:cBhvr>
                                      <p:to>
                                        <p:strVal val="visible"/>
                                      </p:to>
                                    </p:set>
                                    <p:animEffect transition="in" filter="fade">
                                      <p:cBhvr>
                                        <p:cTn id="20" dur="500"/>
                                        <p:tgtEl>
                                          <p:spTgt spid="18"/>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4"/>
                                        </p:tgtEl>
                                        <p:attrNameLst>
                                          <p:attrName>style.visibility</p:attrName>
                                        </p:attrNameLst>
                                      </p:cBhvr>
                                      <p:to>
                                        <p:strVal val="visible"/>
                                      </p:to>
                                    </p:set>
                                    <p:animEffect transition="in" filter="fade">
                                      <p:cBhvr>
                                        <p:cTn id="25" dur="500"/>
                                        <p:tgtEl>
                                          <p:spTgt spid="34"/>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fade">
                                      <p:cBhvr>
                                        <p:cTn id="28" dur="500"/>
                                        <p:tgtEl>
                                          <p:spTgt spid="6"/>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fade">
                                      <p:cBhvr>
                                        <p:cTn id="31" dur="500"/>
                                        <p:tgtEl>
                                          <p:spTgt spid="9"/>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5">
                                            <p:txEl>
                                              <p:pRg st="1" end="1"/>
                                            </p:txEl>
                                          </p:spTgt>
                                        </p:tgtEl>
                                        <p:attrNameLst>
                                          <p:attrName>style.visibility</p:attrName>
                                        </p:attrNameLst>
                                      </p:cBhvr>
                                      <p:to>
                                        <p:strVal val="visible"/>
                                      </p:to>
                                    </p:set>
                                    <p:animEffect transition="in" filter="fade">
                                      <p:cBhvr>
                                        <p:cTn id="36" dur="500"/>
                                        <p:tgtEl>
                                          <p:spTgt spid="5">
                                            <p:txEl>
                                              <p:pRg st="1" end="1"/>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16"/>
                                        </p:tgtEl>
                                        <p:attrNameLst>
                                          <p:attrName>style.visibility</p:attrName>
                                        </p:attrNameLst>
                                      </p:cBhvr>
                                      <p:to>
                                        <p:strVal val="visible"/>
                                      </p:to>
                                    </p:set>
                                    <p:animEffect transition="in" filter="fade">
                                      <p:cBhvr>
                                        <p:cTn id="41" dur="500"/>
                                        <p:tgtEl>
                                          <p:spTgt spid="16"/>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7"/>
                                        </p:tgtEl>
                                        <p:attrNameLst>
                                          <p:attrName>style.visibility</p:attrName>
                                        </p:attrNameLst>
                                      </p:cBhvr>
                                      <p:to>
                                        <p:strVal val="visible"/>
                                      </p:to>
                                    </p:set>
                                    <p:animEffect transition="in" filter="fade">
                                      <p:cBhvr>
                                        <p:cTn id="44" dur="500"/>
                                        <p:tgtEl>
                                          <p:spTgt spid="7"/>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8"/>
                                        </p:tgtEl>
                                        <p:attrNameLst>
                                          <p:attrName>style.visibility</p:attrName>
                                        </p:attrNameLst>
                                      </p:cBhvr>
                                      <p:to>
                                        <p:strVal val="visible"/>
                                      </p:to>
                                    </p:set>
                                    <p:animEffect transition="in" filter="fade">
                                      <p:cBhvr>
                                        <p:cTn id="47" dur="500"/>
                                        <p:tgtEl>
                                          <p:spTgt spid="8"/>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14"/>
                                        </p:tgtEl>
                                        <p:attrNameLst>
                                          <p:attrName>style.visibility</p:attrName>
                                        </p:attrNameLst>
                                      </p:cBhvr>
                                      <p:to>
                                        <p:strVal val="visible"/>
                                      </p:to>
                                    </p:set>
                                    <p:animEffect transition="in" filter="fade">
                                      <p:cBhvr>
                                        <p:cTn id="50" dur="500"/>
                                        <p:tgtEl>
                                          <p:spTgt spid="14"/>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12"/>
                                        </p:tgtEl>
                                        <p:attrNameLst>
                                          <p:attrName>style.visibility</p:attrName>
                                        </p:attrNameLst>
                                      </p:cBhvr>
                                      <p:to>
                                        <p:strVal val="visible"/>
                                      </p:to>
                                    </p:set>
                                    <p:animEffect transition="in" filter="fade">
                                      <p:cBhvr>
                                        <p:cTn id="53" dur="500"/>
                                        <p:tgtEl>
                                          <p:spTgt spid="12"/>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4" fill="hold" nodeType="clickEffect">
                                  <p:stCondLst>
                                    <p:cond delay="0"/>
                                  </p:stCondLst>
                                  <p:childTnLst>
                                    <p:set>
                                      <p:cBhvr>
                                        <p:cTn id="57" dur="1" fill="hold">
                                          <p:stCondLst>
                                            <p:cond delay="0"/>
                                          </p:stCondLst>
                                        </p:cTn>
                                        <p:tgtEl>
                                          <p:spTgt spid="31"/>
                                        </p:tgtEl>
                                        <p:attrNameLst>
                                          <p:attrName>style.visibility</p:attrName>
                                        </p:attrNameLst>
                                      </p:cBhvr>
                                      <p:to>
                                        <p:strVal val="visible"/>
                                      </p:to>
                                    </p:set>
                                    <p:animEffect transition="in" filter="wipe(down)">
                                      <p:cBhvr>
                                        <p:cTn id="58" dur="500"/>
                                        <p:tgtEl>
                                          <p:spTgt spid="31"/>
                                        </p:tgtEl>
                                      </p:cBhvr>
                                    </p:animEffect>
                                  </p:childTnLst>
                                </p:cTn>
                              </p:par>
                              <p:par>
                                <p:cTn id="59" presetID="22" presetClass="entr" presetSubtype="4" fill="hold" nodeType="withEffect">
                                  <p:stCondLst>
                                    <p:cond delay="0"/>
                                  </p:stCondLst>
                                  <p:childTnLst>
                                    <p:set>
                                      <p:cBhvr>
                                        <p:cTn id="60" dur="1" fill="hold">
                                          <p:stCondLst>
                                            <p:cond delay="0"/>
                                          </p:stCondLst>
                                        </p:cTn>
                                        <p:tgtEl>
                                          <p:spTgt spid="28"/>
                                        </p:tgtEl>
                                        <p:attrNameLst>
                                          <p:attrName>style.visibility</p:attrName>
                                        </p:attrNameLst>
                                      </p:cBhvr>
                                      <p:to>
                                        <p:strVal val="visible"/>
                                      </p:to>
                                    </p:set>
                                    <p:animEffect transition="in" filter="wipe(down)">
                                      <p:cBhvr>
                                        <p:cTn id="61" dur="500"/>
                                        <p:tgtEl>
                                          <p:spTgt spid="28"/>
                                        </p:tgtEl>
                                      </p:cBhvr>
                                    </p:animEffect>
                                  </p:childTnLst>
                                </p:cTn>
                              </p:par>
                              <p:par>
                                <p:cTn id="62" presetID="22" presetClass="entr" presetSubtype="4" fill="hold" grpId="0" nodeType="withEffect">
                                  <p:stCondLst>
                                    <p:cond delay="0"/>
                                  </p:stCondLst>
                                  <p:childTnLst>
                                    <p:set>
                                      <p:cBhvr>
                                        <p:cTn id="63" dur="1" fill="hold">
                                          <p:stCondLst>
                                            <p:cond delay="0"/>
                                          </p:stCondLst>
                                        </p:cTn>
                                        <p:tgtEl>
                                          <p:spTgt spid="37"/>
                                        </p:tgtEl>
                                        <p:attrNameLst>
                                          <p:attrName>style.visibility</p:attrName>
                                        </p:attrNameLst>
                                      </p:cBhvr>
                                      <p:to>
                                        <p:strVal val="visible"/>
                                      </p:to>
                                    </p:set>
                                    <p:animEffect transition="in" filter="wipe(down)">
                                      <p:cBhvr>
                                        <p:cTn id="64" dur="500"/>
                                        <p:tgtEl>
                                          <p:spTgt spid="37"/>
                                        </p:tgtEl>
                                      </p:cBhvr>
                                    </p:animEffect>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nodeType="clickEffect">
                                  <p:stCondLst>
                                    <p:cond delay="0"/>
                                  </p:stCondLst>
                                  <p:childTnLst>
                                    <p:set>
                                      <p:cBhvr>
                                        <p:cTn id="68" dur="1" fill="hold">
                                          <p:stCondLst>
                                            <p:cond delay="0"/>
                                          </p:stCondLst>
                                        </p:cTn>
                                        <p:tgtEl>
                                          <p:spTgt spid="5">
                                            <p:txEl>
                                              <p:pRg st="2" end="2"/>
                                            </p:txEl>
                                          </p:spTgt>
                                        </p:tgtEl>
                                        <p:attrNameLst>
                                          <p:attrName>style.visibility</p:attrName>
                                        </p:attrNameLst>
                                      </p:cBhvr>
                                      <p:to>
                                        <p:strVal val="visible"/>
                                      </p:to>
                                    </p:set>
                                    <p:animEffect transition="in" filter="fade">
                                      <p:cBhvr>
                                        <p:cTn id="69" dur="500"/>
                                        <p:tgtEl>
                                          <p:spTgt spid="5">
                                            <p:txEl>
                                              <p:pRg st="2" end="2"/>
                                            </p:txEl>
                                          </p:spTgt>
                                        </p:tgtEl>
                                      </p:cBhvr>
                                    </p:animEffect>
                                  </p:childTnLst>
                                </p:cTn>
                              </p:par>
                            </p:childTnLst>
                          </p:cTn>
                        </p:par>
                      </p:childTnLst>
                    </p:cTn>
                  </p:par>
                  <p:par>
                    <p:cTn id="70" fill="hold">
                      <p:stCondLst>
                        <p:cond delay="indefinite"/>
                      </p:stCondLst>
                      <p:childTnLst>
                        <p:par>
                          <p:cTn id="71" fill="hold">
                            <p:stCondLst>
                              <p:cond delay="0"/>
                            </p:stCondLst>
                            <p:childTnLst>
                              <p:par>
                                <p:cTn id="72" presetID="10" presetClass="entr" presetSubtype="0" fill="hold" grpId="0" nodeType="clickEffect">
                                  <p:stCondLst>
                                    <p:cond delay="0"/>
                                  </p:stCondLst>
                                  <p:childTnLst>
                                    <p:set>
                                      <p:cBhvr>
                                        <p:cTn id="73" dur="1" fill="hold">
                                          <p:stCondLst>
                                            <p:cond delay="0"/>
                                          </p:stCondLst>
                                        </p:cTn>
                                        <p:tgtEl>
                                          <p:spTgt spid="17"/>
                                        </p:tgtEl>
                                        <p:attrNameLst>
                                          <p:attrName>style.visibility</p:attrName>
                                        </p:attrNameLst>
                                      </p:cBhvr>
                                      <p:to>
                                        <p:strVal val="visible"/>
                                      </p:to>
                                    </p:set>
                                    <p:animEffect transition="in" filter="fade">
                                      <p:cBhvr>
                                        <p:cTn id="74" dur="500"/>
                                        <p:tgtEl>
                                          <p:spTgt spid="17"/>
                                        </p:tgtEl>
                                      </p:cBhvr>
                                    </p:animEffect>
                                  </p:childTnLst>
                                </p:cTn>
                              </p:par>
                              <p:par>
                                <p:cTn id="75" presetID="10" presetClass="entr" presetSubtype="0" fill="hold" grpId="0" nodeType="withEffect">
                                  <p:stCondLst>
                                    <p:cond delay="0"/>
                                  </p:stCondLst>
                                  <p:childTnLst>
                                    <p:set>
                                      <p:cBhvr>
                                        <p:cTn id="76" dur="1" fill="hold">
                                          <p:stCondLst>
                                            <p:cond delay="0"/>
                                          </p:stCondLst>
                                        </p:cTn>
                                        <p:tgtEl>
                                          <p:spTgt spid="10"/>
                                        </p:tgtEl>
                                        <p:attrNameLst>
                                          <p:attrName>style.visibility</p:attrName>
                                        </p:attrNameLst>
                                      </p:cBhvr>
                                      <p:to>
                                        <p:strVal val="visible"/>
                                      </p:to>
                                    </p:set>
                                    <p:animEffect transition="in" filter="fade">
                                      <p:cBhvr>
                                        <p:cTn id="77" dur="500"/>
                                        <p:tgtEl>
                                          <p:spTgt spid="10"/>
                                        </p:tgtEl>
                                      </p:cBhvr>
                                    </p:animEffect>
                                  </p:childTnLst>
                                </p:cTn>
                              </p:par>
                              <p:par>
                                <p:cTn id="78" presetID="10" presetClass="entr" presetSubtype="0" fill="hold" grpId="0" nodeType="withEffect">
                                  <p:stCondLst>
                                    <p:cond delay="0"/>
                                  </p:stCondLst>
                                  <p:childTnLst>
                                    <p:set>
                                      <p:cBhvr>
                                        <p:cTn id="79" dur="1" fill="hold">
                                          <p:stCondLst>
                                            <p:cond delay="0"/>
                                          </p:stCondLst>
                                        </p:cTn>
                                        <p:tgtEl>
                                          <p:spTgt spid="11"/>
                                        </p:tgtEl>
                                        <p:attrNameLst>
                                          <p:attrName>style.visibility</p:attrName>
                                        </p:attrNameLst>
                                      </p:cBhvr>
                                      <p:to>
                                        <p:strVal val="visible"/>
                                      </p:to>
                                    </p:set>
                                    <p:animEffect transition="in" filter="fade">
                                      <p:cBhvr>
                                        <p:cTn id="80" dur="500"/>
                                        <p:tgtEl>
                                          <p:spTgt spid="11"/>
                                        </p:tgtEl>
                                      </p:cBhvr>
                                    </p:animEffect>
                                  </p:childTnLst>
                                </p:cTn>
                              </p:par>
                              <p:par>
                                <p:cTn id="81" presetID="10" presetClass="entr" presetSubtype="0" fill="hold" grpId="0" nodeType="withEffect">
                                  <p:stCondLst>
                                    <p:cond delay="0"/>
                                  </p:stCondLst>
                                  <p:childTnLst>
                                    <p:set>
                                      <p:cBhvr>
                                        <p:cTn id="82" dur="1" fill="hold">
                                          <p:stCondLst>
                                            <p:cond delay="0"/>
                                          </p:stCondLst>
                                        </p:cTn>
                                        <p:tgtEl>
                                          <p:spTgt spid="15"/>
                                        </p:tgtEl>
                                        <p:attrNameLst>
                                          <p:attrName>style.visibility</p:attrName>
                                        </p:attrNameLst>
                                      </p:cBhvr>
                                      <p:to>
                                        <p:strVal val="visible"/>
                                      </p:to>
                                    </p:set>
                                    <p:animEffect transition="in" filter="fade">
                                      <p:cBhvr>
                                        <p:cTn id="83" dur="500"/>
                                        <p:tgtEl>
                                          <p:spTgt spid="15"/>
                                        </p:tgtEl>
                                      </p:cBhvr>
                                    </p:animEffect>
                                  </p:childTnLst>
                                </p:cTn>
                              </p:par>
                              <p:par>
                                <p:cTn id="84" presetID="10" presetClass="entr" presetSubtype="0" fill="hold" grpId="0" nodeType="withEffect">
                                  <p:stCondLst>
                                    <p:cond delay="0"/>
                                  </p:stCondLst>
                                  <p:childTnLst>
                                    <p:set>
                                      <p:cBhvr>
                                        <p:cTn id="85" dur="1" fill="hold">
                                          <p:stCondLst>
                                            <p:cond delay="0"/>
                                          </p:stCondLst>
                                        </p:cTn>
                                        <p:tgtEl>
                                          <p:spTgt spid="13"/>
                                        </p:tgtEl>
                                        <p:attrNameLst>
                                          <p:attrName>style.visibility</p:attrName>
                                        </p:attrNameLst>
                                      </p:cBhvr>
                                      <p:to>
                                        <p:strVal val="visible"/>
                                      </p:to>
                                    </p:set>
                                    <p:animEffect transition="in" filter="fade">
                                      <p:cBhvr>
                                        <p:cTn id="86" dur="500"/>
                                        <p:tgtEl>
                                          <p:spTgt spid="13"/>
                                        </p:tgtEl>
                                      </p:cBhvr>
                                    </p:animEffect>
                                  </p:childTnLst>
                                </p:cTn>
                              </p:par>
                            </p:childTnLst>
                          </p:cTn>
                        </p:par>
                      </p:childTnLst>
                    </p:cTn>
                  </p:par>
                  <p:par>
                    <p:cTn id="87" fill="hold">
                      <p:stCondLst>
                        <p:cond delay="indefinite"/>
                      </p:stCondLst>
                      <p:childTnLst>
                        <p:par>
                          <p:cTn id="88" fill="hold">
                            <p:stCondLst>
                              <p:cond delay="0"/>
                            </p:stCondLst>
                            <p:childTnLst>
                              <p:par>
                                <p:cTn id="89" presetID="22" presetClass="entr" presetSubtype="4" fill="hold" nodeType="clickEffect">
                                  <p:stCondLst>
                                    <p:cond delay="0"/>
                                  </p:stCondLst>
                                  <p:childTnLst>
                                    <p:set>
                                      <p:cBhvr>
                                        <p:cTn id="90" dur="1" fill="hold">
                                          <p:stCondLst>
                                            <p:cond delay="0"/>
                                          </p:stCondLst>
                                        </p:cTn>
                                        <p:tgtEl>
                                          <p:spTgt spid="33"/>
                                        </p:tgtEl>
                                        <p:attrNameLst>
                                          <p:attrName>style.visibility</p:attrName>
                                        </p:attrNameLst>
                                      </p:cBhvr>
                                      <p:to>
                                        <p:strVal val="visible"/>
                                      </p:to>
                                    </p:set>
                                    <p:animEffect transition="in" filter="wipe(down)">
                                      <p:cBhvr>
                                        <p:cTn id="91" dur="500"/>
                                        <p:tgtEl>
                                          <p:spTgt spid="33"/>
                                        </p:tgtEl>
                                      </p:cBhvr>
                                    </p:animEffect>
                                  </p:childTnLst>
                                </p:cTn>
                              </p:par>
                              <p:par>
                                <p:cTn id="92" presetID="22" presetClass="entr" presetSubtype="4" fill="hold" nodeType="withEffect">
                                  <p:stCondLst>
                                    <p:cond delay="0"/>
                                  </p:stCondLst>
                                  <p:childTnLst>
                                    <p:set>
                                      <p:cBhvr>
                                        <p:cTn id="93" dur="1" fill="hold">
                                          <p:stCondLst>
                                            <p:cond delay="0"/>
                                          </p:stCondLst>
                                        </p:cTn>
                                        <p:tgtEl>
                                          <p:spTgt spid="29"/>
                                        </p:tgtEl>
                                        <p:attrNameLst>
                                          <p:attrName>style.visibility</p:attrName>
                                        </p:attrNameLst>
                                      </p:cBhvr>
                                      <p:to>
                                        <p:strVal val="visible"/>
                                      </p:to>
                                    </p:set>
                                    <p:animEffect transition="in" filter="wipe(down)">
                                      <p:cBhvr>
                                        <p:cTn id="94" dur="500"/>
                                        <p:tgtEl>
                                          <p:spTgt spid="29"/>
                                        </p:tgtEl>
                                      </p:cBhvr>
                                    </p:animEffect>
                                  </p:childTnLst>
                                </p:cTn>
                              </p:par>
                              <p:par>
                                <p:cTn id="95" presetID="22" presetClass="entr" presetSubtype="4" fill="hold" grpId="0" nodeType="withEffect">
                                  <p:stCondLst>
                                    <p:cond delay="0"/>
                                  </p:stCondLst>
                                  <p:childTnLst>
                                    <p:set>
                                      <p:cBhvr>
                                        <p:cTn id="96" dur="1" fill="hold">
                                          <p:stCondLst>
                                            <p:cond delay="0"/>
                                          </p:stCondLst>
                                        </p:cTn>
                                        <p:tgtEl>
                                          <p:spTgt spid="38"/>
                                        </p:tgtEl>
                                        <p:attrNameLst>
                                          <p:attrName>style.visibility</p:attrName>
                                        </p:attrNameLst>
                                      </p:cBhvr>
                                      <p:to>
                                        <p:strVal val="visible"/>
                                      </p:to>
                                    </p:set>
                                    <p:animEffect transition="in" filter="wipe(down)">
                                      <p:cBhvr>
                                        <p:cTn id="97" dur="500"/>
                                        <p:tgtEl>
                                          <p:spTgt spid="38"/>
                                        </p:tgtEl>
                                      </p:cBhvr>
                                    </p:animEffect>
                                  </p:childTnLst>
                                </p:cTn>
                              </p:par>
                            </p:childTnLst>
                          </p:cTn>
                        </p:par>
                      </p:childTnLst>
                    </p:cTn>
                  </p:par>
                  <p:par>
                    <p:cTn id="98" fill="hold">
                      <p:stCondLst>
                        <p:cond delay="indefinite"/>
                      </p:stCondLst>
                      <p:childTnLst>
                        <p:par>
                          <p:cTn id="99" fill="hold">
                            <p:stCondLst>
                              <p:cond delay="0"/>
                            </p:stCondLst>
                            <p:childTnLst>
                              <p:par>
                                <p:cTn id="100" presetID="10" presetClass="entr" presetSubtype="0" fill="hold" nodeType="clickEffect">
                                  <p:stCondLst>
                                    <p:cond delay="0"/>
                                  </p:stCondLst>
                                  <p:childTnLst>
                                    <p:set>
                                      <p:cBhvr>
                                        <p:cTn id="101" dur="1" fill="hold">
                                          <p:stCondLst>
                                            <p:cond delay="0"/>
                                          </p:stCondLst>
                                        </p:cTn>
                                        <p:tgtEl>
                                          <p:spTgt spid="5">
                                            <p:txEl>
                                              <p:pRg st="3" end="3"/>
                                            </p:txEl>
                                          </p:spTgt>
                                        </p:tgtEl>
                                        <p:attrNameLst>
                                          <p:attrName>style.visibility</p:attrName>
                                        </p:attrNameLst>
                                      </p:cBhvr>
                                      <p:to>
                                        <p:strVal val="visible"/>
                                      </p:to>
                                    </p:set>
                                    <p:animEffect transition="in" filter="fade">
                                      <p:cBhvr>
                                        <p:cTn id="102" dur="500"/>
                                        <p:tgtEl>
                                          <p:spTgt spid="5">
                                            <p:txEl>
                                              <p:pRg st="3" end="3"/>
                                            </p:txEl>
                                          </p:spTgt>
                                        </p:tgtEl>
                                      </p:cBhvr>
                                    </p:animEffect>
                                  </p:childTnLst>
                                </p:cTn>
                              </p:par>
                            </p:childTnLst>
                          </p:cTn>
                        </p:par>
                      </p:childTnLst>
                    </p:cTn>
                  </p:par>
                  <p:par>
                    <p:cTn id="103" fill="hold">
                      <p:stCondLst>
                        <p:cond delay="indefinite"/>
                      </p:stCondLst>
                      <p:childTnLst>
                        <p:par>
                          <p:cTn id="104" fill="hold">
                            <p:stCondLst>
                              <p:cond delay="0"/>
                            </p:stCondLst>
                            <p:childTnLst>
                              <p:par>
                                <p:cTn id="105" presetID="10" presetClass="entr" presetSubtype="0" fill="hold" nodeType="clickEffect">
                                  <p:stCondLst>
                                    <p:cond delay="0"/>
                                  </p:stCondLst>
                                  <p:childTnLst>
                                    <p:set>
                                      <p:cBhvr>
                                        <p:cTn id="106" dur="1" fill="hold">
                                          <p:stCondLst>
                                            <p:cond delay="0"/>
                                          </p:stCondLst>
                                        </p:cTn>
                                        <p:tgtEl>
                                          <p:spTgt spid="35">
                                            <p:txEl>
                                              <p:pRg st="0" end="0"/>
                                            </p:txEl>
                                          </p:spTgt>
                                        </p:tgtEl>
                                        <p:attrNameLst>
                                          <p:attrName>style.visibility</p:attrName>
                                        </p:attrNameLst>
                                      </p:cBhvr>
                                      <p:to>
                                        <p:strVal val="visible"/>
                                      </p:to>
                                    </p:set>
                                    <p:animEffect transition="in" filter="fade">
                                      <p:cBhvr>
                                        <p:cTn id="107" dur="500"/>
                                        <p:tgtEl>
                                          <p:spTgt spid="35">
                                            <p:txEl>
                                              <p:pRg st="0" end="0"/>
                                            </p:txEl>
                                          </p:spTgt>
                                        </p:tgtEl>
                                      </p:cBhvr>
                                    </p:animEffect>
                                  </p:childTnLst>
                                </p:cTn>
                              </p:par>
                            </p:childTnLst>
                          </p:cTn>
                        </p:par>
                      </p:childTnLst>
                    </p:cTn>
                  </p:par>
                  <p:par>
                    <p:cTn id="108" fill="hold">
                      <p:stCondLst>
                        <p:cond delay="indefinite"/>
                      </p:stCondLst>
                      <p:childTnLst>
                        <p:par>
                          <p:cTn id="109" fill="hold">
                            <p:stCondLst>
                              <p:cond delay="0"/>
                            </p:stCondLst>
                            <p:childTnLst>
                              <p:par>
                                <p:cTn id="110" presetID="22" presetClass="entr" presetSubtype="4" fill="hold" nodeType="clickEffect">
                                  <p:stCondLst>
                                    <p:cond delay="0"/>
                                  </p:stCondLst>
                                  <p:childTnLst>
                                    <p:set>
                                      <p:cBhvr>
                                        <p:cTn id="111" dur="1" fill="hold">
                                          <p:stCondLst>
                                            <p:cond delay="0"/>
                                          </p:stCondLst>
                                        </p:cTn>
                                        <p:tgtEl>
                                          <p:spTgt spid="40"/>
                                        </p:tgtEl>
                                        <p:attrNameLst>
                                          <p:attrName>style.visibility</p:attrName>
                                        </p:attrNameLst>
                                      </p:cBhvr>
                                      <p:to>
                                        <p:strVal val="visible"/>
                                      </p:to>
                                    </p:set>
                                    <p:animEffect transition="in" filter="wipe(down)">
                                      <p:cBhvr>
                                        <p:cTn id="112" dur="500"/>
                                        <p:tgtEl>
                                          <p:spTgt spid="40"/>
                                        </p:tgtEl>
                                      </p:cBhvr>
                                    </p:animEffect>
                                  </p:childTnLst>
                                </p:cTn>
                              </p:par>
                            </p:childTnLst>
                          </p:cTn>
                        </p:par>
                      </p:childTnLst>
                    </p:cTn>
                  </p:par>
                  <p:par>
                    <p:cTn id="113" fill="hold">
                      <p:stCondLst>
                        <p:cond delay="indefinite"/>
                      </p:stCondLst>
                      <p:childTnLst>
                        <p:par>
                          <p:cTn id="114" fill="hold">
                            <p:stCondLst>
                              <p:cond delay="0"/>
                            </p:stCondLst>
                            <p:childTnLst>
                              <p:par>
                                <p:cTn id="115" presetID="10" presetClass="entr" presetSubtype="0" fill="hold" nodeType="clickEffect">
                                  <p:stCondLst>
                                    <p:cond delay="0"/>
                                  </p:stCondLst>
                                  <p:childTnLst>
                                    <p:set>
                                      <p:cBhvr>
                                        <p:cTn id="116" dur="1" fill="hold">
                                          <p:stCondLst>
                                            <p:cond delay="0"/>
                                          </p:stCondLst>
                                        </p:cTn>
                                        <p:tgtEl>
                                          <p:spTgt spid="36">
                                            <p:txEl>
                                              <p:pRg st="0" end="0"/>
                                            </p:txEl>
                                          </p:spTgt>
                                        </p:tgtEl>
                                        <p:attrNameLst>
                                          <p:attrName>style.visibility</p:attrName>
                                        </p:attrNameLst>
                                      </p:cBhvr>
                                      <p:to>
                                        <p:strVal val="visible"/>
                                      </p:to>
                                    </p:set>
                                    <p:animEffect transition="in" filter="fade">
                                      <p:cBhvr>
                                        <p:cTn id="117" dur="500"/>
                                        <p:tgtEl>
                                          <p:spTgt spid="36">
                                            <p:txEl>
                                              <p:pRg st="0" end="0"/>
                                            </p:txEl>
                                          </p:spTgt>
                                        </p:tgtEl>
                                      </p:cBhvr>
                                    </p:animEffect>
                                  </p:childTnLst>
                                </p:cTn>
                              </p:par>
                              <p:par>
                                <p:cTn id="118" presetID="10" presetClass="entr" presetSubtype="0" fill="hold" nodeType="withEffect">
                                  <p:stCondLst>
                                    <p:cond delay="0"/>
                                  </p:stCondLst>
                                  <p:childTnLst>
                                    <p:set>
                                      <p:cBhvr>
                                        <p:cTn id="119" dur="1" fill="hold">
                                          <p:stCondLst>
                                            <p:cond delay="0"/>
                                          </p:stCondLst>
                                        </p:cTn>
                                        <p:tgtEl>
                                          <p:spTgt spid="36">
                                            <p:txEl>
                                              <p:pRg st="1" end="1"/>
                                            </p:txEl>
                                          </p:spTgt>
                                        </p:tgtEl>
                                        <p:attrNameLst>
                                          <p:attrName>style.visibility</p:attrName>
                                        </p:attrNameLst>
                                      </p:cBhvr>
                                      <p:to>
                                        <p:strVal val="visible"/>
                                      </p:to>
                                    </p:set>
                                    <p:animEffect transition="in" filter="fade">
                                      <p:cBhvr>
                                        <p:cTn id="120" dur="500"/>
                                        <p:tgtEl>
                                          <p:spTgt spid="36">
                                            <p:txEl>
                                              <p:pRg st="1" end="1"/>
                                            </p:txEl>
                                          </p:spTgt>
                                        </p:tgtEl>
                                      </p:cBhvr>
                                    </p:animEffect>
                                  </p:childTnLst>
                                </p:cTn>
                              </p:par>
                            </p:childTnLst>
                          </p:cTn>
                        </p:par>
                      </p:childTnLst>
                    </p:cTn>
                  </p:par>
                  <p:par>
                    <p:cTn id="121" fill="hold">
                      <p:stCondLst>
                        <p:cond delay="indefinite"/>
                      </p:stCondLst>
                      <p:childTnLst>
                        <p:par>
                          <p:cTn id="122" fill="hold">
                            <p:stCondLst>
                              <p:cond delay="0"/>
                            </p:stCondLst>
                            <p:childTnLst>
                              <p:par>
                                <p:cTn id="123" presetID="10" presetClass="entr" presetSubtype="0" fill="hold" nodeType="clickEffect">
                                  <p:stCondLst>
                                    <p:cond delay="0"/>
                                  </p:stCondLst>
                                  <p:childTnLst>
                                    <p:set>
                                      <p:cBhvr>
                                        <p:cTn id="124" dur="1" fill="hold">
                                          <p:stCondLst>
                                            <p:cond delay="0"/>
                                          </p:stCondLst>
                                        </p:cTn>
                                        <p:tgtEl>
                                          <p:spTgt spid="36">
                                            <p:txEl>
                                              <p:pRg st="2" end="2"/>
                                            </p:txEl>
                                          </p:spTgt>
                                        </p:tgtEl>
                                        <p:attrNameLst>
                                          <p:attrName>style.visibility</p:attrName>
                                        </p:attrNameLst>
                                      </p:cBhvr>
                                      <p:to>
                                        <p:strVal val="visible"/>
                                      </p:to>
                                    </p:set>
                                    <p:animEffect transition="in" filter="fade">
                                      <p:cBhvr>
                                        <p:cTn id="125" dur="500"/>
                                        <p:tgtEl>
                                          <p:spTgt spid="36">
                                            <p:txEl>
                                              <p:pRg st="2" end="2"/>
                                            </p:txEl>
                                          </p:spTgt>
                                        </p:tgtEl>
                                      </p:cBhvr>
                                    </p:animEffect>
                                  </p:childTnLst>
                                </p:cTn>
                              </p:par>
                              <p:par>
                                <p:cTn id="126" presetID="10" presetClass="entr" presetSubtype="0" fill="hold" nodeType="withEffect">
                                  <p:stCondLst>
                                    <p:cond delay="0"/>
                                  </p:stCondLst>
                                  <p:childTnLst>
                                    <p:set>
                                      <p:cBhvr>
                                        <p:cTn id="127" dur="1" fill="hold">
                                          <p:stCondLst>
                                            <p:cond delay="0"/>
                                          </p:stCondLst>
                                        </p:cTn>
                                        <p:tgtEl>
                                          <p:spTgt spid="36">
                                            <p:txEl>
                                              <p:pRg st="3" end="3"/>
                                            </p:txEl>
                                          </p:spTgt>
                                        </p:tgtEl>
                                        <p:attrNameLst>
                                          <p:attrName>style.visibility</p:attrName>
                                        </p:attrNameLst>
                                      </p:cBhvr>
                                      <p:to>
                                        <p:strVal val="visible"/>
                                      </p:to>
                                    </p:set>
                                    <p:animEffect transition="in" filter="fade">
                                      <p:cBhvr>
                                        <p:cTn id="128" dur="500"/>
                                        <p:tgtEl>
                                          <p:spTgt spid="36">
                                            <p:txEl>
                                              <p:pRg st="3" end="3"/>
                                            </p:txEl>
                                          </p:spTgt>
                                        </p:tgtEl>
                                      </p:cBhvr>
                                    </p:animEffect>
                                  </p:childTnLst>
                                </p:cTn>
                              </p:par>
                              <p:par>
                                <p:cTn id="129" presetID="10" presetClass="entr" presetSubtype="0" fill="hold" nodeType="withEffect">
                                  <p:stCondLst>
                                    <p:cond delay="0"/>
                                  </p:stCondLst>
                                  <p:childTnLst>
                                    <p:set>
                                      <p:cBhvr>
                                        <p:cTn id="130" dur="1" fill="hold">
                                          <p:stCondLst>
                                            <p:cond delay="0"/>
                                          </p:stCondLst>
                                        </p:cTn>
                                        <p:tgtEl>
                                          <p:spTgt spid="36">
                                            <p:txEl>
                                              <p:pRg st="4" end="4"/>
                                            </p:txEl>
                                          </p:spTgt>
                                        </p:tgtEl>
                                        <p:attrNameLst>
                                          <p:attrName>style.visibility</p:attrName>
                                        </p:attrNameLst>
                                      </p:cBhvr>
                                      <p:to>
                                        <p:strVal val="visible"/>
                                      </p:to>
                                    </p:set>
                                    <p:animEffect transition="in" filter="fade">
                                      <p:cBhvr>
                                        <p:cTn id="131" dur="500"/>
                                        <p:tgtEl>
                                          <p:spTgt spid="36">
                                            <p:txEl>
                                              <p:pRg st="4" end="4"/>
                                            </p:txEl>
                                          </p:spTgt>
                                        </p:tgtEl>
                                      </p:cBhvr>
                                    </p:animEffect>
                                  </p:childTnLst>
                                </p:cTn>
                              </p:par>
                              <p:par>
                                <p:cTn id="132" presetID="10" presetClass="entr" presetSubtype="0" fill="hold" nodeType="withEffect">
                                  <p:stCondLst>
                                    <p:cond delay="0"/>
                                  </p:stCondLst>
                                  <p:childTnLst>
                                    <p:set>
                                      <p:cBhvr>
                                        <p:cTn id="133" dur="1" fill="hold">
                                          <p:stCondLst>
                                            <p:cond delay="0"/>
                                          </p:stCondLst>
                                        </p:cTn>
                                        <p:tgtEl>
                                          <p:spTgt spid="36">
                                            <p:txEl>
                                              <p:pRg st="5" end="5"/>
                                            </p:txEl>
                                          </p:spTgt>
                                        </p:tgtEl>
                                        <p:attrNameLst>
                                          <p:attrName>style.visibility</p:attrName>
                                        </p:attrNameLst>
                                      </p:cBhvr>
                                      <p:to>
                                        <p:strVal val="visible"/>
                                      </p:to>
                                    </p:set>
                                    <p:animEffect transition="in" filter="fade">
                                      <p:cBhvr>
                                        <p:cTn id="134" dur="500"/>
                                        <p:tgtEl>
                                          <p:spTgt spid="3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animBg="1"/>
      <p:bldP spid="12" grpId="0"/>
      <p:bldP spid="13" grpId="0"/>
      <p:bldP spid="14" grpId="0" animBg="1"/>
      <p:bldP spid="15" grpId="0" animBg="1"/>
      <p:bldP spid="16" grpId="0" animBg="1"/>
      <p:bldP spid="17" grpId="0" animBg="1"/>
      <p:bldP spid="18" grpId="0" animBg="1"/>
      <p:bldP spid="34" grpId="0"/>
      <p:bldP spid="37" grpId="0"/>
      <p:bldP spid="38"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深复制 </a:t>
            </a:r>
            <a:r>
              <a:rPr lang="en-US" altLang="zh-CN" dirty="0"/>
              <a:t>vs. </a:t>
            </a:r>
            <a:r>
              <a:rPr lang="zh-CN" altLang="en-US" dirty="0"/>
              <a:t>浅复制</a:t>
            </a:r>
            <a:endParaRPr lang="zh-CN" altLang="en-US" dirty="0"/>
          </a:p>
        </p:txBody>
      </p:sp>
      <p:sp>
        <p:nvSpPr>
          <p:cNvPr id="4" name="文本框 3"/>
          <p:cNvSpPr txBox="1"/>
          <p:nvPr/>
        </p:nvSpPr>
        <p:spPr>
          <a:xfrm>
            <a:off x="8547343" y="0"/>
            <a:ext cx="505267" cy="523220"/>
          </a:xfrm>
          <a:prstGeom prst="rect">
            <a:avLst/>
          </a:prstGeom>
          <a:noFill/>
        </p:spPr>
        <p:txBody>
          <a:bodyPr wrap="none" rtlCol="0">
            <a:spAutoFit/>
          </a:bodyPr>
          <a:lstStyle/>
          <a:p>
            <a:r>
              <a:rPr lang="zh-CN" altLang="en-US" sz="2800" dirty="0" smtClean="0">
                <a:solidFill>
                  <a:srgbClr val="FFFF00"/>
                </a:solidFill>
                <a:sym typeface="Wingdings 2" panose="05020102010507070707" pitchFamily="18" charset="2"/>
              </a:rPr>
              <a:t></a:t>
            </a:r>
            <a:endParaRPr lang="zh-CN" altLang="en-US" sz="2800" dirty="0">
              <a:solidFill>
                <a:srgbClr val="FFFF00"/>
              </a:solidFill>
            </a:endParaRPr>
          </a:p>
        </p:txBody>
      </p:sp>
      <p:sp>
        <p:nvSpPr>
          <p:cNvPr id="5" name="TextBox 3"/>
          <p:cNvSpPr txBox="1"/>
          <p:nvPr/>
        </p:nvSpPr>
        <p:spPr>
          <a:xfrm>
            <a:off x="3967572" y="980728"/>
            <a:ext cx="5068924" cy="2893100"/>
          </a:xfrm>
          <a:prstGeom prst="rect">
            <a:avLst/>
          </a:prstGeom>
          <a:solidFill>
            <a:srgbClr val="FFFF73"/>
          </a:solidFill>
          <a:ln w="19050">
            <a:noFill/>
          </a:ln>
        </p:spPr>
        <p:txBody>
          <a:bodyPr wrap="square" rtlCol="0">
            <a:spAutoFit/>
          </a:bodyPr>
          <a:lstStyle/>
          <a:p>
            <a:r>
              <a:rPr lang="en-US" altLang="zh-CN" sz="1400" dirty="0" smtClean="0">
                <a:latin typeface="Consolas" panose="020B0609020204030204" pitchFamily="49" charset="0"/>
                <a:ea typeface="微软雅黑" panose="020B0503020204020204" pitchFamily="34" charset="-122"/>
                <a:cs typeface="Consolas" panose="020B0609020204030204" pitchFamily="49" charset="0"/>
              </a:rPr>
              <a:t>class Student {</a:t>
            </a:r>
            <a:endParaRPr lang="en-US" altLang="zh-CN" sz="1400" dirty="0" smtClean="0">
              <a:latin typeface="Consolas" panose="020B0609020204030204" pitchFamily="49" charset="0"/>
              <a:ea typeface="微软雅黑" panose="020B0503020204020204" pitchFamily="34" charset="-122"/>
              <a:cs typeface="Consolas" panose="020B0609020204030204" pitchFamily="49" charset="0"/>
            </a:endParaRPr>
          </a:p>
          <a:p>
            <a:r>
              <a:rPr lang="en-US" altLang="zh-CN" sz="1400" dirty="0" smtClean="0">
                <a:latin typeface="Consolas" panose="020B0609020204030204" pitchFamily="49" charset="0"/>
                <a:ea typeface="微软雅黑" panose="020B0503020204020204" pitchFamily="34" charset="-122"/>
                <a:cs typeface="Consolas" panose="020B0609020204030204" pitchFamily="49" charset="0"/>
              </a:rPr>
              <a:t>public:</a:t>
            </a:r>
            <a:endParaRPr lang="en-US" altLang="zh-CN" sz="1400" dirty="0" smtClean="0">
              <a:latin typeface="Consolas" panose="020B0609020204030204" pitchFamily="49" charset="0"/>
              <a:ea typeface="微软雅黑" panose="020B0503020204020204" pitchFamily="34" charset="-122"/>
              <a:cs typeface="Consolas" panose="020B0609020204030204" pitchFamily="49" charset="0"/>
            </a:endParaRPr>
          </a:p>
          <a:p>
            <a:r>
              <a:rPr lang="en-US" altLang="zh-CN" sz="1400" dirty="0" smtClean="0">
                <a:latin typeface="Consolas" panose="020B0609020204030204" pitchFamily="49" charset="0"/>
                <a:ea typeface="微软雅黑" panose="020B0503020204020204" pitchFamily="34" charset="-122"/>
                <a:cs typeface="Consolas" panose="020B0609020204030204" pitchFamily="49" charset="0"/>
              </a:rPr>
              <a:t>  Student(</a:t>
            </a:r>
            <a:r>
              <a:rPr lang="en-US" altLang="zh-CN" sz="1400" dirty="0" err="1" smtClean="0">
                <a:latin typeface="Consolas" panose="020B0609020204030204" pitchFamily="49" charset="0"/>
                <a:ea typeface="微软雅黑" panose="020B0503020204020204" pitchFamily="34" charset="-122"/>
                <a:cs typeface="Consolas" panose="020B0609020204030204" pitchFamily="49" charset="0"/>
              </a:rPr>
              <a:t>int</a:t>
            </a:r>
            <a:r>
              <a:rPr lang="en-US" altLang="zh-CN" sz="1400" dirty="0" smtClean="0">
                <a:latin typeface="Consolas" panose="020B0609020204030204" pitchFamily="49" charset="0"/>
                <a:ea typeface="微软雅黑" panose="020B0503020204020204" pitchFamily="34" charset="-122"/>
                <a:cs typeface="Consolas" panose="020B0609020204030204" pitchFamily="49" charset="0"/>
              </a:rPr>
              <a:t> id, </a:t>
            </a:r>
            <a:r>
              <a:rPr lang="en-US" altLang="zh-CN" sz="1400" dirty="0" err="1" smtClean="0">
                <a:latin typeface="Consolas" panose="020B0609020204030204" pitchFamily="49" charset="0"/>
                <a:ea typeface="微软雅黑" panose="020B0503020204020204" pitchFamily="34" charset="-122"/>
                <a:cs typeface="Consolas" panose="020B0609020204030204" pitchFamily="49" charset="0"/>
              </a:rPr>
              <a:t>int</a:t>
            </a:r>
            <a:r>
              <a:rPr lang="en-US" altLang="zh-CN" sz="1400" dirty="0" smtClean="0">
                <a:latin typeface="Consolas" panose="020B0609020204030204" pitchFamily="49" charset="0"/>
                <a:ea typeface="微软雅黑" panose="020B0503020204020204" pitchFamily="34" charset="-122"/>
                <a:cs typeface="Consolas" panose="020B0609020204030204" pitchFamily="49" charset="0"/>
              </a:rPr>
              <a:t> </a:t>
            </a:r>
            <a:r>
              <a:rPr lang="en-US" altLang="zh-CN" sz="1400" dirty="0" err="1" smtClean="0">
                <a:latin typeface="Consolas" panose="020B0609020204030204" pitchFamily="49" charset="0"/>
                <a:ea typeface="微软雅黑" panose="020B0503020204020204" pitchFamily="34" charset="-122"/>
                <a:cs typeface="Consolas" panose="020B0609020204030204" pitchFamily="49" charset="0"/>
              </a:rPr>
              <a:t>cn</a:t>
            </a:r>
            <a:r>
              <a:rPr lang="en-US" altLang="zh-CN" sz="1400" dirty="0" smtClean="0">
                <a:latin typeface="Consolas" panose="020B0609020204030204" pitchFamily="49" charset="0"/>
                <a:ea typeface="微软雅黑" panose="020B0503020204020204" pitchFamily="34" charset="-122"/>
                <a:cs typeface="Consolas" panose="020B0609020204030204" pitchFamily="49" charset="0"/>
              </a:rPr>
              <a:t>);  </a:t>
            </a:r>
            <a:r>
              <a:rPr lang="en-US" altLang="zh-CN" sz="14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 </a:t>
            </a:r>
            <a:r>
              <a:rPr lang="zh-CN" altLang="en-US" sz="14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构造</a:t>
            </a:r>
            <a:r>
              <a:rPr lang="zh-CN" altLang="en-US" sz="1400" dirty="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函数</a:t>
            </a:r>
            <a:endParaRPr lang="en-US" altLang="zh-CN" sz="14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endParaRPr>
          </a:p>
          <a:p>
            <a:r>
              <a:rPr lang="en-US" altLang="zh-CN" sz="1400" dirty="0">
                <a:latin typeface="Consolas" panose="020B0609020204030204" pitchFamily="49" charset="0"/>
                <a:ea typeface="微软雅黑" panose="020B0503020204020204" pitchFamily="34" charset="-122"/>
                <a:cs typeface="Consolas" panose="020B0609020204030204" pitchFamily="49" charset="0"/>
              </a:rPr>
              <a:t> </a:t>
            </a:r>
            <a:r>
              <a:rPr lang="en-US" altLang="zh-CN" sz="1400" dirty="0" smtClean="0">
                <a:latin typeface="Consolas" panose="020B0609020204030204" pitchFamily="49" charset="0"/>
                <a:ea typeface="微软雅黑" panose="020B0503020204020204" pitchFamily="34" charset="-122"/>
                <a:cs typeface="Consolas" panose="020B0609020204030204" pitchFamily="49" charset="0"/>
              </a:rPr>
              <a:t> ~Student();  </a:t>
            </a:r>
            <a:r>
              <a:rPr lang="en-US" altLang="zh-CN" sz="14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 </a:t>
            </a:r>
            <a:r>
              <a:rPr lang="zh-CN" altLang="en-US" sz="14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析构函数</a:t>
            </a:r>
            <a:endParaRPr lang="en-US" altLang="zh-CN" sz="14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endParaRPr>
          </a:p>
          <a:p>
            <a:r>
              <a:rPr lang="en-US" altLang="zh-CN" sz="1400" dirty="0" smtClean="0">
                <a:latin typeface="Consolas" panose="020B0609020204030204" pitchFamily="49" charset="0"/>
                <a:ea typeface="微软雅黑" panose="020B0503020204020204" pitchFamily="34" charset="-122"/>
                <a:cs typeface="Consolas" panose="020B0609020204030204" pitchFamily="49" charset="0"/>
              </a:rPr>
              <a:t>  </a:t>
            </a:r>
            <a:endParaRPr lang="en-US" altLang="zh-CN" sz="1400" dirty="0" smtClean="0">
              <a:latin typeface="Consolas" panose="020B0609020204030204" pitchFamily="49" charset="0"/>
              <a:ea typeface="微软雅黑" panose="020B0503020204020204" pitchFamily="34" charset="-122"/>
              <a:cs typeface="Consolas" panose="020B0609020204030204" pitchFamily="49" charset="0"/>
            </a:endParaRPr>
          </a:p>
          <a:p>
            <a:r>
              <a:rPr lang="en-US" altLang="zh-CN" sz="1400" dirty="0" smtClean="0">
                <a:latin typeface="Consolas" panose="020B0609020204030204" pitchFamily="49" charset="0"/>
                <a:ea typeface="微软雅黑" panose="020B0503020204020204" pitchFamily="34" charset="-122"/>
                <a:cs typeface="Consolas" panose="020B0609020204030204" pitchFamily="49" charset="0"/>
              </a:rPr>
              <a:t>  Student( Student &amp; student );</a:t>
            </a:r>
            <a:endParaRPr lang="en-US" altLang="zh-CN" sz="1400" dirty="0">
              <a:latin typeface="Consolas" panose="020B0609020204030204" pitchFamily="49" charset="0"/>
              <a:ea typeface="微软雅黑" panose="020B0503020204020204" pitchFamily="34" charset="-122"/>
              <a:cs typeface="Consolas" panose="020B0609020204030204" pitchFamily="49" charset="0"/>
            </a:endParaRPr>
          </a:p>
          <a:p>
            <a:endParaRPr lang="en-US" altLang="zh-CN" sz="1400" dirty="0" smtClean="0">
              <a:latin typeface="Consolas" panose="020B0609020204030204" pitchFamily="49" charset="0"/>
              <a:ea typeface="微软雅黑" panose="020B0503020204020204" pitchFamily="34" charset="-122"/>
              <a:cs typeface="Consolas" panose="020B0609020204030204" pitchFamily="49" charset="0"/>
            </a:endParaRPr>
          </a:p>
          <a:p>
            <a:r>
              <a:rPr lang="en-US" altLang="zh-CN" sz="1400" dirty="0">
                <a:latin typeface="Consolas" panose="020B0609020204030204" pitchFamily="49" charset="0"/>
                <a:ea typeface="微软雅黑" panose="020B0503020204020204" pitchFamily="34" charset="-122"/>
                <a:cs typeface="Consolas" panose="020B0609020204030204" pitchFamily="49" charset="0"/>
              </a:rPr>
              <a:t> </a:t>
            </a:r>
            <a:r>
              <a:rPr lang="en-US" altLang="zh-CN" sz="1400" dirty="0" smtClean="0">
                <a:latin typeface="Consolas" panose="020B0609020204030204" pitchFamily="49" charset="0"/>
                <a:ea typeface="微软雅黑" panose="020B0503020204020204" pitchFamily="34" charset="-122"/>
                <a:cs typeface="Consolas" panose="020B0609020204030204" pitchFamily="49" charset="0"/>
              </a:rPr>
              <a:t> void </a:t>
            </a:r>
            <a:r>
              <a:rPr lang="en-US" altLang="zh-CN" sz="1400" dirty="0" err="1" smtClean="0">
                <a:latin typeface="Consolas" panose="020B0609020204030204" pitchFamily="49" charset="0"/>
                <a:ea typeface="微软雅黑" panose="020B0503020204020204" pitchFamily="34" charset="-122"/>
                <a:cs typeface="Consolas" panose="020B0609020204030204" pitchFamily="49" charset="0"/>
              </a:rPr>
              <a:t>setScore</a:t>
            </a:r>
            <a:r>
              <a:rPr lang="en-US" altLang="zh-CN" sz="1400" dirty="0" smtClean="0">
                <a:latin typeface="Consolas" panose="020B0609020204030204" pitchFamily="49" charset="0"/>
                <a:ea typeface="微软雅黑" panose="020B0503020204020204" pitchFamily="34" charset="-122"/>
                <a:cs typeface="Consolas" panose="020B0609020204030204" pitchFamily="49" charset="0"/>
              </a:rPr>
              <a:t>( </a:t>
            </a:r>
            <a:r>
              <a:rPr lang="en-US" altLang="zh-CN" sz="1400" dirty="0" err="1" smtClean="0">
                <a:latin typeface="Consolas" panose="020B0609020204030204" pitchFamily="49" charset="0"/>
                <a:ea typeface="微软雅黑" panose="020B0503020204020204" pitchFamily="34" charset="-122"/>
                <a:cs typeface="Consolas" panose="020B0609020204030204" pitchFamily="49" charset="0"/>
              </a:rPr>
              <a:t>int</a:t>
            </a:r>
            <a:r>
              <a:rPr lang="en-US" altLang="zh-CN" sz="1400" dirty="0" smtClean="0">
                <a:latin typeface="Consolas" panose="020B0609020204030204" pitchFamily="49" charset="0"/>
                <a:ea typeface="微软雅黑" panose="020B0503020204020204" pitchFamily="34" charset="-122"/>
                <a:cs typeface="Consolas" panose="020B0609020204030204" pitchFamily="49" charset="0"/>
              </a:rPr>
              <a:t> c, </a:t>
            </a:r>
            <a:r>
              <a:rPr lang="en-US" altLang="zh-CN" sz="1400" dirty="0" err="1" smtClean="0">
                <a:latin typeface="Consolas" panose="020B0609020204030204" pitchFamily="49" charset="0"/>
                <a:ea typeface="微软雅黑" panose="020B0503020204020204" pitchFamily="34" charset="-122"/>
                <a:cs typeface="Consolas" panose="020B0609020204030204" pitchFamily="49" charset="0"/>
              </a:rPr>
              <a:t>int</a:t>
            </a:r>
            <a:r>
              <a:rPr lang="en-US" altLang="zh-CN" sz="1400" dirty="0" smtClean="0">
                <a:latin typeface="Consolas" panose="020B0609020204030204" pitchFamily="49" charset="0"/>
                <a:ea typeface="微软雅黑" panose="020B0503020204020204" pitchFamily="34" charset="-122"/>
                <a:cs typeface="Consolas" panose="020B0609020204030204" pitchFamily="49" charset="0"/>
              </a:rPr>
              <a:t> s ); </a:t>
            </a:r>
            <a:r>
              <a:rPr lang="en-US" altLang="zh-CN" sz="14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 </a:t>
            </a:r>
            <a:r>
              <a:rPr lang="zh-CN" altLang="en-US" sz="14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设置课程</a:t>
            </a:r>
            <a:r>
              <a:rPr lang="en-US" altLang="zh-CN" sz="14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c</a:t>
            </a:r>
            <a:r>
              <a:rPr lang="zh-CN" altLang="en-US" sz="14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的分值</a:t>
            </a:r>
            <a:r>
              <a:rPr lang="en-US" altLang="zh-CN" sz="14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s</a:t>
            </a:r>
            <a:endParaRPr lang="en-US" altLang="zh-CN" sz="14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endParaRPr>
          </a:p>
          <a:p>
            <a:r>
              <a:rPr lang="en-US" altLang="zh-CN" sz="1400" dirty="0" smtClean="0">
                <a:latin typeface="Consolas" panose="020B0609020204030204" pitchFamily="49" charset="0"/>
                <a:ea typeface="微软雅黑" panose="020B0503020204020204" pitchFamily="34" charset="-122"/>
                <a:cs typeface="Consolas" panose="020B0609020204030204" pitchFamily="49" charset="0"/>
              </a:rPr>
              <a:t>  </a:t>
            </a:r>
            <a:r>
              <a:rPr lang="en-US" altLang="zh-CN" sz="1400" dirty="0" err="1" smtClean="0">
                <a:latin typeface="Consolas" panose="020B0609020204030204" pitchFamily="49" charset="0"/>
                <a:ea typeface="微软雅黑" panose="020B0503020204020204" pitchFamily="34" charset="-122"/>
                <a:cs typeface="Consolas" panose="020B0609020204030204" pitchFamily="49" charset="0"/>
              </a:rPr>
              <a:t>int</a:t>
            </a:r>
            <a:r>
              <a:rPr lang="en-US" altLang="zh-CN" sz="1400" dirty="0" smtClean="0">
                <a:latin typeface="Consolas" panose="020B0609020204030204" pitchFamily="49" charset="0"/>
                <a:ea typeface="微软雅黑" panose="020B0503020204020204" pitchFamily="34" charset="-122"/>
                <a:cs typeface="Consolas" panose="020B0609020204030204" pitchFamily="49" charset="0"/>
              </a:rPr>
              <a:t>  </a:t>
            </a:r>
            <a:r>
              <a:rPr lang="en-US" altLang="zh-CN" sz="1400" dirty="0" err="1" smtClean="0">
                <a:latin typeface="Consolas" panose="020B0609020204030204" pitchFamily="49" charset="0"/>
                <a:ea typeface="微软雅黑" panose="020B0503020204020204" pitchFamily="34" charset="-122"/>
                <a:cs typeface="Consolas" panose="020B0609020204030204" pitchFamily="49" charset="0"/>
              </a:rPr>
              <a:t>getScore</a:t>
            </a:r>
            <a:r>
              <a:rPr lang="en-US" altLang="zh-CN" sz="1400" dirty="0" smtClean="0">
                <a:latin typeface="Consolas" panose="020B0609020204030204" pitchFamily="49" charset="0"/>
                <a:ea typeface="微软雅黑" panose="020B0503020204020204" pitchFamily="34" charset="-122"/>
                <a:cs typeface="Consolas" panose="020B0609020204030204" pitchFamily="49" charset="0"/>
              </a:rPr>
              <a:t>( </a:t>
            </a:r>
            <a:r>
              <a:rPr lang="en-US" altLang="zh-CN" sz="1400" dirty="0" err="1" smtClean="0">
                <a:latin typeface="Consolas" panose="020B0609020204030204" pitchFamily="49" charset="0"/>
                <a:ea typeface="微软雅黑" panose="020B0503020204020204" pitchFamily="34" charset="-122"/>
                <a:cs typeface="Consolas" panose="020B0609020204030204" pitchFamily="49" charset="0"/>
              </a:rPr>
              <a:t>int</a:t>
            </a:r>
            <a:r>
              <a:rPr lang="en-US" altLang="zh-CN" sz="1400" dirty="0" smtClean="0">
                <a:latin typeface="Consolas" panose="020B0609020204030204" pitchFamily="49" charset="0"/>
                <a:ea typeface="微软雅黑" panose="020B0503020204020204" pitchFamily="34" charset="-122"/>
                <a:cs typeface="Consolas" panose="020B0609020204030204" pitchFamily="49" charset="0"/>
              </a:rPr>
              <a:t> c )</a:t>
            </a:r>
            <a:endParaRPr lang="en-US" altLang="zh-CN" sz="1400" dirty="0" smtClean="0">
              <a:latin typeface="Consolas" panose="020B0609020204030204" pitchFamily="49" charset="0"/>
              <a:ea typeface="微软雅黑" panose="020B0503020204020204" pitchFamily="34" charset="-122"/>
              <a:cs typeface="Consolas" panose="020B0609020204030204" pitchFamily="49" charset="0"/>
            </a:endParaRPr>
          </a:p>
          <a:p>
            <a:r>
              <a:rPr lang="en-US" altLang="zh-CN" sz="1400" dirty="0" smtClean="0">
                <a:latin typeface="Consolas" panose="020B0609020204030204" pitchFamily="49" charset="0"/>
                <a:ea typeface="微软雅黑" panose="020B0503020204020204" pitchFamily="34" charset="-122"/>
                <a:cs typeface="Consolas" panose="020B0609020204030204" pitchFamily="49" charset="0"/>
              </a:rPr>
              <a:t>private:</a:t>
            </a:r>
            <a:endParaRPr lang="en-US" altLang="zh-CN" sz="1400" dirty="0" smtClean="0">
              <a:latin typeface="Consolas" panose="020B0609020204030204" pitchFamily="49" charset="0"/>
              <a:ea typeface="微软雅黑" panose="020B0503020204020204" pitchFamily="34" charset="-122"/>
              <a:cs typeface="Consolas" panose="020B0609020204030204" pitchFamily="49" charset="0"/>
            </a:endParaRPr>
          </a:p>
          <a:p>
            <a:r>
              <a:rPr lang="en-US" altLang="zh-CN" sz="1400" dirty="0" smtClean="0">
                <a:latin typeface="Consolas" panose="020B0609020204030204" pitchFamily="49" charset="0"/>
                <a:ea typeface="微软雅黑" panose="020B0503020204020204" pitchFamily="34" charset="-122"/>
                <a:cs typeface="Consolas" panose="020B0609020204030204" pitchFamily="49" charset="0"/>
              </a:rPr>
              <a:t>  </a:t>
            </a:r>
            <a:r>
              <a:rPr lang="en-US" altLang="zh-CN" sz="1400" dirty="0" err="1" smtClean="0">
                <a:latin typeface="Consolas" panose="020B0609020204030204" pitchFamily="49" charset="0"/>
                <a:ea typeface="微软雅黑" panose="020B0503020204020204" pitchFamily="34" charset="-122"/>
                <a:cs typeface="Consolas" panose="020B0609020204030204" pitchFamily="49" charset="0"/>
              </a:rPr>
              <a:t>int</a:t>
            </a:r>
            <a:r>
              <a:rPr lang="en-US" altLang="zh-CN" sz="1400" dirty="0" smtClean="0">
                <a:latin typeface="Consolas" panose="020B0609020204030204" pitchFamily="49" charset="0"/>
                <a:ea typeface="微软雅黑" panose="020B0503020204020204" pitchFamily="34" charset="-122"/>
                <a:cs typeface="Consolas" panose="020B0609020204030204" pitchFamily="49" charset="0"/>
              </a:rPr>
              <a:t> id, </a:t>
            </a:r>
            <a:r>
              <a:rPr lang="en-US" altLang="zh-CN" sz="1400" dirty="0" err="1" smtClean="0">
                <a:latin typeface="Consolas" panose="020B0609020204030204" pitchFamily="49" charset="0"/>
                <a:ea typeface="微软雅黑" panose="020B0503020204020204" pitchFamily="34" charset="-122"/>
                <a:cs typeface="Consolas" panose="020B0609020204030204" pitchFamily="49" charset="0"/>
              </a:rPr>
              <a:t>cn</a:t>
            </a:r>
            <a:r>
              <a:rPr lang="en-US" altLang="zh-CN" sz="1400" dirty="0" smtClean="0">
                <a:latin typeface="Consolas" panose="020B0609020204030204" pitchFamily="49" charset="0"/>
                <a:ea typeface="微软雅黑" panose="020B0503020204020204" pitchFamily="34" charset="-122"/>
                <a:cs typeface="Consolas" panose="020B0609020204030204" pitchFamily="49" charset="0"/>
              </a:rPr>
              <a:t>;   </a:t>
            </a:r>
            <a:r>
              <a:rPr lang="en-US" altLang="zh-CN" sz="1400" dirty="0" err="1" smtClean="0">
                <a:latin typeface="Consolas" panose="020B0609020204030204" pitchFamily="49" charset="0"/>
                <a:ea typeface="微软雅黑" panose="020B0503020204020204" pitchFamily="34" charset="-122"/>
                <a:cs typeface="Consolas" panose="020B0609020204030204" pitchFamily="49" charset="0"/>
              </a:rPr>
              <a:t>int</a:t>
            </a:r>
            <a:r>
              <a:rPr lang="en-US" altLang="zh-CN" sz="1400" dirty="0" smtClean="0">
                <a:latin typeface="Consolas" panose="020B0609020204030204" pitchFamily="49" charset="0"/>
                <a:ea typeface="微软雅黑" panose="020B0503020204020204" pitchFamily="34" charset="-122"/>
                <a:cs typeface="Consolas" panose="020B0609020204030204" pitchFamily="49" charset="0"/>
              </a:rPr>
              <a:t> *scores;</a:t>
            </a:r>
            <a:endParaRPr lang="en-US" altLang="zh-CN" sz="1400" dirty="0" smtClean="0">
              <a:latin typeface="Consolas" panose="020B0609020204030204" pitchFamily="49" charset="0"/>
              <a:ea typeface="微软雅黑" panose="020B0503020204020204" pitchFamily="34" charset="-122"/>
              <a:cs typeface="Consolas" panose="020B0609020204030204" pitchFamily="49" charset="0"/>
            </a:endParaRPr>
          </a:p>
          <a:p>
            <a:r>
              <a:rPr lang="en-US" altLang="zh-CN" sz="1400" dirty="0" smtClean="0">
                <a:latin typeface="Consolas" panose="020B0609020204030204" pitchFamily="49" charset="0"/>
                <a:ea typeface="微软雅黑" panose="020B0503020204020204" pitchFamily="34" charset="-122"/>
                <a:cs typeface="Consolas" panose="020B0609020204030204" pitchFamily="49" charset="0"/>
              </a:rPr>
              <a:t>}; </a:t>
            </a:r>
            <a:r>
              <a:rPr lang="en-US" altLang="zh-CN" sz="14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 </a:t>
            </a:r>
            <a:endParaRPr lang="en-US" altLang="zh-CN" sz="14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endParaRPr>
          </a:p>
        </p:txBody>
      </p:sp>
      <p:sp>
        <p:nvSpPr>
          <p:cNvPr id="6" name="TextBox 3"/>
          <p:cNvSpPr txBox="1"/>
          <p:nvPr/>
        </p:nvSpPr>
        <p:spPr>
          <a:xfrm>
            <a:off x="3967571" y="3861048"/>
            <a:ext cx="5068924" cy="2677656"/>
          </a:xfrm>
          <a:prstGeom prst="rect">
            <a:avLst/>
          </a:prstGeom>
          <a:solidFill>
            <a:srgbClr val="FFD073"/>
          </a:solidFill>
          <a:ln w="19050">
            <a:noFill/>
          </a:ln>
        </p:spPr>
        <p:txBody>
          <a:bodyPr wrap="square" rtlCol="0">
            <a:spAutoFit/>
          </a:bodyPr>
          <a:lstStyle>
            <a:defPPr>
              <a:defRPr lang="zh-CN"/>
            </a:defPPr>
            <a:lvl1pPr>
              <a:lnSpc>
                <a:spcPct val="150000"/>
              </a:lnSpc>
              <a:defRPr sz="1200" b="1">
                <a:latin typeface="Consolas" panose="020B0609020204030204" pitchFamily="49" charset="0"/>
                <a:ea typeface="微软雅黑" panose="020B0503020204020204" pitchFamily="34" charset="-122"/>
                <a:cs typeface="Consolas" panose="020B0609020204030204" pitchFamily="49" charset="0"/>
              </a:defRPr>
            </a:lvl1pPr>
          </a:lstStyle>
          <a:p>
            <a:r>
              <a:rPr lang="en-US" altLang="zh-CN" sz="1400" b="0" dirty="0" smtClean="0"/>
              <a:t>Student::Student( Student &amp; student )</a:t>
            </a:r>
            <a:endParaRPr lang="en-US" altLang="zh-CN" sz="1400" b="0" dirty="0" smtClean="0"/>
          </a:p>
          <a:p>
            <a:r>
              <a:rPr lang="en-US" altLang="zh-CN" sz="1400" b="0" dirty="0" smtClean="0"/>
              <a:t>{</a:t>
            </a:r>
            <a:endParaRPr lang="en-US" altLang="zh-CN" sz="1400" b="0" dirty="0" smtClean="0"/>
          </a:p>
          <a:p>
            <a:r>
              <a:rPr lang="en-US" altLang="zh-CN" sz="1400" b="0" dirty="0" smtClean="0"/>
              <a:t>  id = student.id;</a:t>
            </a:r>
            <a:endParaRPr lang="en-US" altLang="zh-CN" sz="1400" b="0" dirty="0" smtClean="0"/>
          </a:p>
          <a:p>
            <a:r>
              <a:rPr lang="en-US" altLang="zh-CN" sz="1400" b="0" dirty="0"/>
              <a:t> </a:t>
            </a:r>
            <a:r>
              <a:rPr lang="en-US" altLang="zh-CN" sz="1400" b="0" dirty="0" smtClean="0"/>
              <a:t> </a:t>
            </a:r>
            <a:r>
              <a:rPr lang="en-US" altLang="zh-CN" sz="1400" b="0" dirty="0" err="1" smtClean="0"/>
              <a:t>cn</a:t>
            </a:r>
            <a:r>
              <a:rPr lang="en-US" altLang="zh-CN" sz="1400" b="0" dirty="0" smtClean="0"/>
              <a:t> = student.cn;</a:t>
            </a:r>
            <a:endParaRPr lang="en-US" altLang="zh-CN" sz="1400" b="0" dirty="0" smtClean="0"/>
          </a:p>
          <a:p>
            <a:r>
              <a:rPr lang="en-US" altLang="zh-CN" sz="1400" b="0" dirty="0" smtClean="0"/>
              <a:t>  scores = new </a:t>
            </a:r>
            <a:r>
              <a:rPr lang="en-US" altLang="zh-CN" sz="1400" b="0" dirty="0" err="1" smtClean="0"/>
              <a:t>int</a:t>
            </a:r>
            <a:r>
              <a:rPr lang="en-US" altLang="zh-CN" sz="1400" b="0" dirty="0" smtClean="0"/>
              <a:t>[</a:t>
            </a:r>
            <a:r>
              <a:rPr lang="en-US" altLang="zh-CN" sz="1400" b="0" dirty="0" err="1" smtClean="0"/>
              <a:t>cn</a:t>
            </a:r>
            <a:r>
              <a:rPr lang="en-US" altLang="zh-CN" sz="1400" b="0" dirty="0" smtClean="0"/>
              <a:t>];</a:t>
            </a:r>
            <a:endParaRPr lang="en-US" altLang="zh-CN" sz="1400" b="0" dirty="0" smtClean="0"/>
          </a:p>
          <a:p>
            <a:r>
              <a:rPr lang="en-US" altLang="zh-CN" sz="1400" b="0" dirty="0"/>
              <a:t> </a:t>
            </a:r>
            <a:r>
              <a:rPr lang="en-US" altLang="zh-CN" sz="1400" b="0" dirty="0" smtClean="0"/>
              <a:t> for( </a:t>
            </a:r>
            <a:r>
              <a:rPr lang="en-US" altLang="zh-CN" sz="1400" b="0" dirty="0" err="1" smtClean="0"/>
              <a:t>int</a:t>
            </a:r>
            <a:r>
              <a:rPr lang="en-US" altLang="zh-CN" sz="1400" b="0" dirty="0" smtClean="0"/>
              <a:t> </a:t>
            </a:r>
            <a:r>
              <a:rPr lang="en-US" altLang="zh-CN" sz="1400" b="0" dirty="0" err="1" smtClean="0"/>
              <a:t>i</a:t>
            </a:r>
            <a:r>
              <a:rPr lang="en-US" altLang="zh-CN" sz="1400" b="0" dirty="0" smtClean="0"/>
              <a:t>=0; </a:t>
            </a:r>
            <a:r>
              <a:rPr lang="en-US" altLang="zh-CN" sz="1400" b="0" dirty="0" err="1" smtClean="0"/>
              <a:t>i</a:t>
            </a:r>
            <a:r>
              <a:rPr lang="en-US" altLang="zh-CN" sz="1400" b="0" dirty="0" smtClean="0"/>
              <a:t>&lt;</a:t>
            </a:r>
            <a:r>
              <a:rPr lang="en-US" altLang="zh-CN" sz="1400" b="0" dirty="0" err="1" smtClean="0"/>
              <a:t>cn</a:t>
            </a:r>
            <a:r>
              <a:rPr lang="en-US" altLang="zh-CN" sz="1400" b="0" dirty="0" smtClean="0"/>
              <a:t>; </a:t>
            </a:r>
            <a:r>
              <a:rPr lang="en-US" altLang="zh-CN" sz="1400" b="0" dirty="0" err="1" smtClean="0"/>
              <a:t>i</a:t>
            </a:r>
            <a:r>
              <a:rPr lang="en-US" altLang="zh-CN" sz="1400" b="0" dirty="0" smtClean="0"/>
              <a:t>++ )</a:t>
            </a:r>
            <a:endParaRPr lang="en-US" altLang="zh-CN" sz="1400" b="0" dirty="0" smtClean="0"/>
          </a:p>
          <a:p>
            <a:r>
              <a:rPr lang="en-US" altLang="zh-CN" sz="1400" b="0" dirty="0"/>
              <a:t> </a:t>
            </a:r>
            <a:r>
              <a:rPr lang="en-US" altLang="zh-CN" sz="1400" b="0" dirty="0" smtClean="0"/>
              <a:t>   scores[</a:t>
            </a:r>
            <a:r>
              <a:rPr lang="en-US" altLang="zh-CN" sz="1400" b="0" dirty="0" err="1" smtClean="0"/>
              <a:t>i</a:t>
            </a:r>
            <a:r>
              <a:rPr lang="en-US" altLang="zh-CN" sz="1400" b="0" dirty="0" smtClean="0"/>
              <a:t>] = </a:t>
            </a:r>
            <a:r>
              <a:rPr lang="en-US" altLang="zh-CN" sz="1400" b="0" dirty="0" err="1" smtClean="0"/>
              <a:t>student.scores</a:t>
            </a:r>
            <a:r>
              <a:rPr lang="en-US" altLang="zh-CN" sz="1400" b="0" dirty="0" smtClean="0"/>
              <a:t>[</a:t>
            </a:r>
            <a:r>
              <a:rPr lang="en-US" altLang="zh-CN" sz="1400" b="0" dirty="0" err="1" smtClean="0"/>
              <a:t>i</a:t>
            </a:r>
            <a:r>
              <a:rPr lang="en-US" altLang="zh-CN" sz="1400" b="0" dirty="0" smtClean="0"/>
              <a:t>];</a:t>
            </a:r>
            <a:endParaRPr lang="en-US" altLang="zh-CN" sz="1400" b="0" dirty="0"/>
          </a:p>
          <a:p>
            <a:r>
              <a:rPr lang="en-US" altLang="zh-CN" sz="1400" b="0" dirty="0" smtClean="0"/>
              <a:t>}</a:t>
            </a:r>
            <a:endParaRPr lang="en-US" altLang="zh-CN" sz="1400" b="0" dirty="0"/>
          </a:p>
        </p:txBody>
      </p:sp>
      <p:sp>
        <p:nvSpPr>
          <p:cNvPr id="7" name="文本框 6"/>
          <p:cNvSpPr txBox="1"/>
          <p:nvPr/>
        </p:nvSpPr>
        <p:spPr>
          <a:xfrm>
            <a:off x="7696707" y="6165304"/>
            <a:ext cx="1261884" cy="523220"/>
          </a:xfrm>
          <a:prstGeom prst="rect">
            <a:avLst/>
          </a:prstGeom>
          <a:noFill/>
        </p:spPr>
        <p:txBody>
          <a:bodyPr wrap="none" rtlCol="0">
            <a:spAutoFit/>
          </a:bodyPr>
          <a:lstStyle/>
          <a:p>
            <a:r>
              <a:rPr lang="zh-CN" altLang="en-US" sz="2800" dirty="0">
                <a:solidFill>
                  <a:srgbClr val="3814B0"/>
                </a:solidFill>
                <a:latin typeface="微软雅黑" panose="020B0503020204020204" pitchFamily="34" charset="-122"/>
                <a:ea typeface="微软雅黑" panose="020B0503020204020204" pitchFamily="34" charset="-122"/>
              </a:rPr>
              <a:t>深</a:t>
            </a:r>
            <a:r>
              <a:rPr lang="zh-CN" altLang="en-US" sz="2800" dirty="0" smtClean="0">
                <a:solidFill>
                  <a:srgbClr val="3814B0"/>
                </a:solidFill>
                <a:latin typeface="微软雅黑" panose="020B0503020204020204" pitchFamily="34" charset="-122"/>
                <a:ea typeface="微软雅黑" panose="020B0503020204020204" pitchFamily="34" charset="-122"/>
              </a:rPr>
              <a:t>复制</a:t>
            </a:r>
            <a:endParaRPr lang="zh-CN" altLang="en-US" sz="2800" dirty="0">
              <a:solidFill>
                <a:srgbClr val="3814B0"/>
              </a:solidFill>
              <a:latin typeface="微软雅黑" panose="020B0503020204020204" pitchFamily="34" charset="-122"/>
              <a:ea typeface="微软雅黑" panose="020B0503020204020204" pitchFamily="34" charset="-122"/>
            </a:endParaRPr>
          </a:p>
        </p:txBody>
      </p:sp>
      <p:sp>
        <p:nvSpPr>
          <p:cNvPr id="8" name="矩形 7"/>
          <p:cNvSpPr/>
          <p:nvPr/>
        </p:nvSpPr>
        <p:spPr>
          <a:xfrm>
            <a:off x="4139952" y="5224846"/>
            <a:ext cx="3456384" cy="940458"/>
          </a:xfrm>
          <a:prstGeom prst="rect">
            <a:avLst/>
          </a:prstGeom>
          <a:noFill/>
          <a:ln w="12700">
            <a:solidFill>
              <a:srgbClr val="3814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10" name="TextBox 3"/>
          <p:cNvSpPr txBox="1"/>
          <p:nvPr/>
        </p:nvSpPr>
        <p:spPr>
          <a:xfrm>
            <a:off x="251520" y="3537883"/>
            <a:ext cx="3059832" cy="3000821"/>
          </a:xfrm>
          <a:prstGeom prst="rect">
            <a:avLst/>
          </a:prstGeom>
          <a:solidFill>
            <a:schemeClr val="accent1">
              <a:lumMod val="20000"/>
              <a:lumOff val="80000"/>
            </a:schemeClr>
          </a:solidFill>
          <a:ln w="19050">
            <a:noFill/>
          </a:ln>
        </p:spPr>
        <p:txBody>
          <a:bodyPr wrap="square" rtlCol="0">
            <a:spAutoFit/>
          </a:bodyPr>
          <a:lstStyle>
            <a:defPPr>
              <a:defRPr lang="zh-CN"/>
            </a:defPPr>
            <a:lvl1pPr>
              <a:lnSpc>
                <a:spcPct val="150000"/>
              </a:lnSpc>
              <a:defRPr sz="1200" b="1">
                <a:latin typeface="Consolas" panose="020B0609020204030204" pitchFamily="49" charset="0"/>
                <a:ea typeface="微软雅黑" panose="020B0503020204020204" pitchFamily="34" charset="-122"/>
                <a:cs typeface="Consolas" panose="020B0609020204030204" pitchFamily="49" charset="0"/>
              </a:defRPr>
            </a:lvl1pPr>
          </a:lstStyle>
          <a:p>
            <a:r>
              <a:rPr lang="en-US" altLang="zh-CN" sz="1400" b="0" dirty="0" smtClean="0"/>
              <a:t>void main() {</a:t>
            </a:r>
            <a:endParaRPr lang="en-US" altLang="zh-CN" sz="1400" b="0" dirty="0" smtClean="0"/>
          </a:p>
          <a:p>
            <a:r>
              <a:rPr lang="en-US" altLang="zh-CN" sz="1400" b="0" dirty="0" smtClean="0"/>
              <a:t>  Student jack1( 119, 5 );</a:t>
            </a:r>
            <a:endParaRPr lang="en-US" altLang="zh-CN" sz="1400" b="0" dirty="0" smtClean="0"/>
          </a:p>
          <a:p>
            <a:r>
              <a:rPr lang="en-US" altLang="zh-CN" sz="1400" b="0" dirty="0"/>
              <a:t> </a:t>
            </a:r>
            <a:r>
              <a:rPr lang="en-US" altLang="zh-CN" sz="1400" b="0" dirty="0" smtClean="0"/>
              <a:t> jack1.setScore( 1, 90 );</a:t>
            </a:r>
            <a:endParaRPr lang="en-US" altLang="zh-CN" sz="1400" b="0" dirty="0" smtClean="0"/>
          </a:p>
          <a:p>
            <a:r>
              <a:rPr lang="en-US" altLang="zh-CN" sz="1400" b="0" dirty="0"/>
              <a:t> </a:t>
            </a:r>
            <a:r>
              <a:rPr lang="en-US" altLang="zh-CN" sz="1400" b="0" dirty="0" smtClean="0"/>
              <a:t> jack1.getScore(1);</a:t>
            </a:r>
            <a:endParaRPr lang="en-US" altLang="zh-CN" sz="1400" b="0" dirty="0" smtClean="0"/>
          </a:p>
          <a:p>
            <a:r>
              <a:rPr lang="en-US" altLang="zh-CN" sz="1400" b="0" dirty="0" smtClean="0"/>
              <a:t>  Student jack2 = jack1;</a:t>
            </a:r>
            <a:endParaRPr lang="en-US" altLang="zh-CN" sz="1400" b="0" dirty="0" smtClean="0"/>
          </a:p>
          <a:p>
            <a:r>
              <a:rPr lang="en-US" altLang="zh-CN" sz="1400" b="0" dirty="0"/>
              <a:t> </a:t>
            </a:r>
            <a:r>
              <a:rPr lang="en-US" altLang="zh-CN" sz="1400" b="0" dirty="0" smtClean="0"/>
              <a:t> jack2.setScore( 1, 80 );</a:t>
            </a:r>
            <a:endParaRPr lang="en-US" altLang="zh-CN" sz="1400" b="0" dirty="0" smtClean="0"/>
          </a:p>
          <a:p>
            <a:r>
              <a:rPr lang="en-US" altLang="zh-CN" sz="1400" b="0" dirty="0"/>
              <a:t> </a:t>
            </a:r>
            <a:r>
              <a:rPr lang="en-US" altLang="zh-CN" sz="1400" b="0" dirty="0" smtClean="0"/>
              <a:t> jack2.getScore(1);</a:t>
            </a:r>
            <a:endParaRPr lang="en-US" altLang="zh-CN" sz="1400" b="0" dirty="0" smtClean="0"/>
          </a:p>
          <a:p>
            <a:r>
              <a:rPr lang="en-US" altLang="zh-CN" sz="1400" b="0" dirty="0" smtClean="0"/>
              <a:t>  jack1.getScore(1);</a:t>
            </a:r>
            <a:endParaRPr lang="en-US" altLang="zh-CN" sz="1400" b="0" dirty="0" smtClean="0"/>
          </a:p>
          <a:p>
            <a:r>
              <a:rPr lang="en-US" altLang="zh-CN" sz="1400" b="0" dirty="0" smtClean="0"/>
              <a:t>}</a:t>
            </a:r>
            <a:endParaRPr lang="en-US" altLang="zh-CN" sz="1400" b="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heel(1)">
                                      <p:cBhvr>
                                        <p:cTn id="7"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类的初始化列表</a:t>
            </a:r>
            <a:endParaRPr lang="zh-CN" altLang="en-US" dirty="0"/>
          </a:p>
        </p:txBody>
      </p:sp>
      <p:sp>
        <p:nvSpPr>
          <p:cNvPr id="4" name="文本框 3"/>
          <p:cNvSpPr txBox="1"/>
          <p:nvPr/>
        </p:nvSpPr>
        <p:spPr>
          <a:xfrm>
            <a:off x="8547343" y="0"/>
            <a:ext cx="505267" cy="523220"/>
          </a:xfrm>
          <a:prstGeom prst="rect">
            <a:avLst/>
          </a:prstGeom>
          <a:noFill/>
        </p:spPr>
        <p:txBody>
          <a:bodyPr wrap="none" rtlCol="0">
            <a:spAutoFit/>
          </a:bodyPr>
          <a:lstStyle/>
          <a:p>
            <a:r>
              <a:rPr lang="zh-CN" altLang="en-US" sz="2800" dirty="0" smtClean="0">
                <a:solidFill>
                  <a:srgbClr val="FFFF00"/>
                </a:solidFill>
                <a:sym typeface="Wingdings 2" panose="05020102010507070707" pitchFamily="18" charset="2"/>
              </a:rPr>
              <a:t></a:t>
            </a:r>
            <a:endParaRPr lang="zh-CN" altLang="en-US" sz="2800" dirty="0">
              <a:solidFill>
                <a:srgbClr val="FFFF00"/>
              </a:solidFill>
            </a:endParaRPr>
          </a:p>
        </p:txBody>
      </p:sp>
      <p:sp>
        <p:nvSpPr>
          <p:cNvPr id="5" name="TextBox 3"/>
          <p:cNvSpPr txBox="1"/>
          <p:nvPr/>
        </p:nvSpPr>
        <p:spPr>
          <a:xfrm>
            <a:off x="107505" y="1246328"/>
            <a:ext cx="5976664" cy="2677656"/>
          </a:xfrm>
          <a:prstGeom prst="rect">
            <a:avLst/>
          </a:prstGeom>
          <a:solidFill>
            <a:srgbClr val="FFFF73"/>
          </a:solidFill>
          <a:ln w="19050">
            <a:noFill/>
          </a:ln>
        </p:spPr>
        <p:txBody>
          <a:bodyPr wrap="square" rtlCol="0">
            <a:spAutoFit/>
          </a:bodyPr>
          <a:lstStyle/>
          <a:p>
            <a:r>
              <a:rPr lang="en-US" altLang="zh-CN" sz="1400" dirty="0" smtClean="0">
                <a:latin typeface="Consolas" panose="020B0609020204030204" pitchFamily="49" charset="0"/>
                <a:ea typeface="微软雅黑" panose="020B0503020204020204" pitchFamily="34" charset="-122"/>
                <a:cs typeface="Consolas" panose="020B0609020204030204" pitchFamily="49" charset="0"/>
              </a:rPr>
              <a:t>class Car {</a:t>
            </a:r>
            <a:endParaRPr lang="en-US" altLang="zh-CN" sz="1400" dirty="0" smtClean="0">
              <a:latin typeface="Consolas" panose="020B0609020204030204" pitchFamily="49" charset="0"/>
              <a:ea typeface="微软雅黑" panose="020B0503020204020204" pitchFamily="34" charset="-122"/>
              <a:cs typeface="Consolas" panose="020B0609020204030204" pitchFamily="49" charset="0"/>
            </a:endParaRPr>
          </a:p>
          <a:p>
            <a:r>
              <a:rPr lang="en-US" altLang="zh-CN" sz="1400" dirty="0" smtClean="0">
                <a:latin typeface="Consolas" panose="020B0609020204030204" pitchFamily="49" charset="0"/>
                <a:ea typeface="微软雅黑" panose="020B0503020204020204" pitchFamily="34" charset="-122"/>
                <a:cs typeface="Consolas" panose="020B0609020204030204" pitchFamily="49" charset="0"/>
              </a:rPr>
              <a:t>public:</a:t>
            </a:r>
            <a:endParaRPr lang="en-US" altLang="zh-CN" sz="1400" dirty="0" smtClean="0">
              <a:latin typeface="Consolas" panose="020B0609020204030204" pitchFamily="49" charset="0"/>
              <a:ea typeface="微软雅黑" panose="020B0503020204020204" pitchFamily="34" charset="-122"/>
              <a:cs typeface="Consolas" panose="020B0609020204030204" pitchFamily="49" charset="0"/>
            </a:endParaRPr>
          </a:p>
          <a:p>
            <a:r>
              <a:rPr lang="en-US" altLang="zh-CN" sz="1400" dirty="0" smtClean="0">
                <a:latin typeface="Consolas" panose="020B0609020204030204" pitchFamily="49" charset="0"/>
                <a:ea typeface="微软雅黑" panose="020B0503020204020204" pitchFamily="34" charset="-122"/>
                <a:cs typeface="Consolas" panose="020B0609020204030204" pitchFamily="49" charset="0"/>
              </a:rPr>
              <a:t>  Car(</a:t>
            </a:r>
            <a:r>
              <a:rPr lang="en-US" altLang="zh-CN" sz="1400" dirty="0">
                <a:latin typeface="Consolas" panose="020B0609020204030204" pitchFamily="49" charset="0"/>
                <a:ea typeface="微软雅黑" panose="020B0503020204020204" pitchFamily="34" charset="-122"/>
                <a:cs typeface="Consolas" panose="020B0609020204030204" pitchFamily="49" charset="0"/>
              </a:rPr>
              <a:t> </a:t>
            </a:r>
            <a:r>
              <a:rPr lang="en-US" altLang="zh-CN" sz="1400" dirty="0" smtClean="0">
                <a:latin typeface="Consolas" panose="020B0609020204030204" pitchFamily="49" charset="0"/>
                <a:ea typeface="微软雅黑" panose="020B0503020204020204" pitchFamily="34" charset="-122"/>
                <a:cs typeface="Consolas" panose="020B0609020204030204" pitchFamily="49" charset="0"/>
              </a:rPr>
              <a:t>string n, double p ); </a:t>
            </a:r>
            <a:r>
              <a:rPr lang="en-US" altLang="zh-CN" sz="14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 </a:t>
            </a:r>
            <a:r>
              <a:rPr lang="zh-CN" altLang="en-US" sz="14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构造</a:t>
            </a:r>
            <a:r>
              <a:rPr lang="zh-CN" altLang="en-US" sz="1400" dirty="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函数</a:t>
            </a:r>
            <a:endParaRPr lang="en-US" altLang="zh-CN" sz="14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endParaRPr>
          </a:p>
          <a:p>
            <a:r>
              <a:rPr lang="en-US" altLang="zh-CN" sz="1400" dirty="0">
                <a:latin typeface="Consolas" panose="020B0609020204030204" pitchFamily="49" charset="0"/>
                <a:ea typeface="微软雅黑" panose="020B0503020204020204" pitchFamily="34" charset="-122"/>
                <a:cs typeface="Consolas" panose="020B0609020204030204" pitchFamily="49" charset="0"/>
              </a:rPr>
              <a:t> </a:t>
            </a:r>
            <a:r>
              <a:rPr lang="en-US" altLang="zh-CN" sz="1400" dirty="0" smtClean="0">
                <a:latin typeface="Consolas" panose="020B0609020204030204" pitchFamily="49" charset="0"/>
                <a:ea typeface="微软雅黑" panose="020B0503020204020204" pitchFamily="34" charset="-122"/>
                <a:cs typeface="Consolas" panose="020B0609020204030204" pitchFamily="49" charset="0"/>
              </a:rPr>
              <a:t> ~Car();  </a:t>
            </a:r>
            <a:r>
              <a:rPr lang="en-US" altLang="zh-CN" sz="14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 </a:t>
            </a:r>
            <a:r>
              <a:rPr lang="zh-CN" altLang="en-US" sz="14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析构函数</a:t>
            </a:r>
            <a:r>
              <a:rPr lang="en-US" altLang="zh-CN" sz="1400" dirty="0" smtClean="0">
                <a:latin typeface="Consolas" panose="020B0609020204030204" pitchFamily="49" charset="0"/>
                <a:ea typeface="微软雅黑" panose="020B0503020204020204" pitchFamily="34" charset="-122"/>
                <a:cs typeface="Consolas" panose="020B0609020204030204" pitchFamily="49" charset="0"/>
              </a:rPr>
              <a:t> </a:t>
            </a:r>
            <a:endParaRPr lang="en-US" altLang="zh-CN" sz="1400" dirty="0" smtClean="0">
              <a:latin typeface="Consolas" panose="020B0609020204030204" pitchFamily="49" charset="0"/>
              <a:ea typeface="微软雅黑" panose="020B0503020204020204" pitchFamily="34" charset="-122"/>
              <a:cs typeface="Consolas" panose="020B0609020204030204" pitchFamily="49" charset="0"/>
            </a:endParaRPr>
          </a:p>
          <a:p>
            <a:r>
              <a:rPr lang="en-US" altLang="zh-CN" sz="1400" dirty="0" smtClean="0">
                <a:latin typeface="Consolas" panose="020B0609020204030204" pitchFamily="49" charset="0"/>
                <a:ea typeface="微软雅黑" panose="020B0503020204020204" pitchFamily="34" charset="-122"/>
                <a:cs typeface="Consolas" panose="020B0609020204030204" pitchFamily="49" charset="0"/>
              </a:rPr>
              <a:t>  Car( Car &amp; car ); </a:t>
            </a:r>
            <a:r>
              <a:rPr lang="en-US" altLang="zh-CN" sz="14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 </a:t>
            </a:r>
            <a:r>
              <a:rPr lang="zh-CN" altLang="en-US" sz="14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复制构造函数</a:t>
            </a:r>
            <a:endParaRPr lang="en-US" altLang="zh-CN" sz="1400" dirty="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endParaRPr>
          </a:p>
          <a:p>
            <a:endParaRPr lang="en-US" altLang="zh-CN" sz="1400" dirty="0" smtClean="0">
              <a:latin typeface="Consolas" panose="020B0609020204030204" pitchFamily="49" charset="0"/>
              <a:ea typeface="微软雅黑" panose="020B0503020204020204" pitchFamily="34" charset="-122"/>
              <a:cs typeface="Consolas" panose="020B0609020204030204" pitchFamily="49" charset="0"/>
            </a:endParaRPr>
          </a:p>
          <a:p>
            <a:r>
              <a:rPr lang="en-US" altLang="zh-CN" sz="1400" dirty="0">
                <a:latin typeface="Consolas" panose="020B0609020204030204" pitchFamily="49" charset="0"/>
                <a:ea typeface="微软雅黑" panose="020B0503020204020204" pitchFamily="34" charset="-122"/>
                <a:cs typeface="Consolas" panose="020B0609020204030204" pitchFamily="49" charset="0"/>
              </a:rPr>
              <a:t> </a:t>
            </a:r>
            <a:r>
              <a:rPr lang="en-US" altLang="zh-CN" sz="1400" dirty="0" smtClean="0">
                <a:latin typeface="Consolas" panose="020B0609020204030204" pitchFamily="49" charset="0"/>
                <a:ea typeface="微软雅黑" panose="020B0503020204020204" pitchFamily="34" charset="-122"/>
                <a:cs typeface="Consolas" panose="020B0609020204030204" pitchFamily="49" charset="0"/>
              </a:rPr>
              <a:t> string </a:t>
            </a:r>
            <a:r>
              <a:rPr lang="en-US" altLang="zh-CN" sz="1400" dirty="0" err="1" smtClean="0">
                <a:latin typeface="Consolas" panose="020B0609020204030204" pitchFamily="49" charset="0"/>
                <a:ea typeface="微软雅黑" panose="020B0503020204020204" pitchFamily="34" charset="-122"/>
                <a:cs typeface="Consolas" panose="020B0609020204030204" pitchFamily="49" charset="0"/>
              </a:rPr>
              <a:t>getName</a:t>
            </a:r>
            <a:r>
              <a:rPr lang="en-US" altLang="zh-CN" sz="1400" dirty="0" smtClean="0">
                <a:latin typeface="Consolas" panose="020B0609020204030204" pitchFamily="49" charset="0"/>
                <a:ea typeface="微软雅黑" panose="020B0503020204020204" pitchFamily="34" charset="-122"/>
                <a:cs typeface="Consolas" panose="020B0609020204030204" pitchFamily="49" charset="0"/>
              </a:rPr>
              <a:t> ()  </a:t>
            </a:r>
            <a:r>
              <a:rPr lang="en-US" altLang="zh-CN" sz="1400" dirty="0" err="1" smtClean="0">
                <a:latin typeface="Consolas" panose="020B0609020204030204" pitchFamily="49" charset="0"/>
                <a:ea typeface="微软雅黑" panose="020B0503020204020204" pitchFamily="34" charset="-122"/>
                <a:cs typeface="Consolas" panose="020B0609020204030204" pitchFamily="49" charset="0"/>
              </a:rPr>
              <a:t>const</a:t>
            </a:r>
            <a:r>
              <a:rPr lang="en-US" altLang="zh-CN" sz="1400" dirty="0" smtClean="0">
                <a:latin typeface="Consolas" panose="020B0609020204030204" pitchFamily="49" charset="0"/>
                <a:ea typeface="微软雅黑" panose="020B0503020204020204" pitchFamily="34" charset="-122"/>
                <a:cs typeface="Consolas" panose="020B0609020204030204" pitchFamily="49" charset="0"/>
              </a:rPr>
              <a:t>; </a:t>
            </a:r>
            <a:r>
              <a:rPr lang="en-US" altLang="zh-CN" sz="14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 </a:t>
            </a:r>
            <a:endParaRPr lang="en-US" altLang="zh-CN" sz="14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endParaRPr>
          </a:p>
          <a:p>
            <a:r>
              <a:rPr lang="en-US" altLang="zh-CN" sz="1400" dirty="0" smtClean="0">
                <a:latin typeface="Consolas" panose="020B0609020204030204" pitchFamily="49" charset="0"/>
                <a:ea typeface="微软雅黑" panose="020B0503020204020204" pitchFamily="34" charset="-122"/>
                <a:cs typeface="Consolas" panose="020B0609020204030204" pitchFamily="49" charset="0"/>
              </a:rPr>
              <a:t>  double  </a:t>
            </a:r>
            <a:r>
              <a:rPr lang="en-US" altLang="zh-CN" sz="1400" dirty="0" err="1" smtClean="0">
                <a:latin typeface="Consolas" panose="020B0609020204030204" pitchFamily="49" charset="0"/>
                <a:ea typeface="微软雅黑" panose="020B0503020204020204" pitchFamily="34" charset="-122"/>
                <a:cs typeface="Consolas" panose="020B0609020204030204" pitchFamily="49" charset="0"/>
              </a:rPr>
              <a:t>getPrice</a:t>
            </a:r>
            <a:r>
              <a:rPr lang="en-US" altLang="zh-CN" sz="1400" dirty="0" smtClean="0">
                <a:latin typeface="Consolas" panose="020B0609020204030204" pitchFamily="49" charset="0"/>
                <a:ea typeface="微软雅黑" panose="020B0503020204020204" pitchFamily="34" charset="-122"/>
                <a:cs typeface="Consolas" panose="020B0609020204030204" pitchFamily="49" charset="0"/>
              </a:rPr>
              <a:t>() </a:t>
            </a:r>
            <a:r>
              <a:rPr lang="en-US" altLang="zh-CN" sz="1400" dirty="0" err="1" smtClean="0">
                <a:latin typeface="Consolas" panose="020B0609020204030204" pitchFamily="49" charset="0"/>
                <a:ea typeface="微软雅黑" panose="020B0503020204020204" pitchFamily="34" charset="-122"/>
                <a:cs typeface="Consolas" panose="020B0609020204030204" pitchFamily="49" charset="0"/>
              </a:rPr>
              <a:t>const</a:t>
            </a:r>
            <a:r>
              <a:rPr lang="en-US" altLang="zh-CN" sz="1400" dirty="0" smtClean="0">
                <a:latin typeface="Consolas" panose="020B0609020204030204" pitchFamily="49" charset="0"/>
                <a:ea typeface="微软雅黑" panose="020B0503020204020204" pitchFamily="34" charset="-122"/>
                <a:cs typeface="Consolas" panose="020B0609020204030204" pitchFamily="49" charset="0"/>
              </a:rPr>
              <a:t>;</a:t>
            </a:r>
            <a:endParaRPr lang="en-US" altLang="zh-CN" sz="1400" dirty="0" smtClean="0">
              <a:latin typeface="Consolas" panose="020B0609020204030204" pitchFamily="49" charset="0"/>
              <a:ea typeface="微软雅黑" panose="020B0503020204020204" pitchFamily="34" charset="-122"/>
              <a:cs typeface="Consolas" panose="020B0609020204030204" pitchFamily="49" charset="0"/>
            </a:endParaRPr>
          </a:p>
          <a:p>
            <a:endParaRPr lang="en-US" altLang="zh-CN" sz="1400" dirty="0" smtClean="0">
              <a:latin typeface="Consolas" panose="020B0609020204030204" pitchFamily="49" charset="0"/>
              <a:ea typeface="微软雅黑" panose="020B0503020204020204" pitchFamily="34" charset="-122"/>
              <a:cs typeface="Consolas" panose="020B0609020204030204" pitchFamily="49" charset="0"/>
            </a:endParaRPr>
          </a:p>
          <a:p>
            <a:r>
              <a:rPr lang="en-US" altLang="zh-CN" sz="1400" dirty="0" smtClean="0">
                <a:latin typeface="Consolas" panose="020B0609020204030204" pitchFamily="49" charset="0"/>
                <a:ea typeface="微软雅黑" panose="020B0503020204020204" pitchFamily="34" charset="-122"/>
                <a:cs typeface="Consolas" panose="020B0609020204030204" pitchFamily="49" charset="0"/>
              </a:rPr>
              <a:t>private:</a:t>
            </a:r>
            <a:endParaRPr lang="en-US" altLang="zh-CN" sz="1400" dirty="0" smtClean="0">
              <a:latin typeface="Consolas" panose="020B0609020204030204" pitchFamily="49" charset="0"/>
              <a:ea typeface="微软雅黑" panose="020B0503020204020204" pitchFamily="34" charset="-122"/>
              <a:cs typeface="Consolas" panose="020B0609020204030204" pitchFamily="49" charset="0"/>
            </a:endParaRPr>
          </a:p>
          <a:p>
            <a:r>
              <a:rPr lang="en-US" altLang="zh-CN" sz="1400" dirty="0" smtClean="0">
                <a:latin typeface="Consolas" panose="020B0609020204030204" pitchFamily="49" charset="0"/>
                <a:ea typeface="微软雅黑" panose="020B0503020204020204" pitchFamily="34" charset="-122"/>
                <a:cs typeface="Consolas" panose="020B0609020204030204" pitchFamily="49" charset="0"/>
              </a:rPr>
              <a:t>  string name;  double price;</a:t>
            </a:r>
            <a:endParaRPr lang="en-US" altLang="zh-CN" sz="1400" dirty="0" smtClean="0">
              <a:latin typeface="Consolas" panose="020B0609020204030204" pitchFamily="49" charset="0"/>
              <a:ea typeface="微软雅黑" panose="020B0503020204020204" pitchFamily="34" charset="-122"/>
              <a:cs typeface="Consolas" panose="020B0609020204030204" pitchFamily="49" charset="0"/>
            </a:endParaRPr>
          </a:p>
          <a:p>
            <a:r>
              <a:rPr lang="en-US" altLang="zh-CN" sz="1400" dirty="0" smtClean="0">
                <a:latin typeface="Consolas" panose="020B0609020204030204" pitchFamily="49" charset="0"/>
                <a:ea typeface="微软雅黑" panose="020B0503020204020204" pitchFamily="34" charset="-122"/>
                <a:cs typeface="Consolas" panose="020B0609020204030204" pitchFamily="49" charset="0"/>
              </a:rPr>
              <a:t>}; </a:t>
            </a:r>
            <a:r>
              <a:rPr lang="en-US" altLang="zh-CN" sz="14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 </a:t>
            </a:r>
            <a:endParaRPr lang="en-US" altLang="zh-CN" sz="14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endParaRPr>
          </a:p>
        </p:txBody>
      </p:sp>
      <p:sp>
        <p:nvSpPr>
          <p:cNvPr id="6" name="TextBox 3"/>
          <p:cNvSpPr txBox="1"/>
          <p:nvPr/>
        </p:nvSpPr>
        <p:spPr>
          <a:xfrm>
            <a:off x="107504" y="4060229"/>
            <a:ext cx="5976666" cy="1384995"/>
          </a:xfrm>
          <a:prstGeom prst="rect">
            <a:avLst/>
          </a:prstGeom>
          <a:solidFill>
            <a:srgbClr val="FFD073"/>
          </a:solidFill>
          <a:ln w="19050">
            <a:noFill/>
          </a:ln>
        </p:spPr>
        <p:txBody>
          <a:bodyPr wrap="square" rtlCol="0">
            <a:spAutoFit/>
          </a:bodyPr>
          <a:lstStyle>
            <a:defPPr>
              <a:defRPr lang="zh-CN"/>
            </a:defPPr>
            <a:lvl1pPr>
              <a:lnSpc>
                <a:spcPct val="150000"/>
              </a:lnSpc>
              <a:defRPr sz="1200" b="1">
                <a:latin typeface="Consolas" panose="020B0609020204030204" pitchFamily="49" charset="0"/>
                <a:ea typeface="微软雅黑" panose="020B0503020204020204" pitchFamily="34" charset="-122"/>
                <a:cs typeface="Consolas" panose="020B0609020204030204" pitchFamily="49" charset="0"/>
              </a:defRPr>
            </a:lvl1pPr>
          </a:lstStyle>
          <a:p>
            <a:r>
              <a:rPr lang="en-US" altLang="zh-CN" sz="1400" b="0" dirty="0" smtClean="0"/>
              <a:t>Car::Car( string n, double p ) {</a:t>
            </a:r>
            <a:endParaRPr lang="en-US" altLang="zh-CN" sz="1400" b="0" dirty="0" smtClean="0"/>
          </a:p>
          <a:p>
            <a:r>
              <a:rPr lang="en-US" altLang="zh-CN" sz="1400" b="0" dirty="0" smtClean="0"/>
              <a:t>  name = n;</a:t>
            </a:r>
            <a:endParaRPr lang="en-US" altLang="zh-CN" sz="1400" b="0" dirty="0" smtClean="0"/>
          </a:p>
          <a:p>
            <a:r>
              <a:rPr lang="en-US" altLang="zh-CN" sz="1400" b="0" dirty="0"/>
              <a:t> </a:t>
            </a:r>
            <a:r>
              <a:rPr lang="en-US" altLang="zh-CN" sz="1400" b="0" dirty="0" smtClean="0"/>
              <a:t> price = p;</a:t>
            </a:r>
            <a:endParaRPr lang="en-US" altLang="zh-CN" sz="1400" b="0" dirty="0"/>
          </a:p>
          <a:p>
            <a:r>
              <a:rPr lang="en-US" altLang="zh-CN" sz="1400" b="0" dirty="0" smtClean="0"/>
              <a:t>}</a:t>
            </a:r>
            <a:endParaRPr lang="en-US" altLang="zh-CN" sz="1400" b="0" dirty="0"/>
          </a:p>
        </p:txBody>
      </p:sp>
      <p:sp>
        <p:nvSpPr>
          <p:cNvPr id="7" name="TextBox 3"/>
          <p:cNvSpPr txBox="1"/>
          <p:nvPr/>
        </p:nvSpPr>
        <p:spPr>
          <a:xfrm>
            <a:off x="107504" y="5589240"/>
            <a:ext cx="5976666" cy="1061829"/>
          </a:xfrm>
          <a:prstGeom prst="rect">
            <a:avLst/>
          </a:prstGeom>
          <a:solidFill>
            <a:srgbClr val="FFD073"/>
          </a:solidFill>
          <a:ln w="19050">
            <a:noFill/>
          </a:ln>
        </p:spPr>
        <p:txBody>
          <a:bodyPr wrap="square" rtlCol="0">
            <a:spAutoFit/>
          </a:bodyPr>
          <a:lstStyle>
            <a:defPPr>
              <a:defRPr lang="zh-CN"/>
            </a:defPPr>
            <a:lvl1pPr>
              <a:lnSpc>
                <a:spcPct val="150000"/>
              </a:lnSpc>
              <a:defRPr sz="1200" b="1">
                <a:latin typeface="Consolas" panose="020B0609020204030204" pitchFamily="49" charset="0"/>
                <a:ea typeface="微软雅黑" panose="020B0503020204020204" pitchFamily="34" charset="-122"/>
                <a:cs typeface="Consolas" panose="020B0609020204030204" pitchFamily="49" charset="0"/>
              </a:defRPr>
            </a:lvl1pPr>
          </a:lstStyle>
          <a:p>
            <a:r>
              <a:rPr lang="en-US" altLang="zh-CN" sz="1400" b="0" dirty="0" smtClean="0"/>
              <a:t>Car::Car( string n, double p ) : name(n), price(p)</a:t>
            </a:r>
            <a:endParaRPr lang="en-US" altLang="zh-CN" sz="1400" b="0" dirty="0" smtClean="0"/>
          </a:p>
          <a:p>
            <a:r>
              <a:rPr lang="en-US" altLang="zh-CN" sz="1400" b="0" dirty="0" smtClean="0"/>
              <a:t>{ </a:t>
            </a:r>
            <a:endParaRPr lang="en-US" altLang="zh-CN" sz="1400" b="0" dirty="0" smtClean="0"/>
          </a:p>
          <a:p>
            <a:r>
              <a:rPr lang="en-US" altLang="zh-CN" sz="1400" b="0" dirty="0" smtClean="0"/>
              <a:t>}</a:t>
            </a:r>
            <a:endParaRPr lang="en-US" altLang="zh-CN" sz="1400" b="0" dirty="0" smtClean="0"/>
          </a:p>
        </p:txBody>
      </p:sp>
      <p:sp>
        <p:nvSpPr>
          <p:cNvPr id="8" name="文本框 7"/>
          <p:cNvSpPr txBox="1"/>
          <p:nvPr/>
        </p:nvSpPr>
        <p:spPr>
          <a:xfrm>
            <a:off x="4742135" y="5085184"/>
            <a:ext cx="1342034" cy="338554"/>
          </a:xfrm>
          <a:prstGeom prst="rect">
            <a:avLst/>
          </a:prstGeom>
          <a:noFill/>
        </p:spPr>
        <p:txBody>
          <a:bodyPr wrap="none" rtlCol="0">
            <a:spAutoFit/>
          </a:bodyPr>
          <a:lstStyle/>
          <a:p>
            <a:r>
              <a:rPr lang="zh-CN" altLang="en-US" sz="1600" dirty="0">
                <a:latin typeface="Consolas" panose="020B0609020204030204" pitchFamily="49" charset="0"/>
                <a:ea typeface="微软雅黑" panose="020B0503020204020204" pitchFamily="34" charset="-122"/>
                <a:cs typeface="Consolas" panose="020B0609020204030204" pitchFamily="49" charset="0"/>
              </a:rPr>
              <a:t>构造</a:t>
            </a:r>
            <a:r>
              <a:rPr lang="zh-CN" altLang="en-US" sz="1600" dirty="0" smtClean="0">
                <a:latin typeface="Consolas" panose="020B0609020204030204" pitchFamily="49" charset="0"/>
                <a:ea typeface="微软雅黑" panose="020B0503020204020204" pitchFamily="34" charset="-122"/>
                <a:cs typeface="Consolas" panose="020B0609020204030204" pitchFamily="49" charset="0"/>
              </a:rPr>
              <a:t>函数 </a:t>
            </a:r>
            <a:r>
              <a:rPr lang="en-US" altLang="zh-CN" sz="1600" dirty="0" smtClean="0">
                <a:latin typeface="Consolas" panose="020B0609020204030204" pitchFamily="49" charset="0"/>
                <a:ea typeface="微软雅黑" panose="020B0503020204020204" pitchFamily="34" charset="-122"/>
                <a:cs typeface="Consolas" panose="020B0609020204030204" pitchFamily="49" charset="0"/>
              </a:rPr>
              <a:t>V1</a:t>
            </a:r>
            <a:endParaRPr lang="zh-CN" altLang="en-US" sz="1600" dirty="0">
              <a:latin typeface="Consolas" panose="020B0609020204030204" pitchFamily="49" charset="0"/>
              <a:ea typeface="微软雅黑" panose="020B0503020204020204" pitchFamily="34" charset="-122"/>
              <a:cs typeface="Consolas" panose="020B0609020204030204" pitchFamily="49" charset="0"/>
            </a:endParaRPr>
          </a:p>
        </p:txBody>
      </p:sp>
      <p:sp>
        <p:nvSpPr>
          <p:cNvPr id="9" name="文本框 8"/>
          <p:cNvSpPr txBox="1"/>
          <p:nvPr/>
        </p:nvSpPr>
        <p:spPr>
          <a:xfrm>
            <a:off x="4742135" y="6330806"/>
            <a:ext cx="1342034" cy="338554"/>
          </a:xfrm>
          <a:prstGeom prst="rect">
            <a:avLst/>
          </a:prstGeom>
          <a:noFill/>
        </p:spPr>
        <p:txBody>
          <a:bodyPr wrap="none" rtlCol="0">
            <a:spAutoFit/>
          </a:bodyPr>
          <a:lstStyle/>
          <a:p>
            <a:r>
              <a:rPr lang="zh-CN" altLang="en-US" sz="1600" dirty="0">
                <a:latin typeface="Consolas" panose="020B0609020204030204" pitchFamily="49" charset="0"/>
                <a:ea typeface="微软雅黑" panose="020B0503020204020204" pitchFamily="34" charset="-122"/>
                <a:cs typeface="Consolas" panose="020B0609020204030204" pitchFamily="49" charset="0"/>
              </a:rPr>
              <a:t>构造</a:t>
            </a:r>
            <a:r>
              <a:rPr lang="zh-CN" altLang="en-US" sz="1600" dirty="0" smtClean="0">
                <a:latin typeface="Consolas" panose="020B0609020204030204" pitchFamily="49" charset="0"/>
                <a:ea typeface="微软雅黑" panose="020B0503020204020204" pitchFamily="34" charset="-122"/>
                <a:cs typeface="Consolas" panose="020B0609020204030204" pitchFamily="49" charset="0"/>
              </a:rPr>
              <a:t>函数 </a:t>
            </a:r>
            <a:r>
              <a:rPr lang="en-US" altLang="zh-CN" sz="1600" dirty="0" smtClean="0">
                <a:latin typeface="Consolas" panose="020B0609020204030204" pitchFamily="49" charset="0"/>
                <a:ea typeface="微软雅黑" panose="020B0503020204020204" pitchFamily="34" charset="-122"/>
                <a:cs typeface="Consolas" panose="020B0609020204030204" pitchFamily="49" charset="0"/>
              </a:rPr>
              <a:t>V2</a:t>
            </a:r>
            <a:endParaRPr lang="zh-CN" altLang="en-US" sz="1600" dirty="0">
              <a:latin typeface="Consolas" panose="020B0609020204030204" pitchFamily="49" charset="0"/>
              <a:ea typeface="微软雅黑" panose="020B0503020204020204" pitchFamily="34" charset="-122"/>
              <a:cs typeface="Consolas" panose="020B0609020204030204" pitchFamily="49" charset="0"/>
            </a:endParaRPr>
          </a:p>
        </p:txBody>
      </p:sp>
      <p:cxnSp>
        <p:nvCxnSpPr>
          <p:cNvPr id="11" name="直接连接符 10"/>
          <p:cNvCxnSpPr/>
          <p:nvPr/>
        </p:nvCxnSpPr>
        <p:spPr>
          <a:xfrm>
            <a:off x="3203848" y="5949280"/>
            <a:ext cx="2160240" cy="0"/>
          </a:xfrm>
          <a:prstGeom prst="line">
            <a:avLst/>
          </a:prstGeom>
          <a:ln w="28575">
            <a:solidFill>
              <a:srgbClr val="3814B0"/>
            </a:solidFill>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6214733" y="4060229"/>
            <a:ext cx="2121496" cy="523220"/>
          </a:xfrm>
          <a:prstGeom prst="rect">
            <a:avLst/>
          </a:prstGeom>
          <a:noFill/>
        </p:spPr>
        <p:txBody>
          <a:bodyPr wrap="square" rtlCol="0">
            <a:spAutoFit/>
          </a:bodyPr>
          <a:lstStyle/>
          <a:p>
            <a:r>
              <a:rPr lang="zh-CN" altLang="en-US" sz="14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在构造函数的</a:t>
            </a:r>
            <a:r>
              <a:rPr lang="zh-CN" altLang="en-US" sz="1400" b="1" dirty="0" smtClean="0">
                <a:latin typeface="Consolas" panose="020B0609020204030204" pitchFamily="49" charset="0"/>
                <a:ea typeface="微软雅黑" panose="020B0503020204020204" pitchFamily="34" charset="-122"/>
                <a:cs typeface="Consolas" panose="020B0609020204030204" pitchFamily="49" charset="0"/>
              </a:rPr>
              <a:t>内部</a:t>
            </a:r>
            <a:r>
              <a:rPr lang="zh-CN" altLang="en-US" sz="14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给</a:t>
            </a:r>
            <a:endParaRPr lang="en-US" altLang="zh-CN" sz="14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endParaRPr>
          </a:p>
          <a:p>
            <a:r>
              <a:rPr lang="zh-CN" altLang="en-US" sz="14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各个成员数据</a:t>
            </a:r>
            <a:r>
              <a:rPr lang="zh-CN" altLang="en-US" sz="1400" dirty="0" smtClean="0">
                <a:solidFill>
                  <a:srgbClr val="FF0000"/>
                </a:solidFill>
                <a:latin typeface="Consolas" panose="020B0609020204030204" pitchFamily="49" charset="0"/>
                <a:ea typeface="微软雅黑" panose="020B0503020204020204" pitchFamily="34" charset="-122"/>
                <a:cs typeface="Consolas" panose="020B0609020204030204" pitchFamily="49" charset="0"/>
              </a:rPr>
              <a:t>赋值</a:t>
            </a:r>
            <a:endParaRPr lang="en-US" altLang="zh-CN" sz="1400" dirty="0" smtClean="0">
              <a:solidFill>
                <a:srgbClr val="FF0000"/>
              </a:solidFill>
              <a:latin typeface="Consolas" panose="020B0609020204030204" pitchFamily="49" charset="0"/>
              <a:ea typeface="微软雅黑" panose="020B0503020204020204" pitchFamily="34" charset="-122"/>
              <a:cs typeface="Consolas" panose="020B0609020204030204" pitchFamily="49" charset="0"/>
            </a:endParaRPr>
          </a:p>
        </p:txBody>
      </p:sp>
      <p:sp>
        <p:nvSpPr>
          <p:cNvPr id="12" name="文本框 11"/>
          <p:cNvSpPr txBox="1"/>
          <p:nvPr/>
        </p:nvSpPr>
        <p:spPr>
          <a:xfrm>
            <a:off x="6214733" y="5582930"/>
            <a:ext cx="2121496" cy="523220"/>
          </a:xfrm>
          <a:prstGeom prst="rect">
            <a:avLst/>
          </a:prstGeom>
          <a:noFill/>
        </p:spPr>
        <p:txBody>
          <a:bodyPr wrap="square" rtlCol="0">
            <a:spAutoFit/>
          </a:bodyPr>
          <a:lstStyle/>
          <a:p>
            <a:r>
              <a:rPr lang="zh-CN" altLang="en-US" sz="14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在构造函数的</a:t>
            </a:r>
            <a:r>
              <a:rPr lang="zh-CN" altLang="en-US" sz="1400" b="1" dirty="0" smtClean="0">
                <a:latin typeface="Consolas" panose="020B0609020204030204" pitchFamily="49" charset="0"/>
                <a:ea typeface="微软雅黑" panose="020B0503020204020204" pitchFamily="34" charset="-122"/>
                <a:cs typeface="Consolas" panose="020B0609020204030204" pitchFamily="49" charset="0"/>
              </a:rPr>
              <a:t>外部</a:t>
            </a:r>
            <a:r>
              <a:rPr lang="zh-CN" altLang="en-US" sz="1400" dirty="0" smtClean="0">
                <a:solidFill>
                  <a:srgbClr val="FF0000"/>
                </a:solidFill>
                <a:latin typeface="Consolas" panose="020B0609020204030204" pitchFamily="49" charset="0"/>
                <a:ea typeface="微软雅黑" panose="020B0503020204020204" pitchFamily="34" charset="-122"/>
                <a:cs typeface="Consolas" panose="020B0609020204030204" pitchFamily="49" charset="0"/>
              </a:rPr>
              <a:t>初</a:t>
            </a:r>
            <a:endParaRPr lang="en-US" altLang="zh-CN" sz="1400" dirty="0" smtClean="0">
              <a:solidFill>
                <a:srgbClr val="FF0000"/>
              </a:solidFill>
              <a:latin typeface="Consolas" panose="020B0609020204030204" pitchFamily="49" charset="0"/>
              <a:ea typeface="微软雅黑" panose="020B0503020204020204" pitchFamily="34" charset="-122"/>
              <a:cs typeface="Consolas" panose="020B0609020204030204" pitchFamily="49" charset="0"/>
            </a:endParaRPr>
          </a:p>
          <a:p>
            <a:r>
              <a:rPr lang="zh-CN" altLang="en-US" sz="1400" dirty="0" smtClean="0">
                <a:solidFill>
                  <a:srgbClr val="FF0000"/>
                </a:solidFill>
                <a:latin typeface="Consolas" panose="020B0609020204030204" pitchFamily="49" charset="0"/>
                <a:ea typeface="微软雅黑" panose="020B0503020204020204" pitchFamily="34" charset="-122"/>
                <a:cs typeface="Consolas" panose="020B0609020204030204" pitchFamily="49" charset="0"/>
              </a:rPr>
              <a:t>始化</a:t>
            </a:r>
            <a:r>
              <a:rPr lang="zh-CN" altLang="en-US" sz="14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各个成员数据</a:t>
            </a:r>
            <a:endParaRPr lang="en-US" altLang="zh-CN" sz="14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endParaRPr>
          </a:p>
        </p:txBody>
      </p:sp>
      <p:sp>
        <p:nvSpPr>
          <p:cNvPr id="13" name="灯片编号占位符 12"/>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500"/>
                                        <p:tgtEl>
                                          <p:spTgt spid="7"/>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500"/>
                                        <p:tgtEl>
                                          <p:spTgt spid="9"/>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wipe(left)">
                                      <p:cBhvr>
                                        <p:cTn id="28" dur="500"/>
                                        <p:tgtEl>
                                          <p:spTgt spid="11"/>
                                        </p:tgtEl>
                                      </p:cBhvr>
                                    </p:animEffect>
                                  </p:childTnLst>
                                </p:cTn>
                              </p:par>
                              <p:par>
                                <p:cTn id="29" presetID="22" presetClass="entr" presetSubtype="8"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wipe(left)">
                                      <p:cBhvr>
                                        <p:cTn id="31"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p:bldP spid="9" grpId="0"/>
      <p:bldP spid="10" grpId="0"/>
      <p:bldP spid="12"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类的初始化</a:t>
            </a:r>
            <a:r>
              <a:rPr lang="zh-CN" altLang="en-US" dirty="0" smtClean="0"/>
              <a:t>列表（续）</a:t>
            </a:r>
            <a:endParaRPr lang="zh-CN" altLang="en-US" dirty="0"/>
          </a:p>
        </p:txBody>
      </p:sp>
      <p:sp>
        <p:nvSpPr>
          <p:cNvPr id="3" name="内容占位符 2"/>
          <p:cNvSpPr>
            <a:spLocks noGrp="1"/>
          </p:cNvSpPr>
          <p:nvPr>
            <p:ph idx="1"/>
          </p:nvPr>
        </p:nvSpPr>
        <p:spPr>
          <a:xfrm>
            <a:off x="2123728" y="1268760"/>
            <a:ext cx="6660232" cy="5400600"/>
          </a:xfrm>
        </p:spPr>
        <p:txBody>
          <a:bodyPr>
            <a:normAutofit/>
          </a:bodyPr>
          <a:lstStyle/>
          <a:p>
            <a:pPr>
              <a:lnSpc>
                <a:spcPct val="150000"/>
              </a:lnSpc>
            </a:pPr>
            <a:r>
              <a:rPr lang="zh-CN" altLang="en-US" dirty="0" smtClean="0"/>
              <a:t>使用成员初始化列表来构造对象的数据成员</a:t>
            </a:r>
            <a:endParaRPr lang="en-US" altLang="zh-CN" dirty="0" smtClean="0"/>
          </a:p>
          <a:p>
            <a:pPr>
              <a:lnSpc>
                <a:spcPct val="150000"/>
              </a:lnSpc>
            </a:pPr>
            <a:r>
              <a:rPr lang="zh-CN" altLang="en-US" dirty="0" smtClean="0"/>
              <a:t>形式</a:t>
            </a:r>
            <a:endParaRPr lang="en-US" altLang="zh-CN" dirty="0" smtClean="0"/>
          </a:p>
          <a:p>
            <a:pPr>
              <a:lnSpc>
                <a:spcPct val="150000"/>
              </a:lnSpc>
            </a:pPr>
            <a:endParaRPr lang="en-US" altLang="zh-CN" dirty="0"/>
          </a:p>
          <a:p>
            <a:pPr>
              <a:lnSpc>
                <a:spcPct val="150000"/>
              </a:lnSpc>
            </a:pPr>
            <a:endParaRPr lang="en-US" altLang="zh-CN" dirty="0" smtClean="0"/>
          </a:p>
          <a:p>
            <a:pPr>
              <a:lnSpc>
                <a:spcPct val="150000"/>
              </a:lnSpc>
            </a:pPr>
            <a:endParaRPr lang="en-US" altLang="zh-CN" dirty="0"/>
          </a:p>
          <a:p>
            <a:pPr>
              <a:lnSpc>
                <a:spcPct val="150000"/>
              </a:lnSpc>
            </a:pPr>
            <a:r>
              <a:rPr lang="zh-CN" altLang="en-US" dirty="0" smtClean="0"/>
              <a:t>与在构造函数内</a:t>
            </a:r>
            <a:r>
              <a:rPr lang="zh-CN" altLang="en-US" dirty="0"/>
              <a:t>给</a:t>
            </a:r>
            <a:r>
              <a:rPr lang="zh-CN" altLang="en-US" dirty="0" smtClean="0"/>
              <a:t>数据成员赋值的效果是相同的</a:t>
            </a:r>
            <a:endParaRPr lang="en-US" altLang="zh-CN" dirty="0" smtClean="0"/>
          </a:p>
          <a:p>
            <a:pPr>
              <a:lnSpc>
                <a:spcPct val="150000"/>
              </a:lnSpc>
            </a:pPr>
            <a:r>
              <a:rPr lang="zh-CN" altLang="en-US" dirty="0" smtClean="0"/>
              <a:t>成员列表完成的是对数据成员的</a:t>
            </a:r>
            <a:r>
              <a:rPr lang="zh-CN" altLang="en-US" dirty="0" smtClean="0">
                <a:solidFill>
                  <a:srgbClr val="FF0000"/>
                </a:solidFill>
              </a:rPr>
              <a:t>初始化</a:t>
            </a:r>
            <a:r>
              <a:rPr lang="zh-CN" altLang="en-US" dirty="0" smtClean="0"/>
              <a:t>，而构造函数内部完成的是对数据成员的</a:t>
            </a:r>
            <a:r>
              <a:rPr lang="zh-CN" altLang="en-US" dirty="0" smtClean="0">
                <a:solidFill>
                  <a:srgbClr val="FF0000"/>
                </a:solidFill>
              </a:rPr>
              <a:t>赋值</a:t>
            </a:r>
            <a:endParaRPr lang="en-US" altLang="zh-CN" dirty="0" smtClean="0">
              <a:solidFill>
                <a:srgbClr val="FF0000"/>
              </a:solidFill>
            </a:endParaRPr>
          </a:p>
        </p:txBody>
      </p:sp>
      <p:sp>
        <p:nvSpPr>
          <p:cNvPr id="4" name="文本框 3"/>
          <p:cNvSpPr txBox="1"/>
          <p:nvPr/>
        </p:nvSpPr>
        <p:spPr>
          <a:xfrm>
            <a:off x="2483768" y="2423790"/>
            <a:ext cx="6336704" cy="1077218"/>
          </a:xfrm>
          <a:prstGeom prst="rect">
            <a:avLst/>
          </a:prstGeom>
          <a:noFill/>
          <a:ln>
            <a:solidFill>
              <a:schemeClr val="tx1"/>
            </a:solidFill>
          </a:ln>
        </p:spPr>
        <p:txBody>
          <a:bodyPr wrap="square" rtlCol="0">
            <a:spAutoFit/>
          </a:bodyPr>
          <a:lstStyle/>
          <a:p>
            <a:r>
              <a:rPr lang="zh-CN" altLang="en-US" sz="1600" dirty="0" smtClean="0">
                <a:solidFill>
                  <a:schemeClr val="tx1">
                    <a:lumMod val="65000"/>
                    <a:lumOff val="35000"/>
                  </a:schemeClr>
                </a:solidFill>
                <a:latin typeface="Consolas" panose="020B0609020204030204" pitchFamily="49" charset="0"/>
                <a:ea typeface="微软雅黑" panose="020B0503020204020204" pitchFamily="34" charset="-122"/>
                <a:cs typeface="Consolas" panose="020B0609020204030204" pitchFamily="49" charset="0"/>
              </a:rPr>
              <a:t>类名</a:t>
            </a:r>
            <a:r>
              <a:rPr lang="en-US" altLang="zh-CN" sz="1600" dirty="0" smtClean="0">
                <a:solidFill>
                  <a:schemeClr val="tx1">
                    <a:lumMod val="65000"/>
                    <a:lumOff val="35000"/>
                  </a:schemeClr>
                </a:solidFill>
                <a:latin typeface="Consolas" panose="020B0609020204030204" pitchFamily="49" charset="0"/>
                <a:ea typeface="微软雅黑" panose="020B0503020204020204" pitchFamily="34" charset="-122"/>
                <a:cs typeface="Consolas" panose="020B0609020204030204" pitchFamily="49" charset="0"/>
              </a:rPr>
              <a:t>::</a:t>
            </a:r>
            <a:r>
              <a:rPr lang="zh-CN" altLang="en-US" sz="1600" dirty="0" smtClean="0">
                <a:solidFill>
                  <a:schemeClr val="tx1">
                    <a:lumMod val="65000"/>
                    <a:lumOff val="35000"/>
                  </a:schemeClr>
                </a:solidFill>
                <a:latin typeface="Consolas" panose="020B0609020204030204" pitchFamily="49" charset="0"/>
                <a:ea typeface="微软雅黑" panose="020B0503020204020204" pitchFamily="34" charset="-122"/>
                <a:cs typeface="Consolas" panose="020B0609020204030204" pitchFamily="49" charset="0"/>
              </a:rPr>
              <a:t>类名（形参表）</a:t>
            </a:r>
            <a:r>
              <a:rPr lang="en-US" altLang="zh-CN" sz="1600" dirty="0" smtClean="0">
                <a:solidFill>
                  <a:schemeClr val="tx1">
                    <a:lumMod val="65000"/>
                    <a:lumOff val="35000"/>
                  </a:schemeClr>
                </a:solidFill>
                <a:latin typeface="Consolas" panose="020B0609020204030204" pitchFamily="49" charset="0"/>
                <a:ea typeface="微软雅黑" panose="020B0503020204020204" pitchFamily="34" charset="-122"/>
                <a:cs typeface="Consolas" panose="020B0609020204030204" pitchFamily="49" charset="0"/>
              </a:rPr>
              <a:t>: </a:t>
            </a:r>
            <a:r>
              <a:rPr lang="zh-CN" altLang="en-US" sz="1600" dirty="0" smtClean="0">
                <a:solidFill>
                  <a:schemeClr val="tx1">
                    <a:lumMod val="65000"/>
                    <a:lumOff val="35000"/>
                  </a:schemeClr>
                </a:solidFill>
                <a:latin typeface="Consolas" panose="020B0609020204030204" pitchFamily="49" charset="0"/>
                <a:ea typeface="微软雅黑" panose="020B0503020204020204" pitchFamily="34" charset="-122"/>
                <a:cs typeface="Consolas" panose="020B0609020204030204" pitchFamily="49" charset="0"/>
              </a:rPr>
              <a:t>数据成员</a:t>
            </a:r>
            <a:r>
              <a:rPr lang="en-US" altLang="zh-CN" sz="1600" dirty="0" smtClean="0">
                <a:solidFill>
                  <a:schemeClr val="tx1">
                    <a:lumMod val="65000"/>
                    <a:lumOff val="35000"/>
                  </a:schemeClr>
                </a:solidFill>
                <a:latin typeface="Consolas" panose="020B0609020204030204" pitchFamily="49" charset="0"/>
                <a:ea typeface="微软雅黑" panose="020B0503020204020204" pitchFamily="34" charset="-122"/>
                <a:cs typeface="Consolas" panose="020B0609020204030204" pitchFamily="49" charset="0"/>
              </a:rPr>
              <a:t>1(</a:t>
            </a:r>
            <a:r>
              <a:rPr lang="zh-CN" altLang="en-US" sz="1600" dirty="0" smtClean="0">
                <a:solidFill>
                  <a:schemeClr val="tx1">
                    <a:lumMod val="65000"/>
                    <a:lumOff val="35000"/>
                  </a:schemeClr>
                </a:solidFill>
                <a:latin typeface="Consolas" panose="020B0609020204030204" pitchFamily="49" charset="0"/>
                <a:ea typeface="微软雅黑" panose="020B0503020204020204" pitchFamily="34" charset="-122"/>
                <a:cs typeface="Consolas" panose="020B0609020204030204" pitchFamily="49" charset="0"/>
              </a:rPr>
              <a:t>形参</a:t>
            </a:r>
            <a:r>
              <a:rPr lang="en-US" altLang="zh-CN" sz="1600" dirty="0" smtClean="0">
                <a:solidFill>
                  <a:schemeClr val="tx1">
                    <a:lumMod val="65000"/>
                    <a:lumOff val="35000"/>
                  </a:schemeClr>
                </a:solidFill>
                <a:latin typeface="Consolas" panose="020B0609020204030204" pitchFamily="49" charset="0"/>
                <a:ea typeface="微软雅黑" panose="020B0503020204020204" pitchFamily="34" charset="-122"/>
                <a:cs typeface="Consolas" panose="020B0609020204030204" pitchFamily="49" charset="0"/>
              </a:rPr>
              <a:t>1), </a:t>
            </a:r>
            <a:r>
              <a:rPr lang="zh-CN" altLang="en-US" sz="1600" dirty="0" smtClean="0">
                <a:solidFill>
                  <a:schemeClr val="tx1">
                    <a:lumMod val="65000"/>
                    <a:lumOff val="35000"/>
                  </a:schemeClr>
                </a:solidFill>
                <a:latin typeface="Consolas" panose="020B0609020204030204" pitchFamily="49" charset="0"/>
                <a:ea typeface="微软雅黑" panose="020B0503020204020204" pitchFamily="34" charset="-122"/>
                <a:cs typeface="Consolas" panose="020B0609020204030204" pitchFamily="49" charset="0"/>
              </a:rPr>
              <a:t>数据成员</a:t>
            </a:r>
            <a:r>
              <a:rPr lang="en-US" altLang="zh-CN" sz="1600" dirty="0" smtClean="0">
                <a:solidFill>
                  <a:schemeClr val="tx1">
                    <a:lumMod val="65000"/>
                    <a:lumOff val="35000"/>
                  </a:schemeClr>
                </a:solidFill>
                <a:latin typeface="Consolas" panose="020B0609020204030204" pitchFamily="49" charset="0"/>
                <a:ea typeface="微软雅黑" panose="020B0503020204020204" pitchFamily="34" charset="-122"/>
                <a:cs typeface="Consolas" panose="020B0609020204030204" pitchFamily="49" charset="0"/>
              </a:rPr>
              <a:t>2(</a:t>
            </a:r>
            <a:r>
              <a:rPr lang="zh-CN" altLang="en-US" sz="1600" dirty="0" smtClean="0">
                <a:solidFill>
                  <a:schemeClr val="tx1">
                    <a:lumMod val="65000"/>
                    <a:lumOff val="35000"/>
                  </a:schemeClr>
                </a:solidFill>
                <a:latin typeface="Consolas" panose="020B0609020204030204" pitchFamily="49" charset="0"/>
                <a:ea typeface="微软雅黑" panose="020B0503020204020204" pitchFamily="34" charset="-122"/>
                <a:cs typeface="Consolas" panose="020B0609020204030204" pitchFamily="49" charset="0"/>
              </a:rPr>
              <a:t>形参</a:t>
            </a:r>
            <a:r>
              <a:rPr lang="en-US" altLang="zh-CN" sz="1600" dirty="0" smtClean="0">
                <a:solidFill>
                  <a:schemeClr val="tx1">
                    <a:lumMod val="65000"/>
                    <a:lumOff val="35000"/>
                  </a:schemeClr>
                </a:solidFill>
                <a:latin typeface="Consolas" panose="020B0609020204030204" pitchFamily="49" charset="0"/>
                <a:ea typeface="微软雅黑" panose="020B0503020204020204" pitchFamily="34" charset="-122"/>
                <a:cs typeface="Consolas" panose="020B0609020204030204" pitchFamily="49" charset="0"/>
              </a:rPr>
              <a:t>2)…</a:t>
            </a:r>
            <a:endParaRPr lang="en-US" altLang="zh-CN" sz="1600" dirty="0" smtClean="0">
              <a:solidFill>
                <a:schemeClr val="tx1">
                  <a:lumMod val="65000"/>
                  <a:lumOff val="35000"/>
                </a:schemeClr>
              </a:solidFill>
              <a:latin typeface="Consolas" panose="020B0609020204030204" pitchFamily="49" charset="0"/>
              <a:ea typeface="微软雅黑" panose="020B0503020204020204" pitchFamily="34" charset="-122"/>
              <a:cs typeface="Consolas" panose="020B0609020204030204" pitchFamily="49" charset="0"/>
            </a:endParaRPr>
          </a:p>
          <a:p>
            <a:r>
              <a:rPr lang="en-US" altLang="zh-CN" sz="1600" dirty="0" smtClean="0">
                <a:solidFill>
                  <a:schemeClr val="tx1">
                    <a:lumMod val="65000"/>
                    <a:lumOff val="35000"/>
                  </a:schemeClr>
                </a:solidFill>
                <a:latin typeface="Consolas" panose="020B0609020204030204" pitchFamily="49" charset="0"/>
                <a:ea typeface="微软雅黑" panose="020B0503020204020204" pitchFamily="34" charset="-122"/>
                <a:cs typeface="Consolas" panose="020B0609020204030204" pitchFamily="49" charset="0"/>
              </a:rPr>
              <a:t>{</a:t>
            </a:r>
            <a:endParaRPr lang="en-US" altLang="zh-CN" sz="1600" dirty="0" smtClean="0">
              <a:solidFill>
                <a:schemeClr val="tx1">
                  <a:lumMod val="65000"/>
                  <a:lumOff val="35000"/>
                </a:schemeClr>
              </a:solidFill>
              <a:latin typeface="Consolas" panose="020B0609020204030204" pitchFamily="49" charset="0"/>
              <a:ea typeface="微软雅黑" panose="020B0503020204020204" pitchFamily="34" charset="-122"/>
              <a:cs typeface="Consolas" panose="020B0609020204030204" pitchFamily="49" charset="0"/>
            </a:endParaRPr>
          </a:p>
          <a:p>
            <a:r>
              <a:rPr lang="en-US" altLang="zh-CN" sz="1600" dirty="0" smtClean="0">
                <a:solidFill>
                  <a:schemeClr val="tx1">
                    <a:lumMod val="65000"/>
                    <a:lumOff val="35000"/>
                  </a:schemeClr>
                </a:solidFill>
                <a:latin typeface="Consolas" panose="020B0609020204030204" pitchFamily="49" charset="0"/>
                <a:ea typeface="微软雅黑" panose="020B0503020204020204" pitchFamily="34" charset="-122"/>
                <a:cs typeface="Consolas" panose="020B0609020204030204" pitchFamily="49" charset="0"/>
              </a:rPr>
              <a:t>  // </a:t>
            </a:r>
            <a:r>
              <a:rPr lang="zh-CN" altLang="en-US" sz="1600" dirty="0" smtClean="0">
                <a:solidFill>
                  <a:schemeClr val="tx1">
                    <a:lumMod val="65000"/>
                    <a:lumOff val="35000"/>
                  </a:schemeClr>
                </a:solidFill>
                <a:latin typeface="Consolas" panose="020B0609020204030204" pitchFamily="49" charset="0"/>
                <a:ea typeface="微软雅黑" panose="020B0503020204020204" pitchFamily="34" charset="-122"/>
                <a:cs typeface="Consolas" panose="020B0609020204030204" pitchFamily="49" charset="0"/>
              </a:rPr>
              <a:t>构造函数体</a:t>
            </a:r>
            <a:endParaRPr lang="en-US" altLang="zh-CN" sz="1600" dirty="0">
              <a:solidFill>
                <a:schemeClr val="tx1">
                  <a:lumMod val="65000"/>
                  <a:lumOff val="35000"/>
                </a:schemeClr>
              </a:solidFill>
              <a:latin typeface="Consolas" panose="020B0609020204030204" pitchFamily="49" charset="0"/>
              <a:ea typeface="微软雅黑" panose="020B0503020204020204" pitchFamily="34" charset="-122"/>
              <a:cs typeface="Consolas" panose="020B0609020204030204" pitchFamily="49" charset="0"/>
            </a:endParaRPr>
          </a:p>
          <a:p>
            <a:r>
              <a:rPr lang="en-US" altLang="zh-CN" sz="1600" dirty="0" smtClean="0">
                <a:solidFill>
                  <a:schemeClr val="tx1">
                    <a:lumMod val="65000"/>
                    <a:lumOff val="35000"/>
                  </a:schemeClr>
                </a:solidFill>
                <a:latin typeface="Consolas" panose="020B0609020204030204" pitchFamily="49" charset="0"/>
                <a:ea typeface="微软雅黑" panose="020B0503020204020204" pitchFamily="34" charset="-122"/>
                <a:cs typeface="Consolas" panose="020B0609020204030204" pitchFamily="49" charset="0"/>
              </a:rPr>
              <a:t>}</a:t>
            </a:r>
            <a:endParaRPr lang="zh-CN" altLang="en-US" sz="1600" dirty="0">
              <a:solidFill>
                <a:schemeClr val="tx1">
                  <a:lumMod val="65000"/>
                  <a:lumOff val="35000"/>
                </a:schemeClr>
              </a:solidFill>
              <a:latin typeface="Consolas" panose="020B0609020204030204" pitchFamily="49" charset="0"/>
              <a:ea typeface="微软雅黑" panose="020B0503020204020204" pitchFamily="34" charset="-122"/>
              <a:cs typeface="Consolas" panose="020B0609020204030204" pitchFamily="49" charset="0"/>
            </a:endParaRPr>
          </a:p>
        </p:txBody>
      </p:sp>
      <p:sp>
        <p:nvSpPr>
          <p:cNvPr id="5" name="文本框 4"/>
          <p:cNvSpPr txBox="1"/>
          <p:nvPr/>
        </p:nvSpPr>
        <p:spPr>
          <a:xfrm>
            <a:off x="8547343" y="0"/>
            <a:ext cx="505267" cy="523220"/>
          </a:xfrm>
          <a:prstGeom prst="rect">
            <a:avLst/>
          </a:prstGeom>
          <a:noFill/>
        </p:spPr>
        <p:txBody>
          <a:bodyPr wrap="none" rtlCol="0">
            <a:spAutoFit/>
          </a:bodyPr>
          <a:lstStyle/>
          <a:p>
            <a:r>
              <a:rPr lang="zh-CN" altLang="en-US" sz="2800" dirty="0" smtClean="0">
                <a:solidFill>
                  <a:srgbClr val="FFFF00"/>
                </a:solidFill>
                <a:sym typeface="Wingdings 2" panose="05020102010507070707" pitchFamily="18" charset="2"/>
              </a:rPr>
              <a:t></a:t>
            </a:r>
            <a:endParaRPr lang="zh-CN" altLang="en-US" sz="2800" dirty="0">
              <a:solidFill>
                <a:srgbClr val="FFFF00"/>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arn(inVertic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fade">
                                      <p:cBhvr>
                                        <p:cTn id="17" dur="500"/>
                                        <p:tgtEl>
                                          <p:spTgt spid="3">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类的初始化列表（续）</a:t>
            </a:r>
            <a:endParaRPr lang="zh-CN" altLang="en-US" dirty="0"/>
          </a:p>
        </p:txBody>
      </p:sp>
      <p:sp>
        <p:nvSpPr>
          <p:cNvPr id="3" name="内容占位符 2"/>
          <p:cNvSpPr>
            <a:spLocks noGrp="1"/>
          </p:cNvSpPr>
          <p:nvPr>
            <p:ph idx="1"/>
          </p:nvPr>
        </p:nvSpPr>
        <p:spPr>
          <a:xfrm>
            <a:off x="2411760" y="1268760"/>
            <a:ext cx="6660232" cy="2160240"/>
          </a:xfrm>
        </p:spPr>
        <p:txBody>
          <a:bodyPr/>
          <a:lstStyle/>
          <a:p>
            <a:r>
              <a:rPr lang="zh-CN" altLang="en-US" dirty="0"/>
              <a:t>如果数据成员是用户自定的</a:t>
            </a:r>
            <a:r>
              <a:rPr lang="zh-CN" altLang="en-US" dirty="0">
                <a:solidFill>
                  <a:srgbClr val="FF0000"/>
                </a:solidFill>
              </a:rPr>
              <a:t>类类型</a:t>
            </a:r>
            <a:r>
              <a:rPr lang="zh-CN" altLang="en-US" dirty="0"/>
              <a:t>，该成员必须通过初始化列表来</a:t>
            </a:r>
            <a:r>
              <a:rPr lang="zh-CN" altLang="en-US" dirty="0" smtClean="0"/>
              <a:t>初始化</a:t>
            </a:r>
            <a:r>
              <a:rPr lang="en-US" altLang="zh-CN" dirty="0" smtClean="0"/>
              <a:t>(</a:t>
            </a:r>
            <a:r>
              <a:rPr lang="zh-CN" altLang="en-US" dirty="0" smtClean="0">
                <a:solidFill>
                  <a:srgbClr val="FF0000"/>
                </a:solidFill>
              </a:rPr>
              <a:t>类的组合</a:t>
            </a:r>
            <a:r>
              <a:rPr lang="en-US" altLang="zh-CN" dirty="0" smtClean="0"/>
              <a:t>)</a:t>
            </a:r>
            <a:endParaRPr lang="zh-CN" altLang="en-US" dirty="0"/>
          </a:p>
          <a:p>
            <a:r>
              <a:rPr lang="zh-CN" altLang="en-US" dirty="0" smtClean="0"/>
              <a:t>如果数据成员是 </a:t>
            </a:r>
            <a:r>
              <a:rPr lang="en-US" altLang="zh-CN" dirty="0" err="1" smtClean="0">
                <a:solidFill>
                  <a:srgbClr val="FF0000"/>
                </a:solidFill>
              </a:rPr>
              <a:t>const</a:t>
            </a:r>
            <a:r>
              <a:rPr lang="en-US" altLang="zh-CN" dirty="0" smtClean="0">
                <a:solidFill>
                  <a:srgbClr val="FF0000"/>
                </a:solidFill>
              </a:rPr>
              <a:t> </a:t>
            </a:r>
            <a:r>
              <a:rPr lang="zh-CN" altLang="en-US" dirty="0" smtClean="0"/>
              <a:t>的或者是</a:t>
            </a:r>
            <a:r>
              <a:rPr lang="zh-CN" altLang="en-US" dirty="0" smtClean="0">
                <a:solidFill>
                  <a:srgbClr val="FF0000"/>
                </a:solidFill>
              </a:rPr>
              <a:t>引用</a:t>
            </a:r>
            <a:r>
              <a:rPr lang="zh-CN" altLang="en-US" dirty="0" smtClean="0"/>
              <a:t>，它们也必须在初始化列表中初始化</a:t>
            </a:r>
            <a:endParaRPr lang="zh-CN" altLang="en-US" dirty="0"/>
          </a:p>
        </p:txBody>
      </p:sp>
      <p:sp>
        <p:nvSpPr>
          <p:cNvPr id="4" name="TextBox 3"/>
          <p:cNvSpPr txBox="1"/>
          <p:nvPr/>
        </p:nvSpPr>
        <p:spPr>
          <a:xfrm>
            <a:off x="2987824" y="2996952"/>
            <a:ext cx="5832648" cy="1815882"/>
          </a:xfrm>
          <a:prstGeom prst="rect">
            <a:avLst/>
          </a:prstGeom>
          <a:solidFill>
            <a:srgbClr val="FFFF73"/>
          </a:solidFill>
          <a:ln w="19050">
            <a:noFill/>
          </a:ln>
        </p:spPr>
        <p:txBody>
          <a:bodyPr wrap="square" rtlCol="0">
            <a:spAutoFit/>
          </a:bodyPr>
          <a:lstStyle/>
          <a:p>
            <a:r>
              <a:rPr lang="en-US" altLang="zh-CN" sz="1400" dirty="0" smtClean="0">
                <a:latin typeface="Consolas" panose="020B0609020204030204" pitchFamily="49" charset="0"/>
                <a:ea typeface="微软雅黑" panose="020B0503020204020204" pitchFamily="34" charset="-122"/>
                <a:cs typeface="Consolas" panose="020B0609020204030204" pitchFamily="49" charset="0"/>
              </a:rPr>
              <a:t>class A {</a:t>
            </a:r>
            <a:endParaRPr lang="en-US" altLang="zh-CN" sz="1400" dirty="0" smtClean="0">
              <a:latin typeface="Consolas" panose="020B0609020204030204" pitchFamily="49" charset="0"/>
              <a:ea typeface="微软雅黑" panose="020B0503020204020204" pitchFamily="34" charset="-122"/>
              <a:cs typeface="Consolas" panose="020B0609020204030204" pitchFamily="49" charset="0"/>
            </a:endParaRPr>
          </a:p>
          <a:p>
            <a:r>
              <a:rPr lang="en-US" altLang="zh-CN" sz="1400" dirty="0" smtClean="0">
                <a:latin typeface="Consolas" panose="020B0609020204030204" pitchFamily="49" charset="0"/>
                <a:ea typeface="微软雅黑" panose="020B0503020204020204" pitchFamily="34" charset="-122"/>
                <a:cs typeface="Consolas" panose="020B0609020204030204" pitchFamily="49" charset="0"/>
              </a:rPr>
              <a:t>public:</a:t>
            </a:r>
            <a:endParaRPr lang="en-US" altLang="zh-CN" sz="1400" dirty="0" smtClean="0">
              <a:latin typeface="Consolas" panose="020B0609020204030204" pitchFamily="49" charset="0"/>
              <a:ea typeface="微软雅黑" panose="020B0503020204020204" pitchFamily="34" charset="-122"/>
              <a:cs typeface="Consolas" panose="020B0609020204030204" pitchFamily="49" charset="0"/>
            </a:endParaRPr>
          </a:p>
          <a:p>
            <a:r>
              <a:rPr lang="en-US" altLang="zh-CN" sz="1400" dirty="0" smtClean="0">
                <a:latin typeface="Consolas" panose="020B0609020204030204" pitchFamily="49" charset="0"/>
                <a:ea typeface="微软雅黑" panose="020B0503020204020204" pitchFamily="34" charset="-122"/>
                <a:cs typeface="Consolas" panose="020B0609020204030204" pitchFamily="49" charset="0"/>
              </a:rPr>
              <a:t>  A( </a:t>
            </a:r>
            <a:r>
              <a:rPr lang="en-US" altLang="zh-CN" sz="1400" dirty="0" err="1" smtClean="0">
                <a:latin typeface="Consolas" panose="020B0609020204030204" pitchFamily="49" charset="0"/>
                <a:ea typeface="微软雅黑" panose="020B0503020204020204" pitchFamily="34" charset="-122"/>
                <a:cs typeface="Consolas" panose="020B0609020204030204" pitchFamily="49" charset="0"/>
              </a:rPr>
              <a:t>int</a:t>
            </a:r>
            <a:r>
              <a:rPr lang="en-US" altLang="zh-CN" sz="1400" dirty="0" smtClean="0">
                <a:latin typeface="Consolas" panose="020B0609020204030204" pitchFamily="49" charset="0"/>
                <a:ea typeface="微软雅黑" panose="020B0503020204020204" pitchFamily="34" charset="-122"/>
                <a:cs typeface="Consolas" panose="020B0609020204030204" pitchFamily="49" charset="0"/>
              </a:rPr>
              <a:t> ii); </a:t>
            </a:r>
            <a:r>
              <a:rPr lang="en-US" altLang="zh-CN" sz="14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 </a:t>
            </a:r>
            <a:r>
              <a:rPr lang="zh-CN" altLang="en-US" sz="14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构造函数</a:t>
            </a:r>
            <a:endParaRPr lang="en-US" altLang="zh-CN" sz="1400" dirty="0" smtClean="0">
              <a:latin typeface="Consolas" panose="020B0609020204030204" pitchFamily="49" charset="0"/>
              <a:ea typeface="微软雅黑" panose="020B0503020204020204" pitchFamily="34" charset="-122"/>
              <a:cs typeface="Consolas" panose="020B0609020204030204" pitchFamily="49" charset="0"/>
            </a:endParaRPr>
          </a:p>
          <a:p>
            <a:r>
              <a:rPr lang="en-US" altLang="zh-CN" sz="1400" dirty="0" smtClean="0">
                <a:latin typeface="Consolas" panose="020B0609020204030204" pitchFamily="49" charset="0"/>
                <a:ea typeface="微软雅黑" panose="020B0503020204020204" pitchFamily="34" charset="-122"/>
                <a:cs typeface="Consolas" panose="020B0609020204030204" pitchFamily="49" charset="0"/>
              </a:rPr>
              <a:t>private:</a:t>
            </a:r>
            <a:endParaRPr lang="en-US" altLang="zh-CN" sz="1400" dirty="0" smtClean="0">
              <a:latin typeface="Consolas" panose="020B0609020204030204" pitchFamily="49" charset="0"/>
              <a:ea typeface="微软雅黑" panose="020B0503020204020204" pitchFamily="34" charset="-122"/>
              <a:cs typeface="Consolas" panose="020B0609020204030204" pitchFamily="49" charset="0"/>
            </a:endParaRPr>
          </a:p>
          <a:p>
            <a:r>
              <a:rPr lang="en-US" altLang="zh-CN" sz="1400" dirty="0" smtClean="0">
                <a:latin typeface="Consolas" panose="020B0609020204030204" pitchFamily="49" charset="0"/>
                <a:ea typeface="微软雅黑" panose="020B0503020204020204" pitchFamily="34" charset="-122"/>
                <a:cs typeface="Consolas" panose="020B0609020204030204" pitchFamily="49" charset="0"/>
              </a:rPr>
              <a:t>  </a:t>
            </a:r>
            <a:r>
              <a:rPr lang="en-US" altLang="zh-CN" sz="1400" dirty="0" err="1" smtClean="0">
                <a:latin typeface="Consolas" panose="020B0609020204030204" pitchFamily="49" charset="0"/>
                <a:ea typeface="微软雅黑" panose="020B0503020204020204" pitchFamily="34" charset="-122"/>
                <a:cs typeface="Consolas" panose="020B0609020204030204" pitchFamily="49" charset="0"/>
              </a:rPr>
              <a:t>int</a:t>
            </a:r>
            <a:r>
              <a:rPr lang="en-US" altLang="zh-CN" sz="1400" dirty="0" smtClean="0">
                <a:latin typeface="Consolas" panose="020B0609020204030204" pitchFamily="49" charset="0"/>
                <a:ea typeface="微软雅黑" panose="020B0503020204020204" pitchFamily="34" charset="-122"/>
                <a:cs typeface="Consolas" panose="020B0609020204030204" pitchFamily="49" charset="0"/>
              </a:rPr>
              <a:t> </a:t>
            </a:r>
            <a:r>
              <a:rPr lang="en-US" altLang="zh-CN" sz="1400" dirty="0" err="1" smtClean="0">
                <a:latin typeface="Consolas" panose="020B0609020204030204" pitchFamily="49" charset="0"/>
                <a:ea typeface="微软雅黑" panose="020B0503020204020204" pitchFamily="34" charset="-122"/>
                <a:cs typeface="Consolas" panose="020B0609020204030204" pitchFamily="49" charset="0"/>
              </a:rPr>
              <a:t>i</a:t>
            </a:r>
            <a:r>
              <a:rPr lang="en-US" altLang="zh-CN" sz="1400" dirty="0" smtClean="0">
                <a:latin typeface="Consolas" panose="020B0609020204030204" pitchFamily="49" charset="0"/>
                <a:ea typeface="微软雅黑" panose="020B0503020204020204" pitchFamily="34" charset="-122"/>
                <a:cs typeface="Consolas" panose="020B0609020204030204" pitchFamily="49" charset="0"/>
              </a:rPr>
              <a:t>;</a:t>
            </a:r>
            <a:endParaRPr lang="en-US" altLang="zh-CN" sz="1400" dirty="0" smtClean="0">
              <a:latin typeface="Consolas" panose="020B0609020204030204" pitchFamily="49" charset="0"/>
              <a:ea typeface="微软雅黑" panose="020B0503020204020204" pitchFamily="34" charset="-122"/>
              <a:cs typeface="Consolas" panose="020B0609020204030204" pitchFamily="49" charset="0"/>
            </a:endParaRPr>
          </a:p>
          <a:p>
            <a:r>
              <a:rPr lang="en-US" altLang="zh-CN" sz="1400" dirty="0">
                <a:latin typeface="Consolas" panose="020B0609020204030204" pitchFamily="49" charset="0"/>
                <a:ea typeface="微软雅黑" panose="020B0503020204020204" pitchFamily="34" charset="-122"/>
                <a:cs typeface="Consolas" panose="020B0609020204030204" pitchFamily="49" charset="0"/>
              </a:rPr>
              <a:t> </a:t>
            </a:r>
            <a:r>
              <a:rPr lang="en-US" altLang="zh-CN" sz="1400" dirty="0" smtClean="0">
                <a:latin typeface="Consolas" panose="020B0609020204030204" pitchFamily="49" charset="0"/>
                <a:ea typeface="微软雅黑" panose="020B0503020204020204" pitchFamily="34" charset="-122"/>
                <a:cs typeface="Consolas" panose="020B0609020204030204" pitchFamily="49" charset="0"/>
              </a:rPr>
              <a:t> </a:t>
            </a:r>
            <a:r>
              <a:rPr lang="en-US" altLang="zh-CN" sz="1400" dirty="0" err="1" smtClean="0">
                <a:solidFill>
                  <a:srgbClr val="FF0000"/>
                </a:solidFill>
                <a:latin typeface="Consolas" panose="020B0609020204030204" pitchFamily="49" charset="0"/>
                <a:ea typeface="微软雅黑" panose="020B0503020204020204" pitchFamily="34" charset="-122"/>
                <a:cs typeface="Consolas" panose="020B0609020204030204" pitchFamily="49" charset="0"/>
              </a:rPr>
              <a:t>const</a:t>
            </a:r>
            <a:r>
              <a:rPr lang="en-US" altLang="zh-CN" sz="1400" dirty="0" smtClean="0">
                <a:latin typeface="Consolas" panose="020B0609020204030204" pitchFamily="49" charset="0"/>
                <a:ea typeface="微软雅黑" panose="020B0503020204020204" pitchFamily="34" charset="-122"/>
                <a:cs typeface="Consolas" panose="020B0609020204030204" pitchFamily="49" charset="0"/>
              </a:rPr>
              <a:t> </a:t>
            </a:r>
            <a:r>
              <a:rPr lang="en-US" altLang="zh-CN" sz="1400" dirty="0" err="1" smtClean="0">
                <a:latin typeface="Consolas" panose="020B0609020204030204" pitchFamily="49" charset="0"/>
                <a:ea typeface="微软雅黑" panose="020B0503020204020204" pitchFamily="34" charset="-122"/>
                <a:cs typeface="Consolas" panose="020B0609020204030204" pitchFamily="49" charset="0"/>
              </a:rPr>
              <a:t>int</a:t>
            </a:r>
            <a:r>
              <a:rPr lang="en-US" altLang="zh-CN" sz="1400" dirty="0" smtClean="0">
                <a:latin typeface="Consolas" panose="020B0609020204030204" pitchFamily="49" charset="0"/>
                <a:ea typeface="微软雅黑" panose="020B0503020204020204" pitchFamily="34" charset="-122"/>
                <a:cs typeface="Consolas" panose="020B0609020204030204" pitchFamily="49" charset="0"/>
              </a:rPr>
              <a:t> ci;  </a:t>
            </a:r>
            <a:r>
              <a:rPr lang="en-US" altLang="zh-CN" sz="14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 </a:t>
            </a:r>
            <a:r>
              <a:rPr lang="en-US" altLang="zh-CN" sz="1400" dirty="0" err="1"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const</a:t>
            </a:r>
            <a:r>
              <a:rPr lang="en-US" altLang="zh-CN" sz="14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 </a:t>
            </a:r>
            <a:r>
              <a:rPr lang="zh-CN" altLang="en-US" sz="14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类型数据成员</a:t>
            </a:r>
            <a:endParaRPr lang="en-US" altLang="zh-CN" sz="14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endParaRPr>
          </a:p>
          <a:p>
            <a:r>
              <a:rPr lang="en-US" altLang="zh-CN" sz="1400" dirty="0">
                <a:latin typeface="Consolas" panose="020B0609020204030204" pitchFamily="49" charset="0"/>
                <a:ea typeface="微软雅黑" panose="020B0503020204020204" pitchFamily="34" charset="-122"/>
                <a:cs typeface="Consolas" panose="020B0609020204030204" pitchFamily="49" charset="0"/>
              </a:rPr>
              <a:t> </a:t>
            </a:r>
            <a:r>
              <a:rPr lang="en-US" altLang="zh-CN" sz="1400" dirty="0" smtClean="0">
                <a:latin typeface="Consolas" panose="020B0609020204030204" pitchFamily="49" charset="0"/>
                <a:ea typeface="微软雅黑" panose="020B0503020204020204" pitchFamily="34" charset="-122"/>
                <a:cs typeface="Consolas" panose="020B0609020204030204" pitchFamily="49" charset="0"/>
              </a:rPr>
              <a:t> </a:t>
            </a:r>
            <a:r>
              <a:rPr lang="en-US" altLang="zh-CN" sz="1400" dirty="0" err="1" smtClean="0">
                <a:latin typeface="Consolas" panose="020B0609020204030204" pitchFamily="49" charset="0"/>
                <a:ea typeface="微软雅黑" panose="020B0503020204020204" pitchFamily="34" charset="-122"/>
                <a:cs typeface="Consolas" panose="020B0609020204030204" pitchFamily="49" charset="0"/>
              </a:rPr>
              <a:t>int</a:t>
            </a:r>
            <a:r>
              <a:rPr lang="en-US" altLang="zh-CN" sz="1400" dirty="0" smtClean="0">
                <a:latin typeface="Consolas" panose="020B0609020204030204" pitchFamily="49" charset="0"/>
                <a:ea typeface="微软雅黑" panose="020B0503020204020204" pitchFamily="34" charset="-122"/>
                <a:cs typeface="Consolas" panose="020B0609020204030204" pitchFamily="49" charset="0"/>
              </a:rPr>
              <a:t> </a:t>
            </a:r>
            <a:r>
              <a:rPr lang="en-US" altLang="zh-CN" sz="1400" dirty="0" smtClean="0">
                <a:solidFill>
                  <a:srgbClr val="FF0000"/>
                </a:solidFill>
                <a:latin typeface="Consolas" panose="020B0609020204030204" pitchFamily="49" charset="0"/>
                <a:ea typeface="微软雅黑" panose="020B0503020204020204" pitchFamily="34" charset="-122"/>
                <a:cs typeface="Consolas" panose="020B0609020204030204" pitchFamily="49" charset="0"/>
              </a:rPr>
              <a:t>&amp;</a:t>
            </a:r>
            <a:r>
              <a:rPr lang="en-US" altLang="zh-CN" sz="1400" dirty="0" smtClean="0">
                <a:latin typeface="Consolas" panose="020B0609020204030204" pitchFamily="49" charset="0"/>
                <a:ea typeface="微软雅黑" panose="020B0503020204020204" pitchFamily="34" charset="-122"/>
                <a:cs typeface="Consolas" panose="020B0609020204030204" pitchFamily="49" charset="0"/>
              </a:rPr>
              <a:t> </a:t>
            </a:r>
            <a:r>
              <a:rPr lang="en-US" altLang="zh-CN" sz="1400" dirty="0" err="1" smtClean="0">
                <a:latin typeface="Consolas" panose="020B0609020204030204" pitchFamily="49" charset="0"/>
                <a:ea typeface="微软雅黑" panose="020B0503020204020204" pitchFamily="34" charset="-122"/>
                <a:cs typeface="Consolas" panose="020B0609020204030204" pitchFamily="49" charset="0"/>
              </a:rPr>
              <a:t>ri</a:t>
            </a:r>
            <a:r>
              <a:rPr lang="en-US" altLang="zh-CN" sz="1400" dirty="0" smtClean="0">
                <a:latin typeface="Consolas" panose="020B0609020204030204" pitchFamily="49" charset="0"/>
                <a:ea typeface="微软雅黑" panose="020B0503020204020204" pitchFamily="34" charset="-122"/>
                <a:cs typeface="Consolas" panose="020B0609020204030204" pitchFamily="49" charset="0"/>
              </a:rPr>
              <a:t>;  </a:t>
            </a:r>
            <a:r>
              <a:rPr lang="en-US" altLang="zh-CN" sz="14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 </a:t>
            </a:r>
            <a:r>
              <a:rPr lang="zh-CN" altLang="en-US" sz="14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引用类型数据成员</a:t>
            </a:r>
            <a:endParaRPr lang="en-US" altLang="zh-CN" sz="14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endParaRPr>
          </a:p>
          <a:p>
            <a:r>
              <a:rPr lang="en-US" altLang="zh-CN" sz="1400" dirty="0" smtClean="0">
                <a:latin typeface="Consolas" panose="020B0609020204030204" pitchFamily="49" charset="0"/>
                <a:ea typeface="微软雅黑" panose="020B0503020204020204" pitchFamily="34" charset="-122"/>
                <a:cs typeface="Consolas" panose="020B0609020204030204" pitchFamily="49" charset="0"/>
              </a:rPr>
              <a:t>}; </a:t>
            </a:r>
            <a:r>
              <a:rPr lang="en-US" altLang="zh-CN" sz="14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 </a:t>
            </a:r>
            <a:endParaRPr lang="en-US" altLang="zh-CN" sz="14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endParaRPr>
          </a:p>
        </p:txBody>
      </p:sp>
      <p:sp>
        <p:nvSpPr>
          <p:cNvPr id="5" name="TextBox 3"/>
          <p:cNvSpPr txBox="1"/>
          <p:nvPr/>
        </p:nvSpPr>
        <p:spPr>
          <a:xfrm>
            <a:off x="2987823" y="5033208"/>
            <a:ext cx="5832649" cy="1708160"/>
          </a:xfrm>
          <a:prstGeom prst="rect">
            <a:avLst/>
          </a:prstGeom>
          <a:solidFill>
            <a:srgbClr val="FFD073"/>
          </a:solidFill>
          <a:ln w="19050">
            <a:noFill/>
          </a:ln>
        </p:spPr>
        <p:txBody>
          <a:bodyPr wrap="square" rtlCol="0">
            <a:spAutoFit/>
          </a:bodyPr>
          <a:lstStyle>
            <a:defPPr>
              <a:defRPr lang="zh-CN"/>
            </a:defPPr>
            <a:lvl1pPr>
              <a:lnSpc>
                <a:spcPct val="150000"/>
              </a:lnSpc>
              <a:defRPr sz="1200" b="1">
                <a:latin typeface="Consolas" panose="020B0609020204030204" pitchFamily="49" charset="0"/>
                <a:ea typeface="微软雅黑" panose="020B0503020204020204" pitchFamily="34" charset="-122"/>
                <a:cs typeface="Consolas" panose="020B0609020204030204" pitchFamily="49" charset="0"/>
              </a:defRPr>
            </a:lvl1pPr>
          </a:lstStyle>
          <a:p>
            <a:r>
              <a:rPr lang="en-US" altLang="zh-CN" sz="1400" b="0" dirty="0" smtClean="0"/>
              <a:t>A::A( </a:t>
            </a:r>
            <a:r>
              <a:rPr lang="en-US" altLang="zh-CN" sz="1400" b="0" dirty="0" err="1" smtClean="0"/>
              <a:t>int</a:t>
            </a:r>
            <a:r>
              <a:rPr lang="en-US" altLang="zh-CN" sz="1400" b="0" dirty="0" smtClean="0"/>
              <a:t> ii ) {</a:t>
            </a:r>
            <a:endParaRPr lang="en-US" altLang="zh-CN" sz="1400" b="0" dirty="0" smtClean="0"/>
          </a:p>
          <a:p>
            <a:r>
              <a:rPr lang="en-US" altLang="zh-CN" sz="1400" b="0" dirty="0" smtClean="0"/>
              <a:t>  </a:t>
            </a:r>
            <a:r>
              <a:rPr lang="en-US" altLang="zh-CN" sz="1400" b="0" dirty="0" err="1" smtClean="0"/>
              <a:t>i</a:t>
            </a:r>
            <a:r>
              <a:rPr lang="en-US" altLang="zh-CN" sz="1400" b="0" dirty="0" smtClean="0"/>
              <a:t> = ii;    </a:t>
            </a:r>
            <a:r>
              <a:rPr lang="en-US" altLang="zh-CN" sz="1400" b="0" dirty="0" smtClean="0">
                <a:solidFill>
                  <a:schemeClr val="tx1">
                    <a:lumMod val="50000"/>
                    <a:lumOff val="50000"/>
                  </a:schemeClr>
                </a:solidFill>
              </a:rPr>
              <a:t>// RIGHT</a:t>
            </a:r>
            <a:endParaRPr lang="en-US" altLang="zh-CN" sz="1400" b="0" dirty="0" smtClean="0">
              <a:solidFill>
                <a:schemeClr val="tx1">
                  <a:lumMod val="50000"/>
                  <a:lumOff val="50000"/>
                </a:schemeClr>
              </a:solidFill>
            </a:endParaRPr>
          </a:p>
          <a:p>
            <a:r>
              <a:rPr lang="en-US" altLang="zh-CN" sz="1400" b="0" dirty="0"/>
              <a:t> </a:t>
            </a:r>
            <a:r>
              <a:rPr lang="en-US" altLang="zh-CN" sz="1400" b="0" dirty="0" smtClean="0"/>
              <a:t> ci = ii;   </a:t>
            </a:r>
            <a:r>
              <a:rPr lang="en-US" altLang="zh-CN" sz="1400" b="0" dirty="0" smtClean="0">
                <a:solidFill>
                  <a:schemeClr val="tx1">
                    <a:lumMod val="50000"/>
                    <a:lumOff val="50000"/>
                  </a:schemeClr>
                </a:solidFill>
              </a:rPr>
              <a:t>// WRONG</a:t>
            </a:r>
            <a:r>
              <a:rPr lang="zh-CN" altLang="en-US" sz="1400" b="0" dirty="0" smtClean="0">
                <a:solidFill>
                  <a:schemeClr val="tx1">
                    <a:lumMod val="50000"/>
                    <a:lumOff val="50000"/>
                  </a:schemeClr>
                </a:solidFill>
              </a:rPr>
              <a:t>：不允许给 </a:t>
            </a:r>
            <a:r>
              <a:rPr lang="en-US" altLang="zh-CN" sz="1400" b="0" dirty="0" err="1" smtClean="0">
                <a:solidFill>
                  <a:schemeClr val="tx1">
                    <a:lumMod val="50000"/>
                    <a:lumOff val="50000"/>
                  </a:schemeClr>
                </a:solidFill>
              </a:rPr>
              <a:t>const</a:t>
            </a:r>
            <a:r>
              <a:rPr lang="en-US" altLang="zh-CN" sz="1400" b="0" dirty="0" smtClean="0">
                <a:solidFill>
                  <a:schemeClr val="tx1">
                    <a:lumMod val="50000"/>
                    <a:lumOff val="50000"/>
                  </a:schemeClr>
                </a:solidFill>
              </a:rPr>
              <a:t> </a:t>
            </a:r>
            <a:r>
              <a:rPr lang="zh-CN" altLang="en-US" sz="1400" b="0" dirty="0" smtClean="0">
                <a:solidFill>
                  <a:schemeClr val="tx1">
                    <a:lumMod val="50000"/>
                    <a:lumOff val="50000"/>
                  </a:schemeClr>
                </a:solidFill>
              </a:rPr>
              <a:t>变量赋值</a:t>
            </a:r>
            <a:endParaRPr lang="en-US" altLang="zh-CN" sz="1400" b="0" dirty="0" smtClean="0">
              <a:solidFill>
                <a:schemeClr val="tx1">
                  <a:lumMod val="50000"/>
                  <a:lumOff val="50000"/>
                </a:schemeClr>
              </a:solidFill>
            </a:endParaRPr>
          </a:p>
          <a:p>
            <a:r>
              <a:rPr lang="en-US" altLang="zh-CN" sz="1400" b="0" dirty="0"/>
              <a:t> </a:t>
            </a:r>
            <a:r>
              <a:rPr lang="en-US" altLang="zh-CN" sz="1400" b="0" dirty="0" smtClean="0"/>
              <a:t> </a:t>
            </a:r>
            <a:r>
              <a:rPr lang="en-US" altLang="zh-CN" sz="1400" b="0" dirty="0" err="1" smtClean="0"/>
              <a:t>ri</a:t>
            </a:r>
            <a:r>
              <a:rPr lang="en-US" altLang="zh-CN" sz="1400" b="0" dirty="0" smtClean="0"/>
              <a:t> = ii;   </a:t>
            </a:r>
            <a:r>
              <a:rPr lang="en-US" altLang="zh-CN" sz="1400" b="0" dirty="0" smtClean="0">
                <a:solidFill>
                  <a:schemeClr val="tx1">
                    <a:lumMod val="50000"/>
                    <a:lumOff val="50000"/>
                  </a:schemeClr>
                </a:solidFill>
              </a:rPr>
              <a:t>// WRONG</a:t>
            </a:r>
            <a:r>
              <a:rPr lang="zh-CN" altLang="en-US" sz="1400" b="0" dirty="0" smtClean="0">
                <a:solidFill>
                  <a:schemeClr val="tx1">
                    <a:lumMod val="50000"/>
                    <a:lumOff val="50000"/>
                  </a:schemeClr>
                </a:solidFill>
              </a:rPr>
              <a:t>：引用类型变量 </a:t>
            </a:r>
            <a:r>
              <a:rPr lang="en-US" altLang="zh-CN" sz="1400" b="0" dirty="0" err="1" smtClean="0">
                <a:solidFill>
                  <a:schemeClr val="tx1">
                    <a:lumMod val="50000"/>
                    <a:lumOff val="50000"/>
                  </a:schemeClr>
                </a:solidFill>
              </a:rPr>
              <a:t>ri</a:t>
            </a:r>
            <a:r>
              <a:rPr lang="en-US" altLang="zh-CN" sz="1400" b="0" dirty="0" smtClean="0">
                <a:solidFill>
                  <a:schemeClr val="tx1">
                    <a:lumMod val="50000"/>
                    <a:lumOff val="50000"/>
                  </a:schemeClr>
                </a:solidFill>
              </a:rPr>
              <a:t> </a:t>
            </a:r>
            <a:r>
              <a:rPr lang="zh-CN" altLang="en-US" sz="1400" b="0" dirty="0" smtClean="0">
                <a:solidFill>
                  <a:schemeClr val="tx1">
                    <a:lumMod val="50000"/>
                    <a:lumOff val="50000"/>
                  </a:schemeClr>
                </a:solidFill>
              </a:rPr>
              <a:t>没有被初始化</a:t>
            </a:r>
            <a:endParaRPr lang="en-US" altLang="zh-CN" sz="1400" b="0" dirty="0">
              <a:solidFill>
                <a:schemeClr val="tx1">
                  <a:lumMod val="50000"/>
                  <a:lumOff val="50000"/>
                </a:schemeClr>
              </a:solidFill>
            </a:endParaRPr>
          </a:p>
          <a:p>
            <a:r>
              <a:rPr lang="en-US" altLang="zh-CN" sz="1400" b="0" dirty="0" smtClean="0"/>
              <a:t>}</a:t>
            </a:r>
            <a:endParaRPr lang="en-US" altLang="zh-CN" sz="1400" b="0" dirty="0"/>
          </a:p>
        </p:txBody>
      </p:sp>
      <p:sp>
        <p:nvSpPr>
          <p:cNvPr id="6" name="文本框 5"/>
          <p:cNvSpPr txBox="1"/>
          <p:nvPr/>
        </p:nvSpPr>
        <p:spPr>
          <a:xfrm>
            <a:off x="8547343" y="0"/>
            <a:ext cx="505267" cy="523220"/>
          </a:xfrm>
          <a:prstGeom prst="rect">
            <a:avLst/>
          </a:prstGeom>
          <a:noFill/>
        </p:spPr>
        <p:txBody>
          <a:bodyPr wrap="none" rtlCol="0">
            <a:spAutoFit/>
          </a:bodyPr>
          <a:lstStyle/>
          <a:p>
            <a:r>
              <a:rPr lang="zh-CN" altLang="en-US" sz="2800" dirty="0" smtClean="0">
                <a:solidFill>
                  <a:srgbClr val="FFFF00"/>
                </a:solidFill>
                <a:sym typeface="Wingdings 2" panose="05020102010507070707" pitchFamily="18" charset="2"/>
              </a:rPr>
              <a:t></a:t>
            </a:r>
            <a:endParaRPr lang="zh-CN" altLang="en-US" sz="2800" dirty="0">
              <a:solidFill>
                <a:srgbClr val="FFFF00"/>
              </a:solidFill>
            </a:endParaRPr>
          </a:p>
        </p:txBody>
      </p:sp>
      <p:sp>
        <p:nvSpPr>
          <p:cNvPr id="7" name="左大括号 6"/>
          <p:cNvSpPr/>
          <p:nvPr/>
        </p:nvSpPr>
        <p:spPr>
          <a:xfrm>
            <a:off x="2699792" y="5491244"/>
            <a:ext cx="216024" cy="792088"/>
          </a:xfrm>
          <a:prstGeom prst="leftBrace">
            <a:avLst>
              <a:gd name="adj1" fmla="val 28535"/>
              <a:gd name="adj2" fmla="val 50000"/>
            </a:avLst>
          </a:prstGeom>
          <a:ln w="12700">
            <a:solidFill>
              <a:srgbClr val="3814B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 name="文本框 7"/>
          <p:cNvSpPr txBox="1"/>
          <p:nvPr/>
        </p:nvSpPr>
        <p:spPr>
          <a:xfrm>
            <a:off x="107504" y="5410234"/>
            <a:ext cx="2121496" cy="954107"/>
          </a:xfrm>
          <a:prstGeom prst="rect">
            <a:avLst/>
          </a:prstGeom>
          <a:noFill/>
        </p:spPr>
        <p:txBody>
          <a:bodyPr wrap="square" rtlCol="0">
            <a:spAutoFit/>
          </a:bodyPr>
          <a:lstStyle/>
          <a:p>
            <a:r>
              <a:rPr lang="zh-CN" altLang="en-US" sz="14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构造函数 </a:t>
            </a:r>
            <a:r>
              <a:rPr lang="en-US" altLang="zh-CN" sz="14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A::A() </a:t>
            </a:r>
            <a:r>
              <a:rPr lang="zh-CN" altLang="en-US" sz="14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内部</a:t>
            </a:r>
            <a:endParaRPr lang="en-US" altLang="zh-CN" sz="14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endParaRPr>
          </a:p>
          <a:p>
            <a:r>
              <a:rPr lang="zh-CN" altLang="en-US" sz="14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完成的赋值操作，这意味着：变量 </a:t>
            </a:r>
            <a:r>
              <a:rPr lang="en-US" altLang="zh-CN" sz="1400" dirty="0" err="1"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i</a:t>
            </a:r>
            <a:r>
              <a:rPr lang="en-US" altLang="zh-CN" sz="14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 ci, </a:t>
            </a:r>
            <a:r>
              <a:rPr lang="en-US" altLang="zh-CN" sz="1400" dirty="0" err="1"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ri</a:t>
            </a:r>
            <a:r>
              <a:rPr lang="en-US" altLang="zh-CN" sz="14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 </a:t>
            </a:r>
            <a:r>
              <a:rPr lang="zh-CN" altLang="en-US" sz="14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已被分配了存储空间</a:t>
            </a:r>
            <a:endParaRPr lang="en-US" altLang="zh-CN" sz="14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endParaRPr>
          </a:p>
        </p:txBody>
      </p:sp>
      <p:sp>
        <p:nvSpPr>
          <p:cNvPr id="9" name="文本框 8"/>
          <p:cNvSpPr txBox="1"/>
          <p:nvPr/>
        </p:nvSpPr>
        <p:spPr>
          <a:xfrm>
            <a:off x="107504" y="3904893"/>
            <a:ext cx="2121496" cy="954107"/>
          </a:xfrm>
          <a:prstGeom prst="rect">
            <a:avLst/>
          </a:prstGeom>
          <a:noFill/>
        </p:spPr>
        <p:txBody>
          <a:bodyPr wrap="square" rtlCol="0">
            <a:spAutoFit/>
          </a:bodyPr>
          <a:lstStyle/>
          <a:p>
            <a:r>
              <a:rPr lang="zh-CN" altLang="en-US" sz="14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因此，对于 </a:t>
            </a:r>
            <a:r>
              <a:rPr lang="en-US" altLang="zh-CN" sz="14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ci </a:t>
            </a:r>
            <a:r>
              <a:rPr lang="zh-CN" altLang="en-US" sz="14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和 </a:t>
            </a:r>
            <a:r>
              <a:rPr lang="en-US" altLang="zh-CN" sz="1400" dirty="0" err="1"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ri</a:t>
            </a:r>
            <a:r>
              <a:rPr lang="en-US" altLang="zh-CN" sz="14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 </a:t>
            </a:r>
            <a:r>
              <a:rPr lang="zh-CN" altLang="en-US" sz="14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来说，按照 </a:t>
            </a:r>
            <a:r>
              <a:rPr lang="en-US" altLang="zh-CN" sz="1400" dirty="0" err="1"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const</a:t>
            </a:r>
            <a:r>
              <a:rPr lang="en-US" altLang="zh-CN" sz="14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 </a:t>
            </a:r>
            <a:r>
              <a:rPr lang="zh-CN" altLang="en-US" sz="14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类型和引用类型的语法规则，</a:t>
            </a:r>
            <a:endParaRPr lang="en-US" altLang="zh-CN" sz="14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endParaRPr>
          </a:p>
          <a:p>
            <a:r>
              <a:rPr lang="zh-CN" altLang="en-US" sz="14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编译器会报错</a:t>
            </a:r>
            <a:endParaRPr lang="en-US" altLang="zh-CN" sz="14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endParaRPr>
          </a:p>
        </p:txBody>
      </p:sp>
      <p:sp>
        <p:nvSpPr>
          <p:cNvPr id="12" name="上箭头 11"/>
          <p:cNvSpPr/>
          <p:nvPr/>
        </p:nvSpPr>
        <p:spPr>
          <a:xfrm>
            <a:off x="971600" y="4913513"/>
            <a:ext cx="72008" cy="442208"/>
          </a:xfrm>
          <a:prstGeom prst="upArrow">
            <a:avLst/>
          </a:prstGeom>
          <a:solidFill>
            <a:srgbClr val="3814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上箭头 13"/>
          <p:cNvSpPr/>
          <p:nvPr/>
        </p:nvSpPr>
        <p:spPr>
          <a:xfrm>
            <a:off x="969829" y="3237680"/>
            <a:ext cx="72008" cy="442208"/>
          </a:xfrm>
          <a:prstGeom prst="upArrow">
            <a:avLst/>
          </a:prstGeom>
          <a:solidFill>
            <a:srgbClr val="3814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p:cNvSpPr txBox="1"/>
          <p:nvPr/>
        </p:nvSpPr>
        <p:spPr>
          <a:xfrm>
            <a:off x="107504" y="2274011"/>
            <a:ext cx="2121496" cy="738664"/>
          </a:xfrm>
          <a:prstGeom prst="rect">
            <a:avLst/>
          </a:prstGeom>
          <a:noFill/>
        </p:spPr>
        <p:txBody>
          <a:bodyPr wrap="square" rtlCol="0">
            <a:spAutoFit/>
          </a:bodyPr>
          <a:lstStyle/>
          <a:p>
            <a:r>
              <a:rPr lang="zh-CN" altLang="en-US" sz="14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当构造函数开始执行时，</a:t>
            </a:r>
            <a:endParaRPr lang="en-US" altLang="zh-CN" sz="14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endParaRPr>
          </a:p>
          <a:p>
            <a:r>
              <a:rPr lang="zh-CN" altLang="en-US" sz="14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所有 </a:t>
            </a:r>
            <a:r>
              <a:rPr lang="en-US" altLang="zh-CN" sz="1400" dirty="0" err="1"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const</a:t>
            </a:r>
            <a:r>
              <a:rPr lang="en-US" altLang="zh-CN" sz="14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 </a:t>
            </a:r>
            <a:r>
              <a:rPr lang="zh-CN" altLang="en-US" sz="14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和引用的</a:t>
            </a:r>
            <a:endParaRPr lang="en-US" altLang="zh-CN" sz="14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endParaRPr>
          </a:p>
          <a:p>
            <a:r>
              <a:rPr lang="zh-CN" altLang="en-US" sz="14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初始化必须都已发生！</a:t>
            </a:r>
            <a:endParaRPr lang="en-US" altLang="zh-CN" sz="14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endParaRPr>
          </a:p>
        </p:txBody>
      </p:sp>
      <p:sp>
        <p:nvSpPr>
          <p:cNvPr id="13" name="灯片编号占位符 12"/>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0" end="0"/>
                                            </p:txEl>
                                          </p:spTgt>
                                        </p:tgtEl>
                                        <p:attrNameLst>
                                          <p:attrName>style.visibility</p:attrName>
                                        </p:attrNameLst>
                                      </p:cBhvr>
                                      <p:to>
                                        <p:strVal val="visible"/>
                                      </p:to>
                                    </p:set>
                                    <p:animEffect transition="in" filter="fade">
                                      <p:cBhvr>
                                        <p:cTn id="22" dur="500"/>
                                        <p:tgtEl>
                                          <p:spTgt spid="5">
                                            <p:txEl>
                                              <p:pRg st="0" end="0"/>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5">
                                            <p:txEl>
                                              <p:pRg st="4" end="4"/>
                                            </p:txEl>
                                          </p:spTgt>
                                        </p:tgtEl>
                                        <p:attrNameLst>
                                          <p:attrName>style.visibility</p:attrName>
                                        </p:attrNameLst>
                                      </p:cBhvr>
                                      <p:to>
                                        <p:strVal val="visible"/>
                                      </p:to>
                                    </p:set>
                                    <p:animEffect transition="in" filter="fade">
                                      <p:cBhvr>
                                        <p:cTn id="25" dur="500"/>
                                        <p:tgtEl>
                                          <p:spTgt spid="5">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5">
                                            <p:txEl>
                                              <p:pRg st="1" end="1"/>
                                            </p:txEl>
                                          </p:spTgt>
                                        </p:tgtEl>
                                        <p:attrNameLst>
                                          <p:attrName>style.visibility</p:attrName>
                                        </p:attrNameLst>
                                      </p:cBhvr>
                                      <p:to>
                                        <p:strVal val="visible"/>
                                      </p:to>
                                    </p:set>
                                    <p:animEffect transition="in" filter="fade">
                                      <p:cBhvr>
                                        <p:cTn id="30" dur="500"/>
                                        <p:tgtEl>
                                          <p:spTgt spid="5">
                                            <p:txEl>
                                              <p:pRg st="1" end="1"/>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5">
                                            <p:txEl>
                                              <p:pRg st="2" end="2"/>
                                            </p:txEl>
                                          </p:spTgt>
                                        </p:tgtEl>
                                        <p:attrNameLst>
                                          <p:attrName>style.visibility</p:attrName>
                                        </p:attrNameLst>
                                      </p:cBhvr>
                                      <p:to>
                                        <p:strVal val="visible"/>
                                      </p:to>
                                    </p:set>
                                    <p:animEffect transition="in" filter="fade">
                                      <p:cBhvr>
                                        <p:cTn id="35" dur="500"/>
                                        <p:tgtEl>
                                          <p:spTgt spid="5">
                                            <p:txEl>
                                              <p:pRg st="2" end="2"/>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5">
                                            <p:txEl>
                                              <p:pRg st="3" end="3"/>
                                            </p:txEl>
                                          </p:spTgt>
                                        </p:tgtEl>
                                        <p:attrNameLst>
                                          <p:attrName>style.visibility</p:attrName>
                                        </p:attrNameLst>
                                      </p:cBhvr>
                                      <p:to>
                                        <p:strVal val="visible"/>
                                      </p:to>
                                    </p:set>
                                    <p:animEffect transition="in" filter="fade">
                                      <p:cBhvr>
                                        <p:cTn id="40" dur="500"/>
                                        <p:tgtEl>
                                          <p:spTgt spid="5">
                                            <p:txEl>
                                              <p:pRg st="3" end="3"/>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2" fill="hold" grpId="0" nodeType="clickEffect">
                                  <p:stCondLst>
                                    <p:cond delay="0"/>
                                  </p:stCondLst>
                                  <p:childTnLst>
                                    <p:set>
                                      <p:cBhvr>
                                        <p:cTn id="44" dur="1" fill="hold">
                                          <p:stCondLst>
                                            <p:cond delay="0"/>
                                          </p:stCondLst>
                                        </p:cTn>
                                        <p:tgtEl>
                                          <p:spTgt spid="7"/>
                                        </p:tgtEl>
                                        <p:attrNameLst>
                                          <p:attrName>style.visibility</p:attrName>
                                        </p:attrNameLst>
                                      </p:cBhvr>
                                      <p:to>
                                        <p:strVal val="visible"/>
                                      </p:to>
                                    </p:set>
                                    <p:animEffect transition="in" filter="wipe(right)">
                                      <p:cBhvr>
                                        <p:cTn id="45" dur="500"/>
                                        <p:tgtEl>
                                          <p:spTgt spid="7"/>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2" fill="hold" grpId="0" nodeType="clickEffect">
                                  <p:stCondLst>
                                    <p:cond delay="0"/>
                                  </p:stCondLst>
                                  <p:childTnLst>
                                    <p:set>
                                      <p:cBhvr>
                                        <p:cTn id="49" dur="1" fill="hold">
                                          <p:stCondLst>
                                            <p:cond delay="0"/>
                                          </p:stCondLst>
                                        </p:cTn>
                                        <p:tgtEl>
                                          <p:spTgt spid="8"/>
                                        </p:tgtEl>
                                        <p:attrNameLst>
                                          <p:attrName>style.visibility</p:attrName>
                                        </p:attrNameLst>
                                      </p:cBhvr>
                                      <p:to>
                                        <p:strVal val="visible"/>
                                      </p:to>
                                    </p:set>
                                    <p:animEffect transition="in" filter="wipe(right)">
                                      <p:cBhvr>
                                        <p:cTn id="50" dur="500"/>
                                        <p:tgtEl>
                                          <p:spTgt spid="8"/>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4" fill="hold" grpId="0" nodeType="clickEffect">
                                  <p:stCondLst>
                                    <p:cond delay="0"/>
                                  </p:stCondLst>
                                  <p:childTnLst>
                                    <p:set>
                                      <p:cBhvr>
                                        <p:cTn id="54" dur="1" fill="hold">
                                          <p:stCondLst>
                                            <p:cond delay="0"/>
                                          </p:stCondLst>
                                        </p:cTn>
                                        <p:tgtEl>
                                          <p:spTgt spid="12"/>
                                        </p:tgtEl>
                                        <p:attrNameLst>
                                          <p:attrName>style.visibility</p:attrName>
                                        </p:attrNameLst>
                                      </p:cBhvr>
                                      <p:to>
                                        <p:strVal val="visible"/>
                                      </p:to>
                                    </p:set>
                                    <p:animEffect transition="in" filter="wipe(down)">
                                      <p:cBhvr>
                                        <p:cTn id="55" dur="500"/>
                                        <p:tgtEl>
                                          <p:spTgt spid="12"/>
                                        </p:tgtEl>
                                      </p:cBhvr>
                                    </p:animEffect>
                                  </p:childTnLst>
                                </p:cTn>
                              </p:par>
                              <p:par>
                                <p:cTn id="56" presetID="22" presetClass="entr" presetSubtype="4" fill="hold" grpId="0" nodeType="withEffect">
                                  <p:stCondLst>
                                    <p:cond delay="0"/>
                                  </p:stCondLst>
                                  <p:childTnLst>
                                    <p:set>
                                      <p:cBhvr>
                                        <p:cTn id="57" dur="1" fill="hold">
                                          <p:stCondLst>
                                            <p:cond delay="0"/>
                                          </p:stCondLst>
                                        </p:cTn>
                                        <p:tgtEl>
                                          <p:spTgt spid="9"/>
                                        </p:tgtEl>
                                        <p:attrNameLst>
                                          <p:attrName>style.visibility</p:attrName>
                                        </p:attrNameLst>
                                      </p:cBhvr>
                                      <p:to>
                                        <p:strVal val="visible"/>
                                      </p:to>
                                    </p:set>
                                    <p:animEffect transition="in" filter="wipe(down)">
                                      <p:cBhvr>
                                        <p:cTn id="58" dur="500"/>
                                        <p:tgtEl>
                                          <p:spTgt spid="9"/>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4" fill="hold" grpId="0" nodeType="clickEffect">
                                  <p:stCondLst>
                                    <p:cond delay="0"/>
                                  </p:stCondLst>
                                  <p:childTnLst>
                                    <p:set>
                                      <p:cBhvr>
                                        <p:cTn id="62" dur="1" fill="hold">
                                          <p:stCondLst>
                                            <p:cond delay="0"/>
                                          </p:stCondLst>
                                        </p:cTn>
                                        <p:tgtEl>
                                          <p:spTgt spid="14"/>
                                        </p:tgtEl>
                                        <p:attrNameLst>
                                          <p:attrName>style.visibility</p:attrName>
                                        </p:attrNameLst>
                                      </p:cBhvr>
                                      <p:to>
                                        <p:strVal val="visible"/>
                                      </p:to>
                                    </p:set>
                                    <p:animEffect transition="in" filter="wipe(down)">
                                      <p:cBhvr>
                                        <p:cTn id="63" dur="500"/>
                                        <p:tgtEl>
                                          <p:spTgt spid="14"/>
                                        </p:tgtEl>
                                      </p:cBhvr>
                                    </p:animEffect>
                                  </p:childTnLst>
                                </p:cTn>
                              </p:par>
                              <p:par>
                                <p:cTn id="64" presetID="22" presetClass="entr" presetSubtype="4" fill="hold" grpId="0" nodeType="withEffect">
                                  <p:stCondLst>
                                    <p:cond delay="0"/>
                                  </p:stCondLst>
                                  <p:childTnLst>
                                    <p:set>
                                      <p:cBhvr>
                                        <p:cTn id="65" dur="1" fill="hold">
                                          <p:stCondLst>
                                            <p:cond delay="0"/>
                                          </p:stCondLst>
                                        </p:cTn>
                                        <p:tgtEl>
                                          <p:spTgt spid="15"/>
                                        </p:tgtEl>
                                        <p:attrNameLst>
                                          <p:attrName>style.visibility</p:attrName>
                                        </p:attrNameLst>
                                      </p:cBhvr>
                                      <p:to>
                                        <p:strVal val="visible"/>
                                      </p:to>
                                    </p:set>
                                    <p:animEffect transition="in" filter="wipe(down)">
                                      <p:cBhvr>
                                        <p:cTn id="66"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7" grpId="0" animBg="1"/>
      <p:bldP spid="8" grpId="0"/>
      <p:bldP spid="9" grpId="0"/>
      <p:bldP spid="12" grpId="0" animBg="1"/>
      <p:bldP spid="14" grpId="0" animBg="1"/>
      <p:bldP spid="15"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类的初始化列表（续）</a:t>
            </a:r>
            <a:endParaRPr lang="zh-CN" altLang="en-US" dirty="0"/>
          </a:p>
        </p:txBody>
      </p:sp>
      <p:sp>
        <p:nvSpPr>
          <p:cNvPr id="4" name="TextBox 3"/>
          <p:cNvSpPr txBox="1"/>
          <p:nvPr/>
        </p:nvSpPr>
        <p:spPr>
          <a:xfrm>
            <a:off x="251519" y="3721244"/>
            <a:ext cx="8433719" cy="415498"/>
          </a:xfrm>
          <a:prstGeom prst="rect">
            <a:avLst/>
          </a:prstGeom>
          <a:solidFill>
            <a:srgbClr val="FFD073"/>
          </a:solidFill>
          <a:ln w="19050">
            <a:noFill/>
          </a:ln>
        </p:spPr>
        <p:txBody>
          <a:bodyPr wrap="square" rtlCol="0">
            <a:spAutoFit/>
          </a:bodyPr>
          <a:lstStyle>
            <a:defPPr>
              <a:defRPr lang="zh-CN"/>
            </a:defPPr>
            <a:lvl1pPr>
              <a:lnSpc>
                <a:spcPct val="150000"/>
              </a:lnSpc>
              <a:defRPr sz="1200" b="1">
                <a:latin typeface="Consolas" panose="020B0609020204030204" pitchFamily="49" charset="0"/>
                <a:ea typeface="微软雅黑" panose="020B0503020204020204" pitchFamily="34" charset="-122"/>
                <a:cs typeface="Consolas" panose="020B0609020204030204" pitchFamily="49" charset="0"/>
              </a:defRPr>
            </a:lvl1pPr>
          </a:lstStyle>
          <a:p>
            <a:r>
              <a:rPr lang="en-US" altLang="zh-CN" sz="1400" b="0" dirty="0" smtClean="0"/>
              <a:t>A::A( </a:t>
            </a:r>
            <a:r>
              <a:rPr lang="en-US" altLang="zh-CN" sz="1400" b="0" dirty="0" err="1" smtClean="0"/>
              <a:t>int</a:t>
            </a:r>
            <a:r>
              <a:rPr lang="en-US" altLang="zh-CN" sz="1400" b="0" dirty="0" smtClean="0"/>
              <a:t> ii ) : </a:t>
            </a:r>
            <a:r>
              <a:rPr lang="en-US" altLang="zh-CN" sz="1400" b="0" dirty="0" err="1" smtClean="0"/>
              <a:t>i</a:t>
            </a:r>
            <a:r>
              <a:rPr lang="en-US" altLang="zh-CN" sz="1400" b="0" dirty="0" smtClean="0"/>
              <a:t>(ii), ci(ii), </a:t>
            </a:r>
            <a:r>
              <a:rPr lang="en-US" altLang="zh-CN" sz="1400" b="0" dirty="0" err="1" smtClean="0"/>
              <a:t>ri</a:t>
            </a:r>
            <a:r>
              <a:rPr lang="en-US" altLang="zh-CN" sz="1400" b="0" dirty="0" smtClean="0"/>
              <a:t>(ii) { … }</a:t>
            </a:r>
            <a:endParaRPr lang="en-US" altLang="zh-CN" sz="1400" b="0" dirty="0"/>
          </a:p>
        </p:txBody>
      </p:sp>
      <p:sp>
        <p:nvSpPr>
          <p:cNvPr id="5" name="文本框 4"/>
          <p:cNvSpPr txBox="1"/>
          <p:nvPr/>
        </p:nvSpPr>
        <p:spPr>
          <a:xfrm>
            <a:off x="251520" y="1834951"/>
            <a:ext cx="8433719" cy="307777"/>
          </a:xfrm>
          <a:prstGeom prst="rect">
            <a:avLst/>
          </a:prstGeom>
          <a:solidFill>
            <a:schemeClr val="tx1"/>
          </a:solidFill>
        </p:spPr>
        <p:txBody>
          <a:bodyPr wrap="none" rtlCol="0">
            <a:spAutoFit/>
          </a:bodyPr>
          <a:lstStyle/>
          <a:p>
            <a:r>
              <a:rPr lang="en-US" altLang="zh-CN" sz="1400" dirty="0">
                <a:solidFill>
                  <a:schemeClr val="bg1"/>
                </a:solidFill>
                <a:latin typeface="Consolas" panose="020B0609020204030204" pitchFamily="49" charset="0"/>
                <a:cs typeface="Consolas" panose="020B0609020204030204" pitchFamily="49" charset="0"/>
              </a:rPr>
              <a:t>error C2758: 'ci' : must be initialized in constructor base/member initializer list</a:t>
            </a:r>
            <a:endParaRPr lang="zh-CN" altLang="en-US" sz="1400" dirty="0">
              <a:solidFill>
                <a:schemeClr val="bg1"/>
              </a:solidFill>
              <a:latin typeface="Consolas" panose="020B0609020204030204" pitchFamily="49" charset="0"/>
              <a:cs typeface="Consolas" panose="020B0609020204030204" pitchFamily="49" charset="0"/>
            </a:endParaRPr>
          </a:p>
        </p:txBody>
      </p:sp>
      <p:sp>
        <p:nvSpPr>
          <p:cNvPr id="6" name="文本框 5"/>
          <p:cNvSpPr txBox="1"/>
          <p:nvPr/>
        </p:nvSpPr>
        <p:spPr>
          <a:xfrm>
            <a:off x="0" y="1300118"/>
            <a:ext cx="4132478" cy="369332"/>
          </a:xfrm>
          <a:prstGeom prst="rect">
            <a:avLst/>
          </a:prstGeom>
          <a:noFill/>
        </p:spPr>
        <p:txBody>
          <a:bodyPr wrap="none" rtlCol="0">
            <a:spAutoFit/>
          </a:bodyPr>
          <a:lstStyle/>
          <a:p>
            <a:r>
              <a:rPr lang="en-US" altLang="zh-CN" dirty="0">
                <a:latin typeface="Consolas" panose="020B0609020204030204" pitchFamily="49" charset="0"/>
                <a:ea typeface="微软雅黑" panose="020B0503020204020204" pitchFamily="34" charset="-122"/>
                <a:cs typeface="Consolas" panose="020B0609020204030204" pitchFamily="49" charset="0"/>
              </a:rPr>
              <a:t> </a:t>
            </a:r>
            <a:r>
              <a:rPr lang="zh-CN" altLang="en-US" dirty="0">
                <a:latin typeface="Consolas" panose="020B0609020204030204" pitchFamily="49" charset="0"/>
                <a:ea typeface="微软雅黑" panose="020B0503020204020204" pitchFamily="34" charset="-122"/>
                <a:cs typeface="Consolas" panose="020B0609020204030204" pitchFamily="49" charset="0"/>
              </a:rPr>
              <a:t>上</a:t>
            </a:r>
            <a:r>
              <a:rPr lang="zh-CN" altLang="en-US" dirty="0" smtClean="0">
                <a:latin typeface="Consolas" panose="020B0609020204030204" pitchFamily="49" charset="0"/>
                <a:ea typeface="微软雅黑" panose="020B0503020204020204" pitchFamily="34" charset="-122"/>
                <a:cs typeface="Consolas" panose="020B0609020204030204" pitchFamily="49" charset="0"/>
              </a:rPr>
              <a:t>页代码在</a:t>
            </a:r>
            <a:r>
              <a:rPr lang="en-US" altLang="zh-CN" dirty="0" smtClean="0">
                <a:latin typeface="Consolas" panose="020B0609020204030204" pitchFamily="49" charset="0"/>
                <a:ea typeface="微软雅黑" panose="020B0503020204020204" pitchFamily="34" charset="-122"/>
                <a:cs typeface="Consolas" panose="020B0609020204030204" pitchFamily="49" charset="0"/>
              </a:rPr>
              <a:t>VC++</a:t>
            </a:r>
            <a:r>
              <a:rPr lang="zh-CN" altLang="en-US" dirty="0" smtClean="0">
                <a:latin typeface="Consolas" panose="020B0609020204030204" pitchFamily="49" charset="0"/>
                <a:ea typeface="微软雅黑" panose="020B0503020204020204" pitchFamily="34" charset="-122"/>
                <a:cs typeface="Consolas" panose="020B0609020204030204" pitchFamily="49" charset="0"/>
              </a:rPr>
              <a:t>下的编译报错信息：</a:t>
            </a:r>
            <a:endParaRPr lang="zh-CN" altLang="en-US" dirty="0">
              <a:latin typeface="Consolas" panose="020B0609020204030204" pitchFamily="49" charset="0"/>
              <a:ea typeface="微软雅黑" panose="020B0503020204020204" pitchFamily="34" charset="-122"/>
              <a:cs typeface="Consolas" panose="020B0609020204030204" pitchFamily="49" charset="0"/>
            </a:endParaRPr>
          </a:p>
        </p:txBody>
      </p:sp>
      <p:sp>
        <p:nvSpPr>
          <p:cNvPr id="7" name="文本框 6"/>
          <p:cNvSpPr txBox="1"/>
          <p:nvPr/>
        </p:nvSpPr>
        <p:spPr>
          <a:xfrm>
            <a:off x="214282" y="2643182"/>
            <a:ext cx="8433719" cy="307777"/>
          </a:xfrm>
          <a:prstGeom prst="rect">
            <a:avLst/>
          </a:prstGeom>
          <a:solidFill>
            <a:schemeClr val="tx1"/>
          </a:solidFill>
        </p:spPr>
        <p:txBody>
          <a:bodyPr wrap="none" rtlCol="0">
            <a:spAutoFit/>
          </a:bodyPr>
          <a:lstStyle/>
          <a:p>
            <a:r>
              <a:rPr lang="en-US" altLang="zh-CN" sz="1400" dirty="0">
                <a:solidFill>
                  <a:schemeClr val="bg1"/>
                </a:solidFill>
                <a:latin typeface="Consolas" panose="020B0609020204030204" pitchFamily="49" charset="0"/>
                <a:cs typeface="Consolas" panose="020B0609020204030204" pitchFamily="49" charset="0"/>
              </a:rPr>
              <a:t>error C2758: </a:t>
            </a:r>
            <a:r>
              <a:rPr lang="en-US" altLang="zh-CN" sz="1400" dirty="0" smtClean="0">
                <a:solidFill>
                  <a:schemeClr val="bg1"/>
                </a:solidFill>
                <a:latin typeface="Consolas" panose="020B0609020204030204" pitchFamily="49" charset="0"/>
                <a:cs typeface="Consolas" panose="020B0609020204030204" pitchFamily="49" charset="0"/>
              </a:rPr>
              <a:t>‘</a:t>
            </a:r>
            <a:r>
              <a:rPr lang="en-US" altLang="zh-CN" sz="1400" dirty="0" err="1" smtClean="0">
                <a:solidFill>
                  <a:schemeClr val="bg1"/>
                </a:solidFill>
                <a:latin typeface="Consolas" panose="020B0609020204030204" pitchFamily="49" charset="0"/>
                <a:cs typeface="Consolas" panose="020B0609020204030204" pitchFamily="49" charset="0"/>
              </a:rPr>
              <a:t>ri</a:t>
            </a:r>
            <a:r>
              <a:rPr lang="en-US" altLang="zh-CN" sz="1400" dirty="0">
                <a:solidFill>
                  <a:schemeClr val="bg1"/>
                </a:solidFill>
                <a:latin typeface="Consolas" panose="020B0609020204030204" pitchFamily="49" charset="0"/>
                <a:cs typeface="Consolas" panose="020B0609020204030204" pitchFamily="49" charset="0"/>
              </a:rPr>
              <a:t>' : must be initialized in constructor base/member initializer list</a:t>
            </a:r>
            <a:endParaRPr lang="zh-CN" altLang="en-US" sz="1400" dirty="0">
              <a:solidFill>
                <a:schemeClr val="bg1"/>
              </a:solidFill>
              <a:latin typeface="Consolas" panose="020B0609020204030204" pitchFamily="49" charset="0"/>
              <a:cs typeface="Consolas" panose="020B0609020204030204" pitchFamily="49" charset="0"/>
            </a:endParaRPr>
          </a:p>
        </p:txBody>
      </p:sp>
      <p:sp>
        <p:nvSpPr>
          <p:cNvPr id="8" name="文本框 7"/>
          <p:cNvSpPr txBox="1"/>
          <p:nvPr/>
        </p:nvSpPr>
        <p:spPr>
          <a:xfrm>
            <a:off x="214512" y="3247966"/>
            <a:ext cx="3565400" cy="369332"/>
          </a:xfrm>
          <a:prstGeom prst="rect">
            <a:avLst/>
          </a:prstGeom>
          <a:noFill/>
        </p:spPr>
        <p:txBody>
          <a:bodyPr wrap="none" rtlCol="0">
            <a:spAutoFit/>
          </a:bodyPr>
          <a:lstStyle/>
          <a:p>
            <a:r>
              <a:rPr lang="zh-CN" altLang="en-US" dirty="0">
                <a:latin typeface="Consolas" panose="020B0609020204030204" pitchFamily="49" charset="0"/>
                <a:ea typeface="微软雅黑" panose="020B0503020204020204" pitchFamily="34" charset="-122"/>
                <a:cs typeface="Consolas" panose="020B0609020204030204" pitchFamily="49" charset="0"/>
              </a:rPr>
              <a:t>类</a:t>
            </a:r>
            <a:r>
              <a:rPr lang="en-US" altLang="zh-CN" dirty="0" smtClean="0">
                <a:latin typeface="Consolas" panose="020B0609020204030204" pitchFamily="49" charset="0"/>
                <a:ea typeface="微软雅黑" panose="020B0503020204020204" pitchFamily="34" charset="-122"/>
                <a:cs typeface="Consolas" panose="020B0609020204030204" pitchFamily="49" charset="0"/>
              </a:rPr>
              <a:t> A</a:t>
            </a:r>
            <a:r>
              <a:rPr lang="zh-CN" altLang="en-US" dirty="0">
                <a:latin typeface="Consolas" panose="020B0609020204030204" pitchFamily="49" charset="0"/>
                <a:ea typeface="微软雅黑" panose="020B0503020204020204" pitchFamily="34" charset="-122"/>
                <a:cs typeface="Consolas" panose="020B0609020204030204" pitchFamily="49" charset="0"/>
              </a:rPr>
              <a:t> </a:t>
            </a:r>
            <a:r>
              <a:rPr lang="zh-CN" altLang="en-US" dirty="0" smtClean="0">
                <a:latin typeface="Consolas" panose="020B0609020204030204" pitchFamily="49" charset="0"/>
                <a:ea typeface="微软雅黑" panose="020B0503020204020204" pitchFamily="34" charset="-122"/>
                <a:cs typeface="Consolas" panose="020B0609020204030204" pitchFamily="49" charset="0"/>
              </a:rPr>
              <a:t>构造函数的正确定义方式：</a:t>
            </a:r>
            <a:endParaRPr lang="zh-CN" altLang="en-US" dirty="0">
              <a:latin typeface="Consolas" panose="020B0609020204030204" pitchFamily="49" charset="0"/>
              <a:ea typeface="微软雅黑" panose="020B0503020204020204" pitchFamily="34" charset="-122"/>
              <a:cs typeface="Consolas" panose="020B0609020204030204" pitchFamily="49" charset="0"/>
            </a:endParaRPr>
          </a:p>
        </p:txBody>
      </p:sp>
      <p:sp>
        <p:nvSpPr>
          <p:cNvPr id="9" name="文本框 8"/>
          <p:cNvSpPr txBox="1"/>
          <p:nvPr/>
        </p:nvSpPr>
        <p:spPr>
          <a:xfrm>
            <a:off x="2060752" y="4538019"/>
            <a:ext cx="2121496" cy="738664"/>
          </a:xfrm>
          <a:prstGeom prst="rect">
            <a:avLst/>
          </a:prstGeom>
          <a:noFill/>
        </p:spPr>
        <p:txBody>
          <a:bodyPr wrap="square" rtlCol="0">
            <a:spAutoFit/>
          </a:bodyPr>
          <a:lstStyle/>
          <a:p>
            <a:r>
              <a:rPr lang="zh-CN" altLang="en-US" sz="14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在初始化列表中完成初始化的成员，不能在构造函数内部再次初始化</a:t>
            </a:r>
            <a:endParaRPr lang="en-US" altLang="zh-CN" sz="14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endParaRPr>
          </a:p>
        </p:txBody>
      </p:sp>
      <p:sp>
        <p:nvSpPr>
          <p:cNvPr id="10" name="左大括号 9"/>
          <p:cNvSpPr/>
          <p:nvPr/>
        </p:nvSpPr>
        <p:spPr>
          <a:xfrm rot="16200000">
            <a:off x="2921964" y="3363141"/>
            <a:ext cx="212759" cy="1935183"/>
          </a:xfrm>
          <a:prstGeom prst="leftBrace">
            <a:avLst>
              <a:gd name="adj1" fmla="val 28535"/>
              <a:gd name="adj2" fmla="val 50000"/>
            </a:avLst>
          </a:prstGeom>
          <a:ln w="12700">
            <a:solidFill>
              <a:srgbClr val="3814B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1" name="灯片编号占位符 10"/>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12" name="矩形 11"/>
          <p:cNvSpPr/>
          <p:nvPr/>
        </p:nvSpPr>
        <p:spPr>
          <a:xfrm>
            <a:off x="214282" y="2214554"/>
            <a:ext cx="8429684" cy="369332"/>
          </a:xfrm>
          <a:prstGeom prst="rect">
            <a:avLst/>
          </a:prstGeom>
        </p:spPr>
        <p:txBody>
          <a:bodyPr wrap="square">
            <a:spAutoFit/>
          </a:bodyPr>
          <a:lstStyle/>
          <a:p>
            <a:r>
              <a:rPr lang="en-US" altLang="zh-CN" dirty="0" smtClean="0"/>
              <a:t>error C2758: “A::</a:t>
            </a:r>
            <a:r>
              <a:rPr lang="en-US" altLang="zh-CN" dirty="0" err="1" smtClean="0"/>
              <a:t>ci</a:t>
            </a:r>
            <a:r>
              <a:rPr lang="en-US" altLang="zh-CN" dirty="0" smtClean="0"/>
              <a:t>”: </a:t>
            </a:r>
            <a:r>
              <a:rPr lang="zh-CN" altLang="en-US" dirty="0" smtClean="0"/>
              <a:t>必须在构造函数基</a:t>
            </a:r>
            <a:r>
              <a:rPr lang="en-US" altLang="zh-CN" dirty="0" smtClean="0"/>
              <a:t>/</a:t>
            </a:r>
            <a:r>
              <a:rPr lang="zh-CN" altLang="en-US" dirty="0" smtClean="0"/>
              <a:t>成员初始值设定项列表中初始化</a:t>
            </a:r>
            <a:endParaRPr lang="zh-CN" altLang="en-US" dirty="0"/>
          </a:p>
        </p:txBody>
      </p:sp>
      <p:sp>
        <p:nvSpPr>
          <p:cNvPr id="13" name="矩形 12"/>
          <p:cNvSpPr/>
          <p:nvPr/>
        </p:nvSpPr>
        <p:spPr>
          <a:xfrm>
            <a:off x="285720" y="2928934"/>
            <a:ext cx="8358246" cy="369332"/>
          </a:xfrm>
          <a:prstGeom prst="rect">
            <a:avLst/>
          </a:prstGeom>
        </p:spPr>
        <p:txBody>
          <a:bodyPr wrap="square">
            <a:spAutoFit/>
          </a:bodyPr>
          <a:lstStyle/>
          <a:p>
            <a:r>
              <a:rPr lang="en-US" altLang="zh-CN" dirty="0" smtClean="0"/>
              <a:t>error C2758: “A::</a:t>
            </a:r>
            <a:r>
              <a:rPr lang="en-US" altLang="zh-CN" dirty="0" err="1" smtClean="0"/>
              <a:t>ri</a:t>
            </a:r>
            <a:r>
              <a:rPr lang="en-US" altLang="zh-CN" dirty="0" smtClean="0"/>
              <a:t>”: </a:t>
            </a:r>
            <a:r>
              <a:rPr lang="zh-CN" altLang="en-US" dirty="0" smtClean="0"/>
              <a:t>必须在构造函数基</a:t>
            </a:r>
            <a:r>
              <a:rPr lang="en-US" altLang="zh-CN" dirty="0" smtClean="0"/>
              <a:t>/</a:t>
            </a:r>
            <a:r>
              <a:rPr lang="zh-CN" altLang="en-US" dirty="0" smtClean="0"/>
              <a:t>成员初始值设定项列表中初始化</a:t>
            </a:r>
            <a:endParaRPr lang="zh-CN" altLang="en-US" dirty="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107504" y="58614"/>
            <a:ext cx="8229600" cy="922114"/>
          </a:xfrm>
        </p:spPr>
        <p:txBody>
          <a:bodyPr/>
          <a:lstStyle/>
          <a:p>
            <a:r>
              <a:rPr lang="zh-CN" altLang="en-US" dirty="0"/>
              <a:t>类的</a:t>
            </a:r>
            <a:r>
              <a:rPr lang="zh-CN" altLang="en-US" dirty="0" smtClean="0"/>
              <a:t>嵌套</a:t>
            </a:r>
            <a:endParaRPr lang="zh-CN" altLang="en-US" dirty="0"/>
          </a:p>
        </p:txBody>
      </p:sp>
      <p:sp>
        <p:nvSpPr>
          <p:cNvPr id="6" name="TextBox 3"/>
          <p:cNvSpPr txBox="1"/>
          <p:nvPr/>
        </p:nvSpPr>
        <p:spPr>
          <a:xfrm>
            <a:off x="611560" y="1412776"/>
            <a:ext cx="3672408" cy="2677656"/>
          </a:xfrm>
          <a:prstGeom prst="rect">
            <a:avLst/>
          </a:prstGeom>
          <a:solidFill>
            <a:srgbClr val="FFFF73"/>
          </a:solidFill>
          <a:ln w="19050">
            <a:noFill/>
          </a:ln>
        </p:spPr>
        <p:txBody>
          <a:bodyPr wrap="square" rtlCol="0">
            <a:spAutoFit/>
          </a:bodyPr>
          <a:lstStyle/>
          <a:p>
            <a:pPr>
              <a:lnSpc>
                <a:spcPct val="150000"/>
              </a:lnSpc>
            </a:pPr>
            <a:r>
              <a:rPr lang="en-US" altLang="zh-CN" sz="1400" dirty="0" smtClean="0">
                <a:latin typeface="Consolas" panose="020B0609020204030204" pitchFamily="49" charset="0"/>
                <a:ea typeface="微软雅黑" panose="020B0503020204020204" pitchFamily="34" charset="-122"/>
                <a:cs typeface="Consolas" panose="020B0609020204030204" pitchFamily="49" charset="0"/>
              </a:rPr>
              <a:t>class </a:t>
            </a:r>
            <a:r>
              <a:rPr lang="en-US" altLang="zh-CN" sz="1400" b="1" dirty="0" smtClean="0">
                <a:latin typeface="Consolas" panose="020B0609020204030204" pitchFamily="49" charset="0"/>
                <a:ea typeface="微软雅黑" panose="020B0503020204020204" pitchFamily="34" charset="-122"/>
                <a:cs typeface="Consolas" panose="020B0609020204030204" pitchFamily="49" charset="0"/>
              </a:rPr>
              <a:t>Point</a:t>
            </a:r>
            <a:r>
              <a:rPr lang="en-US" altLang="zh-CN" sz="1400" dirty="0" smtClean="0">
                <a:latin typeface="Consolas" panose="020B0609020204030204" pitchFamily="49" charset="0"/>
                <a:ea typeface="微软雅黑" panose="020B0503020204020204" pitchFamily="34" charset="-122"/>
                <a:cs typeface="Consolas" panose="020B0609020204030204" pitchFamily="49" charset="0"/>
              </a:rPr>
              <a:t> {</a:t>
            </a:r>
            <a:endParaRPr lang="en-US" altLang="zh-CN" sz="1400" dirty="0" smtClean="0">
              <a:latin typeface="Consolas" panose="020B0609020204030204" pitchFamily="49" charset="0"/>
              <a:ea typeface="微软雅黑" panose="020B0503020204020204" pitchFamily="34" charset="-122"/>
              <a:cs typeface="Consolas" panose="020B0609020204030204" pitchFamily="49" charset="0"/>
            </a:endParaRPr>
          </a:p>
          <a:p>
            <a:pPr>
              <a:lnSpc>
                <a:spcPct val="150000"/>
              </a:lnSpc>
            </a:pPr>
            <a:r>
              <a:rPr lang="en-US" altLang="zh-CN" sz="1400" dirty="0" smtClean="0">
                <a:latin typeface="Consolas" panose="020B0609020204030204" pitchFamily="49" charset="0"/>
                <a:ea typeface="微软雅黑" panose="020B0503020204020204" pitchFamily="34" charset="-122"/>
                <a:cs typeface="Consolas" panose="020B0609020204030204" pitchFamily="49" charset="0"/>
              </a:rPr>
              <a:t>public:</a:t>
            </a:r>
            <a:endParaRPr lang="en-US" altLang="zh-CN" sz="1400" dirty="0" smtClean="0">
              <a:latin typeface="Consolas" panose="020B0609020204030204" pitchFamily="49" charset="0"/>
              <a:ea typeface="微软雅黑" panose="020B0503020204020204" pitchFamily="34" charset="-122"/>
              <a:cs typeface="Consolas" panose="020B0609020204030204" pitchFamily="49" charset="0"/>
            </a:endParaRPr>
          </a:p>
          <a:p>
            <a:pPr>
              <a:lnSpc>
                <a:spcPct val="150000"/>
              </a:lnSpc>
            </a:pPr>
            <a:r>
              <a:rPr lang="en-US" altLang="zh-CN" sz="1400" dirty="0" smtClean="0">
                <a:latin typeface="Consolas" panose="020B0609020204030204" pitchFamily="49" charset="0"/>
                <a:ea typeface="微软雅黑" panose="020B0503020204020204" pitchFamily="34" charset="-122"/>
                <a:cs typeface="Consolas" panose="020B0609020204030204" pitchFamily="49" charset="0"/>
              </a:rPr>
              <a:t>  Point( double x, double y ); </a:t>
            </a:r>
            <a:endParaRPr lang="en-US" altLang="zh-CN" sz="1400" dirty="0" smtClean="0">
              <a:latin typeface="Consolas" panose="020B0609020204030204" pitchFamily="49" charset="0"/>
              <a:ea typeface="微软雅黑" panose="020B0503020204020204" pitchFamily="34" charset="-122"/>
              <a:cs typeface="Consolas" panose="020B0609020204030204" pitchFamily="49" charset="0"/>
            </a:endParaRPr>
          </a:p>
          <a:p>
            <a:pPr>
              <a:lnSpc>
                <a:spcPct val="150000"/>
              </a:lnSpc>
            </a:pPr>
            <a:r>
              <a:rPr lang="en-US" altLang="zh-CN" sz="1400" dirty="0">
                <a:latin typeface="Consolas" panose="020B0609020204030204" pitchFamily="49" charset="0"/>
                <a:ea typeface="微软雅黑" panose="020B0503020204020204" pitchFamily="34" charset="-122"/>
                <a:cs typeface="Consolas" panose="020B0609020204030204" pitchFamily="49" charset="0"/>
              </a:rPr>
              <a:t>  </a:t>
            </a:r>
            <a:r>
              <a:rPr lang="en-US" altLang="zh-CN" sz="1400" dirty="0" smtClean="0">
                <a:latin typeface="Consolas" panose="020B0609020204030204" pitchFamily="49" charset="0"/>
                <a:ea typeface="微软雅黑" panose="020B0503020204020204" pitchFamily="34" charset="-122"/>
                <a:cs typeface="Consolas" panose="020B0609020204030204" pitchFamily="49" charset="0"/>
              </a:rPr>
              <a:t>double </a:t>
            </a:r>
            <a:r>
              <a:rPr lang="en-US" altLang="zh-CN" sz="1400" dirty="0" err="1" smtClean="0">
                <a:latin typeface="Consolas" panose="020B0609020204030204" pitchFamily="49" charset="0"/>
                <a:ea typeface="微软雅黑" panose="020B0503020204020204" pitchFamily="34" charset="-122"/>
                <a:cs typeface="Consolas" panose="020B0609020204030204" pitchFamily="49" charset="0"/>
              </a:rPr>
              <a:t>getX</a:t>
            </a:r>
            <a:r>
              <a:rPr lang="en-US" altLang="zh-CN" sz="1400" dirty="0" smtClean="0">
                <a:latin typeface="Consolas" panose="020B0609020204030204" pitchFamily="49" charset="0"/>
                <a:ea typeface="微软雅黑" panose="020B0503020204020204" pitchFamily="34" charset="-122"/>
                <a:cs typeface="Consolas" panose="020B0609020204030204" pitchFamily="49" charset="0"/>
              </a:rPr>
              <a:t>();</a:t>
            </a:r>
            <a:endParaRPr lang="en-US" altLang="zh-CN" sz="1400" dirty="0" smtClean="0">
              <a:latin typeface="Consolas" panose="020B0609020204030204" pitchFamily="49" charset="0"/>
              <a:ea typeface="微软雅黑" panose="020B0503020204020204" pitchFamily="34" charset="-122"/>
              <a:cs typeface="Consolas" panose="020B0609020204030204" pitchFamily="49" charset="0"/>
            </a:endParaRPr>
          </a:p>
          <a:p>
            <a:pPr>
              <a:lnSpc>
                <a:spcPct val="150000"/>
              </a:lnSpc>
            </a:pPr>
            <a:r>
              <a:rPr lang="en-US" altLang="zh-CN" sz="1400" dirty="0">
                <a:latin typeface="Consolas" panose="020B0609020204030204" pitchFamily="49" charset="0"/>
                <a:ea typeface="微软雅黑" panose="020B0503020204020204" pitchFamily="34" charset="-122"/>
                <a:cs typeface="Consolas" panose="020B0609020204030204" pitchFamily="49" charset="0"/>
              </a:rPr>
              <a:t> </a:t>
            </a:r>
            <a:r>
              <a:rPr lang="en-US" altLang="zh-CN" sz="1400" dirty="0" smtClean="0">
                <a:latin typeface="Consolas" panose="020B0609020204030204" pitchFamily="49" charset="0"/>
                <a:ea typeface="微软雅黑" panose="020B0503020204020204" pitchFamily="34" charset="-122"/>
                <a:cs typeface="Consolas" panose="020B0609020204030204" pitchFamily="49" charset="0"/>
              </a:rPr>
              <a:t> double </a:t>
            </a:r>
            <a:r>
              <a:rPr lang="en-US" altLang="zh-CN" sz="1400" dirty="0" err="1" smtClean="0">
                <a:latin typeface="Consolas" panose="020B0609020204030204" pitchFamily="49" charset="0"/>
                <a:ea typeface="微软雅黑" panose="020B0503020204020204" pitchFamily="34" charset="-122"/>
                <a:cs typeface="Consolas" panose="020B0609020204030204" pitchFamily="49" charset="0"/>
              </a:rPr>
              <a:t>getY</a:t>
            </a:r>
            <a:r>
              <a:rPr lang="en-US" altLang="zh-CN" sz="1400" dirty="0" smtClean="0">
                <a:latin typeface="Consolas" panose="020B0609020204030204" pitchFamily="49" charset="0"/>
                <a:ea typeface="微软雅黑" panose="020B0503020204020204" pitchFamily="34" charset="-122"/>
                <a:cs typeface="Consolas" panose="020B0609020204030204" pitchFamily="49" charset="0"/>
              </a:rPr>
              <a:t>();</a:t>
            </a:r>
            <a:endParaRPr lang="en-US" altLang="zh-CN" sz="1400" dirty="0" smtClean="0">
              <a:latin typeface="Consolas" panose="020B0609020204030204" pitchFamily="49" charset="0"/>
              <a:ea typeface="微软雅黑" panose="020B0503020204020204" pitchFamily="34" charset="-122"/>
              <a:cs typeface="Consolas" panose="020B0609020204030204" pitchFamily="49" charset="0"/>
            </a:endParaRPr>
          </a:p>
          <a:p>
            <a:pPr>
              <a:lnSpc>
                <a:spcPct val="150000"/>
              </a:lnSpc>
            </a:pPr>
            <a:r>
              <a:rPr lang="en-US" altLang="zh-CN" sz="1400" dirty="0" smtClean="0">
                <a:latin typeface="Consolas" panose="020B0609020204030204" pitchFamily="49" charset="0"/>
                <a:ea typeface="微软雅黑" panose="020B0503020204020204" pitchFamily="34" charset="-122"/>
                <a:cs typeface="Consolas" panose="020B0609020204030204" pitchFamily="49" charset="0"/>
              </a:rPr>
              <a:t>private:</a:t>
            </a:r>
            <a:endParaRPr lang="en-US" altLang="zh-CN" sz="1400" dirty="0" smtClean="0">
              <a:latin typeface="Consolas" panose="020B0609020204030204" pitchFamily="49" charset="0"/>
              <a:ea typeface="微软雅黑" panose="020B0503020204020204" pitchFamily="34" charset="-122"/>
              <a:cs typeface="Consolas" panose="020B0609020204030204" pitchFamily="49" charset="0"/>
            </a:endParaRPr>
          </a:p>
          <a:p>
            <a:pPr>
              <a:lnSpc>
                <a:spcPct val="150000"/>
              </a:lnSpc>
            </a:pPr>
            <a:r>
              <a:rPr lang="en-US" altLang="zh-CN" sz="1400" dirty="0" smtClean="0">
                <a:latin typeface="Consolas" panose="020B0609020204030204" pitchFamily="49" charset="0"/>
                <a:ea typeface="微软雅黑" panose="020B0503020204020204" pitchFamily="34" charset="-122"/>
                <a:cs typeface="Consolas" panose="020B0609020204030204" pitchFamily="49" charset="0"/>
              </a:rPr>
              <a:t>  double x, y;</a:t>
            </a:r>
            <a:endParaRPr lang="en-US" altLang="zh-CN" sz="1400" dirty="0" smtClean="0">
              <a:latin typeface="Consolas" panose="020B0609020204030204" pitchFamily="49" charset="0"/>
              <a:ea typeface="微软雅黑" panose="020B0503020204020204" pitchFamily="34" charset="-122"/>
              <a:cs typeface="Consolas" panose="020B0609020204030204" pitchFamily="49" charset="0"/>
            </a:endParaRPr>
          </a:p>
          <a:p>
            <a:pPr>
              <a:lnSpc>
                <a:spcPct val="150000"/>
              </a:lnSpc>
            </a:pPr>
            <a:r>
              <a:rPr lang="en-US" altLang="zh-CN" sz="1400" dirty="0" smtClean="0">
                <a:latin typeface="Consolas" panose="020B0609020204030204" pitchFamily="49" charset="0"/>
                <a:ea typeface="微软雅黑" panose="020B0503020204020204" pitchFamily="34" charset="-122"/>
                <a:cs typeface="Consolas" panose="020B0609020204030204" pitchFamily="49" charset="0"/>
              </a:rPr>
              <a:t>}; </a:t>
            </a:r>
            <a:r>
              <a:rPr lang="en-US" altLang="zh-CN" sz="14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 </a:t>
            </a:r>
            <a:endParaRPr lang="en-US" altLang="zh-CN" sz="14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endParaRPr>
          </a:p>
        </p:txBody>
      </p:sp>
      <p:sp>
        <p:nvSpPr>
          <p:cNvPr id="7" name="TextBox 3"/>
          <p:cNvSpPr txBox="1"/>
          <p:nvPr/>
        </p:nvSpPr>
        <p:spPr>
          <a:xfrm>
            <a:off x="4788024" y="1412776"/>
            <a:ext cx="3672408" cy="2677656"/>
          </a:xfrm>
          <a:prstGeom prst="rect">
            <a:avLst/>
          </a:prstGeom>
          <a:solidFill>
            <a:srgbClr val="FFFF73"/>
          </a:solidFill>
          <a:ln w="19050">
            <a:noFill/>
          </a:ln>
        </p:spPr>
        <p:txBody>
          <a:bodyPr wrap="square" rtlCol="0">
            <a:spAutoFit/>
          </a:bodyPr>
          <a:lstStyle/>
          <a:p>
            <a:pPr>
              <a:lnSpc>
                <a:spcPct val="150000"/>
              </a:lnSpc>
            </a:pPr>
            <a:r>
              <a:rPr lang="en-US" altLang="zh-CN" sz="1400" dirty="0" smtClean="0">
                <a:latin typeface="Consolas" panose="020B0609020204030204" pitchFamily="49" charset="0"/>
                <a:ea typeface="微软雅黑" panose="020B0503020204020204" pitchFamily="34" charset="-122"/>
                <a:cs typeface="Consolas" panose="020B0609020204030204" pitchFamily="49" charset="0"/>
              </a:rPr>
              <a:t>class </a:t>
            </a:r>
            <a:r>
              <a:rPr lang="en-US" altLang="zh-CN" sz="1400" b="1" dirty="0" smtClean="0">
                <a:latin typeface="Consolas" panose="020B0609020204030204" pitchFamily="49" charset="0"/>
                <a:ea typeface="微软雅黑" panose="020B0503020204020204" pitchFamily="34" charset="-122"/>
                <a:cs typeface="Consolas" panose="020B0609020204030204" pitchFamily="49" charset="0"/>
              </a:rPr>
              <a:t>Line</a:t>
            </a:r>
            <a:r>
              <a:rPr lang="en-US" altLang="zh-CN" sz="1400" dirty="0" smtClean="0">
                <a:latin typeface="Consolas" panose="020B0609020204030204" pitchFamily="49" charset="0"/>
                <a:ea typeface="微软雅黑" panose="020B0503020204020204" pitchFamily="34" charset="-122"/>
                <a:cs typeface="Consolas" panose="020B0609020204030204" pitchFamily="49" charset="0"/>
              </a:rPr>
              <a:t> {</a:t>
            </a:r>
            <a:endParaRPr lang="en-US" altLang="zh-CN" sz="1400" dirty="0" smtClean="0">
              <a:latin typeface="Consolas" panose="020B0609020204030204" pitchFamily="49" charset="0"/>
              <a:ea typeface="微软雅黑" panose="020B0503020204020204" pitchFamily="34" charset="-122"/>
              <a:cs typeface="Consolas" panose="020B0609020204030204" pitchFamily="49" charset="0"/>
            </a:endParaRPr>
          </a:p>
          <a:p>
            <a:pPr>
              <a:lnSpc>
                <a:spcPct val="150000"/>
              </a:lnSpc>
            </a:pPr>
            <a:r>
              <a:rPr lang="en-US" altLang="zh-CN" sz="1400" dirty="0" smtClean="0">
                <a:latin typeface="Consolas" panose="020B0609020204030204" pitchFamily="49" charset="0"/>
                <a:ea typeface="微软雅黑" panose="020B0503020204020204" pitchFamily="34" charset="-122"/>
                <a:cs typeface="Consolas" panose="020B0609020204030204" pitchFamily="49" charset="0"/>
              </a:rPr>
              <a:t>public:</a:t>
            </a:r>
            <a:endParaRPr lang="en-US" altLang="zh-CN" sz="1400" dirty="0" smtClean="0">
              <a:latin typeface="Consolas" panose="020B0609020204030204" pitchFamily="49" charset="0"/>
              <a:ea typeface="微软雅黑" panose="020B0503020204020204" pitchFamily="34" charset="-122"/>
              <a:cs typeface="Consolas" panose="020B0609020204030204" pitchFamily="49" charset="0"/>
            </a:endParaRPr>
          </a:p>
          <a:p>
            <a:pPr>
              <a:lnSpc>
                <a:spcPct val="150000"/>
              </a:lnSpc>
            </a:pPr>
            <a:r>
              <a:rPr lang="en-US" altLang="zh-CN" sz="1400" dirty="0" smtClean="0">
                <a:latin typeface="Consolas" panose="020B0609020204030204" pitchFamily="49" charset="0"/>
                <a:ea typeface="微软雅黑" panose="020B0503020204020204" pitchFamily="34" charset="-122"/>
                <a:cs typeface="Consolas" panose="020B0609020204030204" pitchFamily="49" charset="0"/>
              </a:rPr>
              <a:t>  Line( Point p1, Point p2 ); </a:t>
            </a:r>
            <a:r>
              <a:rPr lang="en-US" altLang="zh-CN" sz="14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 </a:t>
            </a:r>
            <a:endParaRPr lang="en-US" altLang="zh-CN" sz="14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endParaRPr>
          </a:p>
          <a:p>
            <a:pPr>
              <a:lnSpc>
                <a:spcPct val="150000"/>
              </a:lnSpc>
            </a:pPr>
            <a:r>
              <a:rPr lang="en-US" altLang="zh-CN" sz="1400" dirty="0">
                <a:latin typeface="Consolas" panose="020B0609020204030204" pitchFamily="49" charset="0"/>
                <a:ea typeface="微软雅黑" panose="020B0503020204020204" pitchFamily="34" charset="-122"/>
                <a:cs typeface="Consolas" panose="020B0609020204030204" pitchFamily="49" charset="0"/>
              </a:rPr>
              <a:t> </a:t>
            </a:r>
            <a:r>
              <a:rPr lang="en-US" altLang="zh-CN" sz="1400" dirty="0" smtClean="0">
                <a:latin typeface="Consolas" panose="020B0609020204030204" pitchFamily="49" charset="0"/>
                <a:ea typeface="微软雅黑" panose="020B0503020204020204" pitchFamily="34" charset="-122"/>
                <a:cs typeface="Consolas" panose="020B0609020204030204" pitchFamily="49" charset="0"/>
              </a:rPr>
              <a:t> double </a:t>
            </a:r>
            <a:r>
              <a:rPr lang="en-US" altLang="zh-CN" sz="1400" dirty="0" err="1" smtClean="0">
                <a:latin typeface="Consolas" panose="020B0609020204030204" pitchFamily="49" charset="0"/>
                <a:ea typeface="微软雅黑" panose="020B0503020204020204" pitchFamily="34" charset="-122"/>
                <a:cs typeface="Consolas" panose="020B0609020204030204" pitchFamily="49" charset="0"/>
              </a:rPr>
              <a:t>getLength</a:t>
            </a:r>
            <a:r>
              <a:rPr lang="en-US" altLang="zh-CN" sz="1400" dirty="0" smtClean="0">
                <a:latin typeface="Consolas" panose="020B0609020204030204" pitchFamily="49" charset="0"/>
                <a:ea typeface="微软雅黑" panose="020B0503020204020204" pitchFamily="34" charset="-122"/>
                <a:cs typeface="Consolas" panose="020B0609020204030204" pitchFamily="49" charset="0"/>
              </a:rPr>
              <a:t>();</a:t>
            </a:r>
            <a:endParaRPr lang="en-US" altLang="zh-CN" sz="1400" dirty="0" smtClean="0">
              <a:latin typeface="Consolas" panose="020B0609020204030204" pitchFamily="49" charset="0"/>
              <a:ea typeface="微软雅黑" panose="020B0503020204020204" pitchFamily="34" charset="-122"/>
              <a:cs typeface="Consolas" panose="020B0609020204030204" pitchFamily="49" charset="0"/>
            </a:endParaRPr>
          </a:p>
          <a:p>
            <a:pPr>
              <a:lnSpc>
                <a:spcPct val="150000"/>
              </a:lnSpc>
            </a:pPr>
            <a:r>
              <a:rPr lang="en-US" altLang="zh-CN" sz="1400" dirty="0">
                <a:latin typeface="Consolas" panose="020B0609020204030204" pitchFamily="49" charset="0"/>
                <a:ea typeface="微软雅黑" panose="020B0503020204020204" pitchFamily="34" charset="-122"/>
                <a:cs typeface="Consolas" panose="020B0609020204030204" pitchFamily="49" charset="0"/>
              </a:rPr>
              <a:t> </a:t>
            </a:r>
            <a:r>
              <a:rPr lang="en-US" altLang="zh-CN" sz="1400" dirty="0" smtClean="0">
                <a:latin typeface="Consolas" panose="020B0609020204030204" pitchFamily="49" charset="0"/>
                <a:ea typeface="微软雅黑" panose="020B0503020204020204" pitchFamily="34" charset="-122"/>
                <a:cs typeface="Consolas" panose="020B0609020204030204" pitchFamily="49" charset="0"/>
              </a:rPr>
              <a:t> void  </a:t>
            </a:r>
            <a:r>
              <a:rPr lang="en-US" altLang="zh-CN" sz="1400" dirty="0" err="1" smtClean="0">
                <a:latin typeface="Consolas" panose="020B0609020204030204" pitchFamily="49" charset="0"/>
                <a:ea typeface="微软雅黑" panose="020B0503020204020204" pitchFamily="34" charset="-122"/>
                <a:cs typeface="Consolas" panose="020B0609020204030204" pitchFamily="49" charset="0"/>
              </a:rPr>
              <a:t>drawLine</a:t>
            </a:r>
            <a:r>
              <a:rPr lang="en-US" altLang="zh-CN" sz="1400" dirty="0" smtClean="0">
                <a:latin typeface="Consolas" panose="020B0609020204030204" pitchFamily="49" charset="0"/>
                <a:ea typeface="微软雅黑" panose="020B0503020204020204" pitchFamily="34" charset="-122"/>
                <a:cs typeface="Consolas" panose="020B0609020204030204" pitchFamily="49" charset="0"/>
              </a:rPr>
              <a:t>();</a:t>
            </a:r>
            <a:endParaRPr lang="en-US" altLang="zh-CN" sz="1400" dirty="0" smtClean="0">
              <a:latin typeface="Consolas" panose="020B0609020204030204" pitchFamily="49" charset="0"/>
              <a:ea typeface="微软雅黑" panose="020B0503020204020204" pitchFamily="34" charset="-122"/>
              <a:cs typeface="Consolas" panose="020B0609020204030204" pitchFamily="49" charset="0"/>
            </a:endParaRPr>
          </a:p>
          <a:p>
            <a:pPr>
              <a:lnSpc>
                <a:spcPct val="150000"/>
              </a:lnSpc>
            </a:pPr>
            <a:r>
              <a:rPr lang="en-US" altLang="zh-CN" sz="1400" dirty="0" smtClean="0">
                <a:latin typeface="Consolas" panose="020B0609020204030204" pitchFamily="49" charset="0"/>
                <a:ea typeface="微软雅黑" panose="020B0503020204020204" pitchFamily="34" charset="-122"/>
                <a:cs typeface="Consolas" panose="020B0609020204030204" pitchFamily="49" charset="0"/>
              </a:rPr>
              <a:t>private:</a:t>
            </a:r>
            <a:endParaRPr lang="en-US" altLang="zh-CN" sz="1400" dirty="0" smtClean="0">
              <a:latin typeface="Consolas" panose="020B0609020204030204" pitchFamily="49" charset="0"/>
              <a:ea typeface="微软雅黑" panose="020B0503020204020204" pitchFamily="34" charset="-122"/>
              <a:cs typeface="Consolas" panose="020B0609020204030204" pitchFamily="49" charset="0"/>
            </a:endParaRPr>
          </a:p>
          <a:p>
            <a:pPr>
              <a:lnSpc>
                <a:spcPct val="150000"/>
              </a:lnSpc>
            </a:pPr>
            <a:r>
              <a:rPr lang="en-US" altLang="zh-CN" sz="1400" dirty="0" smtClean="0">
                <a:latin typeface="Consolas" panose="020B0609020204030204" pitchFamily="49" charset="0"/>
                <a:ea typeface="微软雅黑" panose="020B0503020204020204" pitchFamily="34" charset="-122"/>
                <a:cs typeface="Consolas" panose="020B0609020204030204" pitchFamily="49" charset="0"/>
              </a:rPr>
              <a:t>  </a:t>
            </a:r>
            <a:r>
              <a:rPr lang="en-US" altLang="zh-CN" sz="1400" b="1" dirty="0" smtClean="0">
                <a:solidFill>
                  <a:srgbClr val="FF0000"/>
                </a:solidFill>
                <a:latin typeface="Consolas" panose="020B0609020204030204" pitchFamily="49" charset="0"/>
                <a:ea typeface="微软雅黑" panose="020B0503020204020204" pitchFamily="34" charset="-122"/>
                <a:cs typeface="Consolas" panose="020B0609020204030204" pitchFamily="49" charset="0"/>
              </a:rPr>
              <a:t>Point</a:t>
            </a:r>
            <a:r>
              <a:rPr lang="en-US" altLang="zh-CN" sz="1400" dirty="0" smtClean="0">
                <a:latin typeface="Consolas" panose="020B0609020204030204" pitchFamily="49" charset="0"/>
                <a:ea typeface="微软雅黑" panose="020B0503020204020204" pitchFamily="34" charset="-122"/>
                <a:cs typeface="Consolas" panose="020B0609020204030204" pitchFamily="49" charset="0"/>
              </a:rPr>
              <a:t> p1, p2;</a:t>
            </a:r>
            <a:endParaRPr lang="en-US" altLang="zh-CN" sz="1400" dirty="0" smtClean="0">
              <a:latin typeface="Consolas" panose="020B0609020204030204" pitchFamily="49" charset="0"/>
              <a:ea typeface="微软雅黑" panose="020B0503020204020204" pitchFamily="34" charset="-122"/>
              <a:cs typeface="Consolas" panose="020B0609020204030204" pitchFamily="49" charset="0"/>
            </a:endParaRPr>
          </a:p>
          <a:p>
            <a:pPr>
              <a:lnSpc>
                <a:spcPct val="150000"/>
              </a:lnSpc>
            </a:pPr>
            <a:r>
              <a:rPr lang="en-US" altLang="zh-CN" sz="1400" dirty="0" smtClean="0">
                <a:latin typeface="Consolas" panose="020B0609020204030204" pitchFamily="49" charset="0"/>
                <a:ea typeface="微软雅黑" panose="020B0503020204020204" pitchFamily="34" charset="-122"/>
                <a:cs typeface="Consolas" panose="020B0609020204030204" pitchFamily="49" charset="0"/>
              </a:rPr>
              <a:t>}; </a:t>
            </a:r>
            <a:r>
              <a:rPr lang="en-US" altLang="zh-CN" sz="14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 </a:t>
            </a:r>
            <a:endParaRPr lang="en-US" altLang="zh-CN" sz="14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endParaRPr>
          </a:p>
        </p:txBody>
      </p:sp>
      <p:sp>
        <p:nvSpPr>
          <p:cNvPr id="8" name="文本框 6"/>
          <p:cNvSpPr txBox="1"/>
          <p:nvPr/>
        </p:nvSpPr>
        <p:spPr>
          <a:xfrm>
            <a:off x="611560" y="4522480"/>
            <a:ext cx="7848872" cy="923330"/>
          </a:xfrm>
          <a:prstGeom prst="rect">
            <a:avLst/>
          </a:prstGeom>
          <a:noFill/>
        </p:spPr>
        <p:txBody>
          <a:bodyPr wrap="square" rtlCol="0">
            <a:spAutoFit/>
          </a:bodyPr>
          <a:lstStyle/>
          <a:p>
            <a:pPr>
              <a:lnSpc>
                <a:spcPct val="150000"/>
              </a:lnSpc>
            </a:pPr>
            <a:r>
              <a:rPr lang="zh-CN" altLang="en-US" dirty="0">
                <a:solidFill>
                  <a:schemeClr val="tx1">
                    <a:lumMod val="75000"/>
                    <a:lumOff val="25000"/>
                  </a:schemeClr>
                </a:solidFill>
                <a:latin typeface="Consolas" panose="020B0609020204030204" pitchFamily="49" charset="0"/>
                <a:ea typeface="微软雅黑" panose="020B0503020204020204" pitchFamily="34" charset="-122"/>
                <a:cs typeface="Consolas" panose="020B0609020204030204" pitchFamily="49" charset="0"/>
              </a:rPr>
              <a:t>一</a:t>
            </a:r>
            <a:r>
              <a:rPr lang="zh-CN" altLang="en-US" dirty="0" smtClean="0">
                <a:solidFill>
                  <a:schemeClr val="tx1">
                    <a:lumMod val="75000"/>
                    <a:lumOff val="25000"/>
                  </a:schemeClr>
                </a:solidFill>
                <a:latin typeface="Consolas" panose="020B0609020204030204" pitchFamily="49" charset="0"/>
                <a:ea typeface="微软雅黑" panose="020B0503020204020204" pitchFamily="34" charset="-122"/>
                <a:cs typeface="Consolas" panose="020B0609020204030204" pitchFamily="49" charset="0"/>
              </a:rPr>
              <a:t>个类 </a:t>
            </a:r>
            <a:r>
              <a:rPr lang="en-US" altLang="zh-CN" dirty="0" smtClean="0">
                <a:solidFill>
                  <a:schemeClr val="tx1">
                    <a:lumMod val="75000"/>
                    <a:lumOff val="25000"/>
                  </a:schemeClr>
                </a:solidFill>
                <a:latin typeface="Consolas" panose="020B0609020204030204" pitchFamily="49" charset="0"/>
                <a:ea typeface="微软雅黑" panose="020B0503020204020204" pitchFamily="34" charset="-122"/>
                <a:cs typeface="Consolas" panose="020B0609020204030204" pitchFamily="49" charset="0"/>
              </a:rPr>
              <a:t>A </a:t>
            </a:r>
            <a:r>
              <a:rPr lang="zh-CN" altLang="en-US" dirty="0" smtClean="0">
                <a:solidFill>
                  <a:schemeClr val="tx1">
                    <a:lumMod val="75000"/>
                    <a:lumOff val="25000"/>
                  </a:schemeClr>
                </a:solidFill>
                <a:latin typeface="Consolas" panose="020B0609020204030204" pitchFamily="49" charset="0"/>
                <a:ea typeface="微软雅黑" panose="020B0503020204020204" pitchFamily="34" charset="-122"/>
                <a:cs typeface="Consolas" panose="020B0609020204030204" pitchFamily="49" charset="0"/>
              </a:rPr>
              <a:t>内，其数据成员为其他自定义类类型 </a:t>
            </a:r>
            <a:r>
              <a:rPr lang="en-US" altLang="zh-CN" dirty="0" smtClean="0">
                <a:solidFill>
                  <a:schemeClr val="tx1">
                    <a:lumMod val="75000"/>
                    <a:lumOff val="25000"/>
                  </a:schemeClr>
                </a:solidFill>
                <a:latin typeface="Consolas" panose="020B0609020204030204" pitchFamily="49" charset="0"/>
                <a:ea typeface="微软雅黑" panose="020B0503020204020204" pitchFamily="34" charset="-122"/>
                <a:cs typeface="Consolas" panose="020B0609020204030204" pitchFamily="49" charset="0"/>
              </a:rPr>
              <a:t>B</a:t>
            </a:r>
            <a:r>
              <a:rPr lang="zh-CN" altLang="en-US" dirty="0" smtClean="0">
                <a:solidFill>
                  <a:schemeClr val="tx1">
                    <a:lumMod val="75000"/>
                    <a:lumOff val="25000"/>
                  </a:schemeClr>
                </a:solidFill>
                <a:latin typeface="Consolas" panose="020B0609020204030204" pitchFamily="49" charset="0"/>
                <a:ea typeface="微软雅黑" panose="020B0503020204020204" pitchFamily="34" charset="-122"/>
                <a:cs typeface="Consolas" panose="020B0609020204030204" pitchFamily="49" charset="0"/>
              </a:rPr>
              <a:t>，则称</a:t>
            </a:r>
            <a:r>
              <a:rPr lang="en-US" altLang="zh-CN" dirty="0" smtClean="0">
                <a:solidFill>
                  <a:schemeClr val="tx1">
                    <a:lumMod val="75000"/>
                    <a:lumOff val="25000"/>
                  </a:schemeClr>
                </a:solidFill>
                <a:latin typeface="Consolas" panose="020B0609020204030204" pitchFamily="49" charset="0"/>
                <a:ea typeface="微软雅黑" panose="020B0503020204020204" pitchFamily="34" charset="-122"/>
                <a:cs typeface="Consolas" panose="020B0609020204030204" pitchFamily="49" charset="0"/>
              </a:rPr>
              <a:t>“</a:t>
            </a:r>
            <a:r>
              <a:rPr lang="zh-CN" altLang="en-US" dirty="0" smtClean="0">
                <a:solidFill>
                  <a:schemeClr val="tx1">
                    <a:lumMod val="75000"/>
                    <a:lumOff val="25000"/>
                  </a:schemeClr>
                </a:solidFill>
                <a:latin typeface="Consolas" panose="020B0609020204030204" pitchFamily="49" charset="0"/>
                <a:ea typeface="微软雅黑" panose="020B0503020204020204" pitchFamily="34" charset="-122"/>
                <a:cs typeface="Consolas" panose="020B0609020204030204" pitchFamily="49" charset="0"/>
              </a:rPr>
              <a:t>类 </a:t>
            </a:r>
            <a:r>
              <a:rPr lang="en-US" altLang="zh-CN" dirty="0" smtClean="0">
                <a:solidFill>
                  <a:schemeClr val="tx1">
                    <a:lumMod val="75000"/>
                    <a:lumOff val="25000"/>
                  </a:schemeClr>
                </a:solidFill>
                <a:latin typeface="Consolas" panose="020B0609020204030204" pitchFamily="49" charset="0"/>
                <a:ea typeface="微软雅黑" panose="020B0503020204020204" pitchFamily="34" charset="-122"/>
                <a:cs typeface="Consolas" panose="020B0609020204030204" pitchFamily="49" charset="0"/>
              </a:rPr>
              <a:t>A </a:t>
            </a:r>
            <a:r>
              <a:rPr lang="zh-CN" altLang="en-US" dirty="0" smtClean="0">
                <a:solidFill>
                  <a:schemeClr val="tx1">
                    <a:lumMod val="75000"/>
                    <a:lumOff val="25000"/>
                  </a:schemeClr>
                </a:solidFill>
                <a:latin typeface="Consolas" panose="020B0609020204030204" pitchFamily="49" charset="0"/>
                <a:ea typeface="微软雅黑" panose="020B0503020204020204" pitchFamily="34" charset="-122"/>
                <a:cs typeface="Consolas" panose="020B0609020204030204" pitchFamily="49" charset="0"/>
              </a:rPr>
              <a:t>内嵌套了类 </a:t>
            </a:r>
            <a:r>
              <a:rPr lang="en-US" altLang="zh-CN" dirty="0" smtClean="0">
                <a:solidFill>
                  <a:schemeClr val="tx1">
                    <a:lumMod val="75000"/>
                    <a:lumOff val="25000"/>
                  </a:schemeClr>
                </a:solidFill>
                <a:latin typeface="Consolas" panose="020B0609020204030204" pitchFamily="49" charset="0"/>
                <a:ea typeface="微软雅黑" panose="020B0503020204020204" pitchFamily="34" charset="-122"/>
                <a:cs typeface="Consolas" panose="020B0609020204030204" pitchFamily="49" charset="0"/>
              </a:rPr>
              <a:t>B”</a:t>
            </a:r>
            <a:r>
              <a:rPr lang="zh-CN" altLang="en-US" dirty="0" smtClean="0">
                <a:solidFill>
                  <a:schemeClr val="tx1">
                    <a:lumMod val="75000"/>
                    <a:lumOff val="25000"/>
                  </a:schemeClr>
                </a:solidFill>
                <a:latin typeface="Consolas" panose="020B0609020204030204" pitchFamily="49" charset="0"/>
                <a:ea typeface="微软雅黑" panose="020B0503020204020204" pitchFamily="34" charset="-122"/>
                <a:cs typeface="Consolas" panose="020B0609020204030204" pitchFamily="49" charset="0"/>
              </a:rPr>
              <a:t>， 它们的关系是一种</a:t>
            </a:r>
            <a:r>
              <a:rPr lang="en-US" altLang="zh-CN" dirty="0" smtClean="0">
                <a:solidFill>
                  <a:schemeClr val="tx1">
                    <a:lumMod val="75000"/>
                    <a:lumOff val="25000"/>
                  </a:schemeClr>
                </a:solidFill>
                <a:latin typeface="Consolas" panose="020B0609020204030204" pitchFamily="49" charset="0"/>
                <a:ea typeface="微软雅黑" panose="020B0503020204020204" pitchFamily="34" charset="-122"/>
                <a:cs typeface="Consolas" panose="020B0609020204030204" pitchFamily="49" charset="0"/>
              </a:rPr>
              <a:t>“</a:t>
            </a:r>
            <a:r>
              <a:rPr lang="zh-CN" altLang="en-US" b="1" dirty="0" smtClean="0">
                <a:latin typeface="Consolas" panose="020B0609020204030204" pitchFamily="49" charset="0"/>
                <a:ea typeface="微软雅黑" panose="020B0503020204020204" pitchFamily="34" charset="-122"/>
                <a:cs typeface="Consolas" panose="020B0609020204030204" pitchFamily="49" charset="0"/>
              </a:rPr>
              <a:t>包含与被包含</a:t>
            </a:r>
            <a:r>
              <a:rPr lang="en-US" altLang="zh-CN" dirty="0" smtClean="0">
                <a:solidFill>
                  <a:schemeClr val="tx1">
                    <a:lumMod val="75000"/>
                    <a:lumOff val="25000"/>
                  </a:schemeClr>
                </a:solidFill>
                <a:latin typeface="Consolas" panose="020B0609020204030204" pitchFamily="49" charset="0"/>
                <a:ea typeface="微软雅黑" panose="020B0503020204020204" pitchFamily="34" charset="-122"/>
                <a:cs typeface="Consolas" panose="020B0609020204030204" pitchFamily="49" charset="0"/>
              </a:rPr>
              <a:t>”</a:t>
            </a:r>
            <a:r>
              <a:rPr lang="zh-CN" altLang="en-US" dirty="0" smtClean="0">
                <a:solidFill>
                  <a:schemeClr val="tx1">
                    <a:lumMod val="75000"/>
                    <a:lumOff val="25000"/>
                  </a:schemeClr>
                </a:solidFill>
                <a:latin typeface="Consolas" panose="020B0609020204030204" pitchFamily="49" charset="0"/>
                <a:ea typeface="微软雅黑" panose="020B0503020204020204" pitchFamily="34" charset="-122"/>
                <a:cs typeface="Consolas" panose="020B0609020204030204" pitchFamily="49" charset="0"/>
              </a:rPr>
              <a:t>的关系，也称为</a:t>
            </a:r>
            <a:r>
              <a:rPr lang="en-US" altLang="zh-CN" dirty="0" smtClean="0">
                <a:solidFill>
                  <a:schemeClr val="tx1">
                    <a:lumMod val="75000"/>
                    <a:lumOff val="25000"/>
                  </a:schemeClr>
                </a:solidFill>
                <a:latin typeface="Consolas" panose="020B0609020204030204" pitchFamily="49" charset="0"/>
                <a:ea typeface="微软雅黑" panose="020B0503020204020204" pitchFamily="34" charset="-122"/>
                <a:cs typeface="Consolas" panose="020B0609020204030204" pitchFamily="49" charset="0"/>
              </a:rPr>
              <a:t>“</a:t>
            </a:r>
            <a:r>
              <a:rPr lang="zh-CN" altLang="en-US" b="1" dirty="0" smtClean="0">
                <a:latin typeface="Consolas" panose="020B0609020204030204" pitchFamily="49" charset="0"/>
                <a:ea typeface="微软雅黑" panose="020B0503020204020204" pitchFamily="34" charset="-122"/>
                <a:cs typeface="Consolas" panose="020B0609020204030204" pitchFamily="49" charset="0"/>
              </a:rPr>
              <a:t>组合关系</a:t>
            </a:r>
            <a:r>
              <a:rPr lang="en-US" altLang="zh-CN" dirty="0" smtClean="0">
                <a:solidFill>
                  <a:schemeClr val="tx1">
                    <a:lumMod val="75000"/>
                    <a:lumOff val="25000"/>
                  </a:schemeClr>
                </a:solidFill>
                <a:latin typeface="Consolas" panose="020B0609020204030204" pitchFamily="49" charset="0"/>
                <a:ea typeface="微软雅黑" panose="020B0503020204020204" pitchFamily="34" charset="-122"/>
                <a:cs typeface="Consolas" panose="020B0609020204030204" pitchFamily="49" charset="0"/>
              </a:rPr>
              <a:t>”</a:t>
            </a:r>
            <a:endParaRPr lang="en-US" altLang="zh-CN" dirty="0" smtClean="0">
              <a:solidFill>
                <a:schemeClr val="tx1">
                  <a:lumMod val="75000"/>
                  <a:lumOff val="25000"/>
                </a:schemeClr>
              </a:solidFill>
              <a:latin typeface="Consolas" panose="020B0609020204030204" pitchFamily="49" charset="0"/>
              <a:ea typeface="微软雅黑" panose="020B0503020204020204" pitchFamily="34" charset="-122"/>
              <a:cs typeface="Consolas" panose="020B0609020204030204" pitchFamily="49" charset="0"/>
            </a:endParaRPr>
          </a:p>
        </p:txBody>
      </p:sp>
      <p:sp>
        <p:nvSpPr>
          <p:cNvPr id="9" name="灯片编号占位符 8"/>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107504" y="58614"/>
            <a:ext cx="8229600" cy="922114"/>
          </a:xfrm>
        </p:spPr>
        <p:txBody>
          <a:bodyPr/>
          <a:lstStyle/>
          <a:p>
            <a:r>
              <a:rPr lang="zh-CN" altLang="en-US" dirty="0" smtClean="0"/>
              <a:t>类的</a:t>
            </a:r>
            <a:r>
              <a:rPr lang="zh-CN" altLang="en-US" dirty="0"/>
              <a:t>嵌套（续）</a:t>
            </a:r>
            <a:endParaRPr lang="zh-CN" altLang="en-US" dirty="0"/>
          </a:p>
        </p:txBody>
      </p:sp>
      <p:sp>
        <p:nvSpPr>
          <p:cNvPr id="6" name="TextBox 5"/>
          <p:cNvSpPr txBox="1"/>
          <p:nvPr/>
        </p:nvSpPr>
        <p:spPr>
          <a:xfrm>
            <a:off x="323528" y="1184758"/>
            <a:ext cx="5832648" cy="2643031"/>
          </a:xfrm>
          <a:prstGeom prst="rect">
            <a:avLst/>
          </a:prstGeom>
          <a:solidFill>
            <a:srgbClr val="FFFF73"/>
          </a:solidFill>
          <a:ln w="19050">
            <a:noFill/>
          </a:ln>
        </p:spPr>
        <p:txBody>
          <a:bodyPr wrap="square" rtlCol="0">
            <a:spAutoFit/>
          </a:bodyPr>
          <a:lstStyle/>
          <a:p>
            <a:pPr>
              <a:lnSpc>
                <a:spcPct val="150000"/>
              </a:lnSpc>
            </a:pPr>
            <a:r>
              <a:rPr lang="en-US" altLang="zh-CN" sz="1400" dirty="0" smtClean="0">
                <a:latin typeface="Consolas" panose="020B0609020204030204" pitchFamily="49" charset="0"/>
                <a:ea typeface="微软雅黑" panose="020B0503020204020204" pitchFamily="34" charset="-122"/>
                <a:cs typeface="Consolas" panose="020B0609020204030204" pitchFamily="49" charset="0"/>
              </a:rPr>
              <a:t>class Point {</a:t>
            </a:r>
            <a:endParaRPr lang="en-US" altLang="zh-CN" sz="1400" dirty="0" smtClean="0">
              <a:latin typeface="Consolas" panose="020B0609020204030204" pitchFamily="49" charset="0"/>
              <a:ea typeface="微软雅黑" panose="020B0503020204020204" pitchFamily="34" charset="-122"/>
              <a:cs typeface="Consolas" panose="020B0609020204030204" pitchFamily="49" charset="0"/>
            </a:endParaRPr>
          </a:p>
          <a:p>
            <a:pPr>
              <a:lnSpc>
                <a:spcPct val="150000"/>
              </a:lnSpc>
            </a:pPr>
            <a:r>
              <a:rPr lang="en-US" altLang="zh-CN" sz="1400" dirty="0" smtClean="0">
                <a:latin typeface="Consolas" panose="020B0609020204030204" pitchFamily="49" charset="0"/>
                <a:ea typeface="微软雅黑" panose="020B0503020204020204" pitchFamily="34" charset="-122"/>
                <a:cs typeface="Consolas" panose="020B0609020204030204" pitchFamily="49" charset="0"/>
              </a:rPr>
              <a:t>public:</a:t>
            </a:r>
            <a:endParaRPr lang="en-US" altLang="zh-CN" sz="1400" dirty="0" smtClean="0">
              <a:latin typeface="Consolas" panose="020B0609020204030204" pitchFamily="49" charset="0"/>
              <a:ea typeface="微软雅黑" panose="020B0503020204020204" pitchFamily="34" charset="-122"/>
              <a:cs typeface="Consolas" panose="020B0609020204030204" pitchFamily="49" charset="0"/>
            </a:endParaRPr>
          </a:p>
          <a:p>
            <a:pPr>
              <a:lnSpc>
                <a:spcPct val="150000"/>
              </a:lnSpc>
            </a:pPr>
            <a:r>
              <a:rPr lang="en-US" altLang="zh-CN" sz="1400" dirty="0" smtClean="0">
                <a:latin typeface="Consolas" panose="020B0609020204030204" pitchFamily="49" charset="0"/>
                <a:ea typeface="微软雅黑" panose="020B0503020204020204" pitchFamily="34" charset="-122"/>
                <a:cs typeface="Consolas" panose="020B0609020204030204" pitchFamily="49" charset="0"/>
              </a:rPr>
              <a:t>  Point( double x, double y ); </a:t>
            </a:r>
            <a:r>
              <a:rPr lang="en-US" altLang="zh-CN" sz="14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 </a:t>
            </a:r>
            <a:r>
              <a:rPr lang="zh-CN" altLang="en-US" sz="14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构造函数</a:t>
            </a:r>
            <a:endParaRPr lang="en-US" altLang="zh-CN" sz="14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endParaRPr>
          </a:p>
          <a:p>
            <a:pPr>
              <a:lnSpc>
                <a:spcPct val="150000"/>
              </a:lnSpc>
            </a:pPr>
            <a:r>
              <a:rPr lang="en-US" altLang="zh-CN" sz="1400" dirty="0">
                <a:latin typeface="Consolas" panose="020B0609020204030204" pitchFamily="49" charset="0"/>
                <a:ea typeface="微软雅黑" panose="020B0503020204020204" pitchFamily="34" charset="-122"/>
                <a:cs typeface="Consolas" panose="020B0609020204030204" pitchFamily="49" charset="0"/>
              </a:rPr>
              <a:t> </a:t>
            </a:r>
            <a:r>
              <a:rPr lang="en-US" altLang="zh-CN" sz="1400" dirty="0" smtClean="0">
                <a:latin typeface="Consolas" panose="020B0609020204030204" pitchFamily="49" charset="0"/>
                <a:ea typeface="微软雅黑" panose="020B0503020204020204" pitchFamily="34" charset="-122"/>
                <a:cs typeface="Consolas" panose="020B0609020204030204" pitchFamily="49" charset="0"/>
              </a:rPr>
              <a:t> double </a:t>
            </a:r>
            <a:r>
              <a:rPr lang="en-US" altLang="zh-CN" sz="1400" dirty="0" err="1" smtClean="0">
                <a:latin typeface="Consolas" panose="020B0609020204030204" pitchFamily="49" charset="0"/>
                <a:ea typeface="微软雅黑" panose="020B0503020204020204" pitchFamily="34" charset="-122"/>
                <a:cs typeface="Consolas" panose="020B0609020204030204" pitchFamily="49" charset="0"/>
              </a:rPr>
              <a:t>getX</a:t>
            </a:r>
            <a:r>
              <a:rPr lang="en-US" altLang="zh-CN" sz="1400" dirty="0" smtClean="0">
                <a:latin typeface="Consolas" panose="020B0609020204030204" pitchFamily="49" charset="0"/>
                <a:ea typeface="微软雅黑" panose="020B0503020204020204" pitchFamily="34" charset="-122"/>
                <a:cs typeface="Consolas" panose="020B0609020204030204" pitchFamily="49" charset="0"/>
              </a:rPr>
              <a:t>() </a:t>
            </a:r>
            <a:r>
              <a:rPr lang="en-US" altLang="zh-CN" sz="1400" dirty="0" err="1" smtClean="0">
                <a:latin typeface="Consolas" panose="020B0609020204030204" pitchFamily="49" charset="0"/>
                <a:ea typeface="微软雅黑" panose="020B0503020204020204" pitchFamily="34" charset="-122"/>
                <a:cs typeface="Consolas" panose="020B0609020204030204" pitchFamily="49" charset="0"/>
              </a:rPr>
              <a:t>const</a:t>
            </a:r>
            <a:r>
              <a:rPr lang="en-US" altLang="zh-CN" sz="1400" dirty="0" smtClean="0">
                <a:latin typeface="Consolas" panose="020B0609020204030204" pitchFamily="49" charset="0"/>
                <a:ea typeface="微软雅黑" panose="020B0503020204020204" pitchFamily="34" charset="-122"/>
                <a:cs typeface="Consolas" panose="020B0609020204030204" pitchFamily="49" charset="0"/>
              </a:rPr>
              <a:t> { return x; }</a:t>
            </a:r>
            <a:endParaRPr lang="en-US" altLang="zh-CN" sz="1400" dirty="0" smtClean="0">
              <a:latin typeface="Consolas" panose="020B0609020204030204" pitchFamily="49" charset="0"/>
              <a:ea typeface="微软雅黑" panose="020B0503020204020204" pitchFamily="34" charset="-122"/>
              <a:cs typeface="Consolas" panose="020B0609020204030204" pitchFamily="49" charset="0"/>
            </a:endParaRPr>
          </a:p>
          <a:p>
            <a:pPr>
              <a:lnSpc>
                <a:spcPct val="150000"/>
              </a:lnSpc>
            </a:pPr>
            <a:r>
              <a:rPr lang="en-US" altLang="zh-CN" sz="1400" dirty="0">
                <a:latin typeface="Consolas" panose="020B0609020204030204" pitchFamily="49" charset="0"/>
                <a:ea typeface="微软雅黑" panose="020B0503020204020204" pitchFamily="34" charset="-122"/>
                <a:cs typeface="Consolas" panose="020B0609020204030204" pitchFamily="49" charset="0"/>
              </a:rPr>
              <a:t> </a:t>
            </a:r>
            <a:r>
              <a:rPr lang="en-US" altLang="zh-CN" sz="1400" dirty="0" smtClean="0">
                <a:latin typeface="Consolas" panose="020B0609020204030204" pitchFamily="49" charset="0"/>
                <a:ea typeface="微软雅黑" panose="020B0503020204020204" pitchFamily="34" charset="-122"/>
                <a:cs typeface="Consolas" panose="020B0609020204030204" pitchFamily="49" charset="0"/>
              </a:rPr>
              <a:t> double </a:t>
            </a:r>
            <a:r>
              <a:rPr lang="en-US" altLang="zh-CN" sz="1400" dirty="0" err="1" smtClean="0">
                <a:latin typeface="Consolas" panose="020B0609020204030204" pitchFamily="49" charset="0"/>
                <a:ea typeface="微软雅黑" panose="020B0503020204020204" pitchFamily="34" charset="-122"/>
                <a:cs typeface="Consolas" panose="020B0609020204030204" pitchFamily="49" charset="0"/>
              </a:rPr>
              <a:t>getY</a:t>
            </a:r>
            <a:r>
              <a:rPr lang="en-US" altLang="zh-CN" sz="1400" dirty="0" smtClean="0">
                <a:latin typeface="Consolas" panose="020B0609020204030204" pitchFamily="49" charset="0"/>
                <a:ea typeface="微软雅黑" panose="020B0503020204020204" pitchFamily="34" charset="-122"/>
                <a:cs typeface="Consolas" panose="020B0609020204030204" pitchFamily="49" charset="0"/>
              </a:rPr>
              <a:t>() </a:t>
            </a:r>
            <a:r>
              <a:rPr lang="en-US" altLang="zh-CN" sz="1400" dirty="0" err="1" smtClean="0">
                <a:latin typeface="Consolas" panose="020B0609020204030204" pitchFamily="49" charset="0"/>
                <a:ea typeface="微软雅黑" panose="020B0503020204020204" pitchFamily="34" charset="-122"/>
                <a:cs typeface="Consolas" panose="020B0609020204030204" pitchFamily="49" charset="0"/>
              </a:rPr>
              <a:t>const</a:t>
            </a:r>
            <a:r>
              <a:rPr lang="en-US" altLang="zh-CN" sz="1400" dirty="0" smtClean="0">
                <a:latin typeface="Consolas" panose="020B0609020204030204" pitchFamily="49" charset="0"/>
                <a:ea typeface="微软雅黑" panose="020B0503020204020204" pitchFamily="34" charset="-122"/>
                <a:cs typeface="Consolas" panose="020B0609020204030204" pitchFamily="49" charset="0"/>
              </a:rPr>
              <a:t> { return y; }</a:t>
            </a:r>
            <a:endParaRPr lang="en-US" altLang="zh-CN" sz="1400" dirty="0" smtClean="0">
              <a:latin typeface="Consolas" panose="020B0609020204030204" pitchFamily="49" charset="0"/>
              <a:ea typeface="微软雅黑" panose="020B0503020204020204" pitchFamily="34" charset="-122"/>
              <a:cs typeface="Consolas" panose="020B0609020204030204" pitchFamily="49" charset="0"/>
            </a:endParaRPr>
          </a:p>
          <a:p>
            <a:pPr>
              <a:lnSpc>
                <a:spcPct val="150000"/>
              </a:lnSpc>
            </a:pPr>
            <a:r>
              <a:rPr lang="en-US" altLang="zh-CN" sz="1400" dirty="0" smtClean="0">
                <a:latin typeface="Consolas" panose="020B0609020204030204" pitchFamily="49" charset="0"/>
                <a:ea typeface="微软雅黑" panose="020B0503020204020204" pitchFamily="34" charset="-122"/>
                <a:cs typeface="Consolas" panose="020B0609020204030204" pitchFamily="49" charset="0"/>
              </a:rPr>
              <a:t>private:</a:t>
            </a:r>
            <a:endParaRPr lang="en-US" altLang="zh-CN" sz="1400" dirty="0" smtClean="0">
              <a:latin typeface="Consolas" panose="020B0609020204030204" pitchFamily="49" charset="0"/>
              <a:ea typeface="微软雅黑" panose="020B0503020204020204" pitchFamily="34" charset="-122"/>
              <a:cs typeface="Consolas" panose="020B0609020204030204" pitchFamily="49" charset="0"/>
            </a:endParaRPr>
          </a:p>
          <a:p>
            <a:pPr>
              <a:lnSpc>
                <a:spcPct val="150000"/>
              </a:lnSpc>
            </a:pPr>
            <a:r>
              <a:rPr lang="en-US" altLang="zh-CN" sz="1400" dirty="0" smtClean="0">
                <a:latin typeface="Consolas" panose="020B0609020204030204" pitchFamily="49" charset="0"/>
                <a:ea typeface="微软雅黑" panose="020B0503020204020204" pitchFamily="34" charset="-122"/>
                <a:cs typeface="Consolas" panose="020B0609020204030204" pitchFamily="49" charset="0"/>
              </a:rPr>
              <a:t>  double x, y;</a:t>
            </a:r>
            <a:endParaRPr lang="en-US" altLang="zh-CN" sz="1400" dirty="0" smtClean="0">
              <a:latin typeface="Consolas" panose="020B0609020204030204" pitchFamily="49" charset="0"/>
              <a:ea typeface="微软雅黑" panose="020B0503020204020204" pitchFamily="34" charset="-122"/>
              <a:cs typeface="Consolas" panose="020B0609020204030204" pitchFamily="49" charset="0"/>
            </a:endParaRPr>
          </a:p>
          <a:p>
            <a:pPr>
              <a:lnSpc>
                <a:spcPct val="150000"/>
              </a:lnSpc>
            </a:pPr>
            <a:r>
              <a:rPr lang="en-US" altLang="zh-CN" sz="1400" dirty="0" smtClean="0">
                <a:latin typeface="Consolas" panose="020B0609020204030204" pitchFamily="49" charset="0"/>
                <a:ea typeface="微软雅黑" panose="020B0503020204020204" pitchFamily="34" charset="-122"/>
                <a:cs typeface="Consolas" panose="020B0609020204030204" pitchFamily="49" charset="0"/>
              </a:rPr>
              <a:t>}; </a:t>
            </a:r>
            <a:r>
              <a:rPr lang="en-US" altLang="zh-CN" sz="14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 </a:t>
            </a:r>
            <a:endParaRPr lang="en-US" altLang="zh-CN" sz="14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endParaRPr>
          </a:p>
        </p:txBody>
      </p:sp>
      <p:sp>
        <p:nvSpPr>
          <p:cNvPr id="7" name="TextBox 3"/>
          <p:cNvSpPr txBox="1"/>
          <p:nvPr/>
        </p:nvSpPr>
        <p:spPr>
          <a:xfrm>
            <a:off x="323528" y="3933056"/>
            <a:ext cx="5832648" cy="2354491"/>
          </a:xfrm>
          <a:prstGeom prst="rect">
            <a:avLst/>
          </a:prstGeom>
          <a:solidFill>
            <a:srgbClr val="FFFF73"/>
          </a:solidFill>
          <a:ln w="19050">
            <a:noFill/>
          </a:ln>
        </p:spPr>
        <p:txBody>
          <a:bodyPr wrap="square" rtlCol="0">
            <a:spAutoFit/>
          </a:bodyPr>
          <a:lstStyle/>
          <a:p>
            <a:pPr>
              <a:lnSpc>
                <a:spcPct val="150000"/>
              </a:lnSpc>
            </a:pPr>
            <a:r>
              <a:rPr lang="en-US" altLang="zh-CN" sz="1400" dirty="0" smtClean="0">
                <a:latin typeface="Consolas" panose="020B0609020204030204" pitchFamily="49" charset="0"/>
                <a:ea typeface="微软雅黑" panose="020B0503020204020204" pitchFamily="34" charset="-122"/>
                <a:cs typeface="Consolas" panose="020B0609020204030204" pitchFamily="49" charset="0"/>
              </a:rPr>
              <a:t>class Line {</a:t>
            </a:r>
            <a:endParaRPr lang="en-US" altLang="zh-CN" sz="1400" dirty="0" smtClean="0">
              <a:latin typeface="Consolas" panose="020B0609020204030204" pitchFamily="49" charset="0"/>
              <a:ea typeface="微软雅黑" panose="020B0503020204020204" pitchFamily="34" charset="-122"/>
              <a:cs typeface="Consolas" panose="020B0609020204030204" pitchFamily="49" charset="0"/>
            </a:endParaRPr>
          </a:p>
          <a:p>
            <a:pPr>
              <a:lnSpc>
                <a:spcPct val="150000"/>
              </a:lnSpc>
            </a:pPr>
            <a:r>
              <a:rPr lang="en-US" altLang="zh-CN" sz="1400" dirty="0" smtClean="0">
                <a:latin typeface="Consolas" panose="020B0609020204030204" pitchFamily="49" charset="0"/>
                <a:ea typeface="微软雅黑" panose="020B0503020204020204" pitchFamily="34" charset="-122"/>
                <a:cs typeface="Consolas" panose="020B0609020204030204" pitchFamily="49" charset="0"/>
              </a:rPr>
              <a:t>public:</a:t>
            </a:r>
            <a:endParaRPr lang="en-US" altLang="zh-CN" sz="1400" dirty="0" smtClean="0">
              <a:latin typeface="Consolas" panose="020B0609020204030204" pitchFamily="49" charset="0"/>
              <a:ea typeface="微软雅黑" panose="020B0503020204020204" pitchFamily="34" charset="-122"/>
              <a:cs typeface="Consolas" panose="020B0609020204030204" pitchFamily="49" charset="0"/>
            </a:endParaRPr>
          </a:p>
          <a:p>
            <a:pPr>
              <a:lnSpc>
                <a:spcPct val="150000"/>
              </a:lnSpc>
            </a:pPr>
            <a:r>
              <a:rPr lang="en-US" altLang="zh-CN" sz="1400" dirty="0" smtClean="0">
                <a:latin typeface="Consolas" panose="020B0609020204030204" pitchFamily="49" charset="0"/>
                <a:ea typeface="微软雅黑" panose="020B0503020204020204" pitchFamily="34" charset="-122"/>
                <a:cs typeface="Consolas" panose="020B0609020204030204" pitchFamily="49" charset="0"/>
              </a:rPr>
              <a:t>  Line( Point p1, Point p2 ); </a:t>
            </a:r>
            <a:r>
              <a:rPr lang="en-US" altLang="zh-CN" sz="14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 </a:t>
            </a:r>
            <a:r>
              <a:rPr lang="zh-CN" altLang="en-US" sz="14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构造函数</a:t>
            </a:r>
            <a:endParaRPr lang="en-US" altLang="zh-CN" sz="14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endParaRPr>
          </a:p>
          <a:p>
            <a:pPr>
              <a:lnSpc>
                <a:spcPct val="150000"/>
              </a:lnSpc>
            </a:pPr>
            <a:r>
              <a:rPr lang="en-US" altLang="zh-CN" sz="1400" dirty="0">
                <a:latin typeface="Consolas" panose="020B0609020204030204" pitchFamily="49" charset="0"/>
                <a:ea typeface="微软雅黑" panose="020B0503020204020204" pitchFamily="34" charset="-122"/>
                <a:cs typeface="Consolas" panose="020B0609020204030204" pitchFamily="49" charset="0"/>
              </a:rPr>
              <a:t> </a:t>
            </a:r>
            <a:r>
              <a:rPr lang="en-US" altLang="zh-CN" sz="1400" dirty="0" smtClean="0">
                <a:latin typeface="Consolas" panose="020B0609020204030204" pitchFamily="49" charset="0"/>
                <a:ea typeface="微软雅黑" panose="020B0503020204020204" pitchFamily="34" charset="-122"/>
                <a:cs typeface="Consolas" panose="020B0609020204030204" pitchFamily="49" charset="0"/>
              </a:rPr>
              <a:t> double </a:t>
            </a:r>
            <a:r>
              <a:rPr lang="en-US" altLang="zh-CN" sz="1400" dirty="0" err="1" smtClean="0">
                <a:latin typeface="Consolas" panose="020B0609020204030204" pitchFamily="49" charset="0"/>
                <a:ea typeface="微软雅黑" panose="020B0503020204020204" pitchFamily="34" charset="-122"/>
                <a:cs typeface="Consolas" panose="020B0609020204030204" pitchFamily="49" charset="0"/>
              </a:rPr>
              <a:t>getLength</a:t>
            </a:r>
            <a:r>
              <a:rPr lang="en-US" altLang="zh-CN" sz="1400" dirty="0" smtClean="0">
                <a:latin typeface="Consolas" panose="020B0609020204030204" pitchFamily="49" charset="0"/>
                <a:ea typeface="微软雅黑" panose="020B0503020204020204" pitchFamily="34" charset="-122"/>
                <a:cs typeface="Consolas" panose="020B0609020204030204" pitchFamily="49" charset="0"/>
              </a:rPr>
              <a:t>(){ …. }</a:t>
            </a:r>
            <a:endParaRPr lang="en-US" altLang="zh-CN" sz="1400" dirty="0" smtClean="0">
              <a:latin typeface="Consolas" panose="020B0609020204030204" pitchFamily="49" charset="0"/>
              <a:ea typeface="微软雅黑" panose="020B0503020204020204" pitchFamily="34" charset="-122"/>
              <a:cs typeface="Consolas" panose="020B0609020204030204" pitchFamily="49" charset="0"/>
            </a:endParaRPr>
          </a:p>
          <a:p>
            <a:pPr>
              <a:lnSpc>
                <a:spcPct val="150000"/>
              </a:lnSpc>
            </a:pPr>
            <a:r>
              <a:rPr lang="en-US" altLang="zh-CN" sz="1400" dirty="0" smtClean="0">
                <a:latin typeface="Consolas" panose="020B0609020204030204" pitchFamily="49" charset="0"/>
                <a:ea typeface="微软雅黑" panose="020B0503020204020204" pitchFamily="34" charset="-122"/>
                <a:cs typeface="Consolas" panose="020B0609020204030204" pitchFamily="49" charset="0"/>
              </a:rPr>
              <a:t>private:</a:t>
            </a:r>
            <a:endParaRPr lang="en-US" altLang="zh-CN" sz="1400" dirty="0" smtClean="0">
              <a:latin typeface="Consolas" panose="020B0609020204030204" pitchFamily="49" charset="0"/>
              <a:ea typeface="微软雅黑" panose="020B0503020204020204" pitchFamily="34" charset="-122"/>
              <a:cs typeface="Consolas" panose="020B0609020204030204" pitchFamily="49" charset="0"/>
            </a:endParaRPr>
          </a:p>
          <a:p>
            <a:pPr>
              <a:lnSpc>
                <a:spcPct val="150000"/>
              </a:lnSpc>
            </a:pPr>
            <a:r>
              <a:rPr lang="en-US" altLang="zh-CN" sz="1400" dirty="0" smtClean="0">
                <a:latin typeface="Consolas" panose="020B0609020204030204" pitchFamily="49" charset="0"/>
                <a:ea typeface="微软雅黑" panose="020B0503020204020204" pitchFamily="34" charset="-122"/>
                <a:cs typeface="Consolas" panose="020B0609020204030204" pitchFamily="49" charset="0"/>
              </a:rPr>
              <a:t>  </a:t>
            </a:r>
            <a:r>
              <a:rPr lang="en-US" altLang="zh-CN" sz="1400" b="1" dirty="0" smtClean="0">
                <a:solidFill>
                  <a:srgbClr val="FF0000"/>
                </a:solidFill>
                <a:latin typeface="Consolas" panose="020B0609020204030204" pitchFamily="49" charset="0"/>
                <a:ea typeface="微软雅黑" panose="020B0503020204020204" pitchFamily="34" charset="-122"/>
                <a:cs typeface="Consolas" panose="020B0609020204030204" pitchFamily="49" charset="0"/>
              </a:rPr>
              <a:t>Point</a:t>
            </a:r>
            <a:r>
              <a:rPr lang="en-US" altLang="zh-CN" sz="1400" dirty="0" smtClean="0">
                <a:latin typeface="Consolas" panose="020B0609020204030204" pitchFamily="49" charset="0"/>
                <a:ea typeface="微软雅黑" panose="020B0503020204020204" pitchFamily="34" charset="-122"/>
                <a:cs typeface="Consolas" panose="020B0609020204030204" pitchFamily="49" charset="0"/>
              </a:rPr>
              <a:t> p1, p2;</a:t>
            </a:r>
            <a:endParaRPr lang="en-US" altLang="zh-CN" sz="1400" dirty="0" smtClean="0">
              <a:latin typeface="Consolas" panose="020B0609020204030204" pitchFamily="49" charset="0"/>
              <a:ea typeface="微软雅黑" panose="020B0503020204020204" pitchFamily="34" charset="-122"/>
              <a:cs typeface="Consolas" panose="020B0609020204030204" pitchFamily="49" charset="0"/>
            </a:endParaRPr>
          </a:p>
          <a:p>
            <a:pPr>
              <a:lnSpc>
                <a:spcPct val="150000"/>
              </a:lnSpc>
            </a:pPr>
            <a:r>
              <a:rPr lang="en-US" altLang="zh-CN" sz="1400" dirty="0" smtClean="0">
                <a:latin typeface="Consolas" panose="020B0609020204030204" pitchFamily="49" charset="0"/>
                <a:ea typeface="微软雅黑" panose="020B0503020204020204" pitchFamily="34" charset="-122"/>
                <a:cs typeface="Consolas" panose="020B0609020204030204" pitchFamily="49" charset="0"/>
              </a:rPr>
              <a:t>}; </a:t>
            </a:r>
            <a:r>
              <a:rPr lang="en-US" altLang="zh-CN" sz="14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 </a:t>
            </a:r>
            <a:endParaRPr lang="en-US" altLang="zh-CN" sz="14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endParaRPr>
          </a:p>
        </p:txBody>
      </p:sp>
      <p:sp>
        <p:nvSpPr>
          <p:cNvPr id="8" name="TextBox 3"/>
          <p:cNvSpPr txBox="1"/>
          <p:nvPr/>
        </p:nvSpPr>
        <p:spPr>
          <a:xfrm>
            <a:off x="2303240" y="3417777"/>
            <a:ext cx="6840760" cy="415498"/>
          </a:xfrm>
          <a:prstGeom prst="rect">
            <a:avLst/>
          </a:prstGeom>
          <a:solidFill>
            <a:srgbClr val="FFD073"/>
          </a:solidFill>
          <a:ln w="19050">
            <a:noFill/>
          </a:ln>
        </p:spPr>
        <p:txBody>
          <a:bodyPr wrap="square" rtlCol="0">
            <a:spAutoFit/>
          </a:bodyPr>
          <a:lstStyle>
            <a:defPPr>
              <a:defRPr lang="zh-CN"/>
            </a:defPPr>
            <a:lvl1pPr>
              <a:lnSpc>
                <a:spcPct val="150000"/>
              </a:lnSpc>
              <a:defRPr sz="1200" b="1">
                <a:latin typeface="Consolas" panose="020B0609020204030204" pitchFamily="49" charset="0"/>
                <a:ea typeface="微软雅黑" panose="020B0503020204020204" pitchFamily="34" charset="-122"/>
                <a:cs typeface="Consolas" panose="020B0609020204030204" pitchFamily="49" charset="0"/>
              </a:defRPr>
            </a:lvl1pPr>
          </a:lstStyle>
          <a:p>
            <a:r>
              <a:rPr lang="en-US" altLang="zh-CN" sz="1400" b="0" dirty="0" smtClean="0"/>
              <a:t>Point::Point( double x, double y ){ this-&gt;x = x; this-&gt;y = y; }</a:t>
            </a:r>
            <a:endParaRPr lang="en-US" altLang="zh-CN" sz="1400" b="0" dirty="0"/>
          </a:p>
        </p:txBody>
      </p:sp>
      <p:sp>
        <p:nvSpPr>
          <p:cNvPr id="9" name="TextBox 3"/>
          <p:cNvSpPr txBox="1"/>
          <p:nvPr/>
        </p:nvSpPr>
        <p:spPr>
          <a:xfrm>
            <a:off x="2300714" y="5872049"/>
            <a:ext cx="6840760" cy="415498"/>
          </a:xfrm>
          <a:prstGeom prst="rect">
            <a:avLst/>
          </a:prstGeom>
          <a:solidFill>
            <a:srgbClr val="FFD073"/>
          </a:solidFill>
          <a:ln w="19050">
            <a:noFill/>
          </a:ln>
        </p:spPr>
        <p:txBody>
          <a:bodyPr wrap="square" rtlCol="0">
            <a:spAutoFit/>
          </a:bodyPr>
          <a:lstStyle>
            <a:defPPr>
              <a:defRPr lang="zh-CN"/>
            </a:defPPr>
            <a:lvl1pPr>
              <a:lnSpc>
                <a:spcPct val="150000"/>
              </a:lnSpc>
              <a:defRPr sz="1200" b="1">
                <a:latin typeface="Consolas" panose="020B0609020204030204" pitchFamily="49" charset="0"/>
                <a:ea typeface="微软雅黑" panose="020B0503020204020204" pitchFamily="34" charset="-122"/>
                <a:cs typeface="Consolas" panose="020B0609020204030204" pitchFamily="49" charset="0"/>
              </a:defRPr>
            </a:lvl1pPr>
          </a:lstStyle>
          <a:p>
            <a:r>
              <a:rPr lang="en-US" altLang="zh-CN" sz="1400" b="0" dirty="0" smtClean="0"/>
              <a:t>Line::Line( Point p1, Point p2 ){ this-&gt;p1 = p1; this-&gt;p2 = p2; }</a:t>
            </a:r>
            <a:endParaRPr lang="en-US" altLang="zh-CN" sz="1400" b="0" dirty="0"/>
          </a:p>
        </p:txBody>
      </p:sp>
      <p:sp>
        <p:nvSpPr>
          <p:cNvPr id="10" name="文本框 7"/>
          <p:cNvSpPr txBox="1"/>
          <p:nvPr/>
        </p:nvSpPr>
        <p:spPr>
          <a:xfrm>
            <a:off x="2300714" y="6397525"/>
            <a:ext cx="6843540" cy="307777"/>
          </a:xfrm>
          <a:prstGeom prst="rect">
            <a:avLst/>
          </a:prstGeom>
          <a:solidFill>
            <a:schemeClr val="tx1"/>
          </a:solidFill>
        </p:spPr>
        <p:txBody>
          <a:bodyPr wrap="none" rtlCol="0">
            <a:spAutoFit/>
          </a:bodyPr>
          <a:lstStyle>
            <a:defPPr>
              <a:defRPr lang="zh-CN"/>
            </a:defPPr>
            <a:lvl1pPr>
              <a:defRPr sz="1400">
                <a:solidFill>
                  <a:schemeClr val="bg1"/>
                </a:solidFill>
                <a:latin typeface="Consolas" panose="020B0609020204030204" pitchFamily="49" charset="0"/>
                <a:cs typeface="Consolas" panose="020B0609020204030204" pitchFamily="49" charset="0"/>
              </a:defRPr>
            </a:lvl1pPr>
          </a:lstStyle>
          <a:p>
            <a:r>
              <a:rPr lang="en-US" altLang="zh-CN" dirty="0"/>
              <a:t>error C2512: 'Point' : no appropriate default constructor available</a:t>
            </a:r>
            <a:endParaRPr lang="zh-CN" altLang="en-US" dirty="0"/>
          </a:p>
        </p:txBody>
      </p:sp>
      <p:sp>
        <p:nvSpPr>
          <p:cNvPr id="11" name="文本框 8"/>
          <p:cNvSpPr txBox="1"/>
          <p:nvPr/>
        </p:nvSpPr>
        <p:spPr>
          <a:xfrm>
            <a:off x="8547343" y="0"/>
            <a:ext cx="505267" cy="523220"/>
          </a:xfrm>
          <a:prstGeom prst="rect">
            <a:avLst/>
          </a:prstGeom>
          <a:noFill/>
        </p:spPr>
        <p:txBody>
          <a:bodyPr wrap="none" rtlCol="0">
            <a:spAutoFit/>
          </a:bodyPr>
          <a:lstStyle/>
          <a:p>
            <a:r>
              <a:rPr lang="zh-CN" altLang="en-US" sz="2800" dirty="0" smtClean="0">
                <a:solidFill>
                  <a:srgbClr val="FFFF00"/>
                </a:solidFill>
                <a:sym typeface="Wingdings 2" panose="05020102010507070707" pitchFamily="18" charset="2"/>
              </a:rPr>
              <a:t></a:t>
            </a:r>
            <a:endParaRPr lang="zh-CN" altLang="en-US" sz="2800" dirty="0">
              <a:solidFill>
                <a:srgbClr val="FFFF00"/>
              </a:solidFill>
            </a:endParaRPr>
          </a:p>
        </p:txBody>
      </p:sp>
      <p:sp>
        <p:nvSpPr>
          <p:cNvPr id="12" name="灯片编号占位符 11"/>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left)">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ipe(left)">
                                      <p:cBhvr>
                                        <p:cTn id="1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107504" y="58614"/>
            <a:ext cx="8229600" cy="922114"/>
          </a:xfrm>
        </p:spPr>
        <p:txBody>
          <a:bodyPr/>
          <a:lstStyle/>
          <a:p>
            <a:r>
              <a:rPr lang="zh-CN" altLang="en-US" dirty="0"/>
              <a:t>类的</a:t>
            </a:r>
            <a:r>
              <a:rPr lang="zh-CN" altLang="en-US" dirty="0" smtClean="0"/>
              <a:t>嵌套（续）</a:t>
            </a:r>
            <a:endParaRPr lang="zh-CN" altLang="en-US" dirty="0"/>
          </a:p>
        </p:txBody>
      </p:sp>
      <p:sp>
        <p:nvSpPr>
          <p:cNvPr id="6" name="文本框 4"/>
          <p:cNvSpPr txBox="1"/>
          <p:nvPr/>
        </p:nvSpPr>
        <p:spPr>
          <a:xfrm>
            <a:off x="107504" y="1412776"/>
            <a:ext cx="5755102" cy="369332"/>
          </a:xfrm>
          <a:prstGeom prst="rect">
            <a:avLst/>
          </a:prstGeom>
          <a:noFill/>
        </p:spPr>
        <p:txBody>
          <a:bodyPr wrap="none" rtlCol="0">
            <a:spAutoFit/>
          </a:bodyPr>
          <a:lstStyle/>
          <a:p>
            <a:r>
              <a:rPr lang="zh-CN" altLang="en-US" dirty="0" smtClean="0">
                <a:latin typeface="Consolas" panose="020B0609020204030204" pitchFamily="49" charset="0"/>
                <a:ea typeface="微软雅黑" panose="020B0503020204020204" pitchFamily="34" charset="-122"/>
                <a:cs typeface="Consolas" panose="020B0609020204030204" pitchFamily="49" charset="0"/>
              </a:rPr>
              <a:t>针对类 </a:t>
            </a:r>
            <a:r>
              <a:rPr lang="en-US" altLang="zh-CN" dirty="0" smtClean="0">
                <a:latin typeface="Consolas" panose="020B0609020204030204" pitchFamily="49" charset="0"/>
                <a:ea typeface="微软雅黑" panose="020B0503020204020204" pitchFamily="34" charset="-122"/>
                <a:cs typeface="Consolas" panose="020B0609020204030204" pitchFamily="49" charset="0"/>
              </a:rPr>
              <a:t>Point </a:t>
            </a:r>
            <a:r>
              <a:rPr lang="zh-CN" altLang="en-US" dirty="0" smtClean="0">
                <a:latin typeface="Consolas" panose="020B0609020204030204" pitchFamily="49" charset="0"/>
                <a:ea typeface="微软雅黑" panose="020B0503020204020204" pitchFamily="34" charset="-122"/>
                <a:cs typeface="Consolas" panose="020B0609020204030204" pitchFamily="49" charset="0"/>
              </a:rPr>
              <a:t>的定义，类</a:t>
            </a:r>
            <a:r>
              <a:rPr lang="en-US" altLang="zh-CN" dirty="0" smtClean="0">
                <a:latin typeface="Consolas" panose="020B0609020204030204" pitchFamily="49" charset="0"/>
                <a:ea typeface="微软雅黑" panose="020B0503020204020204" pitchFamily="34" charset="-122"/>
                <a:cs typeface="Consolas" panose="020B0609020204030204" pitchFamily="49" charset="0"/>
              </a:rPr>
              <a:t> Line</a:t>
            </a:r>
            <a:r>
              <a:rPr lang="zh-CN" altLang="en-US" dirty="0" smtClean="0">
                <a:latin typeface="Consolas" panose="020B0609020204030204" pitchFamily="49" charset="0"/>
                <a:ea typeface="微软雅黑" panose="020B0503020204020204" pitchFamily="34" charset="-122"/>
                <a:cs typeface="Consolas" panose="020B0609020204030204" pitchFamily="49" charset="0"/>
              </a:rPr>
              <a:t> 构造函数应重写为：</a:t>
            </a:r>
            <a:endParaRPr lang="zh-CN" altLang="en-US" dirty="0">
              <a:latin typeface="Consolas" panose="020B0609020204030204" pitchFamily="49" charset="0"/>
              <a:ea typeface="微软雅黑" panose="020B0503020204020204" pitchFamily="34" charset="-122"/>
              <a:cs typeface="Consolas" panose="020B0609020204030204" pitchFamily="49" charset="0"/>
            </a:endParaRPr>
          </a:p>
        </p:txBody>
      </p:sp>
      <p:sp>
        <p:nvSpPr>
          <p:cNvPr id="7" name="TextBox 3"/>
          <p:cNvSpPr txBox="1"/>
          <p:nvPr/>
        </p:nvSpPr>
        <p:spPr>
          <a:xfrm>
            <a:off x="179512" y="2006407"/>
            <a:ext cx="8640960" cy="1061829"/>
          </a:xfrm>
          <a:prstGeom prst="rect">
            <a:avLst/>
          </a:prstGeom>
          <a:solidFill>
            <a:srgbClr val="FFD073"/>
          </a:solidFill>
          <a:ln w="19050">
            <a:noFill/>
          </a:ln>
        </p:spPr>
        <p:txBody>
          <a:bodyPr wrap="square" rtlCol="0">
            <a:spAutoFit/>
          </a:bodyPr>
          <a:lstStyle>
            <a:defPPr>
              <a:defRPr lang="zh-CN"/>
            </a:defPPr>
            <a:lvl1pPr>
              <a:lnSpc>
                <a:spcPct val="150000"/>
              </a:lnSpc>
              <a:defRPr sz="1200" b="1">
                <a:latin typeface="Consolas" panose="020B0609020204030204" pitchFamily="49" charset="0"/>
                <a:ea typeface="微软雅黑" panose="020B0503020204020204" pitchFamily="34" charset="-122"/>
                <a:cs typeface="Consolas" panose="020B0609020204030204" pitchFamily="49" charset="0"/>
              </a:defRPr>
            </a:lvl1pPr>
          </a:lstStyle>
          <a:p>
            <a:r>
              <a:rPr lang="en-US" altLang="zh-CN" sz="1400" b="0" dirty="0" smtClean="0"/>
              <a:t>Line::Line( double x1, double y1, double x2, double y2 ) </a:t>
            </a:r>
            <a:endParaRPr lang="en-US" altLang="zh-CN" sz="1400" b="0" dirty="0" smtClean="0"/>
          </a:p>
          <a:p>
            <a:r>
              <a:rPr lang="en-US" altLang="zh-CN" sz="1400" b="0" dirty="0" smtClean="0"/>
              <a:t>: p1(x1,y1), p2(x2,y2) </a:t>
            </a:r>
            <a:endParaRPr lang="en-US" altLang="zh-CN" sz="1400" b="0" dirty="0" smtClean="0"/>
          </a:p>
          <a:p>
            <a:r>
              <a:rPr lang="en-US" altLang="zh-CN" sz="1400" b="0" dirty="0" smtClean="0"/>
              <a:t>{ … … }</a:t>
            </a:r>
            <a:endParaRPr lang="en-US" altLang="zh-CN" sz="1400" b="0" dirty="0"/>
          </a:p>
        </p:txBody>
      </p:sp>
      <p:sp>
        <p:nvSpPr>
          <p:cNvPr id="8" name="矩形 7"/>
          <p:cNvSpPr/>
          <p:nvPr/>
        </p:nvSpPr>
        <p:spPr>
          <a:xfrm>
            <a:off x="2771801" y="3275692"/>
            <a:ext cx="2736304" cy="954107"/>
          </a:xfrm>
          <a:prstGeom prst="rect">
            <a:avLst/>
          </a:prstGeom>
          <a:noFill/>
        </p:spPr>
        <p:txBody>
          <a:bodyPr wrap="square" rtlCol="0">
            <a:spAutoFit/>
          </a:bodyPr>
          <a:lstStyle/>
          <a:p>
            <a:r>
              <a:rPr lang="zh-CN" altLang="en-US" sz="14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因为 </a:t>
            </a:r>
            <a:r>
              <a:rPr lang="en-US" altLang="zh-CN" sz="14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Point </a:t>
            </a:r>
            <a:r>
              <a:rPr lang="zh-CN" altLang="en-US" sz="14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类没有默认构造函数，所以，</a:t>
            </a:r>
            <a:r>
              <a:rPr lang="en-US" altLang="zh-CN" sz="14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Line </a:t>
            </a:r>
            <a:r>
              <a:rPr lang="zh-CN" altLang="en-US" sz="14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类中的 </a:t>
            </a:r>
            <a:r>
              <a:rPr lang="en-US" altLang="zh-CN" sz="14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Point</a:t>
            </a:r>
            <a:r>
              <a:rPr lang="zh-CN" altLang="en-US" sz="14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数据成员</a:t>
            </a:r>
            <a:r>
              <a:rPr lang="zh-CN" altLang="en-US" sz="1400" dirty="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必须通过</a:t>
            </a:r>
            <a:r>
              <a:rPr lang="zh-CN" altLang="en-US" sz="14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初始化列表</a:t>
            </a:r>
            <a:r>
              <a:rPr lang="zh-CN" altLang="en-US" sz="1400" dirty="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来初始化</a:t>
            </a:r>
            <a:endParaRPr lang="zh-CN" altLang="en-US" sz="1400" dirty="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endParaRPr>
          </a:p>
        </p:txBody>
      </p:sp>
      <p:sp>
        <p:nvSpPr>
          <p:cNvPr id="9" name="文本框 10"/>
          <p:cNvSpPr txBox="1"/>
          <p:nvPr/>
        </p:nvSpPr>
        <p:spPr>
          <a:xfrm>
            <a:off x="8547343" y="0"/>
            <a:ext cx="505267" cy="523220"/>
          </a:xfrm>
          <a:prstGeom prst="rect">
            <a:avLst/>
          </a:prstGeom>
          <a:noFill/>
        </p:spPr>
        <p:txBody>
          <a:bodyPr wrap="none" rtlCol="0">
            <a:spAutoFit/>
          </a:bodyPr>
          <a:lstStyle/>
          <a:p>
            <a:r>
              <a:rPr lang="zh-CN" altLang="en-US" sz="2800" dirty="0" smtClean="0">
                <a:solidFill>
                  <a:srgbClr val="FFFF00"/>
                </a:solidFill>
                <a:sym typeface="Wingdings 2" panose="05020102010507070707" pitchFamily="18" charset="2"/>
              </a:rPr>
              <a:t></a:t>
            </a:r>
            <a:endParaRPr lang="zh-CN" altLang="en-US" sz="2800" dirty="0">
              <a:solidFill>
                <a:srgbClr val="FFFF00"/>
              </a:solidFill>
            </a:endParaRPr>
          </a:p>
        </p:txBody>
      </p:sp>
      <p:sp>
        <p:nvSpPr>
          <p:cNvPr id="10" name="文本框 11"/>
          <p:cNvSpPr txBox="1"/>
          <p:nvPr/>
        </p:nvSpPr>
        <p:spPr>
          <a:xfrm>
            <a:off x="107504" y="4581128"/>
            <a:ext cx="8956298" cy="369332"/>
          </a:xfrm>
          <a:prstGeom prst="rect">
            <a:avLst/>
          </a:prstGeom>
          <a:noFill/>
        </p:spPr>
        <p:txBody>
          <a:bodyPr wrap="none" rtlCol="0">
            <a:spAutoFit/>
          </a:bodyPr>
          <a:lstStyle/>
          <a:p>
            <a:r>
              <a:rPr lang="zh-CN" altLang="en-US" dirty="0" smtClean="0">
                <a:latin typeface="微软雅黑" panose="020B0503020204020204" pitchFamily="34" charset="-122"/>
                <a:ea typeface="微软雅黑" panose="020B0503020204020204" pitchFamily="34" charset="-122"/>
              </a:rPr>
              <a:t>对于构造函数，尽量使用初始化成员列表的方式（而非赋值的方式）来初始化数据成员</a:t>
            </a:r>
            <a:endParaRPr lang="zh-CN" altLang="en-US" dirty="0">
              <a:latin typeface="微软雅黑" panose="020B0503020204020204" pitchFamily="34" charset="-122"/>
              <a:ea typeface="微软雅黑" panose="020B0503020204020204" pitchFamily="34" charset="-122"/>
            </a:endParaRPr>
          </a:p>
        </p:txBody>
      </p:sp>
      <p:cxnSp>
        <p:nvCxnSpPr>
          <p:cNvPr id="11" name="直接连接符 10"/>
          <p:cNvCxnSpPr/>
          <p:nvPr/>
        </p:nvCxnSpPr>
        <p:spPr>
          <a:xfrm>
            <a:off x="179512" y="2708920"/>
            <a:ext cx="2304256" cy="0"/>
          </a:xfrm>
          <a:prstGeom prst="line">
            <a:avLst/>
          </a:prstGeom>
          <a:ln w="19050">
            <a:solidFill>
              <a:srgbClr val="3814B0"/>
            </a:solidFill>
          </a:ln>
        </p:spPr>
        <p:style>
          <a:lnRef idx="1">
            <a:schemeClr val="accent1"/>
          </a:lnRef>
          <a:fillRef idx="0">
            <a:schemeClr val="accent1"/>
          </a:fillRef>
          <a:effectRef idx="0">
            <a:schemeClr val="accent1"/>
          </a:effectRef>
          <a:fontRef idx="minor">
            <a:schemeClr val="tx1"/>
          </a:fontRef>
        </p:style>
      </p:cxnSp>
      <p:cxnSp>
        <p:nvCxnSpPr>
          <p:cNvPr id="12" name="肘形连接符 11"/>
          <p:cNvCxnSpPr>
            <a:endCxn id="8" idx="1"/>
          </p:cNvCxnSpPr>
          <p:nvPr/>
        </p:nvCxnSpPr>
        <p:spPr>
          <a:xfrm>
            <a:off x="1331640" y="2852936"/>
            <a:ext cx="1440161" cy="899810"/>
          </a:xfrm>
          <a:prstGeom prst="bentConnector3">
            <a:avLst>
              <a:gd name="adj1" fmla="val -79"/>
            </a:avLst>
          </a:prstGeom>
          <a:ln w="12700">
            <a:solidFill>
              <a:srgbClr val="3814B0"/>
            </a:solidFill>
            <a:tailEnd type="triangle"/>
          </a:ln>
        </p:spPr>
        <p:style>
          <a:lnRef idx="1">
            <a:schemeClr val="accent1"/>
          </a:lnRef>
          <a:fillRef idx="0">
            <a:schemeClr val="accent1"/>
          </a:fillRef>
          <a:effectRef idx="0">
            <a:schemeClr val="accent1"/>
          </a:effectRef>
          <a:fontRef idx="minor">
            <a:schemeClr val="tx1"/>
          </a:fontRef>
        </p:style>
      </p:cxnSp>
      <p:sp>
        <p:nvSpPr>
          <p:cNvPr id="13" name="灯片编号占位符 12"/>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left)">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wipe(left)">
                                      <p:cBhvr>
                                        <p:cTn id="22" dur="5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37" fill="hold" grpId="0"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barn(outVertical)">
                                      <p:cBhvr>
                                        <p:cTn id="3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p:bldP spid="8" grpId="0"/>
      <p:bldP spid="10"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107504" y="58614"/>
            <a:ext cx="8229600" cy="922114"/>
          </a:xfrm>
        </p:spPr>
        <p:txBody>
          <a:bodyPr/>
          <a:lstStyle/>
          <a:p>
            <a:r>
              <a:rPr lang="zh-CN" altLang="en-US" dirty="0"/>
              <a:t>类的嵌套（续）</a:t>
            </a:r>
            <a:endParaRPr lang="zh-CN" altLang="en-US" dirty="0"/>
          </a:p>
        </p:txBody>
      </p:sp>
      <p:sp>
        <p:nvSpPr>
          <p:cNvPr id="6" name="文本框 3"/>
          <p:cNvSpPr txBox="1"/>
          <p:nvPr/>
        </p:nvSpPr>
        <p:spPr>
          <a:xfrm>
            <a:off x="107504" y="1412776"/>
            <a:ext cx="7832593" cy="369332"/>
          </a:xfrm>
          <a:prstGeom prst="rect">
            <a:avLst/>
          </a:prstGeom>
          <a:noFill/>
        </p:spPr>
        <p:txBody>
          <a:bodyPr wrap="none" rtlCol="0">
            <a:spAutoFit/>
          </a:bodyPr>
          <a:lstStyle/>
          <a:p>
            <a:r>
              <a:rPr lang="zh-CN" altLang="en-US" dirty="0" smtClean="0">
                <a:latin typeface="Consolas" panose="020B0609020204030204" pitchFamily="49" charset="0"/>
                <a:ea typeface="微软雅黑" panose="020B0503020204020204" pitchFamily="34" charset="-122"/>
                <a:cs typeface="Consolas" panose="020B0609020204030204" pitchFamily="49" charset="0"/>
              </a:rPr>
              <a:t>现在为类 </a:t>
            </a:r>
            <a:r>
              <a:rPr lang="en-US" altLang="zh-CN" dirty="0" smtClean="0">
                <a:latin typeface="Consolas" panose="020B0609020204030204" pitchFamily="49" charset="0"/>
                <a:ea typeface="微软雅黑" panose="020B0503020204020204" pitchFamily="34" charset="-122"/>
                <a:cs typeface="Consolas" panose="020B0609020204030204" pitchFamily="49" charset="0"/>
              </a:rPr>
              <a:t>Point </a:t>
            </a:r>
            <a:r>
              <a:rPr lang="zh-CN" altLang="en-US" dirty="0" smtClean="0">
                <a:latin typeface="Consolas" panose="020B0609020204030204" pitchFamily="49" charset="0"/>
                <a:ea typeface="微软雅黑" panose="020B0503020204020204" pitchFamily="34" charset="-122"/>
                <a:cs typeface="Consolas" panose="020B0609020204030204" pitchFamily="49" charset="0"/>
              </a:rPr>
              <a:t>的增加一个复制构造函数，则类</a:t>
            </a:r>
            <a:r>
              <a:rPr lang="en-US" altLang="zh-CN" dirty="0" smtClean="0">
                <a:latin typeface="Consolas" panose="020B0609020204030204" pitchFamily="49" charset="0"/>
                <a:ea typeface="微软雅黑" panose="020B0503020204020204" pitchFamily="34" charset="-122"/>
                <a:cs typeface="Consolas" panose="020B0609020204030204" pitchFamily="49" charset="0"/>
              </a:rPr>
              <a:t> Line</a:t>
            </a:r>
            <a:r>
              <a:rPr lang="zh-CN" altLang="en-US" dirty="0" smtClean="0">
                <a:latin typeface="Consolas" panose="020B0609020204030204" pitchFamily="49" charset="0"/>
                <a:ea typeface="微软雅黑" panose="020B0503020204020204" pitchFamily="34" charset="-122"/>
                <a:cs typeface="Consolas" panose="020B0609020204030204" pitchFamily="49" charset="0"/>
              </a:rPr>
              <a:t> 构造函数可写为：</a:t>
            </a:r>
            <a:endParaRPr lang="zh-CN" altLang="en-US" dirty="0">
              <a:latin typeface="Consolas" panose="020B0609020204030204" pitchFamily="49" charset="0"/>
              <a:ea typeface="微软雅黑" panose="020B0503020204020204" pitchFamily="34" charset="-122"/>
              <a:cs typeface="Consolas" panose="020B0609020204030204" pitchFamily="49" charset="0"/>
            </a:endParaRPr>
          </a:p>
        </p:txBody>
      </p:sp>
      <p:sp>
        <p:nvSpPr>
          <p:cNvPr id="7" name="TextBox 3"/>
          <p:cNvSpPr txBox="1"/>
          <p:nvPr/>
        </p:nvSpPr>
        <p:spPr>
          <a:xfrm>
            <a:off x="130196" y="1988840"/>
            <a:ext cx="4657828" cy="2031325"/>
          </a:xfrm>
          <a:prstGeom prst="rect">
            <a:avLst/>
          </a:prstGeom>
          <a:solidFill>
            <a:srgbClr val="FFFF73"/>
          </a:solidFill>
          <a:ln w="19050">
            <a:noFill/>
          </a:ln>
        </p:spPr>
        <p:txBody>
          <a:bodyPr wrap="square" rtlCol="0">
            <a:spAutoFit/>
          </a:bodyPr>
          <a:lstStyle/>
          <a:p>
            <a:pPr>
              <a:lnSpc>
                <a:spcPct val="150000"/>
              </a:lnSpc>
            </a:pPr>
            <a:r>
              <a:rPr lang="en-US" altLang="zh-CN" sz="1400" dirty="0" smtClean="0">
                <a:latin typeface="Consolas" panose="020B0609020204030204" pitchFamily="49" charset="0"/>
                <a:ea typeface="微软雅黑" panose="020B0503020204020204" pitchFamily="34" charset="-122"/>
                <a:cs typeface="Consolas" panose="020B0609020204030204" pitchFamily="49" charset="0"/>
              </a:rPr>
              <a:t>class Point {</a:t>
            </a:r>
            <a:endParaRPr lang="en-US" altLang="zh-CN" sz="1400" dirty="0" smtClean="0">
              <a:latin typeface="Consolas" panose="020B0609020204030204" pitchFamily="49" charset="0"/>
              <a:ea typeface="微软雅黑" panose="020B0503020204020204" pitchFamily="34" charset="-122"/>
              <a:cs typeface="Consolas" panose="020B0609020204030204" pitchFamily="49" charset="0"/>
            </a:endParaRPr>
          </a:p>
          <a:p>
            <a:pPr>
              <a:lnSpc>
                <a:spcPct val="150000"/>
              </a:lnSpc>
            </a:pPr>
            <a:r>
              <a:rPr lang="en-US" altLang="zh-CN" sz="1400" dirty="0" smtClean="0">
                <a:latin typeface="Consolas" panose="020B0609020204030204" pitchFamily="49" charset="0"/>
                <a:ea typeface="微软雅黑" panose="020B0503020204020204" pitchFamily="34" charset="-122"/>
                <a:cs typeface="Consolas" panose="020B0609020204030204" pitchFamily="49" charset="0"/>
              </a:rPr>
              <a:t>public:</a:t>
            </a:r>
            <a:endParaRPr lang="en-US" altLang="zh-CN" sz="1400" dirty="0" smtClean="0">
              <a:latin typeface="Consolas" panose="020B0609020204030204" pitchFamily="49" charset="0"/>
              <a:ea typeface="微软雅黑" panose="020B0503020204020204" pitchFamily="34" charset="-122"/>
              <a:cs typeface="Consolas" panose="020B0609020204030204" pitchFamily="49" charset="0"/>
            </a:endParaRPr>
          </a:p>
          <a:p>
            <a:pPr>
              <a:lnSpc>
                <a:spcPct val="150000"/>
              </a:lnSpc>
            </a:pPr>
            <a:r>
              <a:rPr lang="en-US" altLang="zh-CN" sz="1400" dirty="0" smtClean="0">
                <a:latin typeface="Consolas" panose="020B0609020204030204" pitchFamily="49" charset="0"/>
                <a:ea typeface="微软雅黑" panose="020B0503020204020204" pitchFamily="34" charset="-122"/>
                <a:cs typeface="Consolas" panose="020B0609020204030204" pitchFamily="49" charset="0"/>
              </a:rPr>
              <a:t>  Point( double x, double y ); </a:t>
            </a:r>
            <a:r>
              <a:rPr lang="en-US" altLang="zh-CN" sz="14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 </a:t>
            </a:r>
            <a:r>
              <a:rPr lang="zh-CN" altLang="en-US" sz="14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构造函数</a:t>
            </a:r>
            <a:endParaRPr lang="en-US" altLang="zh-CN" sz="14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endParaRPr>
          </a:p>
          <a:p>
            <a:pPr>
              <a:lnSpc>
                <a:spcPct val="150000"/>
              </a:lnSpc>
            </a:pPr>
            <a:r>
              <a:rPr lang="en-US" altLang="zh-CN" sz="1400" dirty="0">
                <a:latin typeface="Consolas" panose="020B0609020204030204" pitchFamily="49" charset="0"/>
                <a:ea typeface="微软雅黑" panose="020B0503020204020204" pitchFamily="34" charset="-122"/>
                <a:cs typeface="Consolas" panose="020B0609020204030204" pitchFamily="49" charset="0"/>
              </a:rPr>
              <a:t> </a:t>
            </a:r>
            <a:r>
              <a:rPr lang="en-US" altLang="zh-CN" sz="1400" dirty="0" smtClean="0">
                <a:latin typeface="Consolas" panose="020B0609020204030204" pitchFamily="49" charset="0"/>
                <a:ea typeface="微软雅黑" panose="020B0503020204020204" pitchFamily="34" charset="-122"/>
                <a:cs typeface="Consolas" panose="020B0609020204030204" pitchFamily="49" charset="0"/>
              </a:rPr>
              <a:t> Point( Point &amp; point ); </a:t>
            </a:r>
            <a:r>
              <a:rPr lang="en-US" altLang="zh-CN" sz="14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 </a:t>
            </a:r>
            <a:r>
              <a:rPr lang="zh-CN" altLang="en-US" sz="14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复制构造函数</a:t>
            </a:r>
            <a:endParaRPr lang="en-US" altLang="zh-CN" sz="14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endParaRPr>
          </a:p>
          <a:p>
            <a:pPr>
              <a:lnSpc>
                <a:spcPct val="150000"/>
              </a:lnSpc>
            </a:pPr>
            <a:r>
              <a:rPr lang="en-US" altLang="zh-CN" sz="1400" dirty="0" smtClean="0">
                <a:latin typeface="Consolas" panose="020B0609020204030204" pitchFamily="49" charset="0"/>
                <a:ea typeface="微软雅黑" panose="020B0503020204020204" pitchFamily="34" charset="-122"/>
                <a:cs typeface="Consolas" panose="020B0609020204030204" pitchFamily="49" charset="0"/>
              </a:rPr>
              <a:t>… …</a:t>
            </a:r>
            <a:endParaRPr lang="en-US" altLang="zh-CN" sz="1400" dirty="0" smtClean="0">
              <a:latin typeface="Consolas" panose="020B0609020204030204" pitchFamily="49" charset="0"/>
              <a:ea typeface="微软雅黑" panose="020B0503020204020204" pitchFamily="34" charset="-122"/>
              <a:cs typeface="Consolas" panose="020B0609020204030204" pitchFamily="49" charset="0"/>
            </a:endParaRPr>
          </a:p>
          <a:p>
            <a:pPr>
              <a:lnSpc>
                <a:spcPct val="150000"/>
              </a:lnSpc>
            </a:pPr>
            <a:r>
              <a:rPr lang="en-US" altLang="zh-CN" sz="1400" dirty="0" smtClean="0">
                <a:latin typeface="Consolas" panose="020B0609020204030204" pitchFamily="49" charset="0"/>
                <a:ea typeface="微软雅黑" panose="020B0503020204020204" pitchFamily="34" charset="-122"/>
                <a:cs typeface="Consolas" panose="020B0609020204030204" pitchFamily="49" charset="0"/>
              </a:rPr>
              <a:t>}; </a:t>
            </a:r>
            <a:r>
              <a:rPr lang="en-US" altLang="zh-CN" sz="14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 </a:t>
            </a:r>
            <a:endParaRPr lang="en-US" altLang="zh-CN" sz="14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endParaRPr>
          </a:p>
        </p:txBody>
      </p:sp>
      <p:sp>
        <p:nvSpPr>
          <p:cNvPr id="8" name="TextBox 3"/>
          <p:cNvSpPr txBox="1"/>
          <p:nvPr/>
        </p:nvSpPr>
        <p:spPr>
          <a:xfrm>
            <a:off x="130196" y="4202728"/>
            <a:ext cx="4657828" cy="2354491"/>
          </a:xfrm>
          <a:prstGeom prst="rect">
            <a:avLst/>
          </a:prstGeom>
          <a:solidFill>
            <a:srgbClr val="FFFF73"/>
          </a:solidFill>
          <a:ln w="19050">
            <a:noFill/>
          </a:ln>
        </p:spPr>
        <p:txBody>
          <a:bodyPr wrap="square" rtlCol="0">
            <a:spAutoFit/>
          </a:bodyPr>
          <a:lstStyle/>
          <a:p>
            <a:pPr>
              <a:lnSpc>
                <a:spcPct val="150000"/>
              </a:lnSpc>
            </a:pPr>
            <a:r>
              <a:rPr lang="en-US" altLang="zh-CN" sz="1400" dirty="0" smtClean="0">
                <a:latin typeface="Consolas" panose="020B0609020204030204" pitchFamily="49" charset="0"/>
                <a:ea typeface="微软雅黑" panose="020B0503020204020204" pitchFamily="34" charset="-122"/>
                <a:cs typeface="Consolas" panose="020B0609020204030204" pitchFamily="49" charset="0"/>
              </a:rPr>
              <a:t>class Line {</a:t>
            </a:r>
            <a:endParaRPr lang="en-US" altLang="zh-CN" sz="1400" dirty="0" smtClean="0">
              <a:latin typeface="Consolas" panose="020B0609020204030204" pitchFamily="49" charset="0"/>
              <a:ea typeface="微软雅黑" panose="020B0503020204020204" pitchFamily="34" charset="-122"/>
              <a:cs typeface="Consolas" panose="020B0609020204030204" pitchFamily="49" charset="0"/>
            </a:endParaRPr>
          </a:p>
          <a:p>
            <a:pPr>
              <a:lnSpc>
                <a:spcPct val="150000"/>
              </a:lnSpc>
            </a:pPr>
            <a:r>
              <a:rPr lang="en-US" altLang="zh-CN" sz="1400" dirty="0" smtClean="0">
                <a:latin typeface="Consolas" panose="020B0609020204030204" pitchFamily="49" charset="0"/>
                <a:ea typeface="微软雅黑" panose="020B0503020204020204" pitchFamily="34" charset="-122"/>
                <a:cs typeface="Consolas" panose="020B0609020204030204" pitchFamily="49" charset="0"/>
              </a:rPr>
              <a:t>public:</a:t>
            </a:r>
            <a:endParaRPr lang="en-US" altLang="zh-CN" sz="1400" dirty="0" smtClean="0">
              <a:latin typeface="Consolas" panose="020B0609020204030204" pitchFamily="49" charset="0"/>
              <a:ea typeface="微软雅黑" panose="020B0503020204020204" pitchFamily="34" charset="-122"/>
              <a:cs typeface="Consolas" panose="020B0609020204030204" pitchFamily="49" charset="0"/>
            </a:endParaRPr>
          </a:p>
          <a:p>
            <a:pPr>
              <a:lnSpc>
                <a:spcPct val="150000"/>
              </a:lnSpc>
            </a:pPr>
            <a:r>
              <a:rPr lang="en-US" altLang="zh-CN" sz="1400" dirty="0" smtClean="0">
                <a:latin typeface="Consolas" panose="020B0609020204030204" pitchFamily="49" charset="0"/>
                <a:ea typeface="微软雅黑" panose="020B0503020204020204" pitchFamily="34" charset="-122"/>
                <a:cs typeface="Consolas" panose="020B0609020204030204" pitchFamily="49" charset="0"/>
              </a:rPr>
              <a:t>  Line( Point p1, Point p2 ); </a:t>
            </a:r>
            <a:r>
              <a:rPr lang="en-US" altLang="zh-CN" sz="14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 </a:t>
            </a:r>
            <a:r>
              <a:rPr lang="zh-CN" altLang="en-US" sz="14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构造函数</a:t>
            </a:r>
            <a:endParaRPr lang="en-US" altLang="zh-CN" sz="14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endParaRPr>
          </a:p>
          <a:p>
            <a:pPr>
              <a:lnSpc>
                <a:spcPct val="150000"/>
              </a:lnSpc>
            </a:pPr>
            <a:r>
              <a:rPr lang="en-US" altLang="zh-CN" sz="1400" dirty="0" smtClean="0">
                <a:latin typeface="Consolas" panose="020B0609020204030204" pitchFamily="49" charset="0"/>
                <a:ea typeface="微软雅黑" panose="020B0503020204020204" pitchFamily="34" charset="-122"/>
                <a:cs typeface="Consolas" panose="020B0609020204030204" pitchFamily="49" charset="0"/>
              </a:rPr>
              <a:t>  double </a:t>
            </a:r>
            <a:r>
              <a:rPr lang="en-US" altLang="zh-CN" sz="1400" dirty="0" err="1" smtClean="0">
                <a:latin typeface="Consolas" panose="020B0609020204030204" pitchFamily="49" charset="0"/>
                <a:ea typeface="微软雅黑" panose="020B0503020204020204" pitchFamily="34" charset="-122"/>
                <a:cs typeface="Consolas" panose="020B0609020204030204" pitchFamily="49" charset="0"/>
              </a:rPr>
              <a:t>getLength</a:t>
            </a:r>
            <a:r>
              <a:rPr lang="en-US" altLang="zh-CN" sz="1400" dirty="0" smtClean="0">
                <a:latin typeface="Consolas" panose="020B0609020204030204" pitchFamily="49" charset="0"/>
                <a:ea typeface="微软雅黑" panose="020B0503020204020204" pitchFamily="34" charset="-122"/>
                <a:cs typeface="Consolas" panose="020B0609020204030204" pitchFamily="49" charset="0"/>
              </a:rPr>
              <a:t>(){ …. }</a:t>
            </a:r>
            <a:endParaRPr lang="en-US" altLang="zh-CN" sz="1400" dirty="0" smtClean="0">
              <a:latin typeface="Consolas" panose="020B0609020204030204" pitchFamily="49" charset="0"/>
              <a:ea typeface="微软雅黑" panose="020B0503020204020204" pitchFamily="34" charset="-122"/>
              <a:cs typeface="Consolas" panose="020B0609020204030204" pitchFamily="49" charset="0"/>
            </a:endParaRPr>
          </a:p>
          <a:p>
            <a:pPr>
              <a:lnSpc>
                <a:spcPct val="150000"/>
              </a:lnSpc>
            </a:pPr>
            <a:r>
              <a:rPr lang="en-US" altLang="zh-CN" sz="1400" dirty="0" smtClean="0">
                <a:latin typeface="Consolas" panose="020B0609020204030204" pitchFamily="49" charset="0"/>
                <a:ea typeface="微软雅黑" panose="020B0503020204020204" pitchFamily="34" charset="-122"/>
                <a:cs typeface="Consolas" panose="020B0609020204030204" pitchFamily="49" charset="0"/>
              </a:rPr>
              <a:t>private:</a:t>
            </a:r>
            <a:endParaRPr lang="en-US" altLang="zh-CN" sz="1400" dirty="0" smtClean="0">
              <a:latin typeface="Consolas" panose="020B0609020204030204" pitchFamily="49" charset="0"/>
              <a:ea typeface="微软雅黑" panose="020B0503020204020204" pitchFamily="34" charset="-122"/>
              <a:cs typeface="Consolas" panose="020B0609020204030204" pitchFamily="49" charset="0"/>
            </a:endParaRPr>
          </a:p>
          <a:p>
            <a:pPr>
              <a:lnSpc>
                <a:spcPct val="150000"/>
              </a:lnSpc>
            </a:pPr>
            <a:r>
              <a:rPr lang="en-US" altLang="zh-CN" sz="1400" dirty="0" smtClean="0">
                <a:latin typeface="Consolas" panose="020B0609020204030204" pitchFamily="49" charset="0"/>
                <a:ea typeface="微软雅黑" panose="020B0503020204020204" pitchFamily="34" charset="-122"/>
                <a:cs typeface="Consolas" panose="020B0609020204030204" pitchFamily="49" charset="0"/>
              </a:rPr>
              <a:t>  </a:t>
            </a:r>
            <a:r>
              <a:rPr lang="en-US" altLang="zh-CN" sz="1400" b="1" dirty="0" smtClean="0">
                <a:latin typeface="Consolas" panose="020B0609020204030204" pitchFamily="49" charset="0"/>
                <a:ea typeface="微软雅黑" panose="020B0503020204020204" pitchFamily="34" charset="-122"/>
                <a:cs typeface="Consolas" panose="020B0609020204030204" pitchFamily="49" charset="0"/>
              </a:rPr>
              <a:t>Point</a:t>
            </a:r>
            <a:r>
              <a:rPr lang="en-US" altLang="zh-CN" sz="1400" dirty="0" smtClean="0">
                <a:latin typeface="Consolas" panose="020B0609020204030204" pitchFamily="49" charset="0"/>
                <a:ea typeface="微软雅黑" panose="020B0503020204020204" pitchFamily="34" charset="-122"/>
                <a:cs typeface="Consolas" panose="020B0609020204030204" pitchFamily="49" charset="0"/>
              </a:rPr>
              <a:t> p1, p2;</a:t>
            </a:r>
            <a:endParaRPr lang="en-US" altLang="zh-CN" sz="1400" dirty="0" smtClean="0">
              <a:latin typeface="Consolas" panose="020B0609020204030204" pitchFamily="49" charset="0"/>
              <a:ea typeface="微软雅黑" panose="020B0503020204020204" pitchFamily="34" charset="-122"/>
              <a:cs typeface="Consolas" panose="020B0609020204030204" pitchFamily="49" charset="0"/>
            </a:endParaRPr>
          </a:p>
          <a:p>
            <a:pPr>
              <a:lnSpc>
                <a:spcPct val="150000"/>
              </a:lnSpc>
            </a:pPr>
            <a:r>
              <a:rPr lang="en-US" altLang="zh-CN" sz="1400" dirty="0" smtClean="0">
                <a:latin typeface="Consolas" panose="020B0609020204030204" pitchFamily="49" charset="0"/>
                <a:ea typeface="微软雅黑" panose="020B0503020204020204" pitchFamily="34" charset="-122"/>
                <a:cs typeface="Consolas" panose="020B0609020204030204" pitchFamily="49" charset="0"/>
              </a:rPr>
              <a:t>}; </a:t>
            </a:r>
            <a:r>
              <a:rPr lang="en-US" altLang="zh-CN" sz="14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 </a:t>
            </a:r>
            <a:endParaRPr lang="en-US" altLang="zh-CN" sz="14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endParaRPr>
          </a:p>
        </p:txBody>
      </p:sp>
      <p:sp>
        <p:nvSpPr>
          <p:cNvPr id="9" name="TextBox 3"/>
          <p:cNvSpPr txBox="1"/>
          <p:nvPr/>
        </p:nvSpPr>
        <p:spPr>
          <a:xfrm>
            <a:off x="5004048" y="4202728"/>
            <a:ext cx="3960440" cy="2308324"/>
          </a:xfrm>
          <a:prstGeom prst="rect">
            <a:avLst/>
          </a:prstGeom>
          <a:solidFill>
            <a:srgbClr val="FFD073"/>
          </a:solidFill>
          <a:ln w="19050">
            <a:noFill/>
          </a:ln>
        </p:spPr>
        <p:txBody>
          <a:bodyPr wrap="square" rtlCol="0">
            <a:spAutoFit/>
          </a:bodyPr>
          <a:lstStyle>
            <a:defPPr>
              <a:defRPr lang="zh-CN"/>
            </a:defPPr>
            <a:lvl1pPr>
              <a:lnSpc>
                <a:spcPct val="150000"/>
              </a:lnSpc>
              <a:defRPr sz="1200" b="1">
                <a:latin typeface="Consolas" panose="020B0609020204030204" pitchFamily="49" charset="0"/>
                <a:ea typeface="微软雅黑" panose="020B0503020204020204" pitchFamily="34" charset="-122"/>
                <a:cs typeface="Consolas" panose="020B0609020204030204" pitchFamily="49" charset="0"/>
              </a:defRPr>
            </a:lvl1pPr>
          </a:lstStyle>
          <a:p>
            <a:r>
              <a:rPr lang="en-US" altLang="zh-CN" sz="1600" b="0" dirty="0" smtClean="0"/>
              <a:t>Line::Line( Point p1, Point p2 )</a:t>
            </a:r>
            <a:endParaRPr lang="en-US" altLang="zh-CN" sz="1600" b="0" dirty="0" smtClean="0"/>
          </a:p>
          <a:p>
            <a:r>
              <a:rPr lang="en-US" altLang="zh-CN" sz="1600" b="0" dirty="0" smtClean="0"/>
              <a:t>: p1(p1), p2(p2)</a:t>
            </a:r>
            <a:endParaRPr lang="en-US" altLang="zh-CN" sz="1600" b="0" dirty="0"/>
          </a:p>
          <a:p>
            <a:r>
              <a:rPr lang="en-US" altLang="zh-CN" sz="1600" b="0" dirty="0" smtClean="0"/>
              <a:t>{</a:t>
            </a:r>
            <a:endParaRPr lang="en-US" altLang="zh-CN" sz="1600" b="0" dirty="0" smtClean="0"/>
          </a:p>
          <a:p>
            <a:r>
              <a:rPr lang="en-US" altLang="zh-CN" sz="1600" b="0" dirty="0" smtClean="0"/>
              <a:t>  … …</a:t>
            </a:r>
            <a:endParaRPr lang="en-US" altLang="zh-CN" sz="1600" b="0" dirty="0" smtClean="0"/>
          </a:p>
          <a:p>
            <a:r>
              <a:rPr lang="en-US" altLang="zh-CN" sz="1600" b="0" dirty="0"/>
              <a:t> </a:t>
            </a:r>
            <a:r>
              <a:rPr lang="en-US" altLang="zh-CN" sz="1600" b="0" dirty="0" smtClean="0"/>
              <a:t> </a:t>
            </a:r>
            <a:endParaRPr lang="en-US" altLang="zh-CN" sz="1600" b="0" dirty="0"/>
          </a:p>
          <a:p>
            <a:r>
              <a:rPr lang="en-US" altLang="zh-CN" sz="1600" b="0" dirty="0" smtClean="0"/>
              <a:t>}</a:t>
            </a:r>
            <a:endParaRPr lang="en-US" altLang="zh-CN" sz="1600" b="0" dirty="0"/>
          </a:p>
        </p:txBody>
      </p:sp>
      <p:cxnSp>
        <p:nvCxnSpPr>
          <p:cNvPr id="10" name="直接连接符 9"/>
          <p:cNvCxnSpPr/>
          <p:nvPr/>
        </p:nvCxnSpPr>
        <p:spPr>
          <a:xfrm>
            <a:off x="395536" y="3284984"/>
            <a:ext cx="2304256" cy="0"/>
          </a:xfrm>
          <a:prstGeom prst="line">
            <a:avLst/>
          </a:prstGeom>
          <a:ln w="19050">
            <a:solidFill>
              <a:srgbClr val="3814B0"/>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5004048" y="2807930"/>
            <a:ext cx="3960440" cy="1169551"/>
          </a:xfrm>
          <a:prstGeom prst="rect">
            <a:avLst/>
          </a:prstGeom>
          <a:noFill/>
        </p:spPr>
        <p:txBody>
          <a:bodyPr wrap="square" rtlCol="0">
            <a:spAutoFit/>
          </a:bodyPr>
          <a:lstStyle/>
          <a:p>
            <a:r>
              <a:rPr lang="zh-CN" altLang="en-US" sz="14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当定义一个 </a:t>
            </a:r>
            <a:r>
              <a:rPr lang="en-US" altLang="zh-CN" sz="14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Line </a:t>
            </a:r>
            <a:r>
              <a:rPr lang="zh-CN" altLang="en-US" sz="14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对象时，先要做的工作是构造两个内嵌的成员对象 </a:t>
            </a:r>
            <a:r>
              <a:rPr lang="en-US" altLang="zh-CN" sz="14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p1 </a:t>
            </a:r>
            <a:r>
              <a:rPr lang="zh-CN" altLang="en-US" sz="14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和 </a:t>
            </a:r>
            <a:r>
              <a:rPr lang="en-US" altLang="zh-CN" sz="14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p2, </a:t>
            </a:r>
            <a:r>
              <a:rPr lang="zh-CN" altLang="en-US" sz="14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对它们的</a:t>
            </a:r>
            <a:endParaRPr lang="en-US" altLang="zh-CN" sz="14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endParaRPr>
          </a:p>
          <a:p>
            <a:r>
              <a:rPr lang="zh-CN" altLang="en-US" sz="14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构造是通过调用 </a:t>
            </a:r>
            <a:r>
              <a:rPr lang="en-US" altLang="zh-CN" sz="14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Point </a:t>
            </a:r>
            <a:r>
              <a:rPr lang="zh-CN" altLang="en-US" sz="14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类的复制构造函数来完成的，而不是调用带有两个 </a:t>
            </a:r>
            <a:r>
              <a:rPr lang="en-US" altLang="zh-CN" sz="14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double </a:t>
            </a:r>
            <a:r>
              <a:rPr lang="zh-CN" altLang="en-US" sz="14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形参的普通构造函数</a:t>
            </a:r>
            <a:endParaRPr lang="zh-CN" altLang="en-US" sz="1400" dirty="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endParaRPr>
          </a:p>
        </p:txBody>
      </p:sp>
      <p:cxnSp>
        <p:nvCxnSpPr>
          <p:cNvPr id="12" name="直接连接符 11"/>
          <p:cNvCxnSpPr/>
          <p:nvPr/>
        </p:nvCxnSpPr>
        <p:spPr>
          <a:xfrm>
            <a:off x="5076056" y="5013176"/>
            <a:ext cx="1872208" cy="0"/>
          </a:xfrm>
          <a:prstGeom prst="line">
            <a:avLst/>
          </a:prstGeom>
          <a:ln w="19050">
            <a:solidFill>
              <a:srgbClr val="3814B0"/>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395536" y="5229200"/>
            <a:ext cx="2520280" cy="0"/>
          </a:xfrm>
          <a:prstGeom prst="line">
            <a:avLst/>
          </a:prstGeom>
          <a:ln w="19050">
            <a:solidFill>
              <a:srgbClr val="3814B0"/>
            </a:solidFill>
          </a:ln>
        </p:spPr>
        <p:style>
          <a:lnRef idx="1">
            <a:schemeClr val="accent1"/>
          </a:lnRef>
          <a:fillRef idx="0">
            <a:schemeClr val="accent1"/>
          </a:fillRef>
          <a:effectRef idx="0">
            <a:schemeClr val="accent1"/>
          </a:effectRef>
          <a:fontRef idx="minor">
            <a:schemeClr val="tx1"/>
          </a:fontRef>
        </p:style>
      </p:cxnSp>
      <p:sp>
        <p:nvSpPr>
          <p:cNvPr id="14" name="灯片编号占位符 13"/>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left)">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wipe(left)">
                                      <p:cBhvr>
                                        <p:cTn id="22" dur="500"/>
                                        <p:tgtEl>
                                          <p:spTgt spid="13"/>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wipe(left)">
                                      <p:cBhvr>
                                        <p:cTn id="32" dur="500"/>
                                        <p:tgtEl>
                                          <p:spTgt spid="12"/>
                                        </p:tgtEl>
                                      </p:cBhvr>
                                    </p:animEffect>
                                  </p:childTnLst>
                                </p:cTn>
                              </p:par>
                              <p:par>
                                <p:cTn id="33" presetID="22" presetClass="entr" presetSubtype="8" fill="hold" grpId="0" nodeType="with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wipe(left)">
                                      <p:cBhvr>
                                        <p:cTn id="35"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练习 </a:t>
            </a:r>
            <a:r>
              <a:rPr lang="en-US" altLang="zh-CN" dirty="0"/>
              <a:t>5</a:t>
            </a:r>
            <a:r>
              <a:rPr lang="en-US" altLang="zh-CN" dirty="0" smtClean="0"/>
              <a:t>.1 </a:t>
            </a:r>
            <a:r>
              <a:rPr lang="zh-CN" altLang="en-US" dirty="0" smtClean="0"/>
              <a:t>写一个简单的 </a:t>
            </a:r>
            <a:r>
              <a:rPr lang="en-US" altLang="zh-CN" dirty="0" smtClean="0"/>
              <a:t>Student </a:t>
            </a:r>
            <a:r>
              <a:rPr lang="zh-CN" altLang="en-US" dirty="0" smtClean="0"/>
              <a:t>类</a:t>
            </a:r>
            <a:endParaRPr lang="zh-CN" altLang="en-US" dirty="0"/>
          </a:p>
        </p:txBody>
      </p:sp>
      <p:sp>
        <p:nvSpPr>
          <p:cNvPr id="5" name="TextBox 3"/>
          <p:cNvSpPr txBox="1"/>
          <p:nvPr/>
        </p:nvSpPr>
        <p:spPr>
          <a:xfrm>
            <a:off x="1547664" y="1245394"/>
            <a:ext cx="2952328" cy="5509200"/>
          </a:xfrm>
          <a:prstGeom prst="rect">
            <a:avLst/>
          </a:prstGeom>
          <a:solidFill>
            <a:srgbClr val="FFFF73"/>
          </a:solidFill>
          <a:ln w="19050">
            <a:noFill/>
          </a:ln>
        </p:spPr>
        <p:txBody>
          <a:bodyPr wrap="square" rtlCol="0">
            <a:spAutoFit/>
          </a:bodyPr>
          <a:lstStyle/>
          <a:p>
            <a:pPr>
              <a:lnSpc>
                <a:spcPct val="200000"/>
              </a:lnSpc>
            </a:pPr>
            <a:r>
              <a:rPr lang="en-US" altLang="zh-CN" sz="1600" dirty="0" smtClean="0">
                <a:latin typeface="Consolas" panose="020B0609020204030204" pitchFamily="49" charset="0"/>
                <a:cs typeface="Consolas" panose="020B0609020204030204" pitchFamily="49" charset="0"/>
              </a:rPr>
              <a:t>class Student {</a:t>
            </a:r>
            <a:endParaRPr lang="en-US" altLang="zh-CN" sz="1600" dirty="0" smtClean="0">
              <a:latin typeface="Consolas" panose="020B0609020204030204" pitchFamily="49" charset="0"/>
              <a:cs typeface="Consolas" panose="020B0609020204030204" pitchFamily="49" charset="0"/>
            </a:endParaRPr>
          </a:p>
          <a:p>
            <a:pPr>
              <a:lnSpc>
                <a:spcPct val="200000"/>
              </a:lnSpc>
            </a:pPr>
            <a:r>
              <a:rPr lang="en-US" altLang="zh-CN" sz="1600" dirty="0" smtClean="0">
                <a:solidFill>
                  <a:schemeClr val="bg1">
                    <a:lumMod val="65000"/>
                  </a:schemeClr>
                </a:solidFill>
                <a:latin typeface="Consolas" panose="020B0609020204030204" pitchFamily="49" charset="0"/>
                <a:ea typeface="微软雅黑" panose="020B0503020204020204" pitchFamily="34" charset="-122"/>
                <a:cs typeface="Consolas" panose="020B0609020204030204" pitchFamily="49" charset="0"/>
              </a:rPr>
              <a:t>private:</a:t>
            </a:r>
            <a:endParaRPr lang="en-US" altLang="zh-CN" sz="1600" dirty="0" smtClean="0">
              <a:solidFill>
                <a:schemeClr val="bg1">
                  <a:lumMod val="65000"/>
                </a:schemeClr>
              </a:solidFill>
              <a:latin typeface="Consolas" panose="020B0609020204030204" pitchFamily="49" charset="0"/>
              <a:ea typeface="微软雅黑" panose="020B0503020204020204" pitchFamily="34" charset="-122"/>
              <a:cs typeface="Consolas" panose="020B0609020204030204" pitchFamily="49" charset="0"/>
            </a:endParaRPr>
          </a:p>
          <a:p>
            <a:pPr>
              <a:lnSpc>
                <a:spcPct val="200000"/>
              </a:lnSpc>
            </a:pPr>
            <a:r>
              <a:rPr lang="en-US" altLang="zh-CN" sz="1600" dirty="0" smtClean="0">
                <a:latin typeface="Consolas" panose="020B0609020204030204" pitchFamily="49" charset="0"/>
                <a:ea typeface="微软雅黑" panose="020B0503020204020204" pitchFamily="34" charset="-122"/>
                <a:cs typeface="Consolas" panose="020B0609020204030204" pitchFamily="49" charset="0"/>
              </a:rPr>
              <a:t>  </a:t>
            </a:r>
            <a:r>
              <a:rPr lang="en-US" altLang="zh-CN" sz="1600" dirty="0" err="1" smtClean="0">
                <a:latin typeface="Consolas" panose="020B0609020204030204" pitchFamily="49" charset="0"/>
                <a:ea typeface="微软雅黑" panose="020B0503020204020204" pitchFamily="34" charset="-122"/>
                <a:cs typeface="Consolas" panose="020B0609020204030204" pitchFamily="49" charset="0"/>
              </a:rPr>
              <a:t>int</a:t>
            </a:r>
            <a:r>
              <a:rPr lang="en-US" altLang="zh-CN" sz="1600" dirty="0" smtClean="0">
                <a:latin typeface="Consolas" panose="020B0609020204030204" pitchFamily="49" charset="0"/>
                <a:ea typeface="微软雅黑" panose="020B0503020204020204" pitchFamily="34" charset="-122"/>
                <a:cs typeface="Consolas" panose="020B0609020204030204" pitchFamily="49" charset="0"/>
              </a:rPr>
              <a:t> </a:t>
            </a:r>
            <a:r>
              <a:rPr lang="en-US" altLang="zh-CN" sz="1600" dirty="0" err="1" smtClean="0">
                <a:latin typeface="Consolas" panose="020B0609020204030204" pitchFamily="49" charset="0"/>
                <a:ea typeface="微软雅黑" panose="020B0503020204020204" pitchFamily="34" charset="-122"/>
                <a:cs typeface="Consolas" panose="020B0609020204030204" pitchFamily="49" charset="0"/>
              </a:rPr>
              <a:t>sid</a:t>
            </a:r>
            <a:r>
              <a:rPr lang="en-US" altLang="zh-CN" sz="1600" dirty="0" smtClean="0">
                <a:latin typeface="Consolas" panose="020B0609020204030204" pitchFamily="49" charset="0"/>
                <a:ea typeface="微软雅黑" panose="020B0503020204020204" pitchFamily="34" charset="-122"/>
                <a:cs typeface="Consolas" panose="020B0609020204030204" pitchFamily="49" charset="0"/>
              </a:rPr>
              <a:t>;</a:t>
            </a:r>
            <a:endParaRPr lang="en-US" altLang="zh-CN" sz="1600" dirty="0" smtClean="0">
              <a:latin typeface="Consolas" panose="020B0609020204030204" pitchFamily="49" charset="0"/>
              <a:ea typeface="微软雅黑" panose="020B0503020204020204" pitchFamily="34" charset="-122"/>
              <a:cs typeface="Consolas" panose="020B0609020204030204" pitchFamily="49" charset="0"/>
            </a:endParaRPr>
          </a:p>
          <a:p>
            <a:pPr>
              <a:lnSpc>
                <a:spcPct val="200000"/>
              </a:lnSpc>
            </a:pPr>
            <a:r>
              <a:rPr lang="en-US" altLang="zh-CN" sz="1600" dirty="0">
                <a:latin typeface="Consolas" panose="020B0609020204030204" pitchFamily="49" charset="0"/>
                <a:ea typeface="微软雅黑" panose="020B0503020204020204" pitchFamily="34" charset="-122"/>
                <a:cs typeface="Consolas" panose="020B0609020204030204" pitchFamily="49" charset="0"/>
              </a:rPr>
              <a:t> </a:t>
            </a:r>
            <a:r>
              <a:rPr lang="en-US" altLang="zh-CN" sz="1600" dirty="0" smtClean="0">
                <a:latin typeface="Consolas" panose="020B0609020204030204" pitchFamily="49" charset="0"/>
                <a:ea typeface="微软雅黑" panose="020B0503020204020204" pitchFamily="34" charset="-122"/>
                <a:cs typeface="Consolas" panose="020B0609020204030204" pitchFamily="49" charset="0"/>
              </a:rPr>
              <a:t> string </a:t>
            </a:r>
            <a:r>
              <a:rPr lang="en-US" altLang="zh-CN" sz="1600" dirty="0" err="1" smtClean="0">
                <a:latin typeface="Consolas" panose="020B0609020204030204" pitchFamily="49" charset="0"/>
                <a:ea typeface="微软雅黑" panose="020B0503020204020204" pitchFamily="34" charset="-122"/>
                <a:cs typeface="Consolas" panose="020B0609020204030204" pitchFamily="49" charset="0"/>
              </a:rPr>
              <a:t>sname</a:t>
            </a:r>
            <a:r>
              <a:rPr lang="en-US" altLang="zh-CN" sz="1600" dirty="0" smtClean="0">
                <a:latin typeface="Consolas" panose="020B0609020204030204" pitchFamily="49" charset="0"/>
                <a:ea typeface="微软雅黑" panose="020B0503020204020204" pitchFamily="34" charset="-122"/>
                <a:cs typeface="Consolas" panose="020B0609020204030204" pitchFamily="49" charset="0"/>
              </a:rPr>
              <a:t>;</a:t>
            </a:r>
            <a:endParaRPr lang="en-US" altLang="zh-CN" sz="1600" dirty="0" smtClean="0">
              <a:latin typeface="Consolas" panose="020B0609020204030204" pitchFamily="49" charset="0"/>
              <a:ea typeface="微软雅黑" panose="020B0503020204020204" pitchFamily="34" charset="-122"/>
              <a:cs typeface="Consolas" panose="020B0609020204030204" pitchFamily="49" charset="0"/>
            </a:endParaRPr>
          </a:p>
          <a:p>
            <a:pPr>
              <a:lnSpc>
                <a:spcPct val="200000"/>
              </a:lnSpc>
            </a:pPr>
            <a:r>
              <a:rPr lang="en-US" altLang="zh-CN" sz="1600" dirty="0">
                <a:latin typeface="Consolas" panose="020B0609020204030204" pitchFamily="49" charset="0"/>
                <a:ea typeface="微软雅黑" panose="020B0503020204020204" pitchFamily="34" charset="-122"/>
                <a:cs typeface="Consolas" panose="020B0609020204030204" pitchFamily="49" charset="0"/>
              </a:rPr>
              <a:t> </a:t>
            </a:r>
            <a:r>
              <a:rPr lang="en-US" altLang="zh-CN" sz="1600" dirty="0" smtClean="0">
                <a:latin typeface="Consolas" panose="020B0609020204030204" pitchFamily="49" charset="0"/>
                <a:ea typeface="微软雅黑" panose="020B0503020204020204" pitchFamily="34" charset="-122"/>
                <a:cs typeface="Consolas" panose="020B0609020204030204" pitchFamily="49" charset="0"/>
              </a:rPr>
              <a:t> string </a:t>
            </a:r>
            <a:r>
              <a:rPr lang="en-US" altLang="zh-CN" sz="1600" dirty="0" err="1" smtClean="0">
                <a:latin typeface="Consolas" panose="020B0609020204030204" pitchFamily="49" charset="0"/>
                <a:ea typeface="微软雅黑" panose="020B0503020204020204" pitchFamily="34" charset="-122"/>
                <a:cs typeface="Consolas" panose="020B0609020204030204" pitchFamily="49" charset="0"/>
              </a:rPr>
              <a:t>cnames</a:t>
            </a:r>
            <a:r>
              <a:rPr lang="en-US" altLang="zh-CN" sz="1600" dirty="0" smtClean="0">
                <a:latin typeface="Consolas" panose="020B0609020204030204" pitchFamily="49" charset="0"/>
                <a:ea typeface="微软雅黑" panose="020B0503020204020204" pitchFamily="34" charset="-122"/>
                <a:cs typeface="Consolas" panose="020B0609020204030204" pitchFamily="49" charset="0"/>
              </a:rPr>
              <a:t>[10];</a:t>
            </a:r>
            <a:endParaRPr lang="en-US" altLang="zh-CN" sz="1600" dirty="0">
              <a:latin typeface="Consolas" panose="020B0609020204030204" pitchFamily="49" charset="0"/>
              <a:ea typeface="微软雅黑" panose="020B0503020204020204" pitchFamily="34" charset="-122"/>
              <a:cs typeface="Consolas" panose="020B0609020204030204" pitchFamily="49" charset="0"/>
            </a:endParaRPr>
          </a:p>
          <a:p>
            <a:pPr>
              <a:lnSpc>
                <a:spcPct val="200000"/>
              </a:lnSpc>
            </a:pPr>
            <a:r>
              <a:rPr lang="en-US" altLang="zh-CN" sz="1600" dirty="0" smtClean="0">
                <a:latin typeface="Consolas" panose="020B0609020204030204" pitchFamily="49" charset="0"/>
                <a:ea typeface="微软雅黑" panose="020B0503020204020204" pitchFamily="34" charset="-122"/>
                <a:cs typeface="Consolas" panose="020B0609020204030204" pitchFamily="49" charset="0"/>
              </a:rPr>
              <a:t>  double </a:t>
            </a:r>
            <a:r>
              <a:rPr lang="en-US" altLang="zh-CN" sz="1600" dirty="0" err="1" smtClean="0">
                <a:latin typeface="Consolas" panose="020B0609020204030204" pitchFamily="49" charset="0"/>
                <a:ea typeface="微软雅黑" panose="020B0503020204020204" pitchFamily="34" charset="-122"/>
                <a:cs typeface="Consolas" panose="020B0609020204030204" pitchFamily="49" charset="0"/>
              </a:rPr>
              <a:t>avgScore</a:t>
            </a:r>
            <a:r>
              <a:rPr lang="en-US" altLang="zh-CN" sz="1600" dirty="0" smtClean="0">
                <a:latin typeface="Consolas" panose="020B0609020204030204" pitchFamily="49" charset="0"/>
                <a:ea typeface="微软雅黑" panose="020B0503020204020204" pitchFamily="34" charset="-122"/>
                <a:cs typeface="Consolas" panose="020B0609020204030204" pitchFamily="49" charset="0"/>
              </a:rPr>
              <a:t>;</a:t>
            </a:r>
            <a:endParaRPr lang="en-US" altLang="zh-CN" sz="1600" dirty="0" smtClean="0">
              <a:latin typeface="Consolas" panose="020B0609020204030204" pitchFamily="49" charset="0"/>
              <a:ea typeface="微软雅黑" panose="020B0503020204020204" pitchFamily="34" charset="-122"/>
              <a:cs typeface="Consolas" panose="020B0609020204030204" pitchFamily="49" charset="0"/>
            </a:endParaRPr>
          </a:p>
          <a:p>
            <a:pPr>
              <a:lnSpc>
                <a:spcPct val="200000"/>
              </a:lnSpc>
            </a:pPr>
            <a:r>
              <a:rPr lang="en-US" altLang="zh-CN" sz="1600" dirty="0">
                <a:solidFill>
                  <a:schemeClr val="bg1">
                    <a:lumMod val="65000"/>
                  </a:schemeClr>
                </a:solidFill>
                <a:latin typeface="Consolas" panose="020B0609020204030204" pitchFamily="49" charset="0"/>
                <a:ea typeface="微软雅黑" panose="020B0503020204020204" pitchFamily="34" charset="-122"/>
                <a:cs typeface="Consolas" panose="020B0609020204030204" pitchFamily="49" charset="0"/>
              </a:rPr>
              <a:t>public:</a:t>
            </a:r>
            <a:endParaRPr lang="en-US" altLang="zh-CN" sz="1600" dirty="0">
              <a:solidFill>
                <a:schemeClr val="bg1">
                  <a:lumMod val="65000"/>
                </a:schemeClr>
              </a:solidFill>
              <a:latin typeface="Consolas" panose="020B0609020204030204" pitchFamily="49" charset="0"/>
              <a:ea typeface="微软雅黑" panose="020B0503020204020204" pitchFamily="34" charset="-122"/>
              <a:cs typeface="Consolas" panose="020B0609020204030204" pitchFamily="49" charset="0"/>
            </a:endParaRPr>
          </a:p>
          <a:p>
            <a:pPr>
              <a:lnSpc>
                <a:spcPct val="200000"/>
              </a:lnSpc>
            </a:pPr>
            <a:r>
              <a:rPr lang="en-US" altLang="zh-CN" sz="1600" dirty="0" smtClean="0">
                <a:latin typeface="Consolas" panose="020B0609020204030204" pitchFamily="49" charset="0"/>
                <a:ea typeface="微软雅黑" panose="020B0503020204020204" pitchFamily="34" charset="-122"/>
                <a:cs typeface="Consolas" panose="020B0609020204030204" pitchFamily="49" charset="0"/>
              </a:rPr>
              <a:t>  </a:t>
            </a:r>
            <a:r>
              <a:rPr lang="en-US" altLang="zh-CN" sz="1600" dirty="0" err="1" smtClean="0">
                <a:latin typeface="Consolas" panose="020B0609020204030204" pitchFamily="49" charset="0"/>
                <a:ea typeface="微软雅黑" panose="020B0503020204020204" pitchFamily="34" charset="-122"/>
                <a:cs typeface="Consolas" panose="020B0609020204030204" pitchFamily="49" charset="0"/>
              </a:rPr>
              <a:t>int</a:t>
            </a:r>
            <a:r>
              <a:rPr lang="en-US" altLang="zh-CN" sz="1600" dirty="0" smtClean="0">
                <a:latin typeface="Consolas" panose="020B0609020204030204" pitchFamily="49" charset="0"/>
                <a:ea typeface="微软雅黑" panose="020B0503020204020204" pitchFamily="34" charset="-122"/>
                <a:cs typeface="Consolas" panose="020B0609020204030204" pitchFamily="49" charset="0"/>
              </a:rPr>
              <a:t> </a:t>
            </a:r>
            <a:r>
              <a:rPr lang="en-US" altLang="zh-CN" sz="1600" dirty="0" err="1" smtClean="0">
                <a:latin typeface="Consolas" panose="020B0609020204030204" pitchFamily="49" charset="0"/>
                <a:ea typeface="微软雅黑" panose="020B0503020204020204" pitchFamily="34" charset="-122"/>
                <a:cs typeface="Consolas" panose="020B0609020204030204" pitchFamily="49" charset="0"/>
              </a:rPr>
              <a:t>getId</a:t>
            </a:r>
            <a:r>
              <a:rPr lang="en-US" altLang="zh-CN" sz="1600" dirty="0" smtClean="0">
                <a:latin typeface="Consolas" panose="020B0609020204030204" pitchFamily="49" charset="0"/>
                <a:ea typeface="微软雅黑" panose="020B0503020204020204" pitchFamily="34" charset="-122"/>
                <a:cs typeface="Consolas" panose="020B0609020204030204" pitchFamily="49" charset="0"/>
              </a:rPr>
              <a:t>();</a:t>
            </a:r>
            <a:endParaRPr lang="en-US" altLang="zh-CN" sz="1600" dirty="0" smtClean="0">
              <a:latin typeface="Consolas" panose="020B0609020204030204" pitchFamily="49" charset="0"/>
              <a:ea typeface="微软雅黑" panose="020B0503020204020204" pitchFamily="34" charset="-122"/>
              <a:cs typeface="Consolas" panose="020B0609020204030204" pitchFamily="49" charset="0"/>
            </a:endParaRPr>
          </a:p>
          <a:p>
            <a:pPr>
              <a:lnSpc>
                <a:spcPct val="200000"/>
              </a:lnSpc>
            </a:pPr>
            <a:r>
              <a:rPr lang="en-US" altLang="zh-CN" sz="1600" dirty="0">
                <a:latin typeface="Consolas" panose="020B0609020204030204" pitchFamily="49" charset="0"/>
                <a:ea typeface="微软雅黑" panose="020B0503020204020204" pitchFamily="34" charset="-122"/>
                <a:cs typeface="Consolas" panose="020B0609020204030204" pitchFamily="49" charset="0"/>
              </a:rPr>
              <a:t> </a:t>
            </a:r>
            <a:r>
              <a:rPr lang="en-US" altLang="zh-CN" sz="1600" dirty="0" smtClean="0">
                <a:latin typeface="Consolas" panose="020B0609020204030204" pitchFamily="49" charset="0"/>
                <a:ea typeface="微软雅黑" panose="020B0503020204020204" pitchFamily="34" charset="-122"/>
                <a:cs typeface="Consolas" panose="020B0609020204030204" pitchFamily="49" charset="0"/>
              </a:rPr>
              <a:t> string </a:t>
            </a:r>
            <a:r>
              <a:rPr lang="en-US" altLang="zh-CN" sz="1600" dirty="0" err="1" smtClean="0">
                <a:latin typeface="Consolas" panose="020B0609020204030204" pitchFamily="49" charset="0"/>
                <a:ea typeface="微软雅黑" panose="020B0503020204020204" pitchFamily="34" charset="-122"/>
                <a:cs typeface="Consolas" panose="020B0609020204030204" pitchFamily="49" charset="0"/>
              </a:rPr>
              <a:t>getName</a:t>
            </a:r>
            <a:r>
              <a:rPr lang="en-US" altLang="zh-CN" sz="1600" dirty="0" smtClean="0">
                <a:latin typeface="Consolas" panose="020B0609020204030204" pitchFamily="49" charset="0"/>
                <a:ea typeface="微软雅黑" panose="020B0503020204020204" pitchFamily="34" charset="-122"/>
                <a:cs typeface="Consolas" panose="020B0609020204030204" pitchFamily="49" charset="0"/>
              </a:rPr>
              <a:t>();</a:t>
            </a:r>
            <a:endParaRPr lang="en-US" altLang="zh-CN" sz="1600" dirty="0" smtClean="0">
              <a:latin typeface="Consolas" panose="020B0609020204030204" pitchFamily="49" charset="0"/>
              <a:ea typeface="微软雅黑" panose="020B0503020204020204" pitchFamily="34" charset="-122"/>
              <a:cs typeface="Consolas" panose="020B0609020204030204" pitchFamily="49" charset="0"/>
            </a:endParaRPr>
          </a:p>
          <a:p>
            <a:pPr>
              <a:lnSpc>
                <a:spcPct val="200000"/>
              </a:lnSpc>
            </a:pPr>
            <a:r>
              <a:rPr lang="en-US" altLang="zh-CN" sz="1600" dirty="0">
                <a:latin typeface="Consolas" panose="020B0609020204030204" pitchFamily="49" charset="0"/>
                <a:ea typeface="微软雅黑" panose="020B0503020204020204" pitchFamily="34" charset="-122"/>
                <a:cs typeface="Consolas" panose="020B0609020204030204" pitchFamily="49" charset="0"/>
              </a:rPr>
              <a:t> </a:t>
            </a:r>
            <a:r>
              <a:rPr lang="en-US" altLang="zh-CN" sz="1600" dirty="0" smtClean="0">
                <a:latin typeface="Consolas" panose="020B0609020204030204" pitchFamily="49" charset="0"/>
                <a:ea typeface="微软雅黑" panose="020B0503020204020204" pitchFamily="34" charset="-122"/>
                <a:cs typeface="Consolas" panose="020B0609020204030204" pitchFamily="49" charset="0"/>
              </a:rPr>
              <a:t> double </a:t>
            </a:r>
            <a:r>
              <a:rPr lang="en-US" altLang="zh-CN" sz="1600" dirty="0" err="1" smtClean="0">
                <a:latin typeface="Consolas" panose="020B0609020204030204" pitchFamily="49" charset="0"/>
                <a:ea typeface="微软雅黑" panose="020B0503020204020204" pitchFamily="34" charset="-122"/>
                <a:cs typeface="Consolas" panose="020B0609020204030204" pitchFamily="49" charset="0"/>
              </a:rPr>
              <a:t>getAvgScore</a:t>
            </a:r>
            <a:r>
              <a:rPr lang="en-US" altLang="zh-CN" sz="1600" dirty="0" smtClean="0">
                <a:latin typeface="Consolas" panose="020B0609020204030204" pitchFamily="49" charset="0"/>
                <a:ea typeface="微软雅黑" panose="020B0503020204020204" pitchFamily="34" charset="-122"/>
                <a:cs typeface="Consolas" panose="020B0609020204030204" pitchFamily="49" charset="0"/>
              </a:rPr>
              <a:t>();</a:t>
            </a:r>
            <a:endParaRPr lang="en-US" altLang="zh-CN" sz="1600" dirty="0" smtClean="0">
              <a:latin typeface="Consolas" panose="020B0609020204030204" pitchFamily="49" charset="0"/>
              <a:ea typeface="微软雅黑" panose="020B0503020204020204" pitchFamily="34" charset="-122"/>
              <a:cs typeface="Consolas" panose="020B0609020204030204" pitchFamily="49" charset="0"/>
            </a:endParaRPr>
          </a:p>
          <a:p>
            <a:pPr>
              <a:lnSpc>
                <a:spcPct val="200000"/>
              </a:lnSpc>
            </a:pPr>
            <a:r>
              <a:rPr lang="en-US" altLang="zh-CN" sz="1600" dirty="0" smtClean="0">
                <a:latin typeface="Consolas" panose="020B0609020204030204" pitchFamily="49" charset="0"/>
                <a:ea typeface="微软雅黑" panose="020B0503020204020204" pitchFamily="34" charset="-122"/>
                <a:cs typeface="Consolas" panose="020B0609020204030204" pitchFamily="49" charset="0"/>
              </a:rPr>
              <a:t>};</a:t>
            </a:r>
            <a:endParaRPr lang="en-US" altLang="zh-CN" sz="1600" dirty="0">
              <a:latin typeface="微软雅黑" panose="020B0503020204020204" pitchFamily="34" charset="-122"/>
              <a:ea typeface="微软雅黑" panose="020B0503020204020204" pitchFamily="34" charset="-122"/>
              <a:cs typeface="Consolas" panose="020B0609020204030204" pitchFamily="49" charset="0"/>
            </a:endParaRPr>
          </a:p>
        </p:txBody>
      </p:sp>
      <p:sp>
        <p:nvSpPr>
          <p:cNvPr id="6" name="TextBox 3"/>
          <p:cNvSpPr txBox="1"/>
          <p:nvPr/>
        </p:nvSpPr>
        <p:spPr>
          <a:xfrm>
            <a:off x="4716016" y="1245394"/>
            <a:ext cx="2952328" cy="5509200"/>
          </a:xfrm>
          <a:prstGeom prst="rect">
            <a:avLst/>
          </a:prstGeom>
          <a:solidFill>
            <a:srgbClr val="FFFF73"/>
          </a:solidFill>
          <a:ln w="19050">
            <a:noFill/>
          </a:ln>
        </p:spPr>
        <p:txBody>
          <a:bodyPr wrap="square" rtlCol="0">
            <a:spAutoFit/>
          </a:bodyPr>
          <a:lstStyle/>
          <a:p>
            <a:pPr>
              <a:lnSpc>
                <a:spcPct val="200000"/>
              </a:lnSpc>
            </a:pPr>
            <a:r>
              <a:rPr lang="en-US" altLang="zh-CN" sz="1600" dirty="0" smtClean="0">
                <a:latin typeface="Consolas" panose="020B0609020204030204" pitchFamily="49" charset="0"/>
                <a:cs typeface="Consolas" panose="020B0609020204030204" pitchFamily="49" charset="0"/>
              </a:rPr>
              <a:t>class Student {</a:t>
            </a:r>
            <a:endParaRPr lang="en-US" altLang="zh-CN" sz="1600" dirty="0" smtClean="0">
              <a:latin typeface="Consolas" panose="020B0609020204030204" pitchFamily="49" charset="0"/>
              <a:cs typeface="Consolas" panose="020B0609020204030204" pitchFamily="49" charset="0"/>
            </a:endParaRPr>
          </a:p>
          <a:p>
            <a:pPr>
              <a:lnSpc>
                <a:spcPct val="200000"/>
              </a:lnSpc>
            </a:pPr>
            <a:r>
              <a:rPr lang="en-US" altLang="zh-CN" sz="1600" dirty="0">
                <a:solidFill>
                  <a:schemeClr val="bg1">
                    <a:lumMod val="65000"/>
                  </a:schemeClr>
                </a:solidFill>
                <a:latin typeface="Consolas" panose="020B0609020204030204" pitchFamily="49" charset="0"/>
                <a:ea typeface="微软雅黑" panose="020B0503020204020204" pitchFamily="34" charset="-122"/>
                <a:cs typeface="Consolas" panose="020B0609020204030204" pitchFamily="49" charset="0"/>
              </a:rPr>
              <a:t>public:</a:t>
            </a:r>
            <a:endParaRPr lang="en-US" altLang="zh-CN" sz="1600" dirty="0">
              <a:solidFill>
                <a:schemeClr val="bg1">
                  <a:lumMod val="65000"/>
                </a:schemeClr>
              </a:solidFill>
              <a:latin typeface="Consolas" panose="020B0609020204030204" pitchFamily="49" charset="0"/>
              <a:ea typeface="微软雅黑" panose="020B0503020204020204" pitchFamily="34" charset="-122"/>
              <a:cs typeface="Consolas" panose="020B0609020204030204" pitchFamily="49" charset="0"/>
            </a:endParaRPr>
          </a:p>
          <a:p>
            <a:pPr>
              <a:lnSpc>
                <a:spcPct val="200000"/>
              </a:lnSpc>
            </a:pPr>
            <a:r>
              <a:rPr lang="en-US" altLang="zh-CN" sz="1600" dirty="0">
                <a:latin typeface="Consolas" panose="020B0609020204030204" pitchFamily="49" charset="0"/>
                <a:ea typeface="微软雅黑" panose="020B0503020204020204" pitchFamily="34" charset="-122"/>
                <a:cs typeface="Consolas" panose="020B0609020204030204" pitchFamily="49" charset="0"/>
              </a:rPr>
              <a:t>  </a:t>
            </a:r>
            <a:r>
              <a:rPr lang="en-US" altLang="zh-CN" sz="1600" dirty="0" err="1">
                <a:latin typeface="Consolas" panose="020B0609020204030204" pitchFamily="49" charset="0"/>
                <a:ea typeface="微软雅黑" panose="020B0503020204020204" pitchFamily="34" charset="-122"/>
                <a:cs typeface="Consolas" panose="020B0609020204030204" pitchFamily="49" charset="0"/>
              </a:rPr>
              <a:t>int</a:t>
            </a:r>
            <a:r>
              <a:rPr lang="en-US" altLang="zh-CN" sz="1600" dirty="0">
                <a:latin typeface="Consolas" panose="020B0609020204030204" pitchFamily="49" charset="0"/>
                <a:ea typeface="微软雅黑" panose="020B0503020204020204" pitchFamily="34" charset="-122"/>
                <a:cs typeface="Consolas" panose="020B0609020204030204" pitchFamily="49" charset="0"/>
              </a:rPr>
              <a:t> </a:t>
            </a:r>
            <a:r>
              <a:rPr lang="en-US" altLang="zh-CN" sz="1600" dirty="0" err="1">
                <a:latin typeface="Consolas" panose="020B0609020204030204" pitchFamily="49" charset="0"/>
                <a:ea typeface="微软雅黑" panose="020B0503020204020204" pitchFamily="34" charset="-122"/>
                <a:cs typeface="Consolas" panose="020B0609020204030204" pitchFamily="49" charset="0"/>
              </a:rPr>
              <a:t>getId</a:t>
            </a:r>
            <a:r>
              <a:rPr lang="en-US" altLang="zh-CN" sz="1600" dirty="0">
                <a:latin typeface="Consolas" panose="020B0609020204030204" pitchFamily="49" charset="0"/>
                <a:ea typeface="微软雅黑" panose="020B0503020204020204" pitchFamily="34" charset="-122"/>
                <a:cs typeface="Consolas" panose="020B0609020204030204" pitchFamily="49" charset="0"/>
              </a:rPr>
              <a:t>();</a:t>
            </a:r>
            <a:endParaRPr lang="en-US" altLang="zh-CN" sz="1600" dirty="0">
              <a:latin typeface="Consolas" panose="020B0609020204030204" pitchFamily="49" charset="0"/>
              <a:ea typeface="微软雅黑" panose="020B0503020204020204" pitchFamily="34" charset="-122"/>
              <a:cs typeface="Consolas" panose="020B0609020204030204" pitchFamily="49" charset="0"/>
            </a:endParaRPr>
          </a:p>
          <a:p>
            <a:pPr>
              <a:lnSpc>
                <a:spcPct val="200000"/>
              </a:lnSpc>
            </a:pPr>
            <a:r>
              <a:rPr lang="en-US" altLang="zh-CN" sz="1600" dirty="0">
                <a:latin typeface="Consolas" panose="020B0609020204030204" pitchFamily="49" charset="0"/>
                <a:ea typeface="微软雅黑" panose="020B0503020204020204" pitchFamily="34" charset="-122"/>
                <a:cs typeface="Consolas" panose="020B0609020204030204" pitchFamily="49" charset="0"/>
              </a:rPr>
              <a:t>  string </a:t>
            </a:r>
            <a:r>
              <a:rPr lang="en-US" altLang="zh-CN" sz="1600" dirty="0" err="1">
                <a:latin typeface="Consolas" panose="020B0609020204030204" pitchFamily="49" charset="0"/>
                <a:ea typeface="微软雅黑" panose="020B0503020204020204" pitchFamily="34" charset="-122"/>
                <a:cs typeface="Consolas" panose="020B0609020204030204" pitchFamily="49" charset="0"/>
              </a:rPr>
              <a:t>getName</a:t>
            </a:r>
            <a:r>
              <a:rPr lang="en-US" altLang="zh-CN" sz="1600" dirty="0">
                <a:latin typeface="Consolas" panose="020B0609020204030204" pitchFamily="49" charset="0"/>
                <a:ea typeface="微软雅黑" panose="020B0503020204020204" pitchFamily="34" charset="-122"/>
                <a:cs typeface="Consolas" panose="020B0609020204030204" pitchFamily="49" charset="0"/>
              </a:rPr>
              <a:t>();</a:t>
            </a:r>
            <a:endParaRPr lang="en-US" altLang="zh-CN" sz="1600" dirty="0">
              <a:latin typeface="Consolas" panose="020B0609020204030204" pitchFamily="49" charset="0"/>
              <a:ea typeface="微软雅黑" panose="020B0503020204020204" pitchFamily="34" charset="-122"/>
              <a:cs typeface="Consolas" panose="020B0609020204030204" pitchFamily="49" charset="0"/>
            </a:endParaRPr>
          </a:p>
          <a:p>
            <a:pPr>
              <a:lnSpc>
                <a:spcPct val="200000"/>
              </a:lnSpc>
            </a:pPr>
            <a:r>
              <a:rPr lang="en-US" altLang="zh-CN" sz="1600" dirty="0">
                <a:latin typeface="Consolas" panose="020B0609020204030204" pitchFamily="49" charset="0"/>
                <a:ea typeface="微软雅黑" panose="020B0503020204020204" pitchFamily="34" charset="-122"/>
                <a:cs typeface="Consolas" panose="020B0609020204030204" pitchFamily="49" charset="0"/>
              </a:rPr>
              <a:t>  double </a:t>
            </a:r>
            <a:r>
              <a:rPr lang="en-US" altLang="zh-CN" sz="1600" dirty="0" err="1">
                <a:latin typeface="Consolas" panose="020B0609020204030204" pitchFamily="49" charset="0"/>
                <a:ea typeface="微软雅黑" panose="020B0503020204020204" pitchFamily="34" charset="-122"/>
                <a:cs typeface="Consolas" panose="020B0609020204030204" pitchFamily="49" charset="0"/>
              </a:rPr>
              <a:t>getAvgScore</a:t>
            </a:r>
            <a:r>
              <a:rPr lang="en-US" altLang="zh-CN" sz="1600" dirty="0">
                <a:latin typeface="Consolas" panose="020B0609020204030204" pitchFamily="49" charset="0"/>
                <a:ea typeface="微软雅黑" panose="020B0503020204020204" pitchFamily="34" charset="-122"/>
                <a:cs typeface="Consolas" panose="020B0609020204030204" pitchFamily="49" charset="0"/>
              </a:rPr>
              <a:t>();</a:t>
            </a:r>
            <a:endParaRPr lang="en-US" altLang="zh-CN" sz="1600" dirty="0">
              <a:latin typeface="Consolas" panose="020B0609020204030204" pitchFamily="49" charset="0"/>
              <a:ea typeface="微软雅黑" panose="020B0503020204020204" pitchFamily="34" charset="-122"/>
              <a:cs typeface="Consolas" panose="020B0609020204030204" pitchFamily="49" charset="0"/>
            </a:endParaRPr>
          </a:p>
          <a:p>
            <a:pPr>
              <a:lnSpc>
                <a:spcPct val="200000"/>
              </a:lnSpc>
            </a:pPr>
            <a:r>
              <a:rPr lang="en-US" altLang="zh-CN" sz="1600" dirty="0">
                <a:solidFill>
                  <a:schemeClr val="bg1">
                    <a:lumMod val="65000"/>
                  </a:schemeClr>
                </a:solidFill>
                <a:latin typeface="Consolas" panose="020B0609020204030204" pitchFamily="49" charset="0"/>
                <a:ea typeface="微软雅黑" panose="020B0503020204020204" pitchFamily="34" charset="-122"/>
                <a:cs typeface="Consolas" panose="020B0609020204030204" pitchFamily="49" charset="0"/>
              </a:rPr>
              <a:t>private:</a:t>
            </a:r>
            <a:endParaRPr lang="en-US" altLang="zh-CN" sz="1600" dirty="0">
              <a:solidFill>
                <a:schemeClr val="bg1">
                  <a:lumMod val="65000"/>
                </a:schemeClr>
              </a:solidFill>
              <a:latin typeface="Consolas" panose="020B0609020204030204" pitchFamily="49" charset="0"/>
              <a:ea typeface="微软雅黑" panose="020B0503020204020204" pitchFamily="34" charset="-122"/>
              <a:cs typeface="Consolas" panose="020B0609020204030204" pitchFamily="49" charset="0"/>
            </a:endParaRPr>
          </a:p>
          <a:p>
            <a:pPr>
              <a:lnSpc>
                <a:spcPct val="200000"/>
              </a:lnSpc>
            </a:pPr>
            <a:r>
              <a:rPr lang="en-US" altLang="zh-CN" sz="1600" dirty="0" smtClean="0">
                <a:latin typeface="Consolas" panose="020B0609020204030204" pitchFamily="49" charset="0"/>
                <a:ea typeface="微软雅黑" panose="020B0503020204020204" pitchFamily="34" charset="-122"/>
                <a:cs typeface="Consolas" panose="020B0609020204030204" pitchFamily="49" charset="0"/>
              </a:rPr>
              <a:t>  </a:t>
            </a:r>
            <a:r>
              <a:rPr lang="en-US" altLang="zh-CN" sz="1600" dirty="0" err="1" smtClean="0">
                <a:latin typeface="Consolas" panose="020B0609020204030204" pitchFamily="49" charset="0"/>
                <a:ea typeface="微软雅黑" panose="020B0503020204020204" pitchFamily="34" charset="-122"/>
                <a:cs typeface="Consolas" panose="020B0609020204030204" pitchFamily="49" charset="0"/>
              </a:rPr>
              <a:t>int</a:t>
            </a:r>
            <a:r>
              <a:rPr lang="en-US" altLang="zh-CN" sz="1600" dirty="0" smtClean="0">
                <a:latin typeface="Consolas" panose="020B0609020204030204" pitchFamily="49" charset="0"/>
                <a:ea typeface="微软雅黑" panose="020B0503020204020204" pitchFamily="34" charset="-122"/>
                <a:cs typeface="Consolas" panose="020B0609020204030204" pitchFamily="49" charset="0"/>
              </a:rPr>
              <a:t> </a:t>
            </a:r>
            <a:r>
              <a:rPr lang="en-US" altLang="zh-CN" sz="1600" dirty="0" err="1" smtClean="0">
                <a:latin typeface="Consolas" panose="020B0609020204030204" pitchFamily="49" charset="0"/>
                <a:ea typeface="微软雅黑" panose="020B0503020204020204" pitchFamily="34" charset="-122"/>
                <a:cs typeface="Consolas" panose="020B0609020204030204" pitchFamily="49" charset="0"/>
              </a:rPr>
              <a:t>sid</a:t>
            </a:r>
            <a:r>
              <a:rPr lang="en-US" altLang="zh-CN" sz="1600" dirty="0" smtClean="0">
                <a:latin typeface="Consolas" panose="020B0609020204030204" pitchFamily="49" charset="0"/>
                <a:ea typeface="微软雅黑" panose="020B0503020204020204" pitchFamily="34" charset="-122"/>
                <a:cs typeface="Consolas" panose="020B0609020204030204" pitchFamily="49" charset="0"/>
              </a:rPr>
              <a:t>;</a:t>
            </a:r>
            <a:endParaRPr lang="en-US" altLang="zh-CN" sz="1600" dirty="0" smtClean="0">
              <a:latin typeface="Consolas" panose="020B0609020204030204" pitchFamily="49" charset="0"/>
              <a:ea typeface="微软雅黑" panose="020B0503020204020204" pitchFamily="34" charset="-122"/>
              <a:cs typeface="Consolas" panose="020B0609020204030204" pitchFamily="49" charset="0"/>
            </a:endParaRPr>
          </a:p>
          <a:p>
            <a:pPr>
              <a:lnSpc>
                <a:spcPct val="200000"/>
              </a:lnSpc>
            </a:pPr>
            <a:r>
              <a:rPr lang="en-US" altLang="zh-CN" sz="1600" dirty="0">
                <a:latin typeface="Consolas" panose="020B0609020204030204" pitchFamily="49" charset="0"/>
                <a:ea typeface="微软雅黑" panose="020B0503020204020204" pitchFamily="34" charset="-122"/>
                <a:cs typeface="Consolas" panose="020B0609020204030204" pitchFamily="49" charset="0"/>
              </a:rPr>
              <a:t> </a:t>
            </a:r>
            <a:r>
              <a:rPr lang="en-US" altLang="zh-CN" sz="1600" dirty="0" smtClean="0">
                <a:latin typeface="Consolas" panose="020B0609020204030204" pitchFamily="49" charset="0"/>
                <a:ea typeface="微软雅黑" panose="020B0503020204020204" pitchFamily="34" charset="-122"/>
                <a:cs typeface="Consolas" panose="020B0609020204030204" pitchFamily="49" charset="0"/>
              </a:rPr>
              <a:t> string </a:t>
            </a:r>
            <a:r>
              <a:rPr lang="en-US" altLang="zh-CN" sz="1600" dirty="0" err="1" smtClean="0">
                <a:latin typeface="Consolas" panose="020B0609020204030204" pitchFamily="49" charset="0"/>
                <a:ea typeface="微软雅黑" panose="020B0503020204020204" pitchFamily="34" charset="-122"/>
                <a:cs typeface="Consolas" panose="020B0609020204030204" pitchFamily="49" charset="0"/>
              </a:rPr>
              <a:t>sname</a:t>
            </a:r>
            <a:r>
              <a:rPr lang="en-US" altLang="zh-CN" sz="1600" dirty="0" smtClean="0">
                <a:latin typeface="Consolas" panose="020B0609020204030204" pitchFamily="49" charset="0"/>
                <a:ea typeface="微软雅黑" panose="020B0503020204020204" pitchFamily="34" charset="-122"/>
                <a:cs typeface="Consolas" panose="020B0609020204030204" pitchFamily="49" charset="0"/>
              </a:rPr>
              <a:t>;</a:t>
            </a:r>
            <a:endParaRPr lang="en-US" altLang="zh-CN" sz="1600" dirty="0" smtClean="0">
              <a:latin typeface="Consolas" panose="020B0609020204030204" pitchFamily="49" charset="0"/>
              <a:ea typeface="微软雅黑" panose="020B0503020204020204" pitchFamily="34" charset="-122"/>
              <a:cs typeface="Consolas" panose="020B0609020204030204" pitchFamily="49" charset="0"/>
            </a:endParaRPr>
          </a:p>
          <a:p>
            <a:pPr>
              <a:lnSpc>
                <a:spcPct val="200000"/>
              </a:lnSpc>
            </a:pPr>
            <a:r>
              <a:rPr lang="en-US" altLang="zh-CN" sz="1600" dirty="0">
                <a:latin typeface="Consolas" panose="020B0609020204030204" pitchFamily="49" charset="0"/>
                <a:ea typeface="微软雅黑" panose="020B0503020204020204" pitchFamily="34" charset="-122"/>
                <a:cs typeface="Consolas" panose="020B0609020204030204" pitchFamily="49" charset="0"/>
              </a:rPr>
              <a:t> </a:t>
            </a:r>
            <a:r>
              <a:rPr lang="en-US" altLang="zh-CN" sz="1600" dirty="0" smtClean="0">
                <a:latin typeface="Consolas" panose="020B0609020204030204" pitchFamily="49" charset="0"/>
                <a:ea typeface="微软雅黑" panose="020B0503020204020204" pitchFamily="34" charset="-122"/>
                <a:cs typeface="Consolas" panose="020B0609020204030204" pitchFamily="49" charset="0"/>
              </a:rPr>
              <a:t> string </a:t>
            </a:r>
            <a:r>
              <a:rPr lang="en-US" altLang="zh-CN" sz="1600" dirty="0" err="1" smtClean="0">
                <a:latin typeface="Consolas" panose="020B0609020204030204" pitchFamily="49" charset="0"/>
                <a:ea typeface="微软雅黑" panose="020B0503020204020204" pitchFamily="34" charset="-122"/>
                <a:cs typeface="Consolas" panose="020B0609020204030204" pitchFamily="49" charset="0"/>
              </a:rPr>
              <a:t>cnames</a:t>
            </a:r>
            <a:r>
              <a:rPr lang="en-US" altLang="zh-CN" sz="1600" dirty="0" smtClean="0">
                <a:latin typeface="Consolas" panose="020B0609020204030204" pitchFamily="49" charset="0"/>
                <a:ea typeface="微软雅黑" panose="020B0503020204020204" pitchFamily="34" charset="-122"/>
                <a:cs typeface="Consolas" panose="020B0609020204030204" pitchFamily="49" charset="0"/>
              </a:rPr>
              <a:t>[10];</a:t>
            </a:r>
            <a:endParaRPr lang="en-US" altLang="zh-CN" sz="1600" dirty="0">
              <a:latin typeface="Consolas" panose="020B0609020204030204" pitchFamily="49" charset="0"/>
              <a:ea typeface="微软雅黑" panose="020B0503020204020204" pitchFamily="34" charset="-122"/>
              <a:cs typeface="Consolas" panose="020B0609020204030204" pitchFamily="49" charset="0"/>
            </a:endParaRPr>
          </a:p>
          <a:p>
            <a:pPr>
              <a:lnSpc>
                <a:spcPct val="200000"/>
              </a:lnSpc>
            </a:pPr>
            <a:r>
              <a:rPr lang="en-US" altLang="zh-CN" sz="1600" dirty="0" smtClean="0">
                <a:latin typeface="Consolas" panose="020B0609020204030204" pitchFamily="49" charset="0"/>
                <a:ea typeface="微软雅黑" panose="020B0503020204020204" pitchFamily="34" charset="-122"/>
                <a:cs typeface="Consolas" panose="020B0609020204030204" pitchFamily="49" charset="0"/>
              </a:rPr>
              <a:t>  double </a:t>
            </a:r>
            <a:r>
              <a:rPr lang="en-US" altLang="zh-CN" sz="1600" dirty="0" err="1" smtClean="0">
                <a:latin typeface="Consolas" panose="020B0609020204030204" pitchFamily="49" charset="0"/>
                <a:ea typeface="微软雅黑" panose="020B0503020204020204" pitchFamily="34" charset="-122"/>
                <a:cs typeface="Consolas" panose="020B0609020204030204" pitchFamily="49" charset="0"/>
              </a:rPr>
              <a:t>avgScore</a:t>
            </a:r>
            <a:r>
              <a:rPr lang="en-US" altLang="zh-CN" sz="1600" dirty="0" smtClean="0">
                <a:latin typeface="Consolas" panose="020B0609020204030204" pitchFamily="49" charset="0"/>
                <a:ea typeface="微软雅黑" panose="020B0503020204020204" pitchFamily="34" charset="-122"/>
                <a:cs typeface="Consolas" panose="020B0609020204030204" pitchFamily="49" charset="0"/>
              </a:rPr>
              <a:t>;</a:t>
            </a:r>
            <a:endParaRPr lang="en-US" altLang="zh-CN" sz="1600" dirty="0" smtClean="0">
              <a:latin typeface="Consolas" panose="020B0609020204030204" pitchFamily="49" charset="0"/>
              <a:ea typeface="微软雅黑" panose="020B0503020204020204" pitchFamily="34" charset="-122"/>
              <a:cs typeface="Consolas" panose="020B0609020204030204" pitchFamily="49" charset="0"/>
            </a:endParaRPr>
          </a:p>
          <a:p>
            <a:pPr>
              <a:lnSpc>
                <a:spcPct val="200000"/>
              </a:lnSpc>
            </a:pPr>
            <a:r>
              <a:rPr lang="en-US" altLang="zh-CN" sz="1600" dirty="0" smtClean="0">
                <a:latin typeface="Consolas" panose="020B0609020204030204" pitchFamily="49" charset="0"/>
                <a:ea typeface="微软雅黑" panose="020B0503020204020204" pitchFamily="34" charset="-122"/>
                <a:cs typeface="Consolas" panose="020B0609020204030204" pitchFamily="49" charset="0"/>
              </a:rPr>
              <a:t>};</a:t>
            </a:r>
            <a:endParaRPr lang="en-US" altLang="zh-CN" sz="1600" dirty="0">
              <a:latin typeface="微软雅黑" panose="020B0503020204020204" pitchFamily="34" charset="-122"/>
              <a:ea typeface="微软雅黑" panose="020B0503020204020204" pitchFamily="34" charset="-122"/>
              <a:cs typeface="Consolas" panose="020B0609020204030204" pitchFamily="49" charset="0"/>
            </a:endParaRPr>
          </a:p>
        </p:txBody>
      </p:sp>
      <p:sp>
        <p:nvSpPr>
          <p:cNvPr id="3" name="文本框 2"/>
          <p:cNvSpPr txBox="1"/>
          <p:nvPr/>
        </p:nvSpPr>
        <p:spPr>
          <a:xfrm>
            <a:off x="685308" y="1916832"/>
            <a:ext cx="646331" cy="369332"/>
          </a:xfrm>
          <a:prstGeom prst="rect">
            <a:avLst/>
          </a:prstGeom>
          <a:noFill/>
        </p:spPr>
        <p:txBody>
          <a:bodyPr wrap="none" rtlCol="0">
            <a:spAutoFit/>
          </a:bodyPr>
          <a:lstStyle/>
          <a:p>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属性</a:t>
            </a:r>
            <a:endParaRPr lang="zh-CN" altLang="en-US"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685309" y="4293096"/>
            <a:ext cx="646331" cy="369332"/>
          </a:xfrm>
          <a:prstGeom prst="rect">
            <a:avLst/>
          </a:prstGeom>
          <a:noFill/>
        </p:spPr>
        <p:txBody>
          <a:bodyPr wrap="none" rtlCol="0">
            <a:spAutoFit/>
          </a:bodyPr>
          <a:lstStyle/>
          <a:p>
            <a:r>
              <a:rPr lang="zh-CN" altLang="en-US" dirty="0" smtClean="0">
                <a:solidFill>
                  <a:schemeClr val="tx1">
                    <a:lumMod val="65000"/>
                    <a:lumOff val="35000"/>
                  </a:schemeClr>
                </a:solidFill>
                <a:latin typeface="微软雅黑" panose="020B0503020204020204" pitchFamily="34" charset="-122"/>
                <a:ea typeface="微软雅黑" panose="020B0503020204020204" pitchFamily="34" charset="-122"/>
              </a:rPr>
              <a:t>行为</a:t>
            </a:r>
            <a:endParaRPr lang="zh-CN" altLang="en-US"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7884368" y="3815328"/>
            <a:ext cx="646331" cy="369332"/>
          </a:xfrm>
          <a:prstGeom prst="rect">
            <a:avLst/>
          </a:prstGeom>
          <a:noFill/>
        </p:spPr>
        <p:txBody>
          <a:bodyPr wrap="none" rtlCol="0">
            <a:spAutoFit/>
          </a:bodyPr>
          <a:lstStyle/>
          <a:p>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属性</a:t>
            </a:r>
            <a:endParaRPr lang="zh-CN" altLang="en-US"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7884368" y="1916832"/>
            <a:ext cx="646331" cy="369332"/>
          </a:xfrm>
          <a:prstGeom prst="rect">
            <a:avLst/>
          </a:prstGeom>
          <a:noFill/>
        </p:spPr>
        <p:txBody>
          <a:bodyPr wrap="none" rtlCol="0">
            <a:spAutoFit/>
          </a:bodyPr>
          <a:lstStyle/>
          <a:p>
            <a:r>
              <a:rPr lang="zh-CN" altLang="en-US" dirty="0" smtClean="0">
                <a:solidFill>
                  <a:schemeClr val="tx1">
                    <a:lumMod val="65000"/>
                    <a:lumOff val="35000"/>
                  </a:schemeClr>
                </a:solidFill>
                <a:latin typeface="微软雅黑" panose="020B0503020204020204" pitchFamily="34" charset="-122"/>
                <a:ea typeface="微软雅黑" panose="020B0503020204020204" pitchFamily="34" charset="-122"/>
              </a:rPr>
              <a:t>行为</a:t>
            </a:r>
            <a:endParaRPr lang="zh-CN" altLang="en-US"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0" name="灯片编号占位符 9"/>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fade">
                                      <p:cBhvr>
                                        <p:cTn id="12" dur="500"/>
                                        <p:tgtEl>
                                          <p:spTgt spid="5">
                                            <p:txEl>
                                              <p:pRg st="0" end="0"/>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animEffect transition="in" filter="fade">
                                      <p:cBhvr>
                                        <p:cTn id="15" dur="500"/>
                                        <p:tgtEl>
                                          <p:spTgt spid="5">
                                            <p:txEl>
                                              <p:pRg st="1" end="1"/>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5">
                                            <p:txEl>
                                              <p:pRg st="6" end="6"/>
                                            </p:txEl>
                                          </p:spTgt>
                                        </p:tgtEl>
                                        <p:attrNameLst>
                                          <p:attrName>style.visibility</p:attrName>
                                        </p:attrNameLst>
                                      </p:cBhvr>
                                      <p:to>
                                        <p:strVal val="visible"/>
                                      </p:to>
                                    </p:set>
                                    <p:animEffect transition="in" filter="fade">
                                      <p:cBhvr>
                                        <p:cTn id="18" dur="500"/>
                                        <p:tgtEl>
                                          <p:spTgt spid="5">
                                            <p:txEl>
                                              <p:pRg st="6" end="6"/>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5">
                                            <p:txEl>
                                              <p:pRg st="10" end="10"/>
                                            </p:txEl>
                                          </p:spTgt>
                                        </p:tgtEl>
                                        <p:attrNameLst>
                                          <p:attrName>style.visibility</p:attrName>
                                        </p:attrNameLst>
                                      </p:cBhvr>
                                      <p:to>
                                        <p:strVal val="visible"/>
                                      </p:to>
                                    </p:set>
                                    <p:animEffect transition="in" filter="fade">
                                      <p:cBhvr>
                                        <p:cTn id="21" dur="500"/>
                                        <p:tgtEl>
                                          <p:spTgt spid="5">
                                            <p:txEl>
                                              <p:pRg st="10" end="1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fade">
                                      <p:cBhvr>
                                        <p:cTn id="26" dur="500"/>
                                        <p:tgtEl>
                                          <p:spTgt spid="3"/>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5">
                                            <p:txEl>
                                              <p:pRg st="2" end="2"/>
                                            </p:txEl>
                                          </p:spTgt>
                                        </p:tgtEl>
                                        <p:attrNameLst>
                                          <p:attrName>style.visibility</p:attrName>
                                        </p:attrNameLst>
                                      </p:cBhvr>
                                      <p:to>
                                        <p:strVal val="visible"/>
                                      </p:to>
                                    </p:set>
                                    <p:animEffect transition="in" filter="fade">
                                      <p:cBhvr>
                                        <p:cTn id="31" dur="500"/>
                                        <p:tgtEl>
                                          <p:spTgt spid="5">
                                            <p:txEl>
                                              <p:pRg st="2" end="2"/>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5">
                                            <p:txEl>
                                              <p:pRg st="3" end="3"/>
                                            </p:txEl>
                                          </p:spTgt>
                                        </p:tgtEl>
                                        <p:attrNameLst>
                                          <p:attrName>style.visibility</p:attrName>
                                        </p:attrNameLst>
                                      </p:cBhvr>
                                      <p:to>
                                        <p:strVal val="visible"/>
                                      </p:to>
                                    </p:set>
                                    <p:animEffect transition="in" filter="fade">
                                      <p:cBhvr>
                                        <p:cTn id="36" dur="500"/>
                                        <p:tgtEl>
                                          <p:spTgt spid="5">
                                            <p:txEl>
                                              <p:pRg st="3" end="3"/>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5">
                                            <p:txEl>
                                              <p:pRg st="4" end="4"/>
                                            </p:txEl>
                                          </p:spTgt>
                                        </p:tgtEl>
                                        <p:attrNameLst>
                                          <p:attrName>style.visibility</p:attrName>
                                        </p:attrNameLst>
                                      </p:cBhvr>
                                      <p:to>
                                        <p:strVal val="visible"/>
                                      </p:to>
                                    </p:set>
                                    <p:animEffect transition="in" filter="fade">
                                      <p:cBhvr>
                                        <p:cTn id="41" dur="500"/>
                                        <p:tgtEl>
                                          <p:spTgt spid="5">
                                            <p:txEl>
                                              <p:pRg st="4" end="4"/>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5">
                                            <p:txEl>
                                              <p:pRg st="5" end="5"/>
                                            </p:txEl>
                                          </p:spTgt>
                                        </p:tgtEl>
                                        <p:attrNameLst>
                                          <p:attrName>style.visibility</p:attrName>
                                        </p:attrNameLst>
                                      </p:cBhvr>
                                      <p:to>
                                        <p:strVal val="visible"/>
                                      </p:to>
                                    </p:set>
                                    <p:animEffect transition="in" filter="fade">
                                      <p:cBhvr>
                                        <p:cTn id="46" dur="500"/>
                                        <p:tgtEl>
                                          <p:spTgt spid="5">
                                            <p:txEl>
                                              <p:pRg st="5" end="5"/>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7"/>
                                        </p:tgtEl>
                                        <p:attrNameLst>
                                          <p:attrName>style.visibility</p:attrName>
                                        </p:attrNameLst>
                                      </p:cBhvr>
                                      <p:to>
                                        <p:strVal val="visible"/>
                                      </p:to>
                                    </p:set>
                                    <p:animEffect transition="in" filter="fade">
                                      <p:cBhvr>
                                        <p:cTn id="51" dur="500"/>
                                        <p:tgtEl>
                                          <p:spTgt spid="7"/>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nodeType="clickEffect">
                                  <p:stCondLst>
                                    <p:cond delay="0"/>
                                  </p:stCondLst>
                                  <p:childTnLst>
                                    <p:set>
                                      <p:cBhvr>
                                        <p:cTn id="55" dur="1" fill="hold">
                                          <p:stCondLst>
                                            <p:cond delay="0"/>
                                          </p:stCondLst>
                                        </p:cTn>
                                        <p:tgtEl>
                                          <p:spTgt spid="5">
                                            <p:txEl>
                                              <p:pRg st="7" end="7"/>
                                            </p:txEl>
                                          </p:spTgt>
                                        </p:tgtEl>
                                        <p:attrNameLst>
                                          <p:attrName>style.visibility</p:attrName>
                                        </p:attrNameLst>
                                      </p:cBhvr>
                                      <p:to>
                                        <p:strVal val="visible"/>
                                      </p:to>
                                    </p:set>
                                    <p:animEffect transition="in" filter="fade">
                                      <p:cBhvr>
                                        <p:cTn id="56" dur="500"/>
                                        <p:tgtEl>
                                          <p:spTgt spid="5">
                                            <p:txEl>
                                              <p:pRg st="7" end="7"/>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nodeType="clickEffect">
                                  <p:stCondLst>
                                    <p:cond delay="0"/>
                                  </p:stCondLst>
                                  <p:childTnLst>
                                    <p:set>
                                      <p:cBhvr>
                                        <p:cTn id="60" dur="1" fill="hold">
                                          <p:stCondLst>
                                            <p:cond delay="0"/>
                                          </p:stCondLst>
                                        </p:cTn>
                                        <p:tgtEl>
                                          <p:spTgt spid="5">
                                            <p:txEl>
                                              <p:pRg st="8" end="8"/>
                                            </p:txEl>
                                          </p:spTgt>
                                        </p:tgtEl>
                                        <p:attrNameLst>
                                          <p:attrName>style.visibility</p:attrName>
                                        </p:attrNameLst>
                                      </p:cBhvr>
                                      <p:to>
                                        <p:strVal val="visible"/>
                                      </p:to>
                                    </p:set>
                                    <p:animEffect transition="in" filter="fade">
                                      <p:cBhvr>
                                        <p:cTn id="61" dur="500"/>
                                        <p:tgtEl>
                                          <p:spTgt spid="5">
                                            <p:txEl>
                                              <p:pRg st="8" end="8"/>
                                            </p:txEl>
                                          </p:spTgt>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nodeType="clickEffect">
                                  <p:stCondLst>
                                    <p:cond delay="0"/>
                                  </p:stCondLst>
                                  <p:childTnLst>
                                    <p:set>
                                      <p:cBhvr>
                                        <p:cTn id="65" dur="1" fill="hold">
                                          <p:stCondLst>
                                            <p:cond delay="0"/>
                                          </p:stCondLst>
                                        </p:cTn>
                                        <p:tgtEl>
                                          <p:spTgt spid="5">
                                            <p:txEl>
                                              <p:pRg st="9" end="9"/>
                                            </p:txEl>
                                          </p:spTgt>
                                        </p:tgtEl>
                                        <p:attrNameLst>
                                          <p:attrName>style.visibility</p:attrName>
                                        </p:attrNameLst>
                                      </p:cBhvr>
                                      <p:to>
                                        <p:strVal val="visible"/>
                                      </p:to>
                                    </p:set>
                                    <p:animEffect transition="in" filter="fade">
                                      <p:cBhvr>
                                        <p:cTn id="66" dur="500"/>
                                        <p:tgtEl>
                                          <p:spTgt spid="5">
                                            <p:txEl>
                                              <p:pRg st="9" end="9"/>
                                            </p:txEl>
                                          </p:spTgt>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grpId="0" nodeType="clickEffect">
                                  <p:stCondLst>
                                    <p:cond delay="0"/>
                                  </p:stCondLst>
                                  <p:childTnLst>
                                    <p:set>
                                      <p:cBhvr>
                                        <p:cTn id="70" dur="1" fill="hold">
                                          <p:stCondLst>
                                            <p:cond delay="0"/>
                                          </p:stCondLst>
                                        </p:cTn>
                                        <p:tgtEl>
                                          <p:spTgt spid="6"/>
                                        </p:tgtEl>
                                        <p:attrNameLst>
                                          <p:attrName>style.visibility</p:attrName>
                                        </p:attrNameLst>
                                      </p:cBhvr>
                                      <p:to>
                                        <p:strVal val="visible"/>
                                      </p:to>
                                    </p:set>
                                    <p:animEffect transition="in" filter="fade">
                                      <p:cBhvr>
                                        <p:cTn id="71" dur="500"/>
                                        <p:tgtEl>
                                          <p:spTgt spid="6"/>
                                        </p:tgtEl>
                                      </p:cBhvr>
                                    </p:animEffect>
                                  </p:childTnLst>
                                </p:cTn>
                              </p:par>
                            </p:childTnLst>
                          </p:cTn>
                        </p:par>
                      </p:childTnLst>
                    </p:cTn>
                  </p:par>
                  <p:par>
                    <p:cTn id="72" fill="hold">
                      <p:stCondLst>
                        <p:cond delay="indefinite"/>
                      </p:stCondLst>
                      <p:childTnLst>
                        <p:par>
                          <p:cTn id="73" fill="hold">
                            <p:stCondLst>
                              <p:cond delay="0"/>
                            </p:stCondLst>
                            <p:childTnLst>
                              <p:par>
                                <p:cTn id="74" presetID="10" presetClass="entr" presetSubtype="0" fill="hold" grpId="0" nodeType="clickEffect">
                                  <p:stCondLst>
                                    <p:cond delay="0"/>
                                  </p:stCondLst>
                                  <p:childTnLst>
                                    <p:set>
                                      <p:cBhvr>
                                        <p:cTn id="75" dur="1" fill="hold">
                                          <p:stCondLst>
                                            <p:cond delay="0"/>
                                          </p:stCondLst>
                                        </p:cTn>
                                        <p:tgtEl>
                                          <p:spTgt spid="9"/>
                                        </p:tgtEl>
                                        <p:attrNameLst>
                                          <p:attrName>style.visibility</p:attrName>
                                        </p:attrNameLst>
                                      </p:cBhvr>
                                      <p:to>
                                        <p:strVal val="visible"/>
                                      </p:to>
                                    </p:set>
                                    <p:animEffect transition="in" filter="fade">
                                      <p:cBhvr>
                                        <p:cTn id="76" dur="500"/>
                                        <p:tgtEl>
                                          <p:spTgt spid="9"/>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8"/>
                                        </p:tgtEl>
                                        <p:attrNameLst>
                                          <p:attrName>style.visibility</p:attrName>
                                        </p:attrNameLst>
                                      </p:cBhvr>
                                      <p:to>
                                        <p:strVal val="visible"/>
                                      </p:to>
                                    </p:set>
                                    <p:animEffect transition="in" filter="fade">
                                      <p:cBhvr>
                                        <p:cTn id="7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3" grpId="0"/>
      <p:bldP spid="7" grpId="0"/>
      <p:bldP spid="8" grpId="0"/>
      <p:bldP spid="9"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107504" y="58614"/>
            <a:ext cx="8229600" cy="922114"/>
          </a:xfrm>
        </p:spPr>
        <p:txBody>
          <a:bodyPr/>
          <a:lstStyle/>
          <a:p>
            <a:r>
              <a:rPr lang="zh-CN" altLang="en-US" dirty="0"/>
              <a:t>类的嵌套（续）</a:t>
            </a:r>
            <a:endParaRPr lang="zh-CN" altLang="en-US" dirty="0"/>
          </a:p>
        </p:txBody>
      </p:sp>
      <p:sp>
        <p:nvSpPr>
          <p:cNvPr id="6" name="内容占位符 2"/>
          <p:cNvSpPr>
            <a:spLocks noGrp="1"/>
          </p:cNvSpPr>
          <p:nvPr>
            <p:ph idx="1"/>
          </p:nvPr>
        </p:nvSpPr>
        <p:spPr>
          <a:xfrm>
            <a:off x="107504" y="1340768"/>
            <a:ext cx="8945106" cy="3312368"/>
          </a:xfrm>
        </p:spPr>
        <p:txBody>
          <a:bodyPr/>
          <a:lstStyle/>
          <a:p>
            <a:pPr>
              <a:lnSpc>
                <a:spcPct val="150000"/>
              </a:lnSpc>
            </a:pPr>
            <a:r>
              <a:rPr lang="zh-CN" altLang="en-US" dirty="0" smtClean="0"/>
              <a:t>类嵌套的对象成员</a:t>
            </a:r>
            <a:r>
              <a:rPr lang="zh-CN" altLang="en-US" dirty="0" smtClean="0">
                <a:solidFill>
                  <a:srgbClr val="FF0000"/>
                </a:solidFill>
              </a:rPr>
              <a:t>必须</a:t>
            </a:r>
            <a:r>
              <a:rPr lang="zh-CN" altLang="en-US" dirty="0" smtClean="0"/>
              <a:t>在初始化列表中初始化的两种情况</a:t>
            </a:r>
            <a:endParaRPr lang="en-US" altLang="zh-CN" dirty="0" smtClean="0"/>
          </a:p>
          <a:p>
            <a:pPr lvl="1">
              <a:lnSpc>
                <a:spcPct val="150000"/>
              </a:lnSpc>
            </a:pPr>
            <a:r>
              <a:rPr lang="zh-CN" altLang="en-US" dirty="0" smtClean="0"/>
              <a:t>该成员对象（类）没有默认构造函数（</a:t>
            </a:r>
            <a:r>
              <a:rPr lang="en-US" altLang="zh-CN" dirty="0" smtClean="0"/>
              <a:t>i.e., </a:t>
            </a:r>
            <a:r>
              <a:rPr lang="zh-CN" altLang="en-US" dirty="0" smtClean="0"/>
              <a:t>已经显式指定了有参数的构造函数）</a:t>
            </a:r>
            <a:endParaRPr lang="en-US" altLang="zh-CN" dirty="0" smtClean="0"/>
          </a:p>
          <a:p>
            <a:pPr lvl="1">
              <a:lnSpc>
                <a:spcPct val="150000"/>
              </a:lnSpc>
            </a:pPr>
            <a:r>
              <a:rPr lang="zh-CN" altLang="en-US" dirty="0" smtClean="0"/>
              <a:t>该成员对象以引用类型出现（</a:t>
            </a:r>
            <a:r>
              <a:rPr lang="en-US" altLang="zh-CN" i="1" dirty="0" smtClean="0">
                <a:latin typeface="Consolas" panose="020B0609020204030204" pitchFamily="49" charset="0"/>
                <a:cs typeface="Consolas" panose="020B0609020204030204" pitchFamily="49" charset="0"/>
              </a:rPr>
              <a:t>why</a:t>
            </a:r>
            <a:r>
              <a:rPr lang="en-US" altLang="zh-CN" dirty="0" smtClean="0"/>
              <a:t>?</a:t>
            </a:r>
            <a:r>
              <a:rPr lang="zh-CN" altLang="en-US" dirty="0" smtClean="0"/>
              <a:t>）</a:t>
            </a:r>
            <a:endParaRPr lang="en-US" altLang="zh-CN" dirty="0" smtClean="0"/>
          </a:p>
          <a:p>
            <a:pPr>
              <a:lnSpc>
                <a:spcPct val="150000"/>
              </a:lnSpc>
            </a:pPr>
            <a:r>
              <a:rPr lang="zh-CN" altLang="en-US" dirty="0" smtClean="0"/>
              <a:t>类</a:t>
            </a:r>
            <a:r>
              <a:rPr lang="en-US" altLang="zh-CN" dirty="0" smtClean="0"/>
              <a:t>A </a:t>
            </a:r>
            <a:r>
              <a:rPr lang="zh-CN" altLang="en-US" dirty="0" smtClean="0"/>
              <a:t>包含了类</a:t>
            </a:r>
            <a:r>
              <a:rPr lang="en-US" altLang="zh-CN" dirty="0" smtClean="0"/>
              <a:t>B</a:t>
            </a:r>
            <a:r>
              <a:rPr lang="zh-CN" altLang="en-US" dirty="0" smtClean="0"/>
              <a:t>数据成员，则构造与析构的顺序为：</a:t>
            </a:r>
            <a:endParaRPr lang="en-US" altLang="zh-CN" dirty="0" smtClean="0"/>
          </a:p>
          <a:p>
            <a:pPr lvl="1">
              <a:lnSpc>
                <a:spcPct val="150000"/>
              </a:lnSpc>
            </a:pPr>
            <a:r>
              <a:rPr lang="zh-CN" altLang="en-US" dirty="0" smtClean="0"/>
              <a:t>类</a:t>
            </a:r>
            <a:r>
              <a:rPr lang="en-US" altLang="zh-CN" dirty="0" smtClean="0"/>
              <a:t>B </a:t>
            </a:r>
            <a:r>
              <a:rPr lang="zh-CN" altLang="en-US" dirty="0" smtClean="0"/>
              <a:t>内</a:t>
            </a:r>
            <a:r>
              <a:rPr lang="zh-CN" altLang="en-US" dirty="0"/>
              <a:t>嵌</a:t>
            </a:r>
            <a:r>
              <a:rPr lang="zh-CN" altLang="en-US" dirty="0" smtClean="0"/>
              <a:t>对象成员先被构造，类</a:t>
            </a:r>
            <a:r>
              <a:rPr lang="en-US" altLang="zh-CN" dirty="0" smtClean="0"/>
              <a:t>A</a:t>
            </a:r>
            <a:r>
              <a:rPr lang="zh-CN" altLang="en-US" dirty="0" smtClean="0"/>
              <a:t>对象后被构造</a:t>
            </a:r>
            <a:endParaRPr lang="en-US" altLang="zh-CN" dirty="0" smtClean="0"/>
          </a:p>
          <a:p>
            <a:pPr lvl="1">
              <a:lnSpc>
                <a:spcPct val="150000"/>
              </a:lnSpc>
            </a:pPr>
            <a:r>
              <a:rPr lang="zh-CN" altLang="en-US" dirty="0" smtClean="0"/>
              <a:t>类</a:t>
            </a:r>
            <a:r>
              <a:rPr lang="en-US" altLang="zh-CN" dirty="0" smtClean="0"/>
              <a:t>A</a:t>
            </a:r>
            <a:r>
              <a:rPr lang="zh-CN" altLang="en-US" dirty="0" smtClean="0"/>
              <a:t>对象先被析构，</a:t>
            </a:r>
            <a:r>
              <a:rPr lang="zh-CN" altLang="en-US" dirty="0"/>
              <a:t>类</a:t>
            </a:r>
            <a:r>
              <a:rPr lang="en-US" altLang="zh-CN" dirty="0" smtClean="0"/>
              <a:t>B </a:t>
            </a:r>
            <a:r>
              <a:rPr lang="zh-CN" altLang="en-US" dirty="0" smtClean="0"/>
              <a:t>内嵌对象后被析构</a:t>
            </a:r>
            <a:endParaRPr lang="zh-CN" altLang="en-US" dirty="0"/>
          </a:p>
        </p:txBody>
      </p:sp>
      <p:sp>
        <p:nvSpPr>
          <p:cNvPr id="7" name="文本框 3"/>
          <p:cNvSpPr txBox="1"/>
          <p:nvPr/>
        </p:nvSpPr>
        <p:spPr>
          <a:xfrm>
            <a:off x="8547343" y="0"/>
            <a:ext cx="505267" cy="523220"/>
          </a:xfrm>
          <a:prstGeom prst="rect">
            <a:avLst/>
          </a:prstGeom>
          <a:noFill/>
        </p:spPr>
        <p:txBody>
          <a:bodyPr wrap="none" rtlCol="0">
            <a:spAutoFit/>
          </a:bodyPr>
          <a:lstStyle/>
          <a:p>
            <a:r>
              <a:rPr lang="zh-CN" altLang="en-US" sz="2800" dirty="0" smtClean="0">
                <a:solidFill>
                  <a:srgbClr val="FFFF00"/>
                </a:solidFill>
                <a:sym typeface="Wingdings 2" panose="05020102010507070707" pitchFamily="18" charset="2"/>
              </a:rPr>
              <a:t></a:t>
            </a:r>
            <a:endParaRPr lang="zh-CN" altLang="en-US" sz="2800" dirty="0">
              <a:solidFill>
                <a:srgbClr val="FFFF00"/>
              </a:solidFill>
            </a:endParaRPr>
          </a:p>
        </p:txBody>
      </p:sp>
      <p:sp>
        <p:nvSpPr>
          <p:cNvPr id="8" name="灯片编号占位符 7"/>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fade">
                                      <p:cBhvr>
                                        <p:cTn id="7" dur="500"/>
                                        <p:tgtEl>
                                          <p:spTgt spid="6">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2" end="2"/>
                                            </p:txEl>
                                          </p:spTgt>
                                        </p:tgtEl>
                                        <p:attrNameLst>
                                          <p:attrName>style.visibility</p:attrName>
                                        </p:attrNameLst>
                                      </p:cBhvr>
                                      <p:to>
                                        <p:strVal val="visible"/>
                                      </p:to>
                                    </p:set>
                                    <p:animEffect transition="in" filter="fade">
                                      <p:cBhvr>
                                        <p:cTn id="12" dur="500"/>
                                        <p:tgtEl>
                                          <p:spTgt spid="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xEl>
                                              <p:pRg st="3" end="3"/>
                                            </p:txEl>
                                          </p:spTgt>
                                        </p:tgtEl>
                                        <p:attrNameLst>
                                          <p:attrName>style.visibility</p:attrName>
                                        </p:attrNameLst>
                                      </p:cBhvr>
                                      <p:to>
                                        <p:strVal val="visible"/>
                                      </p:to>
                                    </p:set>
                                    <p:animEffect transition="in" filter="fade">
                                      <p:cBhvr>
                                        <p:cTn id="17" dur="500"/>
                                        <p:tgtEl>
                                          <p:spTgt spid="6">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
                                            <p:txEl>
                                              <p:pRg st="4" end="4"/>
                                            </p:txEl>
                                          </p:spTgt>
                                        </p:tgtEl>
                                        <p:attrNameLst>
                                          <p:attrName>style.visibility</p:attrName>
                                        </p:attrNameLst>
                                      </p:cBhvr>
                                      <p:to>
                                        <p:strVal val="visible"/>
                                      </p:to>
                                    </p:set>
                                    <p:animEffect transition="in" filter="fade">
                                      <p:cBhvr>
                                        <p:cTn id="22" dur="500"/>
                                        <p:tgtEl>
                                          <p:spTgt spid="6">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
                                            <p:txEl>
                                              <p:pRg st="5" end="5"/>
                                            </p:txEl>
                                          </p:spTgt>
                                        </p:tgtEl>
                                        <p:attrNameLst>
                                          <p:attrName>style.visibility</p:attrName>
                                        </p:attrNameLst>
                                      </p:cBhvr>
                                      <p:to>
                                        <p:strVal val="visible"/>
                                      </p:to>
                                    </p:set>
                                    <p:animEffect transition="in" filter="fade">
                                      <p:cBhvr>
                                        <p:cTn id="27" dur="500"/>
                                        <p:tgtEl>
                                          <p:spTgt spid="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4" name="矩形 3"/>
          <p:cNvSpPr/>
          <p:nvPr/>
        </p:nvSpPr>
        <p:spPr>
          <a:xfrm>
            <a:off x="0" y="3573016"/>
            <a:ext cx="9144000" cy="936104"/>
          </a:xfrm>
          <a:prstGeom prst="rect">
            <a:avLst/>
          </a:prstGeom>
          <a:solidFill>
            <a:srgbClr val="3814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latin typeface="微软雅黑" panose="020B0503020204020204" pitchFamily="34" charset="-122"/>
                <a:ea typeface="微软雅黑" panose="020B0503020204020204" pitchFamily="34" charset="-122"/>
              </a:rPr>
              <a:t>对象作为函数的参数</a:t>
            </a:r>
            <a:endParaRPr lang="zh-CN" altLang="en-US" sz="2400" dirty="0">
              <a:latin typeface="微软雅黑" panose="020B0503020204020204" pitchFamily="34" charset="-122"/>
              <a:ea typeface="微软雅黑" panose="020B0503020204020204" pitchFamily="34" charset="-122"/>
            </a:endParaRPr>
          </a:p>
        </p:txBody>
      </p:sp>
      <p:sp>
        <p:nvSpPr>
          <p:cNvPr id="5" name="矩形 4"/>
          <p:cNvSpPr/>
          <p:nvPr/>
        </p:nvSpPr>
        <p:spPr>
          <a:xfrm>
            <a:off x="0" y="0"/>
            <a:ext cx="9144000" cy="14127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3131840" y="2164472"/>
            <a:ext cx="1980029" cy="400110"/>
          </a:xfrm>
          <a:prstGeom prst="rect">
            <a:avLst/>
          </a:prstGeom>
          <a:noFill/>
        </p:spPr>
        <p:txBody>
          <a:bodyPr wrap="none" rtlCol="0">
            <a:spAutoFit/>
          </a:bodyPr>
          <a:lstStyle/>
          <a:p>
            <a:r>
              <a:rPr lang="zh-CN" altLang="en-US" sz="2000" dirty="0" smtClean="0">
                <a:solidFill>
                  <a:schemeClr val="tx1">
                    <a:lumMod val="50000"/>
                    <a:lumOff val="50000"/>
                  </a:schemeClr>
                </a:solidFill>
                <a:latin typeface="微软雅黑" panose="020B0503020204020204" pitchFamily="34" charset="-122"/>
                <a:ea typeface="微软雅黑" panose="020B0503020204020204" pitchFamily="34" charset="-122"/>
              </a:rPr>
              <a:t>类与对象的定义</a:t>
            </a:r>
            <a:endParaRPr lang="zh-CN" altLang="en-US" sz="20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3131840" y="2560677"/>
            <a:ext cx="1723549" cy="400110"/>
          </a:xfrm>
          <a:prstGeom prst="rect">
            <a:avLst/>
          </a:prstGeom>
          <a:noFill/>
        </p:spPr>
        <p:txBody>
          <a:bodyPr wrap="none" rtlCol="0">
            <a:spAutoFit/>
          </a:bodyPr>
          <a:lstStyle/>
          <a:p>
            <a:r>
              <a:rPr lang="zh-CN" altLang="en-US" sz="2000" dirty="0" smtClean="0">
                <a:solidFill>
                  <a:schemeClr val="tx1">
                    <a:lumMod val="50000"/>
                    <a:lumOff val="50000"/>
                  </a:schemeClr>
                </a:solidFill>
                <a:latin typeface="微软雅黑" panose="020B0503020204020204" pitchFamily="34" charset="-122"/>
                <a:ea typeface="微软雅黑" panose="020B0503020204020204" pitchFamily="34" charset="-122"/>
              </a:rPr>
              <a:t>类的成员函数</a:t>
            </a:r>
            <a:endParaRPr lang="zh-CN" altLang="en-US" sz="20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3131840" y="2956882"/>
            <a:ext cx="2492990" cy="400110"/>
          </a:xfrm>
          <a:prstGeom prst="rect">
            <a:avLst/>
          </a:prstGeom>
          <a:noFill/>
        </p:spPr>
        <p:txBody>
          <a:bodyPr wrap="none" rtlCol="0">
            <a:spAutoFit/>
          </a:bodyPr>
          <a:lstStyle/>
          <a:p>
            <a:r>
              <a:rPr lang="zh-CN" altLang="en-US" sz="2000" dirty="0" smtClean="0">
                <a:solidFill>
                  <a:schemeClr val="tx1">
                    <a:lumMod val="50000"/>
                    <a:lumOff val="50000"/>
                  </a:schemeClr>
                </a:solidFill>
                <a:latin typeface="微软雅黑" panose="020B0503020204020204" pitchFamily="34" charset="-122"/>
                <a:ea typeface="微软雅黑" panose="020B0503020204020204" pitchFamily="34" charset="-122"/>
              </a:rPr>
              <a:t>类的构造和析构函数</a:t>
            </a:r>
            <a:endParaRPr lang="zh-CN" altLang="en-US" sz="20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3131840" y="5163681"/>
            <a:ext cx="1989647" cy="400110"/>
          </a:xfrm>
          <a:prstGeom prst="rect">
            <a:avLst/>
          </a:prstGeom>
          <a:noFill/>
        </p:spPr>
        <p:txBody>
          <a:bodyPr wrap="none" rtlCol="0">
            <a:spAutoFit/>
          </a:bodyPr>
          <a:lstStyle/>
          <a:p>
            <a:r>
              <a:rPr lang="en-US" altLang="zh-CN" sz="2000" dirty="0" smtClean="0">
                <a:solidFill>
                  <a:schemeClr val="tx1">
                    <a:lumMod val="50000"/>
                    <a:lumOff val="50000"/>
                  </a:schemeClr>
                </a:solidFill>
                <a:latin typeface="微软雅黑" panose="020B0503020204020204" pitchFamily="34" charset="-122"/>
                <a:ea typeface="微软雅黑" panose="020B0503020204020204" pitchFamily="34" charset="-122"/>
              </a:rPr>
              <a:t>string </a:t>
            </a:r>
            <a:r>
              <a:rPr lang="zh-CN" altLang="en-US" sz="2000" dirty="0" smtClean="0">
                <a:solidFill>
                  <a:schemeClr val="tx1">
                    <a:lumMod val="50000"/>
                    <a:lumOff val="50000"/>
                  </a:schemeClr>
                </a:solidFill>
                <a:latin typeface="微软雅黑" panose="020B0503020204020204" pitchFamily="34" charset="-122"/>
                <a:ea typeface="微软雅黑" panose="020B0503020204020204" pitchFamily="34" charset="-122"/>
              </a:rPr>
              <a:t>类的设计</a:t>
            </a:r>
            <a:endParaRPr lang="zh-CN" altLang="en-US" sz="20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3131840" y="4736373"/>
            <a:ext cx="1467068" cy="400110"/>
          </a:xfrm>
          <a:prstGeom prst="rect">
            <a:avLst/>
          </a:prstGeom>
          <a:noFill/>
        </p:spPr>
        <p:txBody>
          <a:bodyPr wrap="none" rtlCol="0">
            <a:spAutoFit/>
          </a:bodyPr>
          <a:lstStyle/>
          <a:p>
            <a:r>
              <a:rPr lang="zh-CN" altLang="en-US" sz="2000" dirty="0" smtClean="0">
                <a:solidFill>
                  <a:schemeClr val="tx1">
                    <a:lumMod val="50000"/>
                    <a:lumOff val="50000"/>
                  </a:schemeClr>
                </a:solidFill>
                <a:latin typeface="微软雅黑" panose="020B0503020204020204" pitchFamily="34" charset="-122"/>
                <a:ea typeface="微软雅黑" panose="020B0503020204020204" pitchFamily="34" charset="-122"/>
              </a:rPr>
              <a:t>运算符重载</a:t>
            </a:r>
            <a:endParaRPr lang="zh-CN" altLang="en-US" sz="20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11" name="灯片编号占位符 10"/>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传递对象的拷贝</a:t>
            </a:r>
            <a:endParaRPr lang="zh-CN" altLang="en-US" dirty="0"/>
          </a:p>
        </p:txBody>
      </p:sp>
      <p:sp>
        <p:nvSpPr>
          <p:cNvPr id="4" name="TextBox 3"/>
          <p:cNvSpPr txBox="1"/>
          <p:nvPr/>
        </p:nvSpPr>
        <p:spPr>
          <a:xfrm>
            <a:off x="251519" y="1268760"/>
            <a:ext cx="7056785" cy="2308324"/>
          </a:xfrm>
          <a:prstGeom prst="rect">
            <a:avLst/>
          </a:prstGeom>
          <a:solidFill>
            <a:srgbClr val="FFFF73"/>
          </a:solidFill>
          <a:ln w="19050">
            <a:noFill/>
          </a:ln>
        </p:spPr>
        <p:txBody>
          <a:bodyPr wrap="square" rtlCol="0">
            <a:spAutoFit/>
          </a:bodyPr>
          <a:lstStyle/>
          <a:p>
            <a:r>
              <a:rPr lang="en-US" altLang="zh-CN" dirty="0" smtClean="0">
                <a:latin typeface="Consolas" panose="020B0609020204030204" pitchFamily="49" charset="0"/>
                <a:ea typeface="微软雅黑" panose="020B0503020204020204" pitchFamily="34" charset="-122"/>
                <a:cs typeface="Consolas" panose="020B0609020204030204" pitchFamily="49" charset="0"/>
              </a:rPr>
              <a:t>class Clock {</a:t>
            </a:r>
            <a:endParaRPr lang="en-US" altLang="zh-CN" dirty="0" smtClean="0">
              <a:latin typeface="Consolas" panose="020B0609020204030204" pitchFamily="49" charset="0"/>
              <a:ea typeface="微软雅黑" panose="020B0503020204020204" pitchFamily="34" charset="-122"/>
              <a:cs typeface="Consolas" panose="020B0609020204030204" pitchFamily="49" charset="0"/>
            </a:endParaRPr>
          </a:p>
          <a:p>
            <a:r>
              <a:rPr lang="en-US" altLang="zh-CN" dirty="0" smtClean="0">
                <a:latin typeface="Consolas" panose="020B0609020204030204" pitchFamily="49" charset="0"/>
                <a:ea typeface="微软雅黑" panose="020B0503020204020204" pitchFamily="34" charset="-122"/>
                <a:cs typeface="Consolas" panose="020B0609020204030204" pitchFamily="49" charset="0"/>
              </a:rPr>
              <a:t>public:</a:t>
            </a:r>
            <a:endParaRPr lang="en-US" altLang="zh-CN" dirty="0" smtClean="0">
              <a:latin typeface="Consolas" panose="020B0609020204030204" pitchFamily="49" charset="0"/>
              <a:ea typeface="微软雅黑" panose="020B0503020204020204" pitchFamily="34" charset="-122"/>
              <a:cs typeface="Consolas" panose="020B0609020204030204" pitchFamily="49" charset="0"/>
            </a:endParaRPr>
          </a:p>
          <a:p>
            <a:r>
              <a:rPr lang="en-US" altLang="zh-CN" dirty="0" smtClean="0">
                <a:latin typeface="Consolas" panose="020B0609020204030204" pitchFamily="49" charset="0"/>
                <a:ea typeface="微软雅黑" panose="020B0503020204020204" pitchFamily="34" charset="-122"/>
                <a:cs typeface="Consolas" panose="020B0609020204030204" pitchFamily="49" charset="0"/>
              </a:rPr>
              <a:t>  Clock( </a:t>
            </a:r>
            <a:r>
              <a:rPr lang="en-US" altLang="zh-CN" dirty="0" err="1" smtClean="0">
                <a:latin typeface="Consolas" panose="020B0609020204030204" pitchFamily="49" charset="0"/>
                <a:ea typeface="微软雅黑" panose="020B0503020204020204" pitchFamily="34" charset="-122"/>
                <a:cs typeface="Consolas" panose="020B0609020204030204" pitchFamily="49" charset="0"/>
              </a:rPr>
              <a:t>int</a:t>
            </a:r>
            <a:r>
              <a:rPr lang="en-US" altLang="zh-CN" dirty="0" smtClean="0">
                <a:latin typeface="Consolas" panose="020B0609020204030204" pitchFamily="49" charset="0"/>
                <a:ea typeface="微软雅黑" panose="020B0503020204020204" pitchFamily="34" charset="-122"/>
                <a:cs typeface="Consolas" panose="020B0609020204030204" pitchFamily="49" charset="0"/>
              </a:rPr>
              <a:t> h, </a:t>
            </a:r>
            <a:r>
              <a:rPr lang="en-US" altLang="zh-CN" dirty="0" err="1" smtClean="0">
                <a:latin typeface="Consolas" panose="020B0609020204030204" pitchFamily="49" charset="0"/>
                <a:ea typeface="微软雅黑" panose="020B0503020204020204" pitchFamily="34" charset="-122"/>
                <a:cs typeface="Consolas" panose="020B0609020204030204" pitchFamily="49" charset="0"/>
              </a:rPr>
              <a:t>int</a:t>
            </a:r>
            <a:r>
              <a:rPr lang="en-US" altLang="zh-CN" dirty="0" smtClean="0">
                <a:latin typeface="Consolas" panose="020B0609020204030204" pitchFamily="49" charset="0"/>
                <a:ea typeface="微软雅黑" panose="020B0503020204020204" pitchFamily="34" charset="-122"/>
                <a:cs typeface="Consolas" panose="020B0609020204030204" pitchFamily="49" charset="0"/>
              </a:rPr>
              <a:t> m, </a:t>
            </a:r>
            <a:r>
              <a:rPr lang="en-US" altLang="zh-CN" dirty="0" err="1" smtClean="0">
                <a:latin typeface="Consolas" panose="020B0609020204030204" pitchFamily="49" charset="0"/>
                <a:ea typeface="微软雅黑" panose="020B0503020204020204" pitchFamily="34" charset="-122"/>
                <a:cs typeface="Consolas" panose="020B0609020204030204" pitchFamily="49" charset="0"/>
              </a:rPr>
              <a:t>int</a:t>
            </a:r>
            <a:r>
              <a:rPr lang="en-US" altLang="zh-CN" dirty="0" smtClean="0">
                <a:latin typeface="Consolas" panose="020B0609020204030204" pitchFamily="49" charset="0"/>
                <a:ea typeface="微软雅黑" panose="020B0503020204020204" pitchFamily="34" charset="-122"/>
                <a:cs typeface="Consolas" panose="020B0609020204030204" pitchFamily="49" charset="0"/>
              </a:rPr>
              <a:t> s ); </a:t>
            </a:r>
            <a:r>
              <a:rPr lang="en-US" altLang="zh-CN"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 </a:t>
            </a:r>
            <a:endParaRPr lang="en-US" altLang="zh-CN"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endParaRPr>
          </a:p>
          <a:p>
            <a:r>
              <a:rPr lang="en-US" altLang="zh-CN" dirty="0">
                <a:latin typeface="Consolas" panose="020B0609020204030204" pitchFamily="49" charset="0"/>
                <a:ea typeface="微软雅黑" panose="020B0503020204020204" pitchFamily="34" charset="-122"/>
                <a:cs typeface="Consolas" panose="020B0609020204030204" pitchFamily="49" charset="0"/>
              </a:rPr>
              <a:t> </a:t>
            </a:r>
            <a:r>
              <a:rPr lang="en-US" altLang="zh-CN" dirty="0" smtClean="0">
                <a:latin typeface="Consolas" panose="020B0609020204030204" pitchFamily="49" charset="0"/>
                <a:ea typeface="微软雅黑" panose="020B0503020204020204" pitchFamily="34" charset="-122"/>
                <a:cs typeface="Consolas" panose="020B0609020204030204" pitchFamily="49" charset="0"/>
              </a:rPr>
              <a:t> </a:t>
            </a:r>
            <a:r>
              <a:rPr lang="en-US" altLang="zh-CN" dirty="0" err="1" smtClean="0">
                <a:latin typeface="Consolas" panose="020B0609020204030204" pitchFamily="49" charset="0"/>
                <a:ea typeface="微软雅黑" panose="020B0503020204020204" pitchFamily="34" charset="-122"/>
                <a:cs typeface="Consolas" panose="020B0609020204030204" pitchFamily="49" charset="0"/>
              </a:rPr>
              <a:t>int</a:t>
            </a:r>
            <a:r>
              <a:rPr lang="en-US" altLang="zh-CN" dirty="0" smtClean="0">
                <a:latin typeface="Consolas" panose="020B0609020204030204" pitchFamily="49" charset="0"/>
                <a:ea typeface="微软雅黑" panose="020B0503020204020204" pitchFamily="34" charset="-122"/>
                <a:cs typeface="Consolas" panose="020B0609020204030204" pitchFamily="49" charset="0"/>
              </a:rPr>
              <a:t> </a:t>
            </a:r>
            <a:r>
              <a:rPr lang="en-US" altLang="zh-CN" dirty="0" err="1" smtClean="0">
                <a:latin typeface="Consolas" panose="020B0609020204030204" pitchFamily="49" charset="0"/>
                <a:ea typeface="微软雅黑" panose="020B0503020204020204" pitchFamily="34" charset="-122"/>
                <a:cs typeface="Consolas" panose="020B0609020204030204" pitchFamily="49" charset="0"/>
              </a:rPr>
              <a:t>getHour</a:t>
            </a:r>
            <a:r>
              <a:rPr lang="en-US" altLang="zh-CN" dirty="0" smtClean="0">
                <a:latin typeface="Consolas" panose="020B0609020204030204" pitchFamily="49" charset="0"/>
                <a:ea typeface="微软雅黑" panose="020B0503020204020204" pitchFamily="34" charset="-122"/>
                <a:cs typeface="Consolas" panose="020B0609020204030204" pitchFamily="49" charset="0"/>
              </a:rPr>
              <a:t>()   </a:t>
            </a:r>
            <a:r>
              <a:rPr lang="en-US" altLang="zh-CN" dirty="0" err="1" smtClean="0">
                <a:latin typeface="Consolas" panose="020B0609020204030204" pitchFamily="49" charset="0"/>
                <a:ea typeface="微软雅黑" panose="020B0503020204020204" pitchFamily="34" charset="-122"/>
                <a:cs typeface="Consolas" panose="020B0609020204030204" pitchFamily="49" charset="0"/>
              </a:rPr>
              <a:t>const</a:t>
            </a:r>
            <a:r>
              <a:rPr lang="en-US" altLang="zh-CN" dirty="0" smtClean="0">
                <a:latin typeface="Consolas" panose="020B0609020204030204" pitchFamily="49" charset="0"/>
                <a:ea typeface="微软雅黑" panose="020B0503020204020204" pitchFamily="34" charset="-122"/>
                <a:cs typeface="Consolas" panose="020B0609020204030204" pitchFamily="49" charset="0"/>
              </a:rPr>
              <a:t> { return hour; }</a:t>
            </a:r>
            <a:endParaRPr lang="en-US" altLang="zh-CN" dirty="0" smtClean="0">
              <a:latin typeface="Consolas" panose="020B0609020204030204" pitchFamily="49" charset="0"/>
              <a:ea typeface="微软雅黑" panose="020B0503020204020204" pitchFamily="34" charset="-122"/>
              <a:cs typeface="Consolas" panose="020B0609020204030204" pitchFamily="49" charset="0"/>
            </a:endParaRPr>
          </a:p>
          <a:p>
            <a:r>
              <a:rPr lang="en-US" altLang="zh-CN" dirty="0">
                <a:latin typeface="Consolas" panose="020B0609020204030204" pitchFamily="49" charset="0"/>
                <a:ea typeface="微软雅黑" panose="020B0503020204020204" pitchFamily="34" charset="-122"/>
                <a:cs typeface="Consolas" panose="020B0609020204030204" pitchFamily="49" charset="0"/>
              </a:rPr>
              <a:t> </a:t>
            </a:r>
            <a:r>
              <a:rPr lang="en-US" altLang="zh-CN" dirty="0" smtClean="0">
                <a:latin typeface="Consolas" panose="020B0609020204030204" pitchFamily="49" charset="0"/>
                <a:ea typeface="微软雅黑" panose="020B0503020204020204" pitchFamily="34" charset="-122"/>
                <a:cs typeface="Consolas" panose="020B0609020204030204" pitchFamily="49" charset="0"/>
              </a:rPr>
              <a:t> </a:t>
            </a:r>
            <a:r>
              <a:rPr lang="en-US" altLang="zh-CN" dirty="0" err="1" smtClean="0">
                <a:latin typeface="Consolas" panose="020B0609020204030204" pitchFamily="49" charset="0"/>
                <a:ea typeface="微软雅黑" panose="020B0503020204020204" pitchFamily="34" charset="-122"/>
                <a:cs typeface="Consolas" panose="020B0609020204030204" pitchFamily="49" charset="0"/>
              </a:rPr>
              <a:t>int</a:t>
            </a:r>
            <a:r>
              <a:rPr lang="en-US" altLang="zh-CN" dirty="0" smtClean="0">
                <a:latin typeface="Consolas" panose="020B0609020204030204" pitchFamily="49" charset="0"/>
                <a:ea typeface="微软雅黑" panose="020B0503020204020204" pitchFamily="34" charset="-122"/>
                <a:cs typeface="Consolas" panose="020B0609020204030204" pitchFamily="49" charset="0"/>
              </a:rPr>
              <a:t> </a:t>
            </a:r>
            <a:r>
              <a:rPr lang="en-US" altLang="zh-CN" dirty="0" err="1" smtClean="0">
                <a:latin typeface="Consolas" panose="020B0609020204030204" pitchFamily="49" charset="0"/>
                <a:ea typeface="微软雅黑" panose="020B0503020204020204" pitchFamily="34" charset="-122"/>
                <a:cs typeface="Consolas" panose="020B0609020204030204" pitchFamily="49" charset="0"/>
              </a:rPr>
              <a:t>getMinute</a:t>
            </a:r>
            <a:r>
              <a:rPr lang="en-US" altLang="zh-CN" dirty="0" smtClean="0">
                <a:latin typeface="Consolas" panose="020B0609020204030204" pitchFamily="49" charset="0"/>
                <a:ea typeface="微软雅黑" panose="020B0503020204020204" pitchFamily="34" charset="-122"/>
                <a:cs typeface="Consolas" panose="020B0609020204030204" pitchFamily="49" charset="0"/>
              </a:rPr>
              <a:t>() </a:t>
            </a:r>
            <a:r>
              <a:rPr lang="en-US" altLang="zh-CN" dirty="0" err="1" smtClean="0">
                <a:latin typeface="Consolas" panose="020B0609020204030204" pitchFamily="49" charset="0"/>
                <a:ea typeface="微软雅黑" panose="020B0503020204020204" pitchFamily="34" charset="-122"/>
                <a:cs typeface="Consolas" panose="020B0609020204030204" pitchFamily="49" charset="0"/>
              </a:rPr>
              <a:t>const</a:t>
            </a:r>
            <a:r>
              <a:rPr lang="en-US" altLang="zh-CN" dirty="0" smtClean="0">
                <a:latin typeface="Consolas" panose="020B0609020204030204" pitchFamily="49" charset="0"/>
                <a:ea typeface="微软雅黑" panose="020B0503020204020204" pitchFamily="34" charset="-122"/>
                <a:cs typeface="Consolas" panose="020B0609020204030204" pitchFamily="49" charset="0"/>
              </a:rPr>
              <a:t> { return minute; }</a:t>
            </a:r>
            <a:endParaRPr lang="en-US" altLang="zh-CN" dirty="0" smtClean="0">
              <a:latin typeface="Consolas" panose="020B0609020204030204" pitchFamily="49" charset="0"/>
              <a:ea typeface="微软雅黑" panose="020B0503020204020204" pitchFamily="34" charset="-122"/>
              <a:cs typeface="Consolas" panose="020B0609020204030204" pitchFamily="49" charset="0"/>
            </a:endParaRPr>
          </a:p>
          <a:p>
            <a:r>
              <a:rPr lang="en-US" altLang="zh-CN" dirty="0" smtClean="0">
                <a:latin typeface="Consolas" panose="020B0609020204030204" pitchFamily="49" charset="0"/>
                <a:ea typeface="微软雅黑" panose="020B0503020204020204" pitchFamily="34" charset="-122"/>
                <a:cs typeface="Consolas" panose="020B0609020204030204" pitchFamily="49" charset="0"/>
              </a:rPr>
              <a:t>private:</a:t>
            </a:r>
            <a:endParaRPr lang="en-US" altLang="zh-CN" dirty="0" smtClean="0">
              <a:latin typeface="Consolas" panose="020B0609020204030204" pitchFamily="49" charset="0"/>
              <a:ea typeface="微软雅黑" panose="020B0503020204020204" pitchFamily="34" charset="-122"/>
              <a:cs typeface="Consolas" panose="020B0609020204030204" pitchFamily="49" charset="0"/>
            </a:endParaRPr>
          </a:p>
          <a:p>
            <a:r>
              <a:rPr lang="en-US" altLang="zh-CN" dirty="0" smtClean="0">
                <a:latin typeface="Consolas" panose="020B0609020204030204" pitchFamily="49" charset="0"/>
                <a:ea typeface="微软雅黑" panose="020B0503020204020204" pitchFamily="34" charset="-122"/>
                <a:cs typeface="Consolas" panose="020B0609020204030204" pitchFamily="49" charset="0"/>
              </a:rPr>
              <a:t>  </a:t>
            </a:r>
            <a:r>
              <a:rPr lang="en-US" altLang="zh-CN" dirty="0" err="1" smtClean="0">
                <a:latin typeface="Consolas" panose="020B0609020204030204" pitchFamily="49" charset="0"/>
                <a:ea typeface="微软雅黑" panose="020B0503020204020204" pitchFamily="34" charset="-122"/>
                <a:cs typeface="Consolas" panose="020B0609020204030204" pitchFamily="49" charset="0"/>
              </a:rPr>
              <a:t>int</a:t>
            </a:r>
            <a:r>
              <a:rPr lang="en-US" altLang="zh-CN" dirty="0" smtClean="0">
                <a:latin typeface="Consolas" panose="020B0609020204030204" pitchFamily="49" charset="0"/>
                <a:ea typeface="微软雅黑" panose="020B0503020204020204" pitchFamily="34" charset="-122"/>
                <a:cs typeface="Consolas" panose="020B0609020204030204" pitchFamily="49" charset="0"/>
              </a:rPr>
              <a:t> hour, minute, second;</a:t>
            </a:r>
            <a:endParaRPr lang="en-US" altLang="zh-CN" dirty="0" smtClean="0">
              <a:latin typeface="Consolas" panose="020B0609020204030204" pitchFamily="49" charset="0"/>
              <a:ea typeface="微软雅黑" panose="020B0503020204020204" pitchFamily="34" charset="-122"/>
              <a:cs typeface="Consolas" panose="020B0609020204030204" pitchFamily="49" charset="0"/>
            </a:endParaRPr>
          </a:p>
          <a:p>
            <a:r>
              <a:rPr lang="en-US" altLang="zh-CN" dirty="0" smtClean="0">
                <a:latin typeface="Consolas" panose="020B0609020204030204" pitchFamily="49" charset="0"/>
                <a:ea typeface="微软雅黑" panose="020B0503020204020204" pitchFamily="34" charset="-122"/>
                <a:cs typeface="Consolas" panose="020B0609020204030204" pitchFamily="49" charset="0"/>
              </a:rPr>
              <a:t>}; </a:t>
            </a:r>
            <a:r>
              <a:rPr lang="en-US" altLang="zh-CN"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 </a:t>
            </a:r>
            <a:endParaRPr lang="en-US" altLang="zh-CN"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endParaRPr>
          </a:p>
        </p:txBody>
      </p:sp>
      <p:sp>
        <p:nvSpPr>
          <p:cNvPr id="5" name="TextBox 3"/>
          <p:cNvSpPr txBox="1"/>
          <p:nvPr/>
        </p:nvSpPr>
        <p:spPr>
          <a:xfrm>
            <a:off x="251519" y="3680450"/>
            <a:ext cx="7056785" cy="1338828"/>
          </a:xfrm>
          <a:prstGeom prst="rect">
            <a:avLst/>
          </a:prstGeom>
          <a:solidFill>
            <a:srgbClr val="FFD073"/>
          </a:solidFill>
          <a:ln w="19050">
            <a:noFill/>
          </a:ln>
        </p:spPr>
        <p:txBody>
          <a:bodyPr wrap="square" rtlCol="0">
            <a:spAutoFit/>
          </a:bodyPr>
          <a:lstStyle>
            <a:defPPr>
              <a:defRPr lang="zh-CN"/>
            </a:defPPr>
            <a:lvl1pPr>
              <a:lnSpc>
                <a:spcPct val="150000"/>
              </a:lnSpc>
              <a:defRPr sz="1400" b="0">
                <a:latin typeface="Consolas" panose="020B0609020204030204" pitchFamily="49" charset="0"/>
                <a:ea typeface="微软雅黑" panose="020B0503020204020204" pitchFamily="34" charset="-122"/>
                <a:cs typeface="Consolas" panose="020B0609020204030204" pitchFamily="49" charset="0"/>
              </a:defRPr>
            </a:lvl1pPr>
          </a:lstStyle>
          <a:p>
            <a:r>
              <a:rPr lang="en-US" altLang="zh-CN" sz="1800" dirty="0"/>
              <a:t>void </a:t>
            </a:r>
            <a:r>
              <a:rPr lang="en-US" altLang="zh-CN" sz="1800" dirty="0" err="1"/>
              <a:t>lookAtClock</a:t>
            </a:r>
            <a:r>
              <a:rPr lang="en-US" altLang="zh-CN" sz="1800" dirty="0"/>
              <a:t>( Clock </a:t>
            </a:r>
            <a:r>
              <a:rPr lang="en-US" altLang="zh-CN" sz="1800" dirty="0" err="1"/>
              <a:t>clock</a:t>
            </a:r>
            <a:r>
              <a:rPr lang="en-US" altLang="zh-CN" sz="1800" dirty="0"/>
              <a:t> ) {</a:t>
            </a:r>
            <a:endParaRPr lang="en-US" altLang="zh-CN" sz="1800" dirty="0"/>
          </a:p>
          <a:p>
            <a:r>
              <a:rPr lang="en-US" altLang="zh-CN" sz="1800" dirty="0"/>
              <a:t>  </a:t>
            </a:r>
            <a:r>
              <a:rPr lang="en-US" altLang="zh-CN" sz="1800" dirty="0" err="1"/>
              <a:t>cout</a:t>
            </a:r>
            <a:r>
              <a:rPr lang="en-US" altLang="zh-CN" sz="1800" dirty="0"/>
              <a:t> &lt;&lt; </a:t>
            </a:r>
            <a:r>
              <a:rPr lang="en-US" altLang="zh-CN" sz="1800" dirty="0" err="1"/>
              <a:t>clock.getHour</a:t>
            </a:r>
            <a:r>
              <a:rPr lang="en-US" altLang="zh-CN" sz="1800" dirty="0"/>
              <a:t>() &lt;&lt; </a:t>
            </a:r>
            <a:r>
              <a:rPr lang="en-US" altLang="zh-CN" sz="1800" dirty="0" smtClean="0"/>
              <a:t>“:” &lt;&lt; </a:t>
            </a:r>
            <a:r>
              <a:rPr lang="en-US" altLang="zh-CN" sz="1800" dirty="0" err="1" smtClean="0"/>
              <a:t>clock.getMinute</a:t>
            </a:r>
            <a:r>
              <a:rPr lang="en-US" altLang="zh-CN" sz="1800" dirty="0"/>
              <a:t>();</a:t>
            </a:r>
            <a:endParaRPr lang="en-US" altLang="zh-CN" sz="1800" dirty="0"/>
          </a:p>
          <a:p>
            <a:r>
              <a:rPr lang="en-US" altLang="zh-CN" sz="1800" dirty="0"/>
              <a:t>}</a:t>
            </a:r>
            <a:endParaRPr lang="en-US" altLang="zh-CN" sz="1800" dirty="0"/>
          </a:p>
        </p:txBody>
      </p:sp>
      <p:sp>
        <p:nvSpPr>
          <p:cNvPr id="9" name="TextBox 3"/>
          <p:cNvSpPr txBox="1"/>
          <p:nvPr/>
        </p:nvSpPr>
        <p:spPr>
          <a:xfrm>
            <a:off x="269959" y="5122644"/>
            <a:ext cx="7038346" cy="1754326"/>
          </a:xfrm>
          <a:prstGeom prst="rect">
            <a:avLst/>
          </a:prstGeom>
          <a:solidFill>
            <a:schemeClr val="accent1">
              <a:lumMod val="20000"/>
              <a:lumOff val="80000"/>
            </a:schemeClr>
          </a:solidFill>
          <a:ln w="19050">
            <a:noFill/>
          </a:ln>
        </p:spPr>
        <p:txBody>
          <a:bodyPr wrap="square" rtlCol="0">
            <a:spAutoFit/>
          </a:bodyPr>
          <a:lstStyle>
            <a:defPPr>
              <a:defRPr lang="zh-CN"/>
            </a:defPPr>
            <a:lvl1pPr>
              <a:lnSpc>
                <a:spcPct val="150000"/>
              </a:lnSpc>
              <a:defRPr sz="1200" b="1">
                <a:latin typeface="Consolas" panose="020B0609020204030204" pitchFamily="49" charset="0"/>
                <a:ea typeface="微软雅黑" panose="020B0503020204020204" pitchFamily="34" charset="-122"/>
                <a:cs typeface="Consolas" panose="020B0609020204030204" pitchFamily="49" charset="0"/>
              </a:defRPr>
            </a:lvl1pPr>
          </a:lstStyle>
          <a:p>
            <a:r>
              <a:rPr lang="en-US" altLang="zh-CN" sz="1800" b="0" dirty="0" smtClean="0"/>
              <a:t>void main() {</a:t>
            </a:r>
            <a:endParaRPr lang="en-US" altLang="zh-CN" sz="1800" b="0" dirty="0" smtClean="0"/>
          </a:p>
          <a:p>
            <a:r>
              <a:rPr lang="en-US" altLang="zh-CN" sz="1800" b="0" dirty="0" smtClean="0"/>
              <a:t>  Clock </a:t>
            </a:r>
            <a:r>
              <a:rPr lang="en-US" altLang="zh-CN" sz="1800" b="0" dirty="0" err="1" smtClean="0"/>
              <a:t>myClock</a:t>
            </a:r>
            <a:r>
              <a:rPr lang="en-US" altLang="zh-CN" sz="1800" b="0" dirty="0" smtClean="0"/>
              <a:t>( 12, 10, 59 ); </a:t>
            </a:r>
            <a:endParaRPr lang="en-US" altLang="zh-CN" sz="1800" b="0" dirty="0" smtClean="0"/>
          </a:p>
          <a:p>
            <a:r>
              <a:rPr lang="en-US" altLang="zh-CN" sz="1800" b="0" dirty="0"/>
              <a:t> </a:t>
            </a:r>
            <a:r>
              <a:rPr lang="en-US" altLang="zh-CN" sz="1800" b="0" dirty="0" smtClean="0"/>
              <a:t> </a:t>
            </a:r>
            <a:r>
              <a:rPr lang="en-US" altLang="zh-CN" sz="1800" b="0" dirty="0" err="1" smtClean="0"/>
              <a:t>lookAtClock</a:t>
            </a:r>
            <a:r>
              <a:rPr lang="en-US" altLang="zh-CN" sz="1800" b="0" dirty="0" smtClean="0"/>
              <a:t>( </a:t>
            </a:r>
            <a:r>
              <a:rPr lang="en-US" altLang="zh-CN" sz="1800" b="0" dirty="0" err="1" smtClean="0"/>
              <a:t>myClock</a:t>
            </a:r>
            <a:r>
              <a:rPr lang="en-US" altLang="zh-CN" sz="1800" b="0" dirty="0" smtClean="0"/>
              <a:t> );  </a:t>
            </a:r>
            <a:r>
              <a:rPr lang="en-US" altLang="zh-CN" sz="1800" b="0" dirty="0" smtClean="0">
                <a:solidFill>
                  <a:schemeClr val="tx1">
                    <a:lumMod val="50000"/>
                    <a:lumOff val="50000"/>
                  </a:schemeClr>
                </a:solidFill>
              </a:rPr>
              <a:t>//RIGHT,</a:t>
            </a:r>
            <a:r>
              <a:rPr lang="zh-CN" altLang="en-US" sz="1800" b="0" dirty="0" smtClean="0">
                <a:solidFill>
                  <a:schemeClr val="tx1">
                    <a:lumMod val="50000"/>
                    <a:lumOff val="50000"/>
                  </a:schemeClr>
                </a:solidFill>
              </a:rPr>
              <a:t>但是效率低</a:t>
            </a:r>
            <a:r>
              <a:rPr lang="en-US" altLang="zh-CN" sz="1800" b="0" dirty="0" smtClean="0">
                <a:solidFill>
                  <a:schemeClr val="tx1">
                    <a:lumMod val="50000"/>
                    <a:lumOff val="50000"/>
                  </a:schemeClr>
                </a:solidFill>
              </a:rPr>
              <a:t> </a:t>
            </a:r>
            <a:endParaRPr lang="en-US" altLang="zh-CN" sz="1800" b="0" dirty="0" smtClean="0">
              <a:solidFill>
                <a:schemeClr val="tx1">
                  <a:lumMod val="50000"/>
                  <a:lumOff val="50000"/>
                </a:schemeClr>
              </a:solidFill>
            </a:endParaRPr>
          </a:p>
          <a:p>
            <a:r>
              <a:rPr lang="en-US" altLang="zh-CN" sz="1800" b="0" dirty="0"/>
              <a:t>}</a:t>
            </a:r>
            <a:endParaRPr lang="en-US" altLang="zh-CN" sz="1800" b="0" dirty="0"/>
          </a:p>
        </p:txBody>
      </p:sp>
      <p:sp>
        <p:nvSpPr>
          <p:cNvPr id="8" name="文本框 7"/>
          <p:cNvSpPr txBox="1"/>
          <p:nvPr/>
        </p:nvSpPr>
        <p:spPr>
          <a:xfrm>
            <a:off x="4853236" y="5301208"/>
            <a:ext cx="4290764" cy="523220"/>
          </a:xfrm>
          <a:prstGeom prst="rect">
            <a:avLst/>
          </a:prstGeom>
          <a:noFill/>
        </p:spPr>
        <p:txBody>
          <a:bodyPr wrap="square" rtlCol="0">
            <a:spAutoFit/>
          </a:bodyPr>
          <a:lstStyle/>
          <a:p>
            <a:r>
              <a:rPr lang="zh-CN" altLang="en-US" sz="14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系统会为形参</a:t>
            </a:r>
            <a:r>
              <a:rPr lang="en-US" altLang="zh-CN" sz="14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clock</a:t>
            </a:r>
            <a:r>
              <a:rPr lang="zh-CN" altLang="en-US" sz="14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建立对象，然后发生实参到形参的参数传递，此时调用隐含复制构造函数。</a:t>
            </a:r>
            <a:endParaRPr lang="en-US" altLang="zh-CN" sz="14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9" grpId="0" animBg="1"/>
      <p:bldP spid="8"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传递对象的引用</a:t>
            </a:r>
            <a:endParaRPr lang="zh-CN" altLang="en-US" dirty="0"/>
          </a:p>
        </p:txBody>
      </p:sp>
      <p:sp>
        <p:nvSpPr>
          <p:cNvPr id="4" name="TextBox 3"/>
          <p:cNvSpPr txBox="1"/>
          <p:nvPr/>
        </p:nvSpPr>
        <p:spPr>
          <a:xfrm>
            <a:off x="251520" y="1340768"/>
            <a:ext cx="7200800" cy="1754326"/>
          </a:xfrm>
          <a:prstGeom prst="rect">
            <a:avLst/>
          </a:prstGeom>
          <a:solidFill>
            <a:srgbClr val="FFD073"/>
          </a:solidFill>
          <a:ln w="19050">
            <a:noFill/>
          </a:ln>
        </p:spPr>
        <p:txBody>
          <a:bodyPr wrap="square" rtlCol="0">
            <a:spAutoFit/>
          </a:bodyPr>
          <a:lstStyle>
            <a:defPPr>
              <a:defRPr lang="zh-CN"/>
            </a:defPPr>
            <a:lvl1pPr>
              <a:lnSpc>
                <a:spcPct val="150000"/>
              </a:lnSpc>
              <a:defRPr b="0">
                <a:latin typeface="Consolas" panose="020B0609020204030204" pitchFamily="49" charset="0"/>
                <a:ea typeface="微软雅黑" panose="020B0503020204020204" pitchFamily="34" charset="-122"/>
                <a:cs typeface="Consolas" panose="020B0609020204030204" pitchFamily="49" charset="0"/>
              </a:defRPr>
            </a:lvl1pPr>
          </a:lstStyle>
          <a:p>
            <a:r>
              <a:rPr lang="en-US" altLang="zh-CN" dirty="0"/>
              <a:t>void </a:t>
            </a:r>
            <a:r>
              <a:rPr lang="en-US" altLang="zh-CN" dirty="0" err="1"/>
              <a:t>lookAtClock</a:t>
            </a:r>
            <a:r>
              <a:rPr lang="en-US" altLang="zh-CN" dirty="0"/>
              <a:t>( Clock </a:t>
            </a:r>
            <a:r>
              <a:rPr lang="en-US" altLang="zh-CN" dirty="0">
                <a:solidFill>
                  <a:srgbClr val="FF0000"/>
                </a:solidFill>
              </a:rPr>
              <a:t>&amp;</a:t>
            </a:r>
            <a:r>
              <a:rPr lang="en-US" altLang="zh-CN" dirty="0"/>
              <a:t> clock ) </a:t>
            </a:r>
            <a:r>
              <a:rPr lang="en-US" altLang="zh-CN" dirty="0" smtClean="0"/>
              <a:t>{ </a:t>
            </a:r>
            <a:r>
              <a:rPr lang="en-US" altLang="zh-CN" dirty="0" smtClean="0">
                <a:solidFill>
                  <a:schemeClr val="tx1">
                    <a:lumMod val="50000"/>
                    <a:lumOff val="50000"/>
                  </a:schemeClr>
                </a:solidFill>
              </a:rPr>
              <a:t>// </a:t>
            </a:r>
            <a:r>
              <a:rPr lang="zh-CN" altLang="en-US" dirty="0" smtClean="0">
                <a:solidFill>
                  <a:schemeClr val="tx1">
                    <a:lumMod val="50000"/>
                    <a:lumOff val="50000"/>
                  </a:schemeClr>
                </a:solidFill>
              </a:rPr>
              <a:t>传入对象的引用</a:t>
            </a:r>
            <a:endParaRPr lang="en-US" altLang="zh-CN" dirty="0">
              <a:solidFill>
                <a:schemeClr val="tx1">
                  <a:lumMod val="50000"/>
                  <a:lumOff val="50000"/>
                </a:schemeClr>
              </a:solidFill>
            </a:endParaRPr>
          </a:p>
          <a:p>
            <a:r>
              <a:rPr lang="en-US" altLang="zh-CN" dirty="0"/>
              <a:t>  </a:t>
            </a:r>
            <a:r>
              <a:rPr lang="en-US" altLang="zh-CN" dirty="0" err="1"/>
              <a:t>cout</a:t>
            </a:r>
            <a:r>
              <a:rPr lang="en-US" altLang="zh-CN" dirty="0"/>
              <a:t> &lt;&lt; </a:t>
            </a:r>
            <a:r>
              <a:rPr lang="en-US" altLang="zh-CN" dirty="0" err="1"/>
              <a:t>clock.getHour</a:t>
            </a:r>
            <a:r>
              <a:rPr lang="en-US" altLang="zh-CN" dirty="0"/>
              <a:t>() &lt;&lt; “:”</a:t>
            </a:r>
            <a:endParaRPr lang="en-US" altLang="zh-CN" dirty="0"/>
          </a:p>
          <a:p>
            <a:r>
              <a:rPr lang="en-US" altLang="zh-CN" dirty="0"/>
              <a:t>       &lt;&lt; </a:t>
            </a:r>
            <a:r>
              <a:rPr lang="en-US" altLang="zh-CN" dirty="0" err="1"/>
              <a:t>clock.getMinute</a:t>
            </a:r>
            <a:r>
              <a:rPr lang="en-US" altLang="zh-CN" dirty="0"/>
              <a:t>();</a:t>
            </a:r>
            <a:endParaRPr lang="en-US" altLang="zh-CN" dirty="0"/>
          </a:p>
          <a:p>
            <a:r>
              <a:rPr lang="en-US" altLang="zh-CN" dirty="0"/>
              <a:t>}</a:t>
            </a:r>
            <a:endParaRPr lang="en-US" altLang="zh-CN" dirty="0"/>
          </a:p>
        </p:txBody>
      </p:sp>
      <p:sp>
        <p:nvSpPr>
          <p:cNvPr id="5" name="TextBox 3"/>
          <p:cNvSpPr txBox="1"/>
          <p:nvPr/>
        </p:nvSpPr>
        <p:spPr>
          <a:xfrm>
            <a:off x="251520" y="3434376"/>
            <a:ext cx="7200800" cy="2169825"/>
          </a:xfrm>
          <a:prstGeom prst="rect">
            <a:avLst/>
          </a:prstGeom>
          <a:solidFill>
            <a:schemeClr val="accent1">
              <a:lumMod val="20000"/>
              <a:lumOff val="80000"/>
            </a:schemeClr>
          </a:solidFill>
          <a:ln w="19050">
            <a:noFill/>
          </a:ln>
        </p:spPr>
        <p:txBody>
          <a:bodyPr wrap="square" rtlCol="0">
            <a:spAutoFit/>
          </a:bodyPr>
          <a:lstStyle>
            <a:defPPr>
              <a:defRPr lang="zh-CN"/>
            </a:defPPr>
            <a:lvl1pPr>
              <a:lnSpc>
                <a:spcPct val="150000"/>
              </a:lnSpc>
              <a:defRPr sz="1200" b="1">
                <a:latin typeface="Consolas" panose="020B0609020204030204" pitchFamily="49" charset="0"/>
                <a:ea typeface="微软雅黑" panose="020B0503020204020204" pitchFamily="34" charset="-122"/>
                <a:cs typeface="Consolas" panose="020B0609020204030204" pitchFamily="49" charset="0"/>
              </a:defRPr>
            </a:lvl1pPr>
          </a:lstStyle>
          <a:p>
            <a:r>
              <a:rPr lang="en-US" altLang="zh-CN" sz="1800" b="0" dirty="0" smtClean="0"/>
              <a:t>void main() {</a:t>
            </a:r>
            <a:endParaRPr lang="en-US" altLang="zh-CN" sz="1800" b="0" dirty="0" smtClean="0"/>
          </a:p>
          <a:p>
            <a:r>
              <a:rPr lang="en-US" altLang="zh-CN" sz="1800" b="0" dirty="0" smtClean="0"/>
              <a:t>  Clock </a:t>
            </a:r>
            <a:r>
              <a:rPr lang="en-US" altLang="zh-CN" sz="1800" b="0" dirty="0" err="1" smtClean="0"/>
              <a:t>myClock</a:t>
            </a:r>
            <a:r>
              <a:rPr lang="en-US" altLang="zh-CN" sz="1800" b="0" dirty="0" smtClean="0"/>
              <a:t>( 12, 10, 59 );</a:t>
            </a:r>
            <a:endParaRPr lang="en-US" altLang="zh-CN" sz="1800" b="0" dirty="0"/>
          </a:p>
          <a:p>
            <a:r>
              <a:rPr lang="en-US" altLang="zh-CN" sz="1800" b="0" dirty="0" smtClean="0"/>
              <a:t>  </a:t>
            </a:r>
            <a:r>
              <a:rPr lang="en-US" altLang="zh-CN" sz="1800" b="0" dirty="0" err="1" smtClean="0"/>
              <a:t>lookAtClock</a:t>
            </a:r>
            <a:r>
              <a:rPr lang="en-US" altLang="zh-CN" sz="1800" b="0" dirty="0" smtClean="0"/>
              <a:t>( &amp;</a:t>
            </a:r>
            <a:r>
              <a:rPr lang="en-US" altLang="zh-CN" sz="1800" b="0" dirty="0" err="1" smtClean="0"/>
              <a:t>myClock</a:t>
            </a:r>
            <a:r>
              <a:rPr lang="en-US" altLang="zh-CN" sz="1800" b="0" dirty="0" smtClean="0"/>
              <a:t> ); </a:t>
            </a:r>
            <a:r>
              <a:rPr lang="en-US" altLang="zh-CN" sz="1800" b="0" dirty="0" smtClean="0">
                <a:solidFill>
                  <a:schemeClr val="tx1">
                    <a:lumMod val="50000"/>
                    <a:lumOff val="50000"/>
                  </a:schemeClr>
                </a:solidFill>
              </a:rPr>
              <a:t>//WRONG: </a:t>
            </a:r>
            <a:r>
              <a:rPr lang="zh-CN" altLang="en-US" sz="1800" b="0" dirty="0" smtClean="0">
                <a:solidFill>
                  <a:schemeClr val="tx1">
                    <a:lumMod val="50000"/>
                    <a:lumOff val="50000"/>
                  </a:schemeClr>
                </a:solidFill>
              </a:rPr>
              <a:t>形参、实参类型不符合</a:t>
            </a:r>
            <a:endParaRPr lang="en-US" altLang="zh-CN" sz="1800" b="0" dirty="0" smtClean="0">
              <a:solidFill>
                <a:schemeClr val="tx1">
                  <a:lumMod val="50000"/>
                  <a:lumOff val="50000"/>
                </a:schemeClr>
              </a:solidFill>
            </a:endParaRPr>
          </a:p>
          <a:p>
            <a:r>
              <a:rPr lang="en-US" altLang="zh-CN" sz="1800" b="0" dirty="0"/>
              <a:t> </a:t>
            </a:r>
            <a:r>
              <a:rPr lang="en-US" altLang="zh-CN" sz="1800" b="0" dirty="0" smtClean="0"/>
              <a:t> </a:t>
            </a:r>
            <a:r>
              <a:rPr lang="en-US" altLang="zh-CN" sz="1800" b="0" dirty="0" err="1" smtClean="0"/>
              <a:t>lookAtClock</a:t>
            </a:r>
            <a:r>
              <a:rPr lang="en-US" altLang="zh-CN" sz="1800" b="0" dirty="0" smtClean="0"/>
              <a:t>( </a:t>
            </a:r>
            <a:r>
              <a:rPr lang="en-US" altLang="zh-CN" sz="1800" b="0" dirty="0" err="1" smtClean="0"/>
              <a:t>myClock</a:t>
            </a:r>
            <a:r>
              <a:rPr lang="en-US" altLang="zh-CN" sz="1800" b="0" dirty="0" smtClean="0"/>
              <a:t> );  </a:t>
            </a:r>
            <a:r>
              <a:rPr lang="en-US" altLang="zh-CN" sz="1800" b="0" dirty="0" smtClean="0">
                <a:solidFill>
                  <a:schemeClr val="tx1">
                    <a:lumMod val="50000"/>
                    <a:lumOff val="50000"/>
                  </a:schemeClr>
                </a:solidFill>
              </a:rPr>
              <a:t>//RIGHT: </a:t>
            </a:r>
            <a:endParaRPr lang="en-US" altLang="zh-CN" sz="1800" b="0" dirty="0" smtClean="0">
              <a:solidFill>
                <a:schemeClr val="tx1">
                  <a:lumMod val="50000"/>
                  <a:lumOff val="50000"/>
                </a:schemeClr>
              </a:solidFill>
            </a:endParaRPr>
          </a:p>
          <a:p>
            <a:r>
              <a:rPr lang="en-US" altLang="zh-CN" sz="1800" b="0" dirty="0"/>
              <a:t>}</a:t>
            </a:r>
            <a:endParaRPr lang="en-US" altLang="zh-CN" sz="1800" b="0" dirty="0"/>
          </a:p>
        </p:txBody>
      </p:sp>
      <p:sp>
        <p:nvSpPr>
          <p:cNvPr id="6" name="文本框 5"/>
          <p:cNvSpPr txBox="1"/>
          <p:nvPr/>
        </p:nvSpPr>
        <p:spPr>
          <a:xfrm>
            <a:off x="4644008" y="5943483"/>
            <a:ext cx="4290764" cy="523220"/>
          </a:xfrm>
          <a:prstGeom prst="rect">
            <a:avLst/>
          </a:prstGeom>
          <a:noFill/>
        </p:spPr>
        <p:txBody>
          <a:bodyPr wrap="square" rtlCol="0">
            <a:spAutoFit/>
          </a:bodyPr>
          <a:lstStyle/>
          <a:p>
            <a:r>
              <a:rPr lang="zh-CN" altLang="en-US" sz="14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系统会为 </a:t>
            </a:r>
            <a:r>
              <a:rPr lang="en-US" altLang="zh-CN" sz="1400" dirty="0" err="1"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myClock</a:t>
            </a:r>
            <a:r>
              <a:rPr lang="en-US" altLang="zh-CN" sz="14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 </a:t>
            </a:r>
            <a:r>
              <a:rPr lang="zh-CN" altLang="en-US" sz="14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对象自动生成一个指向它的引用，并把该引用传入函数，不需要构造任何对象的拷贝</a:t>
            </a:r>
            <a:endParaRPr lang="en-US" altLang="zh-CN" sz="14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fade">
                                      <p:cBhvr>
                                        <p:cTn id="12" dur="500"/>
                                        <p:tgtEl>
                                          <p:spTgt spid="5">
                                            <p:txEl>
                                              <p:pRg st="0" end="0"/>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animEffect transition="in" filter="fade">
                                      <p:cBhvr>
                                        <p:cTn id="15" dur="500"/>
                                        <p:tgtEl>
                                          <p:spTgt spid="5">
                                            <p:txEl>
                                              <p:pRg st="1" end="1"/>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5">
                                            <p:txEl>
                                              <p:pRg st="4" end="4"/>
                                            </p:txEl>
                                          </p:spTgt>
                                        </p:tgtEl>
                                        <p:attrNameLst>
                                          <p:attrName>style.visibility</p:attrName>
                                        </p:attrNameLst>
                                      </p:cBhvr>
                                      <p:to>
                                        <p:strVal val="visible"/>
                                      </p:to>
                                    </p:set>
                                    <p:animEffect transition="in" filter="fade">
                                      <p:cBhvr>
                                        <p:cTn id="18" dur="500"/>
                                        <p:tgtEl>
                                          <p:spTgt spid="5">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5">
                                            <p:txEl>
                                              <p:pRg st="2" end="2"/>
                                            </p:txEl>
                                          </p:spTgt>
                                        </p:tgtEl>
                                        <p:attrNameLst>
                                          <p:attrName>style.visibility</p:attrName>
                                        </p:attrNameLst>
                                      </p:cBhvr>
                                      <p:to>
                                        <p:strVal val="visible"/>
                                      </p:to>
                                    </p:set>
                                    <p:animEffect transition="in" filter="fade">
                                      <p:cBhvr>
                                        <p:cTn id="23" dur="500"/>
                                        <p:tgtEl>
                                          <p:spTgt spid="5">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5">
                                            <p:txEl>
                                              <p:pRg st="3" end="3"/>
                                            </p:txEl>
                                          </p:spTgt>
                                        </p:tgtEl>
                                        <p:attrNameLst>
                                          <p:attrName>style.visibility</p:attrName>
                                        </p:attrNameLst>
                                      </p:cBhvr>
                                      <p:to>
                                        <p:strVal val="visible"/>
                                      </p:to>
                                    </p:set>
                                    <p:animEffect transition="in" filter="fade">
                                      <p:cBhvr>
                                        <p:cTn id="28" dur="500"/>
                                        <p:tgtEl>
                                          <p:spTgt spid="5">
                                            <p:txEl>
                                              <p:pRg st="3" end="3"/>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6"/>
                                        </p:tgtEl>
                                        <p:attrNameLst>
                                          <p:attrName>style.visibility</p:attrName>
                                        </p:attrNameLst>
                                      </p:cBhvr>
                                      <p:to>
                                        <p:strVal val="visible"/>
                                      </p:to>
                                    </p:set>
                                    <p:animEffect transition="in" filter="fade">
                                      <p:cBhvr>
                                        <p:cTn id="3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前向引用声明</a:t>
            </a:r>
            <a:endParaRPr lang="zh-CN" altLang="en-US" dirty="0"/>
          </a:p>
        </p:txBody>
      </p:sp>
      <p:sp>
        <p:nvSpPr>
          <p:cNvPr id="3" name="内容占位符 2"/>
          <p:cNvSpPr>
            <a:spLocks noGrp="1"/>
          </p:cNvSpPr>
          <p:nvPr>
            <p:ph idx="1"/>
          </p:nvPr>
        </p:nvSpPr>
        <p:spPr/>
        <p:txBody>
          <a:bodyPr/>
          <a:lstStyle/>
          <a:p>
            <a:pPr>
              <a:lnSpc>
                <a:spcPct val="130000"/>
              </a:lnSpc>
            </a:pPr>
            <a:r>
              <a:rPr lang="zh-CN" altLang="en-US" dirty="0"/>
              <a:t>类应该先声明，后使用</a:t>
            </a:r>
            <a:endParaRPr lang="zh-CN" altLang="en-US" dirty="0"/>
          </a:p>
          <a:p>
            <a:pPr>
              <a:lnSpc>
                <a:spcPct val="130000"/>
              </a:lnSpc>
            </a:pPr>
            <a:r>
              <a:rPr lang="zh-CN" altLang="en-US" dirty="0"/>
              <a:t>如果需要在某个类的声明之前，引用该类，则应进行前向引用声明。</a:t>
            </a:r>
            <a:endParaRPr lang="zh-CN" altLang="en-US" dirty="0"/>
          </a:p>
          <a:p>
            <a:pPr>
              <a:lnSpc>
                <a:spcPct val="130000"/>
              </a:lnSpc>
            </a:pPr>
            <a:r>
              <a:rPr lang="zh-CN" altLang="en-US" dirty="0"/>
              <a:t>前向引用声明只为程序引入一个标识符，但具体声明在其它地方</a:t>
            </a:r>
            <a:r>
              <a:rPr lang="zh-CN" altLang="en-US" dirty="0" smtClean="0"/>
              <a:t>。</a:t>
            </a:r>
            <a:endParaRPr lang="en-US" altLang="zh-CN" dirty="0" smtClean="0"/>
          </a:p>
          <a:p>
            <a:pPr>
              <a:lnSpc>
                <a:spcPct val="130000"/>
              </a:lnSpc>
            </a:pP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5" name="矩形 4"/>
          <p:cNvSpPr/>
          <p:nvPr/>
        </p:nvSpPr>
        <p:spPr>
          <a:xfrm>
            <a:off x="2123728" y="3861048"/>
            <a:ext cx="4572000" cy="2585323"/>
          </a:xfrm>
          <a:prstGeom prst="rect">
            <a:avLst/>
          </a:prstGeom>
          <a:solidFill>
            <a:schemeClr val="tx2">
              <a:lumMod val="20000"/>
              <a:lumOff val="80000"/>
            </a:schemeClr>
          </a:solidFill>
        </p:spPr>
        <p:txBody>
          <a:bodyPr>
            <a:spAutoFit/>
          </a:bodyPr>
          <a:lstStyle/>
          <a:p>
            <a:pPr>
              <a:buFont typeface="Wingdings" panose="05000000000000000000" pitchFamily="2" charset="2"/>
              <a:buNone/>
            </a:pPr>
            <a:r>
              <a:rPr lang="en-US" altLang="zh-CN" dirty="0">
                <a:latin typeface="Consolas" panose="020B0609020204030204" pitchFamily="49" charset="0"/>
                <a:ea typeface="微软雅黑" panose="020B0503020204020204" pitchFamily="34" charset="-122"/>
                <a:cs typeface="Consolas" panose="020B0609020204030204" pitchFamily="49" charset="0"/>
              </a:rPr>
              <a:t>class B;  //</a:t>
            </a:r>
            <a:r>
              <a:rPr lang="zh-CN" altLang="en-US" dirty="0">
                <a:latin typeface="Consolas" panose="020B0609020204030204" pitchFamily="49" charset="0"/>
                <a:ea typeface="微软雅黑" panose="020B0503020204020204" pitchFamily="34" charset="-122"/>
                <a:cs typeface="Consolas" panose="020B0609020204030204" pitchFamily="49" charset="0"/>
              </a:rPr>
              <a:t>前向引用声明</a:t>
            </a:r>
            <a:endParaRPr lang="en-US" altLang="en-US" dirty="0">
              <a:latin typeface="Consolas" panose="020B0609020204030204" pitchFamily="49" charset="0"/>
              <a:ea typeface="微软雅黑" panose="020B0503020204020204" pitchFamily="34" charset="-122"/>
              <a:cs typeface="Consolas" panose="020B0609020204030204" pitchFamily="49" charset="0"/>
            </a:endParaRPr>
          </a:p>
          <a:p>
            <a:pPr>
              <a:buFont typeface="Wingdings" panose="05000000000000000000" pitchFamily="2" charset="2"/>
              <a:buNone/>
            </a:pPr>
            <a:r>
              <a:rPr lang="en-US" altLang="zh-CN" dirty="0">
                <a:latin typeface="Consolas" panose="020B0609020204030204" pitchFamily="49" charset="0"/>
                <a:ea typeface="微软雅黑" panose="020B0503020204020204" pitchFamily="34" charset="-122"/>
                <a:cs typeface="Consolas" panose="020B0609020204030204" pitchFamily="49" charset="0"/>
              </a:rPr>
              <a:t>class A</a:t>
            </a:r>
            <a:endParaRPr lang="en-US" altLang="zh-CN" dirty="0">
              <a:latin typeface="Consolas" panose="020B0609020204030204" pitchFamily="49" charset="0"/>
              <a:ea typeface="微软雅黑" panose="020B0503020204020204" pitchFamily="34" charset="-122"/>
              <a:cs typeface="Consolas" panose="020B0609020204030204" pitchFamily="49" charset="0"/>
            </a:endParaRPr>
          </a:p>
          <a:p>
            <a:pPr>
              <a:buFont typeface="Wingdings" panose="05000000000000000000" pitchFamily="2" charset="2"/>
              <a:buNone/>
            </a:pPr>
            <a:r>
              <a:rPr lang="en-US" altLang="zh-CN" dirty="0">
                <a:latin typeface="Consolas" panose="020B0609020204030204" pitchFamily="49" charset="0"/>
                <a:ea typeface="微软雅黑" panose="020B0503020204020204" pitchFamily="34" charset="-122"/>
                <a:cs typeface="Consolas" panose="020B0609020204030204" pitchFamily="49" charset="0"/>
              </a:rPr>
              <a:t>{  public:</a:t>
            </a:r>
            <a:endParaRPr lang="en-US" altLang="zh-CN" dirty="0">
              <a:latin typeface="Consolas" panose="020B0609020204030204" pitchFamily="49" charset="0"/>
              <a:ea typeface="微软雅黑" panose="020B0503020204020204" pitchFamily="34" charset="-122"/>
              <a:cs typeface="Consolas" panose="020B0609020204030204" pitchFamily="49" charset="0"/>
            </a:endParaRPr>
          </a:p>
          <a:p>
            <a:pPr>
              <a:buFont typeface="Wingdings" panose="05000000000000000000" pitchFamily="2" charset="2"/>
              <a:buNone/>
            </a:pPr>
            <a:r>
              <a:rPr lang="en-US" altLang="zh-CN" dirty="0">
                <a:latin typeface="Consolas" panose="020B0609020204030204" pitchFamily="49" charset="0"/>
                <a:ea typeface="微软雅黑" panose="020B0503020204020204" pitchFamily="34" charset="-122"/>
                <a:cs typeface="Consolas" panose="020B0609020204030204" pitchFamily="49" charset="0"/>
              </a:rPr>
              <a:t>      void f(B b);</a:t>
            </a:r>
            <a:endParaRPr lang="en-US" altLang="zh-CN" dirty="0">
              <a:latin typeface="Consolas" panose="020B0609020204030204" pitchFamily="49" charset="0"/>
              <a:ea typeface="微软雅黑" panose="020B0503020204020204" pitchFamily="34" charset="-122"/>
              <a:cs typeface="Consolas" panose="020B0609020204030204" pitchFamily="49" charset="0"/>
            </a:endParaRPr>
          </a:p>
          <a:p>
            <a:pPr>
              <a:buFont typeface="Wingdings" panose="05000000000000000000" pitchFamily="2" charset="2"/>
              <a:buNone/>
            </a:pPr>
            <a:r>
              <a:rPr lang="en-US" altLang="zh-CN" dirty="0">
                <a:latin typeface="Consolas" panose="020B0609020204030204" pitchFamily="49" charset="0"/>
                <a:ea typeface="微软雅黑" panose="020B0503020204020204" pitchFamily="34" charset="-122"/>
                <a:cs typeface="Consolas" panose="020B0609020204030204" pitchFamily="49" charset="0"/>
              </a:rPr>
              <a:t>};</a:t>
            </a:r>
            <a:endParaRPr lang="en-US" altLang="zh-CN" dirty="0">
              <a:latin typeface="Consolas" panose="020B0609020204030204" pitchFamily="49" charset="0"/>
              <a:ea typeface="微软雅黑" panose="020B0503020204020204" pitchFamily="34" charset="-122"/>
              <a:cs typeface="Consolas" panose="020B0609020204030204" pitchFamily="49" charset="0"/>
            </a:endParaRPr>
          </a:p>
          <a:p>
            <a:pPr>
              <a:buFont typeface="Wingdings" panose="05000000000000000000" pitchFamily="2" charset="2"/>
              <a:buNone/>
            </a:pPr>
            <a:r>
              <a:rPr lang="en-US" altLang="zh-CN" dirty="0">
                <a:latin typeface="Consolas" panose="020B0609020204030204" pitchFamily="49" charset="0"/>
                <a:ea typeface="微软雅黑" panose="020B0503020204020204" pitchFamily="34" charset="-122"/>
                <a:cs typeface="Consolas" panose="020B0609020204030204" pitchFamily="49" charset="0"/>
              </a:rPr>
              <a:t>class B</a:t>
            </a:r>
            <a:endParaRPr lang="en-US" altLang="zh-CN" dirty="0">
              <a:latin typeface="Consolas" panose="020B0609020204030204" pitchFamily="49" charset="0"/>
              <a:ea typeface="微软雅黑" panose="020B0503020204020204" pitchFamily="34" charset="-122"/>
              <a:cs typeface="Consolas" panose="020B0609020204030204" pitchFamily="49" charset="0"/>
            </a:endParaRPr>
          </a:p>
          <a:p>
            <a:pPr>
              <a:buFont typeface="Wingdings" panose="05000000000000000000" pitchFamily="2" charset="2"/>
              <a:buNone/>
            </a:pPr>
            <a:r>
              <a:rPr lang="en-US" altLang="zh-CN" dirty="0">
                <a:latin typeface="Consolas" panose="020B0609020204030204" pitchFamily="49" charset="0"/>
                <a:ea typeface="微软雅黑" panose="020B0503020204020204" pitchFamily="34" charset="-122"/>
                <a:cs typeface="Consolas" panose="020B0609020204030204" pitchFamily="49" charset="0"/>
              </a:rPr>
              <a:t>{  public:</a:t>
            </a:r>
            <a:endParaRPr lang="en-US" altLang="zh-CN" dirty="0">
              <a:latin typeface="Consolas" panose="020B0609020204030204" pitchFamily="49" charset="0"/>
              <a:ea typeface="微软雅黑" panose="020B0503020204020204" pitchFamily="34" charset="-122"/>
              <a:cs typeface="Consolas" panose="020B0609020204030204" pitchFamily="49" charset="0"/>
            </a:endParaRPr>
          </a:p>
          <a:p>
            <a:pPr>
              <a:buFont typeface="Wingdings" panose="05000000000000000000" pitchFamily="2" charset="2"/>
              <a:buNone/>
            </a:pPr>
            <a:r>
              <a:rPr lang="en-US" altLang="zh-CN" dirty="0">
                <a:latin typeface="Consolas" panose="020B0609020204030204" pitchFamily="49" charset="0"/>
                <a:ea typeface="微软雅黑" panose="020B0503020204020204" pitchFamily="34" charset="-122"/>
                <a:cs typeface="Consolas" panose="020B0609020204030204" pitchFamily="49" charset="0"/>
              </a:rPr>
              <a:t>      void g(A a);</a:t>
            </a:r>
            <a:endParaRPr lang="en-US" altLang="zh-CN" dirty="0">
              <a:latin typeface="Consolas" panose="020B0609020204030204" pitchFamily="49" charset="0"/>
              <a:ea typeface="微软雅黑" panose="020B0503020204020204" pitchFamily="34" charset="-122"/>
              <a:cs typeface="Consolas" panose="020B0609020204030204" pitchFamily="49" charset="0"/>
            </a:endParaRPr>
          </a:p>
          <a:p>
            <a:pPr>
              <a:buFont typeface="Wingdings" panose="05000000000000000000" pitchFamily="2" charset="2"/>
              <a:buNone/>
            </a:pPr>
            <a:r>
              <a:rPr lang="en-US" altLang="zh-CN" dirty="0">
                <a:latin typeface="Consolas" panose="020B0609020204030204" pitchFamily="49" charset="0"/>
                <a:ea typeface="微软雅黑" panose="020B0503020204020204" pitchFamily="34" charset="-122"/>
                <a:cs typeface="Consolas" panose="020B0609020204030204" pitchFamily="49" charset="0"/>
              </a:rPr>
              <a:t>};</a:t>
            </a:r>
            <a:endParaRPr lang="en-US" altLang="zh-CN" dirty="0">
              <a:latin typeface="Consolas" panose="020B0609020204030204" pitchFamily="49" charset="0"/>
              <a:ea typeface="微软雅黑" panose="020B0503020204020204" pitchFamily="34" charset="-122"/>
              <a:cs typeface="Consolas" panose="020B0609020204030204" pitchFamily="49" charset="0"/>
            </a:endParaRP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前向引用声明注意事项</a:t>
            </a:r>
            <a:endParaRPr lang="zh-CN" altLang="en-US" dirty="0"/>
          </a:p>
        </p:txBody>
      </p:sp>
      <p:sp>
        <p:nvSpPr>
          <p:cNvPr id="3" name="内容占位符 2"/>
          <p:cNvSpPr>
            <a:spLocks noGrp="1"/>
          </p:cNvSpPr>
          <p:nvPr>
            <p:ph idx="1"/>
          </p:nvPr>
        </p:nvSpPr>
        <p:spPr/>
        <p:txBody>
          <a:bodyPr>
            <a:normAutofit/>
          </a:bodyPr>
          <a:lstStyle/>
          <a:p>
            <a:pPr>
              <a:lnSpc>
                <a:spcPct val="90000"/>
              </a:lnSpc>
            </a:pPr>
            <a:r>
              <a:rPr lang="zh-CN" altLang="en-US" dirty="0"/>
              <a:t>使用前向引用声明虽然可以解决一些问题，但它并不是万能的。需要注意的是，尽管使用了前向引用声明，但是在提供一个完整的类声明之前，不能声明该类的对象，也不能在内联成员函数中使用该类的对象。请看下面的程序段：</a:t>
            </a:r>
            <a:endParaRPr lang="zh-CN" altLang="en-US" dirty="0"/>
          </a:p>
          <a:p>
            <a:pPr lvl="1">
              <a:lnSpc>
                <a:spcPct val="90000"/>
              </a:lnSpc>
              <a:buFontTx/>
              <a:buNone/>
            </a:pPr>
            <a:r>
              <a:rPr lang="en-US" altLang="zh-CN" sz="2400" dirty="0"/>
              <a:t>class Fred;	//</a:t>
            </a:r>
            <a:r>
              <a:rPr lang="zh-CN" altLang="en-US" sz="2400" dirty="0"/>
              <a:t>前向引用声明</a:t>
            </a:r>
            <a:endParaRPr lang="zh-CN" altLang="en-US" sz="2400" dirty="0"/>
          </a:p>
          <a:p>
            <a:pPr lvl="1">
              <a:lnSpc>
                <a:spcPct val="90000"/>
              </a:lnSpc>
              <a:buFontTx/>
              <a:buNone/>
            </a:pPr>
            <a:r>
              <a:rPr lang="en-US" altLang="zh-CN" sz="2400" dirty="0"/>
              <a:t>class Barney {</a:t>
            </a:r>
            <a:endParaRPr lang="en-US" altLang="zh-CN" sz="2400" dirty="0"/>
          </a:p>
          <a:p>
            <a:pPr lvl="1">
              <a:lnSpc>
                <a:spcPct val="90000"/>
              </a:lnSpc>
              <a:buFontTx/>
              <a:buNone/>
            </a:pPr>
            <a:r>
              <a:rPr lang="en-US" altLang="zh-CN" sz="2400" dirty="0"/>
              <a:t>   Fred x;	//</a:t>
            </a:r>
            <a:r>
              <a:rPr lang="zh-CN" altLang="en-US" sz="2400" dirty="0"/>
              <a:t>错误：类</a:t>
            </a:r>
            <a:r>
              <a:rPr lang="en-US" altLang="zh-CN" sz="2400" dirty="0"/>
              <a:t>Fred</a:t>
            </a:r>
            <a:r>
              <a:rPr lang="zh-CN" altLang="en-US" sz="2400" dirty="0"/>
              <a:t>的声明尚不完善</a:t>
            </a:r>
            <a:endParaRPr lang="zh-CN" altLang="en-US" sz="2400" dirty="0"/>
          </a:p>
          <a:p>
            <a:pPr lvl="1">
              <a:lnSpc>
                <a:spcPct val="90000"/>
              </a:lnSpc>
              <a:buFontTx/>
              <a:buNone/>
            </a:pPr>
            <a:r>
              <a:rPr lang="zh-CN" altLang="en-US" sz="2400" dirty="0"/>
              <a:t> </a:t>
            </a:r>
            <a:r>
              <a:rPr lang="en-US" altLang="zh-CN" sz="2400" dirty="0"/>
              <a:t>};</a:t>
            </a:r>
            <a:endParaRPr lang="en-US" altLang="zh-CN" sz="2400" dirty="0"/>
          </a:p>
          <a:p>
            <a:pPr lvl="1">
              <a:lnSpc>
                <a:spcPct val="90000"/>
              </a:lnSpc>
              <a:buFontTx/>
              <a:buNone/>
            </a:pPr>
            <a:r>
              <a:rPr lang="en-US" altLang="zh-CN" sz="2400" dirty="0"/>
              <a:t>class Fred {</a:t>
            </a:r>
            <a:endParaRPr lang="en-US" altLang="zh-CN" sz="2400" dirty="0"/>
          </a:p>
          <a:p>
            <a:pPr lvl="1">
              <a:lnSpc>
                <a:spcPct val="90000"/>
              </a:lnSpc>
              <a:buFontTx/>
              <a:buNone/>
            </a:pPr>
            <a:r>
              <a:rPr lang="en-US" altLang="zh-CN" sz="2400" dirty="0"/>
              <a:t>   Barney y;</a:t>
            </a:r>
            <a:endParaRPr lang="en-US" altLang="zh-CN" sz="2400" dirty="0"/>
          </a:p>
          <a:p>
            <a:pPr lvl="1">
              <a:lnSpc>
                <a:spcPct val="90000"/>
              </a:lnSpc>
              <a:buFontTx/>
              <a:buNone/>
            </a:pPr>
            <a:r>
              <a:rPr lang="en-US" altLang="zh-CN" sz="2400" dirty="0"/>
              <a:t> };</a:t>
            </a:r>
            <a:endParaRPr lang="en-US" altLang="zh-CN" sz="2400" dirty="0"/>
          </a:p>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前向引用声明注意事项</a:t>
            </a:r>
            <a:endParaRPr lang="zh-CN" altLang="en-US" dirty="0"/>
          </a:p>
        </p:txBody>
      </p:sp>
      <p:sp>
        <p:nvSpPr>
          <p:cNvPr id="3" name="内容占位符 2"/>
          <p:cNvSpPr>
            <a:spLocks noGrp="1"/>
          </p:cNvSpPr>
          <p:nvPr>
            <p:ph idx="1"/>
          </p:nvPr>
        </p:nvSpPr>
        <p:spPr>
          <a:xfrm>
            <a:off x="1043608" y="1268760"/>
            <a:ext cx="7740352" cy="4342682"/>
          </a:xfrm>
        </p:spPr>
        <p:txBody>
          <a:bodyPr>
            <a:normAutofit fontScale="92500" lnSpcReduction="10000"/>
          </a:bodyPr>
          <a:lstStyle/>
          <a:p>
            <a:pPr>
              <a:lnSpc>
                <a:spcPct val="90000"/>
              </a:lnSpc>
              <a:spcBef>
                <a:spcPct val="0"/>
              </a:spcBef>
              <a:buNone/>
            </a:pPr>
            <a:r>
              <a:rPr lang="en-US" altLang="zh-CN" dirty="0"/>
              <a:t>class Fred;	//</a:t>
            </a:r>
            <a:r>
              <a:rPr lang="zh-CN" altLang="en-US" dirty="0"/>
              <a:t>前向引用声明</a:t>
            </a:r>
            <a:endParaRPr lang="zh-CN" altLang="en-US" dirty="0"/>
          </a:p>
          <a:p>
            <a:pPr>
              <a:lnSpc>
                <a:spcPct val="90000"/>
              </a:lnSpc>
              <a:spcBef>
                <a:spcPct val="0"/>
              </a:spcBef>
              <a:buNone/>
            </a:pPr>
            <a:r>
              <a:rPr lang="zh-CN" altLang="en-US" dirty="0"/>
              <a:t> </a:t>
            </a:r>
            <a:endParaRPr lang="zh-CN" altLang="en-US" dirty="0"/>
          </a:p>
          <a:p>
            <a:pPr>
              <a:lnSpc>
                <a:spcPct val="90000"/>
              </a:lnSpc>
              <a:spcBef>
                <a:spcPct val="0"/>
              </a:spcBef>
              <a:buNone/>
            </a:pPr>
            <a:r>
              <a:rPr lang="zh-CN" altLang="en-US" dirty="0"/>
              <a:t> </a:t>
            </a:r>
            <a:r>
              <a:rPr lang="en-US" altLang="zh-CN" dirty="0"/>
              <a:t>class Barney {</a:t>
            </a:r>
            <a:endParaRPr lang="en-US" altLang="zh-CN" dirty="0"/>
          </a:p>
          <a:p>
            <a:pPr>
              <a:lnSpc>
                <a:spcPct val="90000"/>
              </a:lnSpc>
              <a:spcBef>
                <a:spcPct val="0"/>
              </a:spcBef>
              <a:buNone/>
            </a:pPr>
            <a:r>
              <a:rPr lang="en-US" altLang="zh-CN" dirty="0"/>
              <a:t> public:</a:t>
            </a:r>
            <a:endParaRPr lang="en-US" altLang="zh-CN" dirty="0"/>
          </a:p>
          <a:p>
            <a:pPr>
              <a:lnSpc>
                <a:spcPct val="90000"/>
              </a:lnSpc>
              <a:spcBef>
                <a:spcPct val="0"/>
              </a:spcBef>
              <a:buNone/>
            </a:pPr>
            <a:r>
              <a:rPr lang="en-US" altLang="zh-CN" dirty="0"/>
              <a:t>   void method()</a:t>
            </a:r>
            <a:endParaRPr lang="en-US" altLang="zh-CN" dirty="0"/>
          </a:p>
          <a:p>
            <a:pPr>
              <a:lnSpc>
                <a:spcPct val="90000"/>
              </a:lnSpc>
              <a:spcBef>
                <a:spcPct val="0"/>
              </a:spcBef>
              <a:buNone/>
            </a:pPr>
            <a:r>
              <a:rPr lang="en-US" altLang="zh-CN" dirty="0"/>
              <a:t>   {</a:t>
            </a:r>
            <a:endParaRPr lang="en-US" altLang="zh-CN" dirty="0"/>
          </a:p>
          <a:p>
            <a:pPr>
              <a:lnSpc>
                <a:spcPct val="90000"/>
              </a:lnSpc>
              <a:spcBef>
                <a:spcPct val="0"/>
              </a:spcBef>
              <a:buNone/>
            </a:pPr>
            <a:r>
              <a:rPr lang="en-US" altLang="zh-CN" dirty="0"/>
              <a:t>     x-&gt;</a:t>
            </a:r>
            <a:r>
              <a:rPr lang="en-US" altLang="zh-CN" dirty="0" err="1"/>
              <a:t>yabbaDabbaDo</a:t>
            </a:r>
            <a:r>
              <a:rPr lang="en-US" altLang="zh-CN" dirty="0"/>
              <a:t>();	//</a:t>
            </a:r>
            <a:r>
              <a:rPr lang="zh-CN" altLang="en-US" dirty="0"/>
              <a:t>错误：</a:t>
            </a:r>
            <a:r>
              <a:rPr lang="en-US" altLang="zh-CN" dirty="0"/>
              <a:t>Fred</a:t>
            </a:r>
            <a:r>
              <a:rPr lang="zh-CN" altLang="en-US" dirty="0"/>
              <a:t>类的对象在定义之前被使用</a:t>
            </a:r>
            <a:endParaRPr lang="zh-CN" altLang="en-US" dirty="0"/>
          </a:p>
          <a:p>
            <a:pPr>
              <a:lnSpc>
                <a:spcPct val="90000"/>
              </a:lnSpc>
              <a:spcBef>
                <a:spcPct val="0"/>
              </a:spcBef>
              <a:buNone/>
            </a:pPr>
            <a:r>
              <a:rPr lang="zh-CN" altLang="en-US" dirty="0"/>
              <a:t>   </a:t>
            </a:r>
            <a:r>
              <a:rPr lang="en-US" altLang="zh-CN" dirty="0"/>
              <a:t>}</a:t>
            </a:r>
            <a:endParaRPr lang="en-US" altLang="zh-CN" dirty="0"/>
          </a:p>
          <a:p>
            <a:pPr>
              <a:lnSpc>
                <a:spcPct val="90000"/>
              </a:lnSpc>
              <a:spcBef>
                <a:spcPct val="0"/>
              </a:spcBef>
              <a:buNone/>
            </a:pPr>
            <a:r>
              <a:rPr lang="en-US" altLang="zh-CN" dirty="0"/>
              <a:t> private:</a:t>
            </a:r>
            <a:endParaRPr lang="en-US" altLang="zh-CN" dirty="0"/>
          </a:p>
          <a:p>
            <a:pPr>
              <a:lnSpc>
                <a:spcPct val="90000"/>
              </a:lnSpc>
              <a:spcBef>
                <a:spcPct val="0"/>
              </a:spcBef>
              <a:buNone/>
            </a:pPr>
            <a:r>
              <a:rPr lang="en-US" altLang="zh-CN" dirty="0"/>
              <a:t>   Fred* x;   //</a:t>
            </a:r>
            <a:r>
              <a:rPr lang="zh-CN" altLang="en-US" dirty="0"/>
              <a:t>正确，经过前向引用声明，可以声明</a:t>
            </a:r>
            <a:r>
              <a:rPr lang="en-US" altLang="zh-CN" dirty="0"/>
              <a:t>Fred</a:t>
            </a:r>
            <a:r>
              <a:rPr lang="zh-CN" altLang="en-US" dirty="0"/>
              <a:t>类的对象指针</a:t>
            </a:r>
            <a:endParaRPr lang="zh-CN" altLang="en-US" dirty="0"/>
          </a:p>
          <a:p>
            <a:pPr>
              <a:lnSpc>
                <a:spcPct val="90000"/>
              </a:lnSpc>
              <a:spcBef>
                <a:spcPct val="0"/>
              </a:spcBef>
              <a:buNone/>
            </a:pPr>
            <a:r>
              <a:rPr lang="zh-CN" altLang="en-US" dirty="0"/>
              <a:t> </a:t>
            </a:r>
            <a:r>
              <a:rPr lang="en-US" altLang="zh-CN" dirty="0"/>
              <a:t>};</a:t>
            </a:r>
            <a:endParaRPr lang="en-US" altLang="zh-CN" dirty="0"/>
          </a:p>
          <a:p>
            <a:pPr>
              <a:lnSpc>
                <a:spcPct val="90000"/>
              </a:lnSpc>
              <a:spcBef>
                <a:spcPct val="0"/>
              </a:spcBef>
              <a:buNone/>
            </a:pPr>
            <a:r>
              <a:rPr lang="en-US" altLang="zh-CN" dirty="0"/>
              <a:t> </a:t>
            </a:r>
            <a:endParaRPr lang="en-US" altLang="zh-CN" dirty="0"/>
          </a:p>
          <a:p>
            <a:pPr>
              <a:lnSpc>
                <a:spcPct val="90000"/>
              </a:lnSpc>
              <a:spcBef>
                <a:spcPct val="0"/>
              </a:spcBef>
              <a:buNone/>
            </a:pPr>
            <a:r>
              <a:rPr lang="en-US" altLang="zh-CN" dirty="0"/>
              <a:t> class Fred {</a:t>
            </a:r>
            <a:endParaRPr lang="en-US" altLang="zh-CN" dirty="0"/>
          </a:p>
          <a:p>
            <a:pPr>
              <a:lnSpc>
                <a:spcPct val="90000"/>
              </a:lnSpc>
              <a:spcBef>
                <a:spcPct val="0"/>
              </a:spcBef>
              <a:buNone/>
            </a:pPr>
            <a:r>
              <a:rPr lang="en-US" altLang="zh-CN" dirty="0"/>
              <a:t> public:</a:t>
            </a:r>
            <a:endParaRPr lang="en-US" altLang="zh-CN" dirty="0"/>
          </a:p>
          <a:p>
            <a:pPr>
              <a:lnSpc>
                <a:spcPct val="90000"/>
              </a:lnSpc>
              <a:spcBef>
                <a:spcPct val="0"/>
              </a:spcBef>
              <a:buNone/>
            </a:pPr>
            <a:r>
              <a:rPr lang="en-US" altLang="zh-CN" dirty="0"/>
              <a:t>   void </a:t>
            </a:r>
            <a:r>
              <a:rPr lang="en-US" altLang="zh-CN" dirty="0" err="1"/>
              <a:t>yabbaDabbaDo</a:t>
            </a:r>
            <a:r>
              <a:rPr lang="en-US" altLang="zh-CN" dirty="0"/>
              <a:t>();</a:t>
            </a:r>
            <a:endParaRPr lang="en-US" altLang="zh-CN" dirty="0"/>
          </a:p>
          <a:p>
            <a:pPr>
              <a:lnSpc>
                <a:spcPct val="90000"/>
              </a:lnSpc>
              <a:spcBef>
                <a:spcPct val="0"/>
              </a:spcBef>
              <a:buNone/>
            </a:pPr>
            <a:r>
              <a:rPr lang="en-US" altLang="zh-CN" dirty="0"/>
              <a:t> private:</a:t>
            </a:r>
            <a:endParaRPr lang="en-US" altLang="zh-CN" dirty="0"/>
          </a:p>
          <a:p>
            <a:pPr>
              <a:lnSpc>
                <a:spcPct val="90000"/>
              </a:lnSpc>
              <a:spcBef>
                <a:spcPct val="0"/>
              </a:spcBef>
              <a:buNone/>
            </a:pPr>
            <a:r>
              <a:rPr lang="en-US" altLang="zh-CN" dirty="0"/>
              <a:t>   Barney* y;</a:t>
            </a:r>
            <a:endParaRPr lang="en-US" altLang="zh-CN" dirty="0"/>
          </a:p>
          <a:p>
            <a:pPr>
              <a:lnSpc>
                <a:spcPct val="90000"/>
              </a:lnSpc>
              <a:spcBef>
                <a:spcPct val="0"/>
              </a:spcBef>
              <a:buNone/>
            </a:pPr>
            <a:r>
              <a:rPr lang="en-US" altLang="zh-CN" dirty="0"/>
              <a:t> }; </a:t>
            </a:r>
            <a:endParaRPr lang="en-US" altLang="zh-CN" dirty="0"/>
          </a:p>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5" name="矩形 4"/>
          <p:cNvSpPr/>
          <p:nvPr/>
        </p:nvSpPr>
        <p:spPr>
          <a:xfrm>
            <a:off x="1331640" y="5805264"/>
            <a:ext cx="6120680" cy="677108"/>
          </a:xfrm>
          <a:prstGeom prst="rect">
            <a:avLst/>
          </a:prstGeom>
        </p:spPr>
        <p:txBody>
          <a:bodyPr wrap="square">
            <a:spAutoFit/>
          </a:bodyPr>
          <a:lstStyle/>
          <a:p>
            <a:r>
              <a:rPr lang="zh-CN" altLang="en-US" sz="1900" dirty="0">
                <a:ea typeface="微软雅黑" panose="020B0503020204020204" pitchFamily="34" charset="-122"/>
              </a:rPr>
              <a:t>当你使用前向引用声明时，你只能使用被声明的符号，而不能涉及类的任何细节。</a:t>
            </a:r>
            <a:endParaRPr lang="zh-CN" altLang="en-US" sz="1900" dirty="0">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4" name="矩形 3"/>
          <p:cNvSpPr/>
          <p:nvPr/>
        </p:nvSpPr>
        <p:spPr>
          <a:xfrm>
            <a:off x="0" y="3573016"/>
            <a:ext cx="9144000" cy="936104"/>
          </a:xfrm>
          <a:prstGeom prst="rect">
            <a:avLst/>
          </a:prstGeom>
          <a:solidFill>
            <a:srgbClr val="3814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latin typeface="微软雅黑" panose="020B0503020204020204" pitchFamily="34" charset="-122"/>
                <a:ea typeface="微软雅黑" panose="020B0503020204020204" pitchFamily="34" charset="-122"/>
              </a:rPr>
              <a:t>运算符重载</a:t>
            </a:r>
            <a:endParaRPr lang="zh-CN" altLang="en-US" sz="2400" dirty="0">
              <a:latin typeface="微软雅黑" panose="020B0503020204020204" pitchFamily="34" charset="-122"/>
              <a:ea typeface="微软雅黑" panose="020B0503020204020204" pitchFamily="34" charset="-122"/>
            </a:endParaRPr>
          </a:p>
        </p:txBody>
      </p:sp>
      <p:sp>
        <p:nvSpPr>
          <p:cNvPr id="5" name="矩形 4"/>
          <p:cNvSpPr/>
          <p:nvPr/>
        </p:nvSpPr>
        <p:spPr>
          <a:xfrm>
            <a:off x="0" y="0"/>
            <a:ext cx="9144000" cy="14127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3707904" y="2939633"/>
            <a:ext cx="2492990" cy="400110"/>
          </a:xfrm>
          <a:prstGeom prst="rect">
            <a:avLst/>
          </a:prstGeom>
          <a:noFill/>
        </p:spPr>
        <p:txBody>
          <a:bodyPr wrap="none" rtlCol="0">
            <a:spAutoFit/>
          </a:bodyPr>
          <a:lstStyle/>
          <a:p>
            <a:r>
              <a:rPr lang="zh-CN" altLang="en-US" sz="2000" dirty="0" smtClean="0">
                <a:solidFill>
                  <a:schemeClr val="tx1">
                    <a:lumMod val="50000"/>
                    <a:lumOff val="50000"/>
                  </a:schemeClr>
                </a:solidFill>
                <a:latin typeface="微软雅黑" panose="020B0503020204020204" pitchFamily="34" charset="-122"/>
                <a:ea typeface="微软雅黑" panose="020B0503020204020204" pitchFamily="34" charset="-122"/>
              </a:rPr>
              <a:t>对象作为函数的参数</a:t>
            </a:r>
            <a:endParaRPr lang="zh-CN" altLang="en-US" sz="20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3707904" y="1659458"/>
            <a:ext cx="1980029" cy="400110"/>
          </a:xfrm>
          <a:prstGeom prst="rect">
            <a:avLst/>
          </a:prstGeom>
          <a:noFill/>
        </p:spPr>
        <p:txBody>
          <a:bodyPr wrap="none" rtlCol="0">
            <a:spAutoFit/>
          </a:bodyPr>
          <a:lstStyle/>
          <a:p>
            <a:r>
              <a:rPr lang="zh-CN" altLang="en-US" sz="2000" dirty="0" smtClean="0">
                <a:solidFill>
                  <a:schemeClr val="tx1">
                    <a:lumMod val="50000"/>
                    <a:lumOff val="50000"/>
                  </a:schemeClr>
                </a:solidFill>
                <a:latin typeface="微软雅黑" panose="020B0503020204020204" pitchFamily="34" charset="-122"/>
                <a:ea typeface="微软雅黑" panose="020B0503020204020204" pitchFamily="34" charset="-122"/>
              </a:rPr>
              <a:t>类与对象的定义</a:t>
            </a:r>
            <a:endParaRPr lang="zh-CN" altLang="en-US" sz="20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3707904" y="2055663"/>
            <a:ext cx="1723549" cy="400110"/>
          </a:xfrm>
          <a:prstGeom prst="rect">
            <a:avLst/>
          </a:prstGeom>
          <a:noFill/>
        </p:spPr>
        <p:txBody>
          <a:bodyPr wrap="none" rtlCol="0">
            <a:spAutoFit/>
          </a:bodyPr>
          <a:lstStyle/>
          <a:p>
            <a:r>
              <a:rPr lang="zh-CN" altLang="en-US" sz="2000" dirty="0" smtClean="0">
                <a:solidFill>
                  <a:schemeClr val="tx1">
                    <a:lumMod val="50000"/>
                    <a:lumOff val="50000"/>
                  </a:schemeClr>
                </a:solidFill>
                <a:latin typeface="微软雅黑" panose="020B0503020204020204" pitchFamily="34" charset="-122"/>
                <a:ea typeface="微软雅黑" panose="020B0503020204020204" pitchFamily="34" charset="-122"/>
              </a:rPr>
              <a:t>类的成员函数</a:t>
            </a:r>
            <a:endParaRPr lang="zh-CN" altLang="en-US" sz="20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3707904" y="2477034"/>
            <a:ext cx="2492990" cy="400110"/>
          </a:xfrm>
          <a:prstGeom prst="rect">
            <a:avLst/>
          </a:prstGeom>
          <a:noFill/>
        </p:spPr>
        <p:txBody>
          <a:bodyPr wrap="none" rtlCol="0">
            <a:spAutoFit/>
          </a:bodyPr>
          <a:lstStyle/>
          <a:p>
            <a:r>
              <a:rPr lang="zh-CN" altLang="en-US" sz="2000" dirty="0" smtClean="0">
                <a:solidFill>
                  <a:schemeClr val="tx1">
                    <a:lumMod val="50000"/>
                    <a:lumOff val="50000"/>
                  </a:schemeClr>
                </a:solidFill>
                <a:latin typeface="微软雅黑" panose="020B0503020204020204" pitchFamily="34" charset="-122"/>
                <a:ea typeface="微软雅黑" panose="020B0503020204020204" pitchFamily="34" charset="-122"/>
              </a:rPr>
              <a:t>类的构造和析构函数</a:t>
            </a:r>
            <a:endParaRPr lang="zh-CN" altLang="en-US" sz="20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3721920" y="4729323"/>
            <a:ext cx="1989647" cy="400110"/>
          </a:xfrm>
          <a:prstGeom prst="rect">
            <a:avLst/>
          </a:prstGeom>
          <a:noFill/>
        </p:spPr>
        <p:txBody>
          <a:bodyPr wrap="none" rtlCol="0">
            <a:spAutoFit/>
          </a:bodyPr>
          <a:lstStyle/>
          <a:p>
            <a:r>
              <a:rPr lang="en-US" altLang="zh-CN" sz="2000" dirty="0" smtClean="0">
                <a:solidFill>
                  <a:schemeClr val="tx1">
                    <a:lumMod val="50000"/>
                    <a:lumOff val="50000"/>
                  </a:schemeClr>
                </a:solidFill>
                <a:latin typeface="微软雅黑" panose="020B0503020204020204" pitchFamily="34" charset="-122"/>
                <a:ea typeface="微软雅黑" panose="020B0503020204020204" pitchFamily="34" charset="-122"/>
              </a:rPr>
              <a:t>string </a:t>
            </a:r>
            <a:r>
              <a:rPr lang="zh-CN" altLang="en-US" sz="2000" dirty="0" smtClean="0">
                <a:solidFill>
                  <a:schemeClr val="tx1">
                    <a:lumMod val="50000"/>
                    <a:lumOff val="50000"/>
                  </a:schemeClr>
                </a:solidFill>
                <a:latin typeface="微软雅黑" panose="020B0503020204020204" pitchFamily="34" charset="-122"/>
                <a:ea typeface="微软雅黑" panose="020B0503020204020204" pitchFamily="34" charset="-122"/>
              </a:rPr>
              <a:t>类的设计</a:t>
            </a:r>
            <a:endParaRPr lang="zh-CN" altLang="en-US" sz="20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11" name="灯片编号占位符 10"/>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为什么要重载运算符？</a:t>
            </a:r>
            <a:endParaRPr lang="zh-CN" altLang="en-US" dirty="0"/>
          </a:p>
        </p:txBody>
      </p:sp>
      <p:sp>
        <p:nvSpPr>
          <p:cNvPr id="3" name="内容占位符 2"/>
          <p:cNvSpPr>
            <a:spLocks noGrp="1"/>
          </p:cNvSpPr>
          <p:nvPr>
            <p:ph idx="1"/>
          </p:nvPr>
        </p:nvSpPr>
        <p:spPr/>
        <p:txBody>
          <a:bodyPr/>
          <a:lstStyle/>
          <a:p>
            <a:r>
              <a:rPr lang="zh-CN" altLang="en-US" dirty="0" smtClean="0"/>
              <a:t>示例：内置类型变量的运算</a:t>
            </a:r>
            <a:endParaRPr lang="en-US" altLang="zh-CN" dirty="0" smtClean="0"/>
          </a:p>
          <a:p>
            <a:endParaRPr lang="en-US" altLang="zh-CN" dirty="0"/>
          </a:p>
          <a:p>
            <a:endParaRPr lang="en-US" altLang="zh-CN" dirty="0" smtClean="0"/>
          </a:p>
          <a:p>
            <a:endParaRPr lang="en-US" altLang="zh-CN" dirty="0" smtClean="0"/>
          </a:p>
          <a:p>
            <a:endParaRPr lang="en-US" altLang="zh-CN" dirty="0"/>
          </a:p>
          <a:p>
            <a:endParaRPr lang="en-US" altLang="zh-CN" dirty="0" smtClean="0"/>
          </a:p>
          <a:p>
            <a:r>
              <a:rPr lang="zh-CN" altLang="en-US" dirty="0" smtClean="0"/>
              <a:t>如何对类类型对象进行上述形式的运算？</a:t>
            </a:r>
            <a:endParaRPr lang="zh-CN" altLang="en-US" dirty="0"/>
          </a:p>
        </p:txBody>
      </p:sp>
      <p:sp>
        <p:nvSpPr>
          <p:cNvPr id="4" name="TextBox 3"/>
          <p:cNvSpPr txBox="1"/>
          <p:nvPr/>
        </p:nvSpPr>
        <p:spPr>
          <a:xfrm>
            <a:off x="2555777" y="1844824"/>
            <a:ext cx="5904655" cy="1569660"/>
          </a:xfrm>
          <a:prstGeom prst="rect">
            <a:avLst/>
          </a:prstGeom>
          <a:solidFill>
            <a:srgbClr val="FFFF73"/>
          </a:solidFill>
          <a:ln w="19050">
            <a:noFill/>
          </a:ln>
        </p:spPr>
        <p:txBody>
          <a:bodyPr wrap="square" rtlCol="0">
            <a:spAutoFit/>
          </a:bodyPr>
          <a:lstStyle/>
          <a:p>
            <a:pPr>
              <a:lnSpc>
                <a:spcPct val="150000"/>
              </a:lnSpc>
            </a:pPr>
            <a:r>
              <a:rPr lang="en-US" altLang="zh-CN" sz="1600" dirty="0" err="1" smtClean="0">
                <a:latin typeface="Consolas" panose="020B0609020204030204" pitchFamily="49" charset="0"/>
                <a:ea typeface="微软雅黑" panose="020B0503020204020204" pitchFamily="34" charset="-122"/>
                <a:cs typeface="Consolas" panose="020B0609020204030204" pitchFamily="49" charset="0"/>
              </a:rPr>
              <a:t>int</a:t>
            </a:r>
            <a:r>
              <a:rPr lang="en-US" altLang="zh-CN" sz="1600" dirty="0" smtClean="0">
                <a:latin typeface="Consolas" panose="020B0609020204030204" pitchFamily="49" charset="0"/>
                <a:ea typeface="微软雅黑" panose="020B0503020204020204" pitchFamily="34" charset="-122"/>
                <a:cs typeface="Consolas" panose="020B0609020204030204" pitchFamily="49" charset="0"/>
              </a:rPr>
              <a:t> ival1 = 20, ival2 = 80;</a:t>
            </a:r>
            <a:endParaRPr lang="en-US" altLang="zh-CN" sz="1600" dirty="0" smtClean="0">
              <a:latin typeface="Consolas" panose="020B0609020204030204" pitchFamily="49" charset="0"/>
              <a:ea typeface="微软雅黑" panose="020B0503020204020204" pitchFamily="34" charset="-122"/>
              <a:cs typeface="Consolas" panose="020B0609020204030204" pitchFamily="49" charset="0"/>
            </a:endParaRPr>
          </a:p>
          <a:p>
            <a:pPr>
              <a:lnSpc>
                <a:spcPct val="150000"/>
              </a:lnSpc>
            </a:pPr>
            <a:r>
              <a:rPr lang="en-US" altLang="zh-CN" sz="1600" dirty="0" err="1" smtClean="0">
                <a:latin typeface="Consolas" panose="020B0609020204030204" pitchFamily="49" charset="0"/>
                <a:ea typeface="微软雅黑" panose="020B0503020204020204" pitchFamily="34" charset="-122"/>
                <a:cs typeface="Consolas" panose="020B0609020204030204" pitchFamily="49" charset="0"/>
              </a:rPr>
              <a:t>int</a:t>
            </a:r>
            <a:r>
              <a:rPr lang="en-US" altLang="zh-CN" sz="1600" dirty="0" smtClean="0">
                <a:latin typeface="Consolas" panose="020B0609020204030204" pitchFamily="49" charset="0"/>
                <a:ea typeface="微软雅黑" panose="020B0503020204020204" pitchFamily="34" charset="-122"/>
                <a:cs typeface="Consolas" panose="020B0609020204030204" pitchFamily="49" charset="0"/>
              </a:rPr>
              <a:t> res = ival1 + ival2;</a:t>
            </a:r>
            <a:endParaRPr lang="en-US" altLang="zh-CN" sz="1600" dirty="0" smtClean="0">
              <a:latin typeface="Consolas" panose="020B0609020204030204" pitchFamily="49" charset="0"/>
              <a:ea typeface="微软雅黑" panose="020B0503020204020204" pitchFamily="34" charset="-122"/>
              <a:cs typeface="Consolas" panose="020B0609020204030204" pitchFamily="49" charset="0"/>
            </a:endParaRPr>
          </a:p>
          <a:p>
            <a:pPr>
              <a:lnSpc>
                <a:spcPct val="150000"/>
              </a:lnSpc>
            </a:pPr>
            <a:r>
              <a:rPr lang="en-US" altLang="zh-CN" sz="1600" dirty="0" smtClean="0">
                <a:latin typeface="Consolas" panose="020B0609020204030204" pitchFamily="49" charset="0"/>
                <a:ea typeface="微软雅黑" panose="020B0503020204020204" pitchFamily="34" charset="-122"/>
                <a:cs typeface="Consolas" panose="020B0609020204030204" pitchFamily="49" charset="0"/>
              </a:rPr>
              <a:t>if( ival1 == ival2 ) { … … }</a:t>
            </a:r>
            <a:endParaRPr lang="en-US" altLang="zh-CN" sz="1600" dirty="0" smtClean="0">
              <a:latin typeface="Consolas" panose="020B0609020204030204" pitchFamily="49" charset="0"/>
              <a:ea typeface="微软雅黑" panose="020B0503020204020204" pitchFamily="34" charset="-122"/>
              <a:cs typeface="Consolas" panose="020B0609020204030204" pitchFamily="49" charset="0"/>
            </a:endParaRPr>
          </a:p>
          <a:p>
            <a:pPr>
              <a:lnSpc>
                <a:spcPct val="150000"/>
              </a:lnSpc>
            </a:pPr>
            <a:r>
              <a:rPr lang="en-US" altLang="zh-CN" sz="1600" dirty="0" smtClean="0">
                <a:latin typeface="Consolas" panose="020B0609020204030204" pitchFamily="49" charset="0"/>
                <a:ea typeface="微软雅黑" panose="020B0503020204020204" pitchFamily="34" charset="-122"/>
                <a:cs typeface="Consolas" panose="020B0609020204030204" pitchFamily="49" charset="0"/>
              </a:rPr>
              <a:t>if( ival1 &lt; </a:t>
            </a:r>
            <a:r>
              <a:rPr lang="en-US" altLang="zh-CN" sz="1600" dirty="0" err="1" smtClean="0">
                <a:latin typeface="Consolas" panose="020B0609020204030204" pitchFamily="49" charset="0"/>
                <a:ea typeface="微软雅黑" panose="020B0503020204020204" pitchFamily="34" charset="-122"/>
                <a:cs typeface="Consolas" panose="020B0609020204030204" pitchFamily="49" charset="0"/>
              </a:rPr>
              <a:t>ival</a:t>
            </a:r>
            <a:r>
              <a:rPr lang="en-US" altLang="zh-CN" sz="1600" dirty="0" smtClean="0">
                <a:latin typeface="Consolas" panose="020B0609020204030204" pitchFamily="49" charset="0"/>
                <a:ea typeface="微软雅黑" panose="020B0503020204020204" pitchFamily="34" charset="-122"/>
                <a:cs typeface="Consolas" panose="020B0609020204030204" pitchFamily="49" charset="0"/>
              </a:rPr>
              <a:t> 2 ) { … … }  </a:t>
            </a:r>
            <a:endParaRPr lang="en-US" altLang="zh-CN" sz="1600" dirty="0" smtClean="0">
              <a:latin typeface="Consolas" panose="020B0609020204030204" pitchFamily="49" charset="0"/>
              <a:ea typeface="微软雅黑" panose="020B0503020204020204" pitchFamily="34" charset="-122"/>
              <a:cs typeface="Consolas" panose="020B0609020204030204" pitchFamily="49" charset="0"/>
            </a:endParaRPr>
          </a:p>
        </p:txBody>
      </p:sp>
      <p:sp>
        <p:nvSpPr>
          <p:cNvPr id="5" name="TextBox 3"/>
          <p:cNvSpPr txBox="1"/>
          <p:nvPr/>
        </p:nvSpPr>
        <p:spPr>
          <a:xfrm>
            <a:off x="2555776" y="4591883"/>
            <a:ext cx="5904655" cy="1200329"/>
          </a:xfrm>
          <a:prstGeom prst="rect">
            <a:avLst/>
          </a:prstGeom>
          <a:solidFill>
            <a:srgbClr val="FFFF73"/>
          </a:solidFill>
          <a:ln w="19050">
            <a:noFill/>
          </a:ln>
        </p:spPr>
        <p:txBody>
          <a:bodyPr wrap="square" rtlCol="0">
            <a:spAutoFit/>
          </a:bodyPr>
          <a:lstStyle/>
          <a:p>
            <a:pPr>
              <a:lnSpc>
                <a:spcPct val="150000"/>
              </a:lnSpc>
            </a:pPr>
            <a:r>
              <a:rPr lang="en-US" altLang="zh-CN" sz="1600" dirty="0" smtClean="0">
                <a:latin typeface="Consolas" panose="020B0609020204030204" pitchFamily="49" charset="0"/>
                <a:ea typeface="微软雅黑" panose="020B0503020204020204" pitchFamily="34" charset="-122"/>
                <a:cs typeface="Consolas" panose="020B0609020204030204" pitchFamily="49" charset="0"/>
              </a:rPr>
              <a:t>class Complex { … … };</a:t>
            </a:r>
            <a:endParaRPr lang="en-US" altLang="zh-CN" sz="1600" dirty="0" smtClean="0">
              <a:latin typeface="Consolas" panose="020B0609020204030204" pitchFamily="49" charset="0"/>
              <a:ea typeface="微软雅黑" panose="020B0503020204020204" pitchFamily="34" charset="-122"/>
              <a:cs typeface="Consolas" panose="020B0609020204030204" pitchFamily="49" charset="0"/>
            </a:endParaRPr>
          </a:p>
          <a:p>
            <a:pPr>
              <a:lnSpc>
                <a:spcPct val="150000"/>
              </a:lnSpc>
            </a:pPr>
            <a:r>
              <a:rPr lang="en-US" altLang="zh-CN" sz="1600" dirty="0">
                <a:latin typeface="Consolas" panose="020B0609020204030204" pitchFamily="49" charset="0"/>
                <a:ea typeface="微软雅黑" panose="020B0503020204020204" pitchFamily="34" charset="-122"/>
                <a:cs typeface="Consolas" panose="020B0609020204030204" pitchFamily="49" charset="0"/>
              </a:rPr>
              <a:t>Complex </a:t>
            </a:r>
            <a:r>
              <a:rPr lang="en-US" altLang="zh-CN" sz="1600" dirty="0" smtClean="0">
                <a:latin typeface="Consolas" panose="020B0609020204030204" pitchFamily="49" charset="0"/>
                <a:ea typeface="微软雅黑" panose="020B0503020204020204" pitchFamily="34" charset="-122"/>
                <a:cs typeface="Consolas" panose="020B0609020204030204" pitchFamily="49" charset="0"/>
              </a:rPr>
              <a:t>c1(3,4), c2(5,-10),c3; … …</a:t>
            </a:r>
            <a:endParaRPr lang="en-US" altLang="zh-CN" sz="1600" dirty="0" smtClean="0">
              <a:latin typeface="Consolas" panose="020B0609020204030204" pitchFamily="49" charset="0"/>
              <a:ea typeface="微软雅黑" panose="020B0503020204020204" pitchFamily="34" charset="-122"/>
              <a:cs typeface="Consolas" panose="020B0609020204030204" pitchFamily="49" charset="0"/>
            </a:endParaRPr>
          </a:p>
          <a:p>
            <a:pPr>
              <a:lnSpc>
                <a:spcPct val="150000"/>
              </a:lnSpc>
            </a:pPr>
            <a:r>
              <a:rPr lang="en-US" altLang="zh-CN" sz="1600" dirty="0" smtClean="0">
                <a:latin typeface="Consolas" panose="020B0609020204030204" pitchFamily="49" charset="0"/>
                <a:ea typeface="微软雅黑" panose="020B0503020204020204" pitchFamily="34" charset="-122"/>
                <a:cs typeface="Consolas" panose="020B0609020204030204" pitchFamily="49" charset="0"/>
              </a:rPr>
              <a:t>c3= c1 </a:t>
            </a:r>
            <a:r>
              <a:rPr lang="en-US" altLang="zh-CN" sz="1600" dirty="0" smtClean="0">
                <a:solidFill>
                  <a:srgbClr val="FF0000"/>
                </a:solidFill>
                <a:latin typeface="Consolas" panose="020B0609020204030204" pitchFamily="49" charset="0"/>
                <a:ea typeface="微软雅黑" panose="020B0503020204020204" pitchFamily="34" charset="-122"/>
                <a:cs typeface="Consolas" panose="020B0609020204030204" pitchFamily="49" charset="0"/>
              </a:rPr>
              <a:t>+ </a:t>
            </a:r>
            <a:r>
              <a:rPr lang="en-US" altLang="zh-CN" sz="1600" dirty="0" smtClean="0">
                <a:latin typeface="Consolas" panose="020B0609020204030204" pitchFamily="49" charset="0"/>
                <a:ea typeface="微软雅黑" panose="020B0503020204020204" pitchFamily="34" charset="-122"/>
                <a:cs typeface="Consolas" panose="020B0609020204030204" pitchFamily="49" charset="0"/>
              </a:rPr>
              <a:t>c2; </a:t>
            </a:r>
            <a:r>
              <a:rPr lang="en-US" altLang="zh-CN" sz="16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 WRONG</a:t>
            </a:r>
            <a:endParaRPr lang="en-US" altLang="zh-CN" sz="16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endParaRPr>
          </a:p>
        </p:txBody>
      </p:sp>
      <p:sp>
        <p:nvSpPr>
          <p:cNvPr id="6" name="文本框 5"/>
          <p:cNvSpPr txBox="1"/>
          <p:nvPr/>
        </p:nvSpPr>
        <p:spPr>
          <a:xfrm>
            <a:off x="114698" y="5064857"/>
            <a:ext cx="2358338" cy="738664"/>
          </a:xfrm>
          <a:prstGeom prst="rect">
            <a:avLst/>
          </a:prstGeom>
          <a:noFill/>
        </p:spPr>
        <p:txBody>
          <a:bodyPr wrap="none" rtlCol="0">
            <a:spAutoFit/>
          </a:bodyPr>
          <a:lstStyle/>
          <a:p>
            <a:r>
              <a:rPr lang="zh-CN" altLang="en-US" sz="14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编译器</a:t>
            </a:r>
            <a:r>
              <a:rPr lang="en-US" altLang="zh-CN" sz="14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a:t>
            </a:r>
            <a:r>
              <a:rPr lang="zh-CN" altLang="en-US" sz="14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认识</a:t>
            </a:r>
            <a:r>
              <a:rPr lang="en-US" altLang="zh-CN" sz="14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a:t>
            </a:r>
            <a:r>
              <a:rPr lang="zh-CN" altLang="en-US" sz="14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这些操作符，</a:t>
            </a:r>
            <a:endParaRPr lang="en-US" altLang="zh-CN" sz="14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endParaRPr>
          </a:p>
          <a:p>
            <a:r>
              <a:rPr lang="zh-CN" altLang="en-US" sz="14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但不知道如何在 </a:t>
            </a:r>
            <a:r>
              <a:rPr lang="en-US" altLang="zh-CN" sz="14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Complex</a:t>
            </a:r>
            <a:endParaRPr lang="en-US" altLang="zh-CN" sz="14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endParaRPr>
          </a:p>
          <a:p>
            <a:r>
              <a:rPr lang="zh-CN" altLang="en-US" sz="14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对象上运用这些操作符！</a:t>
            </a:r>
            <a:endParaRPr lang="zh-CN" altLang="en-US" sz="1400" dirty="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8" name="TextBox 7"/>
          <p:cNvSpPr txBox="1"/>
          <p:nvPr/>
        </p:nvSpPr>
        <p:spPr>
          <a:xfrm>
            <a:off x="27384" y="1556792"/>
            <a:ext cx="2744415" cy="3293209"/>
          </a:xfrm>
          <a:prstGeom prst="rect">
            <a:avLst/>
          </a:prstGeom>
          <a:noFill/>
        </p:spPr>
        <p:txBody>
          <a:bodyPr wrap="square" rtlCol="0">
            <a:spAutoFit/>
          </a:bodyPr>
          <a:lstStyle/>
          <a:p>
            <a:r>
              <a:rPr lang="en-US" altLang="zh-CN" sz="1600" dirty="0"/>
              <a:t>class Complex</a:t>
            </a:r>
            <a:endParaRPr lang="en-US" altLang="zh-CN" sz="1600" dirty="0"/>
          </a:p>
          <a:p>
            <a:r>
              <a:rPr lang="en-US" altLang="zh-CN" sz="1600" dirty="0"/>
              <a:t>{</a:t>
            </a:r>
            <a:endParaRPr lang="en-US" altLang="zh-CN" sz="1600" dirty="0"/>
          </a:p>
          <a:p>
            <a:r>
              <a:rPr lang="en-US" altLang="zh-CN" sz="1600" dirty="0"/>
              <a:t>private:</a:t>
            </a:r>
            <a:endParaRPr lang="en-US" altLang="zh-CN" sz="1600" dirty="0"/>
          </a:p>
          <a:p>
            <a:r>
              <a:rPr lang="en-US" altLang="zh-CN" sz="1600" dirty="0"/>
              <a:t>    double real;</a:t>
            </a:r>
            <a:endParaRPr lang="en-US" altLang="zh-CN" sz="1600" dirty="0"/>
          </a:p>
          <a:p>
            <a:r>
              <a:rPr lang="en-US" altLang="zh-CN" sz="1600" dirty="0"/>
              <a:t>    double </a:t>
            </a:r>
            <a:r>
              <a:rPr lang="en-US" altLang="zh-CN" sz="1600" dirty="0" err="1"/>
              <a:t>imag</a:t>
            </a:r>
            <a:r>
              <a:rPr lang="en-US" altLang="zh-CN" sz="1600" dirty="0"/>
              <a:t>;</a:t>
            </a:r>
            <a:endParaRPr lang="en-US" altLang="zh-CN" sz="1600" dirty="0"/>
          </a:p>
          <a:p>
            <a:r>
              <a:rPr lang="en-US" altLang="zh-CN" sz="1600" dirty="0"/>
              <a:t>public:</a:t>
            </a:r>
            <a:endParaRPr lang="en-US" altLang="zh-CN" sz="1600" dirty="0"/>
          </a:p>
          <a:p>
            <a:r>
              <a:rPr lang="en-US" altLang="zh-CN" sz="1600" dirty="0"/>
              <a:t>    Complex(double r=0, double i=0)</a:t>
            </a:r>
            <a:endParaRPr lang="en-US" altLang="zh-CN" sz="1600" dirty="0"/>
          </a:p>
          <a:p>
            <a:r>
              <a:rPr lang="en-US" altLang="zh-CN" sz="1600" dirty="0"/>
              <a:t>    {</a:t>
            </a:r>
            <a:endParaRPr lang="en-US" altLang="zh-CN" sz="1600" dirty="0"/>
          </a:p>
          <a:p>
            <a:r>
              <a:rPr lang="en-US" altLang="zh-CN" sz="1600" dirty="0"/>
              <a:t>        real=r;</a:t>
            </a:r>
            <a:endParaRPr lang="en-US" altLang="zh-CN" sz="1600" dirty="0"/>
          </a:p>
          <a:p>
            <a:r>
              <a:rPr lang="en-US" altLang="zh-CN" sz="1600" dirty="0"/>
              <a:t>        </a:t>
            </a:r>
            <a:r>
              <a:rPr lang="en-US" altLang="zh-CN" sz="1600" dirty="0" err="1"/>
              <a:t>imag</a:t>
            </a:r>
            <a:r>
              <a:rPr lang="en-US" altLang="zh-CN" sz="1600" dirty="0"/>
              <a:t>=i;</a:t>
            </a:r>
            <a:endParaRPr lang="en-US" altLang="zh-CN" sz="1600" dirty="0"/>
          </a:p>
          <a:p>
            <a:r>
              <a:rPr lang="en-US" altLang="zh-CN" sz="1600" dirty="0"/>
              <a:t>    }</a:t>
            </a:r>
            <a:endParaRPr lang="en-US" altLang="zh-CN" sz="1600" dirty="0"/>
          </a:p>
          <a:p>
            <a:r>
              <a:rPr lang="en-US" altLang="zh-CN" sz="1600" dirty="0" smtClean="0"/>
              <a:t>};</a:t>
            </a:r>
            <a:endParaRPr lang="en-US" altLang="zh-CN" sz="1600" dirty="0"/>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7504" y="58614"/>
            <a:ext cx="8964488" cy="922114"/>
          </a:xfrm>
        </p:spPr>
        <p:txBody>
          <a:bodyPr>
            <a:normAutofit/>
          </a:bodyPr>
          <a:lstStyle/>
          <a:p>
            <a:r>
              <a:rPr lang="zh-CN" altLang="en-US" dirty="0" smtClean="0"/>
              <a:t>示例：</a:t>
            </a:r>
            <a:r>
              <a:rPr lang="en-US" altLang="zh-CN" dirty="0" smtClean="0">
                <a:latin typeface="Consolas" panose="020B0609020204030204" pitchFamily="49" charset="0"/>
                <a:cs typeface="Consolas" panose="020B0609020204030204" pitchFamily="49" charset="0"/>
              </a:rPr>
              <a:t>“+” </a:t>
            </a:r>
            <a:r>
              <a:rPr lang="zh-CN" altLang="en-US" dirty="0" smtClean="0"/>
              <a:t>操作符的重载</a:t>
            </a:r>
            <a:r>
              <a:rPr lang="en-US" altLang="zh-CN" sz="2200" dirty="0" smtClean="0"/>
              <a:t>——</a:t>
            </a:r>
            <a:r>
              <a:rPr lang="zh-CN" altLang="en-US" sz="2200" dirty="0" smtClean="0"/>
              <a:t>让 </a:t>
            </a:r>
            <a:r>
              <a:rPr lang="en-US" altLang="zh-CN" sz="2200" dirty="0" smtClean="0"/>
              <a:t>Complex </a:t>
            </a:r>
            <a:r>
              <a:rPr lang="zh-CN" altLang="en-US" sz="2200" dirty="0" smtClean="0"/>
              <a:t>对象进行加法操作</a:t>
            </a:r>
            <a:endParaRPr lang="zh-CN" altLang="en-US" sz="2200" dirty="0"/>
          </a:p>
        </p:txBody>
      </p:sp>
      <p:sp>
        <p:nvSpPr>
          <p:cNvPr id="4" name="TextBox 3"/>
          <p:cNvSpPr txBox="1"/>
          <p:nvPr/>
        </p:nvSpPr>
        <p:spPr>
          <a:xfrm>
            <a:off x="107504" y="1196752"/>
            <a:ext cx="6552728" cy="3247043"/>
          </a:xfrm>
          <a:prstGeom prst="rect">
            <a:avLst/>
          </a:prstGeom>
          <a:solidFill>
            <a:srgbClr val="FFFF73"/>
          </a:solidFill>
          <a:ln w="19050">
            <a:noFill/>
          </a:ln>
        </p:spPr>
        <p:txBody>
          <a:bodyPr wrap="square" rtlCol="0">
            <a:spAutoFit/>
          </a:bodyPr>
          <a:lstStyle/>
          <a:p>
            <a:r>
              <a:rPr lang="en-US" altLang="zh-CN" sz="1400" dirty="0">
                <a:latin typeface="Consolas" panose="020B0609020204030204" pitchFamily="49" charset="0"/>
                <a:ea typeface="微软雅黑" panose="020B0503020204020204" pitchFamily="34" charset="-122"/>
                <a:cs typeface="Consolas" panose="020B0609020204030204" pitchFamily="49" charset="0"/>
              </a:rPr>
              <a:t>class Complex</a:t>
            </a:r>
            <a:endParaRPr lang="en-US" altLang="zh-CN" sz="1400" dirty="0">
              <a:latin typeface="Consolas" panose="020B0609020204030204" pitchFamily="49" charset="0"/>
              <a:ea typeface="微软雅黑" panose="020B0503020204020204" pitchFamily="34" charset="-122"/>
              <a:cs typeface="Consolas" panose="020B0609020204030204" pitchFamily="49" charset="0"/>
            </a:endParaRPr>
          </a:p>
          <a:p>
            <a:r>
              <a:rPr lang="en-US" altLang="zh-CN" sz="1400" dirty="0">
                <a:latin typeface="Consolas" panose="020B0609020204030204" pitchFamily="49" charset="0"/>
                <a:ea typeface="微软雅黑" panose="020B0503020204020204" pitchFamily="34" charset="-122"/>
                <a:cs typeface="Consolas" panose="020B0609020204030204" pitchFamily="49" charset="0"/>
              </a:rPr>
              <a:t>{</a:t>
            </a:r>
            <a:endParaRPr lang="en-US" altLang="zh-CN" sz="1400" dirty="0">
              <a:latin typeface="Consolas" panose="020B0609020204030204" pitchFamily="49" charset="0"/>
              <a:ea typeface="微软雅黑" panose="020B0503020204020204" pitchFamily="34" charset="-122"/>
              <a:cs typeface="Consolas" panose="020B0609020204030204" pitchFamily="49" charset="0"/>
            </a:endParaRPr>
          </a:p>
          <a:p>
            <a:r>
              <a:rPr lang="en-US" altLang="zh-CN" sz="1400" dirty="0">
                <a:latin typeface="Consolas" panose="020B0609020204030204" pitchFamily="49" charset="0"/>
                <a:ea typeface="微软雅黑" panose="020B0503020204020204" pitchFamily="34" charset="-122"/>
                <a:cs typeface="Consolas" panose="020B0609020204030204" pitchFamily="49" charset="0"/>
              </a:rPr>
              <a:t>private:</a:t>
            </a:r>
            <a:endParaRPr lang="en-US" altLang="zh-CN" sz="1400" dirty="0">
              <a:latin typeface="Consolas" panose="020B0609020204030204" pitchFamily="49" charset="0"/>
              <a:ea typeface="微软雅黑" panose="020B0503020204020204" pitchFamily="34" charset="-122"/>
              <a:cs typeface="Consolas" panose="020B0609020204030204" pitchFamily="49" charset="0"/>
            </a:endParaRPr>
          </a:p>
          <a:p>
            <a:r>
              <a:rPr lang="en-US" altLang="zh-CN" sz="1400" dirty="0">
                <a:latin typeface="Consolas" panose="020B0609020204030204" pitchFamily="49" charset="0"/>
                <a:ea typeface="微软雅黑" panose="020B0503020204020204" pitchFamily="34" charset="-122"/>
                <a:cs typeface="Consolas" panose="020B0609020204030204" pitchFamily="49" charset="0"/>
              </a:rPr>
              <a:t>    double real;</a:t>
            </a:r>
            <a:endParaRPr lang="en-US" altLang="zh-CN" sz="1400" dirty="0">
              <a:latin typeface="Consolas" panose="020B0609020204030204" pitchFamily="49" charset="0"/>
              <a:ea typeface="微软雅黑" panose="020B0503020204020204" pitchFamily="34" charset="-122"/>
              <a:cs typeface="Consolas" panose="020B0609020204030204" pitchFamily="49" charset="0"/>
            </a:endParaRPr>
          </a:p>
          <a:p>
            <a:r>
              <a:rPr lang="en-US" altLang="zh-CN" sz="1400" dirty="0">
                <a:latin typeface="Consolas" panose="020B0609020204030204" pitchFamily="49" charset="0"/>
                <a:ea typeface="微软雅黑" panose="020B0503020204020204" pitchFamily="34" charset="-122"/>
                <a:cs typeface="Consolas" panose="020B0609020204030204" pitchFamily="49" charset="0"/>
              </a:rPr>
              <a:t>    double </a:t>
            </a:r>
            <a:r>
              <a:rPr lang="en-US" altLang="zh-CN" sz="1400" dirty="0" err="1">
                <a:latin typeface="Consolas" panose="020B0609020204030204" pitchFamily="49" charset="0"/>
                <a:ea typeface="微软雅黑" panose="020B0503020204020204" pitchFamily="34" charset="-122"/>
                <a:cs typeface="Consolas" panose="020B0609020204030204" pitchFamily="49" charset="0"/>
              </a:rPr>
              <a:t>imag</a:t>
            </a:r>
            <a:r>
              <a:rPr lang="en-US" altLang="zh-CN" sz="1400" dirty="0">
                <a:latin typeface="Consolas" panose="020B0609020204030204" pitchFamily="49" charset="0"/>
                <a:ea typeface="微软雅黑" panose="020B0503020204020204" pitchFamily="34" charset="-122"/>
                <a:cs typeface="Consolas" panose="020B0609020204030204" pitchFamily="49" charset="0"/>
              </a:rPr>
              <a:t>;</a:t>
            </a:r>
            <a:endParaRPr lang="en-US" altLang="zh-CN" sz="1400" dirty="0">
              <a:latin typeface="Consolas" panose="020B0609020204030204" pitchFamily="49" charset="0"/>
              <a:ea typeface="微软雅黑" panose="020B0503020204020204" pitchFamily="34" charset="-122"/>
              <a:cs typeface="Consolas" panose="020B0609020204030204" pitchFamily="49" charset="0"/>
            </a:endParaRPr>
          </a:p>
          <a:p>
            <a:r>
              <a:rPr lang="en-US" altLang="zh-CN" sz="1400" dirty="0">
                <a:latin typeface="Consolas" panose="020B0609020204030204" pitchFamily="49" charset="0"/>
                <a:ea typeface="微软雅黑" panose="020B0503020204020204" pitchFamily="34" charset="-122"/>
                <a:cs typeface="Consolas" panose="020B0609020204030204" pitchFamily="49" charset="0"/>
              </a:rPr>
              <a:t>public:</a:t>
            </a:r>
            <a:endParaRPr lang="en-US" altLang="zh-CN" sz="1400" dirty="0">
              <a:latin typeface="Consolas" panose="020B0609020204030204" pitchFamily="49" charset="0"/>
              <a:ea typeface="微软雅黑" panose="020B0503020204020204" pitchFamily="34" charset="-122"/>
              <a:cs typeface="Consolas" panose="020B0609020204030204" pitchFamily="49" charset="0"/>
            </a:endParaRPr>
          </a:p>
          <a:p>
            <a:r>
              <a:rPr lang="en-US" altLang="zh-CN" sz="1400" dirty="0">
                <a:latin typeface="Consolas" panose="020B0609020204030204" pitchFamily="49" charset="0"/>
                <a:ea typeface="微软雅黑" panose="020B0503020204020204" pitchFamily="34" charset="-122"/>
                <a:cs typeface="Consolas" panose="020B0609020204030204" pitchFamily="49" charset="0"/>
              </a:rPr>
              <a:t>    Complex(double r=0, double i=0)</a:t>
            </a:r>
            <a:endParaRPr lang="en-US" altLang="zh-CN" sz="1400" dirty="0">
              <a:latin typeface="Consolas" panose="020B0609020204030204" pitchFamily="49" charset="0"/>
              <a:ea typeface="微软雅黑" panose="020B0503020204020204" pitchFamily="34" charset="-122"/>
              <a:cs typeface="Consolas" panose="020B0609020204030204" pitchFamily="49" charset="0"/>
            </a:endParaRPr>
          </a:p>
          <a:p>
            <a:r>
              <a:rPr lang="en-US" altLang="zh-CN" sz="1400" dirty="0">
                <a:latin typeface="Consolas" panose="020B0609020204030204" pitchFamily="49" charset="0"/>
                <a:ea typeface="微软雅黑" panose="020B0503020204020204" pitchFamily="34" charset="-122"/>
                <a:cs typeface="Consolas" panose="020B0609020204030204" pitchFamily="49" charset="0"/>
              </a:rPr>
              <a:t>    {</a:t>
            </a:r>
            <a:endParaRPr lang="en-US" altLang="zh-CN" sz="1400" dirty="0">
              <a:latin typeface="Consolas" panose="020B0609020204030204" pitchFamily="49" charset="0"/>
              <a:ea typeface="微软雅黑" panose="020B0503020204020204" pitchFamily="34" charset="-122"/>
              <a:cs typeface="Consolas" panose="020B0609020204030204" pitchFamily="49" charset="0"/>
            </a:endParaRPr>
          </a:p>
          <a:p>
            <a:r>
              <a:rPr lang="en-US" altLang="zh-CN" sz="1400" dirty="0">
                <a:latin typeface="Consolas" panose="020B0609020204030204" pitchFamily="49" charset="0"/>
                <a:ea typeface="微软雅黑" panose="020B0503020204020204" pitchFamily="34" charset="-122"/>
                <a:cs typeface="Consolas" panose="020B0609020204030204" pitchFamily="49" charset="0"/>
              </a:rPr>
              <a:t>        real=r;</a:t>
            </a:r>
            <a:endParaRPr lang="en-US" altLang="zh-CN" sz="1400" dirty="0">
              <a:latin typeface="Consolas" panose="020B0609020204030204" pitchFamily="49" charset="0"/>
              <a:ea typeface="微软雅黑" panose="020B0503020204020204" pitchFamily="34" charset="-122"/>
              <a:cs typeface="Consolas" panose="020B0609020204030204" pitchFamily="49" charset="0"/>
            </a:endParaRPr>
          </a:p>
          <a:p>
            <a:r>
              <a:rPr lang="en-US" altLang="zh-CN" sz="1400" dirty="0">
                <a:latin typeface="Consolas" panose="020B0609020204030204" pitchFamily="49" charset="0"/>
                <a:ea typeface="微软雅黑" panose="020B0503020204020204" pitchFamily="34" charset="-122"/>
                <a:cs typeface="Consolas" panose="020B0609020204030204" pitchFamily="49" charset="0"/>
              </a:rPr>
              <a:t>        </a:t>
            </a:r>
            <a:r>
              <a:rPr lang="en-US" altLang="zh-CN" sz="1400" dirty="0" err="1">
                <a:latin typeface="Consolas" panose="020B0609020204030204" pitchFamily="49" charset="0"/>
                <a:ea typeface="微软雅黑" panose="020B0503020204020204" pitchFamily="34" charset="-122"/>
                <a:cs typeface="Consolas" panose="020B0609020204030204" pitchFamily="49" charset="0"/>
              </a:rPr>
              <a:t>imag</a:t>
            </a:r>
            <a:r>
              <a:rPr lang="en-US" altLang="zh-CN" sz="1400" dirty="0">
                <a:latin typeface="Consolas" panose="020B0609020204030204" pitchFamily="49" charset="0"/>
                <a:ea typeface="微软雅黑" panose="020B0503020204020204" pitchFamily="34" charset="-122"/>
                <a:cs typeface="Consolas" panose="020B0609020204030204" pitchFamily="49" charset="0"/>
              </a:rPr>
              <a:t>=i;</a:t>
            </a:r>
            <a:endParaRPr lang="en-US" altLang="zh-CN" sz="1400" dirty="0">
              <a:latin typeface="Consolas" panose="020B0609020204030204" pitchFamily="49" charset="0"/>
              <a:ea typeface="微软雅黑" panose="020B0503020204020204" pitchFamily="34" charset="-122"/>
              <a:cs typeface="Consolas" panose="020B0609020204030204" pitchFamily="49" charset="0"/>
            </a:endParaRPr>
          </a:p>
          <a:p>
            <a:r>
              <a:rPr lang="en-US" altLang="zh-CN" sz="1400" dirty="0">
                <a:latin typeface="Consolas" panose="020B0609020204030204" pitchFamily="49" charset="0"/>
                <a:ea typeface="微软雅黑" panose="020B0503020204020204" pitchFamily="34" charset="-122"/>
                <a:cs typeface="Consolas" panose="020B0609020204030204" pitchFamily="49" charset="0"/>
              </a:rPr>
              <a:t>    }</a:t>
            </a:r>
            <a:endParaRPr lang="en-US" altLang="zh-CN" sz="1400" dirty="0" smtClean="0">
              <a:latin typeface="Consolas" panose="020B0609020204030204" pitchFamily="49" charset="0"/>
              <a:ea typeface="微软雅黑" panose="020B0503020204020204" pitchFamily="34" charset="-122"/>
              <a:cs typeface="Consolas" panose="020B0609020204030204" pitchFamily="49" charset="0"/>
            </a:endParaRPr>
          </a:p>
          <a:p>
            <a:pPr>
              <a:lnSpc>
                <a:spcPct val="150000"/>
              </a:lnSpc>
            </a:pPr>
            <a:r>
              <a:rPr lang="en-US" altLang="zh-CN" sz="2000" dirty="0" smtClean="0">
                <a:latin typeface="Consolas" panose="020B0609020204030204" pitchFamily="49" charset="0"/>
                <a:ea typeface="微软雅黑" panose="020B0503020204020204" pitchFamily="34" charset="-122"/>
                <a:cs typeface="Consolas" panose="020B0609020204030204" pitchFamily="49" charset="0"/>
              </a:rPr>
              <a:t>  Complex </a:t>
            </a:r>
            <a:r>
              <a:rPr lang="en-US" altLang="zh-CN" sz="2000" dirty="0" smtClean="0">
                <a:solidFill>
                  <a:srgbClr val="3814B0"/>
                </a:solidFill>
                <a:latin typeface="Consolas" panose="020B0609020204030204" pitchFamily="49" charset="0"/>
                <a:ea typeface="微软雅黑" panose="020B0503020204020204" pitchFamily="34" charset="-122"/>
                <a:cs typeface="Consolas" panose="020B0609020204030204" pitchFamily="49" charset="0"/>
              </a:rPr>
              <a:t>operator</a:t>
            </a:r>
            <a:r>
              <a:rPr lang="en-US" altLang="zh-CN" sz="2000" dirty="0" smtClean="0">
                <a:latin typeface="Consolas" panose="020B0609020204030204" pitchFamily="49" charset="0"/>
                <a:ea typeface="微软雅黑" panose="020B0503020204020204" pitchFamily="34" charset="-122"/>
                <a:cs typeface="Consolas" panose="020B0609020204030204" pitchFamily="49" charset="0"/>
              </a:rPr>
              <a:t> </a:t>
            </a:r>
            <a:r>
              <a:rPr lang="en-US" altLang="zh-CN" sz="2000" dirty="0" smtClean="0">
                <a:solidFill>
                  <a:srgbClr val="FF0000"/>
                </a:solidFill>
                <a:latin typeface="Consolas" panose="020B0609020204030204" pitchFamily="49" charset="0"/>
                <a:ea typeface="微软雅黑" panose="020B0503020204020204" pitchFamily="34" charset="-122"/>
                <a:cs typeface="Consolas" panose="020B0609020204030204" pitchFamily="49" charset="0"/>
              </a:rPr>
              <a:t>+</a:t>
            </a:r>
            <a:r>
              <a:rPr lang="en-US" altLang="zh-CN" sz="2000" dirty="0" smtClean="0">
                <a:latin typeface="Consolas" panose="020B0609020204030204" pitchFamily="49" charset="0"/>
                <a:ea typeface="微软雅黑" panose="020B0503020204020204" pitchFamily="34" charset="-122"/>
                <a:cs typeface="Consolas" panose="020B0609020204030204" pitchFamily="49" charset="0"/>
              </a:rPr>
              <a:t> ( Complex &amp; c2 );</a:t>
            </a:r>
            <a:endParaRPr lang="en-US" altLang="zh-CN" sz="1400" dirty="0" smtClean="0">
              <a:latin typeface="Consolas" panose="020B0609020204030204" pitchFamily="49" charset="0"/>
              <a:ea typeface="微软雅黑" panose="020B0503020204020204" pitchFamily="34" charset="-122"/>
              <a:cs typeface="Consolas" panose="020B0609020204030204" pitchFamily="49" charset="0"/>
            </a:endParaRPr>
          </a:p>
          <a:p>
            <a:pPr>
              <a:lnSpc>
                <a:spcPct val="150000"/>
              </a:lnSpc>
            </a:pPr>
            <a:r>
              <a:rPr lang="en-US" altLang="zh-CN" sz="1400" dirty="0" smtClean="0">
                <a:latin typeface="Consolas" panose="020B0609020204030204" pitchFamily="49" charset="0"/>
                <a:ea typeface="微软雅黑" panose="020B0503020204020204" pitchFamily="34" charset="-122"/>
                <a:cs typeface="Consolas" panose="020B0609020204030204" pitchFamily="49" charset="0"/>
              </a:rPr>
              <a:t>};</a:t>
            </a:r>
            <a:endParaRPr lang="en-US" altLang="zh-CN" sz="1400" dirty="0" smtClean="0">
              <a:latin typeface="Consolas" panose="020B0609020204030204" pitchFamily="49" charset="0"/>
              <a:ea typeface="微软雅黑" panose="020B0503020204020204" pitchFamily="34" charset="-122"/>
              <a:cs typeface="Consolas" panose="020B0609020204030204" pitchFamily="49" charset="0"/>
            </a:endParaRPr>
          </a:p>
        </p:txBody>
      </p:sp>
      <p:sp>
        <p:nvSpPr>
          <p:cNvPr id="5" name="文本框 4"/>
          <p:cNvSpPr txBox="1"/>
          <p:nvPr/>
        </p:nvSpPr>
        <p:spPr>
          <a:xfrm>
            <a:off x="6804248" y="2060848"/>
            <a:ext cx="2267744" cy="1384995"/>
          </a:xfrm>
          <a:prstGeom prst="rect">
            <a:avLst/>
          </a:prstGeom>
          <a:noFill/>
        </p:spPr>
        <p:txBody>
          <a:bodyPr wrap="square" rtlCol="0">
            <a:spAutoFit/>
          </a:bodyPr>
          <a:lstStyle/>
          <a:p>
            <a:r>
              <a:rPr lang="zh-CN" altLang="en-US" sz="14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使用 </a:t>
            </a:r>
            <a:r>
              <a:rPr lang="en-US" altLang="zh-CN" sz="14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operator </a:t>
            </a:r>
            <a:r>
              <a:rPr lang="zh-CN" altLang="en-US" sz="14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关键字，</a:t>
            </a:r>
            <a:endParaRPr lang="en-US" altLang="zh-CN" sz="14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endParaRPr>
          </a:p>
          <a:p>
            <a:r>
              <a:rPr lang="zh-CN" altLang="en-US" sz="14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为当前类定义一个</a:t>
            </a:r>
            <a:r>
              <a:rPr lang="en-US" altLang="zh-CN" sz="1400" dirty="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 </a:t>
            </a:r>
            <a:r>
              <a:rPr lang="en-US" altLang="zh-CN" sz="14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a:t>
            </a:r>
            <a:r>
              <a:rPr lang="zh-CN" altLang="en-US" sz="14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操</a:t>
            </a:r>
            <a:endParaRPr lang="en-US" altLang="zh-CN" sz="14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endParaRPr>
          </a:p>
          <a:p>
            <a:r>
              <a:rPr lang="zh-CN" altLang="en-US" sz="14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作，</a:t>
            </a:r>
            <a:r>
              <a:rPr lang="zh-CN" altLang="en-US" sz="1400" dirty="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该</a:t>
            </a:r>
            <a:r>
              <a:rPr lang="zh-CN" altLang="en-US" sz="14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操作符本身就像一</a:t>
            </a:r>
            <a:endParaRPr lang="en-US" altLang="zh-CN" sz="14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endParaRPr>
          </a:p>
          <a:p>
            <a:r>
              <a:rPr lang="zh-CN" altLang="en-US" sz="14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个函数名字，因此，操作</a:t>
            </a:r>
            <a:endParaRPr lang="en-US" altLang="zh-CN" sz="14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endParaRPr>
          </a:p>
          <a:p>
            <a:r>
              <a:rPr lang="zh-CN" altLang="en-US" sz="14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符的重载就是为类添加一</a:t>
            </a:r>
            <a:endParaRPr lang="en-US" altLang="zh-CN" sz="14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endParaRPr>
          </a:p>
          <a:p>
            <a:r>
              <a:rPr lang="zh-CN" altLang="en-US" sz="14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个成员函数的过程</a:t>
            </a:r>
            <a:endParaRPr lang="en-US" altLang="zh-CN" sz="14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endParaRPr>
          </a:p>
        </p:txBody>
      </p:sp>
      <p:cxnSp>
        <p:nvCxnSpPr>
          <p:cNvPr id="7" name="直接连接符 6"/>
          <p:cNvCxnSpPr/>
          <p:nvPr/>
        </p:nvCxnSpPr>
        <p:spPr>
          <a:xfrm>
            <a:off x="1443082" y="4050650"/>
            <a:ext cx="1440160" cy="0"/>
          </a:xfrm>
          <a:prstGeom prst="line">
            <a:avLst/>
          </a:prstGeom>
        </p:spPr>
        <p:style>
          <a:lnRef idx="2">
            <a:schemeClr val="accent2"/>
          </a:lnRef>
          <a:fillRef idx="0">
            <a:schemeClr val="accent2"/>
          </a:fillRef>
          <a:effectRef idx="1">
            <a:schemeClr val="accent2"/>
          </a:effectRef>
          <a:fontRef idx="minor">
            <a:schemeClr val="tx1"/>
          </a:fontRef>
        </p:style>
      </p:cxnSp>
      <p:sp>
        <p:nvSpPr>
          <p:cNvPr id="8" name="TextBox 3"/>
          <p:cNvSpPr txBox="1"/>
          <p:nvPr/>
        </p:nvSpPr>
        <p:spPr>
          <a:xfrm>
            <a:off x="107504" y="4748951"/>
            <a:ext cx="6552728" cy="1938992"/>
          </a:xfrm>
          <a:prstGeom prst="rect">
            <a:avLst/>
          </a:prstGeom>
          <a:solidFill>
            <a:srgbClr val="FFD073"/>
          </a:solidFill>
          <a:ln w="19050">
            <a:noFill/>
          </a:ln>
        </p:spPr>
        <p:txBody>
          <a:bodyPr wrap="square" rtlCol="0">
            <a:spAutoFit/>
          </a:bodyPr>
          <a:lstStyle>
            <a:defPPr>
              <a:defRPr lang="zh-CN"/>
            </a:defPPr>
            <a:lvl1pPr>
              <a:lnSpc>
                <a:spcPct val="150000"/>
              </a:lnSpc>
              <a:defRPr b="0">
                <a:latin typeface="Consolas" panose="020B0609020204030204" pitchFamily="49" charset="0"/>
                <a:ea typeface="微软雅黑" panose="020B0503020204020204" pitchFamily="34" charset="-122"/>
                <a:cs typeface="Consolas" panose="020B0609020204030204" pitchFamily="49" charset="0"/>
              </a:defRPr>
            </a:lvl1pPr>
          </a:lstStyle>
          <a:p>
            <a:pPr>
              <a:lnSpc>
                <a:spcPct val="100000"/>
              </a:lnSpc>
            </a:pPr>
            <a:r>
              <a:rPr lang="en-US" altLang="zh-CN" sz="1600" dirty="0" smtClean="0"/>
              <a:t>Complex Complex::operator </a:t>
            </a:r>
            <a:r>
              <a:rPr lang="en-US" altLang="zh-CN" sz="1600" b="1" dirty="0" smtClean="0">
                <a:solidFill>
                  <a:srgbClr val="FF0000"/>
                </a:solidFill>
              </a:rPr>
              <a:t>+</a:t>
            </a:r>
            <a:r>
              <a:rPr lang="en-US" altLang="zh-CN" sz="1600" b="1" dirty="0" smtClean="0"/>
              <a:t> </a:t>
            </a:r>
            <a:r>
              <a:rPr lang="en-US" altLang="zh-CN" sz="1600" dirty="0" smtClean="0"/>
              <a:t>( Complex &amp; c2 ) {</a:t>
            </a:r>
            <a:endParaRPr lang="en-US" altLang="zh-CN" sz="1600" dirty="0" smtClean="0"/>
          </a:p>
          <a:p>
            <a:pPr>
              <a:lnSpc>
                <a:spcPct val="100000"/>
              </a:lnSpc>
            </a:pPr>
            <a:r>
              <a:rPr lang="en-US" altLang="zh-CN" sz="1600" dirty="0"/>
              <a:t> </a:t>
            </a:r>
            <a:r>
              <a:rPr lang="en-US" altLang="zh-CN" sz="1600" dirty="0" smtClean="0"/>
              <a:t>   Complex c;</a:t>
            </a:r>
            <a:endParaRPr lang="en-US" altLang="zh-CN" sz="1600" dirty="0" smtClean="0"/>
          </a:p>
          <a:p>
            <a:pPr>
              <a:lnSpc>
                <a:spcPct val="100000"/>
              </a:lnSpc>
            </a:pPr>
            <a:r>
              <a:rPr lang="en-US" altLang="zh-CN" sz="1600" dirty="0"/>
              <a:t> </a:t>
            </a:r>
            <a:r>
              <a:rPr lang="en-US" altLang="zh-CN" sz="1600" dirty="0" smtClean="0"/>
              <a:t>   </a:t>
            </a:r>
            <a:r>
              <a:rPr lang="en-US" altLang="zh-CN" sz="1600" dirty="0" err="1" smtClean="0"/>
              <a:t>c.real</a:t>
            </a:r>
            <a:r>
              <a:rPr lang="en-US" altLang="zh-CN" sz="1600" dirty="0" smtClean="0"/>
              <a:t>=this-&gt;real+c2.real;</a:t>
            </a:r>
            <a:endParaRPr lang="en-US" altLang="zh-CN" sz="1600" dirty="0" smtClean="0"/>
          </a:p>
          <a:p>
            <a:r>
              <a:rPr lang="en-US" altLang="zh-CN" sz="1600" dirty="0" smtClean="0"/>
              <a:t>    </a:t>
            </a:r>
            <a:r>
              <a:rPr lang="en-US" altLang="zh-CN" sz="1600" dirty="0" err="1" smtClean="0"/>
              <a:t>c.imag</a:t>
            </a:r>
            <a:r>
              <a:rPr lang="en-US" altLang="zh-CN" sz="1600" dirty="0" smtClean="0"/>
              <a:t>=this-&gt;imag+c2.imag;</a:t>
            </a:r>
            <a:endParaRPr lang="en-US" altLang="zh-CN" sz="1600" dirty="0" smtClean="0"/>
          </a:p>
          <a:p>
            <a:r>
              <a:rPr lang="en-US" altLang="zh-CN" sz="1600" dirty="0"/>
              <a:t> </a:t>
            </a:r>
            <a:r>
              <a:rPr lang="en-US" altLang="zh-CN" sz="1600" dirty="0" smtClean="0"/>
              <a:t>   return c;</a:t>
            </a:r>
            <a:endParaRPr lang="en-US" altLang="zh-CN" sz="1600" dirty="0" smtClean="0"/>
          </a:p>
          <a:p>
            <a:r>
              <a:rPr lang="en-US" altLang="zh-CN" sz="1600" dirty="0" smtClean="0"/>
              <a:t>}</a:t>
            </a:r>
            <a:endParaRPr lang="en-US" altLang="zh-CN" sz="1600" dirty="0"/>
          </a:p>
        </p:txBody>
      </p:sp>
      <p:sp>
        <p:nvSpPr>
          <p:cNvPr id="10" name="TextBox 3"/>
          <p:cNvSpPr txBox="1"/>
          <p:nvPr/>
        </p:nvSpPr>
        <p:spPr>
          <a:xfrm>
            <a:off x="5652120" y="4148786"/>
            <a:ext cx="3419872" cy="830997"/>
          </a:xfrm>
          <a:prstGeom prst="rect">
            <a:avLst/>
          </a:prstGeom>
          <a:solidFill>
            <a:schemeClr val="accent1">
              <a:lumMod val="20000"/>
              <a:lumOff val="80000"/>
            </a:schemeClr>
          </a:solidFill>
          <a:ln w="19050">
            <a:noFill/>
          </a:ln>
        </p:spPr>
        <p:txBody>
          <a:bodyPr wrap="square" rtlCol="0">
            <a:spAutoFit/>
          </a:bodyPr>
          <a:lstStyle>
            <a:defPPr>
              <a:defRPr lang="zh-CN"/>
            </a:defPPr>
            <a:lvl1pPr>
              <a:lnSpc>
                <a:spcPct val="150000"/>
              </a:lnSpc>
              <a:defRPr b="0">
                <a:latin typeface="Consolas" panose="020B0609020204030204" pitchFamily="49" charset="0"/>
                <a:ea typeface="微软雅黑" panose="020B0503020204020204" pitchFamily="34" charset="-122"/>
                <a:cs typeface="Consolas" panose="020B0609020204030204" pitchFamily="49" charset="0"/>
              </a:defRPr>
            </a:lvl1pPr>
          </a:lstStyle>
          <a:p>
            <a:r>
              <a:rPr lang="en-US" altLang="zh-CN" sz="1600" dirty="0"/>
              <a:t>Complex c1(3,4), c2(5,-10),</a:t>
            </a:r>
            <a:r>
              <a:rPr lang="en-US" altLang="zh-CN" sz="1600" dirty="0" smtClean="0"/>
              <a:t>c3;</a:t>
            </a:r>
            <a:endParaRPr lang="en-US" altLang="zh-CN" sz="1600" dirty="0"/>
          </a:p>
          <a:p>
            <a:r>
              <a:rPr lang="en-US" altLang="zh-CN" sz="1600" dirty="0"/>
              <a:t>c3= c1 </a:t>
            </a:r>
            <a:r>
              <a:rPr lang="en-US" altLang="zh-CN" sz="1600" dirty="0">
                <a:solidFill>
                  <a:srgbClr val="FF0000"/>
                </a:solidFill>
              </a:rPr>
              <a:t>+ </a:t>
            </a:r>
            <a:r>
              <a:rPr lang="en-US" altLang="zh-CN" sz="1600" dirty="0"/>
              <a:t>c2; </a:t>
            </a:r>
            <a:r>
              <a:rPr lang="en-US" altLang="zh-CN" sz="1600" dirty="0">
                <a:solidFill>
                  <a:schemeClr val="tx1">
                    <a:lumMod val="50000"/>
                    <a:lumOff val="50000"/>
                  </a:schemeClr>
                </a:solidFill>
              </a:rPr>
              <a:t>// </a:t>
            </a:r>
            <a:r>
              <a:rPr lang="en-US" altLang="zh-CN" sz="1600" dirty="0" smtClean="0">
                <a:solidFill>
                  <a:schemeClr val="tx1">
                    <a:lumMod val="50000"/>
                    <a:lumOff val="50000"/>
                  </a:schemeClr>
                </a:solidFill>
              </a:rPr>
              <a:t>RIGHT</a:t>
            </a:r>
            <a:endParaRPr lang="en-US" altLang="zh-CN" sz="1600" dirty="0">
              <a:solidFill>
                <a:schemeClr val="tx1">
                  <a:lumMod val="50000"/>
                  <a:lumOff val="50000"/>
                </a:schemeClr>
              </a:solidFill>
            </a:endParaRPr>
          </a:p>
        </p:txBody>
      </p:sp>
      <p:sp>
        <p:nvSpPr>
          <p:cNvPr id="11" name="文本框 10"/>
          <p:cNvSpPr txBox="1"/>
          <p:nvPr/>
        </p:nvSpPr>
        <p:spPr>
          <a:xfrm>
            <a:off x="6804248" y="6146140"/>
            <a:ext cx="2267744" cy="523220"/>
          </a:xfrm>
          <a:prstGeom prst="rect">
            <a:avLst/>
          </a:prstGeom>
          <a:noFill/>
        </p:spPr>
        <p:txBody>
          <a:bodyPr wrap="square" rtlCol="0">
            <a:spAutoFit/>
          </a:bodyPr>
          <a:lstStyle/>
          <a:p>
            <a:r>
              <a:rPr lang="zh-CN" altLang="en-US" sz="14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与内置类型变量加法相同，</a:t>
            </a:r>
            <a:endParaRPr lang="en-US" altLang="zh-CN" sz="14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endParaRPr>
          </a:p>
          <a:p>
            <a:r>
              <a:rPr lang="zh-CN" altLang="en-US" sz="1400" dirty="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两</a:t>
            </a:r>
            <a:r>
              <a:rPr lang="zh-CN" altLang="en-US" sz="14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个对象可以直接相加</a:t>
            </a:r>
            <a:endParaRPr lang="en-US" altLang="zh-CN" sz="14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endParaRPr>
          </a:p>
        </p:txBody>
      </p:sp>
      <p:sp>
        <p:nvSpPr>
          <p:cNvPr id="12" name="灯片编号占位符 11"/>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500"/>
                                        <p:tgtEl>
                                          <p:spTgt spid="5"/>
                                        </p:tgtEl>
                                      </p:cBhvr>
                                    </p:animEffect>
                                  </p:childTnLst>
                                </p:cTn>
                              </p:par>
                              <p:par>
                                <p:cTn id="13" presetID="22" presetClass="entr" presetSubtype="8" fill="hold"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wipe(left)">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500"/>
                                        <p:tgtEl>
                                          <p:spTgt spid="8"/>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fade">
                                      <p:cBhvr>
                                        <p:cTn id="25" dur="500"/>
                                        <p:tgtEl>
                                          <p:spTgt spid="10"/>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fade">
                                      <p:cBhvr>
                                        <p:cTn id="28"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8" grpId="0" animBg="1"/>
      <p:bldP spid="10" grpId="0" animBg="1"/>
      <p:bldP spid="1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练习 </a:t>
            </a:r>
            <a:r>
              <a:rPr lang="en-US" altLang="zh-CN" dirty="0"/>
              <a:t>5</a:t>
            </a:r>
            <a:r>
              <a:rPr lang="en-US" altLang="zh-CN" dirty="0" smtClean="0"/>
              <a:t>.2 </a:t>
            </a:r>
            <a:r>
              <a:rPr lang="zh-CN" altLang="en-US" dirty="0"/>
              <a:t>写一</a:t>
            </a:r>
            <a:r>
              <a:rPr lang="zh-CN" altLang="en-US" dirty="0" smtClean="0"/>
              <a:t>个简单的 </a:t>
            </a:r>
            <a:r>
              <a:rPr lang="en-US" altLang="zh-CN" dirty="0" err="1" smtClean="0"/>
              <a:t>Mobilephone</a:t>
            </a:r>
            <a:r>
              <a:rPr lang="en-US" altLang="zh-CN" dirty="0" smtClean="0"/>
              <a:t> </a:t>
            </a:r>
            <a:r>
              <a:rPr lang="zh-CN" altLang="en-US" dirty="0"/>
              <a:t>类</a:t>
            </a:r>
            <a:endParaRPr lang="zh-CN" altLang="en-US" dirty="0"/>
          </a:p>
        </p:txBody>
      </p:sp>
      <p:pic>
        <p:nvPicPr>
          <p:cNvPr id="4" name="内容占位符 3"/>
          <p:cNvPicPr>
            <a:picLocks noGrp="1" noChangeAspect="1"/>
          </p:cNvPicPr>
          <p:nvPr>
            <p:ph idx="1"/>
          </p:nvPr>
        </p:nvPicPr>
        <p:blipFill>
          <a:blip r:embed="rId1" cstate="print">
            <a:extLst>
              <a:ext uri="{BEBA8EAE-BF5A-486C-A8C5-ECC9F3942E4B}">
                <a14:imgProps xmlns:a14="http://schemas.microsoft.com/office/drawing/2010/main">
                  <a14:imgLayer r:embed="rId2">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8337104" y="191542"/>
            <a:ext cx="477881" cy="789186"/>
          </a:xfrm>
        </p:spPr>
      </p:pic>
      <p:sp>
        <p:nvSpPr>
          <p:cNvPr id="6" name="TextBox 3"/>
          <p:cNvSpPr txBox="1"/>
          <p:nvPr/>
        </p:nvSpPr>
        <p:spPr>
          <a:xfrm>
            <a:off x="3034172" y="1196752"/>
            <a:ext cx="4202124" cy="5493812"/>
          </a:xfrm>
          <a:prstGeom prst="rect">
            <a:avLst/>
          </a:prstGeom>
          <a:solidFill>
            <a:srgbClr val="FFFF73"/>
          </a:solidFill>
          <a:ln w="19050">
            <a:noFill/>
          </a:ln>
        </p:spPr>
        <p:txBody>
          <a:bodyPr wrap="square" rtlCol="0">
            <a:spAutoFit/>
          </a:bodyPr>
          <a:lstStyle/>
          <a:p>
            <a:pPr>
              <a:lnSpc>
                <a:spcPct val="150000"/>
              </a:lnSpc>
            </a:pPr>
            <a:r>
              <a:rPr lang="en-US" altLang="zh-CN" dirty="0" smtClean="0">
                <a:latin typeface="Consolas" panose="020B0609020204030204" pitchFamily="49" charset="0"/>
                <a:cs typeface="Consolas" panose="020B0609020204030204" pitchFamily="49" charset="0"/>
              </a:rPr>
              <a:t>class </a:t>
            </a:r>
            <a:r>
              <a:rPr lang="en-US" altLang="zh-CN" dirty="0" err="1" smtClean="0">
                <a:latin typeface="Consolas" panose="020B0609020204030204" pitchFamily="49" charset="0"/>
                <a:cs typeface="Consolas" panose="020B0609020204030204" pitchFamily="49" charset="0"/>
              </a:rPr>
              <a:t>Mobilephone</a:t>
            </a:r>
            <a:r>
              <a:rPr lang="en-US" altLang="zh-CN" dirty="0" smtClean="0">
                <a:latin typeface="Consolas" panose="020B0609020204030204" pitchFamily="49" charset="0"/>
                <a:cs typeface="Consolas" panose="020B0609020204030204" pitchFamily="49" charset="0"/>
              </a:rPr>
              <a:t> {</a:t>
            </a:r>
            <a:endParaRPr lang="en-US" altLang="zh-CN" dirty="0" smtClean="0">
              <a:latin typeface="Consolas" panose="020B0609020204030204" pitchFamily="49" charset="0"/>
              <a:cs typeface="Consolas" panose="020B0609020204030204" pitchFamily="49" charset="0"/>
            </a:endParaRPr>
          </a:p>
          <a:p>
            <a:pPr>
              <a:lnSpc>
                <a:spcPct val="150000"/>
              </a:lnSpc>
            </a:pPr>
            <a:r>
              <a:rPr lang="en-US" altLang="zh-CN" dirty="0">
                <a:solidFill>
                  <a:schemeClr val="bg1">
                    <a:lumMod val="65000"/>
                  </a:schemeClr>
                </a:solidFill>
                <a:latin typeface="Consolas" panose="020B0609020204030204" pitchFamily="49" charset="0"/>
                <a:ea typeface="微软雅黑" panose="020B0503020204020204" pitchFamily="34" charset="-122"/>
                <a:cs typeface="Consolas" panose="020B0609020204030204" pitchFamily="49" charset="0"/>
              </a:rPr>
              <a:t>public:</a:t>
            </a:r>
            <a:endParaRPr lang="en-US" altLang="zh-CN" dirty="0">
              <a:solidFill>
                <a:schemeClr val="bg1">
                  <a:lumMod val="65000"/>
                </a:schemeClr>
              </a:solidFill>
              <a:latin typeface="Consolas" panose="020B0609020204030204" pitchFamily="49" charset="0"/>
              <a:ea typeface="微软雅黑" panose="020B0503020204020204" pitchFamily="34" charset="-122"/>
              <a:cs typeface="Consolas" panose="020B0609020204030204" pitchFamily="49" charset="0"/>
            </a:endParaRPr>
          </a:p>
          <a:p>
            <a:pPr>
              <a:lnSpc>
                <a:spcPct val="150000"/>
              </a:lnSpc>
            </a:pPr>
            <a:r>
              <a:rPr lang="en-US" altLang="zh-CN" dirty="0">
                <a:latin typeface="Consolas" panose="020B0609020204030204" pitchFamily="49" charset="0"/>
                <a:ea typeface="微软雅黑" panose="020B0503020204020204" pitchFamily="34" charset="-122"/>
                <a:cs typeface="Consolas" panose="020B0609020204030204" pitchFamily="49" charset="0"/>
              </a:rPr>
              <a:t>  </a:t>
            </a:r>
            <a:r>
              <a:rPr lang="en-US" altLang="zh-CN" dirty="0" smtClean="0">
                <a:latin typeface="Consolas" panose="020B0609020204030204" pitchFamily="49" charset="0"/>
                <a:ea typeface="微软雅黑" panose="020B0503020204020204" pitchFamily="34" charset="-122"/>
                <a:cs typeface="Consolas" panose="020B0609020204030204" pitchFamily="49" charset="0"/>
              </a:rPr>
              <a:t>void call();</a:t>
            </a:r>
            <a:endParaRPr lang="en-US" altLang="zh-CN" dirty="0">
              <a:latin typeface="Consolas" panose="020B0609020204030204" pitchFamily="49" charset="0"/>
              <a:ea typeface="微软雅黑" panose="020B0503020204020204" pitchFamily="34" charset="-122"/>
              <a:cs typeface="Consolas" panose="020B0609020204030204" pitchFamily="49" charset="0"/>
            </a:endParaRPr>
          </a:p>
          <a:p>
            <a:pPr>
              <a:lnSpc>
                <a:spcPct val="150000"/>
              </a:lnSpc>
            </a:pPr>
            <a:r>
              <a:rPr lang="en-US" altLang="zh-CN" dirty="0">
                <a:latin typeface="Consolas" panose="020B0609020204030204" pitchFamily="49" charset="0"/>
                <a:ea typeface="微软雅黑" panose="020B0503020204020204" pitchFamily="34" charset="-122"/>
                <a:cs typeface="Consolas" panose="020B0609020204030204" pitchFamily="49" charset="0"/>
              </a:rPr>
              <a:t>  </a:t>
            </a:r>
            <a:r>
              <a:rPr lang="en-US" altLang="zh-CN" dirty="0" err="1" smtClean="0">
                <a:latin typeface="Consolas" panose="020B0609020204030204" pitchFamily="49" charset="0"/>
                <a:ea typeface="微软雅黑" panose="020B0503020204020204" pitchFamily="34" charset="-122"/>
                <a:cs typeface="Consolas" panose="020B0609020204030204" pitchFamily="49" charset="0"/>
              </a:rPr>
              <a:t>bool</a:t>
            </a:r>
            <a:r>
              <a:rPr lang="en-US" altLang="zh-CN" dirty="0" smtClean="0">
                <a:latin typeface="Consolas" panose="020B0609020204030204" pitchFamily="49" charset="0"/>
                <a:ea typeface="微软雅黑" panose="020B0503020204020204" pitchFamily="34" charset="-122"/>
                <a:cs typeface="Consolas" panose="020B0609020204030204" pitchFamily="49" charset="0"/>
              </a:rPr>
              <a:t> </a:t>
            </a:r>
            <a:r>
              <a:rPr lang="en-US" altLang="zh-CN" dirty="0" err="1" smtClean="0">
                <a:latin typeface="Consolas" panose="020B0609020204030204" pitchFamily="49" charset="0"/>
                <a:ea typeface="微软雅黑" panose="020B0503020204020204" pitchFamily="34" charset="-122"/>
                <a:cs typeface="Consolas" panose="020B0609020204030204" pitchFamily="49" charset="0"/>
              </a:rPr>
              <a:t>sendSms</a:t>
            </a:r>
            <a:r>
              <a:rPr lang="en-US" altLang="zh-CN" dirty="0" smtClean="0">
                <a:latin typeface="Consolas" panose="020B0609020204030204" pitchFamily="49" charset="0"/>
                <a:ea typeface="微软雅黑" panose="020B0503020204020204" pitchFamily="34" charset="-122"/>
                <a:cs typeface="Consolas" panose="020B0609020204030204" pitchFamily="49" charset="0"/>
              </a:rPr>
              <a:t>();</a:t>
            </a:r>
            <a:endParaRPr lang="en-US" altLang="zh-CN" dirty="0">
              <a:latin typeface="Consolas" panose="020B0609020204030204" pitchFamily="49" charset="0"/>
              <a:ea typeface="微软雅黑" panose="020B0503020204020204" pitchFamily="34" charset="-122"/>
              <a:cs typeface="Consolas" panose="020B0609020204030204" pitchFamily="49" charset="0"/>
            </a:endParaRPr>
          </a:p>
          <a:p>
            <a:pPr>
              <a:lnSpc>
                <a:spcPct val="150000"/>
              </a:lnSpc>
            </a:pPr>
            <a:r>
              <a:rPr lang="en-US" altLang="zh-CN" dirty="0">
                <a:latin typeface="Consolas" panose="020B0609020204030204" pitchFamily="49" charset="0"/>
                <a:ea typeface="微软雅黑" panose="020B0503020204020204" pitchFamily="34" charset="-122"/>
                <a:cs typeface="Consolas" panose="020B0609020204030204" pitchFamily="49" charset="0"/>
              </a:rPr>
              <a:t>  </a:t>
            </a:r>
            <a:r>
              <a:rPr lang="en-US" altLang="zh-CN" dirty="0" err="1" smtClean="0">
                <a:latin typeface="Consolas" panose="020B0609020204030204" pitchFamily="49" charset="0"/>
                <a:ea typeface="微软雅黑" panose="020B0503020204020204" pitchFamily="34" charset="-122"/>
                <a:cs typeface="Consolas" panose="020B0609020204030204" pitchFamily="49" charset="0"/>
              </a:rPr>
              <a:t>bool</a:t>
            </a:r>
            <a:r>
              <a:rPr lang="en-US" altLang="zh-CN" dirty="0" smtClean="0">
                <a:latin typeface="Consolas" panose="020B0609020204030204" pitchFamily="49" charset="0"/>
                <a:ea typeface="微软雅黑" panose="020B0503020204020204" pitchFamily="34" charset="-122"/>
                <a:cs typeface="Consolas" panose="020B0609020204030204" pitchFamily="49" charset="0"/>
              </a:rPr>
              <a:t> </a:t>
            </a:r>
            <a:r>
              <a:rPr lang="en-US" altLang="zh-CN" dirty="0" err="1" smtClean="0">
                <a:latin typeface="Consolas" panose="020B0609020204030204" pitchFamily="49" charset="0"/>
                <a:ea typeface="微软雅黑" panose="020B0503020204020204" pitchFamily="34" charset="-122"/>
                <a:cs typeface="Consolas" panose="020B0609020204030204" pitchFamily="49" charset="0"/>
              </a:rPr>
              <a:t>receiveSms</a:t>
            </a:r>
            <a:r>
              <a:rPr lang="en-US" altLang="zh-CN" dirty="0" smtClean="0">
                <a:latin typeface="Consolas" panose="020B0609020204030204" pitchFamily="49" charset="0"/>
                <a:ea typeface="微软雅黑" panose="020B0503020204020204" pitchFamily="34" charset="-122"/>
                <a:cs typeface="Consolas" panose="020B0609020204030204" pitchFamily="49" charset="0"/>
              </a:rPr>
              <a:t>();</a:t>
            </a:r>
            <a:endParaRPr lang="en-US" altLang="zh-CN" dirty="0" smtClean="0">
              <a:latin typeface="Consolas" panose="020B0609020204030204" pitchFamily="49" charset="0"/>
              <a:ea typeface="微软雅黑" panose="020B0503020204020204" pitchFamily="34" charset="-122"/>
              <a:cs typeface="Consolas" panose="020B0609020204030204" pitchFamily="49" charset="0"/>
            </a:endParaRPr>
          </a:p>
          <a:p>
            <a:pPr>
              <a:lnSpc>
                <a:spcPct val="150000"/>
              </a:lnSpc>
            </a:pPr>
            <a:r>
              <a:rPr lang="en-US" altLang="zh-CN" dirty="0">
                <a:latin typeface="Consolas" panose="020B0609020204030204" pitchFamily="49" charset="0"/>
                <a:ea typeface="微软雅黑" panose="020B0503020204020204" pitchFamily="34" charset="-122"/>
                <a:cs typeface="Consolas" panose="020B0609020204030204" pitchFamily="49" charset="0"/>
              </a:rPr>
              <a:t> </a:t>
            </a:r>
            <a:r>
              <a:rPr lang="en-US" altLang="zh-CN" dirty="0" smtClean="0">
                <a:latin typeface="Consolas" panose="020B0609020204030204" pitchFamily="49" charset="0"/>
                <a:ea typeface="微软雅黑" panose="020B0503020204020204" pitchFamily="34" charset="-122"/>
                <a:cs typeface="Consolas" panose="020B0609020204030204" pitchFamily="49" charset="0"/>
              </a:rPr>
              <a:t> </a:t>
            </a:r>
            <a:r>
              <a:rPr lang="en-US" altLang="zh-CN" dirty="0" err="1" smtClean="0">
                <a:latin typeface="Consolas" panose="020B0609020204030204" pitchFamily="49" charset="0"/>
                <a:ea typeface="微软雅黑" panose="020B0503020204020204" pitchFamily="34" charset="-122"/>
                <a:cs typeface="Consolas" panose="020B0609020204030204" pitchFamily="49" charset="0"/>
              </a:rPr>
              <a:t>bool</a:t>
            </a:r>
            <a:r>
              <a:rPr lang="en-US" altLang="zh-CN" dirty="0" smtClean="0">
                <a:latin typeface="Consolas" panose="020B0609020204030204" pitchFamily="49" charset="0"/>
                <a:ea typeface="微软雅黑" panose="020B0503020204020204" pitchFamily="34" charset="-122"/>
                <a:cs typeface="Consolas" panose="020B0609020204030204" pitchFamily="49" charset="0"/>
              </a:rPr>
              <a:t> </a:t>
            </a:r>
            <a:r>
              <a:rPr lang="en-US" altLang="zh-CN" dirty="0" err="1" smtClean="0">
                <a:latin typeface="Consolas" panose="020B0609020204030204" pitchFamily="49" charset="0"/>
                <a:ea typeface="微软雅黑" panose="020B0503020204020204" pitchFamily="34" charset="-122"/>
                <a:cs typeface="Consolas" panose="020B0609020204030204" pitchFamily="49" charset="0"/>
              </a:rPr>
              <a:t>connectINET</a:t>
            </a:r>
            <a:r>
              <a:rPr lang="en-US" altLang="zh-CN" dirty="0" smtClean="0">
                <a:latin typeface="Consolas" panose="020B0609020204030204" pitchFamily="49" charset="0"/>
                <a:ea typeface="微软雅黑" panose="020B0503020204020204" pitchFamily="34" charset="-122"/>
                <a:cs typeface="Consolas" panose="020B0609020204030204" pitchFamily="49" charset="0"/>
              </a:rPr>
              <a:t>();</a:t>
            </a:r>
            <a:endParaRPr lang="en-US" altLang="zh-CN" dirty="0" smtClean="0">
              <a:latin typeface="Consolas" panose="020B0609020204030204" pitchFamily="49" charset="0"/>
              <a:ea typeface="微软雅黑" panose="020B0503020204020204" pitchFamily="34" charset="-122"/>
              <a:cs typeface="Consolas" panose="020B0609020204030204" pitchFamily="49" charset="0"/>
            </a:endParaRPr>
          </a:p>
          <a:p>
            <a:pPr>
              <a:lnSpc>
                <a:spcPct val="150000"/>
              </a:lnSpc>
            </a:pPr>
            <a:r>
              <a:rPr lang="en-US" altLang="zh-CN" dirty="0">
                <a:latin typeface="Consolas" panose="020B0609020204030204" pitchFamily="49" charset="0"/>
                <a:ea typeface="微软雅黑" panose="020B0503020204020204" pitchFamily="34" charset="-122"/>
                <a:cs typeface="Consolas" panose="020B0609020204030204" pitchFamily="49" charset="0"/>
              </a:rPr>
              <a:t> </a:t>
            </a:r>
            <a:r>
              <a:rPr lang="en-US" altLang="zh-CN" dirty="0" smtClean="0">
                <a:latin typeface="Consolas" panose="020B0609020204030204" pitchFamily="49" charset="0"/>
                <a:ea typeface="微软雅黑" panose="020B0503020204020204" pitchFamily="34" charset="-122"/>
                <a:cs typeface="Consolas" panose="020B0609020204030204" pitchFamily="49" charset="0"/>
              </a:rPr>
              <a:t> </a:t>
            </a:r>
            <a:r>
              <a:rPr lang="en-US" altLang="zh-CN" dirty="0" err="1" smtClean="0">
                <a:latin typeface="Consolas" panose="020B0609020204030204" pitchFamily="49" charset="0"/>
                <a:ea typeface="微软雅黑" panose="020B0503020204020204" pitchFamily="34" charset="-122"/>
                <a:cs typeface="Consolas" panose="020B0609020204030204" pitchFamily="49" charset="0"/>
              </a:rPr>
              <a:t>bool</a:t>
            </a:r>
            <a:r>
              <a:rPr lang="en-US" altLang="zh-CN" dirty="0" smtClean="0">
                <a:latin typeface="Consolas" panose="020B0609020204030204" pitchFamily="49" charset="0"/>
                <a:ea typeface="微软雅黑" panose="020B0503020204020204" pitchFamily="34" charset="-122"/>
                <a:cs typeface="Consolas" panose="020B0609020204030204" pitchFamily="49" charset="0"/>
              </a:rPr>
              <a:t> install( Soft </a:t>
            </a:r>
            <a:r>
              <a:rPr lang="en-US" altLang="zh-CN" dirty="0" err="1" smtClean="0">
                <a:latin typeface="Consolas" panose="020B0609020204030204" pitchFamily="49" charset="0"/>
                <a:ea typeface="微软雅黑" panose="020B0503020204020204" pitchFamily="34" charset="-122"/>
                <a:cs typeface="Consolas" panose="020B0609020204030204" pitchFamily="49" charset="0"/>
              </a:rPr>
              <a:t>soft</a:t>
            </a:r>
            <a:r>
              <a:rPr lang="en-US" altLang="zh-CN" dirty="0" smtClean="0">
                <a:latin typeface="Consolas" panose="020B0609020204030204" pitchFamily="49" charset="0"/>
                <a:ea typeface="微软雅黑" panose="020B0503020204020204" pitchFamily="34" charset="-122"/>
                <a:cs typeface="Consolas" panose="020B0609020204030204" pitchFamily="49" charset="0"/>
              </a:rPr>
              <a:t> );</a:t>
            </a:r>
            <a:endParaRPr lang="en-US" altLang="zh-CN" dirty="0">
              <a:latin typeface="Consolas" panose="020B0609020204030204" pitchFamily="49" charset="0"/>
              <a:ea typeface="微软雅黑" panose="020B0503020204020204" pitchFamily="34" charset="-122"/>
              <a:cs typeface="Consolas" panose="020B0609020204030204" pitchFamily="49" charset="0"/>
            </a:endParaRPr>
          </a:p>
          <a:p>
            <a:pPr>
              <a:lnSpc>
                <a:spcPct val="150000"/>
              </a:lnSpc>
            </a:pPr>
            <a:r>
              <a:rPr lang="en-US" altLang="zh-CN" dirty="0" smtClean="0">
                <a:solidFill>
                  <a:schemeClr val="bg1">
                    <a:lumMod val="65000"/>
                  </a:schemeClr>
                </a:solidFill>
                <a:latin typeface="Consolas" panose="020B0609020204030204" pitchFamily="49" charset="0"/>
                <a:ea typeface="微软雅黑" panose="020B0503020204020204" pitchFamily="34" charset="-122"/>
                <a:cs typeface="Consolas" panose="020B0609020204030204" pitchFamily="49" charset="0"/>
              </a:rPr>
              <a:t>private:</a:t>
            </a:r>
            <a:endParaRPr lang="en-US" altLang="zh-CN" dirty="0" smtClean="0">
              <a:solidFill>
                <a:schemeClr val="bg1">
                  <a:lumMod val="65000"/>
                </a:schemeClr>
              </a:solidFill>
              <a:latin typeface="Consolas" panose="020B0609020204030204" pitchFamily="49" charset="0"/>
              <a:ea typeface="微软雅黑" panose="020B0503020204020204" pitchFamily="34" charset="-122"/>
              <a:cs typeface="Consolas" panose="020B0609020204030204" pitchFamily="49" charset="0"/>
            </a:endParaRPr>
          </a:p>
          <a:p>
            <a:pPr>
              <a:lnSpc>
                <a:spcPct val="150000"/>
              </a:lnSpc>
            </a:pPr>
            <a:r>
              <a:rPr lang="en-US" altLang="zh-CN" dirty="0">
                <a:latin typeface="Consolas" panose="020B0609020204030204" pitchFamily="49" charset="0"/>
                <a:ea typeface="微软雅黑" panose="020B0503020204020204" pitchFamily="34" charset="-122"/>
                <a:cs typeface="Consolas" panose="020B0609020204030204" pitchFamily="49" charset="0"/>
              </a:rPr>
              <a:t> </a:t>
            </a:r>
            <a:r>
              <a:rPr lang="en-US" altLang="zh-CN" dirty="0" smtClean="0">
                <a:latin typeface="Consolas" panose="020B0609020204030204" pitchFamily="49" charset="0"/>
                <a:ea typeface="微软雅黑" panose="020B0503020204020204" pitchFamily="34" charset="-122"/>
                <a:cs typeface="Consolas" panose="020B0609020204030204" pitchFamily="49" charset="0"/>
              </a:rPr>
              <a:t> string </a:t>
            </a:r>
            <a:r>
              <a:rPr lang="en-US" altLang="zh-CN" dirty="0" err="1">
                <a:latin typeface="Consolas" panose="020B0609020204030204" pitchFamily="49" charset="0"/>
                <a:ea typeface="微软雅黑" panose="020B0503020204020204" pitchFamily="34" charset="-122"/>
                <a:cs typeface="Consolas" panose="020B0609020204030204" pitchFamily="49" charset="0"/>
              </a:rPr>
              <a:t>m</a:t>
            </a:r>
            <a:r>
              <a:rPr lang="en-US" altLang="zh-CN" dirty="0" err="1" smtClean="0">
                <a:latin typeface="Consolas" panose="020B0609020204030204" pitchFamily="49" charset="0"/>
                <a:ea typeface="微软雅黑" panose="020B0503020204020204" pitchFamily="34" charset="-122"/>
                <a:cs typeface="Consolas" panose="020B0609020204030204" pitchFamily="49" charset="0"/>
              </a:rPr>
              <a:t>name</a:t>
            </a:r>
            <a:r>
              <a:rPr lang="en-US" altLang="zh-CN" dirty="0" smtClean="0">
                <a:latin typeface="Consolas" panose="020B0609020204030204" pitchFamily="49" charset="0"/>
                <a:ea typeface="微软雅黑" panose="020B0503020204020204" pitchFamily="34" charset="-122"/>
                <a:cs typeface="Consolas" panose="020B0609020204030204" pitchFamily="49" charset="0"/>
              </a:rPr>
              <a:t>;</a:t>
            </a:r>
            <a:endParaRPr lang="en-US" altLang="zh-CN" dirty="0" smtClean="0">
              <a:latin typeface="Consolas" panose="020B0609020204030204" pitchFamily="49" charset="0"/>
              <a:ea typeface="微软雅黑" panose="020B0503020204020204" pitchFamily="34" charset="-122"/>
              <a:cs typeface="Consolas" panose="020B0609020204030204" pitchFamily="49" charset="0"/>
            </a:endParaRPr>
          </a:p>
          <a:p>
            <a:pPr>
              <a:lnSpc>
                <a:spcPct val="150000"/>
              </a:lnSpc>
            </a:pPr>
            <a:r>
              <a:rPr lang="en-US" altLang="zh-CN" dirty="0">
                <a:latin typeface="Consolas" panose="020B0609020204030204" pitchFamily="49" charset="0"/>
                <a:ea typeface="微软雅黑" panose="020B0503020204020204" pitchFamily="34" charset="-122"/>
                <a:cs typeface="Consolas" panose="020B0609020204030204" pitchFamily="49" charset="0"/>
              </a:rPr>
              <a:t> </a:t>
            </a:r>
            <a:r>
              <a:rPr lang="en-US" altLang="zh-CN" dirty="0" smtClean="0">
                <a:latin typeface="Consolas" panose="020B0609020204030204" pitchFamily="49" charset="0"/>
                <a:ea typeface="微软雅黑" panose="020B0503020204020204" pitchFamily="34" charset="-122"/>
                <a:cs typeface="Consolas" panose="020B0609020204030204" pitchFamily="49" charset="0"/>
              </a:rPr>
              <a:t> string </a:t>
            </a:r>
            <a:r>
              <a:rPr lang="en-US" altLang="zh-CN" dirty="0" err="1" smtClean="0">
                <a:latin typeface="Consolas" panose="020B0609020204030204" pitchFamily="49" charset="0"/>
                <a:ea typeface="微软雅黑" panose="020B0503020204020204" pitchFamily="34" charset="-122"/>
                <a:cs typeface="Consolas" panose="020B0609020204030204" pitchFamily="49" charset="0"/>
              </a:rPr>
              <a:t>mtype</a:t>
            </a:r>
            <a:r>
              <a:rPr lang="en-US" altLang="zh-CN" dirty="0" smtClean="0">
                <a:latin typeface="Consolas" panose="020B0609020204030204" pitchFamily="49" charset="0"/>
                <a:ea typeface="微软雅黑" panose="020B0503020204020204" pitchFamily="34" charset="-122"/>
                <a:cs typeface="Consolas" panose="020B0609020204030204" pitchFamily="49" charset="0"/>
              </a:rPr>
              <a:t>;</a:t>
            </a:r>
            <a:endParaRPr lang="en-US" altLang="zh-CN" dirty="0" smtClean="0">
              <a:latin typeface="Consolas" panose="020B0609020204030204" pitchFamily="49" charset="0"/>
              <a:ea typeface="微软雅黑" panose="020B0503020204020204" pitchFamily="34" charset="-122"/>
              <a:cs typeface="Consolas" panose="020B0609020204030204" pitchFamily="49" charset="0"/>
            </a:endParaRPr>
          </a:p>
          <a:p>
            <a:pPr>
              <a:lnSpc>
                <a:spcPct val="150000"/>
              </a:lnSpc>
            </a:pPr>
            <a:r>
              <a:rPr lang="en-US" altLang="zh-CN" dirty="0">
                <a:latin typeface="Consolas" panose="020B0609020204030204" pitchFamily="49" charset="0"/>
                <a:ea typeface="微软雅黑" panose="020B0503020204020204" pitchFamily="34" charset="-122"/>
                <a:cs typeface="Consolas" panose="020B0609020204030204" pitchFamily="49" charset="0"/>
              </a:rPr>
              <a:t> </a:t>
            </a:r>
            <a:r>
              <a:rPr lang="en-US" altLang="zh-CN" dirty="0" smtClean="0">
                <a:latin typeface="Consolas" panose="020B0609020204030204" pitchFamily="49" charset="0"/>
                <a:ea typeface="微软雅黑" panose="020B0503020204020204" pitchFamily="34" charset="-122"/>
                <a:cs typeface="Consolas" panose="020B0609020204030204" pitchFamily="49" charset="0"/>
              </a:rPr>
              <a:t> string </a:t>
            </a:r>
            <a:r>
              <a:rPr lang="en-US" altLang="zh-CN" dirty="0" err="1" smtClean="0">
                <a:latin typeface="Consolas" panose="020B0609020204030204" pitchFamily="49" charset="0"/>
                <a:ea typeface="微软雅黑" panose="020B0503020204020204" pitchFamily="34" charset="-122"/>
                <a:cs typeface="Consolas" panose="020B0609020204030204" pitchFamily="49" charset="0"/>
              </a:rPr>
              <a:t>mfactory</a:t>
            </a:r>
            <a:r>
              <a:rPr lang="en-US" altLang="zh-CN" dirty="0" smtClean="0">
                <a:latin typeface="Consolas" panose="020B0609020204030204" pitchFamily="49" charset="0"/>
                <a:ea typeface="微软雅黑" panose="020B0503020204020204" pitchFamily="34" charset="-122"/>
                <a:cs typeface="Consolas" panose="020B0609020204030204" pitchFamily="49" charset="0"/>
              </a:rPr>
              <a:t>;</a:t>
            </a:r>
            <a:endParaRPr lang="en-US" altLang="zh-CN" dirty="0" smtClean="0">
              <a:latin typeface="Consolas" panose="020B0609020204030204" pitchFamily="49" charset="0"/>
              <a:ea typeface="微软雅黑" panose="020B0503020204020204" pitchFamily="34" charset="-122"/>
              <a:cs typeface="Consolas" panose="020B0609020204030204" pitchFamily="49" charset="0"/>
            </a:endParaRPr>
          </a:p>
          <a:p>
            <a:pPr>
              <a:lnSpc>
                <a:spcPct val="150000"/>
              </a:lnSpc>
            </a:pPr>
            <a:r>
              <a:rPr lang="en-US" altLang="zh-CN" dirty="0">
                <a:latin typeface="Consolas" panose="020B0609020204030204" pitchFamily="49" charset="0"/>
                <a:ea typeface="微软雅黑" panose="020B0503020204020204" pitchFamily="34" charset="-122"/>
                <a:cs typeface="Consolas" panose="020B0609020204030204" pitchFamily="49" charset="0"/>
              </a:rPr>
              <a:t> </a:t>
            </a:r>
            <a:r>
              <a:rPr lang="en-US" altLang="zh-CN" dirty="0" smtClean="0">
                <a:latin typeface="Consolas" panose="020B0609020204030204" pitchFamily="49" charset="0"/>
                <a:ea typeface="微软雅黑" panose="020B0503020204020204" pitchFamily="34" charset="-122"/>
                <a:cs typeface="Consolas" panose="020B0609020204030204" pitchFamily="49" charset="0"/>
              </a:rPr>
              <a:t> double </a:t>
            </a:r>
            <a:r>
              <a:rPr lang="en-US" altLang="zh-CN" dirty="0" err="1" smtClean="0">
                <a:latin typeface="Consolas" panose="020B0609020204030204" pitchFamily="49" charset="0"/>
                <a:ea typeface="微软雅黑" panose="020B0503020204020204" pitchFamily="34" charset="-122"/>
                <a:cs typeface="Consolas" panose="020B0609020204030204" pitchFamily="49" charset="0"/>
              </a:rPr>
              <a:t>mprice</a:t>
            </a:r>
            <a:r>
              <a:rPr lang="en-US" altLang="zh-CN" dirty="0" smtClean="0">
                <a:latin typeface="Consolas" panose="020B0609020204030204" pitchFamily="49" charset="0"/>
                <a:ea typeface="微软雅黑" panose="020B0503020204020204" pitchFamily="34" charset="-122"/>
                <a:cs typeface="Consolas" panose="020B0609020204030204" pitchFamily="49" charset="0"/>
              </a:rPr>
              <a:t>;</a:t>
            </a:r>
            <a:endParaRPr lang="en-US" altLang="zh-CN" dirty="0" smtClean="0">
              <a:latin typeface="Consolas" panose="020B0609020204030204" pitchFamily="49" charset="0"/>
              <a:ea typeface="微软雅黑" panose="020B0503020204020204" pitchFamily="34" charset="-122"/>
              <a:cs typeface="Consolas" panose="020B0609020204030204" pitchFamily="49" charset="0"/>
            </a:endParaRPr>
          </a:p>
          <a:p>
            <a:pPr>
              <a:lnSpc>
                <a:spcPct val="150000"/>
              </a:lnSpc>
            </a:pPr>
            <a:r>
              <a:rPr lang="en-US" altLang="zh-CN" dirty="0" smtClean="0">
                <a:latin typeface="Consolas" panose="020B0609020204030204" pitchFamily="49" charset="0"/>
                <a:ea typeface="微软雅黑" panose="020B0503020204020204" pitchFamily="34" charset="-122"/>
                <a:cs typeface="Consolas" panose="020B0609020204030204" pitchFamily="49" charset="0"/>
              </a:rPr>
              <a:t>};</a:t>
            </a:r>
            <a:endParaRPr lang="en-US" altLang="zh-CN" dirty="0">
              <a:latin typeface="微软雅黑" panose="020B0503020204020204" pitchFamily="34" charset="-122"/>
              <a:ea typeface="微软雅黑" panose="020B0503020204020204" pitchFamily="34" charset="-122"/>
              <a:cs typeface="Consolas" panose="020B0609020204030204" pitchFamily="49" charset="0"/>
            </a:endParaRPr>
          </a:p>
        </p:txBody>
      </p:sp>
      <p:sp>
        <p:nvSpPr>
          <p:cNvPr id="5" name="文本框 4"/>
          <p:cNvSpPr txBox="1"/>
          <p:nvPr/>
        </p:nvSpPr>
        <p:spPr>
          <a:xfrm>
            <a:off x="2366137" y="4211796"/>
            <a:ext cx="646331" cy="369332"/>
          </a:xfrm>
          <a:prstGeom prst="rect">
            <a:avLst/>
          </a:prstGeom>
          <a:noFill/>
        </p:spPr>
        <p:txBody>
          <a:bodyPr wrap="none" rtlCol="0">
            <a:spAutoFit/>
          </a:bodyPr>
          <a:lstStyle/>
          <a:p>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属性</a:t>
            </a:r>
            <a:endParaRPr lang="zh-CN" altLang="en-US"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2367815" y="1700808"/>
            <a:ext cx="646331" cy="369332"/>
          </a:xfrm>
          <a:prstGeom prst="rect">
            <a:avLst/>
          </a:prstGeom>
          <a:noFill/>
        </p:spPr>
        <p:txBody>
          <a:bodyPr wrap="none" rtlCol="0">
            <a:spAutoFit/>
          </a:bodyPr>
          <a:lstStyle/>
          <a:p>
            <a:r>
              <a:rPr lang="zh-CN" altLang="en-US" dirty="0" smtClean="0">
                <a:solidFill>
                  <a:schemeClr val="tx1">
                    <a:lumMod val="65000"/>
                    <a:lumOff val="35000"/>
                  </a:schemeClr>
                </a:solidFill>
                <a:latin typeface="微软雅黑" panose="020B0503020204020204" pitchFamily="34" charset="-122"/>
                <a:ea typeface="微软雅黑" panose="020B0503020204020204" pitchFamily="34" charset="-122"/>
              </a:rPr>
              <a:t>行为</a:t>
            </a:r>
            <a:endParaRPr lang="zh-CN" altLang="en-US"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8" name="灯片编号占位符 7"/>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5" grpId="0"/>
      <p:bldP spid="7"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示例</a:t>
            </a:r>
            <a:r>
              <a:rPr lang="zh-CN" altLang="en-US" dirty="0" smtClean="0"/>
              <a:t>：</a:t>
            </a:r>
            <a:r>
              <a:rPr lang="en-US" altLang="zh-CN" dirty="0">
                <a:latin typeface="Consolas" panose="020B0609020204030204" pitchFamily="49" charset="0"/>
                <a:cs typeface="Consolas" panose="020B0609020204030204" pitchFamily="49" charset="0"/>
              </a:rPr>
              <a:t>“+” </a:t>
            </a:r>
            <a:r>
              <a:rPr lang="zh-CN" altLang="en-US" dirty="0"/>
              <a:t>操作符的</a:t>
            </a:r>
            <a:r>
              <a:rPr lang="zh-CN" altLang="en-US" dirty="0" smtClean="0"/>
              <a:t>重载（续）</a:t>
            </a:r>
            <a:endParaRPr lang="zh-CN" altLang="en-US" dirty="0"/>
          </a:p>
        </p:txBody>
      </p:sp>
      <p:sp>
        <p:nvSpPr>
          <p:cNvPr id="4" name="TextBox 3"/>
          <p:cNvSpPr txBox="1"/>
          <p:nvPr/>
        </p:nvSpPr>
        <p:spPr>
          <a:xfrm>
            <a:off x="2339752" y="3441774"/>
            <a:ext cx="6264696" cy="923330"/>
          </a:xfrm>
          <a:prstGeom prst="rect">
            <a:avLst/>
          </a:prstGeom>
          <a:solidFill>
            <a:schemeClr val="accent1">
              <a:lumMod val="20000"/>
              <a:lumOff val="80000"/>
            </a:schemeClr>
          </a:solidFill>
          <a:ln w="19050">
            <a:noFill/>
          </a:ln>
        </p:spPr>
        <p:txBody>
          <a:bodyPr wrap="square" rtlCol="0">
            <a:spAutoFit/>
          </a:bodyPr>
          <a:lstStyle>
            <a:defPPr>
              <a:defRPr lang="zh-CN"/>
            </a:defPPr>
            <a:lvl1pPr>
              <a:lnSpc>
                <a:spcPct val="150000"/>
              </a:lnSpc>
              <a:defRPr b="0">
                <a:latin typeface="Consolas" panose="020B0609020204030204" pitchFamily="49" charset="0"/>
                <a:ea typeface="微软雅黑" panose="020B0503020204020204" pitchFamily="34" charset="-122"/>
                <a:cs typeface="Consolas" panose="020B0609020204030204" pitchFamily="49" charset="0"/>
              </a:defRPr>
            </a:lvl1pPr>
          </a:lstStyle>
          <a:p>
            <a:r>
              <a:rPr lang="en-US" altLang="zh-CN" dirty="0" smtClean="0"/>
              <a:t>      Complex c1(3,4),c2(5,-10),c3;</a:t>
            </a:r>
            <a:endParaRPr lang="en-US" altLang="zh-CN" dirty="0" smtClean="0"/>
          </a:p>
          <a:p>
            <a:r>
              <a:rPr lang="en-US" altLang="zh-CN" dirty="0" smtClean="0"/>
              <a:t>      c3 = c1  </a:t>
            </a:r>
            <a:r>
              <a:rPr lang="en-US" altLang="zh-CN" b="1" dirty="0" smtClean="0">
                <a:solidFill>
                  <a:srgbClr val="FF0000"/>
                </a:solidFill>
              </a:rPr>
              <a:t>+</a:t>
            </a:r>
            <a:r>
              <a:rPr lang="en-US" altLang="zh-CN" dirty="0" smtClean="0"/>
              <a:t>  c2;</a:t>
            </a:r>
            <a:endParaRPr lang="en-US" altLang="zh-CN" dirty="0"/>
          </a:p>
        </p:txBody>
      </p:sp>
      <p:sp>
        <p:nvSpPr>
          <p:cNvPr id="5" name="矩形 4"/>
          <p:cNvSpPr/>
          <p:nvPr/>
        </p:nvSpPr>
        <p:spPr>
          <a:xfrm>
            <a:off x="3707904" y="3990108"/>
            <a:ext cx="783813" cy="347266"/>
          </a:xfrm>
          <a:prstGeom prst="rect">
            <a:avLst/>
          </a:prstGeom>
          <a:noFill/>
          <a:ln w="12700">
            <a:solidFill>
              <a:srgbClr val="3814B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2949205" y="4869160"/>
            <a:ext cx="3206971" cy="400110"/>
          </a:xfrm>
          <a:prstGeom prst="rect">
            <a:avLst/>
          </a:prstGeom>
          <a:noFill/>
        </p:spPr>
        <p:txBody>
          <a:bodyPr wrap="square" rtlCol="0">
            <a:spAutoFit/>
          </a:bodyPr>
          <a:lstStyle/>
          <a:p>
            <a:r>
              <a:rPr lang="en-US" altLang="zh-CN" sz="2000" dirty="0" smtClean="0">
                <a:latin typeface="Consolas" panose="020B0609020204030204" pitchFamily="49" charset="0"/>
                <a:cs typeface="Consolas" panose="020B0609020204030204" pitchFamily="49" charset="0"/>
              </a:rPr>
              <a:t>c1</a:t>
            </a:r>
            <a:r>
              <a:rPr lang="en-US" altLang="zh-CN" sz="2000" b="1" dirty="0" smtClean="0">
                <a:solidFill>
                  <a:srgbClr val="FF0000"/>
                </a:solidFill>
                <a:latin typeface="Consolas" panose="020B0609020204030204" pitchFamily="49" charset="0"/>
                <a:cs typeface="Consolas" panose="020B0609020204030204" pitchFamily="49" charset="0"/>
              </a:rPr>
              <a:t>.</a:t>
            </a:r>
            <a:r>
              <a:rPr lang="en-US" altLang="zh-CN" sz="2000" b="1" dirty="0" smtClean="0">
                <a:solidFill>
                  <a:srgbClr val="3814B0"/>
                </a:solidFill>
                <a:latin typeface="Consolas" panose="020B0609020204030204" pitchFamily="49" charset="0"/>
                <a:cs typeface="Consolas" panose="020B0609020204030204" pitchFamily="49" charset="0"/>
              </a:rPr>
              <a:t>operator+ </a:t>
            </a:r>
            <a:r>
              <a:rPr lang="en-US" altLang="zh-CN" sz="2000" dirty="0" smtClean="0">
                <a:latin typeface="Consolas" panose="020B0609020204030204" pitchFamily="49" charset="0"/>
                <a:cs typeface="Consolas" panose="020B0609020204030204" pitchFamily="49" charset="0"/>
              </a:rPr>
              <a:t>(    )</a:t>
            </a:r>
            <a:endParaRPr lang="zh-CN" altLang="en-US" sz="2000" dirty="0">
              <a:latin typeface="Consolas" panose="020B0609020204030204" pitchFamily="49" charset="0"/>
              <a:cs typeface="Consolas" panose="020B0609020204030204" pitchFamily="49" charset="0"/>
            </a:endParaRPr>
          </a:p>
        </p:txBody>
      </p:sp>
      <p:sp>
        <p:nvSpPr>
          <p:cNvPr id="11" name="文本框 10"/>
          <p:cNvSpPr txBox="1"/>
          <p:nvPr/>
        </p:nvSpPr>
        <p:spPr>
          <a:xfrm>
            <a:off x="5076056" y="4846548"/>
            <a:ext cx="466794" cy="400110"/>
          </a:xfrm>
          <a:prstGeom prst="rect">
            <a:avLst/>
          </a:prstGeom>
          <a:noFill/>
        </p:spPr>
        <p:txBody>
          <a:bodyPr wrap="none" rtlCol="0">
            <a:spAutoFit/>
          </a:bodyPr>
          <a:lstStyle/>
          <a:p>
            <a:r>
              <a:rPr lang="en-US" altLang="zh-CN" sz="2000" dirty="0" smtClean="0">
                <a:latin typeface="Consolas" panose="020B0609020204030204" pitchFamily="49" charset="0"/>
                <a:cs typeface="Consolas" panose="020B0609020204030204" pitchFamily="49" charset="0"/>
              </a:rPr>
              <a:t>c2</a:t>
            </a:r>
            <a:endParaRPr lang="zh-CN" altLang="en-US" sz="2000" dirty="0">
              <a:latin typeface="Consolas" panose="020B0609020204030204" pitchFamily="49" charset="0"/>
              <a:cs typeface="Consolas" panose="020B0609020204030204" pitchFamily="49" charset="0"/>
            </a:endParaRPr>
          </a:p>
        </p:txBody>
      </p:sp>
      <p:sp>
        <p:nvSpPr>
          <p:cNvPr id="15" name="矩形 14"/>
          <p:cNvSpPr/>
          <p:nvPr/>
        </p:nvSpPr>
        <p:spPr>
          <a:xfrm>
            <a:off x="2982594" y="4899392"/>
            <a:ext cx="3029565" cy="414652"/>
          </a:xfrm>
          <a:prstGeom prst="rect">
            <a:avLst/>
          </a:prstGeom>
          <a:noFill/>
          <a:ln w="12700">
            <a:solidFill>
              <a:srgbClr val="3814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p:nvSpPr>
        <p:spPr>
          <a:xfrm>
            <a:off x="2272592" y="5569132"/>
            <a:ext cx="6757685" cy="338554"/>
          </a:xfrm>
          <a:prstGeom prst="rect">
            <a:avLst/>
          </a:prstGeom>
          <a:noFill/>
        </p:spPr>
        <p:txBody>
          <a:bodyPr wrap="square" rtlCol="0">
            <a:spAutoFit/>
          </a:bodyPr>
          <a:lstStyle/>
          <a:p>
            <a:r>
              <a:rPr lang="zh-CN" altLang="en-US" sz="1600" dirty="0" smtClean="0"/>
              <a:t>❶</a:t>
            </a:r>
            <a:r>
              <a:rPr lang="en-US" altLang="zh-CN" sz="1600" dirty="0" smtClean="0">
                <a:solidFill>
                  <a:schemeClr val="tx1">
                    <a:lumMod val="75000"/>
                    <a:lumOff val="25000"/>
                  </a:schemeClr>
                </a:solidFill>
                <a:latin typeface="Consolas" panose="020B0609020204030204" pitchFamily="49" charset="0"/>
                <a:ea typeface="微软雅黑" panose="020B0503020204020204" pitchFamily="34" charset="-122"/>
                <a:cs typeface="Consolas" panose="020B0609020204030204" pitchFamily="49" charset="0"/>
              </a:rPr>
              <a:t> “c1 + ” </a:t>
            </a:r>
            <a:r>
              <a:rPr lang="zh-CN" altLang="en-US" sz="1600" dirty="0" smtClean="0">
                <a:solidFill>
                  <a:schemeClr val="tx1">
                    <a:lumMod val="75000"/>
                    <a:lumOff val="25000"/>
                  </a:schemeClr>
                </a:solidFill>
                <a:latin typeface="Consolas" panose="020B0609020204030204" pitchFamily="49" charset="0"/>
                <a:ea typeface="微软雅黑" panose="020B0503020204020204" pitchFamily="34" charset="-122"/>
                <a:cs typeface="Consolas" panose="020B0609020204030204" pitchFamily="49" charset="0"/>
              </a:rPr>
              <a:t>被替换为 </a:t>
            </a:r>
            <a:r>
              <a:rPr lang="en-US" altLang="zh-CN" sz="1600" dirty="0" smtClean="0">
                <a:solidFill>
                  <a:schemeClr val="tx1">
                    <a:lumMod val="75000"/>
                    <a:lumOff val="25000"/>
                  </a:schemeClr>
                </a:solidFill>
                <a:latin typeface="Consolas" panose="020B0609020204030204" pitchFamily="49" charset="0"/>
                <a:ea typeface="微软雅黑" panose="020B0503020204020204" pitchFamily="34" charset="-122"/>
                <a:cs typeface="Consolas" panose="020B0609020204030204" pitchFamily="49" charset="0"/>
              </a:rPr>
              <a:t>“c1.operator+()” </a:t>
            </a:r>
            <a:r>
              <a:rPr lang="zh-CN" altLang="en-US" sz="1600" dirty="0" smtClean="0">
                <a:solidFill>
                  <a:schemeClr val="tx1">
                    <a:lumMod val="75000"/>
                    <a:lumOff val="25000"/>
                  </a:schemeClr>
                </a:solidFill>
                <a:latin typeface="Consolas" panose="020B0609020204030204" pitchFamily="49" charset="0"/>
                <a:ea typeface="微软雅黑" panose="020B0503020204020204" pitchFamily="34" charset="-122"/>
                <a:cs typeface="Consolas" panose="020B0609020204030204" pitchFamily="49" charset="0"/>
              </a:rPr>
              <a:t>成员函数调用的形式</a:t>
            </a:r>
            <a:endParaRPr lang="en-US" altLang="zh-CN" sz="1600" dirty="0" smtClean="0">
              <a:solidFill>
                <a:schemeClr val="tx1">
                  <a:lumMod val="75000"/>
                  <a:lumOff val="25000"/>
                </a:schemeClr>
              </a:solidFill>
              <a:latin typeface="Consolas" panose="020B0609020204030204" pitchFamily="49" charset="0"/>
              <a:ea typeface="微软雅黑" panose="020B0503020204020204" pitchFamily="34" charset="-122"/>
              <a:cs typeface="Consolas" panose="020B0609020204030204" pitchFamily="49" charset="0"/>
            </a:endParaRPr>
          </a:p>
        </p:txBody>
      </p:sp>
      <p:sp>
        <p:nvSpPr>
          <p:cNvPr id="17" name="文本框 16"/>
          <p:cNvSpPr txBox="1"/>
          <p:nvPr/>
        </p:nvSpPr>
        <p:spPr>
          <a:xfrm>
            <a:off x="2267744" y="6078487"/>
            <a:ext cx="5675517" cy="338554"/>
          </a:xfrm>
          <a:prstGeom prst="rect">
            <a:avLst/>
          </a:prstGeom>
          <a:noFill/>
        </p:spPr>
        <p:txBody>
          <a:bodyPr wrap="square" rtlCol="0">
            <a:spAutoFit/>
          </a:bodyPr>
          <a:lstStyle/>
          <a:p>
            <a:r>
              <a:rPr lang="zh-CN" altLang="en-US" sz="1600" dirty="0" smtClean="0">
                <a:latin typeface="Calibri" panose="020F0502020204030204" charset="0"/>
              </a:rPr>
              <a:t>❷</a:t>
            </a:r>
            <a:r>
              <a:rPr lang="zh-CN" altLang="en-US" sz="1600" dirty="0" smtClean="0"/>
              <a:t>   </a:t>
            </a:r>
            <a:r>
              <a:rPr lang="en-US" altLang="zh-CN" sz="1600" dirty="0" smtClean="0">
                <a:solidFill>
                  <a:schemeClr val="tx1">
                    <a:lumMod val="75000"/>
                    <a:lumOff val="25000"/>
                  </a:schemeClr>
                </a:solidFill>
                <a:latin typeface="Consolas" panose="020B0609020204030204" pitchFamily="49" charset="0"/>
                <a:ea typeface="微软雅黑" panose="020B0503020204020204" pitchFamily="34" charset="-122"/>
                <a:cs typeface="Consolas" panose="020B0609020204030204" pitchFamily="49" charset="0"/>
              </a:rPr>
              <a:t>“c2” </a:t>
            </a:r>
            <a:r>
              <a:rPr lang="zh-CN" altLang="en-US" sz="1600" dirty="0" smtClean="0">
                <a:solidFill>
                  <a:schemeClr val="tx1">
                    <a:lumMod val="75000"/>
                    <a:lumOff val="25000"/>
                  </a:schemeClr>
                </a:solidFill>
                <a:latin typeface="Consolas" panose="020B0609020204030204" pitchFamily="49" charset="0"/>
                <a:ea typeface="微软雅黑" panose="020B0503020204020204" pitchFamily="34" charset="-122"/>
                <a:cs typeface="Consolas" panose="020B0609020204030204" pitchFamily="49" charset="0"/>
              </a:rPr>
              <a:t>被作为实参传递给 </a:t>
            </a:r>
            <a:r>
              <a:rPr lang="en-US" altLang="zh-CN" sz="1600" dirty="0" smtClean="0">
                <a:solidFill>
                  <a:schemeClr val="tx1">
                    <a:lumMod val="75000"/>
                    <a:lumOff val="25000"/>
                  </a:schemeClr>
                </a:solidFill>
                <a:latin typeface="Consolas" panose="020B0609020204030204" pitchFamily="49" charset="0"/>
                <a:ea typeface="微软雅黑" panose="020B0503020204020204" pitchFamily="34" charset="-122"/>
                <a:cs typeface="Consolas" panose="020B0609020204030204" pitchFamily="49" charset="0"/>
              </a:rPr>
              <a:t>“c1.operator+()” </a:t>
            </a:r>
            <a:r>
              <a:rPr lang="zh-CN" altLang="en-US" sz="1600" dirty="0" smtClean="0">
                <a:solidFill>
                  <a:schemeClr val="tx1">
                    <a:lumMod val="75000"/>
                    <a:lumOff val="25000"/>
                  </a:schemeClr>
                </a:solidFill>
                <a:latin typeface="Consolas" panose="020B0609020204030204" pitchFamily="49" charset="0"/>
                <a:ea typeface="微软雅黑" panose="020B0503020204020204" pitchFamily="34" charset="-122"/>
                <a:cs typeface="Consolas" panose="020B0609020204030204" pitchFamily="49" charset="0"/>
              </a:rPr>
              <a:t>成员函数</a:t>
            </a:r>
            <a:endParaRPr lang="en-US" altLang="zh-CN" sz="1600" dirty="0" smtClean="0">
              <a:solidFill>
                <a:schemeClr val="tx1">
                  <a:lumMod val="75000"/>
                  <a:lumOff val="25000"/>
                </a:schemeClr>
              </a:solidFill>
              <a:latin typeface="Consolas" panose="020B0609020204030204" pitchFamily="49" charset="0"/>
              <a:ea typeface="微软雅黑" panose="020B0503020204020204" pitchFamily="34" charset="-122"/>
              <a:cs typeface="Consolas" panose="020B0609020204030204" pitchFamily="49" charset="0"/>
            </a:endParaRPr>
          </a:p>
        </p:txBody>
      </p:sp>
      <p:sp>
        <p:nvSpPr>
          <p:cNvPr id="18" name="TextBox 3"/>
          <p:cNvSpPr txBox="1"/>
          <p:nvPr/>
        </p:nvSpPr>
        <p:spPr>
          <a:xfrm>
            <a:off x="2339752" y="1110368"/>
            <a:ext cx="6264696" cy="2169825"/>
          </a:xfrm>
          <a:prstGeom prst="rect">
            <a:avLst/>
          </a:prstGeom>
          <a:solidFill>
            <a:srgbClr val="FFFF73"/>
          </a:solidFill>
          <a:ln w="19050">
            <a:noFill/>
          </a:ln>
        </p:spPr>
        <p:txBody>
          <a:bodyPr wrap="square" rtlCol="0">
            <a:spAutoFit/>
          </a:bodyPr>
          <a:lstStyle/>
          <a:p>
            <a:pPr>
              <a:lnSpc>
                <a:spcPct val="150000"/>
              </a:lnSpc>
            </a:pPr>
            <a:r>
              <a:rPr lang="en-US" altLang="zh-CN" dirty="0" smtClean="0">
                <a:latin typeface="Consolas" panose="020B0609020204030204" pitchFamily="49" charset="0"/>
                <a:ea typeface="微软雅黑" panose="020B0503020204020204" pitchFamily="34" charset="-122"/>
                <a:cs typeface="Consolas" panose="020B0609020204030204" pitchFamily="49" charset="0"/>
              </a:rPr>
              <a:t>class Complex { </a:t>
            </a:r>
            <a:endParaRPr lang="en-US" altLang="zh-CN" dirty="0" smtClean="0">
              <a:latin typeface="Consolas" panose="020B0609020204030204" pitchFamily="49" charset="0"/>
              <a:ea typeface="微软雅黑" panose="020B0503020204020204" pitchFamily="34" charset="-122"/>
              <a:cs typeface="Consolas" panose="020B0609020204030204" pitchFamily="49" charset="0"/>
            </a:endParaRPr>
          </a:p>
          <a:p>
            <a:pPr>
              <a:lnSpc>
                <a:spcPct val="150000"/>
              </a:lnSpc>
            </a:pPr>
            <a:r>
              <a:rPr lang="en-US" altLang="zh-CN" dirty="0">
                <a:latin typeface="Consolas" panose="020B0609020204030204" pitchFamily="49" charset="0"/>
                <a:ea typeface="微软雅黑" panose="020B0503020204020204" pitchFamily="34" charset="-122"/>
                <a:cs typeface="Consolas" panose="020B0609020204030204" pitchFamily="49" charset="0"/>
              </a:rPr>
              <a:t> </a:t>
            </a:r>
            <a:r>
              <a:rPr lang="en-US" altLang="zh-CN" dirty="0" smtClean="0">
                <a:latin typeface="Consolas" panose="020B0609020204030204" pitchFamily="49" charset="0"/>
                <a:ea typeface="微软雅黑" panose="020B0503020204020204" pitchFamily="34" charset="-122"/>
                <a:cs typeface="Consolas" panose="020B0609020204030204" pitchFamily="49" charset="0"/>
              </a:rPr>
              <a:t> … …</a:t>
            </a:r>
            <a:endParaRPr lang="en-US" altLang="zh-CN" dirty="0">
              <a:latin typeface="Consolas" panose="020B0609020204030204" pitchFamily="49" charset="0"/>
              <a:ea typeface="微软雅黑" panose="020B0503020204020204" pitchFamily="34" charset="-122"/>
              <a:cs typeface="Consolas" panose="020B0609020204030204" pitchFamily="49" charset="0"/>
            </a:endParaRPr>
          </a:p>
          <a:p>
            <a:pPr>
              <a:lnSpc>
                <a:spcPct val="150000"/>
              </a:lnSpc>
            </a:pPr>
            <a:r>
              <a:rPr lang="en-US" altLang="zh-CN" dirty="0" smtClean="0">
                <a:latin typeface="Consolas" panose="020B0609020204030204" pitchFamily="49" charset="0"/>
                <a:ea typeface="微软雅黑" panose="020B0503020204020204" pitchFamily="34" charset="-122"/>
                <a:cs typeface="Consolas" panose="020B0609020204030204" pitchFamily="49" charset="0"/>
              </a:rPr>
              <a:t>  Complex </a:t>
            </a:r>
            <a:r>
              <a:rPr lang="en-US" altLang="zh-CN" dirty="0" smtClean="0">
                <a:solidFill>
                  <a:srgbClr val="3814B0"/>
                </a:solidFill>
                <a:latin typeface="Consolas" panose="020B0609020204030204" pitchFamily="49" charset="0"/>
                <a:ea typeface="微软雅黑" panose="020B0503020204020204" pitchFamily="34" charset="-122"/>
                <a:cs typeface="Consolas" panose="020B0609020204030204" pitchFamily="49" charset="0"/>
              </a:rPr>
              <a:t>operator</a:t>
            </a:r>
            <a:r>
              <a:rPr lang="en-US" altLang="zh-CN" dirty="0" smtClean="0">
                <a:latin typeface="Consolas" panose="020B0609020204030204" pitchFamily="49" charset="0"/>
                <a:ea typeface="微软雅黑" panose="020B0503020204020204" pitchFamily="34" charset="-122"/>
                <a:cs typeface="Consolas" panose="020B0609020204030204" pitchFamily="49" charset="0"/>
              </a:rPr>
              <a:t> </a:t>
            </a:r>
            <a:r>
              <a:rPr lang="en-US" altLang="zh-CN" dirty="0" smtClean="0">
                <a:solidFill>
                  <a:srgbClr val="FF0000"/>
                </a:solidFill>
                <a:latin typeface="Consolas" panose="020B0609020204030204" pitchFamily="49" charset="0"/>
                <a:ea typeface="微软雅黑" panose="020B0503020204020204" pitchFamily="34" charset="-122"/>
                <a:cs typeface="Consolas" panose="020B0609020204030204" pitchFamily="49" charset="0"/>
              </a:rPr>
              <a:t>+</a:t>
            </a:r>
            <a:r>
              <a:rPr lang="en-US" altLang="zh-CN" dirty="0" smtClean="0">
                <a:latin typeface="Consolas" panose="020B0609020204030204" pitchFamily="49" charset="0"/>
                <a:ea typeface="微软雅黑" panose="020B0503020204020204" pitchFamily="34" charset="-122"/>
                <a:cs typeface="Consolas" panose="020B0609020204030204" pitchFamily="49" charset="0"/>
              </a:rPr>
              <a:t> ( Complex &amp; c2 );</a:t>
            </a:r>
            <a:endParaRPr lang="en-US" altLang="zh-CN" dirty="0" smtClean="0">
              <a:latin typeface="Consolas" panose="020B0609020204030204" pitchFamily="49" charset="0"/>
              <a:ea typeface="微软雅黑" panose="020B0503020204020204" pitchFamily="34" charset="-122"/>
              <a:cs typeface="Consolas" panose="020B0609020204030204" pitchFamily="49" charset="0"/>
            </a:endParaRPr>
          </a:p>
          <a:p>
            <a:pPr>
              <a:lnSpc>
                <a:spcPct val="150000"/>
              </a:lnSpc>
            </a:pPr>
            <a:r>
              <a:rPr lang="en-US" altLang="zh-CN" dirty="0">
                <a:latin typeface="Consolas" panose="020B0609020204030204" pitchFamily="49" charset="0"/>
                <a:ea typeface="微软雅黑" panose="020B0503020204020204" pitchFamily="34" charset="-122"/>
                <a:cs typeface="Consolas" panose="020B0609020204030204" pitchFamily="49" charset="0"/>
              </a:rPr>
              <a:t> </a:t>
            </a:r>
            <a:r>
              <a:rPr lang="en-US" altLang="zh-CN" dirty="0" smtClean="0">
                <a:latin typeface="Consolas" panose="020B0609020204030204" pitchFamily="49" charset="0"/>
                <a:ea typeface="微软雅黑" panose="020B0503020204020204" pitchFamily="34" charset="-122"/>
                <a:cs typeface="Consolas" panose="020B0609020204030204" pitchFamily="49" charset="0"/>
              </a:rPr>
              <a:t> … … </a:t>
            </a:r>
            <a:endParaRPr lang="en-US" altLang="zh-CN" dirty="0" smtClean="0">
              <a:latin typeface="Consolas" panose="020B0609020204030204" pitchFamily="49" charset="0"/>
              <a:ea typeface="微软雅黑" panose="020B0503020204020204" pitchFamily="34" charset="-122"/>
              <a:cs typeface="Consolas" panose="020B0609020204030204" pitchFamily="49" charset="0"/>
            </a:endParaRPr>
          </a:p>
          <a:p>
            <a:pPr>
              <a:lnSpc>
                <a:spcPct val="150000"/>
              </a:lnSpc>
            </a:pPr>
            <a:r>
              <a:rPr lang="en-US" altLang="zh-CN" dirty="0" smtClean="0">
                <a:latin typeface="Consolas" panose="020B0609020204030204" pitchFamily="49" charset="0"/>
                <a:ea typeface="微软雅黑" panose="020B0503020204020204" pitchFamily="34" charset="-122"/>
                <a:cs typeface="Consolas" panose="020B0609020204030204" pitchFamily="49" charset="0"/>
              </a:rPr>
              <a:t>};</a:t>
            </a:r>
            <a:endParaRPr lang="en-US" altLang="zh-CN" dirty="0" smtClean="0">
              <a:latin typeface="Consolas" panose="020B0609020204030204" pitchFamily="49" charset="0"/>
              <a:ea typeface="微软雅黑" panose="020B0503020204020204" pitchFamily="34" charset="-122"/>
              <a:cs typeface="Consolas" panose="020B0609020204030204" pitchFamily="49" charset="0"/>
            </a:endParaRPr>
          </a:p>
        </p:txBody>
      </p:sp>
      <p:sp>
        <p:nvSpPr>
          <p:cNvPr id="21" name="矩形 20"/>
          <p:cNvSpPr/>
          <p:nvPr/>
        </p:nvSpPr>
        <p:spPr>
          <a:xfrm>
            <a:off x="3419872" y="4428400"/>
            <a:ext cx="415498" cy="369332"/>
          </a:xfrm>
          <a:prstGeom prst="rect">
            <a:avLst/>
          </a:prstGeom>
        </p:spPr>
        <p:txBody>
          <a:bodyPr wrap="none">
            <a:spAutoFit/>
          </a:bodyPr>
          <a:lstStyle/>
          <a:p>
            <a:r>
              <a:rPr lang="zh-CN" altLang="en-US" dirty="0"/>
              <a:t>❶</a:t>
            </a:r>
            <a:endParaRPr lang="zh-CN" altLang="en-US" dirty="0"/>
          </a:p>
        </p:txBody>
      </p:sp>
      <p:sp>
        <p:nvSpPr>
          <p:cNvPr id="22" name="矩形 21"/>
          <p:cNvSpPr/>
          <p:nvPr/>
        </p:nvSpPr>
        <p:spPr>
          <a:xfrm>
            <a:off x="5470978" y="4432442"/>
            <a:ext cx="415498" cy="369332"/>
          </a:xfrm>
          <a:prstGeom prst="rect">
            <a:avLst/>
          </a:prstGeom>
        </p:spPr>
        <p:txBody>
          <a:bodyPr wrap="none">
            <a:spAutoFit/>
          </a:bodyPr>
          <a:lstStyle/>
          <a:p>
            <a:r>
              <a:rPr lang="zh-CN" altLang="en-US" dirty="0">
                <a:latin typeface="Calibri" panose="020F0502020204030204" charset="0"/>
              </a:rPr>
              <a:t>❷</a:t>
            </a:r>
            <a:endParaRPr lang="zh-CN" altLang="en-US" dirty="0"/>
          </a:p>
        </p:txBody>
      </p:sp>
      <p:sp>
        <p:nvSpPr>
          <p:cNvPr id="14" name="下箭头 13"/>
          <p:cNvSpPr/>
          <p:nvPr/>
        </p:nvSpPr>
        <p:spPr>
          <a:xfrm>
            <a:off x="3887924" y="4427058"/>
            <a:ext cx="88558" cy="360040"/>
          </a:xfrm>
          <a:prstGeom prst="downArrow">
            <a:avLst/>
          </a:prstGeom>
          <a:solidFill>
            <a:srgbClr val="3814B0"/>
          </a:solidFill>
          <a:ln>
            <a:solidFill>
              <a:srgbClr val="3814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0" name="肘形连接符 19"/>
          <p:cNvCxnSpPr/>
          <p:nvPr/>
        </p:nvCxnSpPr>
        <p:spPr>
          <a:xfrm rot="16200000" flipH="1">
            <a:off x="4847128" y="4308082"/>
            <a:ext cx="603953" cy="573983"/>
          </a:xfrm>
          <a:prstGeom prst="bentConnector3">
            <a:avLst>
              <a:gd name="adj1" fmla="val 50000"/>
            </a:avLst>
          </a:prstGeom>
          <a:ln w="19050">
            <a:solidFill>
              <a:srgbClr val="3814B0"/>
            </a:solidFill>
            <a:tailEnd type="triangle"/>
          </a:ln>
        </p:spPr>
        <p:style>
          <a:lnRef idx="1">
            <a:schemeClr val="accent1"/>
          </a:lnRef>
          <a:fillRef idx="0">
            <a:schemeClr val="accent1"/>
          </a:fillRef>
          <a:effectRef idx="0">
            <a:schemeClr val="accent1"/>
          </a:effectRef>
          <a:fontRef idx="minor">
            <a:schemeClr val="tx1"/>
          </a:fontRef>
        </p:style>
      </p:cxnSp>
      <p:sp>
        <p:nvSpPr>
          <p:cNvPr id="19" name="灯片编号占位符 18"/>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heel(1)">
                                      <p:cBhvr>
                                        <p:cTn id="7" dur="2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fade">
                                      <p:cBhvr>
                                        <p:cTn id="12" dur="500"/>
                                        <p:tgtEl>
                                          <p:spTgt spid="2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wipe(up)">
                                      <p:cBhvr>
                                        <p:cTn id="17" dur="500"/>
                                        <p:tgtEl>
                                          <p:spTgt spid="14"/>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6"/>
                                        </p:tgtEl>
                                        <p:attrNameLst>
                                          <p:attrName>style.visibility</p:attrName>
                                        </p:attrNameLst>
                                      </p:cBhvr>
                                      <p:to>
                                        <p:strVal val="visible"/>
                                      </p:to>
                                    </p:set>
                                    <p:animEffect transition="in" filter="fade">
                                      <p:cBhvr>
                                        <p:cTn id="20" dur="500"/>
                                        <p:tgtEl>
                                          <p:spTgt spid="16"/>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fade">
                                      <p:cBhvr>
                                        <p:cTn id="25" dur="500"/>
                                        <p:tgtEl>
                                          <p:spTgt spid="6"/>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fade">
                                      <p:cBhvr>
                                        <p:cTn id="28" dur="500"/>
                                        <p:tgtEl>
                                          <p:spTgt spid="15"/>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22"/>
                                        </p:tgtEl>
                                        <p:attrNameLst>
                                          <p:attrName>style.visibility</p:attrName>
                                        </p:attrNameLst>
                                      </p:cBhvr>
                                      <p:to>
                                        <p:strVal val="visible"/>
                                      </p:to>
                                    </p:set>
                                    <p:animEffect transition="in" filter="fade">
                                      <p:cBhvr>
                                        <p:cTn id="33" dur="500"/>
                                        <p:tgtEl>
                                          <p:spTgt spid="22"/>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7"/>
                                        </p:tgtEl>
                                        <p:attrNameLst>
                                          <p:attrName>style.visibility</p:attrName>
                                        </p:attrNameLst>
                                      </p:cBhvr>
                                      <p:to>
                                        <p:strVal val="visible"/>
                                      </p:to>
                                    </p:set>
                                    <p:animEffect transition="in" filter="fade">
                                      <p:cBhvr>
                                        <p:cTn id="36" dur="500"/>
                                        <p:tgtEl>
                                          <p:spTgt spid="17"/>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1" fill="hold" nodeType="clickEffect">
                                  <p:stCondLst>
                                    <p:cond delay="0"/>
                                  </p:stCondLst>
                                  <p:childTnLst>
                                    <p:set>
                                      <p:cBhvr>
                                        <p:cTn id="40" dur="1" fill="hold">
                                          <p:stCondLst>
                                            <p:cond delay="0"/>
                                          </p:stCondLst>
                                        </p:cTn>
                                        <p:tgtEl>
                                          <p:spTgt spid="20"/>
                                        </p:tgtEl>
                                        <p:attrNameLst>
                                          <p:attrName>style.visibility</p:attrName>
                                        </p:attrNameLst>
                                      </p:cBhvr>
                                      <p:to>
                                        <p:strVal val="visible"/>
                                      </p:to>
                                    </p:set>
                                    <p:animEffect transition="in" filter="wipe(up)">
                                      <p:cBhvr>
                                        <p:cTn id="41" dur="500"/>
                                        <p:tgtEl>
                                          <p:spTgt spid="20"/>
                                        </p:tgtEl>
                                      </p:cBhvr>
                                    </p:animEffect>
                                  </p:childTnLst>
                                </p:cTn>
                              </p:par>
                              <p:par>
                                <p:cTn id="42" presetID="22" presetClass="entr" presetSubtype="1" fill="hold" grpId="0" nodeType="withEffect">
                                  <p:stCondLst>
                                    <p:cond delay="0"/>
                                  </p:stCondLst>
                                  <p:childTnLst>
                                    <p:set>
                                      <p:cBhvr>
                                        <p:cTn id="43" dur="1" fill="hold">
                                          <p:stCondLst>
                                            <p:cond delay="0"/>
                                          </p:stCondLst>
                                        </p:cTn>
                                        <p:tgtEl>
                                          <p:spTgt spid="11"/>
                                        </p:tgtEl>
                                        <p:attrNameLst>
                                          <p:attrName>style.visibility</p:attrName>
                                        </p:attrNameLst>
                                      </p:cBhvr>
                                      <p:to>
                                        <p:strVal val="visible"/>
                                      </p:to>
                                    </p:set>
                                    <p:animEffect transition="in" filter="wipe(up)">
                                      <p:cBhvr>
                                        <p:cTn id="44"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11" grpId="0"/>
      <p:bldP spid="15" grpId="0" animBg="1"/>
      <p:bldP spid="16" grpId="0"/>
      <p:bldP spid="17" grpId="0"/>
      <p:bldP spid="21" grpId="0"/>
      <p:bldP spid="22" grpId="0"/>
      <p:bldP spid="14" grpId="0"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 </a:t>
            </a:r>
            <a:r>
              <a:rPr lang="zh-CN" altLang="en-US" dirty="0" smtClean="0"/>
              <a:t>操作符重载的规范</a:t>
            </a:r>
            <a:endParaRPr lang="zh-CN" altLang="en-US" dirty="0"/>
          </a:p>
        </p:txBody>
      </p:sp>
      <p:sp>
        <p:nvSpPr>
          <p:cNvPr id="3" name="内容占位符 2"/>
          <p:cNvSpPr>
            <a:spLocks noGrp="1"/>
          </p:cNvSpPr>
          <p:nvPr>
            <p:ph idx="1"/>
          </p:nvPr>
        </p:nvSpPr>
        <p:spPr>
          <a:xfrm>
            <a:off x="2123728" y="1268760"/>
            <a:ext cx="6660232" cy="5328592"/>
          </a:xfrm>
        </p:spPr>
        <p:txBody>
          <a:bodyPr>
            <a:normAutofit/>
          </a:bodyPr>
          <a:lstStyle/>
          <a:p>
            <a:pPr>
              <a:lnSpc>
                <a:spcPct val="150000"/>
              </a:lnSpc>
            </a:pPr>
            <a:r>
              <a:rPr lang="zh-CN" altLang="en-US" dirty="0" smtClean="0"/>
              <a:t>基本形式：</a:t>
            </a:r>
            <a:endParaRPr lang="en-US" altLang="zh-CN" dirty="0" smtClean="0"/>
          </a:p>
          <a:p>
            <a:pPr>
              <a:lnSpc>
                <a:spcPct val="150000"/>
              </a:lnSpc>
            </a:pPr>
            <a:endParaRPr lang="en-US" altLang="zh-CN" dirty="0" smtClean="0"/>
          </a:p>
          <a:p>
            <a:pPr>
              <a:lnSpc>
                <a:spcPct val="150000"/>
              </a:lnSpc>
            </a:pPr>
            <a:endParaRPr lang="en-US" altLang="zh-CN" dirty="0" smtClean="0"/>
          </a:p>
          <a:p>
            <a:pPr>
              <a:lnSpc>
                <a:spcPct val="150000"/>
              </a:lnSpc>
            </a:pPr>
            <a:r>
              <a:rPr lang="zh-CN" altLang="en-US" dirty="0" smtClean="0"/>
              <a:t>不能被重载的操作符：</a:t>
            </a:r>
            <a:r>
              <a:rPr lang="en-US" altLang="zh-CN" dirty="0" smtClean="0">
                <a:latin typeface="Consolas" panose="020B0609020204030204" pitchFamily="49" charset="0"/>
                <a:cs typeface="Consolas" panose="020B0609020204030204" pitchFamily="49" charset="0"/>
              </a:rPr>
              <a:t>“</a:t>
            </a:r>
            <a:r>
              <a:rPr lang="en-US" altLang="zh-CN" dirty="0" smtClean="0">
                <a:solidFill>
                  <a:srgbClr val="FF0000"/>
                </a:solidFill>
                <a:latin typeface="Consolas" panose="020B0609020204030204" pitchFamily="49" charset="0"/>
                <a:cs typeface="Consolas" panose="020B0609020204030204" pitchFamily="49" charset="0"/>
              </a:rPr>
              <a:t>::</a:t>
            </a:r>
            <a:r>
              <a:rPr lang="en-US" altLang="zh-CN" dirty="0" smtClean="0">
                <a:latin typeface="Consolas" panose="020B0609020204030204" pitchFamily="49" charset="0"/>
                <a:cs typeface="Consolas" panose="020B0609020204030204" pitchFamily="49" charset="0"/>
              </a:rPr>
              <a:t>”, “</a:t>
            </a:r>
            <a:r>
              <a:rPr lang="en-US" altLang="zh-CN" dirty="0" smtClean="0">
                <a:solidFill>
                  <a:srgbClr val="FF0000"/>
                </a:solidFill>
                <a:latin typeface="Consolas" panose="020B0609020204030204" pitchFamily="49" charset="0"/>
                <a:cs typeface="Consolas" panose="020B0609020204030204" pitchFamily="49" charset="0"/>
              </a:rPr>
              <a:t>.*</a:t>
            </a:r>
            <a:r>
              <a:rPr lang="en-US" altLang="zh-CN" dirty="0" smtClean="0">
                <a:latin typeface="Consolas" panose="020B0609020204030204" pitchFamily="49" charset="0"/>
                <a:cs typeface="Consolas" panose="020B0609020204030204" pitchFamily="49" charset="0"/>
              </a:rPr>
              <a:t>”, “</a:t>
            </a:r>
            <a:r>
              <a:rPr lang="en-US" altLang="zh-CN" dirty="0" smtClean="0">
                <a:solidFill>
                  <a:srgbClr val="FF0000"/>
                </a:solidFill>
                <a:latin typeface="Consolas" panose="020B0609020204030204" pitchFamily="49" charset="0"/>
                <a:cs typeface="Consolas" panose="020B0609020204030204" pitchFamily="49" charset="0"/>
              </a:rPr>
              <a:t>.</a:t>
            </a:r>
            <a:r>
              <a:rPr lang="en-US" altLang="zh-CN" dirty="0" smtClean="0">
                <a:latin typeface="Consolas" panose="020B0609020204030204" pitchFamily="49" charset="0"/>
                <a:cs typeface="Consolas" panose="020B0609020204030204" pitchFamily="49" charset="0"/>
              </a:rPr>
              <a:t>”, “</a:t>
            </a:r>
            <a:r>
              <a:rPr lang="en-US" altLang="zh-CN" dirty="0" smtClean="0">
                <a:solidFill>
                  <a:srgbClr val="FF0000"/>
                </a:solidFill>
                <a:latin typeface="Consolas" panose="020B0609020204030204" pitchFamily="49" charset="0"/>
                <a:cs typeface="Consolas" panose="020B0609020204030204" pitchFamily="49" charset="0"/>
              </a:rPr>
              <a:t>?:</a:t>
            </a:r>
            <a:r>
              <a:rPr lang="en-US" altLang="zh-CN" dirty="0" smtClean="0">
                <a:latin typeface="Consolas" panose="020B0609020204030204" pitchFamily="49" charset="0"/>
                <a:cs typeface="Consolas" panose="020B0609020204030204" pitchFamily="49" charset="0"/>
              </a:rPr>
              <a:t>” </a:t>
            </a:r>
            <a:endParaRPr lang="en-US" altLang="zh-CN" dirty="0" smtClean="0">
              <a:latin typeface="Consolas" panose="020B0609020204030204" pitchFamily="49" charset="0"/>
              <a:cs typeface="Consolas" panose="020B0609020204030204" pitchFamily="49" charset="0"/>
            </a:endParaRPr>
          </a:p>
          <a:p>
            <a:pPr>
              <a:lnSpc>
                <a:spcPct val="150000"/>
              </a:lnSpc>
            </a:pPr>
            <a:r>
              <a:rPr lang="zh-CN" altLang="en-US" dirty="0" smtClean="0"/>
              <a:t>不能</a:t>
            </a:r>
            <a:r>
              <a:rPr lang="zh-CN" altLang="en-US" dirty="0"/>
              <a:t>为</a:t>
            </a:r>
            <a:r>
              <a:rPr lang="zh-CN" altLang="en-US" dirty="0" smtClean="0"/>
              <a:t>内置</a:t>
            </a:r>
            <a:r>
              <a:rPr lang="zh-CN" altLang="en-US" dirty="0"/>
              <a:t>类型重载</a:t>
            </a:r>
            <a:r>
              <a:rPr lang="zh-CN" altLang="en-US" dirty="0" smtClean="0"/>
              <a:t>（重新定义）操作符</a:t>
            </a:r>
            <a:endParaRPr lang="en-US" altLang="zh-CN" dirty="0" smtClean="0"/>
          </a:p>
          <a:p>
            <a:pPr>
              <a:lnSpc>
                <a:spcPct val="150000"/>
              </a:lnSpc>
            </a:pPr>
            <a:r>
              <a:rPr lang="zh-CN" altLang="en-US" dirty="0" smtClean="0"/>
              <a:t>被重载的操作符的优先级不能被改变</a:t>
            </a:r>
            <a:endParaRPr lang="en-US" altLang="zh-CN" dirty="0" smtClean="0"/>
          </a:p>
          <a:p>
            <a:pPr>
              <a:lnSpc>
                <a:spcPct val="150000"/>
              </a:lnSpc>
            </a:pPr>
            <a:r>
              <a:rPr lang="zh-CN" altLang="en-US" dirty="0" smtClean="0"/>
              <a:t>当重载操作符的意义不明显时，就尽量不要重载它</a:t>
            </a:r>
            <a:endParaRPr lang="en-US" altLang="zh-CN" dirty="0" smtClean="0"/>
          </a:p>
          <a:p>
            <a:pPr>
              <a:lnSpc>
                <a:spcPct val="150000"/>
              </a:lnSpc>
            </a:pPr>
            <a:r>
              <a:rPr lang="zh-CN" altLang="en-US" dirty="0" smtClean="0"/>
              <a:t>两种常用的操作符重载方式：</a:t>
            </a:r>
            <a:endParaRPr lang="en-US" altLang="zh-CN" dirty="0" smtClean="0"/>
          </a:p>
          <a:p>
            <a:pPr lvl="1">
              <a:lnSpc>
                <a:spcPct val="150000"/>
              </a:lnSpc>
            </a:pPr>
            <a:r>
              <a:rPr lang="zh-CN" altLang="en-US" dirty="0" smtClean="0">
                <a:solidFill>
                  <a:schemeClr val="tx1">
                    <a:lumMod val="65000"/>
                    <a:lumOff val="35000"/>
                  </a:schemeClr>
                </a:solidFill>
              </a:rPr>
              <a:t>重载为非静态成员函数（本章的情况都如此）</a:t>
            </a:r>
            <a:endParaRPr lang="en-US" altLang="zh-CN" dirty="0" smtClean="0">
              <a:solidFill>
                <a:schemeClr val="tx1">
                  <a:lumMod val="65000"/>
                  <a:lumOff val="35000"/>
                </a:schemeClr>
              </a:solidFill>
            </a:endParaRPr>
          </a:p>
          <a:p>
            <a:pPr lvl="1">
              <a:lnSpc>
                <a:spcPct val="150000"/>
              </a:lnSpc>
            </a:pPr>
            <a:r>
              <a:rPr lang="zh-CN" altLang="en-US" dirty="0" smtClean="0">
                <a:solidFill>
                  <a:schemeClr val="tx1">
                    <a:lumMod val="65000"/>
                    <a:lumOff val="35000"/>
                  </a:schemeClr>
                </a:solidFill>
              </a:rPr>
              <a:t>重载为非成员函数（常为友元函数）</a:t>
            </a:r>
            <a:endParaRPr lang="en-US" altLang="zh-CN" dirty="0" smtClean="0">
              <a:solidFill>
                <a:schemeClr val="tx1">
                  <a:lumMod val="65000"/>
                  <a:lumOff val="35000"/>
                </a:schemeClr>
              </a:solidFill>
            </a:endParaRPr>
          </a:p>
        </p:txBody>
      </p:sp>
      <p:sp>
        <p:nvSpPr>
          <p:cNvPr id="4" name="文本框 3"/>
          <p:cNvSpPr txBox="1"/>
          <p:nvPr/>
        </p:nvSpPr>
        <p:spPr>
          <a:xfrm>
            <a:off x="3131840" y="1916832"/>
            <a:ext cx="4573688" cy="830997"/>
          </a:xfrm>
          <a:prstGeom prst="rect">
            <a:avLst/>
          </a:prstGeom>
          <a:noFill/>
          <a:ln w="12700">
            <a:solidFill>
              <a:schemeClr val="tx1"/>
            </a:solidFill>
          </a:ln>
        </p:spPr>
        <p:txBody>
          <a:bodyPr wrap="none" rtlCol="0">
            <a:spAutoFit/>
          </a:bodyPr>
          <a:lstStyle/>
          <a:p>
            <a:r>
              <a:rPr lang="zh-CN" altLang="en-US" sz="1600" dirty="0" smtClean="0">
                <a:latin typeface="Consolas" panose="020B0609020204030204" pitchFamily="49" charset="0"/>
                <a:ea typeface="微软雅黑" panose="020B0503020204020204" pitchFamily="34" charset="-122"/>
                <a:cs typeface="Consolas" panose="020B0609020204030204" pitchFamily="49" charset="0"/>
              </a:rPr>
              <a:t>返回类型  </a:t>
            </a:r>
            <a:r>
              <a:rPr lang="en-US" altLang="zh-CN" sz="1600" b="1" dirty="0" smtClean="0">
                <a:solidFill>
                  <a:srgbClr val="3814B0"/>
                </a:solidFill>
                <a:latin typeface="Consolas" panose="020B0609020204030204" pitchFamily="49" charset="0"/>
                <a:ea typeface="微软雅黑" panose="020B0503020204020204" pitchFamily="34" charset="-122"/>
                <a:cs typeface="Consolas" panose="020B0609020204030204" pitchFamily="49" charset="0"/>
              </a:rPr>
              <a:t>operato</a:t>
            </a:r>
            <a:r>
              <a:rPr lang="en-US" altLang="zh-CN" sz="1600" dirty="0" smtClean="0">
                <a:latin typeface="Consolas" panose="020B0609020204030204" pitchFamily="49" charset="0"/>
                <a:ea typeface="微软雅黑" panose="020B0503020204020204" pitchFamily="34" charset="-122"/>
                <a:cs typeface="Consolas" panose="020B0609020204030204" pitchFamily="49" charset="0"/>
              </a:rPr>
              <a:t>r </a:t>
            </a:r>
            <a:r>
              <a:rPr lang="zh-CN" altLang="en-US" sz="1600" b="1" dirty="0" smtClean="0">
                <a:solidFill>
                  <a:srgbClr val="3814B0"/>
                </a:solidFill>
                <a:latin typeface="Consolas" panose="020B0609020204030204" pitchFamily="49" charset="0"/>
                <a:ea typeface="微软雅黑" panose="020B0503020204020204" pitchFamily="34" charset="-122"/>
                <a:cs typeface="Consolas" panose="020B0609020204030204" pitchFamily="49" charset="0"/>
              </a:rPr>
              <a:t>运算符</a:t>
            </a:r>
            <a:r>
              <a:rPr lang="zh-CN" altLang="en-US" sz="1600" dirty="0" smtClean="0">
                <a:latin typeface="Consolas" panose="020B0609020204030204" pitchFamily="49" charset="0"/>
                <a:ea typeface="微软雅黑" panose="020B0503020204020204" pitchFamily="34" charset="-122"/>
                <a:cs typeface="Consolas" panose="020B0609020204030204" pitchFamily="49" charset="0"/>
              </a:rPr>
              <a:t> </a:t>
            </a:r>
            <a:r>
              <a:rPr lang="en-US" altLang="zh-CN" sz="1600" dirty="0" smtClean="0">
                <a:latin typeface="Consolas" panose="020B0609020204030204" pitchFamily="49" charset="0"/>
                <a:ea typeface="微软雅黑" panose="020B0503020204020204" pitchFamily="34" charset="-122"/>
                <a:cs typeface="Consolas" panose="020B0609020204030204" pitchFamily="49" charset="0"/>
              </a:rPr>
              <a:t>( </a:t>
            </a:r>
            <a:r>
              <a:rPr lang="zh-CN" altLang="en-US" sz="1600" dirty="0" smtClean="0">
                <a:latin typeface="Consolas" panose="020B0609020204030204" pitchFamily="49" charset="0"/>
                <a:ea typeface="微软雅黑" panose="020B0503020204020204" pitchFamily="34" charset="-122"/>
                <a:cs typeface="Consolas" panose="020B0609020204030204" pitchFamily="49" charset="0"/>
              </a:rPr>
              <a:t>参数列表 </a:t>
            </a:r>
            <a:r>
              <a:rPr lang="en-US" altLang="zh-CN" sz="1600" dirty="0" smtClean="0">
                <a:latin typeface="Consolas" panose="020B0609020204030204" pitchFamily="49" charset="0"/>
                <a:ea typeface="微软雅黑" panose="020B0503020204020204" pitchFamily="34" charset="-122"/>
                <a:cs typeface="Consolas" panose="020B0609020204030204" pitchFamily="49" charset="0"/>
              </a:rPr>
              <a:t>) { </a:t>
            </a:r>
            <a:endParaRPr lang="en-US" altLang="zh-CN" sz="1600" dirty="0" smtClean="0">
              <a:latin typeface="Consolas" panose="020B0609020204030204" pitchFamily="49" charset="0"/>
              <a:ea typeface="微软雅黑" panose="020B0503020204020204" pitchFamily="34" charset="-122"/>
              <a:cs typeface="Consolas" panose="020B0609020204030204" pitchFamily="49" charset="0"/>
            </a:endParaRPr>
          </a:p>
          <a:p>
            <a:r>
              <a:rPr lang="en-US" altLang="zh-CN" sz="1600" dirty="0" smtClean="0">
                <a:latin typeface="Consolas" panose="020B0609020204030204" pitchFamily="49" charset="0"/>
                <a:ea typeface="微软雅黑" panose="020B0503020204020204" pitchFamily="34" charset="-122"/>
                <a:cs typeface="Consolas" panose="020B0609020204030204" pitchFamily="49" charset="0"/>
              </a:rPr>
              <a:t>         … …</a:t>
            </a:r>
            <a:r>
              <a:rPr lang="zh-CN" altLang="en-US" sz="1600" dirty="0" smtClean="0">
                <a:latin typeface="Consolas" panose="020B0609020204030204" pitchFamily="49" charset="0"/>
                <a:ea typeface="微软雅黑" panose="020B0503020204020204" pitchFamily="34" charset="-122"/>
                <a:cs typeface="Consolas" panose="020B0609020204030204" pitchFamily="49" charset="0"/>
              </a:rPr>
              <a:t> </a:t>
            </a:r>
            <a:endParaRPr lang="en-US" altLang="zh-CN" sz="1600" dirty="0" smtClean="0">
              <a:latin typeface="Consolas" panose="020B0609020204030204" pitchFamily="49" charset="0"/>
              <a:ea typeface="微软雅黑" panose="020B0503020204020204" pitchFamily="34" charset="-122"/>
              <a:cs typeface="Consolas" panose="020B0609020204030204" pitchFamily="49" charset="0"/>
            </a:endParaRPr>
          </a:p>
          <a:p>
            <a:r>
              <a:rPr lang="en-US" altLang="zh-CN" sz="1600" dirty="0" smtClean="0">
                <a:latin typeface="Consolas" panose="020B0609020204030204" pitchFamily="49" charset="0"/>
                <a:ea typeface="微软雅黑" panose="020B0503020204020204" pitchFamily="34" charset="-122"/>
                <a:cs typeface="Consolas" panose="020B0609020204030204" pitchFamily="49" charset="0"/>
              </a:rPr>
              <a:t>}</a:t>
            </a:r>
            <a:endParaRPr lang="zh-CN" altLang="en-US" sz="1600" dirty="0">
              <a:latin typeface="Consolas" panose="020B0609020204030204" pitchFamily="49" charset="0"/>
              <a:ea typeface="微软雅黑" panose="020B0503020204020204" pitchFamily="34" charset="-122"/>
              <a:cs typeface="Consolas" panose="020B0609020204030204" pitchFamily="49" charset="0"/>
            </a:endParaRPr>
          </a:p>
        </p:txBody>
      </p:sp>
      <p:sp>
        <p:nvSpPr>
          <p:cNvPr id="5" name="灯片编号占位符 4"/>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fade">
                                      <p:cBhvr>
                                        <p:cTn id="37" dur="500"/>
                                        <p:tgtEl>
                                          <p:spTgt spid="3">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9" end="9"/>
                                            </p:txEl>
                                          </p:spTgt>
                                        </p:tgtEl>
                                        <p:attrNameLst>
                                          <p:attrName>style.visibility</p:attrName>
                                        </p:attrNameLst>
                                      </p:cBhvr>
                                      <p:to>
                                        <p:strVal val="visible"/>
                                      </p:to>
                                    </p:set>
                                    <p:animEffect transition="in" filter="fade">
                                      <p:cBhvr>
                                        <p:cTn id="42"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4" name="矩形 3"/>
          <p:cNvSpPr/>
          <p:nvPr/>
        </p:nvSpPr>
        <p:spPr>
          <a:xfrm>
            <a:off x="0" y="3573016"/>
            <a:ext cx="9144000" cy="936104"/>
          </a:xfrm>
          <a:prstGeom prst="rect">
            <a:avLst/>
          </a:prstGeom>
          <a:solidFill>
            <a:srgbClr val="3814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latin typeface="微软雅黑" panose="020B0503020204020204" pitchFamily="34" charset="-122"/>
                <a:ea typeface="微软雅黑" panose="020B0503020204020204" pitchFamily="34" charset="-122"/>
              </a:rPr>
              <a:t>string </a:t>
            </a:r>
            <a:r>
              <a:rPr lang="zh-CN" altLang="en-US" sz="2400" dirty="0" smtClean="0">
                <a:latin typeface="微软雅黑" panose="020B0503020204020204" pitchFamily="34" charset="-122"/>
                <a:ea typeface="微软雅黑" panose="020B0503020204020204" pitchFamily="34" charset="-122"/>
              </a:rPr>
              <a:t>类的设计</a:t>
            </a:r>
            <a:endParaRPr lang="zh-CN" altLang="en-US" sz="2400" dirty="0">
              <a:latin typeface="微软雅黑" panose="020B0503020204020204" pitchFamily="34" charset="-122"/>
              <a:ea typeface="微软雅黑" panose="020B0503020204020204" pitchFamily="34" charset="-122"/>
            </a:endParaRPr>
          </a:p>
        </p:txBody>
      </p:sp>
      <p:sp>
        <p:nvSpPr>
          <p:cNvPr id="5" name="矩形 4"/>
          <p:cNvSpPr/>
          <p:nvPr/>
        </p:nvSpPr>
        <p:spPr>
          <a:xfrm>
            <a:off x="0" y="0"/>
            <a:ext cx="9144000" cy="14127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3419872" y="2452826"/>
            <a:ext cx="2492990" cy="400110"/>
          </a:xfrm>
          <a:prstGeom prst="rect">
            <a:avLst/>
          </a:prstGeom>
          <a:noFill/>
        </p:spPr>
        <p:txBody>
          <a:bodyPr wrap="none" rtlCol="0">
            <a:spAutoFit/>
          </a:bodyPr>
          <a:lstStyle/>
          <a:p>
            <a:r>
              <a:rPr lang="zh-CN" altLang="en-US" sz="2000" dirty="0" smtClean="0">
                <a:solidFill>
                  <a:schemeClr val="tx1">
                    <a:lumMod val="50000"/>
                    <a:lumOff val="50000"/>
                  </a:schemeClr>
                </a:solidFill>
                <a:latin typeface="微软雅黑" panose="020B0503020204020204" pitchFamily="34" charset="-122"/>
                <a:ea typeface="微软雅黑" panose="020B0503020204020204" pitchFamily="34" charset="-122"/>
              </a:rPr>
              <a:t>对象作为函数的参数</a:t>
            </a:r>
            <a:endParaRPr lang="zh-CN" altLang="en-US" sz="20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3419872" y="1172651"/>
            <a:ext cx="1980029" cy="400110"/>
          </a:xfrm>
          <a:prstGeom prst="rect">
            <a:avLst/>
          </a:prstGeom>
          <a:noFill/>
        </p:spPr>
        <p:txBody>
          <a:bodyPr wrap="none" rtlCol="0">
            <a:spAutoFit/>
          </a:bodyPr>
          <a:lstStyle/>
          <a:p>
            <a:r>
              <a:rPr lang="zh-CN" altLang="en-US" sz="2000" dirty="0" smtClean="0">
                <a:solidFill>
                  <a:schemeClr val="tx1">
                    <a:lumMod val="50000"/>
                    <a:lumOff val="50000"/>
                  </a:schemeClr>
                </a:solidFill>
                <a:latin typeface="微软雅黑" panose="020B0503020204020204" pitchFamily="34" charset="-122"/>
                <a:ea typeface="微软雅黑" panose="020B0503020204020204" pitchFamily="34" charset="-122"/>
              </a:rPr>
              <a:t>类与对象的定义</a:t>
            </a:r>
            <a:endParaRPr lang="zh-CN" altLang="en-US" sz="20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3419872" y="1568856"/>
            <a:ext cx="1723549" cy="400110"/>
          </a:xfrm>
          <a:prstGeom prst="rect">
            <a:avLst/>
          </a:prstGeom>
          <a:noFill/>
        </p:spPr>
        <p:txBody>
          <a:bodyPr wrap="none" rtlCol="0">
            <a:spAutoFit/>
          </a:bodyPr>
          <a:lstStyle/>
          <a:p>
            <a:r>
              <a:rPr lang="zh-CN" altLang="en-US" sz="2000" dirty="0" smtClean="0">
                <a:solidFill>
                  <a:schemeClr val="tx1">
                    <a:lumMod val="50000"/>
                    <a:lumOff val="50000"/>
                  </a:schemeClr>
                </a:solidFill>
                <a:latin typeface="微软雅黑" panose="020B0503020204020204" pitchFamily="34" charset="-122"/>
                <a:ea typeface="微软雅黑" panose="020B0503020204020204" pitchFamily="34" charset="-122"/>
              </a:rPr>
              <a:t>类的成员函数</a:t>
            </a:r>
            <a:endParaRPr lang="zh-CN" altLang="en-US" sz="20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3419872" y="1990227"/>
            <a:ext cx="2492990" cy="400110"/>
          </a:xfrm>
          <a:prstGeom prst="rect">
            <a:avLst/>
          </a:prstGeom>
          <a:noFill/>
        </p:spPr>
        <p:txBody>
          <a:bodyPr wrap="none" rtlCol="0">
            <a:spAutoFit/>
          </a:bodyPr>
          <a:lstStyle/>
          <a:p>
            <a:r>
              <a:rPr lang="zh-CN" altLang="en-US" sz="2000" dirty="0" smtClean="0">
                <a:solidFill>
                  <a:schemeClr val="tx1">
                    <a:lumMod val="50000"/>
                    <a:lumOff val="50000"/>
                  </a:schemeClr>
                </a:solidFill>
                <a:latin typeface="微软雅黑" panose="020B0503020204020204" pitchFamily="34" charset="-122"/>
                <a:ea typeface="微软雅黑" panose="020B0503020204020204" pitchFamily="34" charset="-122"/>
              </a:rPr>
              <a:t>类的构造和析构函数</a:t>
            </a:r>
            <a:endParaRPr lang="zh-CN" altLang="en-US" sz="20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11" name="文本框 10"/>
          <p:cNvSpPr txBox="1"/>
          <p:nvPr/>
        </p:nvSpPr>
        <p:spPr>
          <a:xfrm>
            <a:off x="3419872" y="2910362"/>
            <a:ext cx="1467068" cy="400110"/>
          </a:xfrm>
          <a:prstGeom prst="rect">
            <a:avLst/>
          </a:prstGeom>
          <a:noFill/>
        </p:spPr>
        <p:txBody>
          <a:bodyPr wrap="none" rtlCol="0">
            <a:spAutoFit/>
          </a:bodyPr>
          <a:lstStyle/>
          <a:p>
            <a:r>
              <a:rPr lang="zh-CN" altLang="en-US" sz="2000" dirty="0" smtClean="0">
                <a:solidFill>
                  <a:schemeClr val="tx1">
                    <a:lumMod val="50000"/>
                    <a:lumOff val="50000"/>
                  </a:schemeClr>
                </a:solidFill>
                <a:latin typeface="微软雅黑" panose="020B0503020204020204" pitchFamily="34" charset="-122"/>
                <a:ea typeface="微软雅黑" panose="020B0503020204020204" pitchFamily="34" charset="-122"/>
              </a:rPr>
              <a:t>运算符重载</a:t>
            </a:r>
            <a:endParaRPr lang="zh-CN" altLang="en-US" sz="20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12" name="灯片编号占位符 11"/>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string </a:t>
            </a:r>
            <a:r>
              <a:rPr lang="zh-CN" altLang="en-US" dirty="0" smtClean="0"/>
              <a:t>类型</a:t>
            </a:r>
            <a:endParaRPr lang="zh-CN" altLang="en-US" dirty="0"/>
          </a:p>
        </p:txBody>
      </p:sp>
      <p:sp>
        <p:nvSpPr>
          <p:cNvPr id="3" name="内容占位符 2"/>
          <p:cNvSpPr>
            <a:spLocks noGrp="1"/>
          </p:cNvSpPr>
          <p:nvPr>
            <p:ph idx="1"/>
          </p:nvPr>
        </p:nvSpPr>
        <p:spPr>
          <a:xfrm>
            <a:off x="2123728" y="1268760"/>
            <a:ext cx="6660232" cy="2088232"/>
          </a:xfrm>
        </p:spPr>
        <p:txBody>
          <a:bodyPr/>
          <a:lstStyle/>
          <a:p>
            <a:r>
              <a:rPr lang="zh-CN" altLang="en-US" dirty="0" smtClean="0"/>
              <a:t>表示字符串类型，类似于 </a:t>
            </a:r>
            <a:r>
              <a:rPr lang="en-US" altLang="zh-CN" dirty="0" smtClean="0"/>
              <a:t>C </a:t>
            </a:r>
            <a:r>
              <a:rPr lang="zh-CN" altLang="en-US" dirty="0" smtClean="0"/>
              <a:t>中的 </a:t>
            </a:r>
            <a:r>
              <a:rPr lang="en-US" altLang="zh-CN" dirty="0" smtClean="0">
                <a:latin typeface="Consolas" panose="020B0609020204030204" pitchFamily="49" charset="0"/>
                <a:cs typeface="Consolas" panose="020B0609020204030204" pitchFamily="49" charset="0"/>
              </a:rPr>
              <a:t>char*</a:t>
            </a:r>
            <a:endParaRPr lang="en-US" altLang="zh-CN" dirty="0" smtClean="0">
              <a:latin typeface="Consolas" panose="020B0609020204030204" pitchFamily="49" charset="0"/>
              <a:cs typeface="Consolas" panose="020B0609020204030204" pitchFamily="49" charset="0"/>
            </a:endParaRPr>
          </a:p>
        </p:txBody>
      </p:sp>
      <p:sp>
        <p:nvSpPr>
          <p:cNvPr id="4" name="TextBox 3"/>
          <p:cNvSpPr txBox="1"/>
          <p:nvPr/>
        </p:nvSpPr>
        <p:spPr>
          <a:xfrm>
            <a:off x="2566120" y="1897377"/>
            <a:ext cx="6217840" cy="2677656"/>
          </a:xfrm>
          <a:prstGeom prst="rect">
            <a:avLst/>
          </a:prstGeom>
          <a:solidFill>
            <a:srgbClr val="FFFF73"/>
          </a:solidFill>
          <a:ln w="19050">
            <a:noFill/>
          </a:ln>
        </p:spPr>
        <p:txBody>
          <a:bodyPr wrap="square" rtlCol="0">
            <a:spAutoFit/>
          </a:bodyPr>
          <a:lstStyle/>
          <a:p>
            <a:pPr>
              <a:lnSpc>
                <a:spcPct val="150000"/>
              </a:lnSpc>
            </a:pPr>
            <a:r>
              <a:rPr lang="en-US" altLang="zh-CN" sz="1600" dirty="0" smtClean="0">
                <a:latin typeface="Consolas" panose="020B0609020204030204" pitchFamily="49" charset="0"/>
                <a:ea typeface="微软雅黑" panose="020B0503020204020204" pitchFamily="34" charset="-122"/>
                <a:cs typeface="Consolas" panose="020B0609020204030204" pitchFamily="49" charset="0"/>
              </a:rPr>
              <a:t>char*  str1   = “</a:t>
            </a:r>
            <a:r>
              <a:rPr lang="en-US" altLang="zh-CN" sz="1600" dirty="0" err="1" smtClean="0">
                <a:latin typeface="Consolas" panose="020B0609020204030204" pitchFamily="49" charset="0"/>
                <a:ea typeface="微软雅黑" panose="020B0503020204020204" pitchFamily="34" charset="-122"/>
                <a:cs typeface="Consolas" panose="020B0609020204030204" pitchFamily="49" charset="0"/>
              </a:rPr>
              <a:t>hello,bjfu</a:t>
            </a:r>
            <a:r>
              <a:rPr lang="en-US" altLang="zh-CN" sz="1600" dirty="0" smtClean="0">
                <a:latin typeface="Consolas" panose="020B0609020204030204" pitchFamily="49" charset="0"/>
                <a:ea typeface="微软雅黑" panose="020B0503020204020204" pitchFamily="34" charset="-122"/>
                <a:cs typeface="Consolas" panose="020B0609020204030204" pitchFamily="49" charset="0"/>
              </a:rPr>
              <a:t>”;</a:t>
            </a:r>
            <a:endParaRPr lang="en-US" altLang="zh-CN" sz="1600" dirty="0" smtClean="0">
              <a:latin typeface="Consolas" panose="020B0609020204030204" pitchFamily="49" charset="0"/>
              <a:ea typeface="微软雅黑" panose="020B0503020204020204" pitchFamily="34" charset="-122"/>
              <a:cs typeface="Consolas" panose="020B0609020204030204" pitchFamily="49" charset="0"/>
            </a:endParaRPr>
          </a:p>
          <a:p>
            <a:pPr>
              <a:lnSpc>
                <a:spcPct val="150000"/>
              </a:lnSpc>
            </a:pPr>
            <a:r>
              <a:rPr lang="en-US" altLang="zh-CN" sz="1600" dirty="0" smtClean="0">
                <a:latin typeface="Consolas" panose="020B0609020204030204" pitchFamily="49" charset="0"/>
                <a:ea typeface="微软雅黑" panose="020B0503020204020204" pitchFamily="34" charset="-122"/>
                <a:cs typeface="Consolas" panose="020B0609020204030204" pitchFamily="49" charset="0"/>
              </a:rPr>
              <a:t>char   str2[] = {‘h’, ‘e’,…‘u’, ‘\0’}; </a:t>
            </a:r>
            <a:r>
              <a:rPr lang="en-US" altLang="zh-CN" sz="16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a:t>
            </a:r>
            <a:r>
              <a:rPr lang="zh-CN" altLang="en-US" sz="16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注意末尾的 </a:t>
            </a:r>
            <a:r>
              <a:rPr lang="en-US" altLang="zh-CN" sz="16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\0</a:t>
            </a:r>
            <a:endParaRPr lang="en-US" altLang="zh-CN" sz="16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endParaRPr>
          </a:p>
          <a:p>
            <a:pPr>
              <a:lnSpc>
                <a:spcPct val="150000"/>
              </a:lnSpc>
            </a:pPr>
            <a:r>
              <a:rPr lang="en-US" altLang="zh-CN" sz="1600" dirty="0" smtClean="0">
                <a:latin typeface="Consolas" panose="020B0609020204030204" pitchFamily="49" charset="0"/>
                <a:ea typeface="微软雅黑" panose="020B0503020204020204" pitchFamily="34" charset="-122"/>
                <a:cs typeface="Consolas" panose="020B0609020204030204" pitchFamily="49" charset="0"/>
              </a:rPr>
              <a:t>string str3   = “</a:t>
            </a:r>
            <a:r>
              <a:rPr lang="en-US" altLang="zh-CN" sz="1600" dirty="0" err="1" smtClean="0">
                <a:latin typeface="Consolas" panose="020B0609020204030204" pitchFamily="49" charset="0"/>
                <a:ea typeface="微软雅黑" panose="020B0503020204020204" pitchFamily="34" charset="-122"/>
                <a:cs typeface="Consolas" panose="020B0609020204030204" pitchFamily="49" charset="0"/>
              </a:rPr>
              <a:t>hello,bjfu</a:t>
            </a:r>
            <a:r>
              <a:rPr lang="en-US" altLang="zh-CN" sz="1600" dirty="0" smtClean="0">
                <a:latin typeface="Consolas" panose="020B0609020204030204" pitchFamily="49" charset="0"/>
                <a:ea typeface="微软雅黑" panose="020B0503020204020204" pitchFamily="34" charset="-122"/>
                <a:cs typeface="Consolas" panose="020B0609020204030204" pitchFamily="49" charset="0"/>
              </a:rPr>
              <a:t>”;</a:t>
            </a:r>
            <a:endParaRPr lang="en-US" altLang="zh-CN" sz="1600" dirty="0" smtClean="0">
              <a:latin typeface="Consolas" panose="020B0609020204030204" pitchFamily="49" charset="0"/>
              <a:ea typeface="微软雅黑" panose="020B0503020204020204" pitchFamily="34" charset="-122"/>
              <a:cs typeface="Consolas" panose="020B0609020204030204" pitchFamily="49" charset="0"/>
            </a:endParaRPr>
          </a:p>
          <a:p>
            <a:pPr>
              <a:lnSpc>
                <a:spcPct val="150000"/>
              </a:lnSpc>
            </a:pPr>
            <a:endParaRPr lang="en-US" altLang="zh-CN" sz="1600" dirty="0" smtClean="0">
              <a:latin typeface="Consolas" panose="020B0609020204030204" pitchFamily="49" charset="0"/>
              <a:ea typeface="微软雅黑" panose="020B0503020204020204" pitchFamily="34" charset="-122"/>
              <a:cs typeface="Consolas" panose="020B0609020204030204" pitchFamily="49" charset="0"/>
            </a:endParaRPr>
          </a:p>
          <a:p>
            <a:pPr>
              <a:lnSpc>
                <a:spcPct val="150000"/>
              </a:lnSpc>
            </a:pPr>
            <a:r>
              <a:rPr lang="en-US" altLang="zh-CN" sz="1600" dirty="0" err="1" smtClean="0">
                <a:latin typeface="Consolas" panose="020B0609020204030204" pitchFamily="49" charset="0"/>
                <a:ea typeface="微软雅黑" panose="020B0503020204020204" pitchFamily="34" charset="-122"/>
                <a:cs typeface="Consolas" panose="020B0609020204030204" pitchFamily="49" charset="0"/>
              </a:rPr>
              <a:t>cout</a:t>
            </a:r>
            <a:r>
              <a:rPr lang="en-US" altLang="zh-CN" sz="1600" dirty="0" smtClean="0">
                <a:latin typeface="Consolas" panose="020B0609020204030204" pitchFamily="49" charset="0"/>
                <a:ea typeface="微软雅黑" panose="020B0503020204020204" pitchFamily="34" charset="-122"/>
                <a:cs typeface="Consolas" panose="020B0609020204030204" pitchFamily="49" charset="0"/>
              </a:rPr>
              <a:t> &lt;&lt; str1;</a:t>
            </a:r>
            <a:endParaRPr lang="en-US" altLang="zh-CN" sz="1600" dirty="0" smtClean="0">
              <a:latin typeface="Consolas" panose="020B0609020204030204" pitchFamily="49" charset="0"/>
              <a:ea typeface="微软雅黑" panose="020B0503020204020204" pitchFamily="34" charset="-122"/>
              <a:cs typeface="Consolas" panose="020B0609020204030204" pitchFamily="49" charset="0"/>
            </a:endParaRPr>
          </a:p>
          <a:p>
            <a:pPr>
              <a:lnSpc>
                <a:spcPct val="150000"/>
              </a:lnSpc>
            </a:pPr>
            <a:r>
              <a:rPr lang="en-US" altLang="zh-CN" sz="1600" dirty="0" err="1" smtClean="0">
                <a:latin typeface="Consolas" panose="020B0609020204030204" pitchFamily="49" charset="0"/>
                <a:ea typeface="微软雅黑" panose="020B0503020204020204" pitchFamily="34" charset="-122"/>
                <a:cs typeface="Consolas" panose="020B0609020204030204" pitchFamily="49" charset="0"/>
              </a:rPr>
              <a:t>cout</a:t>
            </a:r>
            <a:r>
              <a:rPr lang="en-US" altLang="zh-CN" sz="1600" dirty="0" smtClean="0">
                <a:latin typeface="Consolas" panose="020B0609020204030204" pitchFamily="49" charset="0"/>
                <a:ea typeface="微软雅黑" panose="020B0503020204020204" pitchFamily="34" charset="-122"/>
                <a:cs typeface="Consolas" panose="020B0609020204030204" pitchFamily="49" charset="0"/>
              </a:rPr>
              <a:t> &lt;&lt; str2; </a:t>
            </a:r>
            <a:r>
              <a:rPr lang="en-US" altLang="zh-CN" sz="16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 </a:t>
            </a:r>
            <a:r>
              <a:rPr lang="zh-CN" altLang="en-US" sz="16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输出什么？</a:t>
            </a:r>
            <a:endParaRPr lang="en-US" altLang="zh-CN" sz="16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endParaRPr>
          </a:p>
          <a:p>
            <a:pPr>
              <a:lnSpc>
                <a:spcPct val="150000"/>
              </a:lnSpc>
            </a:pPr>
            <a:r>
              <a:rPr lang="en-US" altLang="zh-CN" sz="1600" dirty="0" err="1" smtClean="0">
                <a:latin typeface="Consolas" panose="020B0609020204030204" pitchFamily="49" charset="0"/>
                <a:ea typeface="微软雅黑" panose="020B0503020204020204" pitchFamily="34" charset="-122"/>
                <a:cs typeface="Consolas" panose="020B0609020204030204" pitchFamily="49" charset="0"/>
              </a:rPr>
              <a:t>cout</a:t>
            </a:r>
            <a:r>
              <a:rPr lang="en-US" altLang="zh-CN" sz="1600" dirty="0" smtClean="0">
                <a:latin typeface="Consolas" panose="020B0609020204030204" pitchFamily="49" charset="0"/>
                <a:ea typeface="微软雅黑" panose="020B0503020204020204" pitchFamily="34" charset="-122"/>
                <a:cs typeface="Consolas" panose="020B0609020204030204" pitchFamily="49" charset="0"/>
              </a:rPr>
              <a:t> &lt;&lt; str3;</a:t>
            </a:r>
            <a:endParaRPr lang="en-US" altLang="zh-CN" sz="1600" dirty="0" smtClean="0">
              <a:latin typeface="Consolas" panose="020B0609020204030204" pitchFamily="49" charset="0"/>
              <a:ea typeface="微软雅黑" panose="020B0503020204020204" pitchFamily="34" charset="-122"/>
              <a:cs typeface="Consolas" panose="020B0609020204030204" pitchFamily="49" charset="0"/>
            </a:endParaRPr>
          </a:p>
        </p:txBody>
      </p:sp>
      <p:sp>
        <p:nvSpPr>
          <p:cNvPr id="5" name="灯片编号占位符 4"/>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fade">
                                      <p:cBhvr>
                                        <p:cTn id="12" dur="5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animEffect transition="in" filter="fade">
                                      <p:cBhvr>
                                        <p:cTn id="17" dur="500"/>
                                        <p:tgtEl>
                                          <p:spTgt spid="4">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2" end="2"/>
                                            </p:txEl>
                                          </p:spTgt>
                                        </p:tgtEl>
                                        <p:attrNameLst>
                                          <p:attrName>style.visibility</p:attrName>
                                        </p:attrNameLst>
                                      </p:cBhvr>
                                      <p:to>
                                        <p:strVal val="visible"/>
                                      </p:to>
                                    </p:set>
                                    <p:animEffect transition="in" filter="fade">
                                      <p:cBhvr>
                                        <p:cTn id="22" dur="500"/>
                                        <p:tgtEl>
                                          <p:spTgt spid="4">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fade">
                                      <p:cBhvr>
                                        <p:cTn id="32" dur="500"/>
                                        <p:tgtEl>
                                          <p:spTgt spid="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Effect transition="in" filter="fade">
                                      <p:cBhvr>
                                        <p:cTn id="37"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char* </a:t>
            </a:r>
            <a:r>
              <a:rPr lang="zh-CN" altLang="en-US" dirty="0" smtClean="0"/>
              <a:t>字符串的几</a:t>
            </a:r>
            <a:r>
              <a:rPr lang="zh-CN" altLang="en-US" dirty="0"/>
              <a:t>个</a:t>
            </a:r>
            <a:r>
              <a:rPr lang="zh-CN" altLang="en-US" dirty="0" smtClean="0"/>
              <a:t>局限性</a:t>
            </a:r>
            <a:endParaRPr lang="zh-CN" altLang="en-US" dirty="0"/>
          </a:p>
        </p:txBody>
      </p:sp>
      <p:sp>
        <p:nvSpPr>
          <p:cNvPr id="4" name="TextBox 3"/>
          <p:cNvSpPr txBox="1"/>
          <p:nvPr/>
        </p:nvSpPr>
        <p:spPr>
          <a:xfrm>
            <a:off x="323528" y="1340768"/>
            <a:ext cx="3096344" cy="1754326"/>
          </a:xfrm>
          <a:prstGeom prst="rect">
            <a:avLst/>
          </a:prstGeom>
          <a:solidFill>
            <a:srgbClr val="FFFF73"/>
          </a:solidFill>
          <a:ln w="19050">
            <a:noFill/>
          </a:ln>
        </p:spPr>
        <p:txBody>
          <a:bodyPr wrap="square" rtlCol="0">
            <a:spAutoFit/>
          </a:bodyPr>
          <a:lstStyle/>
          <a:p>
            <a:pPr>
              <a:lnSpc>
                <a:spcPct val="150000"/>
              </a:lnSpc>
            </a:pPr>
            <a:r>
              <a:rPr lang="en-US" altLang="zh-CN" dirty="0" smtClean="0">
                <a:latin typeface="Consolas" panose="020B0609020204030204" pitchFamily="49" charset="0"/>
                <a:ea typeface="微软雅黑" panose="020B0503020204020204" pitchFamily="34" charset="-122"/>
                <a:cs typeface="Consolas" panose="020B0609020204030204" pitchFamily="49" charset="0"/>
              </a:rPr>
              <a:t>char* str1 = “…”;</a:t>
            </a:r>
            <a:endParaRPr lang="en-US" altLang="zh-CN" dirty="0" smtClean="0">
              <a:latin typeface="Consolas" panose="020B0609020204030204" pitchFamily="49" charset="0"/>
              <a:ea typeface="微软雅黑" panose="020B0503020204020204" pitchFamily="34" charset="-122"/>
              <a:cs typeface="Consolas" panose="020B0609020204030204" pitchFamily="49" charset="0"/>
            </a:endParaRPr>
          </a:p>
          <a:p>
            <a:pPr>
              <a:lnSpc>
                <a:spcPct val="150000"/>
              </a:lnSpc>
            </a:pPr>
            <a:r>
              <a:rPr lang="en-US" altLang="zh-CN" dirty="0" smtClean="0">
                <a:latin typeface="Consolas" panose="020B0609020204030204" pitchFamily="49" charset="0"/>
                <a:ea typeface="微软雅黑" panose="020B0503020204020204" pitchFamily="34" charset="-122"/>
                <a:cs typeface="Consolas" panose="020B0609020204030204" pitchFamily="49" charset="0"/>
              </a:rPr>
              <a:t>char* str2 = “…”;</a:t>
            </a:r>
            <a:endParaRPr lang="en-US" altLang="zh-CN" dirty="0" smtClean="0">
              <a:latin typeface="Consolas" panose="020B0609020204030204" pitchFamily="49" charset="0"/>
              <a:ea typeface="微软雅黑" panose="020B0503020204020204" pitchFamily="34" charset="-122"/>
              <a:cs typeface="Consolas" panose="020B0609020204030204" pitchFamily="49" charset="0"/>
            </a:endParaRPr>
          </a:p>
          <a:p>
            <a:pPr>
              <a:lnSpc>
                <a:spcPct val="150000"/>
              </a:lnSpc>
            </a:pPr>
            <a:endParaRPr lang="en-US" altLang="zh-CN" dirty="0" smtClean="0">
              <a:latin typeface="Consolas" panose="020B0609020204030204" pitchFamily="49" charset="0"/>
              <a:ea typeface="微软雅黑" panose="020B0503020204020204" pitchFamily="34" charset="-122"/>
              <a:cs typeface="Consolas" panose="020B0609020204030204" pitchFamily="49" charset="0"/>
            </a:endParaRPr>
          </a:p>
          <a:p>
            <a:pPr>
              <a:lnSpc>
                <a:spcPct val="150000"/>
              </a:lnSpc>
            </a:pPr>
            <a:r>
              <a:rPr lang="en-US" altLang="zh-CN" dirty="0" err="1" smtClean="0">
                <a:latin typeface="Consolas" panose="020B0609020204030204" pitchFamily="49" charset="0"/>
                <a:ea typeface="微软雅黑" panose="020B0503020204020204" pitchFamily="34" charset="-122"/>
                <a:cs typeface="Consolas" panose="020B0609020204030204" pitchFamily="49" charset="0"/>
              </a:rPr>
              <a:t>strlen</a:t>
            </a:r>
            <a:r>
              <a:rPr lang="en-US" altLang="zh-CN" dirty="0" smtClean="0">
                <a:latin typeface="Consolas" panose="020B0609020204030204" pitchFamily="49" charset="0"/>
                <a:ea typeface="微软雅黑" panose="020B0503020204020204" pitchFamily="34" charset="-122"/>
                <a:cs typeface="Consolas" panose="020B0609020204030204" pitchFamily="49" charset="0"/>
              </a:rPr>
              <a:t>(str1); </a:t>
            </a:r>
            <a:endParaRPr lang="en-US" altLang="zh-CN" dirty="0" smtClean="0">
              <a:latin typeface="Consolas" panose="020B0609020204030204" pitchFamily="49" charset="0"/>
              <a:ea typeface="微软雅黑" panose="020B0503020204020204" pitchFamily="34" charset="-122"/>
              <a:cs typeface="Consolas" panose="020B0609020204030204" pitchFamily="49" charset="0"/>
            </a:endParaRPr>
          </a:p>
        </p:txBody>
      </p:sp>
      <p:sp>
        <p:nvSpPr>
          <p:cNvPr id="6" name="TextBox 3"/>
          <p:cNvSpPr txBox="1"/>
          <p:nvPr/>
        </p:nvSpPr>
        <p:spPr>
          <a:xfrm>
            <a:off x="323528" y="3297071"/>
            <a:ext cx="3096344" cy="1338828"/>
          </a:xfrm>
          <a:prstGeom prst="rect">
            <a:avLst/>
          </a:prstGeom>
          <a:solidFill>
            <a:srgbClr val="FFD073"/>
          </a:solidFill>
          <a:ln w="19050">
            <a:noFill/>
          </a:ln>
        </p:spPr>
        <p:txBody>
          <a:bodyPr wrap="square" rtlCol="0">
            <a:spAutoFit/>
          </a:bodyPr>
          <a:lstStyle/>
          <a:p>
            <a:pPr>
              <a:lnSpc>
                <a:spcPct val="150000"/>
              </a:lnSpc>
            </a:pPr>
            <a:r>
              <a:rPr lang="en-US" altLang="zh-CN" dirty="0" err="1" smtClean="0">
                <a:latin typeface="Consolas" panose="020B0609020204030204" pitchFamily="49" charset="0"/>
                <a:ea typeface="微软雅黑" panose="020B0503020204020204" pitchFamily="34" charset="-122"/>
                <a:cs typeface="Consolas" panose="020B0609020204030204" pitchFamily="49" charset="0"/>
              </a:rPr>
              <a:t>strcat</a:t>
            </a:r>
            <a:r>
              <a:rPr lang="en-US" altLang="zh-CN" dirty="0">
                <a:latin typeface="Consolas" panose="020B0609020204030204" pitchFamily="49" charset="0"/>
                <a:ea typeface="微软雅黑" panose="020B0503020204020204" pitchFamily="34" charset="-122"/>
                <a:cs typeface="Consolas" panose="020B0609020204030204" pitchFamily="49" charset="0"/>
              </a:rPr>
              <a:t>( str1, str2 );</a:t>
            </a:r>
            <a:endParaRPr lang="en-US" altLang="zh-CN" dirty="0">
              <a:latin typeface="Consolas" panose="020B0609020204030204" pitchFamily="49" charset="0"/>
              <a:ea typeface="微软雅黑" panose="020B0503020204020204" pitchFamily="34" charset="-122"/>
              <a:cs typeface="Consolas" panose="020B0609020204030204" pitchFamily="49" charset="0"/>
            </a:endParaRPr>
          </a:p>
          <a:p>
            <a:pPr>
              <a:lnSpc>
                <a:spcPct val="150000"/>
              </a:lnSpc>
            </a:pPr>
            <a:r>
              <a:rPr lang="en-US" altLang="zh-CN" dirty="0" err="1" smtClean="0">
                <a:latin typeface="Consolas" panose="020B0609020204030204" pitchFamily="49" charset="0"/>
                <a:ea typeface="微软雅黑" panose="020B0503020204020204" pitchFamily="34" charset="-122"/>
                <a:cs typeface="Consolas" panose="020B0609020204030204" pitchFamily="49" charset="0"/>
              </a:rPr>
              <a:t>strcpy</a:t>
            </a:r>
            <a:r>
              <a:rPr lang="en-US" altLang="zh-CN" dirty="0" smtClean="0">
                <a:latin typeface="Consolas" panose="020B0609020204030204" pitchFamily="49" charset="0"/>
                <a:ea typeface="微软雅黑" panose="020B0503020204020204" pitchFamily="34" charset="-122"/>
                <a:cs typeface="Consolas" panose="020B0609020204030204" pitchFamily="49" charset="0"/>
              </a:rPr>
              <a:t>( des, str1 );</a:t>
            </a:r>
            <a:endParaRPr lang="en-US" altLang="zh-CN" dirty="0" smtClean="0">
              <a:latin typeface="Consolas" panose="020B0609020204030204" pitchFamily="49" charset="0"/>
              <a:ea typeface="微软雅黑" panose="020B0503020204020204" pitchFamily="34" charset="-122"/>
              <a:cs typeface="Consolas" panose="020B0609020204030204" pitchFamily="49" charset="0"/>
            </a:endParaRPr>
          </a:p>
          <a:p>
            <a:pPr>
              <a:lnSpc>
                <a:spcPct val="150000"/>
              </a:lnSpc>
            </a:pPr>
            <a:r>
              <a:rPr lang="en-US" altLang="zh-CN" dirty="0" err="1" smtClean="0">
                <a:latin typeface="Consolas" panose="020B0609020204030204" pitchFamily="49" charset="0"/>
                <a:ea typeface="微软雅黑" panose="020B0503020204020204" pitchFamily="34" charset="-122"/>
                <a:cs typeface="Consolas" panose="020B0609020204030204" pitchFamily="49" charset="0"/>
              </a:rPr>
              <a:t>strcmp</a:t>
            </a:r>
            <a:r>
              <a:rPr lang="en-US" altLang="zh-CN" dirty="0" smtClean="0">
                <a:latin typeface="Consolas" panose="020B0609020204030204" pitchFamily="49" charset="0"/>
                <a:ea typeface="微软雅黑" panose="020B0503020204020204" pitchFamily="34" charset="-122"/>
                <a:cs typeface="Consolas" panose="020B0609020204030204" pitchFamily="49" charset="0"/>
              </a:rPr>
              <a:t>( str1, str2 );</a:t>
            </a:r>
            <a:endParaRPr lang="en-US" altLang="zh-CN" dirty="0" smtClean="0">
              <a:latin typeface="Consolas" panose="020B0609020204030204" pitchFamily="49" charset="0"/>
              <a:ea typeface="微软雅黑" panose="020B0503020204020204" pitchFamily="34" charset="-122"/>
              <a:cs typeface="Consolas" panose="020B0609020204030204" pitchFamily="49" charset="0"/>
            </a:endParaRPr>
          </a:p>
        </p:txBody>
      </p:sp>
      <p:sp>
        <p:nvSpPr>
          <p:cNvPr id="7" name="TextBox 3"/>
          <p:cNvSpPr txBox="1"/>
          <p:nvPr/>
        </p:nvSpPr>
        <p:spPr>
          <a:xfrm>
            <a:off x="323528" y="4837876"/>
            <a:ext cx="3096344" cy="507831"/>
          </a:xfrm>
          <a:prstGeom prst="rect">
            <a:avLst/>
          </a:prstGeom>
          <a:solidFill>
            <a:srgbClr val="FF8B00"/>
          </a:solidFill>
          <a:ln w="19050">
            <a:noFill/>
          </a:ln>
        </p:spPr>
        <p:txBody>
          <a:bodyPr wrap="square" rtlCol="0">
            <a:spAutoFit/>
          </a:bodyPr>
          <a:lstStyle/>
          <a:p>
            <a:pPr>
              <a:lnSpc>
                <a:spcPct val="150000"/>
              </a:lnSpc>
            </a:pPr>
            <a:r>
              <a:rPr lang="en-US" altLang="zh-CN" dirty="0" smtClean="0">
                <a:latin typeface="Consolas" panose="020B0609020204030204" pitchFamily="49" charset="0"/>
                <a:ea typeface="微软雅黑" panose="020B0503020204020204" pitchFamily="34" charset="-122"/>
                <a:cs typeface="Consolas" panose="020B0609020204030204" pitchFamily="49" charset="0"/>
              </a:rPr>
              <a:t>str1 = str2;</a:t>
            </a:r>
            <a:endParaRPr lang="en-US" altLang="zh-CN" dirty="0" smtClean="0">
              <a:latin typeface="Consolas" panose="020B0609020204030204" pitchFamily="49" charset="0"/>
              <a:ea typeface="微软雅黑" panose="020B0503020204020204" pitchFamily="34" charset="-122"/>
              <a:cs typeface="Consolas" panose="020B0609020204030204" pitchFamily="49" charset="0"/>
            </a:endParaRPr>
          </a:p>
        </p:txBody>
      </p:sp>
      <p:sp>
        <p:nvSpPr>
          <p:cNvPr id="8" name="文本框 7"/>
          <p:cNvSpPr txBox="1"/>
          <p:nvPr/>
        </p:nvSpPr>
        <p:spPr>
          <a:xfrm>
            <a:off x="3635897" y="1340768"/>
            <a:ext cx="2880320" cy="646331"/>
          </a:xfrm>
          <a:prstGeom prst="rect">
            <a:avLst/>
          </a:prstGeom>
          <a:noFill/>
        </p:spPr>
        <p:txBody>
          <a:bodyPr wrap="square" rtlCol="0">
            <a:spAutoFit/>
          </a:bodyPr>
          <a:lstStyle/>
          <a:p>
            <a:r>
              <a:rPr lang="en-US" altLang="zh-CN" dirty="0" smtClean="0">
                <a:solidFill>
                  <a:schemeClr val="tx1">
                    <a:lumMod val="75000"/>
                    <a:lumOff val="25000"/>
                  </a:schemeClr>
                </a:solidFill>
                <a:latin typeface="Consolas" panose="020B0609020204030204" pitchFamily="49" charset="0"/>
                <a:ea typeface="微软雅黑" panose="020B0503020204020204" pitchFamily="34" charset="-122"/>
                <a:cs typeface="Consolas" panose="020B0609020204030204" pitchFamily="49" charset="0"/>
              </a:rPr>
              <a:t>char* </a:t>
            </a:r>
            <a:r>
              <a:rPr lang="zh-CN" altLang="en-US" dirty="0" smtClean="0">
                <a:solidFill>
                  <a:schemeClr val="tx1">
                    <a:lumMod val="75000"/>
                    <a:lumOff val="25000"/>
                  </a:schemeClr>
                </a:solidFill>
                <a:latin typeface="Consolas" panose="020B0609020204030204" pitchFamily="49" charset="0"/>
                <a:ea typeface="微软雅黑" panose="020B0503020204020204" pitchFamily="34" charset="-122"/>
                <a:cs typeface="Consolas" panose="020B0609020204030204" pitchFamily="49" charset="0"/>
              </a:rPr>
              <a:t>字符串最典型的</a:t>
            </a:r>
            <a:endParaRPr lang="en-US" altLang="zh-CN" dirty="0" smtClean="0">
              <a:solidFill>
                <a:schemeClr val="tx1">
                  <a:lumMod val="75000"/>
                  <a:lumOff val="25000"/>
                </a:schemeClr>
              </a:solidFill>
              <a:latin typeface="Consolas" panose="020B0609020204030204" pitchFamily="49" charset="0"/>
              <a:ea typeface="微软雅黑" panose="020B0503020204020204" pitchFamily="34" charset="-122"/>
              <a:cs typeface="Consolas" panose="020B0609020204030204" pitchFamily="49" charset="0"/>
            </a:endParaRPr>
          </a:p>
          <a:p>
            <a:r>
              <a:rPr lang="zh-CN" altLang="en-US" dirty="0" smtClean="0">
                <a:solidFill>
                  <a:schemeClr val="tx1">
                    <a:lumMod val="75000"/>
                    <a:lumOff val="25000"/>
                  </a:schemeClr>
                </a:solidFill>
                <a:latin typeface="Consolas" panose="020B0609020204030204" pitchFamily="49" charset="0"/>
                <a:ea typeface="微软雅黑" panose="020B0503020204020204" pitchFamily="34" charset="-122"/>
                <a:cs typeface="Consolas" panose="020B0609020204030204" pitchFamily="49" charset="0"/>
              </a:rPr>
              <a:t>特征：</a:t>
            </a:r>
            <a:r>
              <a:rPr lang="zh-CN" altLang="en-US" b="1" dirty="0" smtClean="0">
                <a:solidFill>
                  <a:schemeClr val="tx1">
                    <a:lumMod val="75000"/>
                    <a:lumOff val="25000"/>
                  </a:schemeClr>
                </a:solidFill>
                <a:latin typeface="Consolas" panose="020B0609020204030204" pitchFamily="49" charset="0"/>
                <a:ea typeface="微软雅黑" panose="020B0503020204020204" pitchFamily="34" charset="-122"/>
                <a:cs typeface="Consolas" panose="020B0609020204030204" pitchFamily="49" charset="0"/>
              </a:rPr>
              <a:t>数据与操作分离</a:t>
            </a:r>
            <a:r>
              <a:rPr lang="zh-CN" altLang="en-US" dirty="0" smtClean="0">
                <a:solidFill>
                  <a:schemeClr val="tx1">
                    <a:lumMod val="75000"/>
                    <a:lumOff val="25000"/>
                  </a:schemeClr>
                </a:solidFill>
                <a:latin typeface="Consolas" panose="020B0609020204030204" pitchFamily="49" charset="0"/>
                <a:ea typeface="微软雅黑" panose="020B0503020204020204" pitchFamily="34" charset="-122"/>
                <a:cs typeface="Consolas" panose="020B0609020204030204" pitchFamily="49" charset="0"/>
              </a:rPr>
              <a:t>！</a:t>
            </a:r>
            <a:endParaRPr lang="en-US" altLang="zh-CN" dirty="0" smtClean="0">
              <a:solidFill>
                <a:schemeClr val="tx1">
                  <a:lumMod val="75000"/>
                  <a:lumOff val="25000"/>
                </a:schemeClr>
              </a:solidFill>
              <a:latin typeface="Consolas" panose="020B0609020204030204" pitchFamily="49" charset="0"/>
              <a:ea typeface="微软雅黑" panose="020B0503020204020204" pitchFamily="34" charset="-122"/>
              <a:cs typeface="Consolas" panose="020B0609020204030204" pitchFamily="49" charset="0"/>
            </a:endParaRPr>
          </a:p>
        </p:txBody>
      </p:sp>
      <p:sp>
        <p:nvSpPr>
          <p:cNvPr id="9" name="文本框 8"/>
          <p:cNvSpPr txBox="1"/>
          <p:nvPr/>
        </p:nvSpPr>
        <p:spPr>
          <a:xfrm>
            <a:off x="3635896" y="3297071"/>
            <a:ext cx="2880321" cy="923330"/>
          </a:xfrm>
          <a:prstGeom prst="rect">
            <a:avLst/>
          </a:prstGeom>
          <a:noFill/>
        </p:spPr>
        <p:txBody>
          <a:bodyPr wrap="square" rtlCol="0">
            <a:spAutoFit/>
          </a:bodyPr>
          <a:lstStyle/>
          <a:p>
            <a:r>
              <a:rPr lang="zh-CN" altLang="en-US" dirty="0" smtClean="0">
                <a:solidFill>
                  <a:schemeClr val="tx1">
                    <a:lumMod val="75000"/>
                    <a:lumOff val="25000"/>
                  </a:schemeClr>
                </a:solidFill>
                <a:latin typeface="Consolas" panose="020B0609020204030204" pitchFamily="49" charset="0"/>
                <a:ea typeface="微软雅黑" panose="020B0503020204020204" pitchFamily="34" charset="-122"/>
                <a:cs typeface="Consolas" panose="020B0609020204030204" pitchFamily="49" charset="0"/>
              </a:rPr>
              <a:t>必须记住所有相应函数的</a:t>
            </a:r>
            <a:endParaRPr lang="en-US" altLang="zh-CN" dirty="0" smtClean="0">
              <a:solidFill>
                <a:schemeClr val="tx1">
                  <a:lumMod val="75000"/>
                  <a:lumOff val="25000"/>
                </a:schemeClr>
              </a:solidFill>
              <a:latin typeface="Consolas" panose="020B0609020204030204" pitchFamily="49" charset="0"/>
              <a:ea typeface="微软雅黑" panose="020B0503020204020204" pitchFamily="34" charset="-122"/>
              <a:cs typeface="Consolas" panose="020B0609020204030204" pitchFamily="49" charset="0"/>
            </a:endParaRPr>
          </a:p>
          <a:p>
            <a:r>
              <a:rPr lang="zh-CN" altLang="en-US" dirty="0" smtClean="0">
                <a:solidFill>
                  <a:schemeClr val="tx1">
                    <a:lumMod val="75000"/>
                    <a:lumOff val="25000"/>
                  </a:schemeClr>
                </a:solidFill>
                <a:latin typeface="Consolas" panose="020B0609020204030204" pitchFamily="49" charset="0"/>
                <a:ea typeface="微软雅黑" panose="020B0503020204020204" pitchFamily="34" charset="-122"/>
                <a:cs typeface="Consolas" panose="020B0609020204030204" pitchFamily="49" charset="0"/>
              </a:rPr>
              <a:t>名字，以及形参列表中的</a:t>
            </a:r>
            <a:endParaRPr lang="en-US" altLang="zh-CN" dirty="0" smtClean="0">
              <a:solidFill>
                <a:schemeClr val="tx1">
                  <a:lumMod val="75000"/>
                  <a:lumOff val="25000"/>
                </a:schemeClr>
              </a:solidFill>
              <a:latin typeface="Consolas" panose="020B0609020204030204" pitchFamily="49" charset="0"/>
              <a:ea typeface="微软雅黑" panose="020B0503020204020204" pitchFamily="34" charset="-122"/>
              <a:cs typeface="Consolas" panose="020B0609020204030204" pitchFamily="49" charset="0"/>
            </a:endParaRPr>
          </a:p>
          <a:p>
            <a:r>
              <a:rPr lang="zh-CN" altLang="en-US" dirty="0" smtClean="0">
                <a:solidFill>
                  <a:schemeClr val="tx1">
                    <a:lumMod val="75000"/>
                    <a:lumOff val="25000"/>
                  </a:schemeClr>
                </a:solidFill>
                <a:latin typeface="Consolas" panose="020B0609020204030204" pitchFamily="49" charset="0"/>
                <a:ea typeface="微软雅黑" panose="020B0503020204020204" pitchFamily="34" charset="-122"/>
                <a:cs typeface="Consolas" panose="020B0609020204030204" pitchFamily="49" charset="0"/>
              </a:rPr>
              <a:t>参数顺序</a:t>
            </a:r>
            <a:endParaRPr lang="en-US" altLang="zh-CN" dirty="0" smtClean="0">
              <a:solidFill>
                <a:schemeClr val="tx1">
                  <a:lumMod val="75000"/>
                  <a:lumOff val="25000"/>
                </a:schemeClr>
              </a:solidFill>
              <a:latin typeface="Consolas" panose="020B0609020204030204" pitchFamily="49" charset="0"/>
              <a:ea typeface="微软雅黑" panose="020B0503020204020204" pitchFamily="34" charset="-122"/>
              <a:cs typeface="Consolas" panose="020B0609020204030204" pitchFamily="49" charset="0"/>
            </a:endParaRPr>
          </a:p>
        </p:txBody>
      </p:sp>
      <p:sp>
        <p:nvSpPr>
          <p:cNvPr id="10" name="文本框 9"/>
          <p:cNvSpPr txBox="1"/>
          <p:nvPr/>
        </p:nvSpPr>
        <p:spPr>
          <a:xfrm>
            <a:off x="3635896" y="4837876"/>
            <a:ext cx="2880321" cy="369332"/>
          </a:xfrm>
          <a:prstGeom prst="rect">
            <a:avLst/>
          </a:prstGeom>
          <a:noFill/>
        </p:spPr>
        <p:txBody>
          <a:bodyPr wrap="square" rtlCol="0">
            <a:spAutoFit/>
          </a:bodyPr>
          <a:lstStyle/>
          <a:p>
            <a:r>
              <a:rPr lang="zh-CN" altLang="en-US" dirty="0" smtClean="0">
                <a:solidFill>
                  <a:schemeClr val="tx1">
                    <a:lumMod val="75000"/>
                    <a:lumOff val="25000"/>
                  </a:schemeClr>
                </a:solidFill>
                <a:latin typeface="Consolas" panose="020B0609020204030204" pitchFamily="49" charset="0"/>
                <a:ea typeface="微软雅黑" panose="020B0503020204020204" pitchFamily="34" charset="-122"/>
                <a:cs typeface="Consolas" panose="020B0609020204030204" pitchFamily="49" charset="0"/>
              </a:rPr>
              <a:t>难以有效使用内存（？）</a:t>
            </a:r>
            <a:endParaRPr lang="en-US" altLang="zh-CN" dirty="0" smtClean="0">
              <a:solidFill>
                <a:schemeClr val="tx1">
                  <a:lumMod val="75000"/>
                  <a:lumOff val="25000"/>
                </a:schemeClr>
              </a:solidFill>
              <a:latin typeface="Consolas" panose="020B0609020204030204" pitchFamily="49" charset="0"/>
              <a:ea typeface="微软雅黑" panose="020B0503020204020204" pitchFamily="34" charset="-122"/>
              <a:cs typeface="Consolas" panose="020B0609020204030204" pitchFamily="49" charset="0"/>
            </a:endParaRPr>
          </a:p>
        </p:txBody>
      </p:sp>
      <p:sp>
        <p:nvSpPr>
          <p:cNvPr id="3" name="文本框 2"/>
          <p:cNvSpPr txBox="1"/>
          <p:nvPr/>
        </p:nvSpPr>
        <p:spPr>
          <a:xfrm>
            <a:off x="6764403" y="2724636"/>
            <a:ext cx="1830950" cy="369332"/>
          </a:xfrm>
          <a:prstGeom prst="rect">
            <a:avLst/>
          </a:prstGeom>
          <a:noFill/>
        </p:spPr>
        <p:txBody>
          <a:bodyPr wrap="none" rtlCol="0">
            <a:spAutoFit/>
          </a:bodyPr>
          <a:lstStyle/>
          <a:p>
            <a:r>
              <a:rPr lang="en-US" altLang="zh-CN" dirty="0" smtClean="0">
                <a:latin typeface="Consolas" panose="020B0609020204030204" pitchFamily="49" charset="0"/>
                <a:cs typeface="Consolas" panose="020B0609020204030204" pitchFamily="49" charset="0"/>
              </a:rPr>
              <a:t>str1.length()</a:t>
            </a:r>
            <a:endParaRPr lang="zh-CN" altLang="en-US" dirty="0">
              <a:latin typeface="Consolas" panose="020B0609020204030204" pitchFamily="49" charset="0"/>
              <a:cs typeface="Consolas" panose="020B0609020204030204" pitchFamily="49" charset="0"/>
            </a:endParaRPr>
          </a:p>
        </p:txBody>
      </p:sp>
      <p:sp>
        <p:nvSpPr>
          <p:cNvPr id="11" name="文本框 10"/>
          <p:cNvSpPr txBox="1"/>
          <p:nvPr/>
        </p:nvSpPr>
        <p:spPr>
          <a:xfrm>
            <a:off x="6764403" y="3264537"/>
            <a:ext cx="1577676" cy="369332"/>
          </a:xfrm>
          <a:prstGeom prst="rect">
            <a:avLst/>
          </a:prstGeom>
          <a:noFill/>
        </p:spPr>
        <p:txBody>
          <a:bodyPr wrap="none" rtlCol="0">
            <a:spAutoFit/>
          </a:bodyPr>
          <a:lstStyle/>
          <a:p>
            <a:r>
              <a:rPr lang="en-US" altLang="zh-CN" dirty="0" smtClean="0">
                <a:latin typeface="Consolas" panose="020B0609020204030204" pitchFamily="49" charset="0"/>
                <a:cs typeface="Consolas" panose="020B0609020204030204" pitchFamily="49" charset="0"/>
              </a:rPr>
              <a:t>str1 + str2</a:t>
            </a:r>
            <a:endParaRPr lang="zh-CN" altLang="en-US" dirty="0">
              <a:latin typeface="Consolas" panose="020B0609020204030204" pitchFamily="49" charset="0"/>
              <a:cs typeface="Consolas" panose="020B0609020204030204" pitchFamily="49" charset="0"/>
            </a:endParaRPr>
          </a:p>
        </p:txBody>
      </p:sp>
      <p:sp>
        <p:nvSpPr>
          <p:cNvPr id="12" name="文本框 11"/>
          <p:cNvSpPr txBox="1"/>
          <p:nvPr/>
        </p:nvSpPr>
        <p:spPr>
          <a:xfrm>
            <a:off x="6788572" y="3804438"/>
            <a:ext cx="1577676" cy="369332"/>
          </a:xfrm>
          <a:prstGeom prst="rect">
            <a:avLst/>
          </a:prstGeom>
          <a:noFill/>
        </p:spPr>
        <p:txBody>
          <a:bodyPr wrap="none" rtlCol="0">
            <a:spAutoFit/>
          </a:bodyPr>
          <a:lstStyle/>
          <a:p>
            <a:r>
              <a:rPr lang="en-US" altLang="zh-CN" dirty="0" smtClean="0">
                <a:latin typeface="Consolas" panose="020B0609020204030204" pitchFamily="49" charset="0"/>
                <a:cs typeface="Consolas" panose="020B0609020204030204" pitchFamily="49" charset="0"/>
              </a:rPr>
              <a:t>str1 = str2</a:t>
            </a:r>
            <a:endParaRPr lang="zh-CN" altLang="en-US" dirty="0">
              <a:latin typeface="Consolas" panose="020B0609020204030204" pitchFamily="49" charset="0"/>
              <a:cs typeface="Consolas" panose="020B0609020204030204" pitchFamily="49" charset="0"/>
            </a:endParaRPr>
          </a:p>
        </p:txBody>
      </p:sp>
      <p:sp>
        <p:nvSpPr>
          <p:cNvPr id="13" name="文本框 12"/>
          <p:cNvSpPr txBox="1"/>
          <p:nvPr/>
        </p:nvSpPr>
        <p:spPr>
          <a:xfrm>
            <a:off x="6768028" y="4339999"/>
            <a:ext cx="1704313" cy="369332"/>
          </a:xfrm>
          <a:prstGeom prst="rect">
            <a:avLst/>
          </a:prstGeom>
          <a:noFill/>
        </p:spPr>
        <p:txBody>
          <a:bodyPr wrap="none" rtlCol="0">
            <a:spAutoFit/>
          </a:bodyPr>
          <a:lstStyle/>
          <a:p>
            <a:r>
              <a:rPr lang="en-US" altLang="zh-CN" dirty="0" smtClean="0">
                <a:latin typeface="Consolas" panose="020B0609020204030204" pitchFamily="49" charset="0"/>
                <a:cs typeface="Consolas" panose="020B0609020204030204" pitchFamily="49" charset="0"/>
              </a:rPr>
              <a:t>str1 == str2</a:t>
            </a:r>
            <a:endParaRPr lang="zh-CN" altLang="en-US" dirty="0">
              <a:latin typeface="Consolas" panose="020B0609020204030204" pitchFamily="49" charset="0"/>
              <a:cs typeface="Consolas" panose="020B0609020204030204" pitchFamily="49" charset="0"/>
            </a:endParaRPr>
          </a:p>
        </p:txBody>
      </p:sp>
      <p:sp>
        <p:nvSpPr>
          <p:cNvPr id="16" name="文本框 15"/>
          <p:cNvSpPr txBox="1"/>
          <p:nvPr/>
        </p:nvSpPr>
        <p:spPr>
          <a:xfrm>
            <a:off x="8100392" y="-30635"/>
            <a:ext cx="505267" cy="523220"/>
          </a:xfrm>
          <a:prstGeom prst="rect">
            <a:avLst/>
          </a:prstGeom>
          <a:noFill/>
        </p:spPr>
        <p:txBody>
          <a:bodyPr wrap="none" rtlCol="0">
            <a:spAutoFit/>
          </a:bodyPr>
          <a:lstStyle/>
          <a:p>
            <a:r>
              <a:rPr lang="zh-CN" altLang="en-US" sz="2800" dirty="0" smtClean="0">
                <a:solidFill>
                  <a:srgbClr val="FFFF00"/>
                </a:solidFill>
                <a:sym typeface="Wingdings 2" panose="05020102010507070707" pitchFamily="18" charset="2"/>
              </a:rPr>
              <a:t></a:t>
            </a:r>
            <a:endParaRPr lang="zh-CN" altLang="en-US" sz="2800" dirty="0">
              <a:solidFill>
                <a:srgbClr val="FFFF00"/>
              </a:solidFill>
            </a:endParaRPr>
          </a:p>
        </p:txBody>
      </p:sp>
      <p:sp>
        <p:nvSpPr>
          <p:cNvPr id="17" name="文本框 16"/>
          <p:cNvSpPr txBox="1"/>
          <p:nvPr/>
        </p:nvSpPr>
        <p:spPr>
          <a:xfrm>
            <a:off x="8576685" y="-30635"/>
            <a:ext cx="505267" cy="523220"/>
          </a:xfrm>
          <a:prstGeom prst="rect">
            <a:avLst/>
          </a:prstGeom>
          <a:noFill/>
        </p:spPr>
        <p:txBody>
          <a:bodyPr wrap="none" rtlCol="0">
            <a:spAutoFit/>
          </a:bodyPr>
          <a:lstStyle/>
          <a:p>
            <a:r>
              <a:rPr lang="zh-CN" altLang="en-US" sz="2800" dirty="0" smtClean="0">
                <a:solidFill>
                  <a:schemeClr val="tx2">
                    <a:lumMod val="20000"/>
                    <a:lumOff val="80000"/>
                  </a:schemeClr>
                </a:solidFill>
                <a:sym typeface="Wingdings 2" panose="05020102010507070707" pitchFamily="18" charset="2"/>
              </a:rPr>
              <a:t></a:t>
            </a:r>
            <a:endParaRPr lang="zh-CN" altLang="en-US" sz="2800" dirty="0">
              <a:solidFill>
                <a:schemeClr val="tx2">
                  <a:lumMod val="20000"/>
                  <a:lumOff val="80000"/>
                </a:schemeClr>
              </a:solidFill>
            </a:endParaRPr>
          </a:p>
        </p:txBody>
      </p:sp>
      <p:sp>
        <p:nvSpPr>
          <p:cNvPr id="18" name="矩形 17"/>
          <p:cNvSpPr/>
          <p:nvPr/>
        </p:nvSpPr>
        <p:spPr>
          <a:xfrm>
            <a:off x="6764403" y="2724636"/>
            <a:ext cx="1951900" cy="2621071"/>
          </a:xfrm>
          <a:prstGeom prst="rect">
            <a:avLst/>
          </a:prstGeom>
          <a:noFill/>
          <a:ln w="12700">
            <a:solidFill>
              <a:srgbClr val="3814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p:cNvSpPr txBox="1"/>
          <p:nvPr/>
        </p:nvSpPr>
        <p:spPr>
          <a:xfrm>
            <a:off x="6300192" y="5538698"/>
            <a:ext cx="2880321" cy="369332"/>
          </a:xfrm>
          <a:prstGeom prst="rect">
            <a:avLst/>
          </a:prstGeom>
          <a:noFill/>
        </p:spPr>
        <p:txBody>
          <a:bodyPr wrap="square" rtlCol="0">
            <a:spAutoFit/>
          </a:bodyPr>
          <a:lstStyle/>
          <a:p>
            <a:r>
              <a:rPr lang="zh-CN" altLang="en-US" dirty="0" smtClean="0">
                <a:latin typeface="Consolas" panose="020B0609020204030204" pitchFamily="49" charset="0"/>
                <a:ea typeface="微软雅黑" panose="020B0503020204020204" pitchFamily="34" charset="-122"/>
                <a:cs typeface="Consolas" panose="020B0609020204030204" pitchFamily="49" charset="0"/>
              </a:rPr>
              <a:t>对程序员友好的使用形式</a:t>
            </a:r>
            <a:endParaRPr lang="en-US" altLang="zh-CN" dirty="0" smtClean="0">
              <a:latin typeface="Consolas" panose="020B0609020204030204" pitchFamily="49" charset="0"/>
              <a:ea typeface="微软雅黑" panose="020B0503020204020204" pitchFamily="34" charset="-122"/>
              <a:cs typeface="Consolas" panose="020B0609020204030204" pitchFamily="49" charset="0"/>
            </a:endParaRPr>
          </a:p>
        </p:txBody>
      </p:sp>
      <p:sp>
        <p:nvSpPr>
          <p:cNvPr id="20" name="上箭头 19"/>
          <p:cNvSpPr/>
          <p:nvPr/>
        </p:nvSpPr>
        <p:spPr>
          <a:xfrm>
            <a:off x="7722893" y="5045160"/>
            <a:ext cx="60474" cy="446907"/>
          </a:xfrm>
          <a:prstGeom prst="upArrow">
            <a:avLst/>
          </a:prstGeom>
          <a:ln>
            <a:solidFill>
              <a:srgbClr val="3814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灯片编号占位符 20"/>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fade">
                                      <p:cBhvr>
                                        <p:cTn id="32" dur="500"/>
                                        <p:tgtEl>
                                          <p:spTgt spid="10"/>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19"/>
                                        </p:tgtEl>
                                        <p:attrNameLst>
                                          <p:attrName>style.visibility</p:attrName>
                                        </p:attrNameLst>
                                      </p:cBhvr>
                                      <p:to>
                                        <p:strVal val="visible"/>
                                      </p:to>
                                    </p:set>
                                    <p:animEffect transition="in" filter="wipe(down)">
                                      <p:cBhvr>
                                        <p:cTn id="37" dur="500"/>
                                        <p:tgtEl>
                                          <p:spTgt spid="19"/>
                                        </p:tgtEl>
                                      </p:cBhvr>
                                    </p:animEffect>
                                  </p:childTnLst>
                                </p:cTn>
                              </p:par>
                              <p:par>
                                <p:cTn id="38" presetID="22" presetClass="entr" presetSubtype="4" fill="hold" grpId="0" nodeType="withEffect">
                                  <p:stCondLst>
                                    <p:cond delay="0"/>
                                  </p:stCondLst>
                                  <p:childTnLst>
                                    <p:set>
                                      <p:cBhvr>
                                        <p:cTn id="39" dur="1" fill="hold">
                                          <p:stCondLst>
                                            <p:cond delay="0"/>
                                          </p:stCondLst>
                                        </p:cTn>
                                        <p:tgtEl>
                                          <p:spTgt spid="20"/>
                                        </p:tgtEl>
                                        <p:attrNameLst>
                                          <p:attrName>style.visibility</p:attrName>
                                        </p:attrNameLst>
                                      </p:cBhvr>
                                      <p:to>
                                        <p:strVal val="visible"/>
                                      </p:to>
                                    </p:set>
                                    <p:animEffect transition="in" filter="wipe(down)">
                                      <p:cBhvr>
                                        <p:cTn id="40" dur="500"/>
                                        <p:tgtEl>
                                          <p:spTgt spid="20"/>
                                        </p:tgtEl>
                                      </p:cBhvr>
                                    </p:animEffect>
                                  </p:childTnLst>
                                </p:cTn>
                              </p:par>
                            </p:childTnLst>
                          </p:cTn>
                        </p:par>
                      </p:childTnLst>
                    </p:cTn>
                  </p:par>
                  <p:par>
                    <p:cTn id="41" fill="hold">
                      <p:stCondLst>
                        <p:cond delay="indefinite"/>
                      </p:stCondLst>
                      <p:childTnLst>
                        <p:par>
                          <p:cTn id="42" fill="hold">
                            <p:stCondLst>
                              <p:cond delay="0"/>
                            </p:stCondLst>
                            <p:childTnLst>
                              <p:par>
                                <p:cTn id="43" presetID="21" presetClass="entr" presetSubtype="1" fill="hold" grpId="0" nodeType="clickEffect">
                                  <p:stCondLst>
                                    <p:cond delay="0"/>
                                  </p:stCondLst>
                                  <p:childTnLst>
                                    <p:set>
                                      <p:cBhvr>
                                        <p:cTn id="44" dur="1" fill="hold">
                                          <p:stCondLst>
                                            <p:cond delay="0"/>
                                          </p:stCondLst>
                                        </p:cTn>
                                        <p:tgtEl>
                                          <p:spTgt spid="18"/>
                                        </p:tgtEl>
                                        <p:attrNameLst>
                                          <p:attrName>style.visibility</p:attrName>
                                        </p:attrNameLst>
                                      </p:cBhvr>
                                      <p:to>
                                        <p:strVal val="visible"/>
                                      </p:to>
                                    </p:set>
                                    <p:animEffect transition="in" filter="wheel(1)">
                                      <p:cBhvr>
                                        <p:cTn id="45" dur="2000"/>
                                        <p:tgtEl>
                                          <p:spTgt spid="18"/>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3"/>
                                        </p:tgtEl>
                                        <p:attrNameLst>
                                          <p:attrName>style.visibility</p:attrName>
                                        </p:attrNameLst>
                                      </p:cBhvr>
                                      <p:to>
                                        <p:strVal val="visible"/>
                                      </p:to>
                                    </p:set>
                                    <p:animEffect transition="in" filter="fade">
                                      <p:cBhvr>
                                        <p:cTn id="50" dur="500"/>
                                        <p:tgtEl>
                                          <p:spTgt spid="3"/>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11"/>
                                        </p:tgtEl>
                                        <p:attrNameLst>
                                          <p:attrName>style.visibility</p:attrName>
                                        </p:attrNameLst>
                                      </p:cBhvr>
                                      <p:to>
                                        <p:strVal val="visible"/>
                                      </p:to>
                                    </p:set>
                                    <p:animEffect transition="in" filter="fade">
                                      <p:cBhvr>
                                        <p:cTn id="55" dur="500"/>
                                        <p:tgtEl>
                                          <p:spTgt spid="11"/>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grpId="0" nodeType="clickEffect">
                                  <p:stCondLst>
                                    <p:cond delay="0"/>
                                  </p:stCondLst>
                                  <p:childTnLst>
                                    <p:set>
                                      <p:cBhvr>
                                        <p:cTn id="59" dur="1" fill="hold">
                                          <p:stCondLst>
                                            <p:cond delay="0"/>
                                          </p:stCondLst>
                                        </p:cTn>
                                        <p:tgtEl>
                                          <p:spTgt spid="12"/>
                                        </p:tgtEl>
                                        <p:attrNameLst>
                                          <p:attrName>style.visibility</p:attrName>
                                        </p:attrNameLst>
                                      </p:cBhvr>
                                      <p:to>
                                        <p:strVal val="visible"/>
                                      </p:to>
                                    </p:set>
                                    <p:animEffect transition="in" filter="fade">
                                      <p:cBhvr>
                                        <p:cTn id="60" dur="500"/>
                                        <p:tgtEl>
                                          <p:spTgt spid="12"/>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grpId="0" nodeType="clickEffect">
                                  <p:stCondLst>
                                    <p:cond delay="0"/>
                                  </p:stCondLst>
                                  <p:childTnLst>
                                    <p:set>
                                      <p:cBhvr>
                                        <p:cTn id="64" dur="1" fill="hold">
                                          <p:stCondLst>
                                            <p:cond delay="0"/>
                                          </p:stCondLst>
                                        </p:cTn>
                                        <p:tgtEl>
                                          <p:spTgt spid="13"/>
                                        </p:tgtEl>
                                        <p:attrNameLst>
                                          <p:attrName>style.visibility</p:attrName>
                                        </p:attrNameLst>
                                      </p:cBhvr>
                                      <p:to>
                                        <p:strVal val="visible"/>
                                      </p:to>
                                    </p:set>
                                    <p:animEffect transition="in" filter="fade">
                                      <p:cBhvr>
                                        <p:cTn id="65"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P spid="8" grpId="0"/>
      <p:bldP spid="9" grpId="0"/>
      <p:bldP spid="10" grpId="0"/>
      <p:bldP spid="3" grpId="0"/>
      <p:bldP spid="11" grpId="0"/>
      <p:bldP spid="12" grpId="0"/>
      <p:bldP spid="13" grpId="0"/>
      <p:bldP spid="18" grpId="0" animBg="1"/>
      <p:bldP spid="19" grpId="0"/>
      <p:bldP spid="20" grpId="0" animBg="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string </a:t>
            </a:r>
            <a:r>
              <a:rPr lang="zh-CN" altLang="en-US" dirty="0" smtClean="0"/>
              <a:t>类型的定义</a:t>
            </a:r>
            <a:endParaRPr lang="zh-CN" altLang="en-US" dirty="0"/>
          </a:p>
        </p:txBody>
      </p:sp>
      <p:sp>
        <p:nvSpPr>
          <p:cNvPr id="4" name="TextBox 3"/>
          <p:cNvSpPr txBox="1"/>
          <p:nvPr/>
        </p:nvSpPr>
        <p:spPr>
          <a:xfrm>
            <a:off x="2257393" y="1522249"/>
            <a:ext cx="3878088" cy="3000821"/>
          </a:xfrm>
          <a:prstGeom prst="rect">
            <a:avLst/>
          </a:prstGeom>
          <a:solidFill>
            <a:srgbClr val="FFFF73"/>
          </a:solidFill>
          <a:ln w="19050">
            <a:noFill/>
          </a:ln>
        </p:spPr>
        <p:txBody>
          <a:bodyPr wrap="square" rtlCol="0">
            <a:spAutoFit/>
          </a:bodyPr>
          <a:lstStyle/>
          <a:p>
            <a:pPr>
              <a:lnSpc>
                <a:spcPct val="150000"/>
              </a:lnSpc>
            </a:pPr>
            <a:r>
              <a:rPr lang="en-US" altLang="zh-CN" dirty="0" smtClean="0">
                <a:latin typeface="Consolas" panose="020B0609020204030204" pitchFamily="49" charset="0"/>
                <a:ea typeface="微软雅黑" panose="020B0503020204020204" pitchFamily="34" charset="-122"/>
                <a:cs typeface="Consolas" panose="020B0609020204030204" pitchFamily="49" charset="0"/>
              </a:rPr>
              <a:t>class string {</a:t>
            </a:r>
            <a:endParaRPr lang="en-US" altLang="zh-CN" dirty="0" smtClean="0">
              <a:latin typeface="Consolas" panose="020B0609020204030204" pitchFamily="49" charset="0"/>
              <a:ea typeface="微软雅黑" panose="020B0503020204020204" pitchFamily="34" charset="-122"/>
              <a:cs typeface="Consolas" panose="020B0609020204030204" pitchFamily="49" charset="0"/>
            </a:endParaRPr>
          </a:p>
          <a:p>
            <a:pPr>
              <a:lnSpc>
                <a:spcPct val="150000"/>
              </a:lnSpc>
            </a:pPr>
            <a:r>
              <a:rPr lang="en-US" altLang="zh-CN" dirty="0" smtClean="0">
                <a:latin typeface="Consolas" panose="020B0609020204030204" pitchFamily="49" charset="0"/>
                <a:ea typeface="微软雅黑" panose="020B0503020204020204" pitchFamily="34" charset="-122"/>
                <a:cs typeface="Consolas" panose="020B0609020204030204" pitchFamily="49" charset="0"/>
              </a:rPr>
              <a:t>  </a:t>
            </a:r>
            <a:r>
              <a:rPr lang="zh-CN" altLang="en-US" dirty="0" smtClean="0">
                <a:latin typeface="Consolas" panose="020B0609020204030204" pitchFamily="49" charset="0"/>
                <a:ea typeface="微软雅黑" panose="020B0503020204020204" pitchFamily="34" charset="-122"/>
                <a:cs typeface="Consolas" panose="020B0609020204030204" pitchFamily="49" charset="0"/>
              </a:rPr>
              <a:t>多种</a:t>
            </a:r>
            <a:r>
              <a:rPr lang="zh-CN" altLang="en-US" b="1" dirty="0" smtClean="0">
                <a:solidFill>
                  <a:srgbClr val="3814B0"/>
                </a:solidFill>
                <a:latin typeface="Consolas" panose="020B0609020204030204" pitchFamily="49" charset="0"/>
                <a:ea typeface="微软雅黑" panose="020B0503020204020204" pitchFamily="34" charset="-122"/>
                <a:cs typeface="Consolas" panose="020B0609020204030204" pitchFamily="49" charset="0"/>
              </a:rPr>
              <a:t>构造</a:t>
            </a:r>
            <a:r>
              <a:rPr lang="zh-CN" altLang="en-US" dirty="0" smtClean="0">
                <a:latin typeface="Consolas" panose="020B0609020204030204" pitchFamily="49" charset="0"/>
                <a:ea typeface="微软雅黑" panose="020B0503020204020204" pitchFamily="34" charset="-122"/>
                <a:cs typeface="Consolas" panose="020B0609020204030204" pitchFamily="49" charset="0"/>
              </a:rPr>
              <a:t>方式；</a:t>
            </a:r>
            <a:endParaRPr lang="en-US" altLang="zh-CN" dirty="0" smtClean="0">
              <a:latin typeface="Consolas" panose="020B0609020204030204" pitchFamily="49" charset="0"/>
              <a:ea typeface="微软雅黑" panose="020B0503020204020204" pitchFamily="34" charset="-122"/>
              <a:cs typeface="Consolas" panose="020B0609020204030204" pitchFamily="49" charset="0"/>
            </a:endParaRPr>
          </a:p>
          <a:p>
            <a:pPr>
              <a:lnSpc>
                <a:spcPct val="150000"/>
              </a:lnSpc>
            </a:pPr>
            <a:r>
              <a:rPr lang="en-US" altLang="zh-CN" dirty="0">
                <a:latin typeface="Consolas" panose="020B0609020204030204" pitchFamily="49" charset="0"/>
                <a:ea typeface="微软雅黑" panose="020B0503020204020204" pitchFamily="34" charset="-122"/>
                <a:cs typeface="Consolas" panose="020B0609020204030204" pitchFamily="49" charset="0"/>
              </a:rPr>
              <a:t> </a:t>
            </a:r>
            <a:r>
              <a:rPr lang="en-US" altLang="zh-CN" dirty="0" smtClean="0">
                <a:latin typeface="Consolas" panose="020B0609020204030204" pitchFamily="49" charset="0"/>
                <a:ea typeface="微软雅黑" panose="020B0503020204020204" pitchFamily="34" charset="-122"/>
                <a:cs typeface="Consolas" panose="020B0609020204030204" pitchFamily="49" charset="0"/>
              </a:rPr>
              <a:t> </a:t>
            </a:r>
            <a:r>
              <a:rPr lang="zh-CN" altLang="en-US" dirty="0" smtClean="0">
                <a:latin typeface="Consolas" panose="020B0609020204030204" pitchFamily="49" charset="0"/>
                <a:ea typeface="微软雅黑" panose="020B0503020204020204" pitchFamily="34" charset="-122"/>
                <a:cs typeface="Consolas" panose="020B0609020204030204" pitchFamily="49" charset="0"/>
              </a:rPr>
              <a:t>多种类似于内置类型的</a:t>
            </a:r>
            <a:r>
              <a:rPr lang="zh-CN" altLang="en-US" b="1" dirty="0" smtClean="0">
                <a:solidFill>
                  <a:srgbClr val="3814B0"/>
                </a:solidFill>
                <a:latin typeface="Consolas" panose="020B0609020204030204" pitchFamily="49" charset="0"/>
                <a:ea typeface="微软雅黑" panose="020B0503020204020204" pitchFamily="34" charset="-122"/>
                <a:cs typeface="Consolas" panose="020B0609020204030204" pitchFamily="49" charset="0"/>
              </a:rPr>
              <a:t>操作</a:t>
            </a:r>
            <a:r>
              <a:rPr lang="zh-CN" altLang="en-US" dirty="0" smtClean="0">
                <a:latin typeface="Consolas" panose="020B0609020204030204" pitchFamily="49" charset="0"/>
                <a:ea typeface="微软雅黑" panose="020B0503020204020204" pitchFamily="34" charset="-122"/>
                <a:cs typeface="Consolas" panose="020B0609020204030204" pitchFamily="49" charset="0"/>
              </a:rPr>
              <a:t>形式；</a:t>
            </a:r>
            <a:endParaRPr lang="en-US" altLang="zh-CN" dirty="0" smtClean="0">
              <a:latin typeface="Consolas" panose="020B0609020204030204" pitchFamily="49" charset="0"/>
              <a:ea typeface="微软雅黑" panose="020B0503020204020204" pitchFamily="34" charset="-122"/>
              <a:cs typeface="Consolas" panose="020B0609020204030204" pitchFamily="49" charset="0"/>
            </a:endParaRPr>
          </a:p>
          <a:p>
            <a:pPr>
              <a:lnSpc>
                <a:spcPct val="150000"/>
              </a:lnSpc>
            </a:pPr>
            <a:r>
              <a:rPr lang="en-US" altLang="zh-CN" dirty="0" smtClean="0">
                <a:latin typeface="Consolas" panose="020B0609020204030204" pitchFamily="49" charset="0"/>
                <a:ea typeface="微软雅黑" panose="020B0503020204020204" pitchFamily="34" charset="-122"/>
                <a:cs typeface="Consolas" panose="020B0609020204030204" pitchFamily="49" charset="0"/>
              </a:rPr>
              <a:t>private:</a:t>
            </a:r>
            <a:endParaRPr lang="en-US" altLang="zh-CN" dirty="0" smtClean="0">
              <a:latin typeface="Consolas" panose="020B0609020204030204" pitchFamily="49" charset="0"/>
              <a:ea typeface="微软雅黑" panose="020B0503020204020204" pitchFamily="34" charset="-122"/>
              <a:cs typeface="Consolas" panose="020B0609020204030204" pitchFamily="49" charset="0"/>
            </a:endParaRPr>
          </a:p>
          <a:p>
            <a:pPr>
              <a:lnSpc>
                <a:spcPct val="150000"/>
              </a:lnSpc>
            </a:pPr>
            <a:r>
              <a:rPr lang="en-US" altLang="zh-CN" dirty="0">
                <a:latin typeface="Consolas" panose="020B0609020204030204" pitchFamily="49" charset="0"/>
                <a:ea typeface="微软雅黑" panose="020B0503020204020204" pitchFamily="34" charset="-122"/>
                <a:cs typeface="Consolas" panose="020B0609020204030204" pitchFamily="49" charset="0"/>
              </a:rPr>
              <a:t> </a:t>
            </a:r>
            <a:r>
              <a:rPr lang="en-US" altLang="zh-CN" dirty="0" smtClean="0">
                <a:latin typeface="Consolas" panose="020B0609020204030204" pitchFamily="49" charset="0"/>
                <a:ea typeface="微软雅黑" panose="020B0503020204020204" pitchFamily="34" charset="-122"/>
                <a:cs typeface="Consolas" panose="020B0609020204030204" pitchFamily="49" charset="0"/>
              </a:rPr>
              <a:t> char* </a:t>
            </a:r>
            <a:r>
              <a:rPr lang="en-US" altLang="zh-CN" dirty="0" err="1" smtClean="0">
                <a:latin typeface="Consolas" panose="020B0609020204030204" pitchFamily="49" charset="0"/>
                <a:ea typeface="微软雅黑" panose="020B0503020204020204" pitchFamily="34" charset="-122"/>
                <a:cs typeface="Consolas" panose="020B0609020204030204" pitchFamily="49" charset="0"/>
              </a:rPr>
              <a:t>local_string</a:t>
            </a:r>
            <a:r>
              <a:rPr lang="en-US" altLang="zh-CN" dirty="0" smtClean="0">
                <a:latin typeface="Consolas" panose="020B0609020204030204" pitchFamily="49" charset="0"/>
                <a:ea typeface="微软雅黑" panose="020B0503020204020204" pitchFamily="34" charset="-122"/>
                <a:cs typeface="Consolas" panose="020B0609020204030204" pitchFamily="49" charset="0"/>
              </a:rPr>
              <a:t>;</a:t>
            </a:r>
            <a:endParaRPr lang="en-US" altLang="zh-CN" dirty="0" smtClean="0">
              <a:latin typeface="Consolas" panose="020B0609020204030204" pitchFamily="49" charset="0"/>
              <a:ea typeface="微软雅黑" panose="020B0503020204020204" pitchFamily="34" charset="-122"/>
              <a:cs typeface="Consolas" panose="020B0609020204030204" pitchFamily="49" charset="0"/>
            </a:endParaRPr>
          </a:p>
          <a:p>
            <a:pPr>
              <a:lnSpc>
                <a:spcPct val="150000"/>
              </a:lnSpc>
            </a:pPr>
            <a:r>
              <a:rPr lang="en-US" altLang="zh-CN" dirty="0">
                <a:latin typeface="Consolas" panose="020B0609020204030204" pitchFamily="49" charset="0"/>
                <a:ea typeface="微软雅黑" panose="020B0503020204020204" pitchFamily="34" charset="-122"/>
                <a:cs typeface="Consolas" panose="020B0609020204030204" pitchFamily="49" charset="0"/>
              </a:rPr>
              <a:t> </a:t>
            </a:r>
            <a:r>
              <a:rPr lang="en-US" altLang="zh-CN" dirty="0" smtClean="0">
                <a:latin typeface="Consolas" panose="020B0609020204030204" pitchFamily="49" charset="0"/>
                <a:ea typeface="微软雅黑" panose="020B0503020204020204" pitchFamily="34" charset="-122"/>
                <a:cs typeface="Consolas" panose="020B0609020204030204" pitchFamily="49" charset="0"/>
              </a:rPr>
              <a:t> … …</a:t>
            </a:r>
            <a:endParaRPr lang="en-US" altLang="zh-CN" dirty="0">
              <a:latin typeface="Consolas" panose="020B0609020204030204" pitchFamily="49" charset="0"/>
              <a:ea typeface="微软雅黑" panose="020B0503020204020204" pitchFamily="34" charset="-122"/>
              <a:cs typeface="Consolas" panose="020B0609020204030204" pitchFamily="49" charset="0"/>
            </a:endParaRPr>
          </a:p>
          <a:p>
            <a:pPr>
              <a:lnSpc>
                <a:spcPct val="150000"/>
              </a:lnSpc>
            </a:pPr>
            <a:r>
              <a:rPr lang="en-US" altLang="zh-CN" dirty="0" smtClean="0">
                <a:latin typeface="Consolas" panose="020B0609020204030204" pitchFamily="49" charset="0"/>
                <a:ea typeface="微软雅黑" panose="020B0503020204020204" pitchFamily="34" charset="-122"/>
                <a:cs typeface="Consolas" panose="020B0609020204030204" pitchFamily="49" charset="0"/>
              </a:rPr>
              <a:t>};</a:t>
            </a:r>
            <a:endParaRPr lang="en-US" altLang="zh-CN" dirty="0" smtClean="0">
              <a:latin typeface="Consolas" panose="020B0609020204030204" pitchFamily="49" charset="0"/>
              <a:ea typeface="微软雅黑" panose="020B0503020204020204" pitchFamily="34" charset="-122"/>
              <a:cs typeface="Consolas" panose="020B0609020204030204" pitchFamily="49" charset="0"/>
            </a:endParaRPr>
          </a:p>
        </p:txBody>
      </p:sp>
      <p:sp>
        <p:nvSpPr>
          <p:cNvPr id="5" name="文本框 4"/>
          <p:cNvSpPr txBox="1"/>
          <p:nvPr/>
        </p:nvSpPr>
        <p:spPr>
          <a:xfrm>
            <a:off x="6372200" y="1521769"/>
            <a:ext cx="2592288" cy="1169551"/>
          </a:xfrm>
          <a:prstGeom prst="rect">
            <a:avLst/>
          </a:prstGeom>
          <a:noFill/>
        </p:spPr>
        <p:txBody>
          <a:bodyPr wrap="square" rtlCol="0">
            <a:spAutoFit/>
          </a:bodyPr>
          <a:lstStyle/>
          <a:p>
            <a:r>
              <a:rPr lang="zh-CN" altLang="en-US" sz="1400" b="1" dirty="0" smtClean="0">
                <a:latin typeface="Consolas" panose="020B0609020204030204" pitchFamily="49" charset="0"/>
                <a:ea typeface="微软雅黑" panose="020B0503020204020204" pitchFamily="34" charset="-122"/>
                <a:cs typeface="Consolas" panose="020B0609020204030204" pitchFamily="49" charset="0"/>
              </a:rPr>
              <a:t>注意</a:t>
            </a:r>
            <a:r>
              <a:rPr lang="zh-CN" altLang="en-US" sz="14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：在</a:t>
            </a:r>
            <a:r>
              <a:rPr lang="en-US" altLang="zh-CN" sz="14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C++</a:t>
            </a:r>
            <a:r>
              <a:rPr lang="zh-CN" altLang="en-US" sz="14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中，</a:t>
            </a:r>
            <a:r>
              <a:rPr lang="en-US" altLang="zh-CN" sz="14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string </a:t>
            </a:r>
            <a:r>
              <a:rPr lang="zh-CN" altLang="en-US" sz="14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并不是一个类类型，而是类模板 </a:t>
            </a:r>
            <a:r>
              <a:rPr lang="en-US" altLang="zh-CN" sz="1400" dirty="0" err="1"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basic_string</a:t>
            </a:r>
            <a:r>
              <a:rPr lang="en-US" altLang="zh-CN" sz="14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 </a:t>
            </a:r>
            <a:r>
              <a:rPr lang="zh-CN" altLang="en-US" sz="14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的实例，一般可以把 </a:t>
            </a:r>
            <a:r>
              <a:rPr lang="en-US" altLang="zh-CN" sz="14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string </a:t>
            </a:r>
            <a:r>
              <a:rPr lang="zh-CN" altLang="en-US" sz="1400" dirty="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作为</a:t>
            </a:r>
            <a:r>
              <a:rPr lang="zh-CN" altLang="en-US" sz="14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一个类类型来看待</a:t>
            </a:r>
            <a:endParaRPr lang="en-US" altLang="zh-CN" sz="14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endParaRPr>
          </a:p>
        </p:txBody>
      </p:sp>
      <p:sp>
        <p:nvSpPr>
          <p:cNvPr id="6" name="文本框 5"/>
          <p:cNvSpPr txBox="1"/>
          <p:nvPr/>
        </p:nvSpPr>
        <p:spPr>
          <a:xfrm>
            <a:off x="2283260" y="5047067"/>
            <a:ext cx="5241068" cy="369332"/>
          </a:xfrm>
          <a:prstGeom prst="rect">
            <a:avLst/>
          </a:prstGeom>
          <a:noFill/>
        </p:spPr>
        <p:txBody>
          <a:bodyPr wrap="square" rtlCol="0">
            <a:spAutoFit/>
          </a:bodyPr>
          <a:lstStyle/>
          <a:p>
            <a:r>
              <a:rPr lang="zh-CN" altLang="en-US" b="1" dirty="0">
                <a:latin typeface="Consolas" panose="020B0609020204030204" pitchFamily="49" charset="0"/>
                <a:ea typeface="微软雅黑" panose="020B0503020204020204" pitchFamily="34" charset="-122"/>
                <a:cs typeface="Consolas" panose="020B0609020204030204" pitchFamily="49" charset="0"/>
              </a:rPr>
              <a:t>抽象</a:t>
            </a:r>
            <a:r>
              <a:rPr lang="zh-CN" altLang="en-US" dirty="0" smtClean="0">
                <a:solidFill>
                  <a:schemeClr val="tx1">
                    <a:lumMod val="75000"/>
                    <a:lumOff val="25000"/>
                  </a:schemeClr>
                </a:solidFill>
                <a:latin typeface="Consolas" panose="020B0609020204030204" pitchFamily="49" charset="0"/>
                <a:ea typeface="微软雅黑" panose="020B0503020204020204" pitchFamily="34" charset="-122"/>
                <a:cs typeface="Consolas" panose="020B0609020204030204" pitchFamily="49" charset="0"/>
              </a:rPr>
              <a:t>：可以用来定义任何（合法）字符串</a:t>
            </a:r>
            <a:endParaRPr lang="en-US" altLang="zh-CN" dirty="0" smtClean="0">
              <a:solidFill>
                <a:schemeClr val="tx1">
                  <a:lumMod val="75000"/>
                  <a:lumOff val="25000"/>
                </a:schemeClr>
              </a:solidFill>
              <a:latin typeface="Consolas" panose="020B0609020204030204" pitchFamily="49" charset="0"/>
              <a:ea typeface="微软雅黑" panose="020B0503020204020204" pitchFamily="34" charset="-122"/>
              <a:cs typeface="Consolas" panose="020B0609020204030204" pitchFamily="49" charset="0"/>
            </a:endParaRPr>
          </a:p>
        </p:txBody>
      </p:sp>
      <p:sp>
        <p:nvSpPr>
          <p:cNvPr id="7" name="文本框 6"/>
          <p:cNvSpPr txBox="1"/>
          <p:nvPr/>
        </p:nvSpPr>
        <p:spPr>
          <a:xfrm>
            <a:off x="2253500" y="5517232"/>
            <a:ext cx="3907848" cy="369332"/>
          </a:xfrm>
          <a:prstGeom prst="rect">
            <a:avLst/>
          </a:prstGeom>
          <a:noFill/>
        </p:spPr>
        <p:txBody>
          <a:bodyPr wrap="square" rtlCol="0">
            <a:spAutoFit/>
          </a:bodyPr>
          <a:lstStyle/>
          <a:p>
            <a:r>
              <a:rPr lang="zh-CN" altLang="en-US" b="1" dirty="0" smtClean="0">
                <a:latin typeface="Consolas" panose="020B0609020204030204" pitchFamily="49" charset="0"/>
                <a:ea typeface="微软雅黑" panose="020B0503020204020204" pitchFamily="34" charset="-122"/>
                <a:cs typeface="Consolas" panose="020B0609020204030204" pitchFamily="49" charset="0"/>
              </a:rPr>
              <a:t>封装</a:t>
            </a:r>
            <a:r>
              <a:rPr lang="zh-CN" altLang="en-US" dirty="0" smtClean="0">
                <a:solidFill>
                  <a:schemeClr val="tx1">
                    <a:lumMod val="75000"/>
                    <a:lumOff val="25000"/>
                  </a:schemeClr>
                </a:solidFill>
                <a:latin typeface="Consolas" panose="020B0609020204030204" pitchFamily="49" charset="0"/>
                <a:ea typeface="微软雅黑" panose="020B0503020204020204" pitchFamily="34" charset="-122"/>
                <a:cs typeface="Consolas" panose="020B0609020204030204" pitchFamily="49" charset="0"/>
              </a:rPr>
              <a:t>：数据和操作（行为）在一起</a:t>
            </a:r>
            <a:endParaRPr lang="en-US" altLang="zh-CN" dirty="0" smtClean="0">
              <a:solidFill>
                <a:schemeClr val="tx1">
                  <a:lumMod val="75000"/>
                  <a:lumOff val="25000"/>
                </a:schemeClr>
              </a:solidFill>
              <a:latin typeface="Consolas" panose="020B0609020204030204" pitchFamily="49" charset="0"/>
              <a:ea typeface="微软雅黑" panose="020B0503020204020204" pitchFamily="34" charset="-122"/>
              <a:cs typeface="Consolas" panose="020B0609020204030204" pitchFamily="49" charset="0"/>
            </a:endParaRPr>
          </a:p>
        </p:txBody>
      </p:sp>
      <p:sp>
        <p:nvSpPr>
          <p:cNvPr id="8" name="文本框 7"/>
          <p:cNvSpPr txBox="1"/>
          <p:nvPr/>
        </p:nvSpPr>
        <p:spPr>
          <a:xfrm>
            <a:off x="251520" y="1522249"/>
            <a:ext cx="936104" cy="3416320"/>
          </a:xfrm>
          <a:prstGeom prst="rect">
            <a:avLst/>
          </a:prstGeom>
          <a:noFill/>
        </p:spPr>
        <p:txBody>
          <a:bodyPr wrap="square" rtlCol="0">
            <a:spAutoFit/>
          </a:bodyPr>
          <a:lstStyle/>
          <a:p>
            <a:pPr>
              <a:lnSpc>
                <a:spcPct val="150000"/>
              </a:lnSpc>
            </a:pPr>
            <a:r>
              <a:rPr lang="zh-CN" altLang="en-US" dirty="0" smtClean="0">
                <a:solidFill>
                  <a:schemeClr val="tx1">
                    <a:lumMod val="75000"/>
                    <a:lumOff val="25000"/>
                  </a:schemeClr>
                </a:solidFill>
                <a:latin typeface="Consolas" panose="020B0609020204030204" pitchFamily="49" charset="0"/>
                <a:ea typeface="微软雅黑" panose="020B0503020204020204" pitchFamily="34" charset="-122"/>
                <a:cs typeface="Consolas" panose="020B0609020204030204" pitchFamily="49" charset="0"/>
              </a:rPr>
              <a:t>构造</a:t>
            </a:r>
            <a:endParaRPr lang="en-US" altLang="zh-CN" dirty="0" smtClean="0">
              <a:solidFill>
                <a:schemeClr val="tx1">
                  <a:lumMod val="75000"/>
                  <a:lumOff val="25000"/>
                </a:schemeClr>
              </a:solidFill>
              <a:latin typeface="Consolas" panose="020B0609020204030204" pitchFamily="49" charset="0"/>
              <a:ea typeface="微软雅黑" panose="020B0503020204020204" pitchFamily="34" charset="-122"/>
              <a:cs typeface="Consolas" panose="020B0609020204030204" pitchFamily="49" charset="0"/>
            </a:endParaRPr>
          </a:p>
          <a:p>
            <a:pPr>
              <a:lnSpc>
                <a:spcPct val="150000"/>
              </a:lnSpc>
            </a:pPr>
            <a:r>
              <a:rPr lang="zh-CN" altLang="en-US" dirty="0" smtClean="0">
                <a:solidFill>
                  <a:schemeClr val="tx1">
                    <a:lumMod val="75000"/>
                    <a:lumOff val="25000"/>
                  </a:schemeClr>
                </a:solidFill>
                <a:latin typeface="Consolas" panose="020B0609020204030204" pitchFamily="49" charset="0"/>
                <a:ea typeface="微软雅黑" panose="020B0503020204020204" pitchFamily="34" charset="-122"/>
                <a:cs typeface="Consolas" panose="020B0609020204030204" pitchFamily="49" charset="0"/>
              </a:rPr>
              <a:t>赋值</a:t>
            </a:r>
            <a:endParaRPr lang="en-US" altLang="zh-CN" dirty="0" smtClean="0">
              <a:solidFill>
                <a:schemeClr val="tx1">
                  <a:lumMod val="75000"/>
                  <a:lumOff val="25000"/>
                </a:schemeClr>
              </a:solidFill>
              <a:latin typeface="Consolas" panose="020B0609020204030204" pitchFamily="49" charset="0"/>
              <a:ea typeface="微软雅黑" panose="020B0503020204020204" pitchFamily="34" charset="-122"/>
              <a:cs typeface="Consolas" panose="020B0609020204030204" pitchFamily="49" charset="0"/>
            </a:endParaRPr>
          </a:p>
          <a:p>
            <a:pPr>
              <a:lnSpc>
                <a:spcPct val="150000"/>
              </a:lnSpc>
            </a:pPr>
            <a:r>
              <a:rPr lang="zh-CN" altLang="en-US" dirty="0" smtClean="0">
                <a:solidFill>
                  <a:schemeClr val="tx1">
                    <a:lumMod val="75000"/>
                    <a:lumOff val="25000"/>
                  </a:schemeClr>
                </a:solidFill>
                <a:latin typeface="Consolas" panose="020B0609020204030204" pitchFamily="49" charset="0"/>
                <a:ea typeface="微软雅黑" panose="020B0503020204020204" pitchFamily="34" charset="-122"/>
                <a:cs typeface="Consolas" panose="020B0609020204030204" pitchFamily="49" charset="0"/>
              </a:rPr>
              <a:t>比较</a:t>
            </a:r>
            <a:endParaRPr lang="en-US" altLang="zh-CN" dirty="0" smtClean="0">
              <a:solidFill>
                <a:schemeClr val="tx1">
                  <a:lumMod val="75000"/>
                  <a:lumOff val="25000"/>
                </a:schemeClr>
              </a:solidFill>
              <a:latin typeface="Consolas" panose="020B0609020204030204" pitchFamily="49" charset="0"/>
              <a:ea typeface="微软雅黑" panose="020B0503020204020204" pitchFamily="34" charset="-122"/>
              <a:cs typeface="Consolas" panose="020B0609020204030204" pitchFamily="49" charset="0"/>
            </a:endParaRPr>
          </a:p>
          <a:p>
            <a:pPr>
              <a:lnSpc>
                <a:spcPct val="150000"/>
              </a:lnSpc>
            </a:pPr>
            <a:r>
              <a:rPr lang="zh-CN" altLang="en-US" dirty="0" smtClean="0">
                <a:solidFill>
                  <a:schemeClr val="tx1">
                    <a:lumMod val="75000"/>
                    <a:lumOff val="25000"/>
                  </a:schemeClr>
                </a:solidFill>
                <a:latin typeface="Consolas" panose="020B0609020204030204" pitchFamily="49" charset="0"/>
                <a:ea typeface="微软雅黑" panose="020B0503020204020204" pitchFamily="34" charset="-122"/>
                <a:cs typeface="Consolas" panose="020B0609020204030204" pitchFamily="49" charset="0"/>
              </a:rPr>
              <a:t>连接</a:t>
            </a:r>
            <a:endParaRPr lang="en-US" altLang="zh-CN" dirty="0" smtClean="0">
              <a:solidFill>
                <a:schemeClr val="tx1">
                  <a:lumMod val="75000"/>
                  <a:lumOff val="25000"/>
                </a:schemeClr>
              </a:solidFill>
              <a:latin typeface="Consolas" panose="020B0609020204030204" pitchFamily="49" charset="0"/>
              <a:ea typeface="微软雅黑" panose="020B0503020204020204" pitchFamily="34" charset="-122"/>
              <a:cs typeface="Consolas" panose="020B0609020204030204" pitchFamily="49" charset="0"/>
            </a:endParaRPr>
          </a:p>
          <a:p>
            <a:pPr>
              <a:lnSpc>
                <a:spcPct val="150000"/>
              </a:lnSpc>
            </a:pPr>
            <a:r>
              <a:rPr lang="zh-CN" altLang="en-US" dirty="0" smtClean="0">
                <a:solidFill>
                  <a:schemeClr val="tx1">
                    <a:lumMod val="75000"/>
                    <a:lumOff val="25000"/>
                  </a:schemeClr>
                </a:solidFill>
                <a:latin typeface="Consolas" panose="020B0609020204030204" pitchFamily="49" charset="0"/>
                <a:ea typeface="微软雅黑" panose="020B0503020204020204" pitchFamily="34" charset="-122"/>
                <a:cs typeface="Consolas" panose="020B0609020204030204" pitchFamily="49" charset="0"/>
              </a:rPr>
              <a:t>查找</a:t>
            </a:r>
            <a:endParaRPr lang="en-US" altLang="zh-CN" dirty="0" smtClean="0">
              <a:solidFill>
                <a:schemeClr val="tx1">
                  <a:lumMod val="75000"/>
                  <a:lumOff val="25000"/>
                </a:schemeClr>
              </a:solidFill>
              <a:latin typeface="Consolas" panose="020B0609020204030204" pitchFamily="49" charset="0"/>
              <a:ea typeface="微软雅黑" panose="020B0503020204020204" pitchFamily="34" charset="-122"/>
              <a:cs typeface="Consolas" panose="020B0609020204030204" pitchFamily="49" charset="0"/>
            </a:endParaRPr>
          </a:p>
          <a:p>
            <a:pPr>
              <a:lnSpc>
                <a:spcPct val="150000"/>
              </a:lnSpc>
            </a:pPr>
            <a:r>
              <a:rPr lang="zh-CN" altLang="en-US" dirty="0" smtClean="0">
                <a:solidFill>
                  <a:schemeClr val="tx1">
                    <a:lumMod val="75000"/>
                    <a:lumOff val="25000"/>
                  </a:schemeClr>
                </a:solidFill>
                <a:latin typeface="Consolas" panose="020B0609020204030204" pitchFamily="49" charset="0"/>
                <a:ea typeface="微软雅黑" panose="020B0503020204020204" pitchFamily="34" charset="-122"/>
                <a:cs typeface="Consolas" panose="020B0609020204030204" pitchFamily="49" charset="0"/>
              </a:rPr>
              <a:t>替换</a:t>
            </a:r>
            <a:endParaRPr lang="en-US" altLang="zh-CN" dirty="0" smtClean="0">
              <a:solidFill>
                <a:schemeClr val="tx1">
                  <a:lumMod val="75000"/>
                  <a:lumOff val="25000"/>
                </a:schemeClr>
              </a:solidFill>
              <a:latin typeface="Consolas" panose="020B0609020204030204" pitchFamily="49" charset="0"/>
              <a:ea typeface="微软雅黑" panose="020B0503020204020204" pitchFamily="34" charset="-122"/>
              <a:cs typeface="Consolas" panose="020B0609020204030204" pitchFamily="49" charset="0"/>
            </a:endParaRPr>
          </a:p>
          <a:p>
            <a:pPr>
              <a:lnSpc>
                <a:spcPct val="150000"/>
              </a:lnSpc>
            </a:pPr>
            <a:r>
              <a:rPr lang="zh-CN" altLang="en-US" dirty="0" smtClean="0">
                <a:solidFill>
                  <a:schemeClr val="tx1">
                    <a:lumMod val="75000"/>
                    <a:lumOff val="25000"/>
                  </a:schemeClr>
                </a:solidFill>
                <a:latin typeface="Consolas" panose="020B0609020204030204" pitchFamily="49" charset="0"/>
                <a:ea typeface="微软雅黑" panose="020B0503020204020204" pitchFamily="34" charset="-122"/>
                <a:cs typeface="Consolas" panose="020B0609020204030204" pitchFamily="49" charset="0"/>
              </a:rPr>
              <a:t>删除</a:t>
            </a:r>
            <a:endParaRPr lang="en-US" altLang="zh-CN" dirty="0" smtClean="0">
              <a:solidFill>
                <a:schemeClr val="tx1">
                  <a:lumMod val="75000"/>
                  <a:lumOff val="25000"/>
                </a:schemeClr>
              </a:solidFill>
              <a:latin typeface="Consolas" panose="020B0609020204030204" pitchFamily="49" charset="0"/>
              <a:ea typeface="微软雅黑" panose="020B0503020204020204" pitchFamily="34" charset="-122"/>
              <a:cs typeface="Consolas" panose="020B0609020204030204" pitchFamily="49" charset="0"/>
            </a:endParaRPr>
          </a:p>
          <a:p>
            <a:pPr>
              <a:lnSpc>
                <a:spcPct val="150000"/>
              </a:lnSpc>
            </a:pPr>
            <a:r>
              <a:rPr lang="en-US" altLang="zh-CN" dirty="0" smtClean="0">
                <a:solidFill>
                  <a:schemeClr val="tx1">
                    <a:lumMod val="75000"/>
                    <a:lumOff val="25000"/>
                  </a:schemeClr>
                </a:solidFill>
                <a:latin typeface="Consolas" panose="020B0609020204030204" pitchFamily="49" charset="0"/>
                <a:ea typeface="微软雅黑" panose="020B0503020204020204" pitchFamily="34" charset="-122"/>
                <a:cs typeface="Consolas" panose="020B0609020204030204" pitchFamily="49" charset="0"/>
              </a:rPr>
              <a:t>… …</a:t>
            </a:r>
            <a:endParaRPr lang="en-US" altLang="zh-CN" dirty="0" smtClean="0">
              <a:solidFill>
                <a:schemeClr val="tx1">
                  <a:lumMod val="75000"/>
                  <a:lumOff val="25000"/>
                </a:schemeClr>
              </a:solidFill>
              <a:latin typeface="Consolas" panose="020B0609020204030204" pitchFamily="49" charset="0"/>
              <a:ea typeface="微软雅黑" panose="020B0503020204020204" pitchFamily="34" charset="-122"/>
              <a:cs typeface="Consolas" panose="020B0609020204030204" pitchFamily="49" charset="0"/>
            </a:endParaRPr>
          </a:p>
        </p:txBody>
      </p:sp>
      <p:sp>
        <p:nvSpPr>
          <p:cNvPr id="9" name="下箭头 8"/>
          <p:cNvSpPr/>
          <p:nvPr/>
        </p:nvSpPr>
        <p:spPr>
          <a:xfrm>
            <a:off x="3938952" y="4327376"/>
            <a:ext cx="288032" cy="504056"/>
          </a:xfrm>
          <a:prstGeom prst="downArrow">
            <a:avLst/>
          </a:prstGeom>
          <a:solidFill>
            <a:srgbClr val="3814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灯片编号占位符 9"/>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up)">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up)">
                                      <p:cBhvr>
                                        <p:cTn id="22" dur="500"/>
                                        <p:tgtEl>
                                          <p:spTgt spid="9"/>
                                        </p:tgtEl>
                                      </p:cBhvr>
                                    </p:animEffect>
                                  </p:childTnLst>
                                </p:cTn>
                              </p:par>
                              <p:par>
                                <p:cTn id="23" presetID="22" presetClass="entr" presetSubtype="1" fill="hold" grpId="0" nodeType="with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wipe(up)">
                                      <p:cBhvr>
                                        <p:cTn id="25" dur="500"/>
                                        <p:tgtEl>
                                          <p:spTgt spid="6"/>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1" fill="hold" grpId="0" nodeType="click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wipe(up)">
                                      <p:cBhvr>
                                        <p:cTn id="3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6" grpId="0"/>
      <p:bldP spid="7" grpId="0"/>
      <p:bldP spid="8" grpId="0"/>
      <p:bldP spid="9" grpId="0" animBg="1"/>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string </a:t>
            </a:r>
            <a:r>
              <a:rPr lang="zh-CN" altLang="en-US" dirty="0" smtClean="0"/>
              <a:t>类型的典型操作：构造</a:t>
            </a:r>
            <a:endParaRPr lang="zh-CN" altLang="en-US" dirty="0"/>
          </a:p>
        </p:txBody>
      </p:sp>
      <p:sp>
        <p:nvSpPr>
          <p:cNvPr id="4" name="TextBox 3"/>
          <p:cNvSpPr txBox="1"/>
          <p:nvPr/>
        </p:nvSpPr>
        <p:spPr>
          <a:xfrm>
            <a:off x="179512" y="1522249"/>
            <a:ext cx="8784976" cy="2585323"/>
          </a:xfrm>
          <a:prstGeom prst="rect">
            <a:avLst/>
          </a:prstGeom>
          <a:solidFill>
            <a:srgbClr val="FFFF73"/>
          </a:solidFill>
          <a:ln w="19050">
            <a:noFill/>
          </a:ln>
        </p:spPr>
        <p:txBody>
          <a:bodyPr wrap="square" rtlCol="0">
            <a:spAutoFit/>
          </a:bodyPr>
          <a:lstStyle/>
          <a:p>
            <a:pPr>
              <a:lnSpc>
                <a:spcPct val="150000"/>
              </a:lnSpc>
            </a:pPr>
            <a:r>
              <a:rPr lang="en-US" altLang="zh-CN" dirty="0" smtClean="0">
                <a:latin typeface="Consolas" panose="020B0609020204030204" pitchFamily="49" charset="0"/>
                <a:ea typeface="微软雅黑" panose="020B0503020204020204" pitchFamily="34" charset="-122"/>
                <a:cs typeface="Consolas" panose="020B0609020204030204" pitchFamily="49" charset="0"/>
              </a:rPr>
              <a:t>string();</a:t>
            </a:r>
            <a:endParaRPr lang="en-US" altLang="zh-CN" dirty="0" smtClean="0">
              <a:latin typeface="Consolas" panose="020B0609020204030204" pitchFamily="49" charset="0"/>
              <a:ea typeface="微软雅黑" panose="020B0503020204020204" pitchFamily="34" charset="-122"/>
              <a:cs typeface="Consolas" panose="020B0609020204030204" pitchFamily="49" charset="0"/>
            </a:endParaRPr>
          </a:p>
          <a:p>
            <a:pPr>
              <a:lnSpc>
                <a:spcPct val="150000"/>
              </a:lnSpc>
            </a:pPr>
            <a:r>
              <a:rPr lang="en-US" altLang="zh-CN" dirty="0" smtClean="0">
                <a:latin typeface="Consolas" panose="020B0609020204030204" pitchFamily="49" charset="0"/>
                <a:ea typeface="微软雅黑" panose="020B0503020204020204" pitchFamily="34" charset="-122"/>
                <a:cs typeface="Consolas" panose="020B0609020204030204" pitchFamily="49" charset="0"/>
              </a:rPr>
              <a:t>string( </a:t>
            </a:r>
            <a:r>
              <a:rPr lang="en-US" altLang="zh-CN" dirty="0" err="1" smtClean="0">
                <a:latin typeface="Consolas" panose="020B0609020204030204" pitchFamily="49" charset="0"/>
                <a:ea typeface="微软雅黑" panose="020B0503020204020204" pitchFamily="34" charset="-122"/>
                <a:cs typeface="Consolas" panose="020B0609020204030204" pitchFamily="49" charset="0"/>
              </a:rPr>
              <a:t>const</a:t>
            </a:r>
            <a:r>
              <a:rPr lang="en-US" altLang="zh-CN" dirty="0" smtClean="0">
                <a:latin typeface="Consolas" panose="020B0609020204030204" pitchFamily="49" charset="0"/>
                <a:ea typeface="微软雅黑" panose="020B0503020204020204" pitchFamily="34" charset="-122"/>
                <a:cs typeface="Consolas" panose="020B0609020204030204" pitchFamily="49" charset="0"/>
              </a:rPr>
              <a:t> string &amp; </a:t>
            </a:r>
            <a:r>
              <a:rPr lang="en-US" altLang="zh-CN" dirty="0" err="1" smtClean="0">
                <a:latin typeface="Consolas" panose="020B0609020204030204" pitchFamily="49" charset="0"/>
                <a:ea typeface="微软雅黑" panose="020B0503020204020204" pitchFamily="34" charset="-122"/>
                <a:cs typeface="Consolas" panose="020B0609020204030204" pitchFamily="49" charset="0"/>
              </a:rPr>
              <a:t>rhs</a:t>
            </a:r>
            <a:r>
              <a:rPr lang="en-US" altLang="zh-CN" dirty="0" smtClean="0">
                <a:latin typeface="Consolas" panose="020B0609020204030204" pitchFamily="49" charset="0"/>
                <a:ea typeface="微软雅黑" panose="020B0503020204020204" pitchFamily="34" charset="-122"/>
                <a:cs typeface="Consolas" panose="020B0609020204030204" pitchFamily="49" charset="0"/>
              </a:rPr>
              <a:t> );</a:t>
            </a:r>
            <a:endParaRPr lang="en-US" altLang="zh-CN" dirty="0" smtClean="0">
              <a:latin typeface="Consolas" panose="020B0609020204030204" pitchFamily="49" charset="0"/>
              <a:ea typeface="微软雅黑" panose="020B0503020204020204" pitchFamily="34" charset="-122"/>
              <a:cs typeface="Consolas" panose="020B0609020204030204" pitchFamily="49" charset="0"/>
            </a:endParaRPr>
          </a:p>
          <a:p>
            <a:pPr>
              <a:lnSpc>
                <a:spcPct val="150000"/>
              </a:lnSpc>
            </a:pPr>
            <a:r>
              <a:rPr lang="en-US" altLang="zh-CN" dirty="0" smtClean="0">
                <a:latin typeface="Consolas" panose="020B0609020204030204" pitchFamily="49" charset="0"/>
                <a:ea typeface="微软雅黑" panose="020B0503020204020204" pitchFamily="34" charset="-122"/>
                <a:cs typeface="Consolas" panose="020B0609020204030204" pitchFamily="49" charset="0"/>
              </a:rPr>
              <a:t>string( </a:t>
            </a:r>
            <a:r>
              <a:rPr lang="en-US" altLang="zh-CN" dirty="0" err="1" smtClean="0">
                <a:latin typeface="Consolas" panose="020B0609020204030204" pitchFamily="49" charset="0"/>
                <a:ea typeface="微软雅黑" panose="020B0503020204020204" pitchFamily="34" charset="-122"/>
                <a:cs typeface="Consolas" panose="020B0609020204030204" pitchFamily="49" charset="0"/>
              </a:rPr>
              <a:t>const</a:t>
            </a:r>
            <a:r>
              <a:rPr lang="en-US" altLang="zh-CN" dirty="0" smtClean="0">
                <a:latin typeface="Consolas" panose="020B0609020204030204" pitchFamily="49" charset="0"/>
                <a:ea typeface="微软雅黑" panose="020B0503020204020204" pitchFamily="34" charset="-122"/>
                <a:cs typeface="Consolas" panose="020B0609020204030204" pitchFamily="49" charset="0"/>
              </a:rPr>
              <a:t> char * s );</a:t>
            </a:r>
            <a:endParaRPr lang="en-US" altLang="zh-CN" dirty="0" smtClean="0">
              <a:latin typeface="Consolas" panose="020B0609020204030204" pitchFamily="49" charset="0"/>
              <a:ea typeface="微软雅黑" panose="020B0503020204020204" pitchFamily="34" charset="-122"/>
              <a:cs typeface="Consolas" panose="020B0609020204030204" pitchFamily="49" charset="0"/>
            </a:endParaRPr>
          </a:p>
          <a:p>
            <a:pPr>
              <a:lnSpc>
                <a:spcPct val="150000"/>
              </a:lnSpc>
            </a:pPr>
            <a:r>
              <a:rPr lang="en-US" altLang="zh-CN" dirty="0" smtClean="0">
                <a:latin typeface="Consolas" panose="020B0609020204030204" pitchFamily="49" charset="0"/>
                <a:ea typeface="微软雅黑" panose="020B0503020204020204" pitchFamily="34" charset="-122"/>
                <a:cs typeface="Consolas" panose="020B0609020204030204" pitchFamily="49" charset="0"/>
              </a:rPr>
              <a:t>string( </a:t>
            </a:r>
            <a:r>
              <a:rPr lang="en-US" altLang="zh-CN" dirty="0" err="1" smtClean="0">
                <a:latin typeface="Consolas" panose="020B0609020204030204" pitchFamily="49" charset="0"/>
                <a:ea typeface="微软雅黑" panose="020B0503020204020204" pitchFamily="34" charset="-122"/>
                <a:cs typeface="Consolas" panose="020B0609020204030204" pitchFamily="49" charset="0"/>
              </a:rPr>
              <a:t>const</a:t>
            </a:r>
            <a:r>
              <a:rPr lang="en-US" altLang="zh-CN" dirty="0" smtClean="0">
                <a:latin typeface="Consolas" panose="020B0609020204030204" pitchFamily="49" charset="0"/>
                <a:ea typeface="微软雅黑" panose="020B0503020204020204" pitchFamily="34" charset="-122"/>
                <a:cs typeface="Consolas" panose="020B0609020204030204" pitchFamily="49" charset="0"/>
              </a:rPr>
              <a:t> string &amp; </a:t>
            </a:r>
            <a:r>
              <a:rPr lang="en-US" altLang="zh-CN" dirty="0" err="1" smtClean="0">
                <a:latin typeface="Consolas" panose="020B0609020204030204" pitchFamily="49" charset="0"/>
                <a:ea typeface="微软雅黑" panose="020B0503020204020204" pitchFamily="34" charset="-122"/>
                <a:cs typeface="Consolas" panose="020B0609020204030204" pitchFamily="49" charset="0"/>
              </a:rPr>
              <a:t>rhs</a:t>
            </a:r>
            <a:r>
              <a:rPr lang="en-US" altLang="zh-CN" dirty="0" smtClean="0">
                <a:latin typeface="Consolas" panose="020B0609020204030204" pitchFamily="49" charset="0"/>
                <a:ea typeface="微软雅黑" panose="020B0503020204020204" pitchFamily="34" charset="-122"/>
                <a:cs typeface="Consolas" panose="020B0609020204030204" pitchFamily="49" charset="0"/>
              </a:rPr>
              <a:t>, unsigned </a:t>
            </a:r>
            <a:r>
              <a:rPr lang="en-US" altLang="zh-CN" dirty="0" err="1" smtClean="0">
                <a:latin typeface="Consolas" panose="020B0609020204030204" pitchFamily="49" charset="0"/>
                <a:ea typeface="微软雅黑" panose="020B0503020204020204" pitchFamily="34" charset="-122"/>
                <a:cs typeface="Consolas" panose="020B0609020204030204" pitchFamily="49" charset="0"/>
              </a:rPr>
              <a:t>int</a:t>
            </a:r>
            <a:r>
              <a:rPr lang="en-US" altLang="zh-CN" dirty="0" smtClean="0">
                <a:latin typeface="Consolas" panose="020B0609020204030204" pitchFamily="49" charset="0"/>
                <a:ea typeface="微软雅黑" panose="020B0503020204020204" pitchFamily="34" charset="-122"/>
                <a:cs typeface="Consolas" panose="020B0609020204030204" pitchFamily="49" charset="0"/>
              </a:rPr>
              <a:t> </a:t>
            </a:r>
            <a:r>
              <a:rPr lang="en-US" altLang="zh-CN" dirty="0" err="1" smtClean="0">
                <a:latin typeface="Consolas" panose="020B0609020204030204" pitchFamily="49" charset="0"/>
                <a:ea typeface="微软雅黑" panose="020B0503020204020204" pitchFamily="34" charset="-122"/>
                <a:cs typeface="Consolas" panose="020B0609020204030204" pitchFamily="49" charset="0"/>
              </a:rPr>
              <a:t>pos</a:t>
            </a:r>
            <a:r>
              <a:rPr lang="en-US" altLang="zh-CN" dirty="0" smtClean="0">
                <a:latin typeface="Consolas" panose="020B0609020204030204" pitchFamily="49" charset="0"/>
                <a:ea typeface="微软雅黑" panose="020B0503020204020204" pitchFamily="34" charset="-122"/>
                <a:cs typeface="Consolas" panose="020B0609020204030204" pitchFamily="49" charset="0"/>
              </a:rPr>
              <a:t>, unsigned </a:t>
            </a:r>
            <a:r>
              <a:rPr lang="en-US" altLang="zh-CN" dirty="0" err="1" smtClean="0">
                <a:latin typeface="Consolas" panose="020B0609020204030204" pitchFamily="49" charset="0"/>
                <a:ea typeface="微软雅黑" panose="020B0503020204020204" pitchFamily="34" charset="-122"/>
                <a:cs typeface="Consolas" panose="020B0609020204030204" pitchFamily="49" charset="0"/>
              </a:rPr>
              <a:t>int</a:t>
            </a:r>
            <a:r>
              <a:rPr lang="en-US" altLang="zh-CN" dirty="0" smtClean="0">
                <a:latin typeface="Consolas" panose="020B0609020204030204" pitchFamily="49" charset="0"/>
                <a:ea typeface="微软雅黑" panose="020B0503020204020204" pitchFamily="34" charset="-122"/>
                <a:cs typeface="Consolas" panose="020B0609020204030204" pitchFamily="49" charset="0"/>
              </a:rPr>
              <a:t> n );</a:t>
            </a:r>
            <a:endParaRPr lang="en-US" altLang="zh-CN" dirty="0" smtClean="0">
              <a:latin typeface="Consolas" panose="020B0609020204030204" pitchFamily="49" charset="0"/>
              <a:ea typeface="微软雅黑" panose="020B0503020204020204" pitchFamily="34" charset="-122"/>
              <a:cs typeface="Consolas" panose="020B0609020204030204" pitchFamily="49" charset="0"/>
            </a:endParaRPr>
          </a:p>
          <a:p>
            <a:pPr>
              <a:lnSpc>
                <a:spcPct val="150000"/>
              </a:lnSpc>
            </a:pPr>
            <a:r>
              <a:rPr lang="en-US" altLang="zh-CN" dirty="0" smtClean="0">
                <a:latin typeface="Consolas" panose="020B0609020204030204" pitchFamily="49" charset="0"/>
                <a:ea typeface="微软雅黑" panose="020B0503020204020204" pitchFamily="34" charset="-122"/>
                <a:cs typeface="Consolas" panose="020B0609020204030204" pitchFamily="49" charset="0"/>
              </a:rPr>
              <a:t>string( </a:t>
            </a:r>
            <a:r>
              <a:rPr lang="en-US" altLang="zh-CN" dirty="0" err="1" smtClean="0">
                <a:latin typeface="Consolas" panose="020B0609020204030204" pitchFamily="49" charset="0"/>
                <a:ea typeface="微软雅黑" panose="020B0503020204020204" pitchFamily="34" charset="-122"/>
                <a:cs typeface="Consolas" panose="020B0609020204030204" pitchFamily="49" charset="0"/>
              </a:rPr>
              <a:t>const</a:t>
            </a:r>
            <a:r>
              <a:rPr lang="en-US" altLang="zh-CN" dirty="0" smtClean="0">
                <a:latin typeface="Consolas" panose="020B0609020204030204" pitchFamily="49" charset="0"/>
                <a:ea typeface="微软雅黑" panose="020B0503020204020204" pitchFamily="34" charset="-122"/>
                <a:cs typeface="Consolas" panose="020B0609020204030204" pitchFamily="49" charset="0"/>
              </a:rPr>
              <a:t> char * s, unsigned </a:t>
            </a:r>
            <a:r>
              <a:rPr lang="en-US" altLang="zh-CN" dirty="0" err="1" smtClean="0">
                <a:latin typeface="Consolas" panose="020B0609020204030204" pitchFamily="49" charset="0"/>
                <a:ea typeface="微软雅黑" panose="020B0503020204020204" pitchFamily="34" charset="-122"/>
                <a:cs typeface="Consolas" panose="020B0609020204030204" pitchFamily="49" charset="0"/>
              </a:rPr>
              <a:t>int</a:t>
            </a:r>
            <a:r>
              <a:rPr lang="en-US" altLang="zh-CN" dirty="0" smtClean="0">
                <a:latin typeface="Consolas" panose="020B0609020204030204" pitchFamily="49" charset="0"/>
                <a:ea typeface="微软雅黑" panose="020B0503020204020204" pitchFamily="34" charset="-122"/>
                <a:cs typeface="Consolas" panose="020B0609020204030204" pitchFamily="49" charset="0"/>
              </a:rPr>
              <a:t> n );</a:t>
            </a:r>
            <a:endParaRPr lang="en-US" altLang="zh-CN" dirty="0" smtClean="0">
              <a:latin typeface="Consolas" panose="020B0609020204030204" pitchFamily="49" charset="0"/>
              <a:ea typeface="微软雅黑" panose="020B0503020204020204" pitchFamily="34" charset="-122"/>
              <a:cs typeface="Consolas" panose="020B0609020204030204" pitchFamily="49" charset="0"/>
            </a:endParaRPr>
          </a:p>
          <a:p>
            <a:pPr>
              <a:lnSpc>
                <a:spcPct val="150000"/>
              </a:lnSpc>
            </a:pPr>
            <a:r>
              <a:rPr lang="en-US" altLang="zh-CN" dirty="0" smtClean="0">
                <a:latin typeface="Consolas" panose="020B0609020204030204" pitchFamily="49" charset="0"/>
                <a:ea typeface="微软雅黑" panose="020B0503020204020204" pitchFamily="34" charset="-122"/>
                <a:cs typeface="Consolas" panose="020B0609020204030204" pitchFamily="49" charset="0"/>
              </a:rPr>
              <a:t>string( unsigned </a:t>
            </a:r>
            <a:r>
              <a:rPr lang="en-US" altLang="zh-CN" dirty="0" err="1" smtClean="0">
                <a:latin typeface="Consolas" panose="020B0609020204030204" pitchFamily="49" charset="0"/>
                <a:ea typeface="微软雅黑" panose="020B0503020204020204" pitchFamily="34" charset="-122"/>
                <a:cs typeface="Consolas" panose="020B0609020204030204" pitchFamily="49" charset="0"/>
              </a:rPr>
              <a:t>int</a:t>
            </a:r>
            <a:r>
              <a:rPr lang="en-US" altLang="zh-CN" dirty="0" smtClean="0">
                <a:latin typeface="Consolas" panose="020B0609020204030204" pitchFamily="49" charset="0"/>
                <a:ea typeface="微软雅黑" panose="020B0503020204020204" pitchFamily="34" charset="-122"/>
                <a:cs typeface="Consolas" panose="020B0609020204030204" pitchFamily="49" charset="0"/>
              </a:rPr>
              <a:t> n, char c );</a:t>
            </a:r>
            <a:endParaRPr lang="en-US" altLang="zh-CN" dirty="0" smtClean="0">
              <a:latin typeface="Consolas" panose="020B0609020204030204" pitchFamily="49" charset="0"/>
              <a:ea typeface="微软雅黑" panose="020B0503020204020204" pitchFamily="34" charset="-122"/>
              <a:cs typeface="Consolas" panose="020B0609020204030204" pitchFamily="49" charset="0"/>
            </a:endParaRPr>
          </a:p>
        </p:txBody>
      </p:sp>
      <p:sp>
        <p:nvSpPr>
          <p:cNvPr id="5" name="文本框 4"/>
          <p:cNvSpPr txBox="1"/>
          <p:nvPr/>
        </p:nvSpPr>
        <p:spPr>
          <a:xfrm>
            <a:off x="179512" y="4395177"/>
            <a:ext cx="8784976" cy="923330"/>
          </a:xfrm>
          <a:prstGeom prst="rect">
            <a:avLst/>
          </a:prstGeom>
          <a:noFill/>
        </p:spPr>
        <p:txBody>
          <a:bodyPr wrap="square" rtlCol="0">
            <a:spAutoFit/>
          </a:bodyPr>
          <a:lstStyle/>
          <a:p>
            <a:pPr>
              <a:lnSpc>
                <a:spcPct val="150000"/>
              </a:lnSpc>
            </a:pPr>
            <a:r>
              <a:rPr lang="zh-CN" altLang="en-US" dirty="0" smtClean="0">
                <a:solidFill>
                  <a:schemeClr val="tx1">
                    <a:lumMod val="75000"/>
                    <a:lumOff val="25000"/>
                  </a:schemeClr>
                </a:solidFill>
                <a:latin typeface="Consolas" panose="020B0609020204030204" pitchFamily="49" charset="0"/>
                <a:ea typeface="微软雅黑" panose="020B0503020204020204" pitchFamily="34" charset="-122"/>
                <a:cs typeface="Consolas" panose="020B0609020204030204" pitchFamily="49" charset="0"/>
              </a:rPr>
              <a:t>考虑个初始化字符串的多种可能情况，通过重载（</a:t>
            </a:r>
            <a:r>
              <a:rPr lang="zh-CN" altLang="en-US" dirty="0">
                <a:solidFill>
                  <a:schemeClr val="tx1">
                    <a:lumMod val="75000"/>
                    <a:lumOff val="25000"/>
                  </a:schemeClr>
                </a:solidFill>
                <a:latin typeface="Consolas" panose="020B0609020204030204" pitchFamily="49" charset="0"/>
                <a:ea typeface="微软雅黑" panose="020B0503020204020204" pitchFamily="34" charset="-122"/>
                <a:cs typeface="Consolas" panose="020B0609020204030204" pitchFamily="49" charset="0"/>
              </a:rPr>
              <a:t>赋值）构造</a:t>
            </a:r>
            <a:r>
              <a:rPr lang="zh-CN" altLang="en-US" dirty="0" smtClean="0">
                <a:solidFill>
                  <a:schemeClr val="tx1">
                    <a:lumMod val="75000"/>
                    <a:lumOff val="25000"/>
                  </a:schemeClr>
                </a:solidFill>
                <a:latin typeface="Consolas" panose="020B0609020204030204" pitchFamily="49" charset="0"/>
                <a:ea typeface="微软雅黑" panose="020B0503020204020204" pitchFamily="34" charset="-122"/>
                <a:cs typeface="Consolas" panose="020B0609020204030204" pitchFamily="49" charset="0"/>
              </a:rPr>
              <a:t>函数，</a:t>
            </a:r>
            <a:r>
              <a:rPr lang="zh-CN" altLang="en-US" b="1" dirty="0" smtClean="0">
                <a:latin typeface="Consolas" panose="020B0609020204030204" pitchFamily="49" charset="0"/>
                <a:ea typeface="微软雅黑" panose="020B0503020204020204" pitchFamily="34" charset="-122"/>
                <a:cs typeface="Consolas" panose="020B0609020204030204" pitchFamily="49" charset="0"/>
              </a:rPr>
              <a:t>隐藏</a:t>
            </a:r>
            <a:r>
              <a:rPr lang="zh-CN" altLang="en-US" dirty="0" smtClean="0">
                <a:solidFill>
                  <a:schemeClr val="tx1">
                    <a:lumMod val="75000"/>
                    <a:lumOff val="25000"/>
                  </a:schemeClr>
                </a:solidFill>
                <a:latin typeface="Consolas" panose="020B0609020204030204" pitchFamily="49" charset="0"/>
                <a:ea typeface="微软雅黑" panose="020B0503020204020204" pitchFamily="34" charset="-122"/>
                <a:cs typeface="Consolas" panose="020B0609020204030204" pitchFamily="49" charset="0"/>
              </a:rPr>
              <a:t>了字符串定义的复杂性</a:t>
            </a:r>
            <a:endParaRPr lang="en-US" altLang="zh-CN" dirty="0" smtClean="0">
              <a:solidFill>
                <a:schemeClr val="tx1">
                  <a:lumMod val="75000"/>
                  <a:lumOff val="25000"/>
                </a:schemeClr>
              </a:solidFill>
              <a:latin typeface="Consolas" panose="020B0609020204030204" pitchFamily="49" charset="0"/>
              <a:ea typeface="微软雅黑" panose="020B0503020204020204" pitchFamily="34" charset="-122"/>
              <a:cs typeface="Consolas" panose="020B0609020204030204" pitchFamily="49" charset="0"/>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animEffect transition="in" filter="fade">
                                      <p:cBhvr>
                                        <p:cTn id="11" dur="500"/>
                                        <p:tgtEl>
                                          <p:spTgt spid="4">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4">
                                            <p:txEl>
                                              <p:pRg st="1" end="1"/>
                                            </p:txEl>
                                          </p:spTgt>
                                        </p:tgtEl>
                                        <p:attrNameLst>
                                          <p:attrName>style.visibility</p:attrName>
                                        </p:attrNameLst>
                                      </p:cBhvr>
                                      <p:to>
                                        <p:strVal val="visible"/>
                                      </p:to>
                                    </p:set>
                                    <p:animEffect transition="in" filter="fade">
                                      <p:cBhvr>
                                        <p:cTn id="16" dur="500"/>
                                        <p:tgtEl>
                                          <p:spTgt spid="4">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animEffect transition="in" filter="fade">
                                      <p:cBhvr>
                                        <p:cTn id="21" dur="500"/>
                                        <p:tgtEl>
                                          <p:spTgt spid="4">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4">
                                            <p:txEl>
                                              <p:pRg st="3" end="3"/>
                                            </p:txEl>
                                          </p:spTgt>
                                        </p:tgtEl>
                                        <p:attrNameLst>
                                          <p:attrName>style.visibility</p:attrName>
                                        </p:attrNameLst>
                                      </p:cBhvr>
                                      <p:to>
                                        <p:strVal val="visible"/>
                                      </p:to>
                                    </p:set>
                                    <p:animEffect transition="in" filter="fade">
                                      <p:cBhvr>
                                        <p:cTn id="26" dur="500"/>
                                        <p:tgtEl>
                                          <p:spTgt spid="4">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animEffect transition="in" filter="fade">
                                      <p:cBhvr>
                                        <p:cTn id="31" dur="500"/>
                                        <p:tgtEl>
                                          <p:spTgt spid="4">
                                            <p:txEl>
                                              <p:pRg st="4" end="4"/>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4">
                                            <p:txEl>
                                              <p:pRg st="5" end="5"/>
                                            </p:txEl>
                                          </p:spTgt>
                                        </p:tgtEl>
                                        <p:attrNameLst>
                                          <p:attrName>style.visibility</p:attrName>
                                        </p:attrNameLst>
                                      </p:cBhvr>
                                      <p:to>
                                        <p:strVal val="visible"/>
                                      </p:to>
                                    </p:set>
                                    <p:animEffect transition="in" filter="fade">
                                      <p:cBhvr>
                                        <p:cTn id="36" dur="500"/>
                                        <p:tgtEl>
                                          <p:spTgt spid="4">
                                            <p:txEl>
                                              <p:pRg st="5" end="5"/>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5"/>
                                        </p:tgtEl>
                                        <p:attrNameLst>
                                          <p:attrName>style.visibility</p:attrName>
                                        </p:attrNameLst>
                                      </p:cBhvr>
                                      <p:to>
                                        <p:strVal val="visible"/>
                                      </p:to>
                                    </p:set>
                                    <p:animEffect transition="in" filter="fade">
                                      <p:cBhvr>
                                        <p:cTn id="4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string </a:t>
            </a:r>
            <a:r>
              <a:rPr lang="zh-CN" altLang="en-US" dirty="0"/>
              <a:t>类型的典型操作</a:t>
            </a:r>
            <a:r>
              <a:rPr lang="zh-CN" altLang="en-US" dirty="0" smtClean="0"/>
              <a:t>：</a:t>
            </a:r>
            <a:r>
              <a:rPr lang="zh-CN" altLang="en-US" dirty="0"/>
              <a:t>赋值</a:t>
            </a:r>
            <a:endParaRPr lang="zh-CN" altLang="en-US" dirty="0"/>
          </a:p>
        </p:txBody>
      </p:sp>
      <p:sp>
        <p:nvSpPr>
          <p:cNvPr id="4" name="TextBox 3"/>
          <p:cNvSpPr txBox="1"/>
          <p:nvPr/>
        </p:nvSpPr>
        <p:spPr>
          <a:xfrm>
            <a:off x="179512" y="1522249"/>
            <a:ext cx="8784976" cy="2585323"/>
          </a:xfrm>
          <a:prstGeom prst="rect">
            <a:avLst/>
          </a:prstGeom>
          <a:solidFill>
            <a:srgbClr val="FFFF73"/>
          </a:solidFill>
          <a:ln w="19050">
            <a:noFill/>
          </a:ln>
        </p:spPr>
        <p:txBody>
          <a:bodyPr wrap="square" rtlCol="0">
            <a:spAutoFit/>
          </a:bodyPr>
          <a:lstStyle/>
          <a:p>
            <a:pPr>
              <a:lnSpc>
                <a:spcPct val="150000"/>
              </a:lnSpc>
            </a:pPr>
            <a:r>
              <a:rPr lang="en-US" altLang="zh-CN" dirty="0" smtClean="0">
                <a:latin typeface="Consolas" panose="020B0609020204030204" pitchFamily="49" charset="0"/>
                <a:ea typeface="微软雅黑" panose="020B0503020204020204" pitchFamily="34" charset="-122"/>
                <a:cs typeface="Consolas" panose="020B0609020204030204" pitchFamily="49" charset="0"/>
              </a:rPr>
              <a:t>string &amp; operator = ( </a:t>
            </a:r>
            <a:r>
              <a:rPr lang="en-US" altLang="zh-CN" dirty="0" err="1" smtClean="0">
                <a:latin typeface="Consolas" panose="020B0609020204030204" pitchFamily="49" charset="0"/>
                <a:ea typeface="微软雅黑" panose="020B0503020204020204" pitchFamily="34" charset="-122"/>
                <a:cs typeface="Consolas" panose="020B0609020204030204" pitchFamily="49" charset="0"/>
              </a:rPr>
              <a:t>const</a:t>
            </a:r>
            <a:r>
              <a:rPr lang="en-US" altLang="zh-CN" dirty="0" smtClean="0">
                <a:latin typeface="Consolas" panose="020B0609020204030204" pitchFamily="49" charset="0"/>
                <a:ea typeface="微软雅黑" panose="020B0503020204020204" pitchFamily="34" charset="-122"/>
                <a:cs typeface="Consolas" panose="020B0609020204030204" pitchFamily="49" charset="0"/>
              </a:rPr>
              <a:t> string &amp; s );</a:t>
            </a:r>
            <a:endParaRPr lang="en-US" altLang="zh-CN" dirty="0" smtClean="0">
              <a:latin typeface="Consolas" panose="020B0609020204030204" pitchFamily="49" charset="0"/>
              <a:ea typeface="微软雅黑" panose="020B0503020204020204" pitchFamily="34" charset="-122"/>
              <a:cs typeface="Consolas" panose="020B0609020204030204" pitchFamily="49" charset="0"/>
            </a:endParaRPr>
          </a:p>
          <a:p>
            <a:pPr>
              <a:lnSpc>
                <a:spcPct val="150000"/>
              </a:lnSpc>
            </a:pPr>
            <a:r>
              <a:rPr lang="en-US" altLang="zh-CN" dirty="0" smtClean="0">
                <a:latin typeface="Consolas" panose="020B0609020204030204" pitchFamily="49" charset="0"/>
                <a:ea typeface="微软雅黑" panose="020B0503020204020204" pitchFamily="34" charset="-122"/>
                <a:cs typeface="Consolas" panose="020B0609020204030204" pitchFamily="49" charset="0"/>
              </a:rPr>
              <a:t>string &amp; operator = ( </a:t>
            </a:r>
            <a:r>
              <a:rPr lang="en-US" altLang="zh-CN" dirty="0" err="1" smtClean="0">
                <a:latin typeface="Consolas" panose="020B0609020204030204" pitchFamily="49" charset="0"/>
                <a:ea typeface="微软雅黑" panose="020B0503020204020204" pitchFamily="34" charset="-122"/>
                <a:cs typeface="Consolas" panose="020B0609020204030204" pitchFamily="49" charset="0"/>
              </a:rPr>
              <a:t>const</a:t>
            </a:r>
            <a:r>
              <a:rPr lang="en-US" altLang="zh-CN" dirty="0" smtClean="0">
                <a:latin typeface="Consolas" panose="020B0609020204030204" pitchFamily="49" charset="0"/>
                <a:ea typeface="微软雅黑" panose="020B0503020204020204" pitchFamily="34" charset="-122"/>
                <a:cs typeface="Consolas" panose="020B0609020204030204" pitchFamily="49" charset="0"/>
              </a:rPr>
              <a:t> char * s );</a:t>
            </a:r>
            <a:endParaRPr lang="en-US" altLang="zh-CN" dirty="0" smtClean="0">
              <a:latin typeface="Consolas" panose="020B0609020204030204" pitchFamily="49" charset="0"/>
              <a:ea typeface="微软雅黑" panose="020B0503020204020204" pitchFamily="34" charset="-122"/>
              <a:cs typeface="Consolas" panose="020B0609020204030204" pitchFamily="49" charset="0"/>
            </a:endParaRPr>
          </a:p>
          <a:p>
            <a:pPr>
              <a:lnSpc>
                <a:spcPct val="150000"/>
              </a:lnSpc>
            </a:pPr>
            <a:r>
              <a:rPr lang="en-US" altLang="zh-CN" dirty="0" smtClean="0">
                <a:latin typeface="Consolas" panose="020B0609020204030204" pitchFamily="49" charset="0"/>
                <a:ea typeface="微软雅黑" panose="020B0503020204020204" pitchFamily="34" charset="-122"/>
                <a:cs typeface="Consolas" panose="020B0609020204030204" pitchFamily="49" charset="0"/>
              </a:rPr>
              <a:t>string &amp; assign( </a:t>
            </a:r>
            <a:r>
              <a:rPr lang="en-US" altLang="zh-CN" dirty="0" err="1" smtClean="0">
                <a:latin typeface="Consolas" panose="020B0609020204030204" pitchFamily="49" charset="0"/>
                <a:ea typeface="微软雅黑" panose="020B0503020204020204" pitchFamily="34" charset="-122"/>
                <a:cs typeface="Consolas" panose="020B0609020204030204" pitchFamily="49" charset="0"/>
              </a:rPr>
              <a:t>const</a:t>
            </a:r>
            <a:r>
              <a:rPr lang="en-US" altLang="zh-CN" dirty="0" smtClean="0">
                <a:latin typeface="Consolas" panose="020B0609020204030204" pitchFamily="49" charset="0"/>
                <a:ea typeface="微软雅黑" panose="020B0503020204020204" pitchFamily="34" charset="-122"/>
                <a:cs typeface="Consolas" panose="020B0609020204030204" pitchFamily="49" charset="0"/>
              </a:rPr>
              <a:t> char * s );</a:t>
            </a:r>
            <a:endParaRPr lang="en-US" altLang="zh-CN" dirty="0" smtClean="0">
              <a:latin typeface="Consolas" panose="020B0609020204030204" pitchFamily="49" charset="0"/>
              <a:ea typeface="微软雅黑" panose="020B0503020204020204" pitchFamily="34" charset="-122"/>
              <a:cs typeface="Consolas" panose="020B0609020204030204" pitchFamily="49" charset="0"/>
            </a:endParaRPr>
          </a:p>
          <a:p>
            <a:pPr>
              <a:lnSpc>
                <a:spcPct val="150000"/>
              </a:lnSpc>
            </a:pPr>
            <a:r>
              <a:rPr lang="en-US" altLang="zh-CN" dirty="0">
                <a:latin typeface="Consolas" panose="020B0609020204030204" pitchFamily="49" charset="0"/>
                <a:ea typeface="微软雅黑" panose="020B0503020204020204" pitchFamily="34" charset="-122"/>
                <a:cs typeface="Consolas" panose="020B0609020204030204" pitchFamily="49" charset="0"/>
              </a:rPr>
              <a:t>string &amp; assign( </a:t>
            </a:r>
            <a:r>
              <a:rPr lang="en-US" altLang="zh-CN" dirty="0" err="1">
                <a:latin typeface="Consolas" panose="020B0609020204030204" pitchFamily="49" charset="0"/>
                <a:ea typeface="微软雅黑" panose="020B0503020204020204" pitchFamily="34" charset="-122"/>
                <a:cs typeface="Consolas" panose="020B0609020204030204" pitchFamily="49" charset="0"/>
              </a:rPr>
              <a:t>const</a:t>
            </a:r>
            <a:r>
              <a:rPr lang="en-US" altLang="zh-CN" dirty="0">
                <a:latin typeface="Consolas" panose="020B0609020204030204" pitchFamily="49" charset="0"/>
                <a:ea typeface="微软雅黑" panose="020B0503020204020204" pitchFamily="34" charset="-122"/>
                <a:cs typeface="Consolas" panose="020B0609020204030204" pitchFamily="49" charset="0"/>
              </a:rPr>
              <a:t> char * </a:t>
            </a:r>
            <a:r>
              <a:rPr lang="en-US" altLang="zh-CN" dirty="0" smtClean="0">
                <a:latin typeface="Consolas" panose="020B0609020204030204" pitchFamily="49" charset="0"/>
                <a:ea typeface="微软雅黑" panose="020B0503020204020204" pitchFamily="34" charset="-122"/>
                <a:cs typeface="Consolas" panose="020B0609020204030204" pitchFamily="49" charset="0"/>
              </a:rPr>
              <a:t>s, </a:t>
            </a:r>
            <a:r>
              <a:rPr lang="en-US" altLang="zh-CN" dirty="0" err="1" smtClean="0">
                <a:latin typeface="Consolas" panose="020B0609020204030204" pitchFamily="49" charset="0"/>
                <a:ea typeface="微软雅黑" panose="020B0503020204020204" pitchFamily="34" charset="-122"/>
                <a:cs typeface="Consolas" panose="020B0609020204030204" pitchFamily="49" charset="0"/>
              </a:rPr>
              <a:t>int</a:t>
            </a:r>
            <a:r>
              <a:rPr lang="en-US" altLang="zh-CN" dirty="0" smtClean="0">
                <a:latin typeface="Consolas" panose="020B0609020204030204" pitchFamily="49" charset="0"/>
                <a:ea typeface="微软雅黑" panose="020B0503020204020204" pitchFamily="34" charset="-122"/>
                <a:cs typeface="Consolas" panose="020B0609020204030204" pitchFamily="49" charset="0"/>
              </a:rPr>
              <a:t> n );</a:t>
            </a:r>
            <a:endParaRPr lang="en-US" altLang="zh-CN" dirty="0">
              <a:latin typeface="Consolas" panose="020B0609020204030204" pitchFamily="49" charset="0"/>
              <a:ea typeface="微软雅黑" panose="020B0503020204020204" pitchFamily="34" charset="-122"/>
              <a:cs typeface="Consolas" panose="020B0609020204030204" pitchFamily="49" charset="0"/>
            </a:endParaRPr>
          </a:p>
          <a:p>
            <a:pPr>
              <a:lnSpc>
                <a:spcPct val="150000"/>
              </a:lnSpc>
            </a:pPr>
            <a:r>
              <a:rPr lang="en-US" altLang="zh-CN" dirty="0" smtClean="0">
                <a:latin typeface="Consolas" panose="020B0609020204030204" pitchFamily="49" charset="0"/>
                <a:ea typeface="微软雅黑" panose="020B0503020204020204" pitchFamily="34" charset="-122"/>
                <a:cs typeface="Consolas" panose="020B0609020204030204" pitchFamily="49" charset="0"/>
              </a:rPr>
              <a:t>… …</a:t>
            </a:r>
            <a:endParaRPr lang="en-US" altLang="zh-CN" dirty="0" smtClean="0">
              <a:latin typeface="Consolas" panose="020B0609020204030204" pitchFamily="49" charset="0"/>
              <a:ea typeface="微软雅黑" panose="020B0503020204020204" pitchFamily="34" charset="-122"/>
              <a:cs typeface="Consolas" panose="020B0609020204030204" pitchFamily="49" charset="0"/>
            </a:endParaRPr>
          </a:p>
          <a:p>
            <a:pPr>
              <a:lnSpc>
                <a:spcPct val="150000"/>
              </a:lnSpc>
            </a:pPr>
            <a:r>
              <a:rPr lang="en-US" altLang="zh-CN" dirty="0" smtClean="0">
                <a:latin typeface="Consolas" panose="020B0609020204030204" pitchFamily="49" charset="0"/>
                <a:ea typeface="微软雅黑" panose="020B0503020204020204" pitchFamily="34" charset="-122"/>
                <a:cs typeface="Consolas" panose="020B0609020204030204" pitchFamily="49" charset="0"/>
              </a:rPr>
              <a:t>string &amp; assign( </a:t>
            </a:r>
            <a:r>
              <a:rPr lang="en-US" altLang="zh-CN" dirty="0" err="1" smtClean="0">
                <a:latin typeface="Consolas" panose="020B0609020204030204" pitchFamily="49" charset="0"/>
                <a:ea typeface="微软雅黑" panose="020B0503020204020204" pitchFamily="34" charset="-122"/>
                <a:cs typeface="Consolas" panose="020B0609020204030204" pitchFamily="49" charset="0"/>
              </a:rPr>
              <a:t>const_iterator</a:t>
            </a:r>
            <a:r>
              <a:rPr lang="en-US" altLang="zh-CN" dirty="0" smtClean="0">
                <a:latin typeface="Consolas" panose="020B0609020204030204" pitchFamily="49" charset="0"/>
                <a:ea typeface="微软雅黑" panose="020B0503020204020204" pitchFamily="34" charset="-122"/>
                <a:cs typeface="Consolas" panose="020B0609020204030204" pitchFamily="49" charset="0"/>
              </a:rPr>
              <a:t> first, </a:t>
            </a:r>
            <a:r>
              <a:rPr lang="en-US" altLang="zh-CN" dirty="0" err="1" smtClean="0">
                <a:latin typeface="Consolas" panose="020B0609020204030204" pitchFamily="49" charset="0"/>
                <a:ea typeface="微软雅黑" panose="020B0503020204020204" pitchFamily="34" charset="-122"/>
                <a:cs typeface="Consolas" panose="020B0609020204030204" pitchFamily="49" charset="0"/>
              </a:rPr>
              <a:t>const_iterator</a:t>
            </a:r>
            <a:r>
              <a:rPr lang="en-US" altLang="zh-CN" dirty="0" smtClean="0">
                <a:latin typeface="Consolas" panose="020B0609020204030204" pitchFamily="49" charset="0"/>
                <a:ea typeface="微软雅黑" panose="020B0503020204020204" pitchFamily="34" charset="-122"/>
                <a:cs typeface="Consolas" panose="020B0609020204030204" pitchFamily="49" charset="0"/>
              </a:rPr>
              <a:t> last );</a:t>
            </a:r>
            <a:endParaRPr lang="en-US" altLang="zh-CN" dirty="0" smtClean="0">
              <a:latin typeface="Consolas" panose="020B0609020204030204" pitchFamily="49" charset="0"/>
              <a:ea typeface="微软雅黑" panose="020B0503020204020204" pitchFamily="34" charset="-122"/>
              <a:cs typeface="Consolas" panose="020B0609020204030204" pitchFamily="49" charset="0"/>
            </a:endParaRPr>
          </a:p>
        </p:txBody>
      </p:sp>
      <p:sp>
        <p:nvSpPr>
          <p:cNvPr id="5" name="文本框 4"/>
          <p:cNvSpPr txBox="1"/>
          <p:nvPr/>
        </p:nvSpPr>
        <p:spPr>
          <a:xfrm>
            <a:off x="179512" y="4549844"/>
            <a:ext cx="8784976" cy="463332"/>
          </a:xfrm>
          <a:prstGeom prst="rect">
            <a:avLst/>
          </a:prstGeom>
          <a:noFill/>
        </p:spPr>
        <p:txBody>
          <a:bodyPr wrap="square" rtlCol="0">
            <a:spAutoFit/>
          </a:bodyPr>
          <a:lstStyle/>
          <a:p>
            <a:pPr>
              <a:lnSpc>
                <a:spcPct val="150000"/>
              </a:lnSpc>
            </a:pPr>
            <a:r>
              <a:rPr lang="zh-CN" altLang="en-US" dirty="0" smtClean="0">
                <a:solidFill>
                  <a:schemeClr val="tx1">
                    <a:lumMod val="75000"/>
                    <a:lumOff val="25000"/>
                  </a:schemeClr>
                </a:solidFill>
                <a:latin typeface="Consolas" panose="020B0609020204030204" pitchFamily="49" charset="0"/>
                <a:ea typeface="微软雅黑" panose="020B0503020204020204" pitchFamily="34" charset="-122"/>
                <a:cs typeface="Consolas" panose="020B0609020204030204" pitchFamily="49" charset="0"/>
              </a:rPr>
              <a:t>其中一个赋值操作由重载操作符 </a:t>
            </a:r>
            <a:r>
              <a:rPr lang="en-US" altLang="zh-CN" dirty="0" smtClean="0">
                <a:solidFill>
                  <a:schemeClr val="tx1">
                    <a:lumMod val="75000"/>
                    <a:lumOff val="25000"/>
                  </a:schemeClr>
                </a:solidFill>
                <a:latin typeface="Consolas" panose="020B0609020204030204" pitchFamily="49" charset="0"/>
                <a:ea typeface="微软雅黑" panose="020B0503020204020204" pitchFamily="34" charset="-122"/>
                <a:cs typeface="Consolas" panose="020B0609020204030204" pitchFamily="49" charset="0"/>
              </a:rPr>
              <a:t>“=” </a:t>
            </a:r>
            <a:r>
              <a:rPr lang="zh-CN" altLang="en-US" dirty="0" smtClean="0">
                <a:solidFill>
                  <a:schemeClr val="tx1">
                    <a:lumMod val="75000"/>
                    <a:lumOff val="25000"/>
                  </a:schemeClr>
                </a:solidFill>
                <a:latin typeface="Consolas" panose="020B0609020204030204" pitchFamily="49" charset="0"/>
                <a:ea typeface="微软雅黑" panose="020B0503020204020204" pitchFamily="34" charset="-122"/>
                <a:cs typeface="Consolas" panose="020B0609020204030204" pitchFamily="49" charset="0"/>
              </a:rPr>
              <a:t>来实现，因此，可使字符串的赋值变得更直观</a:t>
            </a:r>
            <a:endParaRPr lang="en-US" altLang="zh-CN" dirty="0" smtClean="0">
              <a:solidFill>
                <a:schemeClr val="tx1">
                  <a:lumMod val="75000"/>
                  <a:lumOff val="25000"/>
                </a:schemeClr>
              </a:solidFill>
              <a:latin typeface="Consolas" panose="020B0609020204030204" pitchFamily="49" charset="0"/>
              <a:ea typeface="微软雅黑" panose="020B0503020204020204" pitchFamily="34" charset="-122"/>
              <a:cs typeface="Consolas" panose="020B0609020204030204" pitchFamily="49" charset="0"/>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500"/>
                                        <p:tgtEl>
                                          <p:spTgt spid="4">
                                            <p:txEl>
                                              <p:pRg st="2" end="2"/>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animEffect transition="in" filter="fade">
                                      <p:cBhvr>
                                        <p:cTn id="15" dur="500"/>
                                        <p:tgtEl>
                                          <p:spTgt spid="4">
                                            <p:txEl>
                                              <p:pRg st="3" end="3"/>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4">
                                            <p:txEl>
                                              <p:pRg st="4" end="4"/>
                                            </p:txEl>
                                          </p:spTgt>
                                        </p:tgtEl>
                                        <p:attrNameLst>
                                          <p:attrName>style.visibility</p:attrName>
                                        </p:attrNameLst>
                                      </p:cBhvr>
                                      <p:to>
                                        <p:strVal val="visible"/>
                                      </p:to>
                                    </p:set>
                                    <p:animEffect transition="in" filter="fade">
                                      <p:cBhvr>
                                        <p:cTn id="18" dur="500"/>
                                        <p:tgtEl>
                                          <p:spTgt spid="4">
                                            <p:txEl>
                                              <p:pRg st="4" end="4"/>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4">
                                            <p:txEl>
                                              <p:pRg st="5" end="5"/>
                                            </p:txEl>
                                          </p:spTgt>
                                        </p:tgtEl>
                                        <p:attrNameLst>
                                          <p:attrName>style.visibility</p:attrName>
                                        </p:attrNameLst>
                                      </p:cBhvr>
                                      <p:to>
                                        <p:strVal val="visible"/>
                                      </p:to>
                                    </p:set>
                                    <p:animEffect transition="in" filter="fade">
                                      <p:cBhvr>
                                        <p:cTn id="21" dur="500"/>
                                        <p:tgtEl>
                                          <p:spTgt spid="4">
                                            <p:txEl>
                                              <p:pRg st="5" end="5"/>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fade">
                                      <p:cBhvr>
                                        <p:cTn id="2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string </a:t>
            </a:r>
            <a:r>
              <a:rPr lang="zh-CN" altLang="en-US" dirty="0"/>
              <a:t>类型的典型操作</a:t>
            </a:r>
            <a:r>
              <a:rPr lang="zh-CN" altLang="en-US" dirty="0" smtClean="0"/>
              <a:t>：比较</a:t>
            </a:r>
            <a:endParaRPr lang="zh-CN" altLang="en-US" dirty="0"/>
          </a:p>
        </p:txBody>
      </p:sp>
      <p:sp>
        <p:nvSpPr>
          <p:cNvPr id="4" name="TextBox 3"/>
          <p:cNvSpPr txBox="1"/>
          <p:nvPr/>
        </p:nvSpPr>
        <p:spPr>
          <a:xfrm>
            <a:off x="179512" y="1522249"/>
            <a:ext cx="8784976" cy="2585323"/>
          </a:xfrm>
          <a:prstGeom prst="rect">
            <a:avLst/>
          </a:prstGeom>
          <a:solidFill>
            <a:srgbClr val="FFFF73"/>
          </a:solidFill>
          <a:ln w="19050">
            <a:noFill/>
          </a:ln>
        </p:spPr>
        <p:txBody>
          <a:bodyPr wrap="square" rtlCol="0">
            <a:spAutoFit/>
          </a:bodyPr>
          <a:lstStyle/>
          <a:p>
            <a:pPr>
              <a:lnSpc>
                <a:spcPct val="150000"/>
              </a:lnSpc>
            </a:pPr>
            <a:r>
              <a:rPr lang="en-US" altLang="zh-CN" dirty="0" err="1" smtClean="0">
                <a:latin typeface="Consolas" panose="020B0609020204030204" pitchFamily="49" charset="0"/>
                <a:ea typeface="微软雅黑" panose="020B0503020204020204" pitchFamily="34" charset="-122"/>
                <a:cs typeface="Consolas" panose="020B0609020204030204" pitchFamily="49" charset="0"/>
              </a:rPr>
              <a:t>bool</a:t>
            </a:r>
            <a:r>
              <a:rPr lang="en-US" altLang="zh-CN" dirty="0" smtClean="0">
                <a:latin typeface="Consolas" panose="020B0609020204030204" pitchFamily="49" charset="0"/>
                <a:ea typeface="微软雅黑" panose="020B0503020204020204" pitchFamily="34" charset="-122"/>
                <a:cs typeface="Consolas" panose="020B0609020204030204" pitchFamily="49" charset="0"/>
              </a:rPr>
              <a:t> operator == ( </a:t>
            </a:r>
            <a:r>
              <a:rPr lang="en-US" altLang="zh-CN" dirty="0" err="1" smtClean="0">
                <a:latin typeface="Consolas" panose="020B0609020204030204" pitchFamily="49" charset="0"/>
                <a:ea typeface="微软雅黑" panose="020B0503020204020204" pitchFamily="34" charset="-122"/>
                <a:cs typeface="Consolas" panose="020B0609020204030204" pitchFamily="49" charset="0"/>
              </a:rPr>
              <a:t>const</a:t>
            </a:r>
            <a:r>
              <a:rPr lang="en-US" altLang="zh-CN" dirty="0" smtClean="0">
                <a:latin typeface="Consolas" panose="020B0609020204030204" pitchFamily="49" charset="0"/>
                <a:ea typeface="微软雅黑" panose="020B0503020204020204" pitchFamily="34" charset="-122"/>
                <a:cs typeface="Consolas" panose="020B0609020204030204" pitchFamily="49" charset="0"/>
              </a:rPr>
              <a:t> string &amp; s1 );</a:t>
            </a:r>
            <a:endParaRPr lang="en-US" altLang="zh-CN" dirty="0" smtClean="0">
              <a:latin typeface="Consolas" panose="020B0609020204030204" pitchFamily="49" charset="0"/>
              <a:ea typeface="微软雅黑" panose="020B0503020204020204" pitchFamily="34" charset="-122"/>
              <a:cs typeface="Consolas" panose="020B0609020204030204" pitchFamily="49" charset="0"/>
            </a:endParaRPr>
          </a:p>
          <a:p>
            <a:pPr>
              <a:lnSpc>
                <a:spcPct val="150000"/>
              </a:lnSpc>
            </a:pPr>
            <a:r>
              <a:rPr lang="en-US" altLang="zh-CN" dirty="0" err="1" smtClean="0">
                <a:latin typeface="Consolas" panose="020B0609020204030204" pitchFamily="49" charset="0"/>
                <a:ea typeface="微软雅黑" panose="020B0503020204020204" pitchFamily="34" charset="-122"/>
                <a:cs typeface="Consolas" panose="020B0609020204030204" pitchFamily="49" charset="0"/>
              </a:rPr>
              <a:t>bool</a:t>
            </a:r>
            <a:r>
              <a:rPr lang="en-US" altLang="zh-CN" dirty="0" smtClean="0">
                <a:latin typeface="Consolas" panose="020B0609020204030204" pitchFamily="49" charset="0"/>
                <a:ea typeface="微软雅黑" panose="020B0503020204020204" pitchFamily="34" charset="-122"/>
                <a:cs typeface="Consolas" panose="020B0609020204030204" pitchFamily="49" charset="0"/>
              </a:rPr>
              <a:t> operator &lt; ( </a:t>
            </a:r>
            <a:r>
              <a:rPr lang="en-US" altLang="zh-CN" dirty="0" err="1" smtClean="0">
                <a:latin typeface="Consolas" panose="020B0609020204030204" pitchFamily="49" charset="0"/>
                <a:ea typeface="微软雅黑" panose="020B0503020204020204" pitchFamily="34" charset="-122"/>
                <a:cs typeface="Consolas" panose="020B0609020204030204" pitchFamily="49" charset="0"/>
              </a:rPr>
              <a:t>const</a:t>
            </a:r>
            <a:r>
              <a:rPr lang="en-US" altLang="zh-CN" dirty="0" smtClean="0">
                <a:latin typeface="Consolas" panose="020B0609020204030204" pitchFamily="49" charset="0"/>
                <a:ea typeface="微软雅黑" panose="020B0503020204020204" pitchFamily="34" charset="-122"/>
                <a:cs typeface="Consolas" panose="020B0609020204030204" pitchFamily="49" charset="0"/>
              </a:rPr>
              <a:t> string &amp; s );</a:t>
            </a:r>
            <a:endParaRPr lang="en-US" altLang="zh-CN" dirty="0" smtClean="0">
              <a:latin typeface="Consolas" panose="020B0609020204030204" pitchFamily="49" charset="0"/>
              <a:ea typeface="微软雅黑" panose="020B0503020204020204" pitchFamily="34" charset="-122"/>
              <a:cs typeface="Consolas" panose="020B0609020204030204" pitchFamily="49" charset="0"/>
            </a:endParaRPr>
          </a:p>
          <a:p>
            <a:pPr>
              <a:lnSpc>
                <a:spcPct val="150000"/>
              </a:lnSpc>
            </a:pPr>
            <a:r>
              <a:rPr lang="en-US" altLang="zh-CN" dirty="0" err="1" smtClean="0">
                <a:latin typeface="Consolas" panose="020B0609020204030204" pitchFamily="49" charset="0"/>
                <a:ea typeface="微软雅黑" panose="020B0503020204020204" pitchFamily="34" charset="-122"/>
                <a:cs typeface="Consolas" panose="020B0609020204030204" pitchFamily="49" charset="0"/>
              </a:rPr>
              <a:t>bool</a:t>
            </a:r>
            <a:r>
              <a:rPr lang="en-US" altLang="zh-CN" dirty="0" smtClean="0">
                <a:latin typeface="Consolas" panose="020B0609020204030204" pitchFamily="49" charset="0"/>
                <a:ea typeface="微软雅黑" panose="020B0503020204020204" pitchFamily="34" charset="-122"/>
                <a:cs typeface="Consolas" panose="020B0609020204030204" pitchFamily="49" charset="0"/>
              </a:rPr>
              <a:t> operator &lt;= ( </a:t>
            </a:r>
            <a:r>
              <a:rPr lang="en-US" altLang="zh-CN" dirty="0" err="1" smtClean="0">
                <a:latin typeface="Consolas" panose="020B0609020204030204" pitchFamily="49" charset="0"/>
                <a:ea typeface="微软雅黑" panose="020B0503020204020204" pitchFamily="34" charset="-122"/>
                <a:cs typeface="Consolas" panose="020B0609020204030204" pitchFamily="49" charset="0"/>
              </a:rPr>
              <a:t>const</a:t>
            </a:r>
            <a:r>
              <a:rPr lang="en-US" altLang="zh-CN" dirty="0" smtClean="0">
                <a:latin typeface="Consolas" panose="020B0609020204030204" pitchFamily="49" charset="0"/>
                <a:ea typeface="微软雅黑" panose="020B0503020204020204" pitchFamily="34" charset="-122"/>
                <a:cs typeface="Consolas" panose="020B0609020204030204" pitchFamily="49" charset="0"/>
              </a:rPr>
              <a:t> string &amp; s );</a:t>
            </a:r>
            <a:endParaRPr lang="en-US" altLang="zh-CN" dirty="0" smtClean="0">
              <a:latin typeface="Consolas" panose="020B0609020204030204" pitchFamily="49" charset="0"/>
              <a:ea typeface="微软雅黑" panose="020B0503020204020204" pitchFamily="34" charset="-122"/>
              <a:cs typeface="Consolas" panose="020B0609020204030204" pitchFamily="49" charset="0"/>
            </a:endParaRPr>
          </a:p>
          <a:p>
            <a:pPr>
              <a:lnSpc>
                <a:spcPct val="150000"/>
              </a:lnSpc>
            </a:pPr>
            <a:r>
              <a:rPr lang="en-US" altLang="zh-CN" dirty="0" smtClean="0">
                <a:latin typeface="Consolas" panose="020B0609020204030204" pitchFamily="49" charset="0"/>
                <a:ea typeface="微软雅黑" panose="020B0503020204020204" pitchFamily="34" charset="-122"/>
                <a:cs typeface="Consolas" panose="020B0609020204030204" pitchFamily="49" charset="0"/>
              </a:rPr>
              <a:t>… …</a:t>
            </a:r>
            <a:endParaRPr lang="en-US" altLang="zh-CN" dirty="0" smtClean="0">
              <a:latin typeface="Consolas" panose="020B0609020204030204" pitchFamily="49" charset="0"/>
              <a:ea typeface="微软雅黑" panose="020B0503020204020204" pitchFamily="34" charset="-122"/>
              <a:cs typeface="Consolas" panose="020B0609020204030204" pitchFamily="49" charset="0"/>
            </a:endParaRPr>
          </a:p>
          <a:p>
            <a:pPr>
              <a:lnSpc>
                <a:spcPct val="150000"/>
              </a:lnSpc>
            </a:pPr>
            <a:r>
              <a:rPr lang="en-US" altLang="zh-CN" dirty="0" err="1" smtClean="0">
                <a:latin typeface="Consolas" panose="020B0609020204030204" pitchFamily="49" charset="0"/>
                <a:ea typeface="微软雅黑" panose="020B0503020204020204" pitchFamily="34" charset="-122"/>
                <a:cs typeface="Consolas" panose="020B0609020204030204" pitchFamily="49" charset="0"/>
              </a:rPr>
              <a:t>int</a:t>
            </a:r>
            <a:r>
              <a:rPr lang="en-US" altLang="zh-CN" dirty="0" smtClean="0">
                <a:latin typeface="Consolas" panose="020B0609020204030204" pitchFamily="49" charset="0"/>
                <a:ea typeface="微软雅黑" panose="020B0503020204020204" pitchFamily="34" charset="-122"/>
                <a:cs typeface="Consolas" panose="020B0609020204030204" pitchFamily="49" charset="0"/>
              </a:rPr>
              <a:t> compare( </a:t>
            </a:r>
            <a:r>
              <a:rPr lang="en-US" altLang="zh-CN" dirty="0" err="1" smtClean="0">
                <a:latin typeface="Consolas" panose="020B0609020204030204" pitchFamily="49" charset="0"/>
                <a:ea typeface="微软雅黑" panose="020B0503020204020204" pitchFamily="34" charset="-122"/>
                <a:cs typeface="Consolas" panose="020B0609020204030204" pitchFamily="49" charset="0"/>
              </a:rPr>
              <a:t>int</a:t>
            </a:r>
            <a:r>
              <a:rPr lang="en-US" altLang="zh-CN" dirty="0" smtClean="0">
                <a:latin typeface="Consolas" panose="020B0609020204030204" pitchFamily="49" charset="0"/>
                <a:ea typeface="微软雅黑" panose="020B0503020204020204" pitchFamily="34" charset="-122"/>
                <a:cs typeface="Consolas" panose="020B0609020204030204" pitchFamily="49" charset="0"/>
              </a:rPr>
              <a:t> </a:t>
            </a:r>
            <a:r>
              <a:rPr lang="en-US" altLang="zh-CN" dirty="0" err="1" smtClean="0">
                <a:latin typeface="Consolas" panose="020B0609020204030204" pitchFamily="49" charset="0"/>
                <a:ea typeface="微软雅黑" panose="020B0503020204020204" pitchFamily="34" charset="-122"/>
                <a:cs typeface="Consolas" panose="020B0609020204030204" pitchFamily="49" charset="0"/>
              </a:rPr>
              <a:t>pos</a:t>
            </a:r>
            <a:r>
              <a:rPr lang="en-US" altLang="zh-CN" dirty="0" smtClean="0">
                <a:latin typeface="Consolas" panose="020B0609020204030204" pitchFamily="49" charset="0"/>
                <a:ea typeface="微软雅黑" panose="020B0503020204020204" pitchFamily="34" charset="-122"/>
                <a:cs typeface="Consolas" panose="020B0609020204030204" pitchFamily="49" charset="0"/>
              </a:rPr>
              <a:t>, </a:t>
            </a:r>
            <a:r>
              <a:rPr lang="en-US" altLang="zh-CN" dirty="0" err="1" smtClean="0">
                <a:latin typeface="Consolas" panose="020B0609020204030204" pitchFamily="49" charset="0"/>
                <a:ea typeface="微软雅黑" panose="020B0503020204020204" pitchFamily="34" charset="-122"/>
                <a:cs typeface="Consolas" panose="020B0609020204030204" pitchFamily="49" charset="0"/>
              </a:rPr>
              <a:t>int</a:t>
            </a:r>
            <a:r>
              <a:rPr lang="en-US" altLang="zh-CN" dirty="0" smtClean="0">
                <a:latin typeface="Consolas" panose="020B0609020204030204" pitchFamily="49" charset="0"/>
                <a:ea typeface="微软雅黑" panose="020B0503020204020204" pitchFamily="34" charset="-122"/>
                <a:cs typeface="Consolas" panose="020B0609020204030204" pitchFamily="49" charset="0"/>
              </a:rPr>
              <a:t> n, </a:t>
            </a:r>
            <a:r>
              <a:rPr lang="en-US" altLang="zh-CN" dirty="0" err="1" smtClean="0">
                <a:latin typeface="Consolas" panose="020B0609020204030204" pitchFamily="49" charset="0"/>
                <a:ea typeface="微软雅黑" panose="020B0503020204020204" pitchFamily="34" charset="-122"/>
                <a:cs typeface="Consolas" panose="020B0609020204030204" pitchFamily="49" charset="0"/>
              </a:rPr>
              <a:t>const</a:t>
            </a:r>
            <a:r>
              <a:rPr lang="en-US" altLang="zh-CN" dirty="0" smtClean="0">
                <a:latin typeface="Consolas" panose="020B0609020204030204" pitchFamily="49" charset="0"/>
                <a:ea typeface="微软雅黑" panose="020B0503020204020204" pitchFamily="34" charset="-122"/>
                <a:cs typeface="Consolas" panose="020B0609020204030204" pitchFamily="49" charset="0"/>
              </a:rPr>
              <a:t> string &amp; s ) </a:t>
            </a:r>
            <a:r>
              <a:rPr lang="en-US" altLang="zh-CN" dirty="0" err="1" smtClean="0">
                <a:latin typeface="Consolas" panose="020B0609020204030204" pitchFamily="49" charset="0"/>
                <a:ea typeface="微软雅黑" panose="020B0503020204020204" pitchFamily="34" charset="-122"/>
                <a:cs typeface="Consolas" panose="020B0609020204030204" pitchFamily="49" charset="0"/>
              </a:rPr>
              <a:t>const</a:t>
            </a:r>
            <a:r>
              <a:rPr lang="en-US" altLang="zh-CN" dirty="0" smtClean="0">
                <a:latin typeface="Consolas" panose="020B0609020204030204" pitchFamily="49" charset="0"/>
                <a:ea typeface="微软雅黑" panose="020B0503020204020204" pitchFamily="34" charset="-122"/>
                <a:cs typeface="Consolas" panose="020B0609020204030204" pitchFamily="49" charset="0"/>
              </a:rPr>
              <a:t>;</a:t>
            </a:r>
            <a:endParaRPr lang="en-US" altLang="zh-CN" dirty="0" smtClean="0">
              <a:latin typeface="Consolas" panose="020B0609020204030204" pitchFamily="49" charset="0"/>
              <a:ea typeface="微软雅黑" panose="020B0503020204020204" pitchFamily="34" charset="-122"/>
              <a:cs typeface="Consolas" panose="020B0609020204030204" pitchFamily="49" charset="0"/>
            </a:endParaRPr>
          </a:p>
          <a:p>
            <a:pPr>
              <a:lnSpc>
                <a:spcPct val="150000"/>
              </a:lnSpc>
            </a:pPr>
            <a:r>
              <a:rPr lang="en-US" altLang="zh-CN" dirty="0" smtClean="0">
                <a:latin typeface="Consolas" panose="020B0609020204030204" pitchFamily="49" charset="0"/>
                <a:ea typeface="微软雅黑" panose="020B0503020204020204" pitchFamily="34" charset="-122"/>
                <a:cs typeface="Consolas" panose="020B0609020204030204" pitchFamily="49" charset="0"/>
              </a:rPr>
              <a:t>… …</a:t>
            </a:r>
            <a:endParaRPr lang="en-US" altLang="zh-CN" dirty="0" smtClean="0">
              <a:latin typeface="Consolas" panose="020B0609020204030204" pitchFamily="49" charset="0"/>
              <a:ea typeface="微软雅黑" panose="020B0503020204020204" pitchFamily="34" charset="-122"/>
              <a:cs typeface="Consolas" panose="020B0609020204030204" pitchFamily="49" charset="0"/>
            </a:endParaRPr>
          </a:p>
        </p:txBody>
      </p:sp>
      <p:sp>
        <p:nvSpPr>
          <p:cNvPr id="5" name="文本框 4"/>
          <p:cNvSpPr txBox="1"/>
          <p:nvPr/>
        </p:nvSpPr>
        <p:spPr>
          <a:xfrm>
            <a:off x="179512" y="4261812"/>
            <a:ext cx="8784976" cy="507831"/>
          </a:xfrm>
          <a:prstGeom prst="rect">
            <a:avLst/>
          </a:prstGeom>
          <a:noFill/>
        </p:spPr>
        <p:txBody>
          <a:bodyPr wrap="square" rtlCol="0">
            <a:spAutoFit/>
          </a:bodyPr>
          <a:lstStyle/>
          <a:p>
            <a:pPr>
              <a:lnSpc>
                <a:spcPct val="150000"/>
              </a:lnSpc>
            </a:pPr>
            <a:r>
              <a:rPr lang="zh-CN" altLang="en-US" dirty="0" smtClean="0">
                <a:solidFill>
                  <a:schemeClr val="tx1">
                    <a:lumMod val="75000"/>
                    <a:lumOff val="25000"/>
                  </a:schemeClr>
                </a:solidFill>
                <a:latin typeface="Consolas" panose="020B0609020204030204" pitchFamily="49" charset="0"/>
                <a:ea typeface="微软雅黑" panose="020B0503020204020204" pitchFamily="34" charset="-122"/>
                <a:cs typeface="Consolas" panose="020B0609020204030204" pitchFamily="49" charset="0"/>
              </a:rPr>
              <a:t>对常用内置类型的操作符进行重载，可使字符串的比较</a:t>
            </a:r>
            <a:r>
              <a:rPr lang="zh-CN" altLang="en-US" dirty="0">
                <a:solidFill>
                  <a:schemeClr val="tx1">
                    <a:lumMod val="75000"/>
                    <a:lumOff val="25000"/>
                  </a:schemeClr>
                </a:solidFill>
                <a:latin typeface="Consolas" panose="020B0609020204030204" pitchFamily="49" charset="0"/>
                <a:ea typeface="微软雅黑" panose="020B0503020204020204" pitchFamily="34" charset="-122"/>
                <a:cs typeface="Consolas" panose="020B0609020204030204" pitchFamily="49" charset="0"/>
              </a:rPr>
              <a:t>操作</a:t>
            </a:r>
            <a:r>
              <a:rPr lang="zh-CN" altLang="en-US" dirty="0" smtClean="0">
                <a:solidFill>
                  <a:schemeClr val="tx1">
                    <a:lumMod val="75000"/>
                    <a:lumOff val="25000"/>
                  </a:schemeClr>
                </a:solidFill>
                <a:latin typeface="Consolas" panose="020B0609020204030204" pitchFamily="49" charset="0"/>
                <a:ea typeface="微软雅黑" panose="020B0503020204020204" pitchFamily="34" charset="-122"/>
                <a:cs typeface="Consolas" panose="020B0609020204030204" pitchFamily="49" charset="0"/>
              </a:rPr>
              <a:t>变得更直观</a:t>
            </a:r>
            <a:endParaRPr lang="en-US" altLang="zh-CN" dirty="0" smtClean="0">
              <a:solidFill>
                <a:schemeClr val="tx1">
                  <a:lumMod val="75000"/>
                  <a:lumOff val="25000"/>
                </a:schemeClr>
              </a:solidFill>
              <a:latin typeface="Consolas" panose="020B0609020204030204" pitchFamily="49" charset="0"/>
              <a:ea typeface="微软雅黑" panose="020B0503020204020204" pitchFamily="34" charset="-122"/>
              <a:cs typeface="Consolas" panose="020B0609020204030204" pitchFamily="49" charset="0"/>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4" end="4"/>
                                            </p:txEl>
                                          </p:spTgt>
                                        </p:tgtEl>
                                        <p:attrNameLst>
                                          <p:attrName>style.visibility</p:attrName>
                                        </p:attrNameLst>
                                      </p:cBhvr>
                                      <p:to>
                                        <p:strVal val="visible"/>
                                      </p:to>
                                    </p:set>
                                    <p:animEffect transition="in" filter="fade">
                                      <p:cBhvr>
                                        <p:cTn id="12" dur="500"/>
                                        <p:tgtEl>
                                          <p:spTgt spid="4">
                                            <p:txEl>
                                              <p:pRg st="4" end="4"/>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4">
                                            <p:txEl>
                                              <p:pRg st="5" end="5"/>
                                            </p:txEl>
                                          </p:spTgt>
                                        </p:tgtEl>
                                        <p:attrNameLst>
                                          <p:attrName>style.visibility</p:attrName>
                                        </p:attrNameLst>
                                      </p:cBhvr>
                                      <p:to>
                                        <p:strVal val="visible"/>
                                      </p:to>
                                    </p:set>
                                    <p:animEffect transition="in" filter="fade">
                                      <p:cBhvr>
                                        <p:cTn id="15" dur="500"/>
                                        <p:tgtEl>
                                          <p:spTgt spid="4">
                                            <p:txEl>
                                              <p:pRg st="5" end="5"/>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赋值操作符（</a:t>
            </a:r>
            <a:r>
              <a:rPr lang="en-US" altLang="zh-CN" dirty="0" smtClean="0"/>
              <a:t>=</a:t>
            </a:r>
            <a:r>
              <a:rPr lang="zh-CN" altLang="en-US" dirty="0" smtClean="0"/>
              <a:t>）实现的基本过程</a:t>
            </a:r>
            <a:endParaRPr lang="zh-CN" altLang="en-US" dirty="0"/>
          </a:p>
        </p:txBody>
      </p:sp>
      <p:sp>
        <p:nvSpPr>
          <p:cNvPr id="4" name="TextBox 3"/>
          <p:cNvSpPr txBox="1"/>
          <p:nvPr/>
        </p:nvSpPr>
        <p:spPr>
          <a:xfrm>
            <a:off x="179512" y="1522249"/>
            <a:ext cx="8784976" cy="3000821"/>
          </a:xfrm>
          <a:prstGeom prst="rect">
            <a:avLst/>
          </a:prstGeom>
          <a:solidFill>
            <a:srgbClr val="FFFF73"/>
          </a:solidFill>
          <a:ln w="19050">
            <a:noFill/>
          </a:ln>
        </p:spPr>
        <p:txBody>
          <a:bodyPr wrap="square" rtlCol="0">
            <a:spAutoFit/>
          </a:bodyPr>
          <a:lstStyle/>
          <a:p>
            <a:pPr>
              <a:lnSpc>
                <a:spcPct val="150000"/>
              </a:lnSpc>
            </a:pPr>
            <a:r>
              <a:rPr lang="en-US" altLang="zh-CN" dirty="0" smtClean="0">
                <a:latin typeface="Consolas" panose="020B0609020204030204" pitchFamily="49" charset="0"/>
                <a:ea typeface="微软雅黑" panose="020B0503020204020204" pitchFamily="34" charset="-122"/>
                <a:cs typeface="Consolas" panose="020B0609020204030204" pitchFamily="49" charset="0"/>
              </a:rPr>
              <a:t>string </a:t>
            </a:r>
            <a:r>
              <a:rPr lang="en-US" altLang="zh-CN" smtClean="0">
                <a:latin typeface="Consolas" panose="020B0609020204030204" pitchFamily="49" charset="0"/>
                <a:ea typeface="微软雅黑" panose="020B0503020204020204" pitchFamily="34" charset="-122"/>
                <a:cs typeface="Consolas" panose="020B0609020204030204" pitchFamily="49" charset="0"/>
              </a:rPr>
              <a:t>&amp; string::operator </a:t>
            </a:r>
            <a:r>
              <a:rPr lang="en-US" altLang="zh-CN" dirty="0" smtClean="0">
                <a:latin typeface="Consolas" panose="020B0609020204030204" pitchFamily="49" charset="0"/>
                <a:ea typeface="微软雅黑" panose="020B0503020204020204" pitchFamily="34" charset="-122"/>
                <a:cs typeface="Consolas" panose="020B0609020204030204" pitchFamily="49" charset="0"/>
              </a:rPr>
              <a:t>= </a:t>
            </a:r>
            <a:r>
              <a:rPr lang="zh-CN" altLang="en-US" dirty="0" smtClean="0">
                <a:latin typeface="Consolas" panose="020B0609020204030204" pitchFamily="49" charset="0"/>
                <a:ea typeface="微软雅黑" panose="020B0503020204020204" pitchFamily="34" charset="-122"/>
                <a:cs typeface="Consolas" panose="020B0609020204030204" pitchFamily="49" charset="0"/>
              </a:rPr>
              <a:t>（</a:t>
            </a:r>
            <a:r>
              <a:rPr lang="en-US" altLang="zh-CN" dirty="0" err="1" smtClean="0">
                <a:latin typeface="Consolas" panose="020B0609020204030204" pitchFamily="49" charset="0"/>
                <a:ea typeface="微软雅黑" panose="020B0503020204020204" pitchFamily="34" charset="-122"/>
                <a:cs typeface="Consolas" panose="020B0609020204030204" pitchFamily="49" charset="0"/>
              </a:rPr>
              <a:t>const</a:t>
            </a:r>
            <a:r>
              <a:rPr lang="en-US" altLang="zh-CN" dirty="0" smtClean="0">
                <a:latin typeface="Consolas" panose="020B0609020204030204" pitchFamily="49" charset="0"/>
                <a:ea typeface="微软雅黑" panose="020B0503020204020204" pitchFamily="34" charset="-122"/>
                <a:cs typeface="Consolas" panose="020B0609020204030204" pitchFamily="49" charset="0"/>
              </a:rPr>
              <a:t> string &amp; s ) {</a:t>
            </a:r>
            <a:endParaRPr lang="en-US" altLang="zh-CN" dirty="0" smtClean="0">
              <a:latin typeface="Consolas" panose="020B0609020204030204" pitchFamily="49" charset="0"/>
              <a:ea typeface="微软雅黑" panose="020B0503020204020204" pitchFamily="34" charset="-122"/>
              <a:cs typeface="Consolas" panose="020B0609020204030204" pitchFamily="49" charset="0"/>
            </a:endParaRPr>
          </a:p>
          <a:p>
            <a:pPr>
              <a:lnSpc>
                <a:spcPct val="150000"/>
              </a:lnSpc>
            </a:pPr>
            <a:r>
              <a:rPr lang="en-US" altLang="zh-CN" dirty="0">
                <a:latin typeface="Consolas" panose="020B0609020204030204" pitchFamily="49" charset="0"/>
                <a:ea typeface="微软雅黑" panose="020B0503020204020204" pitchFamily="34" charset="-122"/>
                <a:cs typeface="Consolas" panose="020B0609020204030204" pitchFamily="49" charset="0"/>
              </a:rPr>
              <a:t> </a:t>
            </a:r>
            <a:r>
              <a:rPr lang="en-US" altLang="zh-CN" dirty="0" smtClean="0">
                <a:latin typeface="Consolas" panose="020B0609020204030204" pitchFamily="49" charset="0"/>
                <a:ea typeface="微软雅黑" panose="020B0503020204020204" pitchFamily="34" charset="-122"/>
                <a:cs typeface="Consolas" panose="020B0609020204030204" pitchFamily="49" charset="0"/>
              </a:rPr>
              <a:t> (1)</a:t>
            </a:r>
            <a:r>
              <a:rPr lang="zh-CN" altLang="en-US" dirty="0" smtClean="0">
                <a:latin typeface="Consolas" panose="020B0609020204030204" pitchFamily="49" charset="0"/>
                <a:ea typeface="微软雅黑" panose="020B0503020204020204" pitchFamily="34" charset="-122"/>
                <a:cs typeface="Consolas" panose="020B0609020204030204" pitchFamily="49" charset="0"/>
              </a:rPr>
              <a:t> </a:t>
            </a:r>
            <a:r>
              <a:rPr lang="en-US" altLang="zh-CN" dirty="0" smtClean="0">
                <a:latin typeface="Consolas" panose="020B0609020204030204" pitchFamily="49" charset="0"/>
                <a:ea typeface="微软雅黑" panose="020B0503020204020204" pitchFamily="34" charset="-122"/>
                <a:cs typeface="Consolas" panose="020B0609020204030204" pitchFamily="49" charset="0"/>
              </a:rPr>
              <a:t>delete </a:t>
            </a:r>
            <a:r>
              <a:rPr lang="en-US" altLang="zh-CN" dirty="0" err="1" smtClean="0">
                <a:latin typeface="Consolas" panose="020B0609020204030204" pitchFamily="49" charset="0"/>
                <a:ea typeface="微软雅黑" panose="020B0503020204020204" pitchFamily="34" charset="-122"/>
                <a:cs typeface="Consolas" panose="020B0609020204030204" pitchFamily="49" charset="0"/>
              </a:rPr>
              <a:t>local_string</a:t>
            </a:r>
            <a:r>
              <a:rPr lang="en-US" altLang="zh-CN" dirty="0" smtClean="0">
                <a:latin typeface="Consolas" panose="020B0609020204030204" pitchFamily="49" charset="0"/>
                <a:ea typeface="微软雅黑" panose="020B0503020204020204" pitchFamily="34" charset="-122"/>
                <a:cs typeface="Consolas" panose="020B0609020204030204" pitchFamily="49" charset="0"/>
              </a:rPr>
              <a:t>;    </a:t>
            </a:r>
            <a:r>
              <a:rPr lang="en-US" altLang="zh-CN"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 </a:t>
            </a:r>
            <a:r>
              <a:rPr lang="zh-CN" altLang="en-US"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释放原有字符串占用的空间</a:t>
            </a:r>
            <a:endParaRPr lang="en-US" altLang="zh-CN"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endParaRPr>
          </a:p>
          <a:p>
            <a:pPr>
              <a:lnSpc>
                <a:spcPct val="150000"/>
              </a:lnSpc>
            </a:pPr>
            <a:r>
              <a:rPr lang="en-US" altLang="zh-CN" dirty="0">
                <a:latin typeface="Consolas" panose="020B0609020204030204" pitchFamily="49" charset="0"/>
                <a:ea typeface="微软雅黑" panose="020B0503020204020204" pitchFamily="34" charset="-122"/>
                <a:cs typeface="Consolas" panose="020B0609020204030204" pitchFamily="49" charset="0"/>
              </a:rPr>
              <a:t> </a:t>
            </a:r>
            <a:r>
              <a:rPr lang="en-US" altLang="zh-CN" dirty="0" smtClean="0">
                <a:latin typeface="Consolas" panose="020B0609020204030204" pitchFamily="49" charset="0"/>
                <a:ea typeface="微软雅黑" panose="020B0503020204020204" pitchFamily="34" charset="-122"/>
                <a:cs typeface="Consolas" panose="020B0609020204030204" pitchFamily="49" charset="0"/>
              </a:rPr>
              <a:t> (2) </a:t>
            </a:r>
            <a:r>
              <a:rPr lang="en-US" altLang="zh-CN" dirty="0" err="1" smtClean="0">
                <a:latin typeface="Consolas" panose="020B0609020204030204" pitchFamily="49" charset="0"/>
                <a:ea typeface="微软雅黑" panose="020B0503020204020204" pitchFamily="34" charset="-122"/>
                <a:cs typeface="Consolas" panose="020B0609020204030204" pitchFamily="49" charset="0"/>
              </a:rPr>
              <a:t>local_string</a:t>
            </a:r>
            <a:r>
              <a:rPr lang="en-US" altLang="zh-CN" dirty="0" smtClean="0">
                <a:latin typeface="Consolas" panose="020B0609020204030204" pitchFamily="49" charset="0"/>
                <a:ea typeface="微软雅黑" panose="020B0503020204020204" pitchFamily="34" charset="-122"/>
                <a:cs typeface="Consolas" panose="020B0609020204030204" pitchFamily="49" charset="0"/>
              </a:rPr>
              <a:t> = new char[ </a:t>
            </a:r>
            <a:r>
              <a:rPr lang="en-US" altLang="zh-CN" dirty="0" err="1" smtClean="0">
                <a:latin typeface="Consolas" panose="020B0609020204030204" pitchFamily="49" charset="0"/>
                <a:ea typeface="微软雅黑" panose="020B0503020204020204" pitchFamily="34" charset="-122"/>
                <a:cs typeface="Consolas" panose="020B0609020204030204" pitchFamily="49" charset="0"/>
              </a:rPr>
              <a:t>s.length</a:t>
            </a:r>
            <a:r>
              <a:rPr lang="en-US" altLang="zh-CN" dirty="0" smtClean="0">
                <a:latin typeface="Consolas" panose="020B0609020204030204" pitchFamily="49" charset="0"/>
                <a:ea typeface="微软雅黑" panose="020B0503020204020204" pitchFamily="34" charset="-122"/>
                <a:cs typeface="Consolas" panose="020B0609020204030204" pitchFamily="49" charset="0"/>
              </a:rPr>
              <a:t>() ];    </a:t>
            </a:r>
            <a:r>
              <a:rPr lang="en-US" altLang="zh-CN"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 </a:t>
            </a:r>
            <a:r>
              <a:rPr lang="zh-CN" altLang="en-US"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申请空间</a:t>
            </a:r>
            <a:endParaRPr lang="en-US" altLang="zh-CN"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endParaRPr>
          </a:p>
          <a:p>
            <a:pPr>
              <a:lnSpc>
                <a:spcPct val="150000"/>
              </a:lnSpc>
            </a:pPr>
            <a:r>
              <a:rPr lang="en-US" altLang="zh-CN" dirty="0" smtClean="0">
                <a:latin typeface="Consolas" panose="020B0609020204030204" pitchFamily="49" charset="0"/>
                <a:ea typeface="微软雅黑" panose="020B0503020204020204" pitchFamily="34" charset="-122"/>
                <a:cs typeface="Consolas" panose="020B0609020204030204" pitchFamily="49" charset="0"/>
              </a:rPr>
              <a:t>  (3) copy all elements of s to </a:t>
            </a:r>
            <a:r>
              <a:rPr lang="en-US" altLang="zh-CN" dirty="0" err="1" smtClean="0">
                <a:latin typeface="Consolas" panose="020B0609020204030204" pitchFamily="49" charset="0"/>
                <a:ea typeface="微软雅黑" panose="020B0503020204020204" pitchFamily="34" charset="-122"/>
                <a:cs typeface="Consolas" panose="020B0609020204030204" pitchFamily="49" charset="0"/>
              </a:rPr>
              <a:t>local_string</a:t>
            </a:r>
            <a:r>
              <a:rPr lang="en-US" altLang="zh-CN" dirty="0" smtClean="0">
                <a:latin typeface="Consolas" panose="020B0609020204030204" pitchFamily="49" charset="0"/>
                <a:ea typeface="微软雅黑" panose="020B0503020204020204" pitchFamily="34" charset="-122"/>
                <a:cs typeface="Consolas" panose="020B0609020204030204" pitchFamily="49" charset="0"/>
              </a:rPr>
              <a:t>;   </a:t>
            </a:r>
            <a:r>
              <a:rPr lang="en-US" altLang="zh-CN"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 </a:t>
            </a:r>
            <a:r>
              <a:rPr lang="zh-CN" altLang="en-US"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完成拷贝</a:t>
            </a:r>
            <a:endParaRPr lang="en-US" altLang="zh-CN" dirty="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endParaRPr>
          </a:p>
          <a:p>
            <a:pPr>
              <a:lnSpc>
                <a:spcPct val="150000"/>
              </a:lnSpc>
            </a:pPr>
            <a:r>
              <a:rPr lang="en-US" altLang="zh-CN" dirty="0" smtClean="0">
                <a:latin typeface="Consolas" panose="020B0609020204030204" pitchFamily="49" charset="0"/>
                <a:ea typeface="微软雅黑" panose="020B0503020204020204" pitchFamily="34" charset="-122"/>
                <a:cs typeface="Consolas" panose="020B0609020204030204" pitchFamily="49" charset="0"/>
              </a:rPr>
              <a:t>  (4) return *this;    </a:t>
            </a:r>
            <a:r>
              <a:rPr lang="en-US" altLang="zh-CN"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 </a:t>
            </a:r>
            <a:r>
              <a:rPr lang="zh-CN" altLang="en-US"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返回当前字符串对象</a:t>
            </a:r>
            <a:endParaRPr lang="en-US" altLang="zh-CN" dirty="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endParaRPr>
          </a:p>
          <a:p>
            <a:pPr>
              <a:lnSpc>
                <a:spcPct val="150000"/>
              </a:lnSpc>
            </a:pPr>
            <a:r>
              <a:rPr lang="en-US" altLang="zh-CN" dirty="0" smtClean="0">
                <a:latin typeface="Consolas" panose="020B0609020204030204" pitchFamily="49" charset="0"/>
                <a:ea typeface="微软雅黑" panose="020B0503020204020204" pitchFamily="34" charset="-122"/>
                <a:cs typeface="Consolas" panose="020B0609020204030204" pitchFamily="49" charset="0"/>
              </a:rPr>
              <a:t>}</a:t>
            </a:r>
            <a:endParaRPr lang="en-US" altLang="zh-CN" dirty="0" smtClean="0">
              <a:latin typeface="Consolas" panose="020B0609020204030204" pitchFamily="49" charset="0"/>
              <a:ea typeface="微软雅黑" panose="020B0503020204020204" pitchFamily="34" charset="-122"/>
              <a:cs typeface="Consolas" panose="020B0609020204030204" pitchFamily="49" charset="0"/>
            </a:endParaRPr>
          </a:p>
          <a:p>
            <a:pPr>
              <a:lnSpc>
                <a:spcPct val="150000"/>
              </a:lnSpc>
            </a:pPr>
            <a:r>
              <a:rPr lang="en-US" altLang="zh-CN" dirty="0" smtClean="0">
                <a:latin typeface="Consolas" panose="020B0609020204030204" pitchFamily="49" charset="0"/>
                <a:ea typeface="微软雅黑" panose="020B0503020204020204" pitchFamily="34" charset="-122"/>
                <a:cs typeface="Consolas" panose="020B0609020204030204" pitchFamily="49" charset="0"/>
              </a:rPr>
              <a:t> </a:t>
            </a:r>
            <a:endParaRPr lang="en-US" altLang="zh-CN" dirty="0" smtClean="0">
              <a:latin typeface="Consolas" panose="020B0609020204030204" pitchFamily="49" charset="0"/>
              <a:ea typeface="微软雅黑" panose="020B0503020204020204" pitchFamily="34" charset="-122"/>
              <a:cs typeface="Consolas" panose="020B0609020204030204" pitchFamily="49" charset="0"/>
            </a:endParaRPr>
          </a:p>
        </p:txBody>
      </p:sp>
      <p:sp>
        <p:nvSpPr>
          <p:cNvPr id="5" name="文本框 4"/>
          <p:cNvSpPr txBox="1"/>
          <p:nvPr/>
        </p:nvSpPr>
        <p:spPr>
          <a:xfrm>
            <a:off x="179512" y="4787860"/>
            <a:ext cx="6542176" cy="369332"/>
          </a:xfrm>
          <a:prstGeom prst="rect">
            <a:avLst/>
          </a:prstGeom>
          <a:noFill/>
        </p:spPr>
        <p:txBody>
          <a:bodyPr wrap="none" rtlCol="0">
            <a:spAutoFit/>
          </a:bodyPr>
          <a:lstStyle/>
          <a:p>
            <a:r>
              <a:rPr lang="zh-CN" altLang="en-US" dirty="0" smtClean="0">
                <a:solidFill>
                  <a:schemeClr val="tx1">
                    <a:lumMod val="50000"/>
                    <a:lumOff val="50000"/>
                  </a:schemeClr>
                </a:solidFill>
                <a:latin typeface="微软雅黑" panose="020B0503020204020204" pitchFamily="34" charset="-122"/>
                <a:ea typeface="微软雅黑" panose="020B0503020204020204" pitchFamily="34" charset="-122"/>
              </a:rPr>
              <a:t>赋值操作符重载函数</a:t>
            </a:r>
            <a:r>
              <a:rPr lang="en-US" altLang="zh-CN" dirty="0" smtClean="0">
                <a:solidFill>
                  <a:schemeClr val="tx1">
                    <a:lumMod val="50000"/>
                    <a:lumOff val="50000"/>
                  </a:schemeClr>
                </a:solidFill>
                <a:latin typeface="微软雅黑" panose="020B0503020204020204" pitchFamily="34" charset="-122"/>
                <a:ea typeface="微软雅黑" panose="020B0503020204020204" pitchFamily="34" charset="-122"/>
              </a:rPr>
              <a:t>, </a:t>
            </a:r>
            <a:r>
              <a:rPr lang="zh-CN" altLang="en-US" dirty="0" smtClean="0">
                <a:solidFill>
                  <a:schemeClr val="tx1">
                    <a:lumMod val="50000"/>
                    <a:lumOff val="50000"/>
                  </a:schemeClr>
                </a:solidFill>
                <a:latin typeface="微软雅黑" panose="020B0503020204020204" pitchFamily="34" charset="-122"/>
                <a:ea typeface="微软雅黑" panose="020B0503020204020204" pitchFamily="34" charset="-122"/>
              </a:rPr>
              <a:t>返回当前字符串对象引用的目的是什么？</a:t>
            </a:r>
            <a:endParaRPr lang="zh-CN" altLang="en-US"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179512" y="5421982"/>
            <a:ext cx="4108817" cy="369332"/>
          </a:xfrm>
          <a:prstGeom prst="rect">
            <a:avLst/>
          </a:prstGeom>
          <a:noFill/>
        </p:spPr>
        <p:txBody>
          <a:bodyPr wrap="none" rtlCol="0">
            <a:spAutoFit/>
          </a:bodyPr>
          <a:lstStyle/>
          <a:p>
            <a:r>
              <a:rPr lang="zh-CN" altLang="en-US" dirty="0" smtClean="0">
                <a:solidFill>
                  <a:schemeClr val="tx1">
                    <a:lumMod val="50000"/>
                    <a:lumOff val="50000"/>
                  </a:schemeClr>
                </a:solidFill>
                <a:latin typeface="微软雅黑" panose="020B0503020204020204" pitchFamily="34" charset="-122"/>
                <a:ea typeface="微软雅黑" panose="020B0503020204020204" pitchFamily="34" charset="-122"/>
              </a:rPr>
              <a:t>为什么这里返回引用是合法且有效的？</a:t>
            </a:r>
            <a:endParaRPr lang="zh-CN" altLang="en-US"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fade">
                                      <p:cBhvr>
                                        <p:cTn id="12" dur="500"/>
                                        <p:tgtEl>
                                          <p:spTgt spid="4">
                                            <p:txEl>
                                              <p:pRg st="0" end="0"/>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4">
                                            <p:txEl>
                                              <p:pRg st="5" end="5"/>
                                            </p:txEl>
                                          </p:spTgt>
                                        </p:tgtEl>
                                        <p:attrNameLst>
                                          <p:attrName>style.visibility</p:attrName>
                                        </p:attrNameLst>
                                      </p:cBhvr>
                                      <p:to>
                                        <p:strVal val="visible"/>
                                      </p:to>
                                    </p:set>
                                    <p:animEffect transition="in" filter="fade">
                                      <p:cBhvr>
                                        <p:cTn id="15" dur="500"/>
                                        <p:tgtEl>
                                          <p:spTgt spid="4">
                                            <p:txEl>
                                              <p:pRg st="5" end="5"/>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4">
                                            <p:txEl>
                                              <p:pRg st="1" end="1"/>
                                            </p:txEl>
                                          </p:spTgt>
                                        </p:tgtEl>
                                        <p:attrNameLst>
                                          <p:attrName>style.visibility</p:attrName>
                                        </p:attrNameLst>
                                      </p:cBhvr>
                                      <p:to>
                                        <p:strVal val="visible"/>
                                      </p:to>
                                    </p:set>
                                    <p:animEffect transition="in" filter="fade">
                                      <p:cBhvr>
                                        <p:cTn id="20" dur="500"/>
                                        <p:tgtEl>
                                          <p:spTgt spid="4">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4">
                                            <p:txEl>
                                              <p:pRg st="2" end="2"/>
                                            </p:txEl>
                                          </p:spTgt>
                                        </p:tgtEl>
                                        <p:attrNameLst>
                                          <p:attrName>style.visibility</p:attrName>
                                        </p:attrNameLst>
                                      </p:cBhvr>
                                      <p:to>
                                        <p:strVal val="visible"/>
                                      </p:to>
                                    </p:set>
                                    <p:animEffect transition="in" filter="fade">
                                      <p:cBhvr>
                                        <p:cTn id="25" dur="500"/>
                                        <p:tgtEl>
                                          <p:spTgt spid="4">
                                            <p:txEl>
                                              <p:pRg st="2" end="2"/>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4">
                                            <p:txEl>
                                              <p:pRg st="3" end="3"/>
                                            </p:txEl>
                                          </p:spTgt>
                                        </p:tgtEl>
                                        <p:attrNameLst>
                                          <p:attrName>style.visibility</p:attrName>
                                        </p:attrNameLst>
                                      </p:cBhvr>
                                      <p:to>
                                        <p:strVal val="visible"/>
                                      </p:to>
                                    </p:set>
                                    <p:animEffect transition="in" filter="fade">
                                      <p:cBhvr>
                                        <p:cTn id="30" dur="500"/>
                                        <p:tgtEl>
                                          <p:spTgt spid="4">
                                            <p:txEl>
                                              <p:pRg st="3" end="3"/>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4">
                                            <p:txEl>
                                              <p:pRg st="4" end="4"/>
                                            </p:txEl>
                                          </p:spTgt>
                                        </p:tgtEl>
                                        <p:attrNameLst>
                                          <p:attrName>style.visibility</p:attrName>
                                        </p:attrNameLst>
                                      </p:cBhvr>
                                      <p:to>
                                        <p:strVal val="visible"/>
                                      </p:to>
                                    </p:set>
                                    <p:animEffect transition="in" filter="fade">
                                      <p:cBhvr>
                                        <p:cTn id="35" dur="500"/>
                                        <p:tgtEl>
                                          <p:spTgt spid="4">
                                            <p:txEl>
                                              <p:pRg st="4" end="4"/>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5"/>
                                        </p:tgtEl>
                                        <p:attrNameLst>
                                          <p:attrName>style.visibility</p:attrName>
                                        </p:attrNameLst>
                                      </p:cBhvr>
                                      <p:to>
                                        <p:strVal val="visible"/>
                                      </p:to>
                                    </p:set>
                                    <p:animEffect transition="in" filter="fade">
                                      <p:cBhvr>
                                        <p:cTn id="40" dur="500"/>
                                        <p:tgtEl>
                                          <p:spTgt spid="5"/>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6"/>
                                        </p:tgtEl>
                                        <p:attrNameLst>
                                          <p:attrName>style.visibility</p:attrName>
                                        </p:attrNameLst>
                                      </p:cBhvr>
                                      <p:to>
                                        <p:strVal val="visible"/>
                                      </p:to>
                                    </p:set>
                                    <p:animEffect transition="in" filter="fade">
                                      <p:cBhvr>
                                        <p:cTn id="4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类的一个示例：</a:t>
            </a:r>
            <a:r>
              <a:rPr lang="en-US" altLang="zh-CN" dirty="0"/>
              <a:t>Clock </a:t>
            </a:r>
            <a:r>
              <a:rPr lang="zh-CN" altLang="en-US" dirty="0" smtClean="0"/>
              <a:t>类（续）</a:t>
            </a:r>
            <a:endParaRPr lang="zh-CN" altLang="en-US" dirty="0"/>
          </a:p>
        </p:txBody>
      </p:sp>
      <p:sp>
        <p:nvSpPr>
          <p:cNvPr id="4" name="TextBox 3"/>
          <p:cNvSpPr txBox="1"/>
          <p:nvPr/>
        </p:nvSpPr>
        <p:spPr>
          <a:xfrm>
            <a:off x="133336" y="1659572"/>
            <a:ext cx="8831152" cy="2585323"/>
          </a:xfrm>
          <a:prstGeom prst="rect">
            <a:avLst/>
          </a:prstGeom>
          <a:solidFill>
            <a:srgbClr val="FFFF73"/>
          </a:solidFill>
          <a:ln w="19050">
            <a:noFill/>
          </a:ln>
        </p:spPr>
        <p:txBody>
          <a:bodyPr wrap="square" rtlCol="0">
            <a:spAutoFit/>
          </a:bodyPr>
          <a:lstStyle/>
          <a:p>
            <a:pPr>
              <a:lnSpc>
                <a:spcPct val="150000"/>
              </a:lnSpc>
            </a:pPr>
            <a:r>
              <a:rPr lang="en-US" altLang="zh-CN" dirty="0" smtClean="0">
                <a:latin typeface="Consolas" panose="020B0609020204030204" pitchFamily="49" charset="0"/>
                <a:ea typeface="微软雅黑" panose="020B0503020204020204" pitchFamily="34" charset="-122"/>
                <a:cs typeface="Consolas" panose="020B0609020204030204" pitchFamily="49" charset="0"/>
              </a:rPr>
              <a:t>class Clock { … …}; </a:t>
            </a:r>
            <a:r>
              <a:rPr lang="en-US" altLang="zh-CN"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 Clock </a:t>
            </a:r>
            <a:r>
              <a:rPr lang="zh-CN" altLang="en-US"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类的定义</a:t>
            </a:r>
            <a:endParaRPr lang="en-US" altLang="zh-CN"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endParaRPr>
          </a:p>
          <a:p>
            <a:pPr>
              <a:lnSpc>
                <a:spcPct val="150000"/>
              </a:lnSpc>
            </a:pPr>
            <a:endParaRPr lang="en-US" altLang="zh-CN" dirty="0">
              <a:latin typeface="Consolas" panose="020B0609020204030204" pitchFamily="49" charset="0"/>
              <a:ea typeface="微软雅黑" panose="020B0503020204020204" pitchFamily="34" charset="-122"/>
              <a:cs typeface="Consolas" panose="020B0609020204030204" pitchFamily="49" charset="0"/>
            </a:endParaRPr>
          </a:p>
          <a:p>
            <a:pPr>
              <a:lnSpc>
                <a:spcPct val="150000"/>
              </a:lnSpc>
            </a:pPr>
            <a:r>
              <a:rPr lang="en-US" altLang="zh-CN" dirty="0" smtClean="0">
                <a:latin typeface="Consolas" panose="020B0609020204030204" pitchFamily="49" charset="0"/>
                <a:ea typeface="微软雅黑" panose="020B0503020204020204" pitchFamily="34" charset="-122"/>
                <a:cs typeface="Consolas" panose="020B0609020204030204" pitchFamily="49" charset="0"/>
              </a:rPr>
              <a:t>void main(){</a:t>
            </a:r>
            <a:endParaRPr lang="en-US" altLang="zh-CN" dirty="0" smtClean="0">
              <a:latin typeface="Consolas" panose="020B0609020204030204" pitchFamily="49" charset="0"/>
              <a:ea typeface="微软雅黑" panose="020B0503020204020204" pitchFamily="34" charset="-122"/>
              <a:cs typeface="Consolas" panose="020B0609020204030204" pitchFamily="49" charset="0"/>
            </a:endParaRPr>
          </a:p>
          <a:p>
            <a:pPr>
              <a:lnSpc>
                <a:spcPct val="150000"/>
              </a:lnSpc>
            </a:pPr>
            <a:r>
              <a:rPr lang="en-US" altLang="zh-CN" dirty="0">
                <a:latin typeface="Consolas" panose="020B0609020204030204" pitchFamily="49" charset="0"/>
                <a:ea typeface="微软雅黑" panose="020B0503020204020204" pitchFamily="34" charset="-122"/>
                <a:cs typeface="Consolas" panose="020B0609020204030204" pitchFamily="49" charset="0"/>
              </a:rPr>
              <a:t> </a:t>
            </a:r>
            <a:r>
              <a:rPr lang="en-US" altLang="zh-CN" dirty="0" smtClean="0">
                <a:latin typeface="Consolas" panose="020B0609020204030204" pitchFamily="49" charset="0"/>
                <a:ea typeface="微软雅黑" panose="020B0503020204020204" pitchFamily="34" charset="-122"/>
                <a:cs typeface="Consolas" panose="020B0609020204030204" pitchFamily="49" charset="0"/>
              </a:rPr>
              <a:t>   </a:t>
            </a:r>
            <a:r>
              <a:rPr lang="en-US" altLang="zh-CN" dirty="0" err="1">
                <a:solidFill>
                  <a:srgbClr val="FF8B00"/>
                </a:solidFill>
                <a:latin typeface="Consolas" panose="020B0609020204030204" pitchFamily="49" charset="0"/>
                <a:ea typeface="微软雅黑" panose="020B0503020204020204" pitchFamily="34" charset="-122"/>
                <a:cs typeface="Consolas" panose="020B0609020204030204" pitchFamily="49" charset="0"/>
              </a:rPr>
              <a:t>int</a:t>
            </a:r>
            <a:r>
              <a:rPr lang="en-US" altLang="zh-CN" dirty="0" smtClean="0">
                <a:latin typeface="Consolas" panose="020B0609020204030204" pitchFamily="49" charset="0"/>
                <a:ea typeface="微软雅黑" panose="020B0503020204020204" pitchFamily="34" charset="-122"/>
                <a:cs typeface="Consolas" panose="020B0609020204030204" pitchFamily="49" charset="0"/>
              </a:rPr>
              <a:t>   </a:t>
            </a:r>
            <a:r>
              <a:rPr lang="en-US" altLang="zh-CN" dirty="0" err="1" smtClean="0">
                <a:latin typeface="Consolas" panose="020B0609020204030204" pitchFamily="49" charset="0"/>
                <a:ea typeface="微软雅黑" panose="020B0503020204020204" pitchFamily="34" charset="-122"/>
                <a:cs typeface="Consolas" panose="020B0609020204030204" pitchFamily="49" charset="0"/>
              </a:rPr>
              <a:t>ival</a:t>
            </a:r>
            <a:r>
              <a:rPr lang="en-US" altLang="zh-CN" dirty="0" smtClean="0">
                <a:latin typeface="Consolas" panose="020B0609020204030204" pitchFamily="49" charset="0"/>
                <a:ea typeface="微软雅黑" panose="020B0503020204020204" pitchFamily="34" charset="-122"/>
                <a:cs typeface="Consolas" panose="020B0609020204030204" pitchFamily="49" charset="0"/>
              </a:rPr>
              <a:t>;</a:t>
            </a:r>
            <a:endParaRPr lang="en-US" altLang="zh-CN" dirty="0" smtClean="0">
              <a:latin typeface="Consolas" panose="020B0609020204030204" pitchFamily="49" charset="0"/>
              <a:ea typeface="微软雅黑" panose="020B0503020204020204" pitchFamily="34" charset="-122"/>
              <a:cs typeface="Consolas" panose="020B0609020204030204" pitchFamily="49" charset="0"/>
            </a:endParaRPr>
          </a:p>
          <a:p>
            <a:pPr>
              <a:lnSpc>
                <a:spcPct val="150000"/>
              </a:lnSpc>
            </a:pPr>
            <a:r>
              <a:rPr lang="en-US" altLang="zh-CN" dirty="0" smtClean="0">
                <a:latin typeface="Consolas" panose="020B0609020204030204" pitchFamily="49" charset="0"/>
                <a:ea typeface="微软雅黑" panose="020B0503020204020204" pitchFamily="34" charset="-122"/>
                <a:cs typeface="Consolas" panose="020B0609020204030204" pitchFamily="49" charset="0"/>
              </a:rPr>
              <a:t>    </a:t>
            </a:r>
            <a:r>
              <a:rPr lang="en-US" altLang="zh-CN" dirty="0" smtClean="0">
                <a:solidFill>
                  <a:srgbClr val="FF8B00"/>
                </a:solidFill>
                <a:latin typeface="Consolas" panose="020B0609020204030204" pitchFamily="49" charset="0"/>
                <a:ea typeface="微软雅黑" panose="020B0503020204020204" pitchFamily="34" charset="-122"/>
                <a:cs typeface="Consolas" panose="020B0609020204030204" pitchFamily="49" charset="0"/>
              </a:rPr>
              <a:t>Clock</a:t>
            </a:r>
            <a:r>
              <a:rPr lang="en-US" altLang="zh-CN" dirty="0" smtClean="0">
                <a:latin typeface="Consolas" panose="020B0609020204030204" pitchFamily="49" charset="0"/>
                <a:ea typeface="微软雅黑" panose="020B0503020204020204" pitchFamily="34" charset="-122"/>
                <a:cs typeface="Consolas" panose="020B0609020204030204" pitchFamily="49" charset="0"/>
              </a:rPr>
              <a:t> </a:t>
            </a:r>
            <a:r>
              <a:rPr lang="en-US" altLang="zh-CN" dirty="0" err="1" smtClean="0">
                <a:latin typeface="Consolas" panose="020B0609020204030204" pitchFamily="49" charset="0"/>
                <a:ea typeface="微软雅黑" panose="020B0503020204020204" pitchFamily="34" charset="-122"/>
                <a:cs typeface="Consolas" panose="020B0609020204030204" pitchFamily="49" charset="0"/>
              </a:rPr>
              <a:t>myClock</a:t>
            </a:r>
            <a:r>
              <a:rPr lang="en-US" altLang="zh-CN" dirty="0" smtClean="0">
                <a:latin typeface="Consolas" panose="020B0609020204030204" pitchFamily="49" charset="0"/>
                <a:ea typeface="微软雅黑" panose="020B0503020204020204" pitchFamily="34" charset="-122"/>
                <a:cs typeface="Consolas" panose="020B0609020204030204" pitchFamily="49" charset="0"/>
              </a:rPr>
              <a:t>; </a:t>
            </a:r>
            <a:r>
              <a:rPr lang="en-US" altLang="zh-CN"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 </a:t>
            </a:r>
            <a:r>
              <a:rPr lang="zh-CN" altLang="en-US"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定义一个</a:t>
            </a:r>
            <a:r>
              <a:rPr lang="en-US" altLang="zh-CN"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Clock</a:t>
            </a:r>
            <a:r>
              <a:rPr lang="zh-CN" altLang="en-US"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类型的对象</a:t>
            </a:r>
            <a:endParaRPr lang="en-US" altLang="zh-CN"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endParaRPr>
          </a:p>
          <a:p>
            <a:pPr>
              <a:lnSpc>
                <a:spcPct val="150000"/>
              </a:lnSpc>
            </a:pPr>
            <a:r>
              <a:rPr lang="en-US" altLang="zh-CN" dirty="0" smtClean="0">
                <a:latin typeface="Consolas" panose="020B0609020204030204" pitchFamily="49" charset="0"/>
                <a:ea typeface="微软雅黑" panose="020B0503020204020204" pitchFamily="34" charset="-122"/>
                <a:cs typeface="Consolas" panose="020B0609020204030204" pitchFamily="49" charset="0"/>
              </a:rPr>
              <a:t>}</a:t>
            </a:r>
            <a:endParaRPr lang="en-US" altLang="zh-CN" dirty="0">
              <a:latin typeface="Consolas" panose="020B0609020204030204" pitchFamily="49" charset="0"/>
              <a:ea typeface="微软雅黑" panose="020B0503020204020204" pitchFamily="34" charset="-122"/>
              <a:cs typeface="Consolas" panose="020B0609020204030204" pitchFamily="49" charset="0"/>
            </a:endParaRPr>
          </a:p>
        </p:txBody>
      </p:sp>
      <p:sp>
        <p:nvSpPr>
          <p:cNvPr id="5" name="文本框 4"/>
          <p:cNvSpPr txBox="1"/>
          <p:nvPr/>
        </p:nvSpPr>
        <p:spPr>
          <a:xfrm>
            <a:off x="107504" y="4725144"/>
            <a:ext cx="8969122" cy="523220"/>
          </a:xfrm>
          <a:prstGeom prst="rect">
            <a:avLst/>
          </a:prstGeom>
          <a:noFill/>
        </p:spPr>
        <p:txBody>
          <a:bodyPr wrap="none" rtlCol="0">
            <a:spAutoFit/>
          </a:bodyPr>
          <a:lstStyle/>
          <a:p>
            <a:r>
              <a:rPr lang="zh-CN" altLang="en-US" sz="14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类</a:t>
            </a:r>
            <a:r>
              <a:rPr lang="en-US" altLang="zh-CN" sz="1400" dirty="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 </a:t>
            </a:r>
            <a:r>
              <a:rPr lang="en-US" altLang="zh-CN" sz="14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Clock </a:t>
            </a:r>
            <a:r>
              <a:rPr lang="zh-CN" altLang="en-US" sz="14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是钟表类型事物的共性的概括</a:t>
            </a:r>
            <a:r>
              <a:rPr lang="en-US" altLang="zh-CN" sz="14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a:t>
            </a:r>
            <a:r>
              <a:rPr lang="zh-CN" altLang="en-US" sz="14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因此是抽象的</a:t>
            </a:r>
            <a:r>
              <a:rPr lang="en-US" altLang="zh-CN" sz="14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a:t>
            </a:r>
            <a:r>
              <a:rPr lang="zh-CN" altLang="en-US" sz="14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而 </a:t>
            </a:r>
            <a:r>
              <a:rPr lang="en-US" altLang="zh-CN" sz="1400" dirty="0" err="1"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myClock</a:t>
            </a:r>
            <a:r>
              <a:rPr lang="en-US" altLang="zh-CN" sz="14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 </a:t>
            </a:r>
            <a:r>
              <a:rPr lang="zh-CN" altLang="en-US" sz="14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是 </a:t>
            </a:r>
            <a:r>
              <a:rPr lang="en-US" altLang="zh-CN" sz="14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Clock </a:t>
            </a:r>
            <a:r>
              <a:rPr lang="zh-CN" altLang="en-US" sz="14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类型的</a:t>
            </a:r>
            <a:r>
              <a:rPr lang="zh-CN" altLang="en-US" sz="1400" dirty="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一</a:t>
            </a:r>
            <a:r>
              <a:rPr lang="zh-CN" altLang="en-US" sz="14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个实例</a:t>
            </a:r>
            <a:r>
              <a:rPr lang="en-US" altLang="zh-CN" sz="14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(instance),</a:t>
            </a:r>
            <a:endParaRPr lang="en-US" altLang="zh-CN" sz="14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endParaRPr>
          </a:p>
          <a:p>
            <a:r>
              <a:rPr lang="zh-CN" altLang="en-US" sz="1400" dirty="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因而</a:t>
            </a:r>
            <a:r>
              <a:rPr lang="zh-CN" altLang="en-US" sz="14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是具体的</a:t>
            </a:r>
            <a:r>
              <a:rPr lang="en-US" altLang="zh-CN" sz="14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 Clock </a:t>
            </a:r>
            <a:r>
              <a:rPr lang="zh-CN" altLang="en-US" sz="14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与 </a:t>
            </a:r>
            <a:r>
              <a:rPr lang="en-US" altLang="zh-CN" sz="1400" dirty="0" err="1"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myClock</a:t>
            </a:r>
            <a:r>
              <a:rPr lang="en-US" altLang="zh-CN" sz="14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 </a:t>
            </a:r>
            <a:r>
              <a:rPr lang="zh-CN" altLang="en-US" sz="14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的关系就如同上面代码中 </a:t>
            </a:r>
            <a:r>
              <a:rPr lang="en-US" altLang="zh-CN" sz="1400" dirty="0" err="1"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int</a:t>
            </a:r>
            <a:r>
              <a:rPr lang="en-US" altLang="zh-CN" sz="14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 </a:t>
            </a:r>
            <a:r>
              <a:rPr lang="zh-CN" altLang="en-US" sz="14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与 </a:t>
            </a:r>
            <a:r>
              <a:rPr lang="en-US" altLang="zh-CN" sz="1400" dirty="0" err="1"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ival</a:t>
            </a:r>
            <a:r>
              <a:rPr lang="en-US" altLang="zh-CN" sz="14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 </a:t>
            </a:r>
            <a:r>
              <a:rPr lang="zh-CN" altLang="en-US" sz="1400" dirty="0" smtClean="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的关系</a:t>
            </a:r>
            <a:r>
              <a:rPr lang="en-US" altLang="zh-CN" sz="1400" dirty="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rPr>
              <a:t>.</a:t>
            </a:r>
            <a:endParaRPr lang="zh-CN" altLang="en-US" sz="1400" dirty="0">
              <a:solidFill>
                <a:schemeClr val="tx1">
                  <a:lumMod val="50000"/>
                  <a:lumOff val="50000"/>
                </a:schemeClr>
              </a:solidFill>
              <a:latin typeface="Consolas" panose="020B0609020204030204" pitchFamily="49" charset="0"/>
              <a:ea typeface="微软雅黑" panose="020B0503020204020204" pitchFamily="34" charset="-122"/>
              <a:cs typeface="Consolas" panose="020B0609020204030204" pitchFamily="49" charset="0"/>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7504" y="58614"/>
            <a:ext cx="8712968" cy="922114"/>
          </a:xfrm>
        </p:spPr>
        <p:txBody>
          <a:bodyPr/>
          <a:lstStyle/>
          <a:p>
            <a:r>
              <a:rPr lang="zh-CN" altLang="en-US" dirty="0" smtClean="0"/>
              <a:t>小 结：思想 （面向对象）</a:t>
            </a:r>
            <a:r>
              <a:rPr lang="en-US" altLang="zh-CN" dirty="0" smtClean="0"/>
              <a:t>+ </a:t>
            </a:r>
            <a:r>
              <a:rPr lang="zh-CN" altLang="en-US" dirty="0" smtClean="0"/>
              <a:t>途径（</a:t>
            </a:r>
            <a:r>
              <a:rPr lang="en-US" altLang="zh-CN" dirty="0" smtClean="0"/>
              <a:t>C++</a:t>
            </a:r>
            <a:r>
              <a:rPr lang="zh-CN" altLang="en-US" dirty="0" smtClean="0"/>
              <a:t>语言）</a:t>
            </a:r>
            <a:endParaRPr lang="zh-CN" altLang="en-US" dirty="0"/>
          </a:p>
        </p:txBody>
      </p:sp>
      <p:sp>
        <p:nvSpPr>
          <p:cNvPr id="4" name="文本框 3"/>
          <p:cNvSpPr txBox="1"/>
          <p:nvPr/>
        </p:nvSpPr>
        <p:spPr>
          <a:xfrm>
            <a:off x="3122564" y="2288135"/>
            <a:ext cx="1415772" cy="830997"/>
          </a:xfrm>
          <a:prstGeom prst="rect">
            <a:avLst/>
          </a:prstGeom>
          <a:noFill/>
        </p:spPr>
        <p:txBody>
          <a:bodyPr wrap="none" rtlCol="0">
            <a:spAutoFit/>
          </a:bodyPr>
          <a:lstStyle/>
          <a:p>
            <a:r>
              <a:rPr lang="zh-CN" altLang="en-US" sz="4800" dirty="0" smtClean="0">
                <a:solidFill>
                  <a:srgbClr val="3814B0"/>
                </a:solidFill>
                <a:latin typeface="微软雅黑" panose="020B0503020204020204" pitchFamily="34" charset="-122"/>
                <a:ea typeface="微软雅黑" panose="020B0503020204020204" pitchFamily="34" charset="-122"/>
              </a:rPr>
              <a:t>抽象</a:t>
            </a:r>
            <a:endParaRPr lang="zh-CN" altLang="en-US" sz="4800" dirty="0">
              <a:solidFill>
                <a:srgbClr val="3814B0"/>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4495301" y="3940640"/>
            <a:ext cx="1415772" cy="830997"/>
          </a:xfrm>
          <a:prstGeom prst="rect">
            <a:avLst/>
          </a:prstGeom>
          <a:noFill/>
        </p:spPr>
        <p:txBody>
          <a:bodyPr wrap="none" rtlCol="0">
            <a:spAutoFit/>
          </a:bodyPr>
          <a:lstStyle>
            <a:defPPr>
              <a:defRPr lang="zh-CN"/>
            </a:defPPr>
            <a:lvl1pPr>
              <a:defRPr sz="4800">
                <a:latin typeface="微软雅黑" panose="020B0503020204020204" pitchFamily="34" charset="-122"/>
                <a:ea typeface="微软雅黑" panose="020B0503020204020204" pitchFamily="34" charset="-122"/>
              </a:defRPr>
            </a:lvl1pPr>
          </a:lstStyle>
          <a:p>
            <a:r>
              <a:rPr lang="zh-CN" altLang="en-US" dirty="0">
                <a:solidFill>
                  <a:srgbClr val="3814B0"/>
                </a:solidFill>
              </a:rPr>
              <a:t>封装</a:t>
            </a:r>
            <a:endParaRPr lang="zh-CN" altLang="en-US" dirty="0">
              <a:solidFill>
                <a:srgbClr val="3814B0"/>
              </a:solidFill>
            </a:endParaRPr>
          </a:p>
        </p:txBody>
      </p:sp>
      <p:sp>
        <p:nvSpPr>
          <p:cNvPr id="6" name="文本框 5"/>
          <p:cNvSpPr txBox="1"/>
          <p:nvPr/>
        </p:nvSpPr>
        <p:spPr>
          <a:xfrm>
            <a:off x="1943547" y="2777940"/>
            <a:ext cx="1107996" cy="646331"/>
          </a:xfrm>
          <a:prstGeom prst="rect">
            <a:avLst/>
          </a:prstGeom>
          <a:noFill/>
        </p:spPr>
        <p:txBody>
          <a:bodyPr wrap="none" rtlCol="0">
            <a:spAutoFit/>
          </a:bodyPr>
          <a:lstStyle/>
          <a:p>
            <a:r>
              <a:rPr lang="zh-CN" altLang="en-US" sz="3600" dirty="0" smtClean="0">
                <a:latin typeface="微软雅黑" panose="020B0503020204020204" pitchFamily="34" charset="-122"/>
                <a:ea typeface="微软雅黑" panose="020B0503020204020204" pitchFamily="34" charset="-122"/>
              </a:rPr>
              <a:t>隐藏</a:t>
            </a:r>
            <a:endParaRPr lang="zh-CN" altLang="en-US" sz="3600" dirty="0">
              <a:latin typeface="微软雅黑" panose="020B0503020204020204" pitchFamily="34" charset="-122"/>
              <a:ea typeface="微软雅黑" panose="020B0503020204020204" pitchFamily="34" charset="-122"/>
            </a:endParaRPr>
          </a:p>
        </p:txBody>
      </p:sp>
      <p:sp>
        <p:nvSpPr>
          <p:cNvPr id="7" name="文本框 6"/>
          <p:cNvSpPr txBox="1"/>
          <p:nvPr/>
        </p:nvSpPr>
        <p:spPr>
          <a:xfrm>
            <a:off x="4803824" y="2225545"/>
            <a:ext cx="1415772" cy="830997"/>
          </a:xfrm>
          <a:prstGeom prst="rect">
            <a:avLst/>
          </a:prstGeom>
          <a:noFill/>
        </p:spPr>
        <p:txBody>
          <a:bodyPr wrap="none" rtlCol="0">
            <a:spAutoFit/>
          </a:bodyPr>
          <a:lstStyle>
            <a:defPPr>
              <a:defRPr lang="zh-CN"/>
            </a:defPPr>
            <a:lvl1pPr>
              <a:defRPr sz="4800">
                <a:latin typeface="微软雅黑" panose="020B0503020204020204" pitchFamily="34" charset="-122"/>
                <a:ea typeface="微软雅黑" panose="020B0503020204020204" pitchFamily="34" charset="-122"/>
              </a:defRPr>
            </a:lvl1pPr>
          </a:lstStyle>
          <a:p>
            <a:r>
              <a:rPr lang="zh-CN" altLang="en-US" dirty="0">
                <a:solidFill>
                  <a:srgbClr val="00B050"/>
                </a:solidFill>
              </a:rPr>
              <a:t>接口</a:t>
            </a:r>
            <a:endParaRPr lang="zh-CN" altLang="en-US" dirty="0">
              <a:solidFill>
                <a:srgbClr val="00B050"/>
              </a:solidFill>
            </a:endParaRPr>
          </a:p>
        </p:txBody>
      </p:sp>
      <p:sp>
        <p:nvSpPr>
          <p:cNvPr id="8" name="文本框 7"/>
          <p:cNvSpPr txBox="1"/>
          <p:nvPr/>
        </p:nvSpPr>
        <p:spPr>
          <a:xfrm>
            <a:off x="6165170" y="4182209"/>
            <a:ext cx="1826141" cy="584775"/>
          </a:xfrm>
          <a:prstGeom prst="rect">
            <a:avLst/>
          </a:prstGeom>
          <a:noFill/>
        </p:spPr>
        <p:txBody>
          <a:bodyPr wrap="none" rtlCol="0">
            <a:spAutoFit/>
          </a:bodyPr>
          <a:lstStyle/>
          <a:p>
            <a:r>
              <a:rPr lang="zh-CN" altLang="en-US" sz="3200" dirty="0" smtClean="0">
                <a:solidFill>
                  <a:schemeClr val="tx1">
                    <a:lumMod val="75000"/>
                    <a:lumOff val="25000"/>
                  </a:schemeClr>
                </a:solidFill>
                <a:latin typeface="微软雅黑" panose="020B0503020204020204" pitchFamily="34" charset="-122"/>
                <a:ea typeface="微软雅黑" panose="020B0503020204020204" pitchFamily="34" charset="-122"/>
              </a:rPr>
              <a:t>类的内部</a:t>
            </a:r>
            <a:endPar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1271782" y="3838861"/>
            <a:ext cx="1826141" cy="584775"/>
          </a:xfrm>
          <a:prstGeom prst="rect">
            <a:avLst/>
          </a:prstGeom>
          <a:noFill/>
        </p:spPr>
        <p:txBody>
          <a:bodyPr wrap="none" rtlCol="0">
            <a:spAutoFit/>
          </a:bodyPr>
          <a:lstStyle>
            <a:defPPr>
              <a:defRPr lang="zh-CN"/>
            </a:defPPr>
            <a:lvl1pPr>
              <a:defRPr sz="3200">
                <a:latin typeface="微软雅黑" panose="020B0503020204020204" pitchFamily="34" charset="-122"/>
                <a:ea typeface="微软雅黑" panose="020B0503020204020204" pitchFamily="34" charset="-122"/>
              </a:defRPr>
            </a:lvl1pPr>
          </a:lstStyle>
          <a:p>
            <a:r>
              <a:rPr lang="zh-CN" altLang="en-US" dirty="0">
                <a:solidFill>
                  <a:schemeClr val="tx1">
                    <a:lumMod val="75000"/>
                    <a:lumOff val="25000"/>
                  </a:schemeClr>
                </a:solidFill>
              </a:rPr>
              <a:t>类的外部</a:t>
            </a:r>
            <a:endParaRPr lang="zh-CN" altLang="en-US" dirty="0">
              <a:solidFill>
                <a:schemeClr val="tx1">
                  <a:lumMod val="75000"/>
                  <a:lumOff val="25000"/>
                </a:schemeClr>
              </a:solidFill>
            </a:endParaRPr>
          </a:p>
        </p:txBody>
      </p:sp>
      <p:sp>
        <p:nvSpPr>
          <p:cNvPr id="10" name="文本框 9"/>
          <p:cNvSpPr txBox="1"/>
          <p:nvPr/>
        </p:nvSpPr>
        <p:spPr>
          <a:xfrm>
            <a:off x="4095191" y="5194070"/>
            <a:ext cx="800219" cy="461665"/>
          </a:xfrm>
          <a:prstGeom prst="rect">
            <a:avLst/>
          </a:prstGeom>
          <a:noFill/>
        </p:spPr>
        <p:txBody>
          <a:bodyPr wrap="none" rtlCol="0">
            <a:spAutoFit/>
          </a:bodyPr>
          <a:lstStyle>
            <a:defPPr>
              <a:defRPr lang="zh-CN"/>
            </a:defPPr>
            <a:lvl1pPr>
              <a:defRPr sz="3200">
                <a:latin typeface="微软雅黑" panose="020B0503020204020204" pitchFamily="34" charset="-122"/>
                <a:ea typeface="微软雅黑" panose="020B0503020204020204" pitchFamily="34" charset="-122"/>
              </a:defRPr>
            </a:lvl1pPr>
          </a:lstStyle>
          <a:p>
            <a:r>
              <a:rPr lang="zh-CN" altLang="en-US" sz="2400" dirty="0" smtClean="0">
                <a:solidFill>
                  <a:schemeClr val="accent6">
                    <a:lumMod val="75000"/>
                  </a:schemeClr>
                </a:solidFill>
              </a:rPr>
              <a:t>变量</a:t>
            </a:r>
            <a:endParaRPr lang="zh-CN" altLang="en-US" sz="2400" dirty="0">
              <a:solidFill>
                <a:schemeClr val="accent6">
                  <a:lumMod val="75000"/>
                </a:schemeClr>
              </a:solidFill>
            </a:endParaRPr>
          </a:p>
        </p:txBody>
      </p:sp>
      <p:sp>
        <p:nvSpPr>
          <p:cNvPr id="11" name="文本框 10"/>
          <p:cNvSpPr txBox="1"/>
          <p:nvPr/>
        </p:nvSpPr>
        <p:spPr>
          <a:xfrm>
            <a:off x="2580899" y="4808478"/>
            <a:ext cx="800219" cy="461665"/>
          </a:xfrm>
          <a:prstGeom prst="rect">
            <a:avLst/>
          </a:prstGeom>
          <a:noFill/>
        </p:spPr>
        <p:txBody>
          <a:bodyPr wrap="none" rtlCol="0">
            <a:spAutoFit/>
          </a:bodyPr>
          <a:lstStyle>
            <a:defPPr>
              <a:defRPr lang="zh-CN"/>
            </a:defPPr>
            <a:lvl1pPr>
              <a:defRPr sz="3200">
                <a:latin typeface="微软雅黑" panose="020B0503020204020204" pitchFamily="34" charset="-122"/>
                <a:ea typeface="微软雅黑" panose="020B0503020204020204" pitchFamily="34" charset="-122"/>
              </a:defRPr>
            </a:lvl1pPr>
          </a:lstStyle>
          <a:p>
            <a:r>
              <a:rPr lang="zh-CN" altLang="en-US" sz="2400" dirty="0" smtClean="0">
                <a:solidFill>
                  <a:schemeClr val="accent6">
                    <a:lumMod val="75000"/>
                  </a:schemeClr>
                </a:solidFill>
              </a:rPr>
              <a:t>对象</a:t>
            </a:r>
            <a:endParaRPr lang="zh-CN" altLang="en-US" sz="2400" dirty="0">
              <a:solidFill>
                <a:schemeClr val="accent6">
                  <a:lumMod val="75000"/>
                </a:schemeClr>
              </a:solidFill>
            </a:endParaRPr>
          </a:p>
        </p:txBody>
      </p:sp>
      <p:sp>
        <p:nvSpPr>
          <p:cNvPr id="12" name="文本框 11"/>
          <p:cNvSpPr txBox="1"/>
          <p:nvPr/>
        </p:nvSpPr>
        <p:spPr>
          <a:xfrm>
            <a:off x="2380841" y="1912043"/>
            <a:ext cx="800219" cy="461665"/>
          </a:xfrm>
          <a:prstGeom prst="rect">
            <a:avLst/>
          </a:prstGeom>
          <a:noFill/>
        </p:spPr>
        <p:txBody>
          <a:bodyPr wrap="none" rtlCol="0">
            <a:spAutoFit/>
          </a:bodyPr>
          <a:lstStyle>
            <a:defPPr>
              <a:defRPr lang="zh-CN"/>
            </a:defPPr>
            <a:lvl1pPr>
              <a:defRPr sz="3200">
                <a:latin typeface="微软雅黑" panose="020B0503020204020204" pitchFamily="34" charset="-122"/>
                <a:ea typeface="微软雅黑" panose="020B0503020204020204" pitchFamily="34" charset="-122"/>
              </a:defRPr>
            </a:lvl1pPr>
          </a:lstStyle>
          <a:p>
            <a:r>
              <a:rPr lang="zh-CN" altLang="en-US" sz="2400" dirty="0">
                <a:solidFill>
                  <a:schemeClr val="accent6">
                    <a:lumMod val="75000"/>
                  </a:schemeClr>
                </a:solidFill>
              </a:rPr>
              <a:t>实例</a:t>
            </a:r>
            <a:endParaRPr lang="zh-CN" altLang="en-US" sz="2400" dirty="0">
              <a:solidFill>
                <a:schemeClr val="accent6">
                  <a:lumMod val="75000"/>
                </a:schemeClr>
              </a:solidFill>
            </a:endParaRPr>
          </a:p>
        </p:txBody>
      </p:sp>
      <p:sp>
        <p:nvSpPr>
          <p:cNvPr id="13" name="文本框 12"/>
          <p:cNvSpPr txBox="1"/>
          <p:nvPr/>
        </p:nvSpPr>
        <p:spPr>
          <a:xfrm>
            <a:off x="5015271" y="4784283"/>
            <a:ext cx="1204176" cy="461665"/>
          </a:xfrm>
          <a:prstGeom prst="rect">
            <a:avLst/>
          </a:prstGeom>
          <a:noFill/>
        </p:spPr>
        <p:txBody>
          <a:bodyPr wrap="none" rtlCol="0">
            <a:spAutoFit/>
          </a:bodyPr>
          <a:lstStyle>
            <a:defPPr>
              <a:defRPr lang="zh-CN"/>
            </a:defPPr>
            <a:lvl1pPr>
              <a:defRPr sz="3200">
                <a:latin typeface="微软雅黑" panose="020B0503020204020204" pitchFamily="34" charset="-122"/>
                <a:ea typeface="微软雅黑" panose="020B0503020204020204" pitchFamily="34" charset="-122"/>
              </a:defRPr>
            </a:lvl1pPr>
          </a:lstStyle>
          <a:p>
            <a:r>
              <a:rPr lang="en-US" altLang="zh-CN" sz="2400" dirty="0" smtClean="0">
                <a:solidFill>
                  <a:schemeClr val="tx1">
                    <a:lumMod val="50000"/>
                    <a:lumOff val="50000"/>
                  </a:schemeClr>
                </a:solidFill>
                <a:latin typeface="Consolas" panose="020B0609020204030204" pitchFamily="49" charset="0"/>
                <a:cs typeface="Consolas" panose="020B0609020204030204" pitchFamily="49" charset="0"/>
              </a:rPr>
              <a:t>getter</a:t>
            </a:r>
            <a:endParaRPr lang="zh-CN" altLang="en-US" sz="2400" dirty="0">
              <a:solidFill>
                <a:schemeClr val="tx1">
                  <a:lumMod val="50000"/>
                  <a:lumOff val="50000"/>
                </a:schemeClr>
              </a:solidFill>
              <a:latin typeface="Consolas" panose="020B0609020204030204" pitchFamily="49" charset="0"/>
              <a:cs typeface="Consolas" panose="020B0609020204030204" pitchFamily="49" charset="0"/>
            </a:endParaRPr>
          </a:p>
        </p:txBody>
      </p:sp>
      <p:sp>
        <p:nvSpPr>
          <p:cNvPr id="14" name="文本框 13"/>
          <p:cNvSpPr txBox="1"/>
          <p:nvPr/>
        </p:nvSpPr>
        <p:spPr>
          <a:xfrm>
            <a:off x="4673807" y="1778245"/>
            <a:ext cx="1204176" cy="461665"/>
          </a:xfrm>
          <a:prstGeom prst="rect">
            <a:avLst/>
          </a:prstGeom>
          <a:noFill/>
        </p:spPr>
        <p:txBody>
          <a:bodyPr wrap="none" rtlCol="0">
            <a:spAutoFit/>
          </a:bodyPr>
          <a:lstStyle>
            <a:defPPr>
              <a:defRPr lang="zh-CN"/>
            </a:defPPr>
            <a:lvl1pPr>
              <a:defRPr sz="3200">
                <a:latin typeface="微软雅黑" panose="020B0503020204020204" pitchFamily="34" charset="-122"/>
                <a:ea typeface="微软雅黑" panose="020B0503020204020204" pitchFamily="34" charset="-122"/>
              </a:defRPr>
            </a:lvl1pPr>
          </a:lstStyle>
          <a:p>
            <a:r>
              <a:rPr lang="en-US" altLang="zh-CN" sz="2400" dirty="0" smtClean="0">
                <a:solidFill>
                  <a:schemeClr val="tx1">
                    <a:lumMod val="50000"/>
                    <a:lumOff val="50000"/>
                  </a:schemeClr>
                </a:solidFill>
                <a:latin typeface="Consolas" panose="020B0609020204030204" pitchFamily="49" charset="0"/>
                <a:cs typeface="Consolas" panose="020B0609020204030204" pitchFamily="49" charset="0"/>
              </a:rPr>
              <a:t>setter</a:t>
            </a:r>
            <a:endParaRPr lang="zh-CN" altLang="en-US" sz="2400" dirty="0">
              <a:solidFill>
                <a:schemeClr val="tx1">
                  <a:lumMod val="50000"/>
                  <a:lumOff val="50000"/>
                </a:schemeClr>
              </a:solidFill>
              <a:latin typeface="Consolas" panose="020B0609020204030204" pitchFamily="49" charset="0"/>
              <a:cs typeface="Consolas" panose="020B0609020204030204" pitchFamily="49" charset="0"/>
            </a:endParaRPr>
          </a:p>
        </p:txBody>
      </p:sp>
      <p:sp>
        <p:nvSpPr>
          <p:cNvPr id="15" name="文本框 14"/>
          <p:cNvSpPr txBox="1"/>
          <p:nvPr/>
        </p:nvSpPr>
        <p:spPr>
          <a:xfrm>
            <a:off x="5834642" y="3340774"/>
            <a:ext cx="1107996" cy="646331"/>
          </a:xfrm>
          <a:prstGeom prst="rect">
            <a:avLst/>
          </a:prstGeom>
          <a:noFill/>
        </p:spPr>
        <p:txBody>
          <a:bodyPr wrap="none" rtlCol="0">
            <a:spAutoFit/>
          </a:bodyPr>
          <a:lstStyle/>
          <a:p>
            <a:r>
              <a:rPr lang="zh-CN" altLang="en-US" sz="3600" dirty="0" smtClean="0">
                <a:latin typeface="微软雅黑" panose="020B0503020204020204" pitchFamily="34" charset="-122"/>
                <a:ea typeface="微软雅黑" panose="020B0503020204020204" pitchFamily="34" charset="-122"/>
              </a:rPr>
              <a:t>构造</a:t>
            </a:r>
            <a:endParaRPr lang="zh-CN" altLang="en-US" sz="3600" dirty="0">
              <a:latin typeface="微软雅黑" panose="020B0503020204020204" pitchFamily="34" charset="-122"/>
              <a:ea typeface="微软雅黑" panose="020B0503020204020204" pitchFamily="34" charset="-122"/>
            </a:endParaRPr>
          </a:p>
        </p:txBody>
      </p:sp>
      <p:sp>
        <p:nvSpPr>
          <p:cNvPr id="16" name="文本框 15"/>
          <p:cNvSpPr txBox="1"/>
          <p:nvPr/>
        </p:nvSpPr>
        <p:spPr>
          <a:xfrm>
            <a:off x="3430340" y="1534847"/>
            <a:ext cx="1107996" cy="646331"/>
          </a:xfrm>
          <a:prstGeom prst="rect">
            <a:avLst/>
          </a:prstGeom>
          <a:noFill/>
        </p:spPr>
        <p:txBody>
          <a:bodyPr wrap="none" rtlCol="0">
            <a:spAutoFit/>
          </a:bodyPr>
          <a:lstStyle/>
          <a:p>
            <a:r>
              <a:rPr lang="zh-CN" altLang="en-US" sz="3600" dirty="0">
                <a:latin typeface="微软雅黑" panose="020B0503020204020204" pitchFamily="34" charset="-122"/>
                <a:ea typeface="微软雅黑" panose="020B0503020204020204" pitchFamily="34" charset="-122"/>
              </a:rPr>
              <a:t>析构</a:t>
            </a:r>
            <a:endParaRPr lang="zh-CN" altLang="en-US" sz="3600" dirty="0">
              <a:latin typeface="微软雅黑" panose="020B0503020204020204" pitchFamily="34" charset="-122"/>
              <a:ea typeface="微软雅黑" panose="020B0503020204020204" pitchFamily="34" charset="-122"/>
            </a:endParaRPr>
          </a:p>
        </p:txBody>
      </p:sp>
      <p:sp>
        <p:nvSpPr>
          <p:cNvPr id="17" name="文本框 16"/>
          <p:cNvSpPr txBox="1"/>
          <p:nvPr/>
        </p:nvSpPr>
        <p:spPr>
          <a:xfrm>
            <a:off x="6219447" y="2613883"/>
            <a:ext cx="1826141" cy="584775"/>
          </a:xfrm>
          <a:prstGeom prst="rect">
            <a:avLst/>
          </a:prstGeom>
          <a:noFill/>
        </p:spPr>
        <p:txBody>
          <a:bodyPr wrap="none" rtlCol="0">
            <a:spAutoFit/>
          </a:bodyPr>
          <a:lstStyle/>
          <a:p>
            <a:r>
              <a:rPr lang="zh-CN" altLang="en-US" sz="3200" dirty="0" smtClean="0">
                <a:latin typeface="微软雅黑" panose="020B0503020204020204" pitchFamily="34" charset="-122"/>
                <a:ea typeface="微软雅黑" panose="020B0503020204020204" pitchFamily="34" charset="-122"/>
              </a:rPr>
              <a:t>传递引用</a:t>
            </a:r>
            <a:endParaRPr lang="zh-CN" altLang="en-US" sz="3200" dirty="0">
              <a:latin typeface="微软雅黑" panose="020B0503020204020204" pitchFamily="34" charset="-122"/>
              <a:ea typeface="微软雅黑" panose="020B0503020204020204" pitchFamily="34" charset="-122"/>
            </a:endParaRPr>
          </a:p>
        </p:txBody>
      </p:sp>
      <p:sp>
        <p:nvSpPr>
          <p:cNvPr id="18" name="文本框 17"/>
          <p:cNvSpPr txBox="1"/>
          <p:nvPr/>
        </p:nvSpPr>
        <p:spPr>
          <a:xfrm>
            <a:off x="3242614" y="4237667"/>
            <a:ext cx="1107996" cy="646331"/>
          </a:xfrm>
          <a:prstGeom prst="rect">
            <a:avLst/>
          </a:prstGeom>
          <a:noFill/>
        </p:spPr>
        <p:txBody>
          <a:bodyPr wrap="none" rtlCol="0">
            <a:spAutoFit/>
          </a:bodyPr>
          <a:lstStyle/>
          <a:p>
            <a:r>
              <a:rPr lang="zh-CN" altLang="en-US" sz="3600" dirty="0" smtClean="0">
                <a:latin typeface="微软雅黑" panose="020B0503020204020204" pitchFamily="34" charset="-122"/>
                <a:ea typeface="微软雅黑" panose="020B0503020204020204" pitchFamily="34" charset="-122"/>
              </a:rPr>
              <a:t>重载</a:t>
            </a:r>
            <a:endParaRPr lang="zh-CN" altLang="en-US" sz="3600" dirty="0">
              <a:latin typeface="微软雅黑" panose="020B0503020204020204" pitchFamily="34" charset="-122"/>
              <a:ea typeface="微软雅黑" panose="020B0503020204020204" pitchFamily="34" charset="-122"/>
            </a:endParaRPr>
          </a:p>
        </p:txBody>
      </p:sp>
      <p:sp>
        <p:nvSpPr>
          <p:cNvPr id="19" name="文本框 18"/>
          <p:cNvSpPr txBox="1"/>
          <p:nvPr/>
        </p:nvSpPr>
        <p:spPr>
          <a:xfrm>
            <a:off x="3133208" y="3096598"/>
            <a:ext cx="2646878" cy="830997"/>
          </a:xfrm>
          <a:prstGeom prst="rect">
            <a:avLst/>
          </a:prstGeom>
          <a:noFill/>
        </p:spPr>
        <p:txBody>
          <a:bodyPr wrap="none" rtlCol="0">
            <a:spAutoFit/>
          </a:bodyPr>
          <a:lstStyle>
            <a:defPPr>
              <a:defRPr lang="zh-CN"/>
            </a:defPPr>
            <a:lvl1pPr>
              <a:defRPr sz="4800">
                <a:latin typeface="微软雅黑" panose="020B0503020204020204" pitchFamily="34" charset="-122"/>
                <a:ea typeface="微软雅黑" panose="020B0503020204020204" pitchFamily="34" charset="-122"/>
              </a:defRPr>
            </a:lvl1pPr>
          </a:lstStyle>
          <a:p>
            <a:r>
              <a:rPr lang="zh-CN" altLang="en-US" dirty="0" smtClean="0">
                <a:solidFill>
                  <a:srgbClr val="FF0000"/>
                </a:solidFill>
              </a:rPr>
              <a:t>面向对象</a:t>
            </a:r>
            <a:endParaRPr lang="zh-CN" altLang="en-US" dirty="0">
              <a:solidFill>
                <a:srgbClr val="FF0000"/>
              </a:solidFill>
            </a:endParaRPr>
          </a:p>
        </p:txBody>
      </p:sp>
      <p:sp>
        <p:nvSpPr>
          <p:cNvPr id="20" name="灯片编号占位符 19"/>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8"/>
                                        </p:tgtEl>
                                        <p:attrNameLst>
                                          <p:attrName>style.visibility</p:attrName>
                                        </p:attrNameLst>
                                      </p:cBhvr>
                                      <p:to>
                                        <p:strVal val="visible"/>
                                      </p:to>
                                    </p:set>
                                    <p:animEffect transition="in" filter="fade">
                                      <p:cBhvr>
                                        <p:cTn id="20" dur="500"/>
                                        <p:tgtEl>
                                          <p:spTgt spid="18"/>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fade">
                                      <p:cBhvr>
                                        <p:cTn id="25" dur="500"/>
                                        <p:tgtEl>
                                          <p:spTgt spid="7"/>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fade">
                                      <p:cBhvr>
                                        <p:cTn id="30" dur="500"/>
                                        <p:tgtEl>
                                          <p:spTgt spid="9"/>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8"/>
                                        </p:tgtEl>
                                        <p:attrNameLst>
                                          <p:attrName>style.visibility</p:attrName>
                                        </p:attrNameLst>
                                      </p:cBhvr>
                                      <p:to>
                                        <p:strVal val="visible"/>
                                      </p:to>
                                    </p:set>
                                    <p:animEffect transition="in" filter="fade">
                                      <p:cBhvr>
                                        <p:cTn id="33" dur="500"/>
                                        <p:tgtEl>
                                          <p:spTgt spid="8"/>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16"/>
                                        </p:tgtEl>
                                        <p:attrNameLst>
                                          <p:attrName>style.visibility</p:attrName>
                                        </p:attrNameLst>
                                      </p:cBhvr>
                                      <p:to>
                                        <p:strVal val="visible"/>
                                      </p:to>
                                    </p:set>
                                    <p:animEffect transition="in" filter="fade">
                                      <p:cBhvr>
                                        <p:cTn id="38" dur="500"/>
                                        <p:tgtEl>
                                          <p:spTgt spid="16"/>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5"/>
                                        </p:tgtEl>
                                        <p:attrNameLst>
                                          <p:attrName>style.visibility</p:attrName>
                                        </p:attrNameLst>
                                      </p:cBhvr>
                                      <p:to>
                                        <p:strVal val="visible"/>
                                      </p:to>
                                    </p:set>
                                    <p:animEffect transition="in" filter="fade">
                                      <p:cBhvr>
                                        <p:cTn id="41" dur="500"/>
                                        <p:tgtEl>
                                          <p:spTgt spid="15"/>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14"/>
                                        </p:tgtEl>
                                        <p:attrNameLst>
                                          <p:attrName>style.visibility</p:attrName>
                                        </p:attrNameLst>
                                      </p:cBhvr>
                                      <p:to>
                                        <p:strVal val="visible"/>
                                      </p:to>
                                    </p:set>
                                    <p:animEffect transition="in" filter="fade">
                                      <p:cBhvr>
                                        <p:cTn id="46" dur="500"/>
                                        <p:tgtEl>
                                          <p:spTgt spid="14"/>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13"/>
                                        </p:tgtEl>
                                        <p:attrNameLst>
                                          <p:attrName>style.visibility</p:attrName>
                                        </p:attrNameLst>
                                      </p:cBhvr>
                                      <p:to>
                                        <p:strVal val="visible"/>
                                      </p:to>
                                    </p:set>
                                    <p:animEffect transition="in" filter="fade">
                                      <p:cBhvr>
                                        <p:cTn id="49" dur="500"/>
                                        <p:tgtEl>
                                          <p:spTgt spid="13"/>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10"/>
                                        </p:tgtEl>
                                        <p:attrNameLst>
                                          <p:attrName>style.visibility</p:attrName>
                                        </p:attrNameLst>
                                      </p:cBhvr>
                                      <p:to>
                                        <p:strVal val="visible"/>
                                      </p:to>
                                    </p:set>
                                    <p:animEffect transition="in" filter="fade">
                                      <p:cBhvr>
                                        <p:cTn id="54" dur="500"/>
                                        <p:tgtEl>
                                          <p:spTgt spid="10"/>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11"/>
                                        </p:tgtEl>
                                        <p:attrNameLst>
                                          <p:attrName>style.visibility</p:attrName>
                                        </p:attrNameLst>
                                      </p:cBhvr>
                                      <p:to>
                                        <p:strVal val="visible"/>
                                      </p:to>
                                    </p:set>
                                    <p:animEffect transition="in" filter="fade">
                                      <p:cBhvr>
                                        <p:cTn id="57" dur="500"/>
                                        <p:tgtEl>
                                          <p:spTgt spid="11"/>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12"/>
                                        </p:tgtEl>
                                        <p:attrNameLst>
                                          <p:attrName>style.visibility</p:attrName>
                                        </p:attrNameLst>
                                      </p:cBhvr>
                                      <p:to>
                                        <p:strVal val="visible"/>
                                      </p:to>
                                    </p:set>
                                    <p:animEffect transition="in" filter="fade">
                                      <p:cBhvr>
                                        <p:cTn id="60" dur="500"/>
                                        <p:tgtEl>
                                          <p:spTgt spid="12"/>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grpId="0" nodeType="clickEffect">
                                  <p:stCondLst>
                                    <p:cond delay="0"/>
                                  </p:stCondLst>
                                  <p:childTnLst>
                                    <p:set>
                                      <p:cBhvr>
                                        <p:cTn id="64" dur="1" fill="hold">
                                          <p:stCondLst>
                                            <p:cond delay="0"/>
                                          </p:stCondLst>
                                        </p:cTn>
                                        <p:tgtEl>
                                          <p:spTgt spid="17"/>
                                        </p:tgtEl>
                                        <p:attrNameLst>
                                          <p:attrName>style.visibility</p:attrName>
                                        </p:attrNameLst>
                                      </p:cBhvr>
                                      <p:to>
                                        <p:strVal val="visible"/>
                                      </p:to>
                                    </p:set>
                                    <p:animEffect transition="in" filter="fade">
                                      <p:cBhvr>
                                        <p:cTn id="65"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8" grpId="0"/>
      <p:bldP spid="9" grpId="0"/>
      <p:bldP spid="10" grpId="0"/>
      <p:bldP spid="11" grpId="0"/>
      <p:bldP spid="12" grpId="0"/>
      <p:bldP spid="13" grpId="0"/>
      <p:bldP spid="14" grpId="0"/>
      <p:bldP spid="15" grpId="0"/>
      <p:bldP spid="16" grpId="0"/>
      <p:bldP spid="17" grpId="0"/>
      <p:bldP spid="18" grpId="0"/>
    </p:bldLst>
  </p:timing>
</p:sld>
</file>

<file path=ppt/slides/slide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小 结（续）</a:t>
            </a:r>
            <a:endParaRPr lang="zh-CN" altLang="en-US" dirty="0"/>
          </a:p>
        </p:txBody>
      </p:sp>
      <p:sp>
        <p:nvSpPr>
          <p:cNvPr id="3" name="内容占位符 2"/>
          <p:cNvSpPr>
            <a:spLocks noGrp="1"/>
          </p:cNvSpPr>
          <p:nvPr>
            <p:ph idx="1"/>
          </p:nvPr>
        </p:nvSpPr>
        <p:spPr/>
        <p:txBody>
          <a:bodyPr/>
          <a:lstStyle/>
          <a:p>
            <a:r>
              <a:rPr lang="zh-CN" altLang="en-US" dirty="0" smtClean="0"/>
              <a:t>如果类内配置动态内存，要为类写一个复制构造函数</a:t>
            </a:r>
            <a:endParaRPr lang="en-US" altLang="zh-CN" dirty="0" smtClean="0"/>
          </a:p>
          <a:p>
            <a:r>
              <a:rPr lang="zh-CN" altLang="en-US" dirty="0" smtClean="0"/>
              <a:t>在构造函数中，尽量使用成员初始化列表</a:t>
            </a:r>
            <a:endParaRPr lang="en-US" altLang="zh-CN" dirty="0" smtClean="0"/>
          </a:p>
          <a:p>
            <a:r>
              <a:rPr lang="zh-CN" altLang="en-US" dirty="0" smtClean="0"/>
              <a:t>努力让类的接口完满且最小化</a:t>
            </a:r>
            <a:endParaRPr lang="en-US" altLang="zh-CN" dirty="0" smtClean="0"/>
          </a:p>
          <a:p>
            <a:r>
              <a:rPr lang="zh-CN" altLang="en-US" dirty="0" smtClean="0"/>
              <a:t>避免将数据成员放在 </a:t>
            </a:r>
            <a:r>
              <a:rPr lang="en-US" altLang="zh-CN" dirty="0" smtClean="0"/>
              <a:t>public </a:t>
            </a:r>
            <a:r>
              <a:rPr lang="zh-CN" altLang="en-US" dirty="0" smtClean="0"/>
              <a:t>接口中</a:t>
            </a:r>
            <a:endParaRPr lang="en-US" altLang="zh-CN" dirty="0" smtClean="0"/>
          </a:p>
          <a:p>
            <a:r>
              <a:rPr lang="zh-CN" altLang="en-US" dirty="0" smtClean="0"/>
              <a:t>尽可能使用 </a:t>
            </a:r>
            <a:r>
              <a:rPr lang="en-US" altLang="zh-CN" dirty="0" err="1" smtClean="0"/>
              <a:t>const</a:t>
            </a:r>
            <a:endParaRPr lang="en-US" altLang="zh-CN" dirty="0" smtClean="0"/>
          </a:p>
          <a:p>
            <a:r>
              <a:rPr lang="zh-CN" altLang="en-US" dirty="0" smtClean="0"/>
              <a:t>尽量使用传引用</a:t>
            </a:r>
            <a:endParaRPr lang="en-US" altLang="zh-CN" dirty="0" smtClean="0"/>
          </a:p>
          <a:p>
            <a:r>
              <a:rPr lang="zh-CN" altLang="en-US" dirty="0" smtClean="0"/>
              <a:t>不要返回函数内定义的</a:t>
            </a:r>
            <a:r>
              <a:rPr lang="zh-CN" altLang="en-US" dirty="0"/>
              <a:t>局部</a:t>
            </a:r>
            <a:r>
              <a:rPr lang="zh-CN" altLang="en-US" dirty="0" smtClean="0"/>
              <a:t>对象的引用</a:t>
            </a:r>
            <a:endParaRPr lang="en-US" altLang="zh-CN" dirty="0" smtClean="0"/>
          </a:p>
          <a:p>
            <a:r>
              <a:rPr lang="zh-CN" altLang="en-US" dirty="0"/>
              <a:t>明智</a:t>
            </a:r>
            <a:r>
              <a:rPr lang="zh-CN" altLang="en-US" dirty="0" smtClean="0"/>
              <a:t>的运用 </a:t>
            </a:r>
            <a:r>
              <a:rPr lang="en-US" altLang="zh-CN" dirty="0" smtClean="0"/>
              <a:t>inline</a:t>
            </a:r>
            <a:endParaRPr lang="en-US" altLang="zh-CN" dirty="0" smtClean="0"/>
          </a:p>
          <a:p>
            <a:r>
              <a:rPr lang="zh-CN" altLang="en-US" dirty="0" smtClean="0"/>
              <a:t>不要对编译器的警告视而不见</a:t>
            </a:r>
            <a:endParaRPr lang="zh-CN" altLang="en-US" dirty="0"/>
          </a:p>
        </p:txBody>
      </p:sp>
      <p:sp>
        <p:nvSpPr>
          <p:cNvPr id="4" name="文本框 3"/>
          <p:cNvSpPr txBox="1"/>
          <p:nvPr/>
        </p:nvSpPr>
        <p:spPr>
          <a:xfrm>
            <a:off x="6009809" y="6381328"/>
            <a:ext cx="2706254" cy="369332"/>
          </a:xfrm>
          <a:prstGeom prst="rect">
            <a:avLst/>
          </a:prstGeom>
          <a:noFill/>
        </p:spPr>
        <p:txBody>
          <a:bodyPr wrap="none" rtlCol="0">
            <a:spAutoFit/>
          </a:bodyPr>
          <a:lstStyle/>
          <a:p>
            <a:r>
              <a:rPr lang="en-US" altLang="zh-CN" b="1" dirty="0" smtClean="0">
                <a:cs typeface="Consolas" panose="020B0609020204030204" pitchFamily="49" charset="0"/>
              </a:rPr>
              <a:t>《Effective C++》</a:t>
            </a:r>
            <a:r>
              <a:rPr lang="zh-CN" altLang="en-US" b="1" dirty="0" smtClean="0">
                <a:cs typeface="Consolas" panose="020B0609020204030204" pitchFamily="49" charset="0"/>
              </a:rPr>
              <a:t>（</a:t>
            </a:r>
            <a:r>
              <a:rPr lang="en-US" altLang="zh-CN" b="1" dirty="0" smtClean="0">
                <a:cs typeface="Consolas" panose="020B0609020204030204" pitchFamily="49" charset="0"/>
              </a:rPr>
              <a:t>2nd</a:t>
            </a:r>
            <a:r>
              <a:rPr lang="zh-CN" altLang="en-US" b="1" dirty="0" smtClean="0">
                <a:cs typeface="Consolas" panose="020B0609020204030204" pitchFamily="49" charset="0"/>
              </a:rPr>
              <a:t>）</a:t>
            </a:r>
            <a:endParaRPr lang="zh-CN" altLang="en-US" b="1" dirty="0">
              <a:cs typeface="Consolas" panose="020B0609020204030204" pitchFamily="49" charset="0"/>
            </a:endParaRPr>
          </a:p>
        </p:txBody>
      </p:sp>
      <p:sp>
        <p:nvSpPr>
          <p:cNvPr id="5" name="灯片编号占位符 4"/>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p:cNvPicPr>
            <a:picLocks noChangeAspect="1"/>
          </p:cNvPicPr>
          <p:nvPr/>
        </p:nvPicPr>
        <p:blipFill>
          <a:blip r:embed="rId1">
            <a:extLst>
              <a:ext uri="{BEBA8EAE-BF5A-486C-A8C5-ECC9F3942E4B}">
                <a14:imgProps xmlns:a14="http://schemas.microsoft.com/office/drawing/2010/main">
                  <a14:imgLayer r:embed="rId2">
                    <a14:imgEffect>
                      <a14:backgroundRemoval t="10000" b="90000" l="10000" r="90000"/>
                    </a14:imgEffect>
                  </a14:imgLayer>
                </a14:imgProps>
              </a:ext>
            </a:extLst>
          </a:blip>
          <a:stretch>
            <a:fillRect/>
          </a:stretch>
        </p:blipFill>
        <p:spPr>
          <a:xfrm>
            <a:off x="3915692" y="4325466"/>
            <a:ext cx="2532534" cy="2532534"/>
          </a:xfrm>
          <a:prstGeom prst="rect">
            <a:avLst/>
          </a:prstGeom>
        </p:spPr>
      </p:pic>
      <p:sp>
        <p:nvSpPr>
          <p:cNvPr id="2" name="标题 1"/>
          <p:cNvSpPr>
            <a:spLocks noGrp="1"/>
          </p:cNvSpPr>
          <p:nvPr>
            <p:ph type="title"/>
          </p:nvPr>
        </p:nvSpPr>
        <p:spPr/>
        <p:txBody>
          <a:bodyPr/>
          <a:lstStyle/>
          <a:p>
            <a:r>
              <a:rPr lang="zh-CN" altLang="en-US" dirty="0" smtClean="0"/>
              <a:t>类的内部 </a:t>
            </a:r>
            <a:r>
              <a:rPr lang="en-US" altLang="zh-CN" dirty="0" smtClean="0"/>
              <a:t>vs. </a:t>
            </a:r>
            <a:r>
              <a:rPr lang="zh-CN" altLang="en-US" dirty="0" smtClean="0"/>
              <a:t>类的外部 </a:t>
            </a:r>
            <a:r>
              <a:rPr lang="en-US" altLang="zh-CN" dirty="0" smtClean="0"/>
              <a:t> </a:t>
            </a:r>
            <a:endParaRPr lang="zh-CN" altLang="en-US" dirty="0"/>
          </a:p>
        </p:txBody>
      </p:sp>
      <p:sp>
        <p:nvSpPr>
          <p:cNvPr id="4" name="TextBox 3"/>
          <p:cNvSpPr txBox="1"/>
          <p:nvPr/>
        </p:nvSpPr>
        <p:spPr>
          <a:xfrm>
            <a:off x="323528" y="1484784"/>
            <a:ext cx="4104456" cy="4524315"/>
          </a:xfrm>
          <a:prstGeom prst="rect">
            <a:avLst/>
          </a:prstGeom>
          <a:solidFill>
            <a:srgbClr val="FFFF73"/>
          </a:solidFill>
          <a:ln w="57150">
            <a:solidFill>
              <a:schemeClr val="accent6">
                <a:lumMod val="50000"/>
              </a:schemeClr>
            </a:solidFill>
          </a:ln>
        </p:spPr>
        <p:txBody>
          <a:bodyPr wrap="square" rtlCol="0">
            <a:spAutoFit/>
          </a:bodyPr>
          <a:lstStyle/>
          <a:p>
            <a:pPr>
              <a:lnSpc>
                <a:spcPct val="200000"/>
              </a:lnSpc>
            </a:pPr>
            <a:r>
              <a:rPr lang="en-US" altLang="zh-CN" dirty="0" smtClean="0">
                <a:latin typeface="Consolas" panose="020B0609020204030204" pitchFamily="49" charset="0"/>
                <a:ea typeface="微软雅黑" panose="020B0503020204020204" pitchFamily="34" charset="-122"/>
                <a:cs typeface="Consolas" panose="020B0609020204030204" pitchFamily="49" charset="0"/>
              </a:rPr>
              <a:t>class Clock {</a:t>
            </a:r>
            <a:endParaRPr lang="en-US" altLang="zh-CN" dirty="0" smtClean="0">
              <a:latin typeface="Consolas" panose="020B0609020204030204" pitchFamily="49" charset="0"/>
              <a:ea typeface="微软雅黑" panose="020B0503020204020204" pitchFamily="34" charset="-122"/>
              <a:cs typeface="Consolas" panose="020B0609020204030204" pitchFamily="49" charset="0"/>
            </a:endParaRPr>
          </a:p>
          <a:p>
            <a:pPr>
              <a:lnSpc>
                <a:spcPct val="200000"/>
              </a:lnSpc>
            </a:pPr>
            <a:r>
              <a:rPr lang="en-US" altLang="zh-CN" dirty="0">
                <a:solidFill>
                  <a:srgbClr val="FF8B00"/>
                </a:solidFill>
                <a:latin typeface="Consolas" panose="020B0609020204030204" pitchFamily="49" charset="0"/>
                <a:ea typeface="微软雅黑" panose="020B0503020204020204" pitchFamily="34" charset="-122"/>
                <a:cs typeface="Consolas" panose="020B0609020204030204" pitchFamily="49" charset="0"/>
              </a:rPr>
              <a:t>private:</a:t>
            </a:r>
            <a:endParaRPr lang="en-US" altLang="zh-CN" dirty="0">
              <a:solidFill>
                <a:srgbClr val="FF8B00"/>
              </a:solidFill>
              <a:latin typeface="Consolas" panose="020B0609020204030204" pitchFamily="49" charset="0"/>
              <a:ea typeface="微软雅黑" panose="020B0503020204020204" pitchFamily="34" charset="-122"/>
              <a:cs typeface="Consolas" panose="020B0609020204030204" pitchFamily="49" charset="0"/>
            </a:endParaRPr>
          </a:p>
          <a:p>
            <a:pPr>
              <a:lnSpc>
                <a:spcPct val="200000"/>
              </a:lnSpc>
            </a:pPr>
            <a:r>
              <a:rPr lang="en-US" altLang="zh-CN" dirty="0">
                <a:latin typeface="Consolas" panose="020B0609020204030204" pitchFamily="49" charset="0"/>
                <a:ea typeface="微软雅黑" panose="020B0503020204020204" pitchFamily="34" charset="-122"/>
                <a:cs typeface="Consolas" panose="020B0609020204030204" pitchFamily="49" charset="0"/>
              </a:rPr>
              <a:t> </a:t>
            </a:r>
            <a:r>
              <a:rPr lang="en-US" altLang="zh-CN" dirty="0" smtClean="0">
                <a:latin typeface="Consolas" panose="020B0609020204030204" pitchFamily="49" charset="0"/>
                <a:ea typeface="微软雅黑" panose="020B0503020204020204" pitchFamily="34" charset="-122"/>
                <a:cs typeface="Consolas" panose="020B0609020204030204" pitchFamily="49" charset="0"/>
              </a:rPr>
              <a:t> </a:t>
            </a:r>
            <a:r>
              <a:rPr lang="en-US" altLang="zh-CN" dirty="0" err="1" smtClean="0">
                <a:latin typeface="Consolas" panose="020B0609020204030204" pitchFamily="49" charset="0"/>
                <a:ea typeface="微软雅黑" panose="020B0503020204020204" pitchFamily="34" charset="-122"/>
                <a:cs typeface="Consolas" panose="020B0609020204030204" pitchFamily="49" charset="0"/>
              </a:rPr>
              <a:t>int</a:t>
            </a:r>
            <a:r>
              <a:rPr lang="en-US" altLang="zh-CN" dirty="0" smtClean="0">
                <a:latin typeface="Consolas" panose="020B0609020204030204" pitchFamily="49" charset="0"/>
                <a:ea typeface="微软雅黑" panose="020B0503020204020204" pitchFamily="34" charset="-122"/>
                <a:cs typeface="Consolas" panose="020B0609020204030204" pitchFamily="49" charset="0"/>
              </a:rPr>
              <a:t> hour, minute, second;</a:t>
            </a:r>
            <a:endParaRPr lang="en-US" altLang="zh-CN" dirty="0" smtClean="0">
              <a:latin typeface="Consolas" panose="020B0609020204030204" pitchFamily="49" charset="0"/>
              <a:ea typeface="微软雅黑" panose="020B0503020204020204" pitchFamily="34" charset="-122"/>
              <a:cs typeface="Consolas" panose="020B0609020204030204" pitchFamily="49" charset="0"/>
            </a:endParaRPr>
          </a:p>
          <a:p>
            <a:pPr>
              <a:lnSpc>
                <a:spcPct val="200000"/>
              </a:lnSpc>
            </a:pPr>
            <a:r>
              <a:rPr lang="en-US" altLang="zh-CN" dirty="0">
                <a:solidFill>
                  <a:srgbClr val="FF8B00"/>
                </a:solidFill>
                <a:latin typeface="Consolas" panose="020B0609020204030204" pitchFamily="49" charset="0"/>
                <a:ea typeface="微软雅黑" panose="020B0503020204020204" pitchFamily="34" charset="-122"/>
                <a:cs typeface="Consolas" panose="020B0609020204030204" pitchFamily="49" charset="0"/>
              </a:rPr>
              <a:t>public:</a:t>
            </a:r>
            <a:endParaRPr lang="en-US" altLang="zh-CN" dirty="0">
              <a:solidFill>
                <a:srgbClr val="FF8B00"/>
              </a:solidFill>
              <a:latin typeface="Consolas" panose="020B0609020204030204" pitchFamily="49" charset="0"/>
              <a:ea typeface="微软雅黑" panose="020B0503020204020204" pitchFamily="34" charset="-122"/>
              <a:cs typeface="Consolas" panose="020B0609020204030204" pitchFamily="49" charset="0"/>
            </a:endParaRPr>
          </a:p>
          <a:p>
            <a:pPr>
              <a:lnSpc>
                <a:spcPct val="200000"/>
              </a:lnSpc>
            </a:pPr>
            <a:r>
              <a:rPr lang="en-US" altLang="zh-CN" dirty="0">
                <a:solidFill>
                  <a:srgbClr val="3814B0"/>
                </a:solidFill>
                <a:latin typeface="Consolas" panose="020B0609020204030204" pitchFamily="49" charset="0"/>
                <a:ea typeface="微软雅黑" panose="020B0503020204020204" pitchFamily="34" charset="-122"/>
                <a:cs typeface="Consolas" panose="020B0609020204030204" pitchFamily="49" charset="0"/>
              </a:rPr>
              <a:t> </a:t>
            </a:r>
            <a:r>
              <a:rPr lang="en-US" altLang="zh-CN" dirty="0" smtClean="0">
                <a:solidFill>
                  <a:srgbClr val="3814B0"/>
                </a:solidFill>
                <a:latin typeface="Consolas" panose="020B0609020204030204" pitchFamily="49" charset="0"/>
                <a:ea typeface="微软雅黑" panose="020B0503020204020204" pitchFamily="34" charset="-122"/>
                <a:cs typeface="Consolas" panose="020B0609020204030204" pitchFamily="49" charset="0"/>
              </a:rPr>
              <a:t> </a:t>
            </a:r>
            <a:r>
              <a:rPr lang="en-US" altLang="zh-CN" dirty="0">
                <a:latin typeface="Consolas" panose="020B0609020204030204" pitchFamily="49" charset="0"/>
                <a:ea typeface="微软雅黑" panose="020B0503020204020204" pitchFamily="34" charset="-122"/>
                <a:cs typeface="Consolas" panose="020B0609020204030204" pitchFamily="49" charset="0"/>
              </a:rPr>
              <a:t>string factory;</a:t>
            </a:r>
            <a:endParaRPr lang="en-US" altLang="zh-CN" dirty="0">
              <a:latin typeface="Consolas" panose="020B0609020204030204" pitchFamily="49" charset="0"/>
              <a:ea typeface="微软雅黑" panose="020B0503020204020204" pitchFamily="34" charset="-122"/>
              <a:cs typeface="Consolas" panose="020B0609020204030204" pitchFamily="49" charset="0"/>
            </a:endParaRPr>
          </a:p>
          <a:p>
            <a:pPr>
              <a:lnSpc>
                <a:spcPct val="200000"/>
              </a:lnSpc>
            </a:pPr>
            <a:r>
              <a:rPr lang="en-US" altLang="zh-CN" dirty="0">
                <a:latin typeface="Consolas" panose="020B0609020204030204" pitchFamily="49" charset="0"/>
                <a:ea typeface="微软雅黑" panose="020B0503020204020204" pitchFamily="34" charset="-122"/>
                <a:cs typeface="Consolas" panose="020B0609020204030204" pitchFamily="49" charset="0"/>
              </a:rPr>
              <a:t> </a:t>
            </a:r>
            <a:r>
              <a:rPr lang="en-US" altLang="zh-CN" dirty="0" smtClean="0">
                <a:latin typeface="Consolas" panose="020B0609020204030204" pitchFamily="49" charset="0"/>
                <a:ea typeface="微软雅黑" panose="020B0503020204020204" pitchFamily="34" charset="-122"/>
                <a:cs typeface="Consolas" panose="020B0609020204030204" pitchFamily="49" charset="0"/>
              </a:rPr>
              <a:t> void </a:t>
            </a:r>
            <a:r>
              <a:rPr lang="en-US" altLang="zh-CN" dirty="0" err="1" smtClean="0">
                <a:latin typeface="Consolas" panose="020B0609020204030204" pitchFamily="49" charset="0"/>
                <a:ea typeface="微软雅黑" panose="020B0503020204020204" pitchFamily="34" charset="-122"/>
                <a:cs typeface="Consolas" panose="020B0609020204030204" pitchFamily="49" charset="0"/>
              </a:rPr>
              <a:t>setTime</a:t>
            </a:r>
            <a:r>
              <a:rPr lang="en-US" altLang="zh-CN" dirty="0" smtClean="0">
                <a:latin typeface="Consolas" panose="020B0609020204030204" pitchFamily="49" charset="0"/>
                <a:ea typeface="微软雅黑" panose="020B0503020204020204" pitchFamily="34" charset="-122"/>
                <a:cs typeface="Consolas" panose="020B0609020204030204" pitchFamily="49" charset="0"/>
              </a:rPr>
              <a:t>();</a:t>
            </a:r>
            <a:endParaRPr lang="en-US" altLang="zh-CN" dirty="0" smtClean="0">
              <a:latin typeface="Consolas" panose="020B0609020204030204" pitchFamily="49" charset="0"/>
              <a:ea typeface="微软雅黑" panose="020B0503020204020204" pitchFamily="34" charset="-122"/>
              <a:cs typeface="Consolas" panose="020B0609020204030204" pitchFamily="49" charset="0"/>
            </a:endParaRPr>
          </a:p>
          <a:p>
            <a:pPr>
              <a:lnSpc>
                <a:spcPct val="200000"/>
              </a:lnSpc>
            </a:pPr>
            <a:r>
              <a:rPr lang="en-US" altLang="zh-CN" dirty="0">
                <a:latin typeface="Consolas" panose="020B0609020204030204" pitchFamily="49" charset="0"/>
                <a:ea typeface="微软雅黑" panose="020B0503020204020204" pitchFamily="34" charset="-122"/>
                <a:cs typeface="Consolas" panose="020B0609020204030204" pitchFamily="49" charset="0"/>
              </a:rPr>
              <a:t> </a:t>
            </a:r>
            <a:r>
              <a:rPr lang="en-US" altLang="zh-CN" dirty="0" smtClean="0">
                <a:latin typeface="Consolas" panose="020B0609020204030204" pitchFamily="49" charset="0"/>
                <a:ea typeface="微软雅黑" panose="020B0503020204020204" pitchFamily="34" charset="-122"/>
                <a:cs typeface="Consolas" panose="020B0609020204030204" pitchFamily="49" charset="0"/>
              </a:rPr>
              <a:t> void </a:t>
            </a:r>
            <a:r>
              <a:rPr lang="en-US" altLang="zh-CN" dirty="0" err="1" smtClean="0">
                <a:latin typeface="Consolas" panose="020B0609020204030204" pitchFamily="49" charset="0"/>
                <a:ea typeface="微软雅黑" panose="020B0503020204020204" pitchFamily="34" charset="-122"/>
                <a:cs typeface="Consolas" panose="020B0609020204030204" pitchFamily="49" charset="0"/>
              </a:rPr>
              <a:t>showTime</a:t>
            </a:r>
            <a:r>
              <a:rPr lang="en-US" altLang="zh-CN" dirty="0" smtClean="0">
                <a:latin typeface="Consolas" panose="020B0609020204030204" pitchFamily="49" charset="0"/>
                <a:ea typeface="微软雅黑" panose="020B0503020204020204" pitchFamily="34" charset="-122"/>
                <a:cs typeface="Consolas" panose="020B0609020204030204" pitchFamily="49" charset="0"/>
              </a:rPr>
              <a:t>(); </a:t>
            </a:r>
            <a:endParaRPr lang="en-US" altLang="zh-CN" dirty="0">
              <a:latin typeface="Consolas" panose="020B0609020204030204" pitchFamily="49" charset="0"/>
              <a:ea typeface="微软雅黑" panose="020B0503020204020204" pitchFamily="34" charset="-122"/>
              <a:cs typeface="Consolas" panose="020B0609020204030204" pitchFamily="49" charset="0"/>
            </a:endParaRPr>
          </a:p>
          <a:p>
            <a:pPr>
              <a:lnSpc>
                <a:spcPct val="200000"/>
              </a:lnSpc>
            </a:pPr>
            <a:r>
              <a:rPr lang="en-US" altLang="zh-CN" dirty="0" smtClean="0">
                <a:latin typeface="Consolas" panose="020B0609020204030204" pitchFamily="49" charset="0"/>
                <a:ea typeface="微软雅黑" panose="020B0503020204020204" pitchFamily="34" charset="-122"/>
                <a:cs typeface="Consolas" panose="020B0609020204030204" pitchFamily="49" charset="0"/>
              </a:rPr>
              <a:t>};</a:t>
            </a:r>
            <a:endParaRPr lang="en-US" altLang="zh-CN" dirty="0">
              <a:latin typeface="Consolas" panose="020B0609020204030204" pitchFamily="49" charset="0"/>
              <a:ea typeface="微软雅黑" panose="020B0503020204020204" pitchFamily="34" charset="-122"/>
              <a:cs typeface="Consolas" panose="020B0609020204030204" pitchFamily="49" charset="0"/>
            </a:endParaRPr>
          </a:p>
        </p:txBody>
      </p:sp>
      <p:sp>
        <p:nvSpPr>
          <p:cNvPr id="7" name="矩形 6"/>
          <p:cNvSpPr/>
          <p:nvPr/>
        </p:nvSpPr>
        <p:spPr>
          <a:xfrm>
            <a:off x="363809" y="3821410"/>
            <a:ext cx="4280199" cy="15518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200000"/>
              </a:lnSpc>
            </a:pPr>
            <a:r>
              <a:rPr lang="en-US" altLang="zh-CN" dirty="0" smtClean="0">
                <a:solidFill>
                  <a:schemeClr val="tx1"/>
                </a:solidFill>
                <a:latin typeface="Consolas" panose="020B0609020204030204" pitchFamily="49" charset="0"/>
                <a:cs typeface="Consolas" panose="020B0609020204030204" pitchFamily="49" charset="0"/>
              </a:rPr>
              <a:t> </a:t>
            </a:r>
            <a:r>
              <a:rPr lang="en-US" altLang="zh-CN" sz="1000" dirty="0" smtClean="0">
                <a:solidFill>
                  <a:schemeClr val="tx1"/>
                </a:solidFill>
                <a:latin typeface="Consolas" panose="020B0609020204030204" pitchFamily="49" charset="0"/>
                <a:cs typeface="Consolas" panose="020B0609020204030204" pitchFamily="49" charset="0"/>
              </a:rPr>
              <a:t> </a:t>
            </a:r>
            <a:r>
              <a:rPr lang="en-US" altLang="zh-CN" dirty="0" smtClean="0">
                <a:solidFill>
                  <a:schemeClr val="tx1"/>
                </a:solidFill>
                <a:latin typeface="Consolas" panose="020B0609020204030204" pitchFamily="49" charset="0"/>
                <a:cs typeface="Consolas" panose="020B0609020204030204" pitchFamily="49" charset="0"/>
              </a:rPr>
              <a:t>string factory;</a:t>
            </a:r>
            <a:endParaRPr lang="en-US" altLang="zh-CN" dirty="0" smtClean="0">
              <a:solidFill>
                <a:schemeClr val="tx1"/>
              </a:solidFill>
              <a:latin typeface="Consolas" panose="020B0609020204030204" pitchFamily="49" charset="0"/>
              <a:cs typeface="Consolas" panose="020B0609020204030204" pitchFamily="49" charset="0"/>
            </a:endParaRPr>
          </a:p>
          <a:p>
            <a:pPr>
              <a:lnSpc>
                <a:spcPct val="200000"/>
              </a:lnSpc>
            </a:pPr>
            <a:r>
              <a:rPr lang="en-US" altLang="zh-CN" sz="1000" dirty="0">
                <a:solidFill>
                  <a:schemeClr val="tx1"/>
                </a:solidFill>
                <a:latin typeface="Consolas" panose="020B0609020204030204" pitchFamily="49" charset="0"/>
                <a:cs typeface="Consolas" panose="020B0609020204030204" pitchFamily="49" charset="0"/>
              </a:rPr>
              <a:t> </a:t>
            </a:r>
            <a:r>
              <a:rPr lang="en-US" altLang="zh-CN" sz="1000" dirty="0" smtClean="0">
                <a:solidFill>
                  <a:schemeClr val="tx1"/>
                </a:solidFill>
                <a:latin typeface="Consolas" panose="020B0609020204030204" pitchFamily="49" charset="0"/>
                <a:cs typeface="Consolas" panose="020B0609020204030204" pitchFamily="49" charset="0"/>
              </a:rPr>
              <a:t>  </a:t>
            </a:r>
            <a:r>
              <a:rPr lang="en-US" altLang="zh-CN" dirty="0" smtClean="0">
                <a:solidFill>
                  <a:schemeClr val="tx1"/>
                </a:solidFill>
                <a:latin typeface="Consolas" panose="020B0609020204030204" pitchFamily="49" charset="0"/>
                <a:cs typeface="Consolas" panose="020B0609020204030204" pitchFamily="49" charset="0"/>
              </a:rPr>
              <a:t>void </a:t>
            </a:r>
            <a:r>
              <a:rPr lang="en-US" altLang="zh-CN" dirty="0" err="1" smtClean="0">
                <a:solidFill>
                  <a:schemeClr val="tx1"/>
                </a:solidFill>
                <a:latin typeface="Consolas" panose="020B0609020204030204" pitchFamily="49" charset="0"/>
                <a:cs typeface="Consolas" panose="020B0609020204030204" pitchFamily="49" charset="0"/>
              </a:rPr>
              <a:t>setTime</a:t>
            </a:r>
            <a:r>
              <a:rPr lang="en-US" altLang="zh-CN" dirty="0" smtClean="0">
                <a:solidFill>
                  <a:schemeClr val="tx1"/>
                </a:solidFill>
                <a:latin typeface="Consolas" panose="020B0609020204030204" pitchFamily="49" charset="0"/>
                <a:cs typeface="Consolas" panose="020B0609020204030204" pitchFamily="49" charset="0"/>
              </a:rPr>
              <a:t>();</a:t>
            </a:r>
            <a:endParaRPr lang="en-US" altLang="zh-CN" dirty="0" smtClean="0">
              <a:solidFill>
                <a:schemeClr val="tx1"/>
              </a:solidFill>
              <a:latin typeface="Consolas" panose="020B0609020204030204" pitchFamily="49" charset="0"/>
              <a:cs typeface="Consolas" panose="020B0609020204030204" pitchFamily="49" charset="0"/>
            </a:endParaRPr>
          </a:p>
          <a:p>
            <a:pPr>
              <a:lnSpc>
                <a:spcPct val="200000"/>
              </a:lnSpc>
            </a:pPr>
            <a:r>
              <a:rPr lang="en-US" altLang="zh-CN" dirty="0" smtClean="0">
                <a:solidFill>
                  <a:schemeClr val="tx1"/>
                </a:solidFill>
                <a:latin typeface="Consolas" panose="020B0609020204030204" pitchFamily="49" charset="0"/>
                <a:cs typeface="Consolas" panose="020B0609020204030204" pitchFamily="49" charset="0"/>
              </a:rPr>
              <a:t> </a:t>
            </a:r>
            <a:r>
              <a:rPr lang="en-US" altLang="zh-CN" sz="1000" dirty="0" smtClean="0">
                <a:solidFill>
                  <a:schemeClr val="tx1"/>
                </a:solidFill>
                <a:latin typeface="Consolas" panose="020B0609020204030204" pitchFamily="49" charset="0"/>
                <a:cs typeface="Consolas" panose="020B0609020204030204" pitchFamily="49" charset="0"/>
              </a:rPr>
              <a:t> </a:t>
            </a:r>
            <a:r>
              <a:rPr lang="en-US" altLang="zh-CN" dirty="0" smtClean="0">
                <a:solidFill>
                  <a:schemeClr val="tx1"/>
                </a:solidFill>
                <a:latin typeface="Consolas" panose="020B0609020204030204" pitchFamily="49" charset="0"/>
                <a:cs typeface="Consolas" panose="020B0609020204030204" pitchFamily="49" charset="0"/>
              </a:rPr>
              <a:t>void </a:t>
            </a:r>
            <a:r>
              <a:rPr lang="en-US" altLang="zh-CN" dirty="0" err="1" smtClean="0">
                <a:solidFill>
                  <a:schemeClr val="tx1"/>
                </a:solidFill>
                <a:latin typeface="Consolas" panose="020B0609020204030204" pitchFamily="49" charset="0"/>
                <a:cs typeface="Consolas" panose="020B0609020204030204" pitchFamily="49" charset="0"/>
              </a:rPr>
              <a:t>showTime</a:t>
            </a:r>
            <a:r>
              <a:rPr lang="en-US" altLang="zh-CN" dirty="0" smtClean="0">
                <a:solidFill>
                  <a:schemeClr val="tx1"/>
                </a:solidFill>
                <a:latin typeface="Consolas" panose="020B0609020204030204" pitchFamily="49" charset="0"/>
                <a:cs typeface="Consolas" panose="020B0609020204030204" pitchFamily="49" charset="0"/>
              </a:rPr>
              <a:t>();</a:t>
            </a:r>
            <a:endParaRPr lang="zh-CN" altLang="en-US" dirty="0">
              <a:solidFill>
                <a:schemeClr val="tx1"/>
              </a:solidFill>
              <a:latin typeface="Consolas" panose="020B0609020204030204" pitchFamily="49" charset="0"/>
              <a:cs typeface="Consolas" panose="020B0609020204030204" pitchFamily="49" charset="0"/>
            </a:endParaRPr>
          </a:p>
        </p:txBody>
      </p:sp>
      <p:sp>
        <p:nvSpPr>
          <p:cNvPr id="8" name="文本框 7"/>
          <p:cNvSpPr txBox="1"/>
          <p:nvPr/>
        </p:nvSpPr>
        <p:spPr>
          <a:xfrm>
            <a:off x="2973081" y="1628800"/>
            <a:ext cx="1415772" cy="461665"/>
          </a:xfrm>
          <a:prstGeom prst="rect">
            <a:avLst/>
          </a:prstGeom>
          <a:noFill/>
        </p:spPr>
        <p:txBody>
          <a:bodyPr wrap="none" rtlCol="0">
            <a:spAutoFit/>
          </a:bodyPr>
          <a:lstStyle/>
          <a:p>
            <a:r>
              <a:rPr lang="zh-CN" altLang="en-US" sz="2400" dirty="0" smtClean="0">
                <a:latin typeface="微软雅黑" panose="020B0503020204020204" pitchFamily="34" charset="-122"/>
                <a:ea typeface="微软雅黑" panose="020B0503020204020204" pitchFamily="34" charset="-122"/>
              </a:rPr>
              <a:t>类的内部</a:t>
            </a:r>
            <a:endParaRPr lang="zh-CN" altLang="en-US" sz="2400" dirty="0">
              <a:latin typeface="微软雅黑" panose="020B0503020204020204" pitchFamily="34" charset="-122"/>
              <a:ea typeface="微软雅黑" panose="020B0503020204020204" pitchFamily="34" charset="-122"/>
            </a:endParaRPr>
          </a:p>
        </p:txBody>
      </p:sp>
      <p:sp>
        <p:nvSpPr>
          <p:cNvPr id="9" name="文本框 8"/>
          <p:cNvSpPr txBox="1"/>
          <p:nvPr/>
        </p:nvSpPr>
        <p:spPr>
          <a:xfrm>
            <a:off x="4474073" y="1625048"/>
            <a:ext cx="1415772" cy="461665"/>
          </a:xfrm>
          <a:prstGeom prst="rect">
            <a:avLst/>
          </a:prstGeom>
          <a:noFill/>
        </p:spPr>
        <p:txBody>
          <a:bodyPr wrap="none" rtlCol="0">
            <a:spAutoFit/>
          </a:bodyPr>
          <a:lstStyle/>
          <a:p>
            <a:r>
              <a:rPr lang="zh-CN" altLang="en-US" sz="2400" dirty="0" smtClean="0">
                <a:latin typeface="微软雅黑" panose="020B0503020204020204" pitchFamily="34" charset="-122"/>
                <a:ea typeface="微软雅黑" panose="020B0503020204020204" pitchFamily="34" charset="-122"/>
              </a:rPr>
              <a:t>类的外部</a:t>
            </a:r>
            <a:endParaRPr lang="zh-CN" altLang="en-US" sz="2400" dirty="0">
              <a:latin typeface="微软雅黑" panose="020B0503020204020204" pitchFamily="34" charset="-122"/>
              <a:ea typeface="微软雅黑" panose="020B0503020204020204" pitchFamily="34" charset="-122"/>
            </a:endParaRPr>
          </a:p>
        </p:txBody>
      </p:sp>
      <p:sp>
        <p:nvSpPr>
          <p:cNvPr id="11" name="文本框 10"/>
          <p:cNvSpPr txBox="1"/>
          <p:nvPr/>
        </p:nvSpPr>
        <p:spPr>
          <a:xfrm>
            <a:off x="5724128" y="1671214"/>
            <a:ext cx="1800493" cy="369332"/>
          </a:xfrm>
          <a:prstGeom prst="rect">
            <a:avLst/>
          </a:prstGeom>
          <a:noFill/>
        </p:spPr>
        <p:txBody>
          <a:bodyPr wrap="none" rtlCol="0">
            <a:spAutoFit/>
          </a:bodyPr>
          <a:lstStyle/>
          <a:p>
            <a:r>
              <a:rPr lang="zh-CN" altLang="en-US" dirty="0" smtClean="0">
                <a:solidFill>
                  <a:schemeClr val="tx1">
                    <a:lumMod val="50000"/>
                    <a:lumOff val="50000"/>
                  </a:schemeClr>
                </a:solidFill>
                <a:latin typeface="微软雅黑" panose="020B0503020204020204" pitchFamily="34" charset="-122"/>
                <a:ea typeface="微软雅黑" panose="020B0503020204020204" pitchFamily="34" charset="-122"/>
              </a:rPr>
              <a:t>（类的使用者）</a:t>
            </a:r>
            <a:endParaRPr lang="zh-CN" altLang="en-US"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5893405" y="5373216"/>
            <a:ext cx="3262432" cy="830997"/>
          </a:xfrm>
          <a:prstGeom prst="rect">
            <a:avLst/>
          </a:prstGeom>
          <a:noFill/>
        </p:spPr>
        <p:txBody>
          <a:bodyPr wrap="none" rtlCol="0">
            <a:spAutoFit/>
          </a:bodyPr>
          <a:lstStyle/>
          <a:p>
            <a:pPr>
              <a:lnSpc>
                <a:spcPct val="150000"/>
              </a:lnSpc>
            </a:pPr>
            <a:r>
              <a:rPr lang="zh-CN" altLang="en-US" sz="1600" dirty="0" smtClean="0">
                <a:solidFill>
                  <a:schemeClr val="tx1">
                    <a:lumMod val="75000"/>
                    <a:lumOff val="25000"/>
                  </a:schemeClr>
                </a:solidFill>
                <a:latin typeface="Consolas" panose="020B0609020204030204" pitchFamily="49" charset="0"/>
                <a:ea typeface="微软雅黑" panose="020B0503020204020204" pitchFamily="34" charset="-122"/>
                <a:cs typeface="Consolas" panose="020B0609020204030204" pitchFamily="49" charset="0"/>
              </a:rPr>
              <a:t>在类的外部，类的使用者只能访问</a:t>
            </a:r>
            <a:endParaRPr lang="en-US" altLang="zh-CN" sz="1600" dirty="0" smtClean="0">
              <a:solidFill>
                <a:schemeClr val="tx1">
                  <a:lumMod val="75000"/>
                  <a:lumOff val="25000"/>
                </a:schemeClr>
              </a:solidFill>
              <a:latin typeface="Consolas" panose="020B0609020204030204" pitchFamily="49" charset="0"/>
              <a:ea typeface="微软雅黑" panose="020B0503020204020204" pitchFamily="34" charset="-122"/>
              <a:cs typeface="Consolas" panose="020B0609020204030204" pitchFamily="49" charset="0"/>
            </a:endParaRPr>
          </a:p>
          <a:p>
            <a:pPr>
              <a:lnSpc>
                <a:spcPct val="150000"/>
              </a:lnSpc>
            </a:pPr>
            <a:r>
              <a:rPr lang="zh-CN" altLang="en-US" sz="1600" dirty="0">
                <a:solidFill>
                  <a:schemeClr val="tx1">
                    <a:lumMod val="75000"/>
                    <a:lumOff val="25000"/>
                  </a:schemeClr>
                </a:solidFill>
                <a:latin typeface="Consolas" panose="020B0609020204030204" pitchFamily="49" charset="0"/>
                <a:ea typeface="微软雅黑" panose="020B0503020204020204" pitchFamily="34" charset="-122"/>
                <a:cs typeface="Consolas" panose="020B0609020204030204" pitchFamily="49" charset="0"/>
              </a:rPr>
              <a:t>该</a:t>
            </a:r>
            <a:r>
              <a:rPr lang="zh-CN" altLang="en-US" sz="1600" dirty="0" smtClean="0">
                <a:solidFill>
                  <a:schemeClr val="tx1">
                    <a:lumMod val="75000"/>
                    <a:lumOff val="25000"/>
                  </a:schemeClr>
                </a:solidFill>
                <a:latin typeface="Consolas" panose="020B0609020204030204" pitchFamily="49" charset="0"/>
                <a:ea typeface="微软雅黑" panose="020B0503020204020204" pitchFamily="34" charset="-122"/>
                <a:cs typeface="Consolas" panose="020B0609020204030204" pitchFamily="49" charset="0"/>
              </a:rPr>
              <a:t>类中由 </a:t>
            </a:r>
            <a:r>
              <a:rPr lang="en-US" altLang="zh-CN" sz="1600" dirty="0" smtClean="0">
                <a:solidFill>
                  <a:schemeClr val="tx1">
                    <a:lumMod val="75000"/>
                    <a:lumOff val="25000"/>
                  </a:schemeClr>
                </a:solidFill>
                <a:latin typeface="Consolas" panose="020B0609020204030204" pitchFamily="49" charset="0"/>
                <a:ea typeface="微软雅黑" panose="020B0503020204020204" pitchFamily="34" charset="-122"/>
                <a:cs typeface="Consolas" panose="020B0609020204030204" pitchFamily="49" charset="0"/>
              </a:rPr>
              <a:t>public </a:t>
            </a:r>
            <a:r>
              <a:rPr lang="zh-CN" altLang="en-US" sz="1600" dirty="0" smtClean="0">
                <a:solidFill>
                  <a:schemeClr val="tx1">
                    <a:lumMod val="75000"/>
                    <a:lumOff val="25000"/>
                  </a:schemeClr>
                </a:solidFill>
                <a:latin typeface="Consolas" panose="020B0609020204030204" pitchFamily="49" charset="0"/>
                <a:ea typeface="微软雅黑" panose="020B0503020204020204" pitchFamily="34" charset="-122"/>
                <a:cs typeface="Consolas" panose="020B0609020204030204" pitchFamily="49" charset="0"/>
              </a:rPr>
              <a:t>声明的成员</a:t>
            </a:r>
            <a:endParaRPr lang="zh-CN" altLang="en-US" sz="1600" dirty="0">
              <a:solidFill>
                <a:schemeClr val="tx1">
                  <a:lumMod val="75000"/>
                  <a:lumOff val="25000"/>
                </a:schemeClr>
              </a:solidFill>
              <a:latin typeface="Consolas" panose="020B0609020204030204" pitchFamily="49" charset="0"/>
              <a:ea typeface="微软雅黑" panose="020B0503020204020204" pitchFamily="34" charset="-122"/>
              <a:cs typeface="Consolas" panose="020B0609020204030204" pitchFamily="49" charset="0"/>
            </a:endParaRPr>
          </a:p>
        </p:txBody>
      </p:sp>
      <p:sp>
        <p:nvSpPr>
          <p:cNvPr id="13" name="文本框 12"/>
          <p:cNvSpPr txBox="1"/>
          <p:nvPr/>
        </p:nvSpPr>
        <p:spPr>
          <a:xfrm>
            <a:off x="6156176" y="3230431"/>
            <a:ext cx="1362874" cy="1077218"/>
          </a:xfrm>
          <a:prstGeom prst="rect">
            <a:avLst/>
          </a:prstGeom>
          <a:noFill/>
        </p:spPr>
        <p:txBody>
          <a:bodyPr wrap="none" rtlCol="0">
            <a:spAutoFit/>
          </a:bodyPr>
          <a:lstStyle/>
          <a:p>
            <a:r>
              <a:rPr lang="zh-CN" altLang="en-US" sz="4000" dirty="0" smtClean="0">
                <a:latin typeface="微软雅黑" panose="020B0503020204020204" pitchFamily="34" charset="-122"/>
                <a:ea typeface="微软雅黑" panose="020B0503020204020204" pitchFamily="34" charset="-122"/>
              </a:rPr>
              <a:t>接 口</a:t>
            </a:r>
            <a:endParaRPr lang="en-US" altLang="zh-CN" sz="4000" dirty="0" smtClean="0">
              <a:latin typeface="微软雅黑" panose="020B0503020204020204" pitchFamily="34" charset="-122"/>
              <a:ea typeface="微软雅黑" panose="020B0503020204020204" pitchFamily="34" charset="-122"/>
            </a:endParaRPr>
          </a:p>
          <a:p>
            <a:r>
              <a:rPr lang="en-US" altLang="zh-CN" sz="2400" dirty="0" smtClean="0">
                <a:latin typeface="Times New Roman" panose="02020603050405020304" pitchFamily="18" charset="0"/>
                <a:ea typeface="微软雅黑" panose="020B0503020204020204" pitchFamily="34" charset="-122"/>
                <a:cs typeface="Times New Roman" panose="02020603050405020304" pitchFamily="18" charset="0"/>
              </a:rPr>
              <a:t>interface</a:t>
            </a:r>
            <a:endParaRPr lang="zh-CN" altLang="en-US" sz="2400" dirty="0">
              <a:latin typeface="Times New Roman" panose="02020603050405020304" pitchFamily="18" charset="0"/>
              <a:ea typeface="微软雅黑" panose="020B0503020204020204" pitchFamily="34" charset="-122"/>
              <a:cs typeface="Times New Roman" panose="02020603050405020304" pitchFamily="18" charset="0"/>
            </a:endParaRPr>
          </a:p>
        </p:txBody>
      </p:sp>
      <p:cxnSp>
        <p:nvCxnSpPr>
          <p:cNvPr id="15" name="直接箭头连接符 14"/>
          <p:cNvCxnSpPr/>
          <p:nvPr/>
        </p:nvCxnSpPr>
        <p:spPr>
          <a:xfrm flipH="1">
            <a:off x="3915692" y="3968819"/>
            <a:ext cx="2024461" cy="624927"/>
          </a:xfrm>
          <a:prstGeom prst="straightConnector1">
            <a:avLst/>
          </a:prstGeom>
          <a:ln w="19050">
            <a:solidFill>
              <a:srgbClr val="3814B0"/>
            </a:solidFill>
            <a:tailEnd type="triangle"/>
          </a:ln>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8547343" y="0"/>
            <a:ext cx="505267" cy="523220"/>
          </a:xfrm>
          <a:prstGeom prst="rect">
            <a:avLst/>
          </a:prstGeom>
          <a:noFill/>
        </p:spPr>
        <p:txBody>
          <a:bodyPr wrap="none" rtlCol="0">
            <a:spAutoFit/>
          </a:bodyPr>
          <a:lstStyle/>
          <a:p>
            <a:r>
              <a:rPr lang="zh-CN" altLang="en-US" sz="2800" dirty="0" smtClean="0">
                <a:solidFill>
                  <a:schemeClr val="accent1">
                    <a:lumMod val="20000"/>
                    <a:lumOff val="80000"/>
                  </a:schemeClr>
                </a:solidFill>
                <a:sym typeface="Wingdings 2" panose="05020102010507070707" pitchFamily="18" charset="2"/>
              </a:rPr>
              <a:t></a:t>
            </a:r>
            <a:endParaRPr lang="zh-CN" altLang="en-US" sz="2800" dirty="0">
              <a:solidFill>
                <a:schemeClr val="accent1">
                  <a:lumMod val="20000"/>
                  <a:lumOff val="80000"/>
                </a:schemeClr>
              </a:solidFill>
            </a:endParaRPr>
          </a:p>
        </p:txBody>
      </p:sp>
      <p:sp>
        <p:nvSpPr>
          <p:cNvPr id="14" name="灯片编号占位符 13"/>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fade">
                                      <p:cBhvr>
                                        <p:cTn id="20" dur="500"/>
                                        <p:tgtEl>
                                          <p:spTgt spid="11"/>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fade">
                                      <p:cBhvr>
                                        <p:cTn id="25" dur="500"/>
                                        <p:tgtEl>
                                          <p:spTgt spid="10"/>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2" fill="hold" grpId="0" nodeType="click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wipe(right)">
                                      <p:cBhvr>
                                        <p:cTn id="30" dur="500"/>
                                        <p:tgtEl>
                                          <p:spTgt spid="7"/>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fade">
                                      <p:cBhvr>
                                        <p:cTn id="35" dur="500"/>
                                        <p:tgtEl>
                                          <p:spTgt spid="12"/>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13"/>
                                        </p:tgtEl>
                                        <p:attrNameLst>
                                          <p:attrName>style.visibility</p:attrName>
                                        </p:attrNameLst>
                                      </p:cBhvr>
                                      <p:to>
                                        <p:strVal val="visible"/>
                                      </p:to>
                                    </p:set>
                                    <p:animEffect transition="in" filter="fade">
                                      <p:cBhvr>
                                        <p:cTn id="40" dur="500"/>
                                        <p:tgtEl>
                                          <p:spTgt spid="13"/>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2" fill="hold" nodeType="clickEffect">
                                  <p:stCondLst>
                                    <p:cond delay="0"/>
                                  </p:stCondLst>
                                  <p:childTnLst>
                                    <p:set>
                                      <p:cBhvr>
                                        <p:cTn id="44" dur="1" fill="hold">
                                          <p:stCondLst>
                                            <p:cond delay="0"/>
                                          </p:stCondLst>
                                        </p:cTn>
                                        <p:tgtEl>
                                          <p:spTgt spid="15"/>
                                        </p:tgtEl>
                                        <p:attrNameLst>
                                          <p:attrName>style.visibility</p:attrName>
                                        </p:attrNameLst>
                                      </p:cBhvr>
                                      <p:to>
                                        <p:strVal val="visible"/>
                                      </p:to>
                                    </p:set>
                                    <p:animEffect transition="in" filter="wipe(right)">
                                      <p:cBhvr>
                                        <p:cTn id="45"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P spid="8" grpId="0"/>
      <p:bldP spid="9" grpId="0"/>
      <p:bldP spid="11" grpId="0"/>
      <p:bldP spid="12" grpId="0"/>
      <p:bldP spid="13"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21738</Words>
  <Application>WPS 演示</Application>
  <PresentationFormat>全屏显示(4:3)</PresentationFormat>
  <Paragraphs>2064</Paragraphs>
  <Slides>81</Slides>
  <Notes>0</Notes>
  <HiddenSlides>1</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81</vt:i4>
      </vt:variant>
    </vt:vector>
  </HeadingPairs>
  <TitlesOfParts>
    <vt:vector size="92" baseType="lpstr">
      <vt:lpstr>Arial</vt:lpstr>
      <vt:lpstr>宋体</vt:lpstr>
      <vt:lpstr>Wingdings</vt:lpstr>
      <vt:lpstr>微软雅黑</vt:lpstr>
      <vt:lpstr>Georgia</vt:lpstr>
      <vt:lpstr>Consolas</vt:lpstr>
      <vt:lpstr>Times New Roman</vt:lpstr>
      <vt:lpstr>Wingdings 2</vt:lpstr>
      <vt:lpstr>Calibri</vt:lpstr>
      <vt:lpstr>Arial Unicode MS</vt:lpstr>
      <vt:lpstr>Office 主题</vt:lpstr>
      <vt:lpstr>第05章 类与对象</vt:lpstr>
      <vt:lpstr>PowerPoint 演示文稿</vt:lpstr>
      <vt:lpstr>c++中的类</vt:lpstr>
      <vt:lpstr>类的定义</vt:lpstr>
      <vt:lpstr>类的一个示例：Clock 类</vt:lpstr>
      <vt:lpstr>练习 5.1 写一个简单的 Student 类</vt:lpstr>
      <vt:lpstr>练习 5.2 写一个简单的 Mobilephone 类</vt:lpstr>
      <vt:lpstr>类的一个示例：Clock 类（续）</vt:lpstr>
      <vt:lpstr>类的内部 vs. 类的外部  </vt:lpstr>
      <vt:lpstr>类的访问控制（初步）</vt:lpstr>
      <vt:lpstr>从外部访问类（对象）的成员</vt:lpstr>
      <vt:lpstr>练习 5.3</vt:lpstr>
      <vt:lpstr>练习 5.3（续）</vt:lpstr>
      <vt:lpstr>PowerPoint 演示文稿</vt:lpstr>
      <vt:lpstr>类的成员函数</vt:lpstr>
      <vt:lpstr>类的成员函数（续）</vt:lpstr>
      <vt:lpstr>类的成员函数（续）</vt:lpstr>
      <vt:lpstr>练习 5.4</vt:lpstr>
      <vt:lpstr>getter  vs. setter</vt:lpstr>
      <vt:lpstr>作业 5.1</vt:lpstr>
      <vt:lpstr>作业 5.2</vt:lpstr>
      <vt:lpstr>成员函数间互访</vt:lpstr>
      <vt:lpstr>同类对象作为成员函数的参数</vt:lpstr>
      <vt:lpstr>const  成员函数</vt:lpstr>
      <vt:lpstr>const  成员函数（续）</vt:lpstr>
      <vt:lpstr>指针数据成员</vt:lpstr>
      <vt:lpstr>指针数据成员（续）</vt:lpstr>
      <vt:lpstr>指向对象的指针</vt:lpstr>
      <vt:lpstr>对象的内存布局：对象的尺寸</vt:lpstr>
      <vt:lpstr>对象的内存布局：对象的尺寸（续）</vt:lpstr>
      <vt:lpstr>类  对象  成员函数  成员数据</vt:lpstr>
      <vt:lpstr>类  对象  成员函数  成员数据（续）</vt:lpstr>
      <vt:lpstr>this 指针</vt:lpstr>
      <vt:lpstr>this 指针（续）</vt:lpstr>
      <vt:lpstr>PowerPoint 演示文稿</vt:lpstr>
      <vt:lpstr>对象的创建与消亡</vt:lpstr>
      <vt:lpstr>构造函数</vt:lpstr>
      <vt:lpstr>构造函数（续）</vt:lpstr>
      <vt:lpstr>构造函数（续）</vt:lpstr>
      <vt:lpstr>构造函数（续）</vt:lpstr>
      <vt:lpstr>练习 5.5</vt:lpstr>
      <vt:lpstr>练习 5.5（续）</vt:lpstr>
      <vt:lpstr>析构函数</vt:lpstr>
      <vt:lpstr>析构函数（续）</vt:lpstr>
      <vt:lpstr>析构函数（续）</vt:lpstr>
      <vt:lpstr>在析构函数中释放动态内存</vt:lpstr>
      <vt:lpstr>复制构造函数</vt:lpstr>
      <vt:lpstr>复制构造函数（续）</vt:lpstr>
      <vt:lpstr>深复制 vs. 浅复制</vt:lpstr>
      <vt:lpstr>浅复制带来的问题</vt:lpstr>
      <vt:lpstr>深复制 vs. 浅复制</vt:lpstr>
      <vt:lpstr>类的初始化列表</vt:lpstr>
      <vt:lpstr>类的初始化列表（续）</vt:lpstr>
      <vt:lpstr>类的初始化列表（续）</vt:lpstr>
      <vt:lpstr>类的初始化列表（续）</vt:lpstr>
      <vt:lpstr>类的嵌套</vt:lpstr>
      <vt:lpstr>类的嵌套（续）</vt:lpstr>
      <vt:lpstr>类的嵌套（续）</vt:lpstr>
      <vt:lpstr>类的嵌套（续）</vt:lpstr>
      <vt:lpstr>类的嵌套（续）</vt:lpstr>
      <vt:lpstr>PowerPoint 演示文稿</vt:lpstr>
      <vt:lpstr>传递对象的拷贝</vt:lpstr>
      <vt:lpstr>传递对象的引用</vt:lpstr>
      <vt:lpstr>前向引用声明</vt:lpstr>
      <vt:lpstr>前向引用声明注意事项</vt:lpstr>
      <vt:lpstr>前向引用声明注意事项</vt:lpstr>
      <vt:lpstr>PowerPoint 演示文稿</vt:lpstr>
      <vt:lpstr>为什么要重载运算符？</vt:lpstr>
      <vt:lpstr>示例：“+” 操作符的重载——让 Complex 对象进行加法操作</vt:lpstr>
      <vt:lpstr>示例：“+” 操作符的重载（续）</vt:lpstr>
      <vt:lpstr>C++ 操作符重载的规范</vt:lpstr>
      <vt:lpstr>PowerPoint 演示文稿</vt:lpstr>
      <vt:lpstr>string 类型</vt:lpstr>
      <vt:lpstr>char* 字符串的几个局限性</vt:lpstr>
      <vt:lpstr>string 类型的定义</vt:lpstr>
      <vt:lpstr>string 类型的典型操作：构造</vt:lpstr>
      <vt:lpstr>string 类型的典型操作：赋值</vt:lpstr>
      <vt:lpstr>string 类型的典型操作：比较</vt:lpstr>
      <vt:lpstr>赋值操作符（=）实现的基本过程</vt:lpstr>
      <vt:lpstr>小 结：思想 （面向对象）+ 途径（C++语言）</vt:lpstr>
      <vt:lpstr>小 结（续）</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sun</dc:creator>
  <cp:lastModifiedBy>蚕</cp:lastModifiedBy>
  <cp:revision>967</cp:revision>
  <dcterms:created xsi:type="dcterms:W3CDTF">2013-12-29T13:33:00Z</dcterms:created>
  <dcterms:modified xsi:type="dcterms:W3CDTF">2020-05-04T02:49:34Z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2052-11.1.0.9292</vt:lpwstr>
  </property>
</Properties>
</file>