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97" r:id="rId4"/>
    <p:sldId id="264" r:id="rId5"/>
    <p:sldId id="265" r:id="rId6"/>
    <p:sldId id="278" r:id="rId7"/>
    <p:sldId id="279" r:id="rId8"/>
    <p:sldId id="270" r:id="rId9"/>
    <p:sldId id="272" r:id="rId10"/>
    <p:sldId id="298" r:id="rId11"/>
    <p:sldId id="274" r:id="rId12"/>
    <p:sldId id="280" r:id="rId13"/>
    <p:sldId id="281" r:id="rId14"/>
    <p:sldId id="300" r:id="rId15"/>
    <p:sldId id="292" r:id="rId16"/>
    <p:sldId id="301" r:id="rId17"/>
    <p:sldId id="299" r:id="rId18"/>
    <p:sldId id="303" r:id="rId19"/>
    <p:sldId id="304" r:id="rId20"/>
    <p:sldId id="305" r:id="rId21"/>
    <p:sldId id="282" r:id="rId22"/>
    <p:sldId id="285" r:id="rId23"/>
    <p:sldId id="287" r:id="rId24"/>
    <p:sldId id="295" r:id="rId25"/>
    <p:sldId id="307" r:id="rId26"/>
    <p:sldId id="308" r:id="rId27"/>
    <p:sldId id="311" r:id="rId28"/>
    <p:sldId id="309" r:id="rId29"/>
    <p:sldId id="310" r:id="rId30"/>
    <p:sldId id="324" r:id="rId31"/>
    <p:sldId id="312" r:id="rId32"/>
    <p:sldId id="316" r:id="rId33"/>
    <p:sldId id="313" r:id="rId34"/>
    <p:sldId id="314" r:id="rId35"/>
    <p:sldId id="315" r:id="rId36"/>
    <p:sldId id="317" r:id="rId37"/>
    <p:sldId id="318" r:id="rId38"/>
    <p:sldId id="325" r:id="rId39"/>
    <p:sldId id="319" r:id="rId40"/>
    <p:sldId id="320" r:id="rId41"/>
    <p:sldId id="321" r:id="rId42"/>
    <p:sldId id="323" r:id="rId43"/>
    <p:sldId id="322" r:id="rId44"/>
    <p:sldId id="306" r:id="rId45"/>
    <p:sldId id="302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4B0"/>
    <a:srgbClr val="876ED7"/>
    <a:srgbClr val="FFD073"/>
    <a:srgbClr val="A3B3F7"/>
    <a:srgbClr val="7109B0"/>
    <a:srgbClr val="FFFF73"/>
    <a:srgbClr val="F8D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B016-7908-4692-A676-CF59E6CD95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FA5FB-9B0B-4C7C-8F7A-548CF665AA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343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5A95-DACF-43F6-B8D5-CC4C23FF8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2C7-B774-4DD7-829A-58DE0C730E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930A-5369-46CD-B609-425D029F101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342682"/>
          </a:xfr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lt"/>
                <a:ea typeface="微软雅黑" panose="020B0503020204020204" pitchFamily="34" charset="-122"/>
              </a:defRPr>
            </a:lvl1pPr>
            <a:lvl2pPr marL="742950" indent="-285750">
              <a:lnSpc>
                <a:spcPts val="3000"/>
              </a:lnSpc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>
                <a:latin typeface="+mn-lt"/>
                <a:ea typeface="微软雅黑" panose="020B0503020204020204" pitchFamily="34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D66D-0E44-471D-83E6-2F1C330B038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E3B5-C041-436F-A12A-620B34B3CE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146C-5A05-4DFE-867C-BCC5D041B4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9DE9-4C2F-4938-8D09-D4622E82CFC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1A3C-B953-4CEE-B908-827831FF3E8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1C45-3BD9-439B-840F-C35B9686F0E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C15A-70EA-4CE6-8926-4A444B6409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2912-69BC-499B-B86B-C384AA9658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466E-2C4D-4958-8E1E-D67E6859D06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06</a:t>
            </a:r>
            <a:r>
              <a:rPr lang="zh-CN" altLang="en-US" dirty="0" smtClean="0"/>
              <a:t>章 </a:t>
            </a:r>
            <a:r>
              <a:rPr lang="zh-CN" altLang="en-US" dirty="0" smtClean="0"/>
              <a:t>数据的共享和保护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847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 </a:t>
            </a:r>
            <a:r>
              <a:rPr lang="zh-CN" altLang="en-US" dirty="0" smtClean="0"/>
              <a:t>春季学期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北京林业大学理学院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类的静态数据成员：对象间共享数据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54726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静态（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）数据成员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某个数据成员的值为该类所有对象所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共有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，而不属于任何一个具体的对象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静态数据成员具有</a:t>
            </a:r>
            <a:r>
              <a:rPr lang="zh-CN" altLang="en-US" u="sng" dirty="0" smtClean="0"/>
              <a:t>静态生命周期</a:t>
            </a:r>
            <a:endParaRPr lang="en-US" altLang="zh-CN" u="sng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只能通过域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操作符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“::”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来访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问类的静态数据成员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2636912"/>
            <a:ext cx="5976664" cy="224676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 );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~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 …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id;  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score;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099" y="1840685"/>
            <a:ext cx="1838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从逻辑上看，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Bjfu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所有学生的学校名字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应该是一致的，所以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适合声明为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static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305" y="3283243"/>
            <a:ext cx="1957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对象要依赖于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id,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stuName,score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等成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员数据来区分，因此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适合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声明为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static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699792" y="6073551"/>
            <a:ext cx="5976664" cy="30777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类的静态数据成员（续）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静态数据成员的初始化</a:t>
            </a:r>
            <a:endParaRPr lang="zh-CN" altLang="en-US" dirty="0" smtClean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初始化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一般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要放置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类的定义之外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需要使用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名和域操作符进行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限定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2996952"/>
            <a:ext cx="6264696" cy="1600438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bjfustudent.h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          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bjfustduent.cpp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univName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“Beijing Forestry University”;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{}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699792" y="2636912"/>
            <a:ext cx="6264696" cy="30777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… … };         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bjfustudent.h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71800" y="3732714"/>
            <a:ext cx="6012160" cy="0"/>
          </a:xfrm>
          <a:prstGeom prst="line">
            <a:avLst/>
          </a:prstGeom>
          <a:ln w="12700">
            <a:solidFill>
              <a:srgbClr val="381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074" y="3535561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此时，</a:t>
            </a:r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无需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再次使用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static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关键字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698870" y="4653136"/>
            <a:ext cx="626469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bjfustudent.h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  <a:b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BjfuStudent.foo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//WRONG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::foo;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//WRONG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univName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//RIGHT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074" y="459739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只有对象才能使用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“.”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操作符访问成员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074" y="5514910"/>
            <a:ext cx="1659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只有静态数据成员</a:t>
            </a:r>
            <a:endParaRPr lang="en-US" altLang="zh-CN" sz="1400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才能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通过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“::”</a:t>
            </a:r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操作</a:t>
            </a:r>
            <a:endParaRPr lang="en-US" altLang="zh-CN" sz="1400" dirty="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符被类访问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818" y="1844824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一般是放置在实现类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cpp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文件中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1" grpId="0" animBg="1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类的静态数据成员（续）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35280" y="1412776"/>
            <a:ext cx="626469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bjfustudent.h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  <a:b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BjfuStudent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univName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//RIGHT,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为什么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5280" y="368732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是否定义了类的对象，都要为其静态数据成员分配空间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572000" y="2636912"/>
            <a:ext cx="0" cy="936104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静态函数成员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类外代码可以使用类名和作用域操作符来调用静态成员函数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静态成员函数名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成员函数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zh-CN" altLang="en-US" dirty="0" smtClean="0">
                <a:solidFill>
                  <a:srgbClr val="FF0000"/>
                </a:solidFill>
              </a:rPr>
              <a:t>属于</a:t>
            </a:r>
            <a:r>
              <a:rPr lang="zh-CN" altLang="en-US" dirty="0">
                <a:solidFill>
                  <a:srgbClr val="FF0000"/>
                </a:solidFill>
              </a:rPr>
              <a:t>该类的静态</a:t>
            </a:r>
            <a:r>
              <a:rPr lang="zh-CN" altLang="en-US" dirty="0"/>
              <a:t>数据成员或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成员函数。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静态函数成员示例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C7040E39-E2A2-40E5-885B-CEBB0C3D92BB}" type="slidenum">
              <a:rPr lang="en-US" altLang="zh-CN"/>
            </a:fld>
            <a:endParaRPr lang="en-US" altLang="zh-CN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>
          <a:xfrm>
            <a:off x="1143000" y="1905000"/>
            <a:ext cx="36957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using namespace 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class Application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{ public: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static</a:t>
            </a:r>
            <a:r>
              <a:rPr lang="en-US" altLang="zh-CN" sz="2400" dirty="0" smtClean="0"/>
              <a:t> void f(); 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static </a:t>
            </a:r>
            <a:r>
              <a:rPr lang="en-US" altLang="zh-CN" sz="2400" dirty="0" smtClean="0"/>
              <a:t>void g();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private: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static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</a:rPr>
              <a:t> global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};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Application::global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=0;</a:t>
            </a:r>
            <a:endParaRPr lang="en-US" altLang="zh-CN" sz="2400" dirty="0"/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>
          <a:xfrm>
            <a:off x="4991100" y="1905000"/>
            <a:ext cx="354330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void Application::f()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{  </a:t>
            </a:r>
            <a:r>
              <a:rPr lang="en-US" altLang="zh-CN" sz="2400" dirty="0" smtClean="0">
                <a:solidFill>
                  <a:srgbClr val="FF0000"/>
                </a:solidFill>
              </a:rPr>
              <a:t>global</a:t>
            </a:r>
            <a:r>
              <a:rPr lang="en-US" altLang="zh-CN" sz="2400" dirty="0" smtClean="0"/>
              <a:t>=5;}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void Application::g()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</a:t>
            </a:r>
            <a:r>
              <a:rPr lang="en-US" altLang="zh-CN" sz="2400" dirty="0" smtClean="0">
                <a:solidFill>
                  <a:srgbClr val="FF0000"/>
                </a:solidFill>
              </a:rPr>
              <a:t>global</a:t>
            </a:r>
            <a:r>
              <a:rPr lang="en-US" altLang="zh-CN" sz="2400" dirty="0" smtClean="0"/>
              <a:t>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;}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Application::f();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Application::g();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return 0;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48200" y="1905000"/>
            <a:ext cx="0" cy="4419600"/>
          </a:xfrm>
          <a:prstGeom prst="line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95400" y="1676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class A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{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    public: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        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800" dirty="0" smtClean="0">
                <a:latin typeface="Courier New" panose="02070309020205020404" pitchFamily="49" charset="0"/>
              </a:rPr>
              <a:t> void f(A a);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    private: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        </a:t>
            </a:r>
            <a:r>
              <a:rPr lang="en-US" altLang="zh-CN" sz="2800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800" dirty="0" smtClean="0">
                <a:latin typeface="Courier New" panose="02070309020205020404" pitchFamily="49" charset="0"/>
              </a:rPr>
              <a:t> x;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};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void A::f(A a)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{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    </a:t>
            </a:r>
            <a:r>
              <a:rPr lang="en-US" altLang="zh-CN" sz="2800" dirty="0" err="1" smtClean="0">
                <a:latin typeface="Courier New" panose="02070309020205020404" pitchFamily="49" charset="0"/>
              </a:rPr>
              <a:t>cout</a:t>
            </a:r>
            <a:r>
              <a:rPr lang="en-US" altLang="zh-CN" sz="2800" dirty="0" smtClean="0">
                <a:latin typeface="Courier New" panose="02070309020205020404" pitchFamily="49" charset="0"/>
              </a:rPr>
              <a:t>&lt;&lt;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800" dirty="0" smtClean="0">
                <a:latin typeface="Courier New" panose="02070309020205020404" pitchFamily="49" charset="0"/>
              </a:rPr>
              <a:t>; //WRONG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</a:t>
            </a:r>
            <a:r>
              <a:rPr lang="en-US" altLang="zh-CN" sz="2800" dirty="0" err="1" smtClean="0">
                <a:latin typeface="Courier New" panose="02070309020205020404" pitchFamily="49" charset="0"/>
              </a:rPr>
              <a:t>cout</a:t>
            </a:r>
            <a:r>
              <a:rPr lang="en-US" altLang="zh-CN" sz="2800" dirty="0" smtClean="0">
                <a:latin typeface="Courier New" panose="02070309020205020404" pitchFamily="49" charset="0"/>
              </a:rPr>
              <a:t>&lt;&lt;</a:t>
            </a:r>
            <a:r>
              <a:rPr lang="en-US" altLang="zh-CN" sz="2800" dirty="0" err="1" smtClean="0">
                <a:latin typeface="Courier New" panose="02070309020205020404" pitchFamily="49" charset="0"/>
              </a:rPr>
              <a:t>a.x</a:t>
            </a:r>
            <a:r>
              <a:rPr lang="en-US" altLang="zh-CN" sz="2800" dirty="0" smtClean="0">
                <a:latin typeface="Courier New" panose="02070309020205020404" pitchFamily="49" charset="0"/>
              </a:rPr>
              <a:t>;  //RIGHT</a:t>
            </a:r>
            <a:endParaRPr lang="en-US" altLang="en-US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}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静态函数成员示例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作用域和生命周期</a:t>
            </a:r>
            <a:endParaRPr lang="en-US" altLang="zh-CN" dirty="0"/>
          </a:p>
          <a:p>
            <a:r>
              <a:rPr lang="zh-CN" altLang="en-US" dirty="0"/>
              <a:t>类的静态成员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类的友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共享数据的保护</a:t>
            </a:r>
            <a:endParaRPr lang="en-US" altLang="zh-CN" dirty="0"/>
          </a:p>
          <a:p>
            <a:r>
              <a:rPr lang="zh-CN" altLang="en-US" dirty="0"/>
              <a:t>编译预处理命令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友元</a:t>
            </a:r>
            <a:r>
              <a:rPr lang="zh-CN" altLang="en-US" dirty="0"/>
              <a:t>：向类外共享数据成员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友元函数</a:t>
            </a:r>
            <a:endParaRPr lang="en-US" altLang="zh-CN" dirty="0" smtClean="0"/>
          </a:p>
          <a:p>
            <a:r>
              <a:rPr lang="zh-CN" altLang="en-US" dirty="0" smtClean="0"/>
              <a:t>友元类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友元函数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5328592"/>
          </a:xfrm>
        </p:spPr>
        <p:txBody>
          <a:bodyPr/>
          <a:lstStyle/>
          <a:p>
            <a:r>
              <a:rPr lang="zh-CN" altLang="en-US" dirty="0" smtClean="0"/>
              <a:t>在类中使用关键字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zh-CN" altLang="en-US" dirty="0" smtClean="0"/>
              <a:t>修饰的</a:t>
            </a:r>
            <a:r>
              <a:rPr lang="zh-CN" altLang="en-US" dirty="0" smtClean="0">
                <a:solidFill>
                  <a:srgbClr val="FF0000"/>
                </a:solidFill>
              </a:rPr>
              <a:t>非成员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友元函数的声明在类的内部，定义在类的外部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1820610"/>
            <a:ext cx="5976664" cy="2062103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Point {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两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个私有成员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 …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Point &amp;p1, Point &amp;p2);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x, y;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555776" y="4442336"/>
            <a:ext cx="5976664" cy="1938992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 Point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&amp;p1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Point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&amp;p2)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a = p1.x – p2.x;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double b = p1.y – p2.y;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return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sqrt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 a*a + b*b );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4941168"/>
            <a:ext cx="1512168" cy="648072"/>
          </a:xfrm>
          <a:prstGeom prst="rect">
            <a:avLst/>
          </a:prstGeom>
          <a:noFill/>
          <a:ln w="12700">
            <a:solidFill>
              <a:srgbClr val="3814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419872" y="4797152"/>
            <a:ext cx="136815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"/>
          <p:cNvSpPr txBox="1"/>
          <p:nvPr/>
        </p:nvSpPr>
        <p:spPr>
          <a:xfrm>
            <a:off x="107504" y="4437112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注意：类的友元函数并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不是该类的成员函数，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calcDistance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数的定义方式上可以看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出来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03234" y="2186861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来说，函数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calcDistance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是它的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朋友，称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“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calcDistance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友元函数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411760" y="2636912"/>
            <a:ext cx="288032" cy="131755"/>
          </a:xfrm>
          <a:prstGeom prst="lef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229600" cy="922114"/>
          </a:xfrm>
        </p:spPr>
        <p:txBody>
          <a:bodyPr/>
          <a:lstStyle/>
          <a:p>
            <a:r>
              <a:rPr lang="zh-CN" altLang="en-US" dirty="0"/>
              <a:t>友元</a:t>
            </a:r>
            <a:r>
              <a:rPr lang="zh-CN" altLang="en-US" dirty="0" smtClean="0"/>
              <a:t>函数（续）</a:t>
            </a:r>
            <a:endParaRPr lang="zh-CN" altLang="en-US" dirty="0"/>
          </a:p>
        </p:txBody>
      </p:sp>
      <p:sp>
        <p:nvSpPr>
          <p:cNvPr id="5" name="文本框 3"/>
          <p:cNvSpPr txBox="1"/>
          <p:nvPr/>
        </p:nvSpPr>
        <p:spPr>
          <a:xfrm>
            <a:off x="107504" y="1268760"/>
            <a:ext cx="794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考虑上一页的例子，如果 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calcDistance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不是类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的友元函数，则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51520" y="1772816"/>
            <a:ext cx="5976664" cy="2308324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Point {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有两个私有成员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Point( double x, double y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x, y;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70801" y="4226312"/>
            <a:ext cx="5976664" cy="1938992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 Point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p1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Point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p2)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a = p1.x – p2.x;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WRONG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double b = p1.y – p2.y;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WRONG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return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sqrt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 a*a + b*b );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67544" y="2628201"/>
            <a:ext cx="410445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return x; 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return y; 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6384222" y="4365104"/>
            <a:ext cx="24961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calcDistance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此时就是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一个普通的函数，无法直接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访问类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的私有成员，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因此，要求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提供若干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getter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67544" y="4614227"/>
            <a:ext cx="410445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a = p1.getX() – p2.getX();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b = p1.getY() – p2.getY();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作用域和生命周期</a:t>
            </a:r>
            <a:endParaRPr lang="en-US" altLang="zh-CN" dirty="0" smtClean="0"/>
          </a:p>
          <a:p>
            <a:r>
              <a:rPr lang="zh-CN" altLang="en-US" dirty="0" smtClean="0"/>
              <a:t>类的静态成员</a:t>
            </a:r>
            <a:endParaRPr lang="en-US" altLang="zh-CN" dirty="0" smtClean="0"/>
          </a:p>
          <a:p>
            <a:r>
              <a:rPr lang="zh-CN" altLang="en-US" dirty="0" smtClean="0"/>
              <a:t>类的友元</a:t>
            </a:r>
            <a:endParaRPr lang="en-US" altLang="zh-CN" dirty="0" smtClean="0"/>
          </a:p>
          <a:p>
            <a:r>
              <a:rPr lang="zh-CN" altLang="en-US" dirty="0" smtClean="0"/>
              <a:t>共享数据的保护</a:t>
            </a:r>
            <a:endParaRPr lang="en-US" altLang="zh-CN" dirty="0" smtClean="0"/>
          </a:p>
          <a:p>
            <a:r>
              <a:rPr lang="zh-CN" altLang="en-US" dirty="0" smtClean="0"/>
              <a:t>编译预处理命令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友元类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68760"/>
            <a:ext cx="5976664" cy="1600438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Engine {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有一个私有成员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power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 …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getPower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return power; 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power;  string name;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638709" y="2996952"/>
            <a:ext cx="5976664" cy="1600438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Car {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包含了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类型的数据成员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 …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getEnginePower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 name;   </a:t>
            </a:r>
            <a:r>
              <a:rPr lang="en-US" altLang="zh-CN" sz="14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Engine </a:t>
            </a:r>
            <a:r>
              <a:rPr lang="en-US" altLang="zh-CN" sz="14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2638709" y="4725144"/>
            <a:ext cx="5965739" cy="1384995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Car::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getEnginePower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engine.power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engine.getPower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替换上面的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语句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51526" y="5239073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9353" y="5157192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WRONG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8415" y="6237312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能否让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直接（不通过接口）访问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的私有成员？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251526" y="5666184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29353" y="5584303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RIGHT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504" y="3429000"/>
            <a:ext cx="22749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power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的私有成员，因此，不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能直接通过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“.”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操作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符从类外进行访问，但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是成员函数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getPower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类接口，可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以从类外被访问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友元类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96855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友元</a:t>
            </a:r>
            <a:r>
              <a:rPr lang="zh-CN" altLang="en-US" dirty="0" smtClean="0"/>
              <a:t>提供了不同类之间进行数据成员直接访问的机制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友元可以提高程序的</a:t>
            </a:r>
            <a:r>
              <a:rPr lang="zh-CN" altLang="en-US" dirty="0"/>
              <a:t>执行</a:t>
            </a:r>
            <a:r>
              <a:rPr lang="zh-CN" altLang="en-US" dirty="0" smtClean="0"/>
              <a:t>效率和可读性</a:t>
            </a:r>
            <a:endParaRPr lang="en-US" altLang="zh-CN" dirty="0" smtClean="0"/>
          </a:p>
          <a:p>
            <a:r>
              <a:rPr lang="zh-CN" altLang="en-US" dirty="0" smtClean="0"/>
              <a:t>友元可能是对封装和隐藏机制的一种破坏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839663"/>
            <a:ext cx="6228184" cy="138499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Engine {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有一个私有成员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power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Car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…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61238" y="3440101"/>
            <a:ext cx="6222722" cy="1077218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Car::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getEnginePower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 </a:t>
            </a:r>
            <a:r>
              <a:rPr lang="en-US" altLang="zh-CN" sz="16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engine.power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RIGHT: Car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的友元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4033" y="5881852"/>
            <a:ext cx="1224136" cy="570903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26115" y="5881852"/>
            <a:ext cx="1224136" cy="570903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5298086" y="6070100"/>
            <a:ext cx="1008112" cy="19440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234" y="3440101"/>
            <a:ext cx="195758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友元，所以可以直接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的私有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成员，而不必通过对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应的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类的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getter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接口来访问，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因此少一次函数调用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234" y="2055106"/>
            <a:ext cx="1835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来说，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是它的朋友，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“Car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Engine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1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友元类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060821" y="2532159"/>
            <a:ext cx="638971" cy="104753"/>
          </a:xfrm>
          <a:prstGeom prst="leftArrow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</a:t>
            </a:r>
            <a:r>
              <a:rPr lang="zh-CN" altLang="en-US" dirty="0" smtClean="0"/>
              <a:t>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1268760"/>
            <a:ext cx="7056784" cy="5112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定义友元类：使用 </a:t>
            </a:r>
            <a:r>
              <a:rPr lang="en-US" altLang="zh-CN" dirty="0" smtClean="0"/>
              <a:t>friend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类的所有成员都可以被其友元类的成员函数</a:t>
            </a:r>
            <a:r>
              <a:rPr lang="zh-CN" altLang="en-US" dirty="0" smtClean="0">
                <a:solidFill>
                  <a:srgbClr val="FF0000"/>
                </a:solidFill>
              </a:rPr>
              <a:t>直接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友元类的关系不是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/>
              <a:t>包含与被包含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前面例子中的类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并未包含类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友元类的关系是单向的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的友元，但类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不是类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的友元，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所以，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Engine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不能访问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的私有成员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友元</a:t>
            </a:r>
            <a:r>
              <a:rPr lang="zh-CN" altLang="en-US" dirty="0" smtClean="0"/>
              <a:t>类的关系不能传递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的友元，类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的友元，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但是，类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不是类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的友元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友元的作用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88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提供了不同类的成员函数之间、类与一般函数之间的数据共享机制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为程序员提供了一种面向对象和面向过程程序间的接口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可能会破坏类的封装性和数据的隐藏性，要谨慎使用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重载运算符的友元函数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6573" y="1257965"/>
            <a:ext cx="6660232" cy="434268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class complex	//</a:t>
            </a:r>
            <a:r>
              <a:rPr lang="zh-CN" altLang="en-US" dirty="0"/>
              <a:t>复数类声明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public:	//</a:t>
            </a:r>
            <a:r>
              <a:rPr lang="zh-CN" altLang="en-US" dirty="0"/>
              <a:t>外部接口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complex(double r=0.0,double i=0.0)</a:t>
            </a:r>
            <a:br>
              <a:rPr lang="en-US" altLang="zh-CN" dirty="0"/>
            </a:br>
            <a:r>
              <a:rPr lang="en-US" altLang="zh-CN" dirty="0"/>
              <a:t>        { real=r; </a:t>
            </a:r>
            <a:r>
              <a:rPr lang="en-US" altLang="zh-CN" dirty="0" err="1"/>
              <a:t>imag</a:t>
            </a:r>
            <a:r>
              <a:rPr lang="en-US" altLang="zh-CN" dirty="0"/>
              <a:t>=i; }	//</a:t>
            </a:r>
            <a:r>
              <a:rPr lang="zh-CN" altLang="en-US" dirty="0"/>
              <a:t>构造函数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chemeClr val="tx2"/>
                </a:solidFill>
              </a:rPr>
              <a:t>friend complex operator +</a:t>
            </a:r>
            <a:r>
              <a:rPr lang="en-US" altLang="zh-CN" dirty="0"/>
              <a:t> (complex c1,complex c2);	//</a:t>
            </a:r>
            <a:r>
              <a:rPr lang="zh-CN" altLang="en-US" dirty="0">
                <a:latin typeface="宋体" panose="02010600030101010101" pitchFamily="2" charset="-122"/>
              </a:rPr>
              <a:t>运算符</a:t>
            </a:r>
            <a:r>
              <a:rPr lang="en-US" altLang="zh-CN" dirty="0">
                <a:latin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</a:rPr>
              <a:t>重载为友元函数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chemeClr val="tx2"/>
                </a:solidFill>
              </a:rPr>
              <a:t>friend complex operator -</a:t>
            </a:r>
            <a:r>
              <a:rPr lang="en-US" altLang="zh-CN" dirty="0"/>
              <a:t> (complex c1,complex c2);	//</a:t>
            </a:r>
            <a:r>
              <a:rPr lang="zh-CN" altLang="en-US" dirty="0">
                <a:latin typeface="宋体" panose="02010600030101010101" pitchFamily="2" charset="-122"/>
              </a:rPr>
              <a:t>运算符</a:t>
            </a:r>
            <a:r>
              <a:rPr lang="en-US" altLang="zh-CN" dirty="0">
                <a:latin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</a:rPr>
              <a:t>重载为友元函数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void display();	//</a:t>
            </a:r>
            <a:r>
              <a:rPr lang="zh-CN" altLang="en-US" dirty="0"/>
              <a:t>显示复数的值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private:	//</a:t>
            </a:r>
            <a:r>
              <a:rPr lang="zh-CN" altLang="en-US" dirty="0"/>
              <a:t>私有数据成员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double real;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double </a:t>
            </a:r>
            <a:r>
              <a:rPr lang="en-US" altLang="zh-CN" dirty="0" err="1"/>
              <a:t>imag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};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重载运算符的友元函数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complex operator +</a:t>
            </a:r>
            <a:r>
              <a:rPr lang="en-US" altLang="zh-CN" dirty="0"/>
              <a:t>(complex c1,complex c2)	//</a:t>
            </a:r>
            <a:r>
              <a:rPr lang="zh-CN" altLang="en-US" dirty="0"/>
              <a:t>运算符重载友元函数实现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{	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 smtClean="0"/>
              <a:t>complex   c3(c2.real+c1.real</a:t>
            </a:r>
            <a:r>
              <a:rPr lang="en-US" altLang="zh-CN" dirty="0"/>
              <a:t>, c2.imag+c1.imag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/>
              <a:t>            return   c3;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2"/>
                </a:solidFill>
              </a:rPr>
              <a:t>complex operator -</a:t>
            </a:r>
            <a:r>
              <a:rPr lang="en-US" altLang="zh-CN" dirty="0"/>
              <a:t>(complex c1,complex c2)	//</a:t>
            </a:r>
            <a:r>
              <a:rPr lang="zh-CN" altLang="en-US" dirty="0"/>
              <a:t>运算符重载友元函数实现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{	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smtClean="0"/>
              <a:t>complex c3(c1.real-c2.real</a:t>
            </a:r>
            <a:r>
              <a:rPr lang="en-US" altLang="zh-CN" dirty="0"/>
              <a:t>, c1.imag-c2.imag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return c3;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重载运算符的友元函数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Complex c1(5,4), c2(2,10), c3;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c3=c1-c2;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c3.display();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c3=c1+c2;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c3.display();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085184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将运算符重载为类的非成员函数，就必须把操作数全部通过形参的方式传递给运算符重载函数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重载运算符的友元函数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如果需要重载一个运算符，使之能够用于操作某类对象的私有成员，</a:t>
            </a:r>
            <a:r>
              <a:rPr lang="zh-CN" altLang="en-US" dirty="0" smtClean="0"/>
              <a:t>可以将</a:t>
            </a:r>
            <a:r>
              <a:rPr lang="zh-CN" altLang="en-US" dirty="0"/>
              <a:t>此运算符重载为该类的友元函数。</a:t>
            </a:r>
            <a:endParaRPr lang="zh-CN" altLang="en-US" dirty="0"/>
          </a:p>
          <a:p>
            <a:r>
              <a:rPr lang="zh-CN" altLang="en-US" dirty="0"/>
              <a:t>函数的形参代表依自左至右次序排列的各操作数。</a:t>
            </a:r>
            <a:endParaRPr lang="zh-CN" altLang="en-US" dirty="0"/>
          </a:p>
          <a:p>
            <a:r>
              <a:rPr lang="zh-CN" altLang="en-US" dirty="0"/>
              <a:t>后置单目运算符 </a:t>
            </a:r>
            <a:r>
              <a:rPr lang="en-US" altLang="en-US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的重载函数，形参列表中要增加一个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形参。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重载运算符的友元函数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双目运算符 </a:t>
            </a:r>
            <a:r>
              <a:rPr lang="en-US" altLang="zh-CN" dirty="0"/>
              <a:t>B</a:t>
            </a:r>
            <a:r>
              <a:rPr lang="zh-CN" altLang="en-US" dirty="0"/>
              <a:t>重载后，</a:t>
            </a:r>
            <a:br>
              <a:rPr lang="zh-CN" altLang="en-US" dirty="0"/>
            </a:br>
            <a:r>
              <a:rPr lang="zh-CN" altLang="en-US" dirty="0"/>
              <a:t>表达式</a:t>
            </a:r>
            <a:r>
              <a:rPr lang="en-US" altLang="zh-CN" dirty="0"/>
              <a:t>oprd1 B oprd2 </a:t>
            </a:r>
            <a:br>
              <a:rPr lang="en-US" altLang="zh-CN" dirty="0"/>
            </a:br>
            <a:r>
              <a:rPr lang="zh-CN" altLang="en-US" dirty="0"/>
              <a:t>等同于</a:t>
            </a:r>
            <a:r>
              <a:rPr lang="en-US" altLang="zh-CN" dirty="0"/>
              <a:t>operator B(oprd1,oprd2 )</a:t>
            </a:r>
            <a:endParaRPr lang="en-US" altLang="zh-CN" dirty="0"/>
          </a:p>
          <a:p>
            <a:r>
              <a:rPr lang="zh-CN" altLang="en-US" dirty="0"/>
              <a:t>前置单目运算符 </a:t>
            </a:r>
            <a:r>
              <a:rPr lang="en-US" altLang="zh-CN" dirty="0"/>
              <a:t>B</a:t>
            </a:r>
            <a:r>
              <a:rPr lang="zh-CN" altLang="en-US" dirty="0"/>
              <a:t>重载后，</a:t>
            </a:r>
            <a:br>
              <a:rPr lang="zh-CN" altLang="en-US" dirty="0"/>
            </a:br>
            <a:r>
              <a:rPr lang="zh-CN" altLang="zh-CN" dirty="0"/>
              <a:t>表达式 </a:t>
            </a:r>
            <a:r>
              <a:rPr lang="en-US" altLang="zh-CN" dirty="0">
                <a:solidFill>
                  <a:schemeClr val="tx2"/>
                </a:solidFill>
              </a:rPr>
              <a:t>B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等同于</a:t>
            </a:r>
            <a:r>
              <a:rPr lang="en-US" altLang="zh-CN" dirty="0">
                <a:solidFill>
                  <a:schemeClr val="tx2"/>
                </a:solidFill>
              </a:rPr>
              <a:t>operator B(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 )</a:t>
            </a:r>
            <a:endParaRPr lang="en-US" altLang="zh-CN" dirty="0">
              <a:solidFill>
                <a:schemeClr val="folHlink"/>
              </a:solidFill>
            </a:endParaRPr>
          </a:p>
          <a:p>
            <a:r>
              <a:rPr lang="zh-CN" altLang="en-US" dirty="0"/>
              <a:t>后置单目运算符 </a:t>
            </a:r>
            <a:r>
              <a:rPr lang="en-US" altLang="en-US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重载后，</a:t>
            </a:r>
            <a:br>
              <a:rPr lang="zh-CN" altLang="en-US" dirty="0"/>
            </a:br>
            <a:r>
              <a:rPr lang="zh-CN" altLang="zh-CN" dirty="0"/>
              <a:t>表达式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 B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等同于</a:t>
            </a:r>
            <a:r>
              <a:rPr lang="en-US" altLang="zh-CN" dirty="0">
                <a:solidFill>
                  <a:schemeClr val="tx2"/>
                </a:solidFill>
              </a:rPr>
              <a:t>operator B(oprd,0 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zh-CN" altLang="en-US" dirty="0" smtClean="0">
                <a:solidFill>
                  <a:schemeClr val="tx2"/>
                </a:solidFill>
              </a:rPr>
              <a:t>第二个参数是用于与前置运算符函数相区别。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作用域和生命周期</a:t>
            </a:r>
            <a:endParaRPr lang="en-US" altLang="zh-CN" dirty="0"/>
          </a:p>
          <a:p>
            <a:r>
              <a:rPr lang="zh-CN" altLang="en-US" dirty="0"/>
              <a:t>类的静态成员</a:t>
            </a:r>
            <a:endParaRPr lang="en-US" altLang="zh-CN" dirty="0"/>
          </a:p>
          <a:p>
            <a:r>
              <a:rPr lang="zh-CN" altLang="en-US" dirty="0"/>
              <a:t>类的友元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共享数据的保护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编译预处理命令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520280"/>
          </a:xfrm>
        </p:spPr>
        <p:txBody>
          <a:bodyPr/>
          <a:lstStyle/>
          <a:p>
            <a:r>
              <a:rPr lang="zh-CN" altLang="en-US" dirty="0" smtClean="0"/>
              <a:t>作用域</a:t>
            </a:r>
            <a:r>
              <a:rPr lang="zh-CN" altLang="en-US" dirty="0"/>
              <a:t>：标识符</a:t>
            </a:r>
            <a:r>
              <a:rPr lang="zh-CN" altLang="en-US" dirty="0" smtClean="0"/>
              <a:t>在程序中的有效区域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函数原型作用域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命名（名字）空间</a:t>
            </a:r>
            <a:r>
              <a:rPr lang="zh-CN" altLang="en-US" dirty="0"/>
              <a:t>作用域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844824"/>
            <a:ext cx="1800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简单的说，标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就是变量的名字，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当然，还不止这些，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比如，函数名字也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算一种标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：保护数据成员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数据成员和</a:t>
            </a: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需要与外部共享，但又不希望被外部随意改变的数据</a:t>
            </a:r>
            <a:r>
              <a:rPr lang="zh-CN" altLang="en-US" dirty="0" smtClean="0"/>
              <a:t>成员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常量在程序运行期间是不可改变的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对象的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引用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它的数据成员值在对象的整个生存期内不能被改变，即常对象必须</a:t>
            </a:r>
            <a:r>
              <a:rPr lang="zh-CN" altLang="en-US" dirty="0"/>
              <a:t>被初始化，但不能被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cosnt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类型说明符 对象名；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406" y="1268760"/>
            <a:ext cx="6600834" cy="341632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Point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Point( double x, double y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~Point() { }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double x ) { this-&gt;x = x; }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更新数据成员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getX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{ return x; }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访问数据成员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x, y;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1406" y="4889192"/>
            <a:ext cx="6600833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  <a:b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orig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(0,0);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声明了一个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类型的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orig.setX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( 3 );     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WRONG!: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不能访问非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zh-CN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orig.getX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//RIGHT</a:t>
            </a:r>
            <a:endParaRPr lang="en-US" altLang="zh-CN" sz="1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6948264" y="6074132"/>
            <a:ext cx="195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仅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能访问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函数成员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406" y="1268760"/>
            <a:ext cx="6600834" cy="341632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Point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Point( double x, double y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~Point() { }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return x; }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数据成员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double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getY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访问数据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x, y;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7390" y="4869160"/>
            <a:ext cx="6600834" cy="1569660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Point::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y + 1;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WRONG: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当前成员函数不允许修改数据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y;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6923224" y="1237397"/>
            <a:ext cx="186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避免了数据成员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被有意或者无意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的更改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550" y="4973111"/>
            <a:ext cx="3126306" cy="322349"/>
          </a:xfrm>
          <a:prstGeom prst="rect">
            <a:avLst/>
          </a:prstGeom>
          <a:noFill/>
          <a:ln w="12700">
            <a:solidFill>
              <a:srgbClr val="3814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"/>
          <p:cNvSpPr txBox="1"/>
          <p:nvPr/>
        </p:nvSpPr>
        <p:spPr>
          <a:xfrm>
            <a:off x="6948264" y="4818406"/>
            <a:ext cx="18582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成员函数定义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中的关键字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属于成员函数的一部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分，因此不能被省略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函数成员（续）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80312" y="2924944"/>
            <a:ext cx="144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对象只能调用其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成员函数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31406" y="1268760"/>
            <a:ext cx="7104890" cy="341632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Point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Point( double x, double y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~Point() { }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 </a:t>
            </a:r>
            <a:r>
              <a:rPr lang="en-US" altLang="zh-CN" sz="16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setX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 double x ) { this-&gt;x = x; }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非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x, y;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37390" y="4869160"/>
            <a:ext cx="7098906" cy="1568450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Point::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( 22 );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WRONG: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允许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成员函数调用非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x;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6660232" cy="434268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#include&lt;</a:t>
            </a:r>
            <a:r>
              <a:rPr lang="en-US" altLang="zh-CN" sz="6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iostream</a:t>
            </a: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&gt;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 namespace </a:t>
            </a:r>
            <a:r>
              <a:rPr lang="en-US" altLang="zh-CN" sz="6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std</a:t>
            </a: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class A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{public: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A(</a:t>
            </a:r>
            <a:r>
              <a:rPr lang="en-US" altLang="zh-CN" sz="64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i);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void print();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lang="en-US" altLang="zh-CN" sz="64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private</a:t>
            </a: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lang="en-US" altLang="zh-CN" sz="640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lang="en-US" altLang="zh-CN" sz="6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640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6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a;</a:t>
            </a:r>
            <a:endParaRPr lang="en-US" altLang="zh-CN" sz="64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static </a:t>
            </a:r>
            <a:r>
              <a:rPr lang="en-US" altLang="zh-CN" sz="640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lang="en-US" altLang="zh-CN" sz="6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sz="6400" dirty="0" err="1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sz="6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b;   //</a:t>
            </a:r>
            <a:r>
              <a:rPr lang="zh-CN" altLang="en-US" sz="6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静态常数据成员</a:t>
            </a:r>
            <a:endParaRPr lang="zh-CN" altLang="en-US" sz="64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64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lang="en-US" altLang="zh-CN" sz="64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1484784"/>
            <a:ext cx="4355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A::b=10;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静态常数据成员在类外说明和初始化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A::A(int i):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a(i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常数据成员只能通过初始化列表来获得初值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A::print()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{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&lt;&lt;a&lt;&lt;":"&lt;&lt;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b&lt;&lt;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建立对象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，并以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作为初值，分别调用构造函数，通过构造函数的初始化列表给对象的常数据成员赋初值*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A a1(100),a2(0);  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a1.print();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a2.print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引用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91680" y="1268760"/>
            <a:ext cx="7360930" cy="558924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引用指向的对象（变量）不能被改变</a:t>
            </a:r>
            <a:endParaRPr lang="en-US" altLang="zh-CN" dirty="0" smtClean="0"/>
          </a:p>
          <a:p>
            <a:r>
              <a:rPr lang="zh-CN" altLang="en-US" dirty="0"/>
              <a:t>常用</a:t>
            </a:r>
            <a:r>
              <a:rPr lang="zh-CN" altLang="en-US" dirty="0" smtClean="0"/>
              <a:t>来修饰函数的</a:t>
            </a:r>
            <a:r>
              <a:rPr lang="zh-CN" altLang="en-US" dirty="0" smtClean="0">
                <a:solidFill>
                  <a:srgbClr val="FF0000"/>
                </a:solidFill>
              </a:rPr>
              <a:t>形参</a:t>
            </a:r>
            <a:r>
              <a:rPr lang="zh-CN" altLang="en-US" dirty="0" smtClean="0"/>
              <a:t>（尤其是当形参为类类型的时候）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形式：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23728" y="2239772"/>
            <a:ext cx="6816858" cy="120032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Point p1, Point p2 );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Point &amp; p1, Point &amp; p2 );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&amp; p1,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&amp; p2 );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555776" y="4546690"/>
            <a:ext cx="26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引用名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28685" y="23488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传拷贝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28685" y="26891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传引用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128685" y="304314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传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851960" y="2502769"/>
            <a:ext cx="1127752" cy="4936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851960" y="2843064"/>
            <a:ext cx="1127752" cy="0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303804" y="3197036"/>
            <a:ext cx="675908" cy="2"/>
          </a:xfrm>
          <a:prstGeom prst="straightConnector1">
            <a:avLst/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引用（续）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17051" y="1268760"/>
            <a:ext cx="7251525" cy="1728192"/>
          </a:xfrm>
        </p:spPr>
        <p:txBody>
          <a:bodyPr/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形参的作用</a:t>
            </a:r>
            <a:r>
              <a:rPr lang="zh-CN" altLang="en-US" dirty="0"/>
              <a:t>：避免</a:t>
            </a:r>
            <a:r>
              <a:rPr lang="zh-CN" altLang="en-US" dirty="0">
                <a:solidFill>
                  <a:srgbClr val="FF0000"/>
                </a:solidFill>
              </a:rPr>
              <a:t>实参</a:t>
            </a:r>
            <a:r>
              <a:rPr lang="zh-CN" altLang="en-US" dirty="0"/>
              <a:t>被意外更改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即使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实参不是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对象，在函数内部也按照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对象进行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访问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2204864"/>
            <a:ext cx="6120680" cy="235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Point &amp; p1,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Point &amp; p2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  <a:b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Point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ptOne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(1,11);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ptTwo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(9,99);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ptOne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ptTwo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);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627783" y="5589240"/>
            <a:ext cx="6120681" cy="1061829"/>
          </a:xfrm>
          <a:prstGeom prst="rect">
            <a:avLst/>
          </a:prstGeom>
          <a:solidFill>
            <a:srgbClr val="FFD0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calcDistance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&amp; p1,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&amp; p2 ) {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只能访问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p1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公有成员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不能修改实参的状态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4047" y="3933056"/>
            <a:ext cx="648072" cy="216024"/>
          </a:xfrm>
          <a:prstGeom prst="rect">
            <a:avLst/>
          </a:prstGeom>
          <a:noFill/>
          <a:ln w="12700">
            <a:solidFill>
              <a:srgbClr val="876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38082" y="3933056"/>
            <a:ext cx="648072" cy="216024"/>
          </a:xfrm>
          <a:prstGeom prst="rect">
            <a:avLst/>
          </a:prstGeom>
          <a:noFill/>
          <a:ln w="12700">
            <a:solidFill>
              <a:srgbClr val="876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63231" y="4935254"/>
            <a:ext cx="2016225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&amp; p1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8082" y="4935254"/>
            <a:ext cx="2016225" cy="288032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Point &amp; p2</a:t>
            </a:r>
            <a:endParaRPr lang="zh-CN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107504" y="4602216"/>
            <a:ext cx="2156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系统生成两个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Point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类型的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p1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分别指向实参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ptOne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ptTwo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3" name="肘形连接符 12"/>
          <p:cNvCxnSpPr>
            <a:stCxn id="10" idx="0"/>
            <a:endCxn id="8" idx="2"/>
          </p:cNvCxnSpPr>
          <p:nvPr/>
        </p:nvCxnSpPr>
        <p:spPr>
          <a:xfrm rot="5400000" flipH="1" flipV="1">
            <a:off x="4606626" y="4213798"/>
            <a:ext cx="786174" cy="656739"/>
          </a:xfrm>
          <a:prstGeom prst="bentConnector3">
            <a:avLst>
              <a:gd name="adj1" fmla="val 35461"/>
            </a:avLst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" idx="0"/>
          </p:cNvCxnSpPr>
          <p:nvPr/>
        </p:nvCxnSpPr>
        <p:spPr>
          <a:xfrm rot="16200000" flipV="1">
            <a:off x="6087073" y="4176132"/>
            <a:ext cx="786174" cy="732070"/>
          </a:xfrm>
          <a:prstGeom prst="bentConnector3">
            <a:avLst>
              <a:gd name="adj1" fmla="val 36783"/>
            </a:avLst>
          </a:prstGeom>
          <a:ln w="12700"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8"/>
          <p:cNvSpPr txBox="1"/>
          <p:nvPr/>
        </p:nvSpPr>
        <p:spPr>
          <a:xfrm>
            <a:off x="107504" y="5710645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(2)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分别把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p1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和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p2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传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给函数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calcDistance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3538" y="5721109"/>
            <a:ext cx="372616" cy="2440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54307" y="5687408"/>
            <a:ext cx="372616" cy="2440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0" idx="2"/>
            <a:endCxn id="16" idx="0"/>
          </p:cNvCxnSpPr>
          <p:nvPr/>
        </p:nvCxnSpPr>
        <p:spPr>
          <a:xfrm rot="16200000" flipH="1">
            <a:off x="5236684" y="4657946"/>
            <a:ext cx="497823" cy="1628502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17" idx="0"/>
          </p:cNvCxnSpPr>
          <p:nvPr/>
        </p:nvCxnSpPr>
        <p:spPr>
          <a:xfrm rot="16200000" flipH="1">
            <a:off x="7211344" y="4858137"/>
            <a:ext cx="464122" cy="1194420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作用域和生命周期</a:t>
            </a:r>
            <a:endParaRPr lang="en-US" altLang="zh-CN" dirty="0"/>
          </a:p>
          <a:p>
            <a:r>
              <a:rPr lang="zh-CN" altLang="en-US" dirty="0"/>
              <a:t>类的静态成员</a:t>
            </a:r>
            <a:endParaRPr lang="en-US" altLang="zh-CN" dirty="0"/>
          </a:p>
          <a:p>
            <a:r>
              <a:rPr lang="zh-CN" altLang="en-US" dirty="0"/>
              <a:t>类的友元</a:t>
            </a:r>
            <a:endParaRPr lang="en-US" altLang="zh-CN" dirty="0"/>
          </a:p>
          <a:p>
            <a:r>
              <a:rPr lang="zh-CN" altLang="en-US" dirty="0"/>
              <a:t>共享数据的保护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编译预处理命令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编译预处理命令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#include </a:t>
            </a:r>
            <a:r>
              <a:rPr lang="zh-CN" altLang="zh-CN" dirty="0"/>
              <a:t>包含指令</a:t>
            </a:r>
            <a:endParaRPr lang="zh-CN" altLang="zh-CN" dirty="0"/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sz="2000" dirty="0"/>
              <a:t>将一个源文件嵌入到当前源文件中该点处。</a:t>
            </a:r>
            <a:endParaRPr lang="zh-CN" altLang="en-US" sz="2000" dirty="0"/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en-US" altLang="zh-CN" sz="2000" dirty="0"/>
              <a:t>#include&lt;</a:t>
            </a:r>
            <a:r>
              <a:rPr lang="zh-CN" altLang="en-US" sz="2000" dirty="0"/>
              <a:t>文件名</a:t>
            </a:r>
            <a:r>
              <a:rPr lang="en-US" altLang="zh-CN" sz="2000" dirty="0"/>
              <a:t>&gt;  </a:t>
            </a:r>
            <a:endParaRPr lang="en-US" altLang="zh-CN" sz="2000" dirty="0"/>
          </a:p>
          <a:p>
            <a:pPr lvl="2">
              <a:lnSpc>
                <a:spcPct val="70000"/>
              </a:lnSpc>
              <a:spcBef>
                <a:spcPct val="10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按标准方式搜索，文件位于</a:t>
            </a:r>
            <a:r>
              <a:rPr lang="en-US" altLang="zh-CN" sz="2000" dirty="0"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ea typeface="微软雅黑" panose="020B0503020204020204" pitchFamily="34" charset="-122"/>
              </a:rPr>
              <a:t>系统目录的</a:t>
            </a:r>
            <a:r>
              <a:rPr lang="en-US" altLang="zh-CN" sz="2000" dirty="0">
                <a:ea typeface="微软雅黑" panose="020B0503020204020204" pitchFamily="34" charset="-122"/>
              </a:rPr>
              <a:t>include</a:t>
            </a:r>
            <a:r>
              <a:rPr lang="zh-CN" altLang="en-US" sz="2000" dirty="0">
                <a:ea typeface="微软雅黑" panose="020B0503020204020204" pitchFamily="34" charset="-122"/>
              </a:rPr>
              <a:t>子目录下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en-US" altLang="zh-CN" sz="2000" dirty="0"/>
              <a:t>#include"</a:t>
            </a:r>
            <a:r>
              <a:rPr lang="zh-CN" altLang="en-US" sz="2000" dirty="0"/>
              <a:t>文件名</a:t>
            </a:r>
            <a:r>
              <a:rPr lang="en-US" altLang="zh-CN" sz="2000" dirty="0"/>
              <a:t>"</a:t>
            </a:r>
            <a:endParaRPr lang="en-US" altLang="zh-CN" sz="2000" dirty="0"/>
          </a:p>
          <a:p>
            <a:pPr lvl="2">
              <a:lnSpc>
                <a:spcPct val="70000"/>
              </a:lnSpc>
              <a:spcBef>
                <a:spcPct val="10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首先在当前目录中搜索，若没有，再按标准方式搜索。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#define </a:t>
            </a:r>
            <a:r>
              <a:rPr lang="zh-CN" altLang="zh-CN" dirty="0"/>
              <a:t>宏定义指令</a:t>
            </a:r>
            <a:endParaRPr lang="zh-CN" altLang="zh-CN" dirty="0"/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sz="2000" dirty="0"/>
              <a:t>定义符号常量，很多情况下已被</a:t>
            </a:r>
            <a:r>
              <a:rPr lang="en-US" altLang="zh-CN" sz="2000" dirty="0" err="1"/>
              <a:t>const</a:t>
            </a:r>
            <a:r>
              <a:rPr lang="zh-CN" altLang="en-US" sz="2000" dirty="0"/>
              <a:t>定义语句取代。</a:t>
            </a:r>
            <a:endParaRPr lang="zh-CN" altLang="en-US" sz="2000" dirty="0"/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sz="2000" dirty="0"/>
              <a:t>定义带参数宏，已被内联函数取代。</a:t>
            </a:r>
            <a:endParaRPr lang="zh-CN" altLang="en-US" sz="2000" dirty="0"/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</a:t>
            </a:r>
            <a:r>
              <a:rPr lang="en-US" altLang="zh-CN" dirty="0" err="1"/>
              <a:t>undef</a:t>
            </a:r>
            <a:endParaRPr lang="en-US" altLang="zh-CN" dirty="0"/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sz="2000" dirty="0"/>
              <a:t>删除由</a:t>
            </a:r>
            <a:r>
              <a:rPr lang="en-US" altLang="zh-CN" sz="2000" dirty="0"/>
              <a:t>#define</a:t>
            </a:r>
            <a:r>
              <a:rPr lang="zh-CN" altLang="zh-CN" sz="2000" dirty="0"/>
              <a:t>定义的宏，使之不再起作用。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#if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endif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sz="8000" dirty="0"/>
              <a:t>#if  </a:t>
            </a:r>
            <a:r>
              <a:rPr lang="zh-CN" altLang="en-US" sz="8000" dirty="0">
                <a:solidFill>
                  <a:srgbClr val="FF0000"/>
                </a:solidFill>
              </a:rPr>
              <a:t>常量表达式</a:t>
            </a:r>
            <a:endParaRPr lang="zh-CN" altLang="en-US" sz="8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8000" dirty="0"/>
              <a:t>      </a:t>
            </a:r>
            <a:r>
              <a:rPr lang="en-US" altLang="zh-CN" sz="8000" dirty="0"/>
              <a:t>//</a:t>
            </a:r>
            <a:r>
              <a:rPr lang="zh-CN" altLang="en-US" sz="8000" dirty="0"/>
              <a:t>当“ 常量表达式”非零时编译</a:t>
            </a:r>
            <a:endParaRPr lang="zh-CN" altLang="en-US" sz="8000" dirty="0"/>
          </a:p>
          <a:p>
            <a:pPr>
              <a:buNone/>
            </a:pPr>
            <a:r>
              <a:rPr lang="zh-CN" altLang="en-US" sz="8000" dirty="0"/>
              <a:t>     </a:t>
            </a:r>
            <a:r>
              <a:rPr lang="zh-CN" altLang="en-US" sz="8000" dirty="0">
                <a:solidFill>
                  <a:srgbClr val="FF0000"/>
                </a:solidFill>
              </a:rPr>
              <a:t>程序正文  </a:t>
            </a:r>
            <a:endParaRPr lang="zh-CN" altLang="en-US" sz="8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8000" dirty="0"/>
              <a:t>#</a:t>
            </a:r>
            <a:r>
              <a:rPr lang="en-US" altLang="zh-CN" sz="8000" dirty="0" err="1"/>
              <a:t>endif</a:t>
            </a:r>
            <a:endParaRPr lang="en-US" altLang="zh-CN" sz="8000" dirty="0"/>
          </a:p>
          <a:p>
            <a:pPr>
              <a:buNone/>
            </a:pPr>
            <a:r>
              <a:rPr lang="en-US" altLang="zh-CN" sz="8000" dirty="0"/>
              <a:t>......</a:t>
            </a:r>
            <a:endParaRPr lang="en-US" altLang="zh-CN" sz="8000" dirty="0"/>
          </a:p>
          <a:p>
            <a:pPr>
              <a:buNone/>
            </a:pPr>
            <a:r>
              <a:rPr lang="en-US" altLang="zh-CN" sz="8000" dirty="0" smtClean="0"/>
              <a:t>       #</a:t>
            </a:r>
            <a:r>
              <a:rPr lang="en-US" altLang="zh-CN" sz="8000" dirty="0"/>
              <a:t>if   </a:t>
            </a:r>
            <a:r>
              <a:rPr lang="zh-CN" altLang="en-US" sz="8000" dirty="0">
                <a:solidFill>
                  <a:srgbClr val="FF0000"/>
                </a:solidFill>
              </a:rPr>
              <a:t>常量表达式</a:t>
            </a:r>
            <a:endParaRPr lang="zh-CN" altLang="en-US" sz="8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8000" dirty="0"/>
              <a:t>             </a:t>
            </a:r>
            <a:r>
              <a:rPr lang="en-US" altLang="zh-CN" sz="8000" dirty="0"/>
              <a:t>//</a:t>
            </a:r>
            <a:r>
              <a:rPr lang="zh-CN" altLang="en-US" sz="8000" dirty="0"/>
              <a:t>当“ 常量表达式”非零时编译</a:t>
            </a:r>
            <a:endParaRPr lang="zh-CN" altLang="en-US" sz="8000" dirty="0"/>
          </a:p>
          <a:p>
            <a:pPr lvl="1">
              <a:buFontTx/>
              <a:buNone/>
            </a:pPr>
            <a:r>
              <a:rPr lang="zh-CN" altLang="en-US" sz="8000" dirty="0"/>
              <a:t>       </a:t>
            </a:r>
            <a:r>
              <a:rPr lang="zh-CN" altLang="en-US" sz="8000" dirty="0">
                <a:solidFill>
                  <a:srgbClr val="FF0000"/>
                </a:solidFill>
              </a:rPr>
              <a:t>程序正文</a:t>
            </a:r>
            <a:r>
              <a:rPr lang="en-US" altLang="zh-CN" sz="8000" dirty="0" smtClean="0">
                <a:solidFill>
                  <a:srgbClr val="FF0000"/>
                </a:solidFill>
              </a:rPr>
              <a:t>1</a:t>
            </a:r>
            <a:endParaRPr lang="en-US" altLang="zh-CN" sz="80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sz="8000" dirty="0" smtClean="0"/>
              <a:t>#else</a:t>
            </a:r>
            <a:endParaRPr lang="en-US" altLang="zh-CN" sz="8000" dirty="0"/>
          </a:p>
          <a:p>
            <a:pPr lvl="1">
              <a:buFontTx/>
              <a:buNone/>
            </a:pPr>
            <a:r>
              <a:rPr lang="en-US" altLang="zh-CN" sz="8000" dirty="0"/>
              <a:t>       //</a:t>
            </a:r>
            <a:r>
              <a:rPr lang="zh-CN" altLang="en-US" sz="8000" dirty="0"/>
              <a:t>当“ 常量表达式”为零时编译</a:t>
            </a:r>
            <a:endParaRPr lang="zh-CN" altLang="en-US" sz="8000" dirty="0"/>
          </a:p>
          <a:p>
            <a:pPr lvl="1">
              <a:buFontTx/>
              <a:buNone/>
            </a:pPr>
            <a:r>
              <a:rPr lang="zh-CN" altLang="en-US" sz="8000" dirty="0"/>
              <a:t>       </a:t>
            </a:r>
            <a:r>
              <a:rPr lang="zh-CN" altLang="en-US" sz="8000" dirty="0">
                <a:solidFill>
                  <a:srgbClr val="FF0000"/>
                </a:solidFill>
              </a:rPr>
              <a:t>程序正文</a:t>
            </a:r>
            <a:r>
              <a:rPr lang="en-US" altLang="zh-CN" sz="8000" dirty="0">
                <a:solidFill>
                  <a:srgbClr val="FF0000"/>
                </a:solidFill>
              </a:rPr>
              <a:t>2</a:t>
            </a:r>
            <a:endParaRPr lang="en-US" altLang="zh-CN" sz="80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sz="8000" dirty="0"/>
              <a:t>#</a:t>
            </a:r>
            <a:r>
              <a:rPr lang="en-US" altLang="zh-CN" sz="8000" dirty="0" err="1"/>
              <a:t>endif</a:t>
            </a:r>
            <a:endParaRPr lang="en-US" altLang="zh-CN" sz="8000" dirty="0"/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zh-CN" altLang="en-US" dirty="0"/>
              <a:t>：标识符</a:t>
            </a:r>
            <a:r>
              <a:rPr lang="zh-CN" altLang="en-US" dirty="0" smtClean="0"/>
              <a:t>的作用域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096" y="1268760"/>
            <a:ext cx="3600400" cy="526297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square(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)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a*a;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256;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square(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for(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 ) </a:t>
            </a:r>
            <a:r>
              <a:rPr lang="en-US" altLang="zh-CN" sz="16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rgbClr val="3814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square(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b="1" dirty="0" smtClean="0">
              <a:solidFill>
                <a:srgbClr val="3814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a;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429712" y="4005064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429712" y="4365104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417709" y="5119739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429712" y="5551787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5536" y="4283223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5536" y="5037858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WRONG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3921294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5536" y="5469906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WRONG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5541444" y="1484784"/>
            <a:ext cx="245306" cy="864096"/>
          </a:xfrm>
          <a:prstGeom prst="rightBrace">
            <a:avLst>
              <a:gd name="adj1" fmla="val 18472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5541444" y="3688496"/>
            <a:ext cx="229436" cy="1036648"/>
          </a:xfrm>
          <a:prstGeom prst="rightBrace">
            <a:avLst>
              <a:gd name="adj1" fmla="val 18472"/>
              <a:gd name="adj2" fmla="val 50000"/>
            </a:avLst>
          </a:prstGeom>
          <a:ln w="12700">
            <a:solidFill>
              <a:srgbClr val="381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7164288" y="2924945"/>
            <a:ext cx="288032" cy="3384376"/>
          </a:xfrm>
          <a:prstGeom prst="rightBrace">
            <a:avLst>
              <a:gd name="adj1" fmla="val 18472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96136" y="176294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24128" y="4037543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52320" y="4507718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4128" y="4507718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常被称为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局部变量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86750" y="51898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局部作用域</a:t>
            </a:r>
            <a:endParaRPr lang="en-US" altLang="zh-CN" sz="14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0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    </a:t>
            </a:r>
            <a:r>
              <a:rPr lang="en-US" altLang="zh-CN" sz="3600" dirty="0">
                <a:solidFill>
                  <a:srgbClr val="FF0000"/>
                </a:solidFill>
              </a:rPr>
              <a:t>#</a:t>
            </a:r>
            <a:r>
              <a:rPr lang="en-US" altLang="zh-CN" sz="3600" dirty="0" err="1">
                <a:solidFill>
                  <a:srgbClr val="FF0000"/>
                </a:solidFill>
              </a:rPr>
              <a:t>elif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dirty="0"/>
              <a:t>#if   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程序正文</a:t>
            </a:r>
            <a:r>
              <a:rPr lang="en-US" altLang="zh-CN" dirty="0">
                <a:solidFill>
                  <a:srgbClr val="FF0000"/>
                </a:solidFill>
              </a:rPr>
              <a:t>1  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当“ 常量表达式</a:t>
            </a:r>
            <a:r>
              <a:rPr lang="en-US" altLang="zh-CN" dirty="0">
                <a:solidFill>
                  <a:schemeClr val="tx2"/>
                </a:solidFill>
              </a:rPr>
              <a:t>1”</a:t>
            </a:r>
            <a:r>
              <a:rPr lang="zh-CN" altLang="en-US" dirty="0">
                <a:solidFill>
                  <a:schemeClr val="tx2"/>
                </a:solidFill>
              </a:rPr>
              <a:t>非零时编译</a:t>
            </a:r>
            <a:endParaRPr lang="zh-CN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程序正文</a:t>
            </a:r>
            <a:r>
              <a:rPr lang="en-US" altLang="zh-CN" dirty="0">
                <a:solidFill>
                  <a:srgbClr val="FF0000"/>
                </a:solidFill>
              </a:rPr>
              <a:t>2  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当“ 常量表达式</a:t>
            </a:r>
            <a:r>
              <a:rPr lang="en-US" altLang="zh-CN" dirty="0">
                <a:solidFill>
                  <a:schemeClr val="tx2"/>
                </a:solidFill>
              </a:rPr>
              <a:t>2”</a:t>
            </a:r>
            <a:r>
              <a:rPr lang="zh-CN" altLang="en-US" dirty="0">
                <a:solidFill>
                  <a:schemeClr val="tx2"/>
                </a:solidFill>
              </a:rPr>
              <a:t>非零时编译</a:t>
            </a:r>
            <a:endParaRPr lang="zh-CN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#else</a:t>
            </a:r>
            <a:endParaRPr lang="en-US" altLang="zh-CN" dirty="0"/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程序正文</a:t>
            </a:r>
            <a:r>
              <a:rPr lang="en-US" altLang="zh-CN" dirty="0">
                <a:solidFill>
                  <a:srgbClr val="FF0000"/>
                </a:solidFill>
              </a:rPr>
              <a:t>3  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其它情况下编译</a:t>
            </a:r>
            <a:endParaRPr lang="zh-CN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#else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如果“标识符”经</a:t>
            </a:r>
            <a:r>
              <a:rPr lang="en-US" altLang="zh-CN" dirty="0">
                <a:solidFill>
                  <a:srgbClr val="FF0000"/>
                </a:solidFill>
              </a:rPr>
              <a:t>#defined</a:t>
            </a:r>
            <a:r>
              <a:rPr lang="zh-CN" altLang="en-US" dirty="0">
                <a:solidFill>
                  <a:srgbClr val="FF0000"/>
                </a:solidFill>
              </a:rPr>
              <a:t>定义过，且未经</a:t>
            </a:r>
            <a:r>
              <a:rPr lang="en-US" altLang="zh-CN" dirty="0" err="1">
                <a:solidFill>
                  <a:srgbClr val="FF0000"/>
                </a:solidFill>
              </a:rPr>
              <a:t>undef</a:t>
            </a:r>
            <a:r>
              <a:rPr lang="zh-CN" altLang="en-US" dirty="0">
                <a:solidFill>
                  <a:srgbClr val="FF0000"/>
                </a:solidFill>
              </a:rPr>
              <a:t>删除，则编译程序段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，否则编译程序段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#else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程序段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如果“标识符”未被定义过，则编译程序段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，否则编译程序段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多用于头文件中，避免重复编译。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6.1</a:t>
            </a:r>
            <a:r>
              <a:rPr lang="zh-CN" altLang="en-US" dirty="0" smtClean="0"/>
              <a:t>（教材</a:t>
            </a:r>
            <a:r>
              <a:rPr lang="en-US" altLang="zh-CN" dirty="0" smtClean="0"/>
              <a:t>P186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5-13. </a:t>
            </a:r>
            <a:r>
              <a:rPr lang="zh-CN" altLang="zh-CN" dirty="0" smtClean="0"/>
              <a:t>定义类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</a:t>
            </a:r>
            <a:r>
              <a:rPr lang="en-US" altLang="zh-CN" dirty="0" smtClean="0"/>
              <a:t>Y</a:t>
            </a:r>
            <a:r>
              <a:rPr lang="zh-CN" altLang="zh-CN" dirty="0" smtClean="0"/>
              <a:t>，</a:t>
            </a:r>
            <a:r>
              <a:rPr lang="en-US" altLang="zh-CN" dirty="0" smtClean="0"/>
              <a:t>Z</a:t>
            </a:r>
            <a:r>
              <a:rPr lang="zh-CN" altLang="zh-CN" dirty="0" smtClean="0"/>
              <a:t>，函数</a:t>
            </a:r>
            <a:r>
              <a:rPr lang="en-US" altLang="zh-CN" dirty="0" smtClean="0"/>
              <a:t>h(X*)</a:t>
            </a:r>
            <a:r>
              <a:rPr lang="zh-CN" altLang="zh-CN" dirty="0" smtClean="0"/>
              <a:t>，满足：类</a:t>
            </a:r>
            <a:r>
              <a:rPr lang="en-US" altLang="zh-CN" dirty="0" smtClean="0"/>
              <a:t>X</a:t>
            </a:r>
            <a:r>
              <a:rPr lang="zh-CN" altLang="zh-CN" dirty="0" smtClean="0"/>
              <a:t>有私有成员</a:t>
            </a:r>
            <a:r>
              <a:rPr lang="en-US" altLang="zh-CN" dirty="0" smtClean="0"/>
              <a:t>i</a:t>
            </a:r>
            <a:r>
              <a:rPr lang="zh-CN" altLang="zh-CN" dirty="0" smtClean="0"/>
              <a:t>，</a:t>
            </a:r>
            <a:r>
              <a:rPr lang="en-US" altLang="zh-CN" dirty="0" smtClean="0"/>
              <a:t>Y</a:t>
            </a:r>
            <a:r>
              <a:rPr lang="zh-CN" altLang="zh-CN" dirty="0" smtClean="0"/>
              <a:t>的成员函数</a:t>
            </a:r>
            <a:r>
              <a:rPr lang="en-US" altLang="zh-CN" dirty="0" smtClean="0"/>
              <a:t>g(X*)</a:t>
            </a:r>
            <a:r>
              <a:rPr lang="zh-CN" altLang="zh-CN" dirty="0" smtClean="0"/>
              <a:t>是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的友元函数，实现对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的成员</a:t>
            </a:r>
            <a:r>
              <a:rPr lang="en-US" altLang="zh-CN" dirty="0" smtClean="0"/>
              <a:t>i</a:t>
            </a:r>
            <a:r>
              <a:rPr lang="zh-CN" altLang="zh-CN" dirty="0" smtClean="0"/>
              <a:t>加</a:t>
            </a:r>
            <a:r>
              <a:rPr lang="en-US" altLang="zh-CN" dirty="0" smtClean="0"/>
              <a:t>1</a:t>
            </a:r>
            <a:r>
              <a:rPr lang="zh-CN" altLang="zh-CN" dirty="0" smtClean="0"/>
              <a:t>；类</a:t>
            </a:r>
            <a:r>
              <a:rPr lang="en-US" altLang="zh-CN" dirty="0" smtClean="0"/>
              <a:t>Z</a:t>
            </a:r>
            <a:r>
              <a:rPr lang="zh-CN" altLang="zh-CN" dirty="0" smtClean="0"/>
              <a:t>是类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的友元类，其成员函数</a:t>
            </a:r>
            <a:r>
              <a:rPr lang="en-US" altLang="zh-CN" dirty="0" smtClean="0"/>
              <a:t>f(X*)</a:t>
            </a:r>
            <a:r>
              <a:rPr lang="zh-CN" altLang="zh-CN" dirty="0" smtClean="0"/>
              <a:t>实现对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的成员</a:t>
            </a:r>
            <a:r>
              <a:rPr lang="en-US" altLang="zh-CN" dirty="0" smtClean="0"/>
              <a:t>i</a:t>
            </a:r>
            <a:r>
              <a:rPr lang="zh-CN" altLang="zh-CN" dirty="0" smtClean="0"/>
              <a:t>加</a:t>
            </a:r>
            <a:r>
              <a:rPr lang="en-US" altLang="zh-CN" dirty="0" smtClean="0"/>
              <a:t>5</a:t>
            </a:r>
            <a:r>
              <a:rPr lang="zh-CN" altLang="zh-CN" dirty="0" smtClean="0"/>
              <a:t>；函数</a:t>
            </a:r>
            <a:r>
              <a:rPr lang="en-US" altLang="zh-CN" dirty="0" smtClean="0"/>
              <a:t>h(X*)</a:t>
            </a:r>
            <a:r>
              <a:rPr lang="zh-CN" altLang="zh-CN" dirty="0" smtClean="0"/>
              <a:t>是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的友元函数，实现对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的成员</a:t>
            </a:r>
            <a:r>
              <a:rPr lang="en-US" altLang="zh-CN" dirty="0" smtClean="0"/>
              <a:t>i</a:t>
            </a:r>
            <a:r>
              <a:rPr lang="zh-CN" altLang="zh-CN" dirty="0" smtClean="0"/>
              <a:t>加</a:t>
            </a:r>
            <a:r>
              <a:rPr lang="en-US" altLang="zh-CN" dirty="0" smtClean="0"/>
              <a:t>10.</a:t>
            </a:r>
            <a:r>
              <a:rPr lang="zh-CN" altLang="zh-CN" dirty="0" smtClean="0"/>
              <a:t>在一个文件中定义和实现类，在另一个文件中实现</a:t>
            </a:r>
            <a:r>
              <a:rPr lang="en-US" altLang="zh-CN" dirty="0" smtClean="0"/>
              <a:t>main()</a:t>
            </a:r>
            <a:r>
              <a:rPr lang="zh-CN" altLang="zh-CN" dirty="0" smtClean="0"/>
              <a:t>函数</a:t>
            </a:r>
            <a:endParaRPr lang="zh-CN" altLang="zh-CN" dirty="0" smtClean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必交作业（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所有代码打成一个压缩包，命名规则：班级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作业编号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学号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姓名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上传路径：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bjfu_shiyan@126.com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3356992"/>
            <a:ext cx="3168352" cy="504056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The End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zh-CN" altLang="en-US" dirty="0" smtClean="0"/>
              <a:t>标</a:t>
            </a:r>
            <a:r>
              <a:rPr lang="zh-CN" altLang="en-US" dirty="0"/>
              <a:t>识</a:t>
            </a:r>
            <a:r>
              <a:rPr lang="zh-CN" altLang="en-US" dirty="0" smtClean="0"/>
              <a:t>符</a:t>
            </a:r>
            <a:r>
              <a:rPr lang="zh-CN" altLang="en-US" dirty="0"/>
              <a:t>的</a:t>
            </a:r>
            <a:r>
              <a:rPr lang="zh-CN" altLang="en-US" dirty="0" smtClean="0"/>
              <a:t>作用域（类）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096" y="1268760"/>
            <a:ext cx="4356080" cy="452431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Clock </a:t>
            </a:r>
            <a:r>
              <a:rPr lang="en-US" altLang="zh-CN" sz="16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rgbClr val="3814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setHour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 ) { hour = h; }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hour, minute, second;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3814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b="1" dirty="0" smtClean="0">
              <a:solidFill>
                <a:srgbClr val="3814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</a:t>
            </a: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256;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Clock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myClock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hour;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myClock.hour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429712" y="4777406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417709" y="5137446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5536" y="5065439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RIGHT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4685653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WRONG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423711" y="2227509"/>
            <a:ext cx="370384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1538" y="2155502"/>
            <a:ext cx="788870" cy="307777"/>
          </a:xfrm>
          <a:prstGeom prst="rect">
            <a:avLst/>
          </a:prstGeom>
          <a:solidFill>
            <a:srgbClr val="3814B0"/>
          </a:solidFill>
          <a:ln>
            <a:solidFill>
              <a:srgbClr val="3814B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RIGHT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271868" y="1456142"/>
            <a:ext cx="254692" cy="1612817"/>
          </a:xfrm>
          <a:prstGeom prst="rightBrace">
            <a:avLst>
              <a:gd name="adj1" fmla="val 18472"/>
              <a:gd name="adj2" fmla="val 50000"/>
            </a:avLst>
          </a:prstGeom>
          <a:ln w="12700">
            <a:solidFill>
              <a:srgbClr val="381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26560" y="2093273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hour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6271868" y="4437112"/>
            <a:ext cx="254692" cy="1238456"/>
          </a:xfrm>
          <a:prstGeom prst="rightBrace">
            <a:avLst>
              <a:gd name="adj1" fmla="val 18472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26560" y="4869160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myClock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9327" y="25253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hour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可以被任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何函数成员访问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zh-CN" altLang="en-US" dirty="0" smtClean="0"/>
              <a:t>标识符</a:t>
            </a:r>
            <a:r>
              <a:rPr lang="zh-CN" altLang="en-US" dirty="0"/>
              <a:t>的作用域（续）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名字（命名）空间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避免由于不同模块中的对象和函数发生重名引起的问题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 </a:t>
            </a:r>
            <a:r>
              <a:rPr lang="zh-CN" altLang="en-US" dirty="0"/>
              <a:t>标准</a:t>
            </a:r>
            <a:r>
              <a:rPr lang="zh-CN" altLang="en-US" dirty="0" smtClean="0"/>
              <a:t>库中所有标识符都放在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这个名字空间中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访问名字空间中标识符的方法：使用域操作符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“::”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1290" y="1940639"/>
            <a:ext cx="252028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3814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空间名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各种声明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7784" y="5507940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示例：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cin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…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对象的生命（生存）周期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生命周期：对象（程序）从诞生到结束的时间段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静态生命周期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对象和程序的运行期相同，则称该对象具有静态生命周期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动态生命周期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局部作用域中定义的对象的生命周期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0380" y="1139983"/>
            <a:ext cx="5184576" cy="526297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foo() {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ifoo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20;   return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ifoo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 {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256;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ifoo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for(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 ) {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foo(); 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j=0;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for(; j&lt;10; j++ ) {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foo();  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j;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332268" y="2852936"/>
            <a:ext cx="924217" cy="216024"/>
          </a:xfrm>
          <a:prstGeom prst="homePlate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RIGHT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324109" y="3212976"/>
            <a:ext cx="932376" cy="216024"/>
          </a:xfrm>
          <a:prstGeom prst="homePlate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WRONG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332268" y="5085184"/>
            <a:ext cx="932376" cy="216024"/>
          </a:xfrm>
          <a:prstGeom prst="homePlate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WRONG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23528" y="5445224"/>
            <a:ext cx="924217" cy="216024"/>
          </a:xfrm>
          <a:prstGeom prst="homePlate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RIGHT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9043" y="2305430"/>
            <a:ext cx="21980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main()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中的变量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ival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存在于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main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函数整个范围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，直到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main()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332267" y="5805264"/>
            <a:ext cx="924217" cy="216024"/>
          </a:xfrm>
          <a:prstGeom prst="homePlate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RIGHT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70645" y="3771472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变量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存在于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这个局部作用域，当前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结束了，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的生命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周期也就结束了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69043" y="5233411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变量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在第二个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环中使用，但是当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结束了，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的生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命周期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并未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作用域和生命周期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类的静态成员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类的友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/>
              <a:t>共享数据的保护</a:t>
            </a:r>
            <a:endParaRPr lang="en-US" altLang="zh-CN" dirty="0"/>
          </a:p>
          <a:p>
            <a:r>
              <a:rPr lang="zh-CN" altLang="en-US" dirty="0"/>
              <a:t>编译预处理命令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9363</Words>
  <Application>WPS 演示</Application>
  <PresentationFormat>全屏显示(4:3)</PresentationFormat>
  <Paragraphs>880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Consolas</vt:lpstr>
      <vt:lpstr>Calibri</vt:lpstr>
      <vt:lpstr>Arial Unicode MS</vt:lpstr>
      <vt:lpstr>Wingdings 2</vt:lpstr>
      <vt:lpstr>Courier New</vt:lpstr>
      <vt:lpstr>Office 主题</vt:lpstr>
      <vt:lpstr>第06章 数据的共享和保护</vt:lpstr>
      <vt:lpstr>PowerPoint 演示文稿</vt:lpstr>
      <vt:lpstr>作用域</vt:lpstr>
      <vt:lpstr>示例：标识符的作用域</vt:lpstr>
      <vt:lpstr>示例：标识符的作用域（类）</vt:lpstr>
      <vt:lpstr>示例：标识符的作用域（续）</vt:lpstr>
      <vt:lpstr>对象的生命（生存）周期</vt:lpstr>
      <vt:lpstr>练习 6.1</vt:lpstr>
      <vt:lpstr>PowerPoint 演示文稿</vt:lpstr>
      <vt:lpstr>类的静态数据成员：对象间共享数据</vt:lpstr>
      <vt:lpstr>类的静态数据成员（续）</vt:lpstr>
      <vt:lpstr>类的静态数据成员（续）</vt:lpstr>
      <vt:lpstr>静态函数成员</vt:lpstr>
      <vt:lpstr>静态函数成员示例1</vt:lpstr>
      <vt:lpstr>静态函数成员示例2</vt:lpstr>
      <vt:lpstr>PowerPoint 演示文稿</vt:lpstr>
      <vt:lpstr>友元：向类外共享数据成员</vt:lpstr>
      <vt:lpstr>友元函数</vt:lpstr>
      <vt:lpstr>友元函数（续）</vt:lpstr>
      <vt:lpstr>友元类</vt:lpstr>
      <vt:lpstr>友元类</vt:lpstr>
      <vt:lpstr>友元类（续）</vt:lpstr>
      <vt:lpstr>友元的作用</vt:lpstr>
      <vt:lpstr>重载运算符的友元函数</vt:lpstr>
      <vt:lpstr>重载运算符的友元函数</vt:lpstr>
      <vt:lpstr>重载运算符的友元函数</vt:lpstr>
      <vt:lpstr>重载运算符的友元函数</vt:lpstr>
      <vt:lpstr>重载运算符的友元函数</vt:lpstr>
      <vt:lpstr>PowerPoint 演示文稿</vt:lpstr>
      <vt:lpstr>const ：保护数据成员</vt:lpstr>
      <vt:lpstr>const 对象</vt:lpstr>
      <vt:lpstr>const 函数成员</vt:lpstr>
      <vt:lpstr>const 函数成员（续）</vt:lpstr>
      <vt:lpstr>Const 数据成员</vt:lpstr>
      <vt:lpstr>const 引用</vt:lpstr>
      <vt:lpstr>const 引用（续）</vt:lpstr>
      <vt:lpstr>PowerPoint 演示文稿</vt:lpstr>
      <vt:lpstr>编译预处理命令</vt:lpstr>
      <vt:lpstr>条件编译指令    #if #else和 #endif </vt:lpstr>
      <vt:lpstr>条件编译指令    #elif</vt:lpstr>
      <vt:lpstr>条件编译指令</vt:lpstr>
      <vt:lpstr>条件编译指令</vt:lpstr>
      <vt:lpstr>作业6.1（教材P186）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蚕</cp:lastModifiedBy>
  <cp:revision>462</cp:revision>
  <dcterms:created xsi:type="dcterms:W3CDTF">2013-12-29T13:33:00Z</dcterms:created>
  <dcterms:modified xsi:type="dcterms:W3CDTF">2020-05-07T10:50:14Z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