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4" r:id="rId3"/>
    <p:sldId id="265" r:id="rId4"/>
    <p:sldId id="266" r:id="rId5"/>
    <p:sldId id="267" r:id="rId6"/>
    <p:sldId id="300" r:id="rId7"/>
    <p:sldId id="293" r:id="rId8"/>
    <p:sldId id="268" r:id="rId9"/>
    <p:sldId id="271" r:id="rId10"/>
    <p:sldId id="270" r:id="rId11"/>
    <p:sldId id="269" r:id="rId12"/>
    <p:sldId id="275" r:id="rId13"/>
    <p:sldId id="279" r:id="rId14"/>
    <p:sldId id="276" r:id="rId15"/>
    <p:sldId id="280" r:id="rId16"/>
    <p:sldId id="277" r:id="rId17"/>
    <p:sldId id="294" r:id="rId18"/>
    <p:sldId id="295" r:id="rId19"/>
    <p:sldId id="296" r:id="rId20"/>
    <p:sldId id="297" r:id="rId21"/>
    <p:sldId id="298" r:id="rId22"/>
    <p:sldId id="299" r:id="rId23"/>
    <p:sldId id="272" r:id="rId24"/>
    <p:sldId id="282" r:id="rId25"/>
    <p:sldId id="286" r:id="rId26"/>
    <p:sldId id="288" r:id="rId27"/>
    <p:sldId id="301" r:id="rId28"/>
    <p:sldId id="289" r:id="rId29"/>
    <p:sldId id="287" r:id="rId30"/>
    <p:sldId id="273" r:id="rId31"/>
    <p:sldId id="291" r:id="rId32"/>
    <p:sldId id="302" r:id="rId33"/>
    <p:sldId id="303" r:id="rId34"/>
    <p:sldId id="304" r:id="rId35"/>
    <p:sldId id="305" r:id="rId36"/>
    <p:sldId id="274" r:id="rId37"/>
    <p:sldId id="29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4B0"/>
    <a:srgbClr val="7109B0"/>
    <a:srgbClr val="FFD073"/>
    <a:srgbClr val="876ED7"/>
    <a:srgbClr val="F8DD68"/>
    <a:srgbClr val="A3B3F7"/>
    <a:srgbClr val="FFF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622" autoAdjust="0"/>
  </p:normalViewPr>
  <p:slideViewPr>
    <p:cSldViewPr>
      <p:cViewPr varScale="1">
        <p:scale>
          <a:sx n="81" d="100"/>
          <a:sy n="81" d="100"/>
        </p:scale>
        <p:origin x="-70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97F1E-DAAF-4863-B223-B492D73B5C6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59BD-A504-4ABB-AA72-E7107BE82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7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46240"/>
            <a:ext cx="6400800" cy="1343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F651-28B0-4908-920F-06E3F6A25F4F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C0CB-6AFC-4529-8B45-FD1B7225294C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C151-79C8-4E00-B819-83EFF7C01CA9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8012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229600" cy="922114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4342682"/>
          </a:xfr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>
                <a:latin typeface="+mn-lt"/>
                <a:ea typeface="微软雅黑" panose="020B0503020204020204" pitchFamily="34" charset="-122"/>
              </a:defRPr>
            </a:lvl1pPr>
            <a:lvl2pPr marL="742950" indent="-285750">
              <a:lnSpc>
                <a:spcPts val="3000"/>
              </a:lnSpc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>
                <a:latin typeface="+mn-lt"/>
                <a:ea typeface="微软雅黑" panose="020B0503020204020204" pitchFamily="34" charset="-122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2D17-284C-4965-919B-EA530D889244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C2BD-4F6B-4BC4-9F74-32C275E81AAC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9899-9355-40E3-BA6A-2DB110EE27C9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16CC-6E01-4491-B918-BAD8CBE9C5E5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BC1C-507C-4370-88DD-AB2DD0046B67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811-959C-4FAA-BE57-80D40FA173B6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567-6D6C-47EF-AC56-FAC2CC738FDE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A27C-B263-450D-B15A-BEC81432BCD7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0C8B-4EC2-47CE-A811-32AD55A57CEA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07</a:t>
            </a:r>
            <a:r>
              <a:rPr lang="zh-CN" altLang="en-US" dirty="0" smtClean="0"/>
              <a:t>章 继承与派生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46240"/>
            <a:ext cx="6400800" cy="18470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 春季学期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北京林业大学 </a:t>
            </a:r>
            <a:r>
              <a:rPr lang="zh-CN" altLang="en-US" dirty="0"/>
              <a:t>理</a:t>
            </a:r>
            <a:r>
              <a:rPr lang="zh-CN" altLang="en-US" dirty="0" smtClean="0"/>
              <a:t>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派生类</a:t>
            </a:r>
            <a:r>
              <a:rPr lang="zh-CN" altLang="en-US" dirty="0" smtClean="0"/>
              <a:t>的内存（逻辑）布局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96752"/>
            <a:ext cx="4243280" cy="2354491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Base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base_value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string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base_name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setBase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strng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print();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00755" y="3753864"/>
            <a:ext cx="4250029" cy="2031325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Derived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 public 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derived_value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string 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derived_name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setDerived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strng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20698" y="1246795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Base );  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0892" y="1585349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Derived );  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22829" y="1169851"/>
            <a:ext cx="11400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输出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20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27974" y="1516680"/>
            <a:ext cx="11400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输出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40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28184" y="2317810"/>
            <a:ext cx="1584176" cy="3127415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6228184" y="2731607"/>
            <a:ext cx="1584176" cy="2653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base_value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28184" y="2996952"/>
            <a:ext cx="1584176" cy="756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base_name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28184" y="3753864"/>
            <a:ext cx="1584176" cy="2653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derived_value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28184" y="4019209"/>
            <a:ext cx="1584176" cy="756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derived_name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99992" y="2317811"/>
            <a:ext cx="1584176" cy="3127414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4499992" y="2731607"/>
            <a:ext cx="1584176" cy="2653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base_value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9992" y="2996952"/>
            <a:ext cx="1584176" cy="756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base_name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78874" y="5432365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 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73914" y="5427510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Derived 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7878926" y="2731607"/>
            <a:ext cx="210239" cy="1022257"/>
          </a:xfrm>
          <a:prstGeom prst="rightBrace">
            <a:avLst>
              <a:gd name="adj1" fmla="val 27208"/>
              <a:gd name="adj2" fmla="val 50000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062768" y="3034986"/>
            <a:ext cx="10823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吸收自基类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02740" y="6129296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派生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类对象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吸收了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基类的所有非静态数据成员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9" name="右大括号 28"/>
          <p:cNvSpPr/>
          <p:nvPr/>
        </p:nvSpPr>
        <p:spPr>
          <a:xfrm>
            <a:off x="7887763" y="3747269"/>
            <a:ext cx="210239" cy="1022257"/>
          </a:xfrm>
          <a:prstGeom prst="rightBrace">
            <a:avLst>
              <a:gd name="adj1" fmla="val 27208"/>
              <a:gd name="adj2" fmla="val 50000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061652" y="4019209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添加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 </a:t>
            </a:r>
            <a:r>
              <a:rPr lang="en-US" altLang="zh-CN" dirty="0" smtClean="0"/>
              <a:t>7.1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018" y="1186698"/>
            <a:ext cx="87414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从下面表示文档的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Document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类中派生出一个表示图书的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Book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类，使得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Book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还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具有分类、页数两个属性及相关的设置、查看功能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364088" y="2126901"/>
            <a:ext cx="3312368" cy="2354491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Document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name);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 name;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51520" y="3297327"/>
            <a:ext cx="3819208" cy="3323987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Book : public Document 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setBkPageNum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pnum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getBkPageNum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setBkName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string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getBkName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bkPageNum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bkName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3" name="左箭头 2"/>
          <p:cNvSpPr/>
          <p:nvPr/>
        </p:nvSpPr>
        <p:spPr>
          <a:xfrm rot="19979063">
            <a:off x="4378379" y="4610134"/>
            <a:ext cx="636491" cy="289897"/>
          </a:xfrm>
          <a:prstGeom prst="leftArrow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64088" y="5229200"/>
            <a:ext cx="2922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Book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类继承自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Document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4088" y="5567754"/>
            <a:ext cx="3098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Document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类派生出了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Book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5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派生过程中的访问控制：</a:t>
            </a:r>
            <a:r>
              <a:rPr lang="en-US" altLang="zh-CN" dirty="0" smtClean="0"/>
              <a:t>public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1268760"/>
            <a:ext cx="7272808" cy="4342682"/>
          </a:xfrm>
        </p:spPr>
        <p:txBody>
          <a:bodyPr/>
          <a:lstStyle/>
          <a:p>
            <a:r>
              <a:rPr lang="zh-CN" altLang="en-US" dirty="0" smtClean="0"/>
              <a:t>原则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：基类的 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protected </a:t>
            </a:r>
            <a:r>
              <a:rPr lang="zh-CN" altLang="en-US" dirty="0" smtClean="0"/>
              <a:t>成员在派生类中的访问属性保持不变</a:t>
            </a:r>
            <a:endParaRPr lang="en-US" altLang="zh-CN" dirty="0" smtClean="0"/>
          </a:p>
          <a:p>
            <a:r>
              <a:rPr lang="zh-CN" altLang="en-US" dirty="0" smtClean="0"/>
              <a:t>原则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：基类的 </a:t>
            </a:r>
            <a:r>
              <a:rPr lang="en-US" altLang="zh-CN" dirty="0" smtClean="0"/>
              <a:t>private </a:t>
            </a:r>
            <a:r>
              <a:rPr lang="zh-CN" altLang="en-US" dirty="0" smtClean="0"/>
              <a:t>成员不可被派生类直接访问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2636912"/>
            <a:ext cx="2952328" cy="332398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Clock {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setPrecision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hour, minute, second;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5453844" y="2641088"/>
            <a:ext cx="3482552" cy="3323987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ElecClock</a:t>
            </a:r>
            <a:r>
              <a:rPr lang="en-US" altLang="zh-CN" dirty="0"/>
              <a:t> : </a:t>
            </a:r>
            <a:r>
              <a:rPr lang="en-US" altLang="zh-CN" b="1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 Clock { </a:t>
            </a:r>
          </a:p>
          <a:p>
            <a:r>
              <a:rPr lang="en-US" altLang="zh-CN" b="1" dirty="0">
                <a:solidFill>
                  <a:srgbClr val="3814B0"/>
                </a:solidFill>
              </a:rPr>
              <a:t>public</a:t>
            </a:r>
            <a:r>
              <a:rPr lang="en-US" altLang="zh-CN" dirty="0">
                <a:solidFill>
                  <a:srgbClr val="3814B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3814B0"/>
                </a:solidFill>
              </a:rPr>
              <a:t>  void </a:t>
            </a:r>
            <a:r>
              <a:rPr lang="en-US" altLang="zh-CN" dirty="0" err="1">
                <a:solidFill>
                  <a:srgbClr val="3814B0"/>
                </a:solidFill>
              </a:rPr>
              <a:t>setTime</a:t>
            </a:r>
            <a:r>
              <a:rPr lang="en-US" altLang="zh-CN" dirty="0">
                <a:solidFill>
                  <a:srgbClr val="3814B0"/>
                </a:solidFill>
              </a:rPr>
              <a:t>(…);</a:t>
            </a:r>
          </a:p>
          <a:p>
            <a:r>
              <a:rPr lang="en-US" altLang="zh-CN" b="1" dirty="0" smtClean="0">
                <a:solidFill>
                  <a:srgbClr val="3814B0"/>
                </a:solidFill>
              </a:rPr>
              <a:t>protected</a:t>
            </a:r>
            <a:r>
              <a:rPr lang="en-US" altLang="zh-CN" dirty="0" smtClean="0">
                <a:solidFill>
                  <a:srgbClr val="3814B0"/>
                </a:solidFill>
              </a:rPr>
              <a:t>:</a:t>
            </a:r>
            <a:endParaRPr lang="en-US" altLang="zh-CN" dirty="0">
              <a:solidFill>
                <a:srgbClr val="3814B0"/>
              </a:solidFill>
            </a:endParaRPr>
          </a:p>
          <a:p>
            <a:r>
              <a:rPr lang="en-US" altLang="zh-CN" dirty="0">
                <a:solidFill>
                  <a:srgbClr val="3814B0"/>
                </a:solidFill>
              </a:rPr>
              <a:t>  void </a:t>
            </a:r>
            <a:r>
              <a:rPr lang="en-US" altLang="zh-CN" dirty="0" err="1">
                <a:solidFill>
                  <a:srgbClr val="3814B0"/>
                </a:solidFill>
              </a:rPr>
              <a:t>setName</a:t>
            </a:r>
            <a:r>
              <a:rPr lang="en-US" altLang="zh-CN" dirty="0">
                <a:solidFill>
                  <a:srgbClr val="3814B0"/>
                </a:solidFill>
              </a:rPr>
              <a:t>(…);</a:t>
            </a:r>
          </a:p>
          <a:p>
            <a:endParaRPr lang="en-US" altLang="zh-CN" dirty="0"/>
          </a:p>
          <a:p>
            <a:r>
              <a:rPr lang="en-US" altLang="zh-CN" dirty="0"/>
              <a:t>public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新增成员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  …</a:t>
            </a:r>
          </a:p>
          <a:p>
            <a:r>
              <a:rPr lang="en-US" altLang="zh-CN" dirty="0"/>
              <a:t>private: </a:t>
            </a:r>
            <a:r>
              <a:rPr lang="en-US" altLang="zh-CN" dirty="0" smtClean="0"/>
              <a:t>…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dirty="0"/>
          </a:p>
          <a:p>
            <a:r>
              <a:rPr lang="en-US" altLang="zh-CN" dirty="0"/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2195736" y="3073138"/>
            <a:ext cx="2088232" cy="1224136"/>
          </a:xfrm>
          <a:prstGeom prst="rect">
            <a:avLst/>
          </a:prstGeom>
          <a:noFill/>
          <a:ln w="12700">
            <a:solidFill>
              <a:srgbClr val="381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53844" y="3073138"/>
            <a:ext cx="2088232" cy="1224136"/>
          </a:xfrm>
          <a:prstGeom prst="rect">
            <a:avLst/>
          </a:prstGeom>
          <a:noFill/>
          <a:ln w="12700">
            <a:solidFill>
              <a:srgbClr val="381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4283968" y="3685206"/>
            <a:ext cx="1169876" cy="0"/>
          </a:xfrm>
          <a:prstGeom prst="straightConnector1">
            <a:avLst/>
          </a:prstGeom>
          <a:ln w="12700">
            <a:solidFill>
              <a:srgbClr val="7109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7504" y="2776750"/>
            <a:ext cx="180049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注意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：访问控制属性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在类的内部与在继承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方式中的意义不同，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前者在于控制类内部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对外部的可见性，后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者由于控制子类对父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类内部的可见性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569259" y="3194311"/>
            <a:ext cx="210239" cy="1022257"/>
          </a:xfrm>
          <a:prstGeom prst="rightBrace">
            <a:avLst>
              <a:gd name="adj1" fmla="val 27208"/>
              <a:gd name="adj2" fmla="val 50000"/>
            </a:avLst>
          </a:prstGeom>
          <a:ln w="12700">
            <a:solidFill>
              <a:srgbClr val="381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40730" y="3336107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注意：这里的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代码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吸收自基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无须添加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07935" y="6165304"/>
            <a:ext cx="688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子类 </a:t>
            </a:r>
            <a:r>
              <a:rPr lang="en-US" altLang="zh-CN" sz="14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ElecClock</a:t>
            </a: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新增的成员函数，无论是何种访问控制属性，都可以直接访问父类</a:t>
            </a:r>
            <a:endParaRPr lang="en-US" altLang="zh-CN" sz="14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public </a:t>
            </a:r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和 </a:t>
            </a: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protected </a:t>
            </a:r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</a:t>
            </a:r>
            <a:endParaRPr lang="en-US" altLang="zh-CN" sz="14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4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r>
              <a:rPr lang="en-US" altLang="zh-CN" dirty="0" smtClean="0"/>
              <a:t>7.2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28618"/>
            <a:ext cx="2952328" cy="343170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Clock {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setTime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(…){}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(…){}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setPrecision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(…){}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hour, minute, second;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3203848" y="1228618"/>
            <a:ext cx="3600400" cy="3431709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ElecClock</a:t>
            </a:r>
            <a:r>
              <a:rPr lang="en-US" altLang="zh-CN" dirty="0"/>
              <a:t> : </a:t>
            </a:r>
            <a:r>
              <a:rPr lang="en-US" altLang="zh-CN" b="1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 Clock { </a:t>
            </a:r>
          </a:p>
          <a:p>
            <a:r>
              <a:rPr lang="en-US" altLang="zh-CN" dirty="0" smtClean="0"/>
              <a:t>private: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新增数据成员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value;</a:t>
            </a:r>
          </a:p>
          <a:p>
            <a:r>
              <a:rPr lang="en-US" altLang="zh-CN" dirty="0" smtClean="0"/>
              <a:t>public: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void foo1() { </a:t>
            </a:r>
            <a:r>
              <a:rPr lang="en-US" altLang="zh-CN" dirty="0" err="1" smtClean="0"/>
              <a:t>setTime</a:t>
            </a:r>
            <a:r>
              <a:rPr lang="en-US" altLang="zh-CN" dirty="0" smtClean="0"/>
              <a:t>(…);  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void foo2() { </a:t>
            </a:r>
            <a:r>
              <a:rPr lang="en-US" altLang="zh-CN" dirty="0" err="1" smtClean="0"/>
              <a:t>setName</a:t>
            </a:r>
            <a:r>
              <a:rPr lang="en-US" altLang="zh-CN" dirty="0" smtClean="0"/>
              <a:t>(…);      }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void foo3() { </a:t>
            </a:r>
            <a:r>
              <a:rPr lang="en-US" altLang="zh-CN" dirty="0" err="1" smtClean="0"/>
              <a:t>setPrecision</a:t>
            </a:r>
            <a:r>
              <a:rPr lang="en-US" altLang="zh-CN" dirty="0" smtClean="0"/>
              <a:t>(…); }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void print() 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hour;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7020272" y="2656828"/>
            <a:ext cx="776599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RIGHT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7004783" y="3573016"/>
            <a:ext cx="792088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WRONG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7004783" y="3114922"/>
            <a:ext cx="792088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RIGHT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004783" y="3972655"/>
            <a:ext cx="792088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WRONG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07504" y="5809602"/>
            <a:ext cx="8856984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 C2248: ‘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setPrecision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’: cannot access private member declared in class ‘Clock’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504" y="54359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VC 6.0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报错信息：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107504" y="4830389"/>
            <a:ext cx="669674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 Clock clock1; clock1.setName();                   }</a:t>
            </a:r>
          </a:p>
        </p:txBody>
      </p:sp>
      <p:sp>
        <p:nvSpPr>
          <p:cNvPr id="14" name="矩形 13"/>
          <p:cNvSpPr/>
          <p:nvPr/>
        </p:nvSpPr>
        <p:spPr>
          <a:xfrm>
            <a:off x="7004783" y="4840261"/>
            <a:ext cx="792088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WRONG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07504" y="6231483"/>
            <a:ext cx="8856984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 C2248: ‘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’: cannot access protected member declared in class ‘Clock’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派生过程中的访问控制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private </a:t>
            </a:r>
            <a:r>
              <a:rPr lang="zh-CN" altLang="en-US" dirty="0"/>
              <a:t>继承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763688" y="1268760"/>
            <a:ext cx="7272808" cy="4342682"/>
          </a:xfrm>
        </p:spPr>
        <p:txBody>
          <a:bodyPr/>
          <a:lstStyle/>
          <a:p>
            <a:r>
              <a:rPr lang="zh-CN" altLang="en-US" dirty="0" smtClean="0"/>
              <a:t>原则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：基类的 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protected </a:t>
            </a:r>
            <a:r>
              <a:rPr lang="zh-CN" altLang="en-US" dirty="0" smtClean="0"/>
              <a:t>成员在派生类中的访问属性变为 </a:t>
            </a:r>
            <a:r>
              <a:rPr lang="en-US" altLang="zh-CN" dirty="0" smtClean="0"/>
              <a:t>private </a:t>
            </a:r>
          </a:p>
          <a:p>
            <a:r>
              <a:rPr lang="zh-CN" altLang="en-US" dirty="0" smtClean="0"/>
              <a:t>原则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：基类的 </a:t>
            </a:r>
            <a:r>
              <a:rPr lang="en-US" altLang="zh-CN" dirty="0" smtClean="0"/>
              <a:t>private </a:t>
            </a:r>
            <a:r>
              <a:rPr lang="zh-CN" altLang="en-US" dirty="0" smtClean="0"/>
              <a:t>成员不可被派生类直接访问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2195736" y="2636912"/>
            <a:ext cx="2952328" cy="332398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Clock {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setPrecision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hour, minute, second;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5453844" y="2641088"/>
            <a:ext cx="3482552" cy="3323987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ElecClock</a:t>
            </a:r>
            <a:r>
              <a:rPr lang="en-US" altLang="zh-CN" dirty="0"/>
              <a:t> : </a:t>
            </a:r>
            <a:r>
              <a:rPr lang="en-US" altLang="zh-CN" b="1" dirty="0" smtClean="0">
                <a:solidFill>
                  <a:srgbClr val="FF0000"/>
                </a:solidFill>
              </a:rPr>
              <a:t>private</a:t>
            </a:r>
            <a:r>
              <a:rPr lang="en-US" altLang="zh-CN" dirty="0" smtClean="0"/>
              <a:t> </a:t>
            </a:r>
            <a:r>
              <a:rPr lang="en-US" altLang="zh-CN" dirty="0"/>
              <a:t>Clock { </a:t>
            </a:r>
          </a:p>
          <a:p>
            <a:r>
              <a:rPr lang="en-US" altLang="zh-CN" b="1" dirty="0" smtClean="0">
                <a:solidFill>
                  <a:srgbClr val="3814B0"/>
                </a:solidFill>
              </a:rPr>
              <a:t>private</a:t>
            </a:r>
            <a:r>
              <a:rPr lang="en-US" altLang="zh-CN" dirty="0" smtClean="0">
                <a:solidFill>
                  <a:srgbClr val="3814B0"/>
                </a:solidFill>
              </a:rPr>
              <a:t>:</a:t>
            </a:r>
            <a:endParaRPr lang="en-US" altLang="zh-CN" dirty="0">
              <a:solidFill>
                <a:srgbClr val="3814B0"/>
              </a:solidFill>
            </a:endParaRPr>
          </a:p>
          <a:p>
            <a:r>
              <a:rPr lang="en-US" altLang="zh-CN" dirty="0">
                <a:solidFill>
                  <a:srgbClr val="3814B0"/>
                </a:solidFill>
              </a:rPr>
              <a:t>  void </a:t>
            </a:r>
            <a:r>
              <a:rPr lang="en-US" altLang="zh-CN" dirty="0" err="1">
                <a:solidFill>
                  <a:srgbClr val="3814B0"/>
                </a:solidFill>
              </a:rPr>
              <a:t>setTime</a:t>
            </a:r>
            <a:r>
              <a:rPr lang="en-US" altLang="zh-CN" dirty="0">
                <a:solidFill>
                  <a:srgbClr val="3814B0"/>
                </a:solidFill>
              </a:rPr>
              <a:t>(…);</a:t>
            </a:r>
          </a:p>
          <a:p>
            <a:r>
              <a:rPr lang="en-US" altLang="zh-CN" b="1" dirty="0" smtClean="0">
                <a:solidFill>
                  <a:srgbClr val="3814B0"/>
                </a:solidFill>
              </a:rPr>
              <a:t>private</a:t>
            </a:r>
            <a:r>
              <a:rPr lang="en-US" altLang="zh-CN" dirty="0" smtClean="0">
                <a:solidFill>
                  <a:srgbClr val="3814B0"/>
                </a:solidFill>
              </a:rPr>
              <a:t>:</a:t>
            </a:r>
            <a:endParaRPr lang="en-US" altLang="zh-CN" dirty="0">
              <a:solidFill>
                <a:srgbClr val="3814B0"/>
              </a:solidFill>
            </a:endParaRPr>
          </a:p>
          <a:p>
            <a:r>
              <a:rPr lang="en-US" altLang="zh-CN" dirty="0">
                <a:solidFill>
                  <a:srgbClr val="3814B0"/>
                </a:solidFill>
              </a:rPr>
              <a:t>  void </a:t>
            </a:r>
            <a:r>
              <a:rPr lang="en-US" altLang="zh-CN" dirty="0" err="1">
                <a:solidFill>
                  <a:srgbClr val="3814B0"/>
                </a:solidFill>
              </a:rPr>
              <a:t>setName</a:t>
            </a:r>
            <a:r>
              <a:rPr lang="en-US" altLang="zh-CN" dirty="0">
                <a:solidFill>
                  <a:srgbClr val="3814B0"/>
                </a:solidFill>
              </a:rPr>
              <a:t>(…);</a:t>
            </a:r>
          </a:p>
          <a:p>
            <a:endParaRPr lang="en-US" altLang="zh-CN" dirty="0"/>
          </a:p>
          <a:p>
            <a:r>
              <a:rPr lang="en-US" altLang="zh-CN" dirty="0"/>
              <a:t>public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新增成员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  …</a:t>
            </a:r>
          </a:p>
          <a:p>
            <a:r>
              <a:rPr lang="en-US" altLang="zh-CN" dirty="0"/>
              <a:t>private: </a:t>
            </a:r>
            <a:r>
              <a:rPr lang="en-US" altLang="zh-CN" dirty="0" smtClean="0"/>
              <a:t>…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dirty="0"/>
          </a:p>
          <a:p>
            <a:r>
              <a:rPr lang="en-US" altLang="zh-CN" dirty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2195736" y="3073138"/>
            <a:ext cx="2088232" cy="1224136"/>
          </a:xfrm>
          <a:prstGeom prst="rect">
            <a:avLst/>
          </a:prstGeom>
          <a:noFill/>
          <a:ln w="12700">
            <a:solidFill>
              <a:srgbClr val="381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53844" y="3073138"/>
            <a:ext cx="2088232" cy="1224136"/>
          </a:xfrm>
          <a:prstGeom prst="rect">
            <a:avLst/>
          </a:prstGeom>
          <a:noFill/>
          <a:ln w="12700">
            <a:solidFill>
              <a:srgbClr val="381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>
            <a:off x="4283968" y="3685206"/>
            <a:ext cx="1169876" cy="0"/>
          </a:xfrm>
          <a:prstGeom prst="straightConnector1">
            <a:avLst/>
          </a:prstGeom>
          <a:ln w="12700">
            <a:solidFill>
              <a:srgbClr val="7109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号 9"/>
          <p:cNvSpPr/>
          <p:nvPr/>
        </p:nvSpPr>
        <p:spPr>
          <a:xfrm>
            <a:off x="7569259" y="3194311"/>
            <a:ext cx="210239" cy="1022257"/>
          </a:xfrm>
          <a:prstGeom prst="rightBrace">
            <a:avLst>
              <a:gd name="adj1" fmla="val 27208"/>
              <a:gd name="adj2" fmla="val 50000"/>
            </a:avLst>
          </a:prstGeom>
          <a:ln w="12700">
            <a:solidFill>
              <a:srgbClr val="381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40730" y="3336107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注意：这里的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代码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吸收自基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无须添加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9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r>
              <a:rPr lang="en-US" altLang="zh-CN" dirty="0" smtClean="0"/>
              <a:t>7.3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24744"/>
            <a:ext cx="2952328" cy="343170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Clock {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setTime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(…){}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(…){}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setPrecision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(…){}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hour, minute, second;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3203848" y="1124744"/>
            <a:ext cx="3600400" cy="3431709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ElecClock</a:t>
            </a:r>
            <a:r>
              <a:rPr lang="en-US" altLang="zh-CN" dirty="0"/>
              <a:t> : </a:t>
            </a:r>
            <a:r>
              <a:rPr lang="en-US" altLang="zh-CN" b="1" dirty="0" smtClean="0">
                <a:solidFill>
                  <a:srgbClr val="FF0000"/>
                </a:solidFill>
              </a:rPr>
              <a:t>private</a:t>
            </a:r>
            <a:r>
              <a:rPr lang="en-US" altLang="zh-CN" dirty="0" smtClean="0"/>
              <a:t> </a:t>
            </a:r>
            <a:r>
              <a:rPr lang="en-US" altLang="zh-CN" dirty="0"/>
              <a:t>Clock { </a:t>
            </a:r>
          </a:p>
          <a:p>
            <a:r>
              <a:rPr lang="en-US" altLang="zh-CN" dirty="0" smtClean="0"/>
              <a:t>private: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新增数据成员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value;</a:t>
            </a:r>
          </a:p>
          <a:p>
            <a:r>
              <a:rPr lang="en-US" altLang="zh-CN" dirty="0" smtClean="0"/>
              <a:t>public: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void foo1() { </a:t>
            </a:r>
            <a:r>
              <a:rPr lang="en-US" altLang="zh-CN" dirty="0" err="1" smtClean="0"/>
              <a:t>setTime</a:t>
            </a:r>
            <a:r>
              <a:rPr lang="en-US" altLang="zh-CN" dirty="0" smtClean="0"/>
              <a:t>(…);  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void foo2() { </a:t>
            </a:r>
            <a:r>
              <a:rPr lang="en-US" altLang="zh-CN" dirty="0" err="1" smtClean="0"/>
              <a:t>setName</a:t>
            </a:r>
            <a:r>
              <a:rPr lang="en-US" altLang="zh-CN" dirty="0" smtClean="0"/>
              <a:t>(…);      }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void foo3() { </a:t>
            </a:r>
            <a:r>
              <a:rPr lang="en-US" altLang="zh-CN" dirty="0" err="1" smtClean="0"/>
              <a:t>setPrecision</a:t>
            </a:r>
            <a:r>
              <a:rPr lang="en-US" altLang="zh-CN" dirty="0" smtClean="0"/>
              <a:t>(…); }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void print() 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hour;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7020272" y="2552954"/>
            <a:ext cx="776599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RIGHT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7004783" y="3469142"/>
            <a:ext cx="792088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WRONG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7004783" y="3011048"/>
            <a:ext cx="792088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RIGHT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004783" y="3868781"/>
            <a:ext cx="792088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WRONG</a:t>
            </a:r>
            <a:endParaRPr lang="zh-CN" altLang="en-US" sz="1400" dirty="0"/>
          </a:p>
        </p:txBody>
      </p:sp>
      <p:sp>
        <p:nvSpPr>
          <p:cNvPr id="13" name="TextBox 3"/>
          <p:cNvSpPr txBox="1"/>
          <p:nvPr/>
        </p:nvSpPr>
        <p:spPr>
          <a:xfrm>
            <a:off x="107504" y="4700469"/>
            <a:ext cx="6696744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Clock clock1;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clock1.setTime(…);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ElecClock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clock2;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clock2.setTime(…);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矩形 13"/>
          <p:cNvSpPr/>
          <p:nvPr/>
        </p:nvSpPr>
        <p:spPr>
          <a:xfrm>
            <a:off x="2395201" y="6093296"/>
            <a:ext cx="792088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WRONG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395201" y="5436485"/>
            <a:ext cx="792088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RIGHT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15" y="5385963"/>
            <a:ext cx="4567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setTime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是基类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Clock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的接口，可以被类外部访问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35215" y="5975702"/>
            <a:ext cx="5141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通过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private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继承，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setTime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被吸收为子类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ElecClock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private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成员函数，不可以被类外部访问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派生过程中的访问控制：</a:t>
            </a:r>
            <a:r>
              <a:rPr lang="en-US" altLang="zh-CN" dirty="0" smtClean="0"/>
              <a:t>protected </a:t>
            </a:r>
            <a:r>
              <a:rPr lang="zh-CN" altLang="en-US" dirty="0"/>
              <a:t>继承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9512" y="148478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自学，参考书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260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页（第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版）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2204864"/>
            <a:ext cx="7272808" cy="4342682"/>
          </a:xfrm>
        </p:spPr>
        <p:txBody>
          <a:bodyPr/>
          <a:lstStyle/>
          <a:p>
            <a:r>
              <a:rPr lang="zh-CN" altLang="en-US" dirty="0" smtClean="0"/>
              <a:t>原则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：基类的 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protected </a:t>
            </a:r>
            <a:r>
              <a:rPr lang="zh-CN" altLang="en-US" dirty="0" smtClean="0"/>
              <a:t>成员在派生类中的访问属性变为 </a:t>
            </a:r>
            <a:r>
              <a:rPr lang="en-US" altLang="zh-CN" dirty="0" smtClean="0"/>
              <a:t>protected </a:t>
            </a:r>
          </a:p>
          <a:p>
            <a:r>
              <a:rPr lang="zh-CN" altLang="en-US" dirty="0" smtClean="0"/>
              <a:t>原则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：基类的 </a:t>
            </a:r>
            <a:r>
              <a:rPr lang="en-US" altLang="zh-CN" dirty="0" smtClean="0"/>
              <a:t>private </a:t>
            </a:r>
            <a:r>
              <a:rPr lang="zh-CN" altLang="en-US" dirty="0" smtClean="0"/>
              <a:t>成员不可被派生类直接访问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5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protected </a:t>
            </a:r>
            <a:r>
              <a:rPr lang="zh-CN" altLang="en-US" dirty="0"/>
              <a:t>成员的特点与作用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95400" y="1905000"/>
            <a:ext cx="7239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对建立其所在类对象的模块来说，它与 </a:t>
            </a:r>
            <a:r>
              <a:rPr lang="en-US" altLang="zh-CN" smtClean="0"/>
              <a:t>private </a:t>
            </a:r>
            <a:r>
              <a:rPr lang="zh-CN" altLang="en-US" smtClean="0"/>
              <a:t>成员的性质相同。</a:t>
            </a:r>
          </a:p>
          <a:p>
            <a:r>
              <a:rPr lang="zh-CN" altLang="en-US" smtClean="0"/>
              <a:t>对于其派生类来说，它与 </a:t>
            </a:r>
            <a:r>
              <a:rPr lang="en-US" altLang="zh-CN" smtClean="0"/>
              <a:t>public </a:t>
            </a:r>
            <a:r>
              <a:rPr lang="zh-CN" altLang="en-US" smtClean="0"/>
              <a:t>成员的性质相同。</a:t>
            </a:r>
          </a:p>
          <a:p>
            <a:r>
              <a:rPr lang="zh-CN" altLang="en-US" smtClean="0"/>
              <a:t>既实现了数据隐藏，又方便继承，实现代码重用。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4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用派生来实现“类型的兼容”</a:t>
            </a:r>
            <a:endParaRPr lang="zh-CN" altLang="en-US" dirty="0"/>
          </a:p>
        </p:txBody>
      </p:sp>
      <p:sp>
        <p:nvSpPr>
          <p:cNvPr id="6" name="文本框 3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8550985" y="30597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5673698" y="3545497"/>
            <a:ext cx="322395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b="1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shape);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27279"/>
            <a:ext cx="1187574" cy="118757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1520" y="1844824"/>
            <a:ext cx="576064" cy="576064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1520" y="2654914"/>
            <a:ext cx="576064" cy="57606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251520" y="3465004"/>
            <a:ext cx="648072" cy="57606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51520" y="4275094"/>
            <a:ext cx="648072" cy="576064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正五边形 13"/>
          <p:cNvSpPr/>
          <p:nvPr/>
        </p:nvSpPr>
        <p:spPr>
          <a:xfrm>
            <a:off x="251520" y="5085184"/>
            <a:ext cx="681934" cy="576064"/>
          </a:xfrm>
          <a:prstGeom prst="pentag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2"/>
          <p:cNvSpPr txBox="1"/>
          <p:nvPr/>
        </p:nvSpPr>
        <p:spPr>
          <a:xfrm>
            <a:off x="1085853" y="2016218"/>
            <a:ext cx="2967479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1400" b="1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drawSquare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3"/>
          <p:cNvSpPr txBox="1"/>
          <p:nvPr/>
        </p:nvSpPr>
        <p:spPr>
          <a:xfrm>
            <a:off x="1085853" y="2824408"/>
            <a:ext cx="2967479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1400" b="1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drawCircle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ci);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4"/>
          <p:cNvSpPr txBox="1"/>
          <p:nvPr/>
        </p:nvSpPr>
        <p:spPr>
          <a:xfrm>
            <a:off x="1085853" y="3632598"/>
            <a:ext cx="3464410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1400" b="1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drawTriangle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本框 15"/>
          <p:cNvSpPr txBox="1"/>
          <p:nvPr/>
        </p:nvSpPr>
        <p:spPr>
          <a:xfrm>
            <a:off x="1085853" y="4440788"/>
            <a:ext cx="3961341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1400" b="1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drawRoundedRect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RoundedRect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rr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6"/>
          <p:cNvSpPr txBox="1"/>
          <p:nvPr/>
        </p:nvSpPr>
        <p:spPr>
          <a:xfrm>
            <a:off x="1085853" y="5248979"/>
            <a:ext cx="3365024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1400" b="1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drawPentagon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Pentagon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文本框 23"/>
          <p:cNvSpPr txBox="1"/>
          <p:nvPr/>
        </p:nvSpPr>
        <p:spPr>
          <a:xfrm>
            <a:off x="6802753" y="2310648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用户所需要的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1" name="文本框 24"/>
          <p:cNvSpPr txBox="1"/>
          <p:nvPr/>
        </p:nvSpPr>
        <p:spPr>
          <a:xfrm>
            <a:off x="5421166" y="4136524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(1)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易于访问的统一的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接口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2" name="文本框 25"/>
          <p:cNvSpPr txBox="1"/>
          <p:nvPr/>
        </p:nvSpPr>
        <p:spPr>
          <a:xfrm>
            <a:off x="5421166" y="4692752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(2)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可操作不同类型的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接口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3" name="文本框 26"/>
          <p:cNvSpPr txBox="1"/>
          <p:nvPr/>
        </p:nvSpPr>
        <p:spPr>
          <a:xfrm>
            <a:off x="5421166" y="5248979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(3)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可屏蔽实现细节的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接口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7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下箭头 4"/>
          <p:cNvSpPr/>
          <p:nvPr/>
        </p:nvSpPr>
        <p:spPr>
          <a:xfrm>
            <a:off x="4067944" y="2296719"/>
            <a:ext cx="256615" cy="2489751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229600" cy="922114"/>
          </a:xfrm>
        </p:spPr>
        <p:txBody>
          <a:bodyPr/>
          <a:lstStyle/>
          <a:p>
            <a:r>
              <a:rPr lang="zh-CN" altLang="en-US" dirty="0"/>
              <a:t>用派生来实现</a:t>
            </a:r>
            <a:r>
              <a:rPr lang="zh-CN" altLang="en-US" dirty="0" smtClean="0"/>
              <a:t>“类型的兼容”（续）</a:t>
            </a:r>
            <a:endParaRPr lang="zh-CN" altLang="en-US" dirty="0"/>
          </a:p>
        </p:txBody>
      </p:sp>
      <p:sp>
        <p:nvSpPr>
          <p:cNvPr id="7" name="文本框 3"/>
          <p:cNvSpPr txBox="1"/>
          <p:nvPr/>
        </p:nvSpPr>
        <p:spPr>
          <a:xfrm>
            <a:off x="2498113" y="1338576"/>
            <a:ext cx="322395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b="1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shape);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3512814" y="186631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endParaRPr lang="zh-CN" alt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2615133" y="2276872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Square : public Shape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2615133" y="2783629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Circle : public Shape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2390712" y="3290386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Triangle : public Shape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4081" y="3797143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RoundedRect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public Shape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2390712" y="4303900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Pentagon : public Shape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3429855" y="4789930"/>
            <a:ext cx="15327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public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继承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2547004" y="5679533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子类看起来和父类一样（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is-a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3"/>
          <p:cNvSpPr txBox="1"/>
          <p:nvPr/>
        </p:nvSpPr>
        <p:spPr>
          <a:xfrm>
            <a:off x="2054081" y="6394797"/>
            <a:ext cx="461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父类的几乎所有功能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88239" y="5235280"/>
            <a:ext cx="216024" cy="376837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091252" y="6007734"/>
            <a:ext cx="216024" cy="376837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6"/>
          <p:cNvSpPr txBox="1"/>
          <p:nvPr/>
        </p:nvSpPr>
        <p:spPr>
          <a:xfrm>
            <a:off x="7118683" y="6049981"/>
            <a:ext cx="19800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“is-a”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表示对象间的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的关系，在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这里，子类是一种父类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/>
      <p:bldP spid="17" grpId="0" animBg="1"/>
      <p:bldP spid="18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48572"/>
            <a:ext cx="6840760" cy="1152128"/>
          </a:xfrm>
        </p:spPr>
        <p:txBody>
          <a:bodyPr/>
          <a:lstStyle/>
          <a:p>
            <a:r>
              <a:rPr lang="zh-CN" altLang="en-US" dirty="0"/>
              <a:t>对象与</a:t>
            </a:r>
            <a:r>
              <a:rPr lang="zh-CN" altLang="en-US" dirty="0" smtClean="0"/>
              <a:t>类的关系：反映了个体与同类群体间的共性关系</a:t>
            </a:r>
            <a:endParaRPr lang="en-US" altLang="zh-CN" dirty="0" smtClean="0"/>
          </a:p>
          <a:p>
            <a:r>
              <a:rPr lang="zh-CN" altLang="en-US" dirty="0" smtClean="0"/>
              <a:t>抽象的层次：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544" y="28365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几何体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3549" y="323446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二维几何体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3549" y="24218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维几何体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47205" y="36109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凸多边形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47205" y="283653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非凸多边形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33749" y="4022879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直线围成的凸多边形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33749" y="360137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围成的凸多边形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33749" y="32344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凸多边形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602" y="32621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508" y="36741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三角形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11508" y="40861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六边形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1403648" y="2582615"/>
            <a:ext cx="144016" cy="846385"/>
          </a:xfrm>
          <a:prstGeom prst="leftBrace">
            <a:avLst>
              <a:gd name="adj1" fmla="val 2853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2998663" y="2980546"/>
            <a:ext cx="144016" cy="846385"/>
          </a:xfrm>
          <a:prstGeom prst="leftBrace">
            <a:avLst>
              <a:gd name="adj1" fmla="val 2853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4325391" y="3356998"/>
            <a:ext cx="144016" cy="846385"/>
          </a:xfrm>
          <a:prstGeom prst="leftBrace">
            <a:avLst>
              <a:gd name="adj1" fmla="val 2853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6809489" y="3429000"/>
            <a:ext cx="138775" cy="1532245"/>
          </a:xfrm>
          <a:prstGeom prst="leftBrace">
            <a:avLst>
              <a:gd name="adj1" fmla="val 2853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20272" y="4602614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866425">
            <a:off x="756834" y="4761843"/>
            <a:ext cx="6602379" cy="5669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非常抽象， 比较抽象， 比较具体， 非常具体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 rot="830820">
            <a:off x="582645" y="5305784"/>
            <a:ext cx="646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层的实体不仅具有上一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层实体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的属性和行为，还具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有自身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独有的属性和行为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229600" cy="922114"/>
          </a:xfrm>
        </p:spPr>
        <p:txBody>
          <a:bodyPr/>
          <a:lstStyle/>
          <a:p>
            <a:r>
              <a:rPr lang="zh-CN" altLang="en-US" dirty="0"/>
              <a:t>用派生来实现“类型的兼容”（续）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228618"/>
            <a:ext cx="2952328" cy="1169551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Base {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displayBase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“Base”;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07504" y="2492896"/>
            <a:ext cx="2952328" cy="1169551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Derived: public Base {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displayDerived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“Derived”;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107504" y="3757174"/>
            <a:ext cx="2952328" cy="235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Base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Derived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base </a:t>
            </a:r>
            <a:r>
              <a:rPr lang="en-US" altLang="zh-CN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derived;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base.displayBase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base.displayDerived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9" name="矩形 8"/>
          <p:cNvSpPr/>
          <p:nvPr/>
        </p:nvSpPr>
        <p:spPr>
          <a:xfrm>
            <a:off x="2671532" y="5157192"/>
            <a:ext cx="776599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RIGHT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71532" y="5473100"/>
            <a:ext cx="792088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WRONG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347864" y="5823633"/>
            <a:ext cx="56886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 C2039: ‘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displayDerived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’: is not a member of ‘Base’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3463620" y="5445224"/>
            <a:ext cx="2044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VC 6.0 </a:t>
            </a:r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报错信息：</a:t>
            </a:r>
            <a:endParaRPr lang="en-US" altLang="zh-CN" sz="14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文本框 10"/>
          <p:cNvSpPr txBox="1"/>
          <p:nvPr/>
        </p:nvSpPr>
        <p:spPr>
          <a:xfrm>
            <a:off x="3588772" y="1228618"/>
            <a:ext cx="520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(1)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子类是一种父类，可以用子类对象给父类对象赋值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3558375" y="1676611"/>
            <a:ext cx="520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(2)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赋值之后，子类对象可以作为父类对象来使用，但              只能使用从父类继承来（可见）的成员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3995936" y="2488250"/>
            <a:ext cx="464624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子类对象可以隐含转换为父类对象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子类对象可以初始化基类对象的引用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子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类对象的地址可以隐含转换为指向父类的指针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4355976" y="3279904"/>
            <a:ext cx="2952328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 &amp;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rbase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derived;</a:t>
            </a:r>
          </a:p>
        </p:txBody>
      </p:sp>
      <p:sp>
        <p:nvSpPr>
          <p:cNvPr id="17" name="TextBox 3"/>
          <p:cNvSpPr txBox="1"/>
          <p:nvPr/>
        </p:nvSpPr>
        <p:spPr>
          <a:xfrm>
            <a:off x="4355976" y="4239165"/>
            <a:ext cx="2952328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 *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&amp;derived;</a:t>
            </a:r>
          </a:p>
        </p:txBody>
      </p:sp>
    </p:spTree>
    <p:extLst>
      <p:ext uri="{BB962C8B-B14F-4D97-AF65-F5344CB8AC3E}">
        <p14:creationId xmlns:p14="http://schemas.microsoft.com/office/powerpoint/2010/main" val="33577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229600" cy="922114"/>
          </a:xfrm>
        </p:spPr>
        <p:txBody>
          <a:bodyPr/>
          <a:lstStyle/>
          <a:p>
            <a:r>
              <a:rPr lang="zh-CN" altLang="en-US" dirty="0"/>
              <a:t>用派生来实现“类型的兼容”（续）</a:t>
            </a:r>
          </a:p>
        </p:txBody>
      </p:sp>
      <p:sp>
        <p:nvSpPr>
          <p:cNvPr id="6" name="文本框 3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07504" y="1306206"/>
            <a:ext cx="894510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Base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Derived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base </a:t>
            </a:r>
            <a:r>
              <a:rPr lang="en-US" altLang="zh-CN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derived;   Base &amp;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derived;   Base *</a:t>
            </a:r>
            <a:r>
              <a:rPr lang="en-US" altLang="zh-CN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&amp;derived;  Derived *</a:t>
            </a:r>
            <a:r>
              <a:rPr lang="en-US" altLang="zh-CN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&amp;derived;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3635896" y="3284984"/>
            <a:ext cx="1368152" cy="252028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3635896" y="3728643"/>
            <a:ext cx="1368152" cy="756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Base’s </a:t>
            </a:r>
          </a:p>
          <a:p>
            <a:pPr algn="ctr"/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members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5896" y="4485555"/>
            <a:ext cx="1368152" cy="756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Derived’s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 </a:t>
            </a:r>
          </a:p>
          <a:p>
            <a:pPr algn="ctr"/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members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1148129" y="3574754"/>
            <a:ext cx="127791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pb|0x00ff01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上下箭头 11"/>
          <p:cNvSpPr/>
          <p:nvPr/>
        </p:nvSpPr>
        <p:spPr>
          <a:xfrm>
            <a:off x="3347864" y="3728643"/>
            <a:ext cx="144016" cy="756912"/>
          </a:xfrm>
          <a:prstGeom prst="upDownArrow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下箭头 12"/>
          <p:cNvSpPr/>
          <p:nvPr/>
        </p:nvSpPr>
        <p:spPr>
          <a:xfrm>
            <a:off x="5076056" y="3728643"/>
            <a:ext cx="144016" cy="1513824"/>
          </a:xfrm>
          <a:prstGeom prst="upDownArrow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292080" y="3728643"/>
            <a:ext cx="6480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3728643"/>
            <a:ext cx="6480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8"/>
          <p:cNvSpPr txBox="1"/>
          <p:nvPr/>
        </p:nvSpPr>
        <p:spPr>
          <a:xfrm>
            <a:off x="6019237" y="3574754"/>
            <a:ext cx="127791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pd|0x00ff01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9"/>
          <p:cNvSpPr txBox="1"/>
          <p:nvPr/>
        </p:nvSpPr>
        <p:spPr>
          <a:xfrm>
            <a:off x="535836" y="4386957"/>
            <a:ext cx="19800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pb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指针是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的，所以只能访问由子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Derived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继承来的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公有成员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pb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-&gt;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displayBase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8" name="文本框 20"/>
          <p:cNvSpPr txBox="1"/>
          <p:nvPr/>
        </p:nvSpPr>
        <p:spPr>
          <a:xfrm>
            <a:off x="5940152" y="4386957"/>
            <a:ext cx="2339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pd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指针是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Derived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的，所以可以访问所有公有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pd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-&gt;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displayBase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();</a:t>
            </a:r>
          </a:p>
          <a:p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pd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-&gt;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displayDerived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" name="文本框 2"/>
          <p:cNvSpPr txBox="1"/>
          <p:nvPr/>
        </p:nvSpPr>
        <p:spPr>
          <a:xfrm>
            <a:off x="539551" y="316101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/>
              <a:t>指向派生类</a:t>
            </a:r>
            <a:r>
              <a:rPr lang="zh-CN" altLang="en-US" dirty="0" smtClean="0"/>
              <a:t>的基类指针</a:t>
            </a:r>
            <a:endParaRPr lang="zh-CN" altLang="en-US" dirty="0"/>
          </a:p>
        </p:txBody>
      </p:sp>
      <p:sp>
        <p:nvSpPr>
          <p:cNvPr id="20" name="文本框 21"/>
          <p:cNvSpPr txBox="1"/>
          <p:nvPr/>
        </p:nvSpPr>
        <p:spPr>
          <a:xfrm>
            <a:off x="5940152" y="319562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/>
              <a:t>指向派生类</a:t>
            </a:r>
            <a:r>
              <a:rPr lang="zh-CN" altLang="en-US" dirty="0" smtClean="0"/>
              <a:t>的派生类指针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39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类型兼容规则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一个公有派生类的对象在使用上可以被当作基类的对象，反之则禁止。具体表现在：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派生类的对象可以被赋值给基类对象。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派生类的对象可以初始化基类的引用。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指向基类的指针也可以指向派生类。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通过基类对象名、指针只能使用从基类继承的成员</a:t>
            </a:r>
          </a:p>
        </p:txBody>
      </p:sp>
    </p:spTree>
    <p:extLst>
      <p:ext uri="{BB962C8B-B14F-4D97-AF65-F5344CB8AC3E}">
        <p14:creationId xmlns:p14="http://schemas.microsoft.com/office/powerpoint/2010/main" val="4276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派生类的构造和析构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基类的构造和析构函数</a:t>
            </a:r>
            <a:r>
              <a:rPr lang="zh-CN" altLang="en-US" dirty="0" smtClean="0">
                <a:solidFill>
                  <a:srgbClr val="FF0000"/>
                </a:solidFill>
              </a:rPr>
              <a:t>不能</a:t>
            </a:r>
            <a:r>
              <a:rPr lang="zh-CN" altLang="en-US" dirty="0" smtClean="0"/>
              <a:t>被继承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派生</a:t>
            </a:r>
            <a:r>
              <a:rPr lang="zh-CN" altLang="en-US" dirty="0" smtClean="0"/>
              <a:t>类必须自己负责</a:t>
            </a:r>
            <a:r>
              <a:rPr lang="zh-CN" altLang="en-US" dirty="0" smtClean="0">
                <a:solidFill>
                  <a:srgbClr val="00B050"/>
                </a:solidFill>
              </a:rPr>
              <a:t>新增</a:t>
            </a:r>
            <a:r>
              <a:rPr lang="zh-CN" altLang="en-US" dirty="0" smtClean="0"/>
              <a:t>成员的初始化和清理工作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从派生类吸收过来的数据成员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自身新添加的数据成员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派生类的构造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25202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对新增数据成员进行初始化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如果基类有构造函数，也要对基类数据成员进行初始化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基类的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private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数据成员，无法被派生类直接访问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对继承来的基类成员的初始化，自动调用基类的构造函数完成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派生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类的构造函数需要给基类的构造函数传递参数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9792" y="4293096"/>
            <a:ext cx="1368152" cy="252028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2699792" y="4736755"/>
            <a:ext cx="1368152" cy="756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Base’s </a:t>
            </a:r>
          </a:p>
          <a:p>
            <a:pPr algn="ctr"/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members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9792" y="5493667"/>
            <a:ext cx="1368152" cy="756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Derived’s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members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2040" y="494593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类的构造函数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2040" y="570284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派生类的构造函数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>
            <a:off x="4067944" y="5115211"/>
            <a:ext cx="864096" cy="0"/>
          </a:xfrm>
          <a:prstGeom prst="straightConnector1">
            <a:avLst/>
          </a:prstGeom>
          <a:ln w="12700">
            <a:solidFill>
              <a:srgbClr val="7109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067944" y="5872123"/>
            <a:ext cx="864096" cy="0"/>
          </a:xfrm>
          <a:prstGeom prst="straightConnector1">
            <a:avLst/>
          </a:prstGeom>
          <a:ln w="12700">
            <a:solidFill>
              <a:srgbClr val="7109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派生类的</a:t>
            </a:r>
            <a:r>
              <a:rPr lang="zh-CN" altLang="en-US" dirty="0" smtClean="0"/>
              <a:t>构造（续）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派生</a:t>
            </a:r>
            <a:r>
              <a:rPr lang="zh-CN" altLang="en-US" dirty="0" smtClean="0"/>
              <a:t>类构造函数的一般形式：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55776" y="1988840"/>
            <a:ext cx="5472608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派生类名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派生类名（参数列表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基类名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参数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列表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类名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参数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列表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…,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派生类的其它初始化操作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11760" y="4215864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一般情况下， </a:t>
            </a: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</a:t>
            </a:r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参数列表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</a:t>
            </a:r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包含了</a:t>
            </a: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</a:t>
            </a:r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参数</a:t>
            </a:r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列表</a:t>
            </a: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1”</a:t>
            </a:r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和</a:t>
            </a: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</a:t>
            </a:r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参数</a:t>
            </a:r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列表</a:t>
            </a: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2”</a:t>
            </a:r>
          </a:p>
          <a:p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所需的参数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504" y="247315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初始化列表的方式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 flipV="1">
            <a:off x="1728461" y="2627039"/>
            <a:ext cx="1043339" cy="1"/>
          </a:xfrm>
          <a:prstGeom prst="straightConnector1">
            <a:avLst/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0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派生类的构造（续）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228618"/>
            <a:ext cx="2952328" cy="203132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Base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Base(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3203848" y="1228618"/>
            <a:ext cx="4248472" cy="203132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Derived: public Base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Derived(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07504" y="5116268"/>
            <a:ext cx="2952328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Derived derived( 11, 99 );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07504" y="3429000"/>
            <a:ext cx="2952328" cy="738664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Base::Base(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3203848" y="3429000"/>
            <a:ext cx="4248472" cy="738664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Derived::Derived(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Base(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29935" y="2355424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当构造一个派生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类对象时，一般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要</a:t>
            </a:r>
            <a:r>
              <a:rPr lang="zh-CN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先初始化基类</a:t>
            </a:r>
            <a:endParaRPr lang="en-US" altLang="zh-CN" sz="1400" dirty="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的数据成员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，所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以，派生类要使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</a:t>
            </a:r>
            <a:r>
              <a:rPr lang="zh-CN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初始化成员列</a:t>
            </a:r>
            <a:endParaRPr lang="en-US" altLang="zh-CN" sz="1400" dirty="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的方式来调用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类的构造函数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4342936"/>
            <a:ext cx="7884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当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类具有非默认构造函数时，派生类就必须显式定义构造函数，因为编译器为派生类自动添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加的默认构造函数一般不能自动调用其基类的非默认构造函数，因此，无法完成基类数据成员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的初始化工作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4168" y="5102769"/>
            <a:ext cx="1368152" cy="127756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6084168" y="5415842"/>
            <a:ext cx="1368152" cy="2928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bval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84168" y="5708692"/>
            <a:ext cx="1368152" cy="3080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dval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右大括号 15"/>
          <p:cNvSpPr/>
          <p:nvPr/>
        </p:nvSpPr>
        <p:spPr>
          <a:xfrm>
            <a:off x="7529935" y="5432641"/>
            <a:ext cx="144016" cy="600863"/>
          </a:xfrm>
          <a:prstGeom prst="rightBrace">
            <a:avLst>
              <a:gd name="adj1" fmla="val 27208"/>
              <a:gd name="adj2" fmla="val 50000"/>
            </a:avLst>
          </a:prstGeom>
          <a:ln w="12700">
            <a:solidFill>
              <a:srgbClr val="381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676498" y="5587660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derived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123728" y="5415842"/>
            <a:ext cx="0" cy="146425"/>
          </a:xfrm>
          <a:prstGeom prst="line">
            <a:avLst/>
          </a:prstGeom>
          <a:ln w="12700">
            <a:solidFill>
              <a:srgbClr val="7109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>
            <a:off x="2123728" y="5415842"/>
            <a:ext cx="3960440" cy="146425"/>
          </a:xfrm>
          <a:prstGeom prst="bentConnector3">
            <a:avLst>
              <a:gd name="adj1" fmla="val 27546"/>
            </a:avLst>
          </a:prstGeom>
          <a:ln w="12700">
            <a:solidFill>
              <a:srgbClr val="7109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555776" y="5802855"/>
            <a:ext cx="0" cy="146425"/>
          </a:xfrm>
          <a:prstGeom prst="line">
            <a:avLst/>
          </a:prstGeom>
          <a:ln w="12700">
            <a:solidFill>
              <a:srgbClr val="7109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5" idx="1"/>
          </p:cNvCxnSpPr>
          <p:nvPr/>
        </p:nvCxnSpPr>
        <p:spPr>
          <a:xfrm flipV="1">
            <a:off x="2555776" y="5862699"/>
            <a:ext cx="3528392" cy="86581"/>
          </a:xfrm>
          <a:prstGeom prst="bentConnector3">
            <a:avLst>
              <a:gd name="adj1" fmla="val 19101"/>
            </a:avLst>
          </a:prstGeom>
          <a:ln w="12700">
            <a:solidFill>
              <a:srgbClr val="7109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359297" y="5283657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Base(11):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bval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(11)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340217" y="5852495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Derived(11, 99):…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dval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(99)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65028" y="1905556"/>
            <a:ext cx="3300935" cy="366584"/>
          </a:xfrm>
          <a:prstGeom prst="rect">
            <a:avLst/>
          </a:prstGeom>
          <a:noFill/>
          <a:ln w="12700">
            <a:solidFill>
              <a:srgbClr val="381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2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3" grpId="0" animBg="1"/>
      <p:bldP spid="14" grpId="0" animBg="1"/>
      <p:bldP spid="15" grpId="0" animBg="1"/>
      <p:bldP spid="16" grpId="0" animBg="1"/>
      <p:bldP spid="17" grpId="0"/>
      <p:bldP spid="31" grpId="0"/>
      <p:bldP spid="32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当基类中声明有默认形式的构造函数或未声明构造函数时，派生类构造函数可以不向基类构造函数传递参数。</a:t>
            </a:r>
          </a:p>
          <a:p>
            <a:r>
              <a:rPr lang="zh-CN" altLang="en-US" dirty="0"/>
              <a:t>若基类中未声明构造函数，派生类中也可以不声明，全采用缺省形式构造函数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40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派生类的复制构造函数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484784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自学，参考书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267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页（第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版），体会基类与派生类间的“类型兼容性”特点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派生类</a:t>
            </a:r>
            <a:r>
              <a:rPr lang="zh-CN" altLang="en-US" dirty="0" smtClean="0"/>
              <a:t>的</a:t>
            </a:r>
            <a:r>
              <a:rPr lang="zh-CN" altLang="en-US" dirty="0"/>
              <a:t>析构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9512" y="1484784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自学，参考书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268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页（第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版）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268760"/>
            <a:ext cx="7380312" cy="40324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允许程序员在保持</a:t>
            </a:r>
            <a:r>
              <a:rPr lang="zh-CN" altLang="en-US" dirty="0" smtClean="0">
                <a:solidFill>
                  <a:srgbClr val="FF0000"/>
                </a:solidFill>
              </a:rPr>
              <a:t>原有</a:t>
            </a:r>
            <a:r>
              <a:rPr lang="zh-CN" altLang="en-US" dirty="0" smtClean="0"/>
              <a:t>类特征的基础上，进行</a:t>
            </a:r>
            <a:r>
              <a:rPr lang="zh-CN" altLang="en-US" dirty="0" smtClean="0">
                <a:solidFill>
                  <a:srgbClr val="FF0000"/>
                </a:solidFill>
              </a:rPr>
              <a:t>更</a:t>
            </a:r>
            <a:r>
              <a:rPr lang="zh-CN" altLang="en-US" dirty="0" smtClean="0"/>
              <a:t>具体、</a:t>
            </a:r>
            <a:r>
              <a:rPr lang="zh-CN" altLang="en-US" dirty="0" smtClean="0">
                <a:solidFill>
                  <a:srgbClr val="FF0000"/>
                </a:solidFill>
              </a:rPr>
              <a:t>更</a:t>
            </a:r>
            <a:r>
              <a:rPr lang="zh-CN" altLang="en-US" dirty="0" smtClean="0"/>
              <a:t>详细的属性和行为的定义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以原有的类作为基础产生新的类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新类</a:t>
            </a:r>
            <a:r>
              <a:rPr lang="zh-CN" altLang="en-US" b="1" dirty="0"/>
              <a:t>继承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(inherit)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了原有类的特征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从原有类</a:t>
            </a:r>
            <a:r>
              <a:rPr lang="zh-CN" altLang="en-US" b="1" dirty="0"/>
              <a:t>派生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(derive)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出新类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/>
              <a:t>继承的目的：实现代码重用。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派生的目的：当新的问题出现，原有程序无法解决（或不能完全解决）时，需要对原有程序进行改造。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派生</a:t>
            </a:r>
            <a:r>
              <a:rPr lang="zh-CN" altLang="en-US" dirty="0" smtClean="0"/>
              <a:t>类中的隐藏（</a:t>
            </a:r>
            <a:r>
              <a:rPr lang="en-US" altLang="zh-CN" dirty="0" smtClean="0"/>
              <a:t>hiding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96752"/>
            <a:ext cx="5184576" cy="138499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Base {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   … …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 … …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“base: print()”; }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a) {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“base: print(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a); }        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07504" y="2774343"/>
            <a:ext cx="5174379" cy="1169551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Derived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public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 { </a:t>
            </a:r>
          </a:p>
          <a:p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 … …</a:t>
            </a:r>
          </a:p>
          <a:p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 … …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“derived: print()”; }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07503" y="4108618"/>
            <a:ext cx="5174379" cy="1708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Derived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myDerived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myDerived.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myDerived.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( 11 );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8610" y="4849415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输出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derived: print()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2055" y="5185540"/>
            <a:ext cx="5949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error 2660: 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‘print’: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function does not take 1 parameter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08104" y="3266400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如果派生类中新添加了与基类中同名的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函数成员，则该函数成员将</a:t>
            </a:r>
            <a:r>
              <a:rPr lang="zh-CN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隐藏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基类中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所有（包括重载的）与其同名的函数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派生类中的隐藏</a:t>
            </a:r>
            <a:r>
              <a:rPr lang="zh-CN" altLang="en-US" dirty="0" smtClean="0"/>
              <a:t>（</a:t>
            </a:r>
            <a:r>
              <a:rPr lang="zh-CN" altLang="en-US" dirty="0"/>
              <a:t>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919" y="1196752"/>
            <a:ext cx="7020272" cy="4824536"/>
          </a:xfrm>
        </p:spPr>
        <p:txBody>
          <a:bodyPr/>
          <a:lstStyle/>
          <a:p>
            <a:r>
              <a:rPr lang="zh-CN" altLang="en-US" dirty="0" smtClean="0"/>
              <a:t>访问被派生类隐藏的基类的成员函数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使用域操作符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“::”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来访问基类成员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53071"/>
            <a:ext cx="6948264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Derived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myDerived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myDerived.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RIGHT: Derived::print() is called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myDerived.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( 11 );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WRONG: Derived has no such function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myDerived.Base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::print();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RIGHT: Base::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 is called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myDerived.Base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::print( 11 );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RIGHT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Base::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called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206" y="5302484"/>
            <a:ext cx="17588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前提条件：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print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基类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的公有函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数成员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75856" y="3861048"/>
            <a:ext cx="122413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75856" y="4293096"/>
            <a:ext cx="15841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二义性问题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504" y="1340768"/>
            <a:ext cx="335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class 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    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        void  f();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class 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    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        void f();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        void g()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};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783904" y="1416968"/>
            <a:ext cx="3868216" cy="472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class C: public A, </a:t>
            </a:r>
            <a:r>
              <a:rPr lang="en-US" altLang="zh-CN" sz="2000" dirty="0" err="1">
                <a:ea typeface="微软雅黑" panose="020B0503020204020204" pitchFamily="34" charset="-122"/>
              </a:rPr>
              <a:t>piblic</a:t>
            </a:r>
            <a:r>
              <a:rPr lang="en-US" altLang="zh-CN" sz="2000" dirty="0">
                <a:ea typeface="微软雅黑" panose="020B0503020204020204" pitchFamily="34" charset="-122"/>
              </a:rPr>
              <a:t> 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{         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           void g();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           void h();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ea typeface="微软雅黑" panose="020B0503020204020204" pitchFamily="34" charset="-122"/>
              </a:rPr>
              <a:t>如果声明：</a:t>
            </a:r>
            <a:r>
              <a:rPr lang="en-US" altLang="zh-CN" sz="2000" dirty="0">
                <a:ea typeface="微软雅黑" panose="020B0503020204020204" pitchFamily="34" charset="-122"/>
              </a:rPr>
              <a:t>C  c1;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>
                <a:ea typeface="微软雅黑" panose="020B0503020204020204" pitchFamily="34" charset="-122"/>
              </a:rPr>
              <a:t>则  </a:t>
            </a:r>
            <a:r>
              <a:rPr lang="en-US" altLang="zh-CN" sz="2000" dirty="0">
                <a:ea typeface="微软雅黑" panose="020B0503020204020204" pitchFamily="34" charset="-122"/>
              </a:rPr>
              <a:t>c1.f();  </a:t>
            </a:r>
            <a:r>
              <a:rPr lang="zh-CN" altLang="en-US" sz="2000" dirty="0">
                <a:ea typeface="微软雅黑" panose="020B0503020204020204" pitchFamily="34" charset="-122"/>
              </a:rPr>
              <a:t>具有二义性，无法访问，</a:t>
            </a:r>
            <a:r>
              <a:rPr lang="en-US" altLang="zh-CN" sz="2000" dirty="0"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ea typeface="微软雅黑" panose="020B0503020204020204" pitchFamily="34" charset="-122"/>
              </a:rPr>
              <a:t>f()</a:t>
            </a:r>
            <a:r>
              <a:rPr lang="zh-CN" altLang="en-US" sz="2000" dirty="0">
                <a:ea typeface="微软雅黑" panose="020B0503020204020204" pitchFamily="34" charset="-122"/>
              </a:rPr>
              <a:t>具有相同作用域，系统无法进行标识，必须使用域操作符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::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微软雅黑" panose="020B0503020204020204" pitchFamily="34" charset="-122"/>
              </a:rPr>
              <a:t>而  </a:t>
            </a:r>
            <a:r>
              <a:rPr lang="en-US" altLang="zh-CN" sz="2000" dirty="0">
                <a:ea typeface="微软雅黑" panose="020B0503020204020204" pitchFamily="34" charset="-122"/>
              </a:rPr>
              <a:t>c1.g();  </a:t>
            </a:r>
            <a:r>
              <a:rPr lang="zh-CN" altLang="en-US" sz="2000" dirty="0">
                <a:ea typeface="微软雅黑" panose="020B0503020204020204" pitchFamily="34" charset="-122"/>
              </a:rPr>
              <a:t>无二义性（同名覆盖）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783904" y="1340768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84168" y="1493527"/>
            <a:ext cx="2664296" cy="434268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解决方法一：用类名来限定</a:t>
            </a:r>
            <a:br>
              <a:rPr lang="zh-CN" altLang="en-US" dirty="0"/>
            </a:br>
            <a:r>
              <a:rPr lang="en-US" altLang="zh-CN" dirty="0"/>
              <a:t>c1.A::f()    </a:t>
            </a:r>
            <a:r>
              <a:rPr lang="zh-CN" altLang="en-US" dirty="0"/>
              <a:t>或    </a:t>
            </a:r>
            <a:r>
              <a:rPr lang="en-US" altLang="zh-CN" dirty="0"/>
              <a:t>c1.B::f()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解决方法二：同名覆盖</a:t>
            </a:r>
            <a:br>
              <a:rPr lang="zh-CN" altLang="en-US" dirty="0"/>
            </a:br>
            <a:r>
              <a:rPr lang="zh-CN" altLang="en-US" dirty="0"/>
              <a:t>在</a:t>
            </a:r>
            <a:r>
              <a:rPr lang="en-US" altLang="zh-CN" dirty="0"/>
              <a:t>C </a:t>
            </a:r>
            <a:r>
              <a:rPr lang="zh-CN" altLang="en-US" dirty="0"/>
              <a:t>中声明一个同名成员函数</a:t>
            </a:r>
            <a:r>
              <a:rPr lang="en-US" altLang="zh-CN" dirty="0"/>
              <a:t>f()</a:t>
            </a:r>
            <a:r>
              <a:rPr lang="zh-CN" altLang="en-US" dirty="0"/>
              <a:t>，</a:t>
            </a:r>
            <a:r>
              <a:rPr lang="en-US" altLang="zh-CN" dirty="0"/>
              <a:t>f()</a:t>
            </a:r>
            <a:r>
              <a:rPr lang="zh-CN" altLang="zh-CN" dirty="0"/>
              <a:t>再根据需要调用  </a:t>
            </a:r>
            <a:r>
              <a:rPr lang="en-US" altLang="zh-CN" dirty="0"/>
              <a:t>A::f()    </a:t>
            </a:r>
            <a:r>
              <a:rPr lang="zh-CN" altLang="en-US" dirty="0"/>
              <a:t>或    </a:t>
            </a:r>
            <a:r>
              <a:rPr lang="en-US" altLang="zh-CN" dirty="0"/>
              <a:t>B::f()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5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1268760"/>
            <a:ext cx="8172400" cy="936104"/>
          </a:xfrm>
        </p:spPr>
        <p:txBody>
          <a:bodyPr/>
          <a:lstStyle/>
          <a:p>
            <a:r>
              <a:rPr lang="zh-CN" altLang="en-US" dirty="0"/>
              <a:t>当派生类从多个基类派生，而这些基类又从同一个基类派生，则在访问此共同基类中的成员时，将产生二义性</a:t>
            </a:r>
            <a:r>
              <a:rPr lang="en-US" altLang="zh-CN" dirty="0"/>
              <a:t>——</a:t>
            </a:r>
            <a:r>
              <a:rPr lang="zh-CN" altLang="en-US" dirty="0"/>
              <a:t>采用虚基类来解决。</a:t>
            </a:r>
          </a:p>
          <a:p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2420888"/>
            <a:ext cx="3352800" cy="4051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class B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{         public: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b;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class B1 : public B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private: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b1;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class B2 : public B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private: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b2;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411760" y="2538264"/>
            <a:ext cx="3168352" cy="38164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class C : public B1,public B2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       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           </a:t>
            </a:r>
            <a:r>
              <a:rPr lang="en-US" altLang="zh-CN" sz="2000" dirty="0" err="1"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ea typeface="微软雅黑" panose="020B0503020204020204" pitchFamily="34" charset="-122"/>
              </a:rPr>
              <a:t> f();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       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           </a:t>
            </a:r>
            <a:r>
              <a:rPr lang="en-US" altLang="zh-CN" sz="2000" dirty="0" err="1"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ea typeface="微软雅黑" panose="020B0503020204020204" pitchFamily="34" charset="-122"/>
              </a:rPr>
              <a:t>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4589080" y="3078184"/>
            <a:ext cx="3886200" cy="2502024"/>
            <a:chOff x="1008" y="1440"/>
            <a:chExt cx="4176" cy="2112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08" y="1440"/>
              <a:ext cx="3696" cy="2112"/>
            </a:xfrm>
            <a:custGeom>
              <a:avLst/>
              <a:gdLst>
                <a:gd name="T0" fmla="*/ 3648 w 3696"/>
                <a:gd name="T1" fmla="*/ 0 h 2112"/>
                <a:gd name="T2" fmla="*/ 0 w 3696"/>
                <a:gd name="T3" fmla="*/ 0 h 2112"/>
                <a:gd name="T4" fmla="*/ 0 w 3696"/>
                <a:gd name="T5" fmla="*/ 2112 h 2112"/>
                <a:gd name="T6" fmla="*/ 3696 w 3696"/>
                <a:gd name="T7" fmla="*/ 2112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6" h="2112">
                  <a:moveTo>
                    <a:pt x="3648" y="0"/>
                  </a:moveTo>
                  <a:lnTo>
                    <a:pt x="0" y="0"/>
                  </a:lnTo>
                  <a:lnTo>
                    <a:pt x="0" y="2112"/>
                  </a:lnTo>
                  <a:lnTo>
                    <a:pt x="3696" y="21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920" y="1440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008" y="3156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008" y="273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08" y="2304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008" y="186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44" y="14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344" y="1920"/>
              <a:ext cx="497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b1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344" y="23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344" y="2784"/>
              <a:ext cx="497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b2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344" y="32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736" y="144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736" y="23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552" y="144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55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272" y="1440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228" y="1488"/>
              <a:ext cx="103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B</a:t>
              </a:r>
              <a:r>
                <a:rPr lang="zh-CN" altLang="en-US" sz="1600" dirty="0"/>
                <a:t>类成员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228" y="2352"/>
              <a:ext cx="103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B</a:t>
              </a:r>
              <a:r>
                <a:rPr lang="zh-CN" altLang="en-US" sz="1600" dirty="0"/>
                <a:t>类成员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168" y="1728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B1</a:t>
              </a:r>
              <a:r>
                <a:rPr lang="zh-CN" altLang="en-US" sz="2000"/>
                <a:t>类成员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168" y="2592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B2</a:t>
              </a:r>
              <a:r>
                <a:rPr lang="zh-CN" altLang="en-US" sz="2000" dirty="0"/>
                <a:t>类成员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320" y="2304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zh-CN" altLang="en-US"/>
                <a:t>类对象</a:t>
              </a:r>
            </a:p>
          </p:txBody>
        </p:sp>
      </p:grp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2915816" y="5352750"/>
            <a:ext cx="1656184" cy="127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Arial" charset="0"/>
              </a:rPr>
              <a:t>有二义性：</a:t>
            </a:r>
          </a:p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Arial" charset="0"/>
              </a:rPr>
              <a:t>C  </a:t>
            </a:r>
            <a:r>
              <a:rPr lang="en-US" altLang="zh-CN" sz="2000" b="1" dirty="0" err="1">
                <a:solidFill>
                  <a:schemeClr val="tx2"/>
                </a:solidFill>
                <a:latin typeface="Arial" charset="0"/>
              </a:rPr>
              <a:t>c</a:t>
            </a:r>
            <a:r>
              <a:rPr lang="en-US" altLang="zh-CN" sz="2000" b="1" dirty="0">
                <a:solidFill>
                  <a:schemeClr val="tx2"/>
                </a:solidFill>
                <a:latin typeface="Arial" charset="0"/>
              </a:rPr>
              <a:t>;</a:t>
            </a:r>
          </a:p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Arial" charset="0"/>
              </a:rPr>
              <a:t>c.b</a:t>
            </a:r>
            <a:endParaRPr lang="en-US" altLang="zh-CN" sz="2000" b="1" dirty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Arial" charset="0"/>
              </a:rPr>
              <a:t>c.B</a:t>
            </a:r>
            <a:r>
              <a:rPr lang="en-US" altLang="zh-CN" sz="2000" b="1" dirty="0">
                <a:solidFill>
                  <a:schemeClr val="tx2"/>
                </a:solidFill>
                <a:latin typeface="Arial" charset="0"/>
              </a:rPr>
              <a:t>::b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591017" y="5616024"/>
            <a:ext cx="348224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Arial" charset="0"/>
              </a:rPr>
              <a:t>无二义性：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charset="0"/>
              </a:rPr>
              <a:t>c.B1::b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charset="0"/>
              </a:rPr>
              <a:t>c.B2::</a:t>
            </a:r>
            <a:r>
              <a:rPr lang="en-US" altLang="zh-CN" sz="2000" b="1" dirty="0" smtClean="0">
                <a:solidFill>
                  <a:schemeClr val="accent1"/>
                </a:solidFill>
                <a:latin typeface="Arial" charset="0"/>
              </a:rPr>
              <a:t>b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1"/>
                </a:solidFill>
                <a:latin typeface="Arial" charset="0"/>
              </a:rPr>
              <a:t>b</a:t>
            </a:r>
            <a:r>
              <a:rPr lang="zh-CN" altLang="en-US" sz="2000" b="1" dirty="0" smtClean="0">
                <a:solidFill>
                  <a:schemeClr val="accent1"/>
                </a:solidFill>
                <a:latin typeface="Arial" charset="0"/>
              </a:rPr>
              <a:t>有</a:t>
            </a:r>
            <a:r>
              <a:rPr lang="zh-CN" altLang="en-US" sz="2000" b="1" dirty="0">
                <a:solidFill>
                  <a:schemeClr val="accent1"/>
                </a:solidFill>
                <a:latin typeface="Arial" charset="0"/>
              </a:rPr>
              <a:t>多</a:t>
            </a:r>
            <a:r>
              <a:rPr lang="zh-CN" altLang="en-US" sz="2000" b="1" dirty="0" smtClean="0">
                <a:solidFill>
                  <a:schemeClr val="accent1"/>
                </a:solidFill>
                <a:latin typeface="Arial" charset="0"/>
              </a:rPr>
              <a:t>个副本</a:t>
            </a:r>
            <a:endParaRPr lang="en-US" altLang="zh-CN" sz="2000" b="1" dirty="0">
              <a:solidFill>
                <a:schemeClr val="accent1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altLang="zh-CN" sz="2000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虚基类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7992888" cy="4342682"/>
          </a:xfrm>
        </p:spPr>
        <p:txBody>
          <a:bodyPr/>
          <a:lstStyle/>
          <a:p>
            <a:r>
              <a:rPr lang="zh-CN" altLang="en-US" dirty="0" smtClean="0"/>
              <a:t>将共同基类设置为虚基类，从不同路径继承过来的同名数据成员在内存中就只有一个副本，同一个函数名也只有一个映射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第一级继承时就要将共同基类设计为虚基类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03427" y="2564904"/>
            <a:ext cx="487754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class B{ </a:t>
            </a:r>
            <a:r>
              <a:rPr lang="en-US" altLang="zh-CN" dirty="0" smtClean="0"/>
              <a:t>public: </a:t>
            </a:r>
            <a:r>
              <a:rPr lang="en-US" altLang="zh-CN" dirty="0" err="1"/>
              <a:t>int</a:t>
            </a:r>
            <a:r>
              <a:rPr lang="en-US" altLang="zh-CN" dirty="0"/>
              <a:t> b;};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class B1 : </a:t>
            </a:r>
            <a:r>
              <a:rPr lang="en-US" altLang="zh-CN" dirty="0">
                <a:solidFill>
                  <a:srgbClr val="FF0000"/>
                </a:solidFill>
              </a:rPr>
              <a:t>virtual </a:t>
            </a:r>
            <a:r>
              <a:rPr lang="en-US" altLang="zh-CN" dirty="0"/>
              <a:t>public B { </a:t>
            </a:r>
            <a:r>
              <a:rPr lang="en-US" altLang="zh-CN" dirty="0" smtClean="0"/>
              <a:t>public: </a:t>
            </a:r>
            <a:r>
              <a:rPr lang="en-US" altLang="zh-CN" dirty="0" err="1"/>
              <a:t>int</a:t>
            </a:r>
            <a:r>
              <a:rPr lang="en-US" altLang="zh-CN" dirty="0"/>
              <a:t> b1;};</a:t>
            </a:r>
          </a:p>
          <a:p>
            <a:pPr>
              <a:buNone/>
            </a:pPr>
            <a:r>
              <a:rPr lang="en-US" altLang="zh-CN" dirty="0"/>
              <a:t>class B2 : </a:t>
            </a:r>
            <a:r>
              <a:rPr lang="en-US" altLang="zh-CN" dirty="0">
                <a:solidFill>
                  <a:srgbClr val="FF0000"/>
                </a:solidFill>
              </a:rPr>
              <a:t>virtual</a:t>
            </a:r>
            <a:r>
              <a:rPr lang="en-US" altLang="zh-CN" dirty="0"/>
              <a:t> public B </a:t>
            </a:r>
            <a:r>
              <a:rPr lang="en-US" altLang="zh-CN" dirty="0" smtClean="0"/>
              <a:t>{</a:t>
            </a:r>
            <a:r>
              <a:rPr lang="en-US" altLang="zh-CN" dirty="0"/>
              <a:t>public: </a:t>
            </a:r>
            <a:r>
              <a:rPr lang="en-US" altLang="zh-CN" dirty="0" smtClean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> b2;};</a:t>
            </a:r>
          </a:p>
          <a:p>
            <a:pPr>
              <a:buNone/>
            </a:pPr>
            <a:r>
              <a:rPr lang="en-US" altLang="zh-CN" dirty="0"/>
              <a:t>class C : public B1, public </a:t>
            </a:r>
            <a:r>
              <a:rPr lang="en-US" altLang="zh-CN" dirty="0" smtClean="0"/>
              <a:t>B2{</a:t>
            </a:r>
            <a:r>
              <a:rPr lang="en-US" altLang="zh-CN" dirty="0"/>
              <a:t>public: </a:t>
            </a:r>
            <a:r>
              <a:rPr lang="en-US" altLang="zh-CN" dirty="0" smtClean="0"/>
              <a:t>: </a:t>
            </a:r>
            <a:r>
              <a:rPr lang="en-US" altLang="zh-CN" dirty="0"/>
              <a:t>float d;}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下面的访问是正确的：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C  </a:t>
            </a:r>
            <a:r>
              <a:rPr lang="en-US" altLang="zh-CN" dirty="0" err="1"/>
              <a:t>cobj</a:t>
            </a:r>
            <a:r>
              <a:rPr lang="en-US" altLang="zh-CN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/>
              <a:t>cobj.b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71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虚基类及其派生类构造函数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-2802" y="1124744"/>
            <a:ext cx="4862834" cy="53736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using </a:t>
            </a:r>
            <a:r>
              <a:rPr lang="en-US" altLang="zh-CN" dirty="0" err="1" smtClean="0"/>
              <a:t>namecpace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class B0	//</a:t>
            </a:r>
            <a:r>
              <a:rPr lang="zh-CN" altLang="en-US" dirty="0" smtClean="0"/>
              <a:t>声明基类</a:t>
            </a:r>
            <a:r>
              <a:rPr lang="en-US" altLang="zh-CN" dirty="0" smtClean="0"/>
              <a:t>B0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{ public:	//</a:t>
            </a:r>
            <a:r>
              <a:rPr lang="zh-CN" altLang="en-US" dirty="0" smtClean="0"/>
              <a:t>外部接口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B0(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n){ </a:t>
            </a:r>
            <a:r>
              <a:rPr lang="en-US" altLang="zh-CN" dirty="0" err="1" smtClean="0">
                <a:solidFill>
                  <a:srgbClr val="FF0000"/>
                </a:solidFill>
              </a:rPr>
              <a:t>nV</a:t>
            </a:r>
            <a:r>
              <a:rPr lang="en-US" altLang="zh-CN" dirty="0" smtClean="0">
                <a:solidFill>
                  <a:srgbClr val="FF0000"/>
                </a:solidFill>
              </a:rPr>
              <a:t>=n;}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nV</a:t>
            </a:r>
            <a:r>
              <a:rPr lang="en-US" altLang="zh-CN" dirty="0" smtClean="0"/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	void fun(){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&lt;&lt;"Member of B0"&lt;&lt;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class B1: virtual public B0	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{  public:	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B1(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a) : B0(a) </a:t>
            </a:r>
            <a:r>
              <a:rPr lang="en-US" altLang="zh-CN" dirty="0" smtClean="0"/>
              <a:t>{}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nV1;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class B2: virtual public B0	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{  public:	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B2(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a) : B0(a) </a:t>
            </a:r>
            <a:r>
              <a:rPr lang="en-US" altLang="zh-CN" dirty="0" smtClean="0"/>
              <a:t>{}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nV2;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};</a:t>
            </a:r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040" y="1110451"/>
            <a:ext cx="3386336" cy="5784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class D1: public B1, public B2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public: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D1(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a) : B0(a), B1(a), B2(a){}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nVd</a:t>
            </a:r>
            <a:r>
              <a:rPr lang="en-US" altLang="zh-CN" dirty="0" smtClean="0"/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void fund(){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&lt;&lt;"Member of D1"&lt;&lt;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D1 d1(1);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d1.nV=2;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d1.fun();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625208" y="4149080"/>
            <a:ext cx="2195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整个继承关系中，直接或间接继承虚基类的所有派生类，都必须在构造函数的成员初始化表中列出对虚基类的初始化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6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派生类中的覆盖（</a:t>
            </a:r>
            <a:r>
              <a:rPr lang="en-US" altLang="zh-CN" dirty="0" smtClean="0"/>
              <a:t>overriding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2687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见下一章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8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9792" y="3356992"/>
            <a:ext cx="4104456" cy="864096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The End</a:t>
            </a:r>
            <a:endParaRPr lang="zh-CN" altLang="en-US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存在继承关系的情况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1305634"/>
            <a:ext cx="5328592" cy="138499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Clock{ private: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hour, minute, second;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public: void set(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h,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s);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void print();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251520" y="2924945"/>
            <a:ext cx="3819208" cy="203132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MechClock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hour, minute, second;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 void set(…); void print();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tune_period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 void tune();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5148064" y="2949706"/>
            <a:ext cx="3816424" cy="203132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ElecClock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hour, minute, second;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 void set(…); void print();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year, month, day;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setDate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y,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51520" y="5284365"/>
            <a:ext cx="3819208" cy="1384995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MechClock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继承自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Clock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tune_period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 void tune();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5076056" y="5284364"/>
            <a:ext cx="3816424" cy="1384995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ElecClock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继承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自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Clock { 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year, month, day;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setDate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y,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en-US" altLang="zh-CN" sz="1400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14735" y="2352075"/>
            <a:ext cx="1093569" cy="3385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71975" y="6330805"/>
            <a:ext cx="1298753" cy="3385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93727" y="6313129"/>
            <a:ext cx="1298753" cy="3385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0" y="3345553"/>
            <a:ext cx="8928992" cy="576064"/>
          </a:xfrm>
          <a:prstGeom prst="rect">
            <a:avLst/>
          </a:prstGeom>
          <a:noFill/>
          <a:ln w="12700">
            <a:solidFill>
              <a:srgbClr val="3814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13546" y="2439471"/>
            <a:ext cx="936104" cy="576064"/>
          </a:xfrm>
          <a:prstGeom prst="ellipse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</a:p>
        </p:txBody>
      </p:sp>
      <p:sp>
        <p:nvSpPr>
          <p:cNvPr id="13" name="椭圆 12"/>
          <p:cNvSpPr/>
          <p:nvPr/>
        </p:nvSpPr>
        <p:spPr>
          <a:xfrm>
            <a:off x="4110236" y="4258996"/>
            <a:ext cx="936104" cy="5760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533036" y="3125124"/>
            <a:ext cx="144016" cy="1061537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继承（派生类）的定义方式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1800200"/>
          </a:xfrm>
        </p:spPr>
        <p:txBody>
          <a:bodyPr/>
          <a:lstStyle/>
          <a:p>
            <a:r>
              <a:rPr lang="zh-CN" altLang="en-US" dirty="0"/>
              <a:t>派生</a:t>
            </a:r>
            <a:r>
              <a:rPr lang="zh-CN" altLang="en-US" dirty="0" smtClean="0"/>
              <a:t>类的定义</a:t>
            </a:r>
            <a:endParaRPr lang="en-US" altLang="zh-CN" dirty="0" smtClean="0"/>
          </a:p>
          <a:p>
            <a:pPr lvl="1"/>
            <a:r>
              <a:rPr lang="zh-CN" altLang="en-US" dirty="0"/>
              <a:t>基</a:t>
            </a:r>
            <a:r>
              <a:rPr lang="zh-CN" altLang="en-US" dirty="0" smtClean="0"/>
              <a:t>类（父类）已经被定义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使用如下方式定义派生类（子类）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43807" y="2708920"/>
            <a:ext cx="598753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Derived :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继承方式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 {</a:t>
            </a:r>
          </a:p>
          <a:p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43806" y="4484421"/>
            <a:ext cx="598753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Derived :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继承方式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Base1,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继承方式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Base2, … {</a:t>
            </a:r>
          </a:p>
          <a:p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0892" y="3674910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继承：子类只派生自一个父类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0327" y="5447821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多继承：子类派生自多个父类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65" y="2708920"/>
            <a:ext cx="1976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Derived: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子类的名字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Base: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父类的名字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504" y="3745757"/>
            <a:ext cx="20537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继承方式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主要有三类：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public, private,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protect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继承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方式的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作用是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规定如何访问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类的成员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，如果不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指定继承方式，则默认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private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方式。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4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基类与派生类之间的关系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单继承</a:t>
            </a:r>
          </a:p>
          <a:p>
            <a:pPr lvl="1"/>
            <a:r>
              <a:rPr lang="zh-CN" altLang="en-US" dirty="0"/>
              <a:t>派生类只从一个基类派生。</a:t>
            </a:r>
          </a:p>
          <a:p>
            <a:r>
              <a:rPr lang="zh-CN" altLang="en-US" dirty="0"/>
              <a:t>多继承</a:t>
            </a:r>
          </a:p>
          <a:p>
            <a:pPr lvl="1"/>
            <a:r>
              <a:rPr lang="zh-CN" altLang="en-US" dirty="0"/>
              <a:t>派生类从多个基类派生。</a:t>
            </a:r>
          </a:p>
          <a:p>
            <a:r>
              <a:rPr lang="zh-CN" altLang="en-US" dirty="0"/>
              <a:t>多重派生</a:t>
            </a:r>
          </a:p>
          <a:p>
            <a:pPr lvl="1"/>
            <a:r>
              <a:rPr lang="zh-CN" altLang="en-US" dirty="0"/>
              <a:t>由一个基类派生出多个不同的派生类。</a:t>
            </a:r>
          </a:p>
          <a:p>
            <a:r>
              <a:rPr lang="zh-CN" altLang="en-US" dirty="0"/>
              <a:t>多层派生</a:t>
            </a:r>
          </a:p>
          <a:p>
            <a:pPr lvl="1"/>
            <a:r>
              <a:rPr lang="zh-CN" altLang="en-US" dirty="0"/>
              <a:t>派生类又作为基类，继续派生新的类。</a:t>
            </a:r>
          </a:p>
        </p:txBody>
      </p:sp>
    </p:spTree>
    <p:extLst>
      <p:ext uri="{BB962C8B-B14F-4D97-AF65-F5344CB8AC3E}">
        <p14:creationId xmlns:p14="http://schemas.microsoft.com/office/powerpoint/2010/main" val="12649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71600" y="1628800"/>
            <a:ext cx="762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不同继承方式的影响主要体现在：</a:t>
            </a:r>
          </a:p>
          <a:p>
            <a:pPr lvl="1"/>
            <a:r>
              <a:rPr lang="zh-CN" altLang="en-US" sz="3000" dirty="0" smtClean="0"/>
              <a:t>派生类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成员</a:t>
            </a:r>
            <a:r>
              <a:rPr lang="zh-CN" altLang="en-US" sz="3000" dirty="0" smtClean="0"/>
              <a:t>对基类成员的访问权限</a:t>
            </a:r>
          </a:p>
          <a:p>
            <a:pPr lvl="1"/>
            <a:r>
              <a:rPr lang="zh-CN" altLang="en-US" sz="3000" dirty="0" smtClean="0"/>
              <a:t>通过派生类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对象</a:t>
            </a:r>
            <a:r>
              <a:rPr lang="zh-CN" altLang="en-US" sz="3000" dirty="0" smtClean="0"/>
              <a:t>对基类成员的访问权限</a:t>
            </a:r>
          </a:p>
          <a:p>
            <a:r>
              <a:rPr lang="zh-CN" altLang="en-US" dirty="0" smtClean="0"/>
              <a:t>三种继承方式</a:t>
            </a:r>
          </a:p>
          <a:p>
            <a:pPr lvl="1"/>
            <a:r>
              <a:rPr lang="zh-CN" altLang="en-US" dirty="0" smtClean="0"/>
              <a:t>公有继承</a:t>
            </a:r>
          </a:p>
          <a:p>
            <a:pPr lvl="1"/>
            <a:r>
              <a:rPr lang="zh-CN" altLang="en-US" dirty="0" smtClean="0"/>
              <a:t>私有继承</a:t>
            </a:r>
          </a:p>
          <a:p>
            <a:pPr lvl="1"/>
            <a:r>
              <a:rPr lang="zh-CN" altLang="en-US" dirty="0" smtClean="0"/>
              <a:t>保护继承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4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示例：继承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196752"/>
            <a:ext cx="3744416" cy="2354491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Clock{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hour, minute, second;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set(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h,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s);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print();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58351" y="3212689"/>
            <a:ext cx="1093569" cy="3385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07504" y="4182185"/>
            <a:ext cx="3819208" cy="2031325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ElecClock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 public 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Clock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tune_period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tune();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27959" y="5874956"/>
            <a:ext cx="1298753" cy="3385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88458" y="4716351"/>
            <a:ext cx="3118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ElecClock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继承了类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Clock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63863" y="5151681"/>
            <a:ext cx="441659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Clock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没有发生任何改变；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ElecClock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具有类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Clock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已有的属性和功能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ElecClock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扩充了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Clock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的属性和功能；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14873" y="2797190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类的派生是一种演化和发展的过程，通过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扩展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更改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特殊化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等手段，从一个已知的类型出发，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建立一个新的类型。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27984" y="118084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保证类型统一性（兼容性）的前提下，实现了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代码的扩充和重用！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6417384" y="1933384"/>
            <a:ext cx="199960" cy="648072"/>
          </a:xfrm>
          <a:prstGeom prst="upArrow">
            <a:avLst/>
          </a:prstGeom>
          <a:solidFill>
            <a:srgbClr val="710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6417384" y="3780914"/>
            <a:ext cx="199960" cy="648072"/>
          </a:xfrm>
          <a:prstGeom prst="upArrow">
            <a:avLst/>
          </a:prstGeom>
          <a:solidFill>
            <a:srgbClr val="710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79512" y="4509120"/>
            <a:ext cx="28803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派生</a:t>
            </a:r>
            <a:r>
              <a:rPr lang="zh-CN" altLang="en-US" dirty="0" smtClean="0"/>
              <a:t>类的生成过程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吸收基类成员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子类全盘接收基类成员（基类构造和析构函数除外）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改造基类成员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基类成员的访问权限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继承方式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覆盖、隐藏基类成员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添加新的成员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给派生类添加新的（不同于基类的）数据和函数成员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4490</Words>
  <Application>Microsoft Office PowerPoint</Application>
  <PresentationFormat>全屏显示(4:3)</PresentationFormat>
  <Paragraphs>660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第07章 继承与派生</vt:lpstr>
      <vt:lpstr>概述</vt:lpstr>
      <vt:lpstr>继承机制</vt:lpstr>
      <vt:lpstr>存在继承关系的情况</vt:lpstr>
      <vt:lpstr>继承（派生类）的定义方式</vt:lpstr>
      <vt:lpstr>基类与派生类之间的关系</vt:lpstr>
      <vt:lpstr>PowerPoint 演示文稿</vt:lpstr>
      <vt:lpstr>示例：继承</vt:lpstr>
      <vt:lpstr>派生类的生成过程</vt:lpstr>
      <vt:lpstr>派生类的内存（逻辑）布局</vt:lpstr>
      <vt:lpstr>练习 7.1</vt:lpstr>
      <vt:lpstr>派生过程中的访问控制：public 继承</vt:lpstr>
      <vt:lpstr>练习：7.2</vt:lpstr>
      <vt:lpstr>派生过程中的访问控制：private 继承</vt:lpstr>
      <vt:lpstr>练习：7.3</vt:lpstr>
      <vt:lpstr>派生过程中的访问控制：protected 继承</vt:lpstr>
      <vt:lpstr>protected 成员的特点与作用</vt:lpstr>
      <vt:lpstr>用派生来实现“类型的兼容”</vt:lpstr>
      <vt:lpstr>用派生来实现“类型的兼容”（续）</vt:lpstr>
      <vt:lpstr>用派生来实现“类型的兼容”（续）</vt:lpstr>
      <vt:lpstr>用派生来实现“类型的兼容”（续）</vt:lpstr>
      <vt:lpstr>类型兼容规则</vt:lpstr>
      <vt:lpstr>派生类的构造和析构</vt:lpstr>
      <vt:lpstr>派生类的构造</vt:lpstr>
      <vt:lpstr>派生类的构造（续）</vt:lpstr>
      <vt:lpstr>派生类的构造（续）</vt:lpstr>
      <vt:lpstr>PowerPoint 演示文稿</vt:lpstr>
      <vt:lpstr>派生类的复制构造函数</vt:lpstr>
      <vt:lpstr>派生类的析构</vt:lpstr>
      <vt:lpstr>派生类中的隐藏（hiding）</vt:lpstr>
      <vt:lpstr>派生类中的隐藏（续）</vt:lpstr>
      <vt:lpstr>二义性问题</vt:lpstr>
      <vt:lpstr>PowerPoint 演示文稿</vt:lpstr>
      <vt:lpstr>虚基类</vt:lpstr>
      <vt:lpstr>虚基类及其派生类构造函数</vt:lpstr>
      <vt:lpstr>派生类中的覆盖（overriding）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18793</cp:lastModifiedBy>
  <cp:revision>419</cp:revision>
  <dcterms:created xsi:type="dcterms:W3CDTF">2013-12-29T13:33:49Z</dcterms:created>
  <dcterms:modified xsi:type="dcterms:W3CDTF">2018-05-21T14:23:54Z</dcterms:modified>
</cp:coreProperties>
</file>