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6" r:id="rId4"/>
    <p:sldId id="268" r:id="rId5"/>
    <p:sldId id="269" r:id="rId6"/>
    <p:sldId id="280" r:id="rId7"/>
    <p:sldId id="281" r:id="rId8"/>
    <p:sldId id="282" r:id="rId9"/>
    <p:sldId id="267" r:id="rId10"/>
    <p:sldId id="274" r:id="rId11"/>
    <p:sldId id="275" r:id="rId12"/>
    <p:sldId id="283" r:id="rId13"/>
    <p:sldId id="277" r:id="rId14"/>
    <p:sldId id="278" r:id="rId15"/>
    <p:sldId id="284" r:id="rId16"/>
    <p:sldId id="285" r:id="rId17"/>
    <p:sldId id="286" r:id="rId18"/>
    <p:sldId id="287" r:id="rId19"/>
    <p:sldId id="28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14B0"/>
    <a:srgbClr val="FFD073"/>
    <a:srgbClr val="FFFF73"/>
    <a:srgbClr val="A3B3F7"/>
    <a:srgbClr val="876ED7"/>
    <a:srgbClr val="7109B0"/>
    <a:srgbClr val="F8DD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4" d="100"/>
          <a:sy n="84" d="100"/>
        </p:scale>
        <p:origin x="-75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60036-BB3C-413D-8EFA-7A50B4FFE29C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E9268-7852-4399-BF11-F01E6AB7B0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99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46240"/>
            <a:ext cx="6400800" cy="13430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A463-1FD2-4B3E-8297-938D7BC7AB6B}" type="datetime1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BD25-92C5-4CE7-8D78-2E243F017A70}" type="datetime1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9BF7-CE8D-459C-9F6C-C0D8D17F0C48}" type="datetime1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8012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229600" cy="922114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4342682"/>
          </a:xfr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200772"/>
              </a:buClr>
              <a:buSzPct val="80000"/>
              <a:buFont typeface="Wingdings" panose="05000000000000000000" pitchFamily="2" charset="2"/>
              <a:buChar char="n"/>
              <a:defRPr sz="2000">
                <a:latin typeface="+mn-lt"/>
                <a:ea typeface="微软雅黑" panose="020B0503020204020204" pitchFamily="34" charset="-122"/>
              </a:defRPr>
            </a:lvl1pPr>
            <a:lvl2pPr marL="742950" indent="-285750">
              <a:lnSpc>
                <a:spcPts val="3000"/>
              </a:lnSpc>
              <a:buClr>
                <a:srgbClr val="6A48D7"/>
              </a:buClr>
              <a:buSzPct val="72000"/>
              <a:buFont typeface="Wingdings" panose="05000000000000000000" pitchFamily="2" charset="2"/>
              <a:buChar char="u"/>
              <a:defRPr sz="1800">
                <a:latin typeface="+mn-lt"/>
                <a:ea typeface="微软雅黑" panose="020B0503020204020204" pitchFamily="34" charset="-122"/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D742-1A2F-4E91-B42F-C366D83D366A}" type="datetime1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C310-3FCA-4B48-8014-D14EF3967E1E}" type="datetime1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ADDE-C642-4551-B855-C3B6D67D6F4E}" type="datetime1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E709-FD83-4536-A7D6-F33F75084585}" type="datetime1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417A-584E-40D7-9379-693B098AEA29}" type="datetime1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3F7B-342C-4F15-A643-46B9EBC1F882}" type="datetime1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3451-3795-4937-94B9-91EE638B597B}" type="datetime1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306B-60A8-49D1-9EF5-26BC97DF63C3}" type="datetime1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6265-D30F-49AB-818B-9A91D0581684}" type="datetime1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多态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46240"/>
            <a:ext cx="6400800" cy="184705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 春季学期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北京林业大学 </a:t>
            </a:r>
            <a:r>
              <a:rPr lang="zh-CN" altLang="en-US" dirty="0"/>
              <a:t>理</a:t>
            </a:r>
            <a:r>
              <a:rPr lang="zh-CN" altLang="en-US" dirty="0" smtClean="0"/>
              <a:t>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</a:t>
            </a:r>
            <a:r>
              <a:rPr lang="zh-CN" altLang="en-US" dirty="0" smtClean="0"/>
              <a:t>函数（续）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9712" y="1268760"/>
            <a:ext cx="6984776" cy="43426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只用于定义类的成员函数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在声明虚函数时使用关键字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zh-CN" altLang="en-US" dirty="0" smtClean="0"/>
              <a:t>，定义时无需使用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具有继承性，基类中声明了虚函数，派生类中无论是否说明，同原型函数都自动为虚函数。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虚函数的功能只对</a:t>
            </a:r>
            <a:r>
              <a:rPr lang="zh-CN" altLang="en-US" dirty="0" smtClean="0">
                <a:solidFill>
                  <a:srgbClr val="FF0000"/>
                </a:solidFill>
              </a:rPr>
              <a:t>类型兼</a:t>
            </a:r>
            <a:r>
              <a:rPr lang="zh-CN" altLang="en-US" dirty="0">
                <a:solidFill>
                  <a:srgbClr val="FF0000"/>
                </a:solidFill>
              </a:rPr>
              <a:t>容（公有继</a:t>
            </a:r>
            <a:r>
              <a:rPr lang="zh-CN" altLang="en-US" dirty="0" smtClean="0">
                <a:solidFill>
                  <a:srgbClr val="FF0000"/>
                </a:solidFill>
              </a:rPr>
              <a:t>承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继承体系有用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zh-CN" altLang="en-US" dirty="0" smtClean="0">
                <a:solidFill>
                  <a:srgbClr val="FF0000"/>
                </a:solidFill>
              </a:rPr>
              <a:t>指针</a:t>
            </a:r>
            <a:r>
              <a:rPr lang="zh-CN" altLang="en-US" dirty="0" smtClean="0"/>
              <a:t>或者</a:t>
            </a:r>
            <a:r>
              <a:rPr lang="zh-CN" altLang="en-US" dirty="0" smtClean="0">
                <a:solidFill>
                  <a:srgbClr val="FF0000"/>
                </a:solidFill>
              </a:rPr>
              <a:t>引用</a:t>
            </a:r>
            <a:r>
              <a:rPr lang="zh-CN" altLang="en-US" dirty="0" smtClean="0"/>
              <a:t>访问虚函数才能达到动态绑定的效果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尽量不要把虚函数声明为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</a:t>
            </a:r>
            <a:r>
              <a:rPr lang="en-US" altLang="zh-CN" dirty="0" smtClean="0"/>
              <a:t>e </a:t>
            </a:r>
            <a:r>
              <a:rPr lang="zh-CN" altLang="en-US" dirty="0" smtClean="0"/>
              <a:t>函</a:t>
            </a:r>
            <a:r>
              <a:rPr lang="zh-CN" altLang="en-US" dirty="0" smtClean="0"/>
              <a:t>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94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 </a:t>
            </a:r>
            <a:r>
              <a:rPr lang="en-US" altLang="zh-CN" dirty="0" smtClean="0"/>
              <a:t>8.1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19872" y="1172251"/>
            <a:ext cx="5662199" cy="1061829"/>
          </a:xfrm>
          <a:prstGeom prst="rect">
            <a:avLst/>
          </a:prstGeom>
          <a:solidFill>
            <a:srgbClr val="FFFF73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Shape {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 Shape(){}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-1  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基类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1" y="1172251"/>
            <a:ext cx="2967479" cy="2354491"/>
          </a:xfrm>
          <a:prstGeom prst="rect">
            <a:avLst/>
          </a:prstGeom>
          <a:solidFill>
            <a:srgbClr val="FFD073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Circle: public Shape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Circle( double r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radius;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派生类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509" y="3865460"/>
            <a:ext cx="2967479" cy="2354491"/>
          </a:xfrm>
          <a:prstGeom prst="rect">
            <a:avLst/>
          </a:prstGeom>
          <a:solidFill>
            <a:srgbClr val="FFD073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Square: public Shape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Square( double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length;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派生类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99391" y="2464913"/>
            <a:ext cx="5676785" cy="10618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Shape </a:t>
            </a:r>
            <a:r>
              <a:rPr lang="en-US" altLang="zh-CN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rshape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rshape.getArea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&lt;&lt;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99391" y="3748477"/>
            <a:ext cx="5676786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main() {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Circle cc( 2.0 );      Square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( 2.5 );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cc );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94099" y="5042706"/>
            <a:ext cx="55551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问题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(1)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程序运行结果是什么？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(2)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如果把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virtual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关键字去掉，程序运行结果是什么？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(3)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改写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printArea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使其形参为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Shape*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类型的对象，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 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这样能实现动态绑定么？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8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 </a:t>
            </a:r>
            <a:r>
              <a:rPr lang="en-US" altLang="zh-CN" dirty="0" smtClean="0"/>
              <a:t>8.2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99391" y="1172251"/>
            <a:ext cx="5662199" cy="2031325"/>
          </a:xfrm>
          <a:prstGeom prst="rect">
            <a:avLst/>
          </a:prstGeom>
          <a:solidFill>
            <a:srgbClr val="FFFF73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Shape {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 Shape(){}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400" dirty="0" smtClean="0">
                <a:solidFill>
                  <a:srgbClr val="3814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1400" dirty="0" smtClean="0">
                <a:solidFill>
                  <a:srgbClr val="3814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基类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… …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double Shape::</a:t>
            </a:r>
            <a:r>
              <a:rPr lang="en-US" altLang="zh-CN" sz="14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getArea</a:t>
            </a:r>
            <a:r>
              <a:rPr lang="en-US" altLang="zh-CN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{ return -1; 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9511" y="1172251"/>
            <a:ext cx="2967479" cy="2354491"/>
          </a:xfrm>
          <a:prstGeom prst="rect">
            <a:avLst/>
          </a:prstGeom>
          <a:solidFill>
            <a:srgbClr val="FFD073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Circle: public Shape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Circle( double r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radius;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派生类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510" y="3750044"/>
            <a:ext cx="2967479" cy="2354491"/>
          </a:xfrm>
          <a:prstGeom prst="rect">
            <a:avLst/>
          </a:prstGeom>
          <a:solidFill>
            <a:srgbClr val="FFD073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Square: public Shape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Square( double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length;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派生类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29855" y="3526742"/>
            <a:ext cx="5631736" cy="10618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 </a:t>
            </a:r>
            <a:r>
              <a:rPr lang="en-US" altLang="zh-CN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en-US" altLang="zh-CN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shape.getArea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&lt;&lt;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9854" y="4719540"/>
            <a:ext cx="5676786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main() {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Circle cc( 2.0 );      Square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( 2.5 );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cc );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03648" y="6296058"/>
            <a:ext cx="65091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问题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输出结果如何？是否实现了多态？如果没有的话，问题出在那里？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7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多态的核心作用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7749" y="2948734"/>
            <a:ext cx="5817657" cy="1338828"/>
          </a:xfrm>
          <a:prstGeom prst="rect">
            <a:avLst/>
          </a:prstGeom>
          <a:solidFill>
            <a:srgbClr val="FFD073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 Shape 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rshape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rshape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zh-CN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749" y="1517013"/>
            <a:ext cx="6907660" cy="1159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如果传入的是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Shape 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对象（指针），就调用类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Shape 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getArea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(),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如果传入的是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Circle 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对象（指针），就调用类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Circle 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getArea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(),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如果传入的是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Square 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对象（指针），就调用类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Square 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getArea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endParaRPr lang="zh-CN" altLang="en-US" sz="16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300192" y="3675494"/>
            <a:ext cx="2664296" cy="1224136"/>
          </a:xfrm>
          <a:prstGeom prst="wedgeRoundRectCallout">
            <a:avLst>
              <a:gd name="adj1" fmla="val -68189"/>
              <a:gd name="adj2" fmla="val -43995"/>
              <a:gd name="adj3" fmla="val 16667"/>
            </a:avLst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多态的核心作用：分离了接口和具体的实现细节！！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47343" y="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 2" panose="05020102010507070707" pitchFamily="18" charset="2"/>
              </a:rPr>
              <a:t></a:t>
            </a:r>
            <a:endParaRPr lang="zh-CN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91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覆盖（</a:t>
            </a:r>
            <a:r>
              <a:rPr lang="en-US" altLang="zh-CN" dirty="0" smtClean="0"/>
              <a:t>overriding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412776"/>
            <a:ext cx="5313601" cy="1338828"/>
          </a:xfrm>
          <a:prstGeom prst="rect">
            <a:avLst/>
          </a:prstGeom>
          <a:solidFill>
            <a:srgbClr val="FFD073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 Shape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rshape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rshape.getArea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&lt;&lt;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569" y="3068960"/>
            <a:ext cx="83840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如果这里的 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getArea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是基类 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Shape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中定义的虚函数，当传入的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实际为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派生类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类型时，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系统就会调用派生类的 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getArea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而不是基类的 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getArea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这种情况，我们称：派生类的 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getArea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“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覆盖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”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了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基类的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getArea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带有纯虚函数的类称为抽象类: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class  </a:t>
            </a:r>
            <a:r>
              <a:rPr lang="zh-CN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类名</a:t>
            </a:r>
          </a:p>
          <a:p>
            <a:pPr>
              <a:lnSpc>
                <a:spcPct val="90000"/>
              </a:lnSpc>
              <a:buNone/>
            </a:pPr>
            <a:r>
              <a:rPr lang="zh-CN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类型 函数名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参数表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//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纯虚函数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纯虚函数是一</a:t>
            </a:r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个在基类中声明的虚函数，它在该基类中没有定义具体的操作内容，要求各派生类根据实际需要给出各自的定义。</a:t>
            </a:r>
            <a:endParaRPr lang="zh-CN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作用</a:t>
            </a:r>
          </a:p>
          <a:p>
            <a:pPr lvl="1">
              <a:lnSpc>
                <a:spcPct val="110000"/>
              </a:lnSpc>
            </a:pPr>
            <a:r>
              <a:rPr lang="zh-CN" alt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通过它为一个类族建立一个公共的接口，接口的完整实现，即纯虚函数的函数体，要由派生类自己定义。</a:t>
            </a:r>
            <a:endParaRPr lang="en-US" altLang="zh-CN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对于</a:t>
            </a:r>
            <a:r>
              <a:rPr lang="zh-CN" alt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暂时无法实现的函数，可以声明为纯虚函数，留给派生类去实现。</a:t>
            </a:r>
          </a:p>
          <a:p>
            <a:pPr>
              <a:lnSpc>
                <a:spcPct val="110000"/>
              </a:lnSpc>
            </a:pPr>
            <a:r>
              <a:rPr lang="zh-CN" alt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注意</a:t>
            </a:r>
          </a:p>
          <a:p>
            <a:pPr lvl="1">
              <a:lnSpc>
                <a:spcPct val="110000"/>
              </a:lnSpc>
            </a:pPr>
            <a:r>
              <a:rPr lang="zh-CN" alt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抽象类只能作为基类来使用。</a:t>
            </a:r>
          </a:p>
          <a:p>
            <a:pPr lvl="1">
              <a:lnSpc>
                <a:spcPct val="110000"/>
              </a:lnSpc>
            </a:pPr>
            <a:r>
              <a:rPr lang="zh-CN" alt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不能声明抽象类的对象。</a:t>
            </a:r>
          </a:p>
          <a:p>
            <a:pPr lvl="1">
              <a:lnSpc>
                <a:spcPct val="110000"/>
              </a:lnSpc>
            </a:pPr>
            <a:r>
              <a:rPr lang="zh-CN" alt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构造函数不能是虚函数，析构函数可以是虚函数。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  <a:buNone/>
              <a:tabLst>
                <a:tab pos="5946775" algn="l"/>
              </a:tabLst>
            </a:pPr>
            <a:r>
              <a:rPr lang="en-US" altLang="zh-CN" dirty="0">
                <a:latin typeface="Times New Roman" pitchFamily="18" charset="0"/>
              </a:rPr>
              <a:t>#include &lt;</a:t>
            </a:r>
            <a:r>
              <a:rPr lang="en-US" altLang="zh-CN" dirty="0" err="1">
                <a:latin typeface="Times New Roman" pitchFamily="18" charset="0"/>
              </a:rPr>
              <a:t>iostream</a:t>
            </a:r>
            <a:r>
              <a:rPr lang="en-US" altLang="zh-CN" dirty="0">
                <a:latin typeface="Times New Roman" pitchFamily="18" charset="0"/>
              </a:rPr>
              <a:t>&gt;</a:t>
            </a:r>
          </a:p>
          <a:p>
            <a:pPr algn="just">
              <a:lnSpc>
                <a:spcPct val="90000"/>
              </a:lnSpc>
              <a:buNone/>
              <a:tabLst>
                <a:tab pos="5946775" algn="l"/>
              </a:tabLst>
            </a:pPr>
            <a:r>
              <a:rPr lang="en-US" altLang="zh-CN" dirty="0">
                <a:latin typeface="Times New Roman" pitchFamily="18" charset="0"/>
              </a:rPr>
              <a:t>using namespace </a:t>
            </a:r>
            <a:r>
              <a:rPr lang="en-US" altLang="zh-CN" dirty="0" err="1">
                <a:latin typeface="Times New Roman" pitchFamily="18" charset="0"/>
              </a:rPr>
              <a:t>std</a:t>
            </a:r>
            <a:r>
              <a:rPr lang="en-US" altLang="zh-CN" dirty="0">
                <a:latin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  <a:buNone/>
              <a:tabLst>
                <a:tab pos="5946775" algn="l"/>
              </a:tabLst>
            </a:pPr>
            <a:r>
              <a:rPr lang="en-US" altLang="zh-CN" dirty="0">
                <a:latin typeface="Times New Roman" pitchFamily="18" charset="0"/>
              </a:rPr>
              <a:t>class B0      //</a:t>
            </a:r>
            <a:r>
              <a:rPr lang="zh-CN" altLang="en-US" dirty="0">
                <a:latin typeface="Times New Roman" pitchFamily="18" charset="0"/>
              </a:rPr>
              <a:t>抽象基类</a:t>
            </a:r>
            <a:r>
              <a:rPr lang="en-US" altLang="zh-CN" dirty="0">
                <a:latin typeface="Times New Roman" pitchFamily="18" charset="0"/>
              </a:rPr>
              <a:t>B0</a:t>
            </a:r>
            <a:r>
              <a:rPr lang="zh-CN" altLang="en-US" dirty="0">
                <a:latin typeface="Times New Roman" pitchFamily="18" charset="0"/>
              </a:rPr>
              <a:t>声明</a:t>
            </a:r>
          </a:p>
          <a:p>
            <a:pPr algn="just">
              <a:lnSpc>
                <a:spcPct val="90000"/>
              </a:lnSpc>
              <a:buNone/>
              <a:tabLst>
                <a:tab pos="5946775" algn="l"/>
              </a:tabLst>
            </a:pPr>
            <a:r>
              <a:rPr lang="en-US" altLang="zh-CN" dirty="0">
                <a:latin typeface="Times New Roman" pitchFamily="18" charset="0"/>
              </a:rPr>
              <a:t>{ public:        //</a:t>
            </a:r>
            <a:r>
              <a:rPr lang="zh-CN" altLang="en-US" dirty="0">
                <a:latin typeface="Times New Roman" pitchFamily="18" charset="0"/>
              </a:rPr>
              <a:t>外部接口</a:t>
            </a:r>
          </a:p>
          <a:p>
            <a:pPr algn="just">
              <a:lnSpc>
                <a:spcPct val="90000"/>
              </a:lnSpc>
              <a:buNone/>
              <a:tabLst>
                <a:tab pos="5946775" algn="l"/>
              </a:tabLst>
            </a:pPr>
            <a:r>
              <a:rPr lang="zh-CN" altLang="en-US" dirty="0">
                <a:latin typeface="Times New Roman" pitchFamily="18" charset="0"/>
              </a:rPr>
              <a:t>	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virtual</a:t>
            </a:r>
            <a:r>
              <a:rPr lang="en-US" altLang="zh-CN" dirty="0">
                <a:latin typeface="Times New Roman" pitchFamily="18" charset="0"/>
              </a:rPr>
              <a:t> void </a:t>
            </a:r>
            <a:r>
              <a:rPr lang="en-US" altLang="zh-CN" dirty="0">
                <a:solidFill>
                  <a:schemeClr val="accent1"/>
                </a:solidFill>
                <a:latin typeface="Times New Roman" pitchFamily="18" charset="0"/>
              </a:rPr>
              <a:t>display</a:t>
            </a:r>
            <a:r>
              <a:rPr lang="en-US" altLang="zh-CN" dirty="0">
                <a:latin typeface="Times New Roman" pitchFamily="18" charset="0"/>
              </a:rPr>
              <a:t>( )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=0</a:t>
            </a:r>
            <a:r>
              <a:rPr lang="en-US" altLang="zh-CN" dirty="0">
                <a:latin typeface="Times New Roman" pitchFamily="18" charset="0"/>
              </a:rPr>
              <a:t>;    //</a:t>
            </a:r>
            <a:r>
              <a:rPr lang="zh-CN" altLang="en-US" dirty="0">
                <a:latin typeface="Times New Roman" pitchFamily="18" charset="0"/>
              </a:rPr>
              <a:t>纯虚函数成员</a:t>
            </a:r>
          </a:p>
          <a:p>
            <a:pPr algn="just">
              <a:lnSpc>
                <a:spcPct val="90000"/>
              </a:lnSpc>
              <a:buNone/>
              <a:tabLst>
                <a:tab pos="5946775" algn="l"/>
              </a:tabLst>
            </a:pPr>
            <a:r>
              <a:rPr lang="en-US" altLang="zh-CN" dirty="0">
                <a:latin typeface="Times New Roman" pitchFamily="18" charset="0"/>
              </a:rPr>
              <a:t>};</a:t>
            </a:r>
          </a:p>
          <a:p>
            <a:pPr>
              <a:lnSpc>
                <a:spcPct val="90000"/>
              </a:lnSpc>
              <a:buNone/>
              <a:tabLst>
                <a:tab pos="5946775" algn="l"/>
              </a:tabLst>
            </a:pPr>
            <a:r>
              <a:rPr lang="en-US" altLang="zh-CN" dirty="0">
                <a:latin typeface="Times New Roman" pitchFamily="18" charset="0"/>
              </a:rPr>
              <a:t>class B1: public B0    //</a:t>
            </a:r>
            <a:r>
              <a:rPr lang="zh-CN" altLang="en-US" dirty="0">
                <a:latin typeface="Times New Roman" pitchFamily="18" charset="0"/>
              </a:rPr>
              <a:t>公有派生</a:t>
            </a:r>
          </a:p>
          <a:p>
            <a:pPr>
              <a:lnSpc>
                <a:spcPct val="90000"/>
              </a:lnSpc>
              <a:buNone/>
              <a:tabLst>
                <a:tab pos="5946775" algn="l"/>
              </a:tabLst>
            </a:pPr>
            <a:r>
              <a:rPr lang="en-US" altLang="zh-CN" dirty="0">
                <a:latin typeface="Times New Roman" pitchFamily="18" charset="0"/>
              </a:rPr>
              <a:t>{ public:</a:t>
            </a:r>
          </a:p>
          <a:p>
            <a:pPr>
              <a:lnSpc>
                <a:spcPct val="90000"/>
              </a:lnSpc>
              <a:buNone/>
              <a:tabLst>
                <a:tab pos="5946775" algn="l"/>
              </a:tabLst>
            </a:pPr>
            <a:r>
              <a:rPr lang="en-US" altLang="zh-CN" dirty="0">
                <a:latin typeface="Times New Roman" pitchFamily="18" charset="0"/>
              </a:rPr>
              <a:t>	void </a:t>
            </a:r>
            <a:r>
              <a:rPr lang="en-US" altLang="zh-CN" sz="2100" dirty="0">
                <a:solidFill>
                  <a:schemeClr val="accent1"/>
                </a:solidFill>
                <a:latin typeface="Times New Roman" pitchFamily="18" charset="0"/>
              </a:rPr>
              <a:t>display</a:t>
            </a:r>
            <a:r>
              <a:rPr lang="en-US" altLang="zh-CN" dirty="0">
                <a:latin typeface="Times New Roman" pitchFamily="18" charset="0"/>
              </a:rPr>
              <a:t>(){</a:t>
            </a:r>
            <a:r>
              <a:rPr lang="en-US" altLang="zh-CN" dirty="0" err="1">
                <a:latin typeface="Times New Roman" pitchFamily="18" charset="0"/>
              </a:rPr>
              <a:t>cout</a:t>
            </a:r>
            <a:r>
              <a:rPr lang="en-US" altLang="zh-CN" dirty="0">
                <a:latin typeface="Times New Roman" pitchFamily="18" charset="0"/>
              </a:rPr>
              <a:t>&lt;&lt;"B1::display()"&lt;&lt;</a:t>
            </a:r>
            <a:r>
              <a:rPr lang="en-US" altLang="zh-CN" dirty="0" err="1">
                <a:latin typeface="Times New Roman" pitchFamily="18" charset="0"/>
              </a:rPr>
              <a:t>endl</a:t>
            </a:r>
            <a:r>
              <a:rPr lang="en-US" altLang="zh-CN" dirty="0">
                <a:latin typeface="Times New Roman" pitchFamily="18" charset="0"/>
              </a:rPr>
              <a:t>;}  //</a:t>
            </a:r>
            <a:r>
              <a:rPr lang="zh-CN" altLang="en-US" dirty="0">
                <a:latin typeface="Times New Roman" pitchFamily="18" charset="0"/>
              </a:rPr>
              <a:t>虚成员函数</a:t>
            </a:r>
          </a:p>
          <a:p>
            <a:pPr>
              <a:lnSpc>
                <a:spcPct val="90000"/>
              </a:lnSpc>
              <a:buNone/>
              <a:tabLst>
                <a:tab pos="5946775" algn="l"/>
              </a:tabLst>
            </a:pPr>
            <a:r>
              <a:rPr lang="en-US" altLang="zh-CN" dirty="0">
                <a:latin typeface="Times New Roman" pitchFamily="18" charset="0"/>
              </a:rPr>
              <a:t>};</a:t>
            </a:r>
          </a:p>
          <a:p>
            <a:pPr>
              <a:lnSpc>
                <a:spcPct val="90000"/>
              </a:lnSpc>
              <a:buNone/>
              <a:tabLst>
                <a:tab pos="5946775" algn="l"/>
              </a:tabLst>
            </a:pPr>
            <a:r>
              <a:rPr lang="en-US" altLang="zh-CN" dirty="0">
                <a:latin typeface="Times New Roman" pitchFamily="18" charset="0"/>
              </a:rPr>
              <a:t>class D1: public B1   //</a:t>
            </a:r>
            <a:r>
              <a:rPr lang="zh-CN" altLang="en-US" dirty="0">
                <a:latin typeface="Times New Roman" pitchFamily="18" charset="0"/>
              </a:rPr>
              <a:t>公有派生</a:t>
            </a:r>
          </a:p>
          <a:p>
            <a:pPr>
              <a:lnSpc>
                <a:spcPct val="90000"/>
              </a:lnSpc>
              <a:buNone/>
              <a:tabLst>
                <a:tab pos="5946775" algn="l"/>
              </a:tabLst>
            </a:pPr>
            <a:r>
              <a:rPr lang="en-US" altLang="zh-CN" dirty="0">
                <a:latin typeface="Times New Roman" pitchFamily="18" charset="0"/>
              </a:rPr>
              <a:t>{ public:</a:t>
            </a:r>
          </a:p>
          <a:p>
            <a:pPr>
              <a:lnSpc>
                <a:spcPct val="90000"/>
              </a:lnSpc>
              <a:buNone/>
              <a:tabLst>
                <a:tab pos="5946775" algn="l"/>
              </a:tabLst>
            </a:pPr>
            <a:r>
              <a:rPr lang="en-US" altLang="zh-CN" dirty="0">
                <a:latin typeface="Times New Roman" pitchFamily="18" charset="0"/>
              </a:rPr>
              <a:t>	void </a:t>
            </a:r>
            <a:r>
              <a:rPr lang="en-US" altLang="zh-CN" sz="2100" dirty="0">
                <a:solidFill>
                  <a:schemeClr val="accent1"/>
                </a:solidFill>
                <a:latin typeface="Times New Roman" pitchFamily="18" charset="0"/>
              </a:rPr>
              <a:t>display</a:t>
            </a:r>
            <a:r>
              <a:rPr lang="en-US" altLang="zh-CN" dirty="0">
                <a:latin typeface="Times New Roman" pitchFamily="18" charset="0"/>
              </a:rPr>
              <a:t>(){</a:t>
            </a:r>
            <a:r>
              <a:rPr lang="en-US" altLang="zh-CN" dirty="0" err="1">
                <a:latin typeface="Times New Roman" pitchFamily="18" charset="0"/>
              </a:rPr>
              <a:t>cout</a:t>
            </a:r>
            <a:r>
              <a:rPr lang="en-US" altLang="zh-CN" dirty="0">
                <a:latin typeface="Times New Roman" pitchFamily="18" charset="0"/>
              </a:rPr>
              <a:t>&lt;&lt;"D1::display()"&lt;&lt;</a:t>
            </a:r>
            <a:r>
              <a:rPr lang="en-US" altLang="zh-CN" dirty="0" err="1">
                <a:latin typeface="Times New Roman" pitchFamily="18" charset="0"/>
              </a:rPr>
              <a:t>endl</a:t>
            </a:r>
            <a:r>
              <a:rPr lang="en-US" altLang="zh-CN" dirty="0">
                <a:latin typeface="Times New Roman" pitchFamily="18" charset="0"/>
              </a:rPr>
              <a:t>;}  //</a:t>
            </a:r>
            <a:r>
              <a:rPr lang="zh-CN" altLang="en-US" dirty="0">
                <a:latin typeface="Times New Roman" pitchFamily="18" charset="0"/>
              </a:rPr>
              <a:t>虚成员函数</a:t>
            </a:r>
          </a:p>
          <a:p>
            <a:pPr>
              <a:lnSpc>
                <a:spcPct val="90000"/>
              </a:lnSpc>
              <a:buNone/>
              <a:tabLst>
                <a:tab pos="5946775" algn="l"/>
              </a:tabLst>
            </a:pPr>
            <a:r>
              <a:rPr lang="en-US" altLang="zh-CN" dirty="0">
                <a:latin typeface="Times New Roman" pitchFamily="18" charset="0"/>
              </a:rPr>
              <a:t>};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8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>
              <a:buNone/>
            </a:pPr>
            <a:r>
              <a:rPr lang="en-US" altLang="zh-CN" sz="7600" dirty="0">
                <a:latin typeface="Times New Roman" pitchFamily="18" charset="0"/>
              </a:rPr>
              <a:t>void fun(B0 *</a:t>
            </a:r>
            <a:r>
              <a:rPr lang="en-US" altLang="zh-CN" sz="7600" dirty="0" err="1">
                <a:latin typeface="Times New Roman" pitchFamily="18" charset="0"/>
              </a:rPr>
              <a:t>ptr</a:t>
            </a:r>
            <a:r>
              <a:rPr lang="en-US" altLang="zh-CN" sz="7600" dirty="0">
                <a:latin typeface="Times New Roman" pitchFamily="18" charset="0"/>
              </a:rPr>
              <a:t>)	//</a:t>
            </a:r>
            <a:r>
              <a:rPr lang="zh-CN" altLang="en-US" sz="7600" dirty="0">
                <a:latin typeface="Times New Roman" pitchFamily="18" charset="0"/>
              </a:rPr>
              <a:t>普通函数</a:t>
            </a:r>
          </a:p>
          <a:p>
            <a:pPr algn="just">
              <a:buNone/>
            </a:pPr>
            <a:r>
              <a:rPr lang="en-US" altLang="zh-CN" sz="7600" dirty="0">
                <a:latin typeface="Times New Roman" pitchFamily="18" charset="0"/>
              </a:rPr>
              <a:t>{	</a:t>
            </a:r>
            <a:r>
              <a:rPr lang="en-US" altLang="zh-CN" sz="7600" dirty="0" err="1">
                <a:latin typeface="Times New Roman" pitchFamily="18" charset="0"/>
              </a:rPr>
              <a:t>ptr</a:t>
            </a:r>
            <a:r>
              <a:rPr lang="en-US" altLang="zh-CN" sz="7600" dirty="0">
                <a:latin typeface="Times New Roman" pitchFamily="18" charset="0"/>
              </a:rPr>
              <a:t>-&gt;display();   }</a:t>
            </a:r>
          </a:p>
          <a:p>
            <a:pPr algn="just">
              <a:buNone/>
            </a:pPr>
            <a:endParaRPr lang="en-US" altLang="zh-CN" sz="7600" dirty="0">
              <a:latin typeface="Times New Roman" pitchFamily="18" charset="0"/>
            </a:endParaRPr>
          </a:p>
          <a:p>
            <a:pPr algn="just">
              <a:buNone/>
            </a:pPr>
            <a:r>
              <a:rPr lang="en-US" altLang="zh-CN" sz="7600" dirty="0" err="1">
                <a:latin typeface="Times New Roman" pitchFamily="18" charset="0"/>
              </a:rPr>
              <a:t>int</a:t>
            </a:r>
            <a:r>
              <a:rPr lang="en-US" altLang="zh-CN" sz="7600" dirty="0">
                <a:latin typeface="Times New Roman" pitchFamily="18" charset="0"/>
              </a:rPr>
              <a:t> main()	//</a:t>
            </a:r>
            <a:r>
              <a:rPr lang="zh-CN" altLang="en-US" sz="7600" dirty="0">
                <a:latin typeface="Times New Roman" pitchFamily="18" charset="0"/>
              </a:rPr>
              <a:t>主函数</a:t>
            </a:r>
          </a:p>
          <a:p>
            <a:pPr algn="just">
              <a:buNone/>
            </a:pPr>
            <a:r>
              <a:rPr lang="en-US" altLang="zh-CN" sz="7600" dirty="0">
                <a:latin typeface="Times New Roman" pitchFamily="18" charset="0"/>
              </a:rPr>
              <a:t>{	B0 *p;	//</a:t>
            </a:r>
            <a:r>
              <a:rPr lang="zh-CN" altLang="en-US" sz="7600" dirty="0">
                <a:latin typeface="Times New Roman" pitchFamily="18" charset="0"/>
              </a:rPr>
              <a:t>声明抽象基类指针</a:t>
            </a:r>
          </a:p>
          <a:p>
            <a:pPr algn="just">
              <a:buNone/>
            </a:pPr>
            <a:r>
              <a:rPr lang="zh-CN" altLang="en-US" sz="7600" dirty="0">
                <a:latin typeface="Times New Roman" pitchFamily="18" charset="0"/>
              </a:rPr>
              <a:t>	</a:t>
            </a:r>
            <a:r>
              <a:rPr lang="en-US" altLang="zh-CN" sz="7600" dirty="0">
                <a:latin typeface="Times New Roman" pitchFamily="18" charset="0"/>
              </a:rPr>
              <a:t>B1 </a:t>
            </a:r>
            <a:r>
              <a:rPr lang="en-US" altLang="zh-CN" sz="7600" dirty="0" err="1">
                <a:latin typeface="Times New Roman" pitchFamily="18" charset="0"/>
              </a:rPr>
              <a:t>b1</a:t>
            </a:r>
            <a:r>
              <a:rPr lang="en-US" altLang="zh-CN" sz="7600" dirty="0">
                <a:latin typeface="Times New Roman" pitchFamily="18" charset="0"/>
              </a:rPr>
              <a:t>;	//</a:t>
            </a:r>
            <a:r>
              <a:rPr lang="zh-CN" altLang="en-US" sz="7600" dirty="0">
                <a:latin typeface="Times New Roman" pitchFamily="18" charset="0"/>
              </a:rPr>
              <a:t>声明派生类对象</a:t>
            </a:r>
          </a:p>
          <a:p>
            <a:pPr algn="just">
              <a:buNone/>
            </a:pPr>
            <a:r>
              <a:rPr lang="zh-CN" altLang="en-US" sz="7600" dirty="0">
                <a:latin typeface="Times New Roman" pitchFamily="18" charset="0"/>
              </a:rPr>
              <a:t>	</a:t>
            </a:r>
            <a:r>
              <a:rPr lang="en-US" altLang="zh-CN" sz="7600" dirty="0">
                <a:latin typeface="Times New Roman" pitchFamily="18" charset="0"/>
              </a:rPr>
              <a:t>D1 </a:t>
            </a:r>
            <a:r>
              <a:rPr lang="en-US" altLang="zh-CN" sz="7600" dirty="0" err="1">
                <a:latin typeface="Times New Roman" pitchFamily="18" charset="0"/>
              </a:rPr>
              <a:t>d1</a:t>
            </a:r>
            <a:r>
              <a:rPr lang="en-US" altLang="zh-CN" sz="7600" dirty="0">
                <a:latin typeface="Times New Roman" pitchFamily="18" charset="0"/>
              </a:rPr>
              <a:t>;	//</a:t>
            </a:r>
            <a:r>
              <a:rPr lang="zh-CN" altLang="en-US" sz="7600" dirty="0">
                <a:latin typeface="Times New Roman" pitchFamily="18" charset="0"/>
              </a:rPr>
              <a:t>声明派生类对象</a:t>
            </a:r>
          </a:p>
          <a:p>
            <a:pPr algn="just">
              <a:buNone/>
            </a:pPr>
            <a:r>
              <a:rPr lang="zh-CN" altLang="en-US" sz="7600" dirty="0">
                <a:latin typeface="Times New Roman" pitchFamily="18" charset="0"/>
              </a:rPr>
              <a:t>	</a:t>
            </a:r>
            <a:r>
              <a:rPr lang="en-US" altLang="zh-CN" sz="7600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altLang="zh-CN" sz="7600" dirty="0">
                <a:latin typeface="Times New Roman" pitchFamily="18" charset="0"/>
              </a:rPr>
              <a:t>=&amp;b1;</a:t>
            </a:r>
          </a:p>
          <a:p>
            <a:pPr algn="just">
              <a:buNone/>
            </a:pPr>
            <a:r>
              <a:rPr lang="en-US" altLang="zh-CN" sz="7600" dirty="0">
                <a:latin typeface="Times New Roman" pitchFamily="18" charset="0"/>
              </a:rPr>
              <a:t>	fun(</a:t>
            </a:r>
            <a:r>
              <a:rPr lang="en-US" altLang="zh-CN" sz="7600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altLang="zh-CN" sz="7600" dirty="0">
                <a:latin typeface="Times New Roman" pitchFamily="18" charset="0"/>
              </a:rPr>
              <a:t>);	//</a:t>
            </a:r>
            <a:r>
              <a:rPr lang="zh-CN" altLang="en-US" sz="7600" dirty="0">
                <a:latin typeface="Times New Roman" pitchFamily="18" charset="0"/>
              </a:rPr>
              <a:t>调用派生类</a:t>
            </a:r>
            <a:r>
              <a:rPr lang="en-US" altLang="zh-CN" sz="7600" dirty="0">
                <a:latin typeface="Times New Roman" pitchFamily="18" charset="0"/>
              </a:rPr>
              <a:t>B1</a:t>
            </a:r>
            <a:r>
              <a:rPr lang="zh-CN" altLang="en-US" sz="7600" dirty="0">
                <a:latin typeface="Times New Roman" pitchFamily="18" charset="0"/>
              </a:rPr>
              <a:t>函数成员</a:t>
            </a:r>
          </a:p>
          <a:p>
            <a:pPr algn="just">
              <a:buNone/>
            </a:pPr>
            <a:r>
              <a:rPr lang="zh-CN" altLang="en-US" sz="7600" dirty="0">
                <a:latin typeface="Times New Roman" pitchFamily="18" charset="0"/>
              </a:rPr>
              <a:t>	</a:t>
            </a:r>
            <a:r>
              <a:rPr lang="en-US" altLang="zh-CN" sz="7600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altLang="zh-CN" sz="7600" dirty="0">
                <a:latin typeface="Times New Roman" pitchFamily="18" charset="0"/>
              </a:rPr>
              <a:t>=&amp;d1;</a:t>
            </a:r>
          </a:p>
          <a:p>
            <a:pPr algn="just">
              <a:buNone/>
            </a:pPr>
            <a:r>
              <a:rPr lang="en-US" altLang="zh-CN" sz="7600" dirty="0">
                <a:latin typeface="Times New Roman" pitchFamily="18" charset="0"/>
              </a:rPr>
              <a:t>	fun(</a:t>
            </a:r>
            <a:r>
              <a:rPr lang="en-US" altLang="zh-CN" sz="7600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altLang="zh-CN" sz="7600" dirty="0">
                <a:latin typeface="Times New Roman" pitchFamily="18" charset="0"/>
              </a:rPr>
              <a:t>);	//</a:t>
            </a:r>
            <a:r>
              <a:rPr lang="zh-CN" altLang="en-US" sz="7600" dirty="0">
                <a:latin typeface="Times New Roman" pitchFamily="18" charset="0"/>
              </a:rPr>
              <a:t>调用派生类</a:t>
            </a:r>
            <a:r>
              <a:rPr lang="en-US" altLang="zh-CN" sz="7600" dirty="0">
                <a:latin typeface="Times New Roman" pitchFamily="18" charset="0"/>
              </a:rPr>
              <a:t>D1</a:t>
            </a:r>
            <a:r>
              <a:rPr lang="zh-CN" altLang="en-US" sz="7600" dirty="0">
                <a:latin typeface="Times New Roman" pitchFamily="18" charset="0"/>
              </a:rPr>
              <a:t>函数成员</a:t>
            </a:r>
          </a:p>
          <a:p>
            <a:pPr algn="just">
              <a:buNone/>
            </a:pPr>
            <a:r>
              <a:rPr lang="en-US" altLang="zh-CN" sz="7600" dirty="0">
                <a:latin typeface="Times New Roman" pitchFamily="18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0" y="4343400"/>
            <a:ext cx="1905000" cy="1346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 dirty="0"/>
              <a:t>运行结果：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b="1" dirty="0"/>
              <a:t>B1::</a:t>
            </a:r>
            <a:r>
              <a:rPr lang="en-US" altLang="zh-CN" b="1" dirty="0">
                <a:solidFill>
                  <a:schemeClr val="tx2"/>
                </a:solidFill>
              </a:rPr>
              <a:t>display</a:t>
            </a:r>
            <a:r>
              <a:rPr lang="en-US" altLang="zh-CN" b="1" dirty="0"/>
              <a:t>()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b="1" dirty="0"/>
              <a:t>D1::</a:t>
            </a:r>
            <a:r>
              <a:rPr lang="en-US" altLang="zh-CN" b="1" dirty="0">
                <a:solidFill>
                  <a:srgbClr val="99FF99"/>
                </a:solidFill>
              </a:rPr>
              <a:t>display</a:t>
            </a:r>
            <a:r>
              <a:rPr lang="en-US" altLang="zh-CN" b="1" dirty="0"/>
              <a:t>()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391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2780928"/>
            <a:ext cx="6660232" cy="2016224"/>
          </a:xfrm>
        </p:spPr>
        <p:txBody>
          <a:bodyPr/>
          <a:lstStyle/>
          <a:p>
            <a:pPr marL="342900" lvl="1" indent="-342900">
              <a:buClr>
                <a:srgbClr val="20077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多态：对于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同样的操作接口，不同的对象会给出不同的行为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多态（</a:t>
            </a:r>
            <a:r>
              <a:rPr lang="en-US" altLang="zh-CN" dirty="0" smtClean="0"/>
              <a:t>polymorphism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547260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多态：多种形态（简单的说）</a:t>
            </a:r>
            <a:endParaRPr lang="en-US" altLang="zh-CN" dirty="0"/>
          </a:p>
          <a:p>
            <a:pPr lvl="1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对于同样的操作接口，不同的对象会给出不同的行为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示例：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分类：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重载多态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运算符重载，函数重载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包含多态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类族中定义于不同类中的同名成员函数的多态行为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强制多态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参数多态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07504" y="1844824"/>
            <a:ext cx="16209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操作接口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，可以是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操作符，也可以是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15816" y="2583488"/>
            <a:ext cx="4458272" cy="1384995"/>
          </a:xfrm>
          <a:prstGeom prst="rect">
            <a:avLst/>
          </a:prstGeom>
          <a:solidFill>
            <a:srgbClr val="FFFF73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str1, str2;  	str1  </a:t>
            </a:r>
            <a:r>
              <a:rPr lang="en-US" altLang="zh-CN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str2;</a:t>
            </a:r>
          </a:p>
          <a:p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ival1, ival2;   	ival1 </a:t>
            </a:r>
            <a:r>
              <a:rPr lang="en-US" altLang="zh-CN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ival2;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 std1, std2; 	std1  </a:t>
            </a:r>
            <a:r>
              <a:rPr lang="en-US" altLang="zh-CN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std2;</a:t>
            </a:r>
          </a:p>
          <a:p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print(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      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(1024);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print( string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   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“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);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0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多态的实现方式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343" y="1196752"/>
            <a:ext cx="6660232" cy="1944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编译时多态（静态绑定）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在编译的过程中确定响应同名接口的具体对象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运行</a:t>
            </a:r>
            <a:r>
              <a:rPr lang="zh-CN" altLang="en-US" dirty="0" smtClean="0"/>
              <a:t>时多态（动态绑定）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在程序的运行过程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中确定响应同名接口的具体对象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27784" y="3717032"/>
            <a:ext cx="914400" cy="5760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65509" y="3717032"/>
            <a:ext cx="914400" cy="5760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   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03234" y="3717032"/>
            <a:ext cx="914400" cy="5760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   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664496" y="3933056"/>
            <a:ext cx="381744" cy="144016"/>
          </a:xfrm>
          <a:prstGeom prst="rightArrow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118453" y="3933056"/>
            <a:ext cx="381744" cy="144016"/>
          </a:xfrm>
          <a:prstGeom prst="rightArrow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738425" y="3933056"/>
            <a:ext cx="381744" cy="144016"/>
          </a:xfrm>
          <a:prstGeom prst="rightArrow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199178" y="3933056"/>
            <a:ext cx="381744" cy="144016"/>
          </a:xfrm>
          <a:prstGeom prst="rightArrow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多文档 12"/>
          <p:cNvSpPr/>
          <p:nvPr/>
        </p:nvSpPr>
        <p:spPr>
          <a:xfrm>
            <a:off x="905066" y="3717032"/>
            <a:ext cx="1085800" cy="792088"/>
          </a:xfrm>
          <a:prstGeom prst="flowChartMultidocument">
            <a:avLst/>
          </a:prstGeom>
          <a:noFill/>
          <a:ln>
            <a:solidFill>
              <a:srgbClr val="381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多文档 13"/>
          <p:cNvSpPr/>
          <p:nvPr/>
        </p:nvSpPr>
        <p:spPr>
          <a:xfrm>
            <a:off x="7308304" y="3717032"/>
            <a:ext cx="1085800" cy="792088"/>
          </a:xfrm>
          <a:prstGeom prst="flowChartMultidocument">
            <a:avLst/>
          </a:prstGeom>
          <a:noFill/>
          <a:ln>
            <a:solidFill>
              <a:srgbClr val="381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可执行代码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0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静态绑定：以函数重载为例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3" y="1772816"/>
            <a:ext cx="4034471" cy="792088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72086" y="1772816"/>
            <a:ext cx="3464410" cy="2354491"/>
          </a:xfrm>
          <a:prstGeom prst="rect">
            <a:avLst/>
          </a:prstGeom>
          <a:solidFill>
            <a:srgbClr val="FFFF73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{… … }    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string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){ … … }</a:t>
            </a: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main()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( 1024 );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“hello” );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1761" y="1772816"/>
            <a:ext cx="1008112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可执行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7" name="矩形 6"/>
          <p:cNvSpPr/>
          <p:nvPr/>
        </p:nvSpPr>
        <p:spPr>
          <a:xfrm>
            <a:off x="899593" y="1772816"/>
            <a:ext cx="1008112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545" y="1225392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39753" y="122750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print(string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左大括号 9"/>
          <p:cNvSpPr/>
          <p:nvPr/>
        </p:nvSpPr>
        <p:spPr>
          <a:xfrm rot="5400000">
            <a:off x="1338657" y="1131760"/>
            <a:ext cx="129983" cy="1008112"/>
          </a:xfrm>
          <a:prstGeom prst="leftBrace">
            <a:avLst>
              <a:gd name="adj1" fmla="val 2564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5400000">
            <a:off x="2850826" y="1128459"/>
            <a:ext cx="129983" cy="1008112"/>
          </a:xfrm>
          <a:prstGeom prst="leftBrace">
            <a:avLst>
              <a:gd name="adj1" fmla="val 2564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9512" y="3153902"/>
            <a:ext cx="4034471" cy="792088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9593" y="3153902"/>
            <a:ext cx="2520280" cy="792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print( 1024 );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print( “hello” );</a:t>
            </a: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13255" y="427335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左大括号 14"/>
          <p:cNvSpPr/>
          <p:nvPr/>
        </p:nvSpPr>
        <p:spPr>
          <a:xfrm rot="16200000" flipV="1">
            <a:off x="2082788" y="2851060"/>
            <a:ext cx="153889" cy="2520281"/>
          </a:xfrm>
          <a:prstGeom prst="leftBrace">
            <a:avLst>
              <a:gd name="adj1" fmla="val 2564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151063" y="199958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3814B0"/>
                </a:solidFill>
              </a:rPr>
              <a:t>❶</a:t>
            </a:r>
            <a:endParaRPr lang="zh-CN" altLang="en-US" sz="1600" dirty="0">
              <a:solidFill>
                <a:srgbClr val="3814B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51063" y="311948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3814B0"/>
                </a:solidFill>
                <a:latin typeface="Calibri" panose="020F0502020204030204" pitchFamily="34" charset="0"/>
              </a:rPr>
              <a:t>❸</a:t>
            </a:r>
            <a:endParaRPr lang="zh-CN" altLang="en-US" sz="1600" dirty="0">
              <a:solidFill>
                <a:srgbClr val="3814B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51063" y="278092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3814B0"/>
                </a:solidFill>
                <a:latin typeface="Calibri" panose="020F0502020204030204" pitchFamily="34" charset="0"/>
              </a:rPr>
              <a:t>❷</a:t>
            </a:r>
            <a:endParaRPr lang="zh-CN" altLang="en-US" sz="1600" dirty="0">
              <a:solidFill>
                <a:srgbClr val="3814B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66650" y="345803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3814B0"/>
                </a:solidFill>
                <a:latin typeface="Calibri" panose="020F0502020204030204" pitchFamily="34" charset="0"/>
              </a:rPr>
              <a:t>❹</a:t>
            </a:r>
            <a:endParaRPr lang="zh-CN" altLang="en-US" sz="1600" dirty="0">
              <a:solidFill>
                <a:srgbClr val="3814B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4852" y="4653136"/>
            <a:ext cx="777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编译器分别编译两个重载函数，并记录各自在内存中的起始地址（未考虑重定向）</a:t>
            </a:r>
            <a:endParaRPr lang="zh-CN" altLang="en-US" sz="16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94852" y="5005363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编译器编译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main 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函数</a:t>
            </a:r>
            <a:endParaRPr lang="zh-CN" altLang="en-US" sz="16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84137" y="5357590"/>
            <a:ext cx="4458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编译器确定第一个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print 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函数代码段的首地址</a:t>
            </a:r>
            <a:endParaRPr lang="zh-CN" altLang="en-US" sz="16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4137" y="5709816"/>
            <a:ext cx="4458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编译器确定第二个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print 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函数代码段的首地址</a:t>
            </a:r>
            <a:endParaRPr lang="zh-CN" altLang="en-US" sz="16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216" y="465313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3814B0"/>
                </a:solidFill>
              </a:rPr>
              <a:t>❶</a:t>
            </a:r>
            <a:endParaRPr lang="zh-CN" altLang="en-US" sz="1600" dirty="0">
              <a:solidFill>
                <a:srgbClr val="3814B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1543" y="537746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3814B0"/>
                </a:solidFill>
                <a:latin typeface="Calibri" panose="020F0502020204030204" pitchFamily="34" charset="0"/>
              </a:rPr>
              <a:t>❸</a:t>
            </a:r>
            <a:endParaRPr lang="zh-CN" altLang="en-US" sz="1600" dirty="0">
              <a:solidFill>
                <a:srgbClr val="3814B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216" y="505293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3814B0"/>
                </a:solidFill>
                <a:latin typeface="Calibri" panose="020F0502020204030204" pitchFamily="34" charset="0"/>
              </a:rPr>
              <a:t>❷</a:t>
            </a:r>
            <a:endParaRPr lang="zh-CN" altLang="en-US" sz="1600" dirty="0">
              <a:solidFill>
                <a:srgbClr val="3814B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1543" y="570570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3814B0"/>
                </a:solidFill>
                <a:latin typeface="Calibri" panose="020F0502020204030204" pitchFamily="34" charset="0"/>
              </a:rPr>
              <a:t>❹</a:t>
            </a:r>
            <a:endParaRPr lang="zh-CN" altLang="en-US" sz="1600" dirty="0">
              <a:solidFill>
                <a:srgbClr val="3814B0"/>
              </a:solidFill>
            </a:endParaRPr>
          </a:p>
        </p:txBody>
      </p:sp>
      <p:cxnSp>
        <p:nvCxnSpPr>
          <p:cNvPr id="29" name="肘形连接符 28"/>
          <p:cNvCxnSpPr/>
          <p:nvPr/>
        </p:nvCxnSpPr>
        <p:spPr>
          <a:xfrm rot="16200000" flipV="1">
            <a:off x="718897" y="2757404"/>
            <a:ext cx="707145" cy="322148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16200000" flipV="1">
            <a:off x="2247295" y="2713646"/>
            <a:ext cx="777212" cy="446524"/>
          </a:xfrm>
          <a:prstGeom prst="bentConnector3">
            <a:avLst>
              <a:gd name="adj1" fmla="val 5267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rot="5400000">
            <a:off x="2552311" y="3447409"/>
            <a:ext cx="443612" cy="170093"/>
          </a:xfrm>
          <a:prstGeom prst="bentConnector3">
            <a:avLst>
              <a:gd name="adj1" fmla="val 10153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8216" y="630420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❺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94852" y="6322169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形成所有可执行代码（未考虑重定向）</a:t>
            </a:r>
            <a:endParaRPr lang="zh-CN" altLang="en-US" sz="16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547343" y="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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4" name="左大括号 43"/>
          <p:cNvSpPr/>
          <p:nvPr/>
        </p:nvSpPr>
        <p:spPr>
          <a:xfrm rot="10800000">
            <a:off x="5503616" y="5458470"/>
            <a:ext cx="148504" cy="515087"/>
          </a:xfrm>
          <a:prstGeom prst="leftBrace">
            <a:avLst>
              <a:gd name="adj1" fmla="val 2564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774064" y="5423626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在执行整个程序前，到底执行那个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print 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就</a:t>
            </a:r>
            <a:r>
              <a:rPr lang="zh-CN" alt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已经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被确定了！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7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/>
      <p:bldP spid="18" grpId="0"/>
      <p:bldP spid="19" grpId="0"/>
      <p:bldP spid="20" grpId="0"/>
      <p:bldP spid="24" grpId="0"/>
      <p:bldP spid="25" grpId="0"/>
      <p:bldP spid="26" grpId="0"/>
      <p:bldP spid="27" grpId="0"/>
      <p:bldP spid="41" grpId="0"/>
      <p:bldP spid="42" grpId="0"/>
      <p:bldP spid="44" grpId="0" animBg="1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/>
          <p:cNvSpPr txBox="1"/>
          <p:nvPr/>
        </p:nvSpPr>
        <p:spPr>
          <a:xfrm>
            <a:off x="3299391" y="1172251"/>
            <a:ext cx="5662199" cy="1061829"/>
          </a:xfrm>
          <a:prstGeom prst="rect">
            <a:avLst/>
          </a:prstGeom>
          <a:solidFill>
            <a:srgbClr val="FFFF73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Shape {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 Shape(){}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-1  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基类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179511" y="1172251"/>
            <a:ext cx="2967479" cy="2354491"/>
          </a:xfrm>
          <a:prstGeom prst="rect">
            <a:avLst/>
          </a:prstGeom>
          <a:solidFill>
            <a:srgbClr val="FFD073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Circle: public Shape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Circle( double r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radius;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派生类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179510" y="3750044"/>
            <a:ext cx="2967479" cy="2354491"/>
          </a:xfrm>
          <a:prstGeom prst="rect">
            <a:avLst/>
          </a:prstGeom>
          <a:solidFill>
            <a:srgbClr val="FFD073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Square: public Shape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Square( double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length;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派生类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3299391" y="2464913"/>
            <a:ext cx="5676785" cy="10618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Shape </a:t>
            </a:r>
            <a:r>
              <a:rPr lang="en-US" altLang="zh-CN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rshape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rshape.getArea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&lt;&lt;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7"/>
          <p:cNvSpPr txBox="1"/>
          <p:nvPr/>
        </p:nvSpPr>
        <p:spPr>
          <a:xfrm>
            <a:off x="3299391" y="3748477"/>
            <a:ext cx="5676786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main() {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Circle cc( 2.0 );      Square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( 2.5 );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cc );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动态绑定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80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为什么需要动态绑定？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>
            <a:off x="3422872" y="1268760"/>
            <a:ext cx="5469607" cy="415498"/>
          </a:xfrm>
          <a:prstGeom prst="rect">
            <a:avLst/>
          </a:prstGeom>
          <a:solidFill>
            <a:srgbClr val="FFFF73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Shape { public: Shape(){}   };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基类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179512" y="1270660"/>
            <a:ext cx="2967479" cy="2354491"/>
          </a:xfrm>
          <a:prstGeom prst="rect">
            <a:avLst/>
          </a:prstGeom>
          <a:solidFill>
            <a:srgbClr val="FFD073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Circle: public Shape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Circle(double r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radius;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派生类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179511" y="3905218"/>
            <a:ext cx="2967479" cy="2354491"/>
          </a:xfrm>
          <a:prstGeom prst="rect">
            <a:avLst/>
          </a:prstGeom>
          <a:solidFill>
            <a:srgbClr val="FFD073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Square: public Shape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Square(double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length;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派生类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3422871" y="3071163"/>
            <a:ext cx="5469607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main()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Circle cc( 2 );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Square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( 4 );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cc );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//WRONG!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//WRONG!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7"/>
          <p:cNvSpPr txBox="1"/>
          <p:nvPr/>
        </p:nvSpPr>
        <p:spPr>
          <a:xfrm>
            <a:off x="3422871" y="1846796"/>
            <a:ext cx="5469607" cy="10618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rshape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rshape.getArea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&lt;&lt;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3337345" y="5373216"/>
            <a:ext cx="5555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报错原因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：虽然函数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printArea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可以接受传入的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Circle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类型和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Square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类型的参数，但是通过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rshape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只能访问到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Circle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或者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Square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对象中从基类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Shape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那里吸收过来的成员，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然而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，在基类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Shape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中并不存在名为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getArea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的接口。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为什么需要动态绑定？（续）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>
            <a:off x="3299391" y="1172251"/>
            <a:ext cx="5662199" cy="1384995"/>
          </a:xfrm>
          <a:prstGeom prst="rect">
            <a:avLst/>
          </a:prstGeom>
          <a:solidFill>
            <a:srgbClr val="FFFF73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Shape {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 Shape(){}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double </a:t>
            </a:r>
            <a:r>
              <a:rPr lang="en-US" altLang="zh-CN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基类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179511" y="1172251"/>
            <a:ext cx="2967479" cy="2354491"/>
          </a:xfrm>
          <a:prstGeom prst="rect">
            <a:avLst/>
          </a:prstGeom>
          <a:solidFill>
            <a:srgbClr val="FFD073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Circle: public Shape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Circle(double r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radius;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派生类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179511" y="3854797"/>
            <a:ext cx="2967479" cy="2354491"/>
          </a:xfrm>
          <a:prstGeom prst="rect">
            <a:avLst/>
          </a:prstGeom>
          <a:solidFill>
            <a:srgbClr val="FFD073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Square: public Shape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Square(double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length;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派生类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3299391" y="2675107"/>
            <a:ext cx="5676785" cy="10618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Shape &amp;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rshape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rshape.getArea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&lt;&lt;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660232" y="1362342"/>
            <a:ext cx="1964904" cy="648072"/>
          </a:xfrm>
          <a:prstGeom prst="wedgeRoundRectCallout">
            <a:avLst>
              <a:gd name="adj1" fmla="val -74874"/>
              <a:gd name="adj2" fmla="val 58835"/>
              <a:gd name="adj3" fmla="val 16667"/>
            </a:avLst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插入一个 </a:t>
            </a:r>
            <a:r>
              <a:rPr lang="en-US" altLang="zh-CN" sz="14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printArea</a:t>
            </a:r>
            <a:r>
              <a:rPr lang="zh-CN" altLang="en-US" sz="14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函数期望的接口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3299391" y="5498648"/>
            <a:ext cx="5555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新的问题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为什么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printArea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getArea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不能被正确的对象响应？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3299391" y="3854797"/>
            <a:ext cx="5676786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main() { … … …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cc ); 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8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为什么需要动态绑定？（续）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3"/>
          <p:cNvSpPr txBox="1"/>
          <p:nvPr/>
        </p:nvSpPr>
        <p:spPr>
          <a:xfrm>
            <a:off x="107504" y="3255824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分析：与重载操作符或者重载函数不同，上面例子中</a:t>
            </a:r>
            <a:r>
              <a:rPr lang="zh-CN" altLang="en-US" dirty="0" smtClean="0">
                <a:solidFill>
                  <a:srgbClr val="3814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无法实现静态绑定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251520" y="1213466"/>
            <a:ext cx="8712968" cy="13388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 Shape &amp;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rshape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可以传入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Shape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及其派生类型的对象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rshape.</a:t>
            </a:r>
            <a:r>
              <a:rPr lang="en-US" altLang="zh-CN" b="1" dirty="0" err="1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&lt;&lt;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780833" y="3617116"/>
            <a:ext cx="7832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因为，当编译器扫描函数 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printArea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的声明时，无法确定将来客户到底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要传进来何种类型的对象！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107504" y="5238209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：如何实现程序运行时动态的判定传入的是哪种类型的对象？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7"/>
          <p:cNvSpPr txBox="1"/>
          <p:nvPr/>
        </p:nvSpPr>
        <p:spPr>
          <a:xfrm>
            <a:off x="780833" y="5657473"/>
            <a:ext cx="618630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如何通过基类类型的形参名字来访问派生类新添加的接口？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5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36004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是 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实现动态绑定的基础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作用：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对于基类与派生类中同时存在的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同名且同参数列表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的成员函数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，如果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将</a:t>
            </a:r>
            <a:r>
              <a:rPr lang="zh-CN" altLang="en-US" sz="1600" dirty="0" smtClean="0">
                <a:solidFill>
                  <a:srgbClr val="FF0000"/>
                </a:solidFill>
              </a:rPr>
              <a:t>基类中的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altLang="zh-CN" sz="1600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zh-CN" altLang="en-US" sz="1600" dirty="0" smtClean="0">
                <a:solidFill>
                  <a:srgbClr val="FF0000"/>
                </a:solidFill>
              </a:rPr>
              <a:t>声明为虚函数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，那么，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当从外部通过 </a:t>
            </a:r>
            <a:r>
              <a:rPr lang="en-US" altLang="zh-CN" sz="16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.foo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调用该接口时，可以根据 </a:t>
            </a:r>
            <a:r>
              <a:rPr lang="en-US" altLang="zh-CN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的实际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类型来决定到底调用基类还是派生类中的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基本语法形式：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99792" y="4545994"/>
            <a:ext cx="493596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rgbClr val="3814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virtual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返回值类型  函数名（参数列表）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6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2260</Words>
  <Application>Microsoft Office PowerPoint</Application>
  <PresentationFormat>全屏显示(4:3)</PresentationFormat>
  <Paragraphs>318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第8章 多态</vt:lpstr>
      <vt:lpstr>多态（polymorphism）</vt:lpstr>
      <vt:lpstr>多态的实现方式</vt:lpstr>
      <vt:lpstr>静态绑定：以函数重载为例</vt:lpstr>
      <vt:lpstr>动态绑定</vt:lpstr>
      <vt:lpstr>为什么需要动态绑定？</vt:lpstr>
      <vt:lpstr>为什么需要动态绑定？（续）</vt:lpstr>
      <vt:lpstr>为什么需要动态绑定？（续）</vt:lpstr>
      <vt:lpstr>虚函数</vt:lpstr>
      <vt:lpstr>虚函数（续）</vt:lpstr>
      <vt:lpstr>练习 8.1</vt:lpstr>
      <vt:lpstr>练习 8.2</vt:lpstr>
      <vt:lpstr>多态的核心作用</vt:lpstr>
      <vt:lpstr>覆盖（overriding）</vt:lpstr>
      <vt:lpstr>抽象类</vt:lpstr>
      <vt:lpstr>抽象类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</dc:creator>
  <cp:lastModifiedBy>18793</cp:lastModifiedBy>
  <cp:revision>366</cp:revision>
  <dcterms:created xsi:type="dcterms:W3CDTF">2013-12-29T13:33:49Z</dcterms:created>
  <dcterms:modified xsi:type="dcterms:W3CDTF">2018-06-04T11:42:56Z</dcterms:modified>
</cp:coreProperties>
</file>