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Inter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B06867-93D9-419C-94BB-D42DDA664F6D}">
  <a:tblStyle styleId="{69B06867-93D9-419C-94BB-D42DDA664F6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fill>
          <a:solidFill>
            <a:srgbClr val="CADDE1"/>
          </a:solidFill>
        </a:fill>
      </a:tcStyle>
    </a:band1H>
    <a:band2H>
      <a:tcTxStyle/>
    </a:band2H>
    <a:band1V>
      <a:tcTxStyle/>
      <a:tcStyle>
        <a:fill>
          <a:solidFill>
            <a:srgbClr val="CADDE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BF051AF4-3CAD-401D-B69C-C60BB4B38C4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3.xml"/><Relationship Id="rId42" Type="http://schemas.openxmlformats.org/officeDocument/2006/relationships/font" Target="fonts/Inter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Inter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aleway-bold.fntdata"/><Relationship Id="rId16" Type="http://schemas.openxmlformats.org/officeDocument/2006/relationships/slide" Target="slides/slide9.xml"/><Relationship Id="rId38" Type="http://schemas.openxmlformats.org/officeDocument/2006/relationships/font" Target="fonts/Raleway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4f0f1578b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94f0f1578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4f0f1578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94f0f157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4f0f1578b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94f0f1578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4f0f1578b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94f0f1578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f0f1578b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94f0f157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4f0f1578b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94f0f157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4f0f1578b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94f0f1578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4f0f157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4f0f157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4f0f1578b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94f0f1578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4f0f1578b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94f0f1578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4f0f1578b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94f0f1578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f0f1578b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94f0f1578b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4f0f1578b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94f0f1578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4f0f1578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94f0f1578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4f0f1578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94f0f1578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4f0f1578b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94f0f1578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4f0f1578b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94f0f1578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4f0f1578b_0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94f0f1578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4f0f1578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94f0f1578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4f0f1578b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94f0f1578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4f0f1578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94f0f1578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4f0f1578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94f0f1578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4f0f1578b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94f0f1578b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4f0f1578b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94f0f1578b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4f0f1578b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94f0f1578b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4f0f1578b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94f0f1578b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4f0f1578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94f0f1578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f0f1578b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94f0f1578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4f0f1578b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94f0f1578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4f0f1578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94f0f1578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332900" y="1787530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4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Data Science Bootcamp</a:t>
            </a:r>
            <a:endParaRPr sz="4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1140864" y="384946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Baigal &amp; Flaude</a:t>
            </a:r>
            <a:endParaRPr i="1" sz="2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475" y="567900"/>
            <a:ext cx="721025" cy="7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7159" y="3006624"/>
            <a:ext cx="4406841" cy="213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idx="4294967295" type="ctrTitle"/>
          </p:nvPr>
        </p:nvSpPr>
        <p:spPr>
          <a:xfrm>
            <a:off x="1192664" y="403309"/>
            <a:ext cx="6249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Energy consumption by month, by week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135" y="1088809"/>
            <a:ext cx="3093912" cy="365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5597" y="1146809"/>
            <a:ext cx="3089152" cy="365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Energy consumption by week and weekend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660" y="1050134"/>
            <a:ext cx="5679048" cy="365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Daily energy generation and consumption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0" name="Google Shape;19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685" y="1036100"/>
            <a:ext cx="6221957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Energy generation and consumption hourly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8" name="Google Shape;19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685" y="1088800"/>
            <a:ext cx="6370125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Average High and Low Temperature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6" name="Google Shape;2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385" y="970663"/>
            <a:ext cx="5679062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Hottest vs Coldest month consumption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4" name="Google Shape;2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135" y="1088800"/>
            <a:ext cx="5679062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generation and features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Energy generation vs UV Index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7" name="Google Shape;22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300" y="936400"/>
            <a:ext cx="6021626" cy="38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Energy generation vs Humidity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125" y="936400"/>
            <a:ext cx="5916143" cy="3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Energy generation vs Temperature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785" y="1088800"/>
            <a:ext cx="5679062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4294967295" type="ctrTitle"/>
          </p:nvPr>
        </p:nvSpPr>
        <p:spPr>
          <a:xfrm>
            <a:off x="1458347" y="1170675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" sz="3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Prédire la production &amp;  la consommation d’énergie</a:t>
            </a:r>
            <a:endParaRPr b="1" i="0" sz="4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/>
        </p:nvSpPr>
        <p:spPr>
          <a:xfrm>
            <a:off x="6461050" y="2217025"/>
            <a:ext cx="26223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0175" y="2470400"/>
            <a:ext cx="3873824" cy="26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Temperature, humidity and generation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1" name="Google Shape;25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685" y="1088788"/>
            <a:ext cx="5679062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Modélisation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sur la production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d'énergie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9" name="Google Shape;25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Feature selection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5" name="Google Shape;26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idx="4294967295" type="ctrTitle"/>
          </p:nvPr>
        </p:nvSpPr>
        <p:spPr>
          <a:xfrm>
            <a:off x="1268864" y="403309"/>
            <a:ext cx="6249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Feature selection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71" name="Google Shape;27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174700" y="998525"/>
            <a:ext cx="27159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ous avons utilisé 2 méthodes de sélection des features: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 feature (LR)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SelectKBest method</a:t>
            </a:r>
            <a:endParaRPr/>
          </a:p>
        </p:txBody>
      </p:sp>
      <p:sp>
        <p:nvSpPr>
          <p:cNvPr id="274" name="Google Shape;274;p47"/>
          <p:cNvSpPr txBox="1"/>
          <p:nvPr/>
        </p:nvSpPr>
        <p:spPr>
          <a:xfrm>
            <a:off x="802625" y="2572375"/>
            <a:ext cx="2175300" cy="1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600" y="1188249"/>
            <a:ext cx="2816900" cy="341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9027" y="1159050"/>
            <a:ext cx="2716020" cy="35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idx="4294967295" type="ctrTitle"/>
          </p:nvPr>
        </p:nvSpPr>
        <p:spPr>
          <a:xfrm>
            <a:off x="1268864" y="403309"/>
            <a:ext cx="6249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Modèles</a:t>
            </a:r>
            <a:r>
              <a:rPr b="0" i="0" lang="en" sz="25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et Résultats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2" name="Google Shape;2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4" name="Google Shape;284;p48"/>
          <p:cNvGraphicFramePr/>
          <p:nvPr/>
        </p:nvGraphicFramePr>
        <p:xfrm>
          <a:off x="823601" y="11022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{69B06867-93D9-419C-94BB-D42DDA664F6D}</a:tableStyleId>
              </a:tblPr>
              <a:tblGrid>
                <a:gridCol w="2093075"/>
                <a:gridCol w="1532750"/>
                <a:gridCol w="1812925"/>
                <a:gridCol w="1812925"/>
              </a:tblGrid>
              <a:tr h="69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Models/score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en">
                          <a:solidFill>
                            <a:schemeClr val="dk1"/>
                          </a:solidFill>
                        </a:rPr>
                        <a:t>Régression Linéaire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en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en">
                          <a:solidFill>
                            <a:schemeClr val="dk1"/>
                          </a:solidFill>
                        </a:rPr>
                        <a:t>XGboost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 Feature selection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7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9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idx="4294967295" type="ctrTitle"/>
          </p:nvPr>
        </p:nvSpPr>
        <p:spPr>
          <a:xfrm>
            <a:off x="1268864" y="403309"/>
            <a:ext cx="6249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Modèles</a:t>
            </a:r>
            <a:r>
              <a:rPr b="0" i="0" lang="en" sz="25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et Résultats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0" name="Google Shape;29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49"/>
          <p:cNvGraphicFramePr/>
          <p:nvPr/>
        </p:nvGraphicFramePr>
        <p:xfrm>
          <a:off x="868426" y="12161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{69B06867-93D9-419C-94BB-D42DDA664F6D}</a:tableStyleId>
              </a:tblPr>
              <a:tblGrid>
                <a:gridCol w="1794775"/>
                <a:gridCol w="1267775"/>
                <a:gridCol w="1520725"/>
                <a:gridCol w="1541825"/>
                <a:gridCol w="1531275"/>
              </a:tblGrid>
              <a:tr h="5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 Feature selection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 </a:t>
                      </a:r>
                      <a:r>
                        <a:rPr lang="en"/>
                        <a:t>Feature selection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R2 score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score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Linear regression</a:t>
                      </a:r>
                      <a:endParaRPr b="1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XGBoost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3" name="Google Shape;293;p49"/>
          <p:cNvCxnSpPr/>
          <p:nvPr/>
        </p:nvCxnSpPr>
        <p:spPr>
          <a:xfrm>
            <a:off x="5449275" y="1223325"/>
            <a:ext cx="0" cy="3098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Modélisation sur la 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consommation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d'énergie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idx="4294967295" type="ctrTitle"/>
          </p:nvPr>
        </p:nvSpPr>
        <p:spPr>
          <a:xfrm>
            <a:off x="1268864" y="403309"/>
            <a:ext cx="6249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Modèles</a:t>
            </a:r>
            <a:r>
              <a:rPr b="0" i="0" lang="en" sz="25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et Résultats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5" name="Google Shape;30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Google Shape;307;p51"/>
          <p:cNvGraphicFramePr/>
          <p:nvPr/>
        </p:nvGraphicFramePr>
        <p:xfrm>
          <a:off x="1429214" y="16076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{69B06867-93D9-419C-94BB-D42DDA664F6D}</a:tableStyleId>
              </a:tblPr>
              <a:tblGrid>
                <a:gridCol w="1394325"/>
                <a:gridCol w="1394325"/>
                <a:gridCol w="1394325"/>
              </a:tblGrid>
              <a:tr h="42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Modèle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score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2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2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CNN-LSTM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2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Prophet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8" name="Google Shape;308;p51"/>
          <p:cNvGraphicFramePr/>
          <p:nvPr/>
        </p:nvGraphicFramePr>
        <p:xfrm>
          <a:off x="1429225" y="1160924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CE7F5"/>
                    </a:gs>
                    <a:gs pos="35000">
                      <a:srgbClr val="BBEAF6"/>
                    </a:gs>
                    <a:gs pos="100000">
                      <a:srgbClr val="E4F9FC"/>
                    </a:gs>
                  </a:gsLst>
                  <a:lin ang="16200038" scaled="0"/>
                </a:gradFill>
                <a:tableStyleId>{BF051AF4-3CAD-401D-B69C-C60BB4B38C40}</a:tableStyleId>
              </a:tblPr>
              <a:tblGrid>
                <a:gridCol w="4182975"/>
              </a:tblGrid>
              <a:tr h="39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rgbClr val="9F5900"/>
                          </a:solidFill>
                        </a:rPr>
                        <a:t>Metrics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Conclusion &amp; Perspectives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4" name="Google Shape;31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didn’t do: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quantile regression K-near neighbors method to find 300 household energy consumption and generation</a:t>
            </a:r>
            <a:endParaRPr/>
          </a:p>
        </p:txBody>
      </p:sp>
      <p:pic>
        <p:nvPicPr>
          <p:cNvPr id="321" name="Google Shape;32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025" y="2518050"/>
            <a:ext cx="37338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375" y="2518050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2024" y="52699"/>
            <a:ext cx="2810274" cy="15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390600" y="1138675"/>
            <a:ext cx="25131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Contexte :</a:t>
            </a:r>
            <a:endParaRPr b="1"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00FF"/>
                </a:solidFill>
                <a:latin typeface="Inter"/>
                <a:ea typeface="Inter"/>
                <a:cs typeface="Inter"/>
                <a:sym typeface="Inter"/>
              </a:rPr>
              <a:t>Transition énergétique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/>
        </p:nvSpPr>
        <p:spPr>
          <a:xfrm>
            <a:off x="4218675" y="185800"/>
            <a:ext cx="4712700" cy="4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0900" y="59125"/>
            <a:ext cx="5803099" cy="50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idx="4294967295" type="ctrTitle"/>
          </p:nvPr>
        </p:nvSpPr>
        <p:spPr>
          <a:xfrm>
            <a:off x="626076" y="1873350"/>
            <a:ext cx="7833983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36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 pour votre aimable attention ! </a:t>
            </a:r>
            <a:endParaRPr b="1" i="0" sz="3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9" name="Google Shape;3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36362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4"/>
          <p:cNvSpPr txBox="1"/>
          <p:nvPr>
            <p:ph idx="4294967295" type="ctrTitle"/>
          </p:nvPr>
        </p:nvSpPr>
        <p:spPr>
          <a:xfrm>
            <a:off x="626076" y="3725863"/>
            <a:ext cx="2789734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Question(s) ? </a:t>
            </a:r>
            <a:endParaRPr b="1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1" name="Google Shape;33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727" y="719237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>
            <a:off x="5500" y="-17775"/>
            <a:ext cx="48846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 txBox="1"/>
          <p:nvPr>
            <p:ph type="title"/>
          </p:nvPr>
        </p:nvSpPr>
        <p:spPr>
          <a:xfrm>
            <a:off x="390600" y="1138675"/>
            <a:ext cx="45099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 :</a:t>
            </a:r>
            <a:endParaRPr b="1"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Construire un modèle de Machine Learning qui prédit la production et la consommation triennale d’énergie d’une installation solaire résidentielle.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5168825" y="937475"/>
            <a:ext cx="38007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0500" y="-8925"/>
            <a:ext cx="4238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>
            <a:off x="5500" y="-17775"/>
            <a:ext cx="48846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390600" y="1138675"/>
            <a:ext cx="45099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Méthodologie adoptée: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/>
        </p:nvSpPr>
        <p:spPr>
          <a:xfrm>
            <a:off x="4890100" y="632675"/>
            <a:ext cx="40794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Recherche les données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EDA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Modélisation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○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Feature selection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Résultats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Conclusions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Recherche les données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4294967295" type="ctrTitle"/>
          </p:nvPr>
        </p:nvSpPr>
        <p:spPr>
          <a:xfrm>
            <a:off x="1192664" y="403309"/>
            <a:ext cx="6249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Les données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63375" y="1239475"/>
            <a:ext cx="44838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Les données de ce projet proviennent de l’API de Ausgrid et concernent concernent 300 foyers équipés de systèmes solaires sur le toit.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ne image contenant texte, carte&#10;&#10;Description générée automatiquement" id="151" name="Google Shape;15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0164" y="1303946"/>
            <a:ext cx="2844472" cy="32007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horloge&#10;&#10;Description générée automatiquement" id="152" name="Google Shape;15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4397" y="212536"/>
            <a:ext cx="1895708" cy="92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idx="4294967295" type="ctrTitle"/>
          </p:nvPr>
        </p:nvSpPr>
        <p:spPr>
          <a:xfrm>
            <a:off x="1192664" y="403309"/>
            <a:ext cx="6249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Pour les données météorologiques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1152475"/>
            <a:ext cx="82449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Nous avons utilisé les informations météorologiques de DarkSky.net. Nous avons fait du web-scraping pour obtenir 3 ans de données météo, température, indice UV, neige.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300" y="2166275"/>
            <a:ext cx="5604299" cy="247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EDA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