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Inte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FCFDF-0261-478D-A26D-078A8AA21F42}">
  <a:tblStyle styleId="{F67FCFDF-0261-478D-A26D-078A8AA21F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5B6FFDF6-E125-4389-873E-ABB670668F9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3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aleway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leway-italic.fntdata"/><Relationship Id="rId16" Type="http://schemas.openxmlformats.org/officeDocument/2006/relationships/slide" Target="slides/slide9.xml"/><Relationship Id="rId38" Type="http://schemas.openxmlformats.org/officeDocument/2006/relationships/font" Target="fonts/Raleway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f0f1578b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4f0f1578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f0f1578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94f0f157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4f0f1578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94f0f157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f0f1578b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94f0f1578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f0f1578b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94f0f157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f0f1578b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94f0f157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4f0f1578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94f0f1578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f0f157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4f0f157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4f0f1578b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4f0f157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f0f1578b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4f0f157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f0f1578b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94f0f1578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f0f1578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94f0f1578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4f0f1578b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94f0f157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4f0f1578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4f0f1578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4f0f1578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4f0f1578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4f0f1578b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94f0f1578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4f0f1578b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94f0f1578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f0f1578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94f0f1578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4f0f1578b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94f0f1578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f0f1578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94f0f1578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4f0f1578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94f0f1578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4f0f1578b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94f0f1578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f0f1578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94f0f1578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f0f1578b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94f0f1578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4f0f1578b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94f0f1578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f0f1578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94f0f1578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f0f1578b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94f0f1578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f0f1578b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94f0f1578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4f0f1578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94f0f1578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32900" y="1787530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4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4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1140864" y="384946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Baigal &amp; Flaude</a:t>
            </a:r>
            <a:endParaRPr i="1" sz="2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75" y="567900"/>
            <a:ext cx="721025" cy="7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7159" y="3006624"/>
            <a:ext cx="4406841" cy="21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consumption by month, by week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35" y="1088809"/>
            <a:ext cx="3093912" cy="365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597" y="1146809"/>
            <a:ext cx="3089152" cy="365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consumption by week and weekend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660" y="1050134"/>
            <a:ext cx="5679048" cy="365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Daily energy generation and consumption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85" y="1036100"/>
            <a:ext cx="6221957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and consumption hourly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685" y="1088800"/>
            <a:ext cx="6370125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Average High and Low Temperature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385" y="970663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Hottest vs Coldest month consumption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135" y="1088800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generation and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UV Index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00" y="936400"/>
            <a:ext cx="6021626" cy="3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Humidity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125" y="936400"/>
            <a:ext cx="5916143" cy="3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Energy generation vs Temperature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785" y="1088800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4294967295" type="ctrTitle"/>
          </p:nvPr>
        </p:nvSpPr>
        <p:spPr>
          <a:xfrm>
            <a:off x="1458347" y="1170675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i="0" lang="en" sz="32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Prédire la production &amp;  la consommation d’énergie</a:t>
            </a:r>
            <a:endParaRPr b="1" i="0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6"/>
          <p:cNvSpPr txBox="1"/>
          <p:nvPr/>
        </p:nvSpPr>
        <p:spPr>
          <a:xfrm>
            <a:off x="6461050" y="2217025"/>
            <a:ext cx="26223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175" y="2470400"/>
            <a:ext cx="3873824" cy="26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4294967295" type="ctrTitle"/>
          </p:nvPr>
        </p:nvSpPr>
        <p:spPr>
          <a:xfrm>
            <a:off x="1192676" y="403300"/>
            <a:ext cx="671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Temperature, humidity and generation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85" y="1088788"/>
            <a:ext cx="5679062" cy="3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sur la production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d'énergie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5" name="Google Shape;2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174700" y="998525"/>
            <a:ext cx="27159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ous avons utilisé 2 méthodes de sélection des features: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 (LR)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SelectKBest method</a:t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802625" y="2572375"/>
            <a:ext cx="21753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600" y="1188249"/>
            <a:ext cx="2816900" cy="341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027" y="1159050"/>
            <a:ext cx="2716020" cy="3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Modèles</a:t>
            </a:r>
            <a:r>
              <a:rPr b="0" i="0" lang="en" sz="2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2" name="Google Shape;2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48"/>
          <p:cNvGraphicFramePr/>
          <p:nvPr/>
        </p:nvGraphicFramePr>
        <p:xfrm>
          <a:off x="1353014" y="1912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{F67FCFDF-0261-478D-A26D-078A8AA21F42}</a:tableStyleId>
              </a:tblPr>
              <a:tblGrid>
                <a:gridCol w="1394325"/>
                <a:gridCol w="1394325"/>
                <a:gridCol w="1394325"/>
              </a:tblGrid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Modèle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Régression</a:t>
                      </a:r>
                      <a:r>
                        <a:rPr lang="en" sz="1400" u="none" cap="none" strike="noStrike"/>
                        <a:t> Linéaire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Random Forest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5" name="Google Shape;285;p48"/>
          <p:cNvGraphicFramePr/>
          <p:nvPr/>
        </p:nvGraphicFramePr>
        <p:xfrm>
          <a:off x="1353025" y="146572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  <a:tableStyleId>{5B6FFDF6-E125-4389-873E-ABB670668F9B}</a:tableStyleId>
              </a:tblPr>
              <a:tblGrid>
                <a:gridCol w="4182975"/>
              </a:tblGrid>
              <a:tr h="39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9F5900"/>
                          </a:solidFill>
                        </a:rPr>
                        <a:t>Metrics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 sur la 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consommation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d'énergie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4294967295" type="ctrTitle"/>
          </p:nvPr>
        </p:nvSpPr>
        <p:spPr>
          <a:xfrm>
            <a:off x="12688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Modèles</a:t>
            </a:r>
            <a:r>
              <a:rPr b="0" i="0" lang="en" sz="2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7" name="Google Shape;2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50"/>
          <p:cNvGraphicFramePr/>
          <p:nvPr/>
        </p:nvGraphicFramePr>
        <p:xfrm>
          <a:off x="1429214" y="1607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{F67FCFDF-0261-478D-A26D-078A8AA21F42}</a:tableStyleId>
              </a:tblPr>
              <a:tblGrid>
                <a:gridCol w="1394325"/>
                <a:gridCol w="1394325"/>
                <a:gridCol w="1394325"/>
              </a:tblGrid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Modèle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SARIMA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CNN-LSTM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2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Prophet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0" name="Google Shape;300;p50"/>
          <p:cNvGraphicFramePr/>
          <p:nvPr/>
        </p:nvGraphicFramePr>
        <p:xfrm>
          <a:off x="1429225" y="116092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  <a:tableStyleId>{5B6FFDF6-E125-4389-873E-ABB670668F9B}</a:tableStyleId>
              </a:tblPr>
              <a:tblGrid>
                <a:gridCol w="4182975"/>
              </a:tblGrid>
              <a:tr h="39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none" cap="none" strike="noStrike">
                          <a:solidFill>
                            <a:srgbClr val="9F5900"/>
                          </a:solidFill>
                        </a:rPr>
                        <a:t>Metrics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Conclusion &amp; Perspectives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6" name="Google Shape;3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didn’t do: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quantile regression K-near neighbors method to find 300 household energy consumption and generation</a:t>
            </a:r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025" y="2518050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75" y="251805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2024" y="52699"/>
            <a:ext cx="2810274" cy="1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idx="4294967295" type="ctrTitle"/>
          </p:nvPr>
        </p:nvSpPr>
        <p:spPr>
          <a:xfrm>
            <a:off x="626076" y="1873350"/>
            <a:ext cx="7833983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3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pour votre aimable attention ! </a:t>
            </a:r>
            <a:endParaRPr b="1" i="0" sz="3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1" name="Google Shape;3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36362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3"/>
          <p:cNvSpPr txBox="1"/>
          <p:nvPr>
            <p:ph idx="4294967295" type="ctrTitle"/>
          </p:nvPr>
        </p:nvSpPr>
        <p:spPr>
          <a:xfrm>
            <a:off x="626076" y="3725863"/>
            <a:ext cx="2789734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Question(s) ? 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727" y="719237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390600" y="1138675"/>
            <a:ext cx="25131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b="1"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00FF"/>
                </a:solidFill>
                <a:latin typeface="Inter"/>
                <a:ea typeface="Inter"/>
                <a:cs typeface="Inter"/>
                <a:sym typeface="Inter"/>
              </a:rPr>
              <a:t>Transition énergétique</a:t>
            </a: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4218675" y="185800"/>
            <a:ext cx="4712700" cy="4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900" y="59125"/>
            <a:ext cx="5803099" cy="5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 :</a:t>
            </a:r>
            <a:endParaRPr b="1"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Construire un modèle de Machine Learning qui prédit la production et la consommation triennale d’énergie d’une installation solaire résidentielle.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168825" y="937475"/>
            <a:ext cx="38007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0500" y="-8925"/>
            <a:ext cx="4238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5500" y="-17775"/>
            <a:ext cx="48846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390600" y="1138675"/>
            <a:ext cx="45099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 adoptée: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 txBox="1"/>
          <p:nvPr/>
        </p:nvSpPr>
        <p:spPr>
          <a:xfrm>
            <a:off x="4890100" y="632675"/>
            <a:ext cx="40794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Recherche les données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Modélisation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○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Feature selection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Conclusions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Recherche les données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Les données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63375" y="1239475"/>
            <a:ext cx="44838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données de ce projet proviennent de l’API de Ausgrid et concernent concernent 300 foyers équipés de systèmes solaires sur le toit.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e image contenant texte, carte&#10;&#10;Description générée automatiquement" id="151" name="Google Shape;1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0164" y="1303946"/>
            <a:ext cx="2844472" cy="32007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horloge&#10;&#10;Description générée automatiquement" id="152" name="Google Shape;15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4397" y="212536"/>
            <a:ext cx="1895708" cy="92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4294967295" type="ctrTitle"/>
          </p:nvPr>
        </p:nvSpPr>
        <p:spPr>
          <a:xfrm>
            <a:off x="1192664" y="403309"/>
            <a:ext cx="6249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Pour les données météorologiques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2449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Nous avons utilisé les informations météorologiques de DarkSky.net. Nous avons fait du web-scraping pour obtenir 3 ans de données météo, température, indice UV, neige.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300" y="2166275"/>
            <a:ext cx="5604299" cy="247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5955"/>
              </a:buClr>
              <a:buSzPts val="2400"/>
              <a:buFont typeface="Inter"/>
              <a:buChar char="●"/>
            </a:pPr>
            <a:r>
              <a:rPr lang="en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EDA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7" name="Google Shape;1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