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9144000" cy="5143500" type="screen16x9"/>
  <p:notesSz cx="6858000" cy="9144000"/>
  <p:embeddedFontLst>
    <p:embeddedFont>
      <p:font typeface="Inter" panose="020B0604020202020204" charset="0"/>
      <p:regular r:id="rId16"/>
      <p:bold r:id="rId17"/>
    </p:embeddedFont>
    <p:embeddedFont>
      <p:font typeface="Libre Baskerville" panose="020B0604020202020204" charset="0"/>
      <p:regular r:id="rId18"/>
      <p:bold r:id="rId19"/>
      <p: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tion par défaut" id="{252D8223-3FB8-4377-8FC0-C8AD9589E8C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</p14:sldIdLst>
        </p14:section>
        <p14:section name="Section sans titre" id="{C8051C5A-9FE6-4C16-B102-091CA2CEEDD4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I9E96QVngwqH1jdo6tPLyGgE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796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437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444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2d319ac5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92d319ac5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2d319ac5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92d319ac5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d319ac5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2d319ac5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332900" y="1787530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fr" sz="40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Data Science Bootcamp</a:t>
            </a:r>
            <a:endParaRPr sz="40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1140864" y="384946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500" i="1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Baigal &amp; Flaude</a:t>
            </a:r>
            <a:endParaRPr sz="2500" i="1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475" y="567900"/>
            <a:ext cx="721025" cy="7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33;p7">
            <a:extLst>
              <a:ext uri="{FF2B5EF4-FFF2-40B4-BE49-F238E27FC236}">
                <a16:creationId xmlns:a16="http://schemas.microsoft.com/office/drawing/2014/main" id="{CC0862B6-3A69-4A03-B29A-8715611B96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7159" y="3006624"/>
            <a:ext cx="4406841" cy="213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62489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500" b="0" i="0" u="none" strike="noStrike" cap="none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" name="Google Shape;120;p6"/>
          <p:cNvSpPr txBox="1">
            <a:spLocks noGrp="1"/>
          </p:cNvSpPr>
          <p:nvPr>
            <p:ph type="ctrTitle" idx="4294967295"/>
          </p:nvPr>
        </p:nvSpPr>
        <p:spPr>
          <a:xfrm>
            <a:off x="897364" y="19964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EDA</a:t>
            </a:r>
            <a:endParaRPr sz="2000" b="0" i="0" u="none" strike="noStrike" cap="none" dirty="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6"/>
          <p:cNvSpPr/>
          <p:nvPr/>
        </p:nvSpPr>
        <p:spPr>
          <a:xfrm rot="-355994">
            <a:off x="559852" y="22396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 rot="-355994">
            <a:off x="559852" y="27727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 rot="-355994">
            <a:off x="559853" y="33058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888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62489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Modélisation et Résultats</a:t>
            </a:r>
            <a:endParaRPr sz="2500" b="0" i="0" u="none" strike="noStrike" cap="none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2246729-16EE-4F26-9C73-E9AD38A97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74540"/>
              </p:ext>
            </p:extLst>
          </p:nvPr>
        </p:nvGraphicFramePr>
        <p:xfrm>
          <a:off x="1048214" y="1531431"/>
          <a:ext cx="6980662" cy="28695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4314">
                  <a:extLst>
                    <a:ext uri="{9D8B030D-6E8A-4147-A177-3AD203B41FA5}">
                      <a16:colId xmlns:a16="http://schemas.microsoft.com/office/drawing/2014/main" val="3894542023"/>
                    </a:ext>
                  </a:extLst>
                </a:gridCol>
                <a:gridCol w="1394314">
                  <a:extLst>
                    <a:ext uri="{9D8B030D-6E8A-4147-A177-3AD203B41FA5}">
                      <a16:colId xmlns:a16="http://schemas.microsoft.com/office/drawing/2014/main" val="1991466011"/>
                    </a:ext>
                  </a:extLst>
                </a:gridCol>
                <a:gridCol w="1394314">
                  <a:extLst>
                    <a:ext uri="{9D8B030D-6E8A-4147-A177-3AD203B41FA5}">
                      <a16:colId xmlns:a16="http://schemas.microsoft.com/office/drawing/2014/main" val="3711043223"/>
                    </a:ext>
                  </a:extLst>
                </a:gridCol>
                <a:gridCol w="1394314">
                  <a:extLst>
                    <a:ext uri="{9D8B030D-6E8A-4147-A177-3AD203B41FA5}">
                      <a16:colId xmlns:a16="http://schemas.microsoft.com/office/drawing/2014/main" val="784458039"/>
                    </a:ext>
                  </a:extLst>
                </a:gridCol>
                <a:gridCol w="1403406">
                  <a:extLst>
                    <a:ext uri="{9D8B030D-6E8A-4147-A177-3AD203B41FA5}">
                      <a16:colId xmlns:a16="http://schemas.microsoft.com/office/drawing/2014/main" val="1532345866"/>
                    </a:ext>
                  </a:extLst>
                </a:gridCol>
              </a:tblGrid>
              <a:tr h="421105">
                <a:tc>
                  <a:txBody>
                    <a:bodyPr/>
                    <a:lstStyle/>
                    <a:p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F1-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95828"/>
                  </a:ext>
                </a:extLst>
              </a:tr>
              <a:tr h="592582">
                <a:tc>
                  <a:txBody>
                    <a:bodyPr/>
                    <a:lstStyle/>
                    <a:p>
                      <a:r>
                        <a:rPr lang="fr-FR" dirty="0" err="1"/>
                        <a:t>Regression</a:t>
                      </a:r>
                      <a:r>
                        <a:rPr lang="fr-FR" dirty="0"/>
                        <a:t> Linéaire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27716"/>
                  </a:ext>
                </a:extLst>
              </a:tr>
              <a:tr h="592582">
                <a:tc>
                  <a:txBody>
                    <a:bodyPr/>
                    <a:lstStyle/>
                    <a:p>
                      <a:r>
                        <a:rPr lang="fr-FR" dirty="0" err="1"/>
                        <a:t>Random</a:t>
                      </a:r>
                      <a:r>
                        <a:rPr lang="fr-FR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3566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r>
                        <a:rPr lang="fr-FR" dirty="0" err="1"/>
                        <a:t>XGboost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845409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29204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75595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F6335A2-444D-48EE-82BF-3E7D0D6DD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33501"/>
              </p:ext>
            </p:extLst>
          </p:nvPr>
        </p:nvGraphicFramePr>
        <p:xfrm>
          <a:off x="2438400" y="1137424"/>
          <a:ext cx="5590475" cy="39401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590475">
                  <a:extLst>
                    <a:ext uri="{9D8B030D-6E8A-4147-A177-3AD203B41FA5}">
                      <a16:colId xmlns:a16="http://schemas.microsoft.com/office/drawing/2014/main" val="3183444217"/>
                    </a:ext>
                  </a:extLst>
                </a:gridCol>
              </a:tblGrid>
              <a:tr h="39401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85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01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624891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Conclusion </a:t>
            </a:r>
            <a:r>
              <a:rPr lang="fr" sz="2500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&amp; Perspectives</a:t>
            </a:r>
            <a:endParaRPr sz="2500" b="0" i="0" u="none" strike="noStrike" cap="none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6"/>
          <p:cNvSpPr/>
          <p:nvPr/>
        </p:nvSpPr>
        <p:spPr>
          <a:xfrm rot="-355994">
            <a:off x="559852" y="22396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 rot="-355994">
            <a:off x="559852" y="27727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 rot="-355994">
            <a:off x="559853" y="33058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060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ctrTitle" idx="4294967295"/>
          </p:nvPr>
        </p:nvSpPr>
        <p:spPr>
          <a:xfrm>
            <a:off x="626076" y="1873350"/>
            <a:ext cx="7833983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3600" b="1" i="0" u="none" strike="noStrike" cap="none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Merci pour votre aimable attention ! </a:t>
            </a:r>
            <a:endParaRPr sz="3600" b="1" i="0" u="none" strike="noStrike" cap="none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8625" y="3036362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 txBox="1">
            <a:spLocks noGrp="1"/>
          </p:cNvSpPr>
          <p:nvPr>
            <p:ph type="ctrTitle" idx="4294967295"/>
          </p:nvPr>
        </p:nvSpPr>
        <p:spPr>
          <a:xfrm>
            <a:off x="626076" y="3725863"/>
            <a:ext cx="2789734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4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Question(s) ?</a:t>
            </a:r>
            <a:r>
              <a:rPr lang="fr" sz="2400" b="1" i="0" u="none" strike="noStrike" cap="none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2400" b="1" i="0" u="none" strike="noStrike" cap="none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9727" y="719237"/>
            <a:ext cx="797425" cy="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ctrTitle" idx="4294967295"/>
          </p:nvPr>
        </p:nvSpPr>
        <p:spPr>
          <a:xfrm>
            <a:off x="1458347" y="1170675"/>
            <a:ext cx="5315100" cy="13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fr" sz="32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Prédire la production &amp;  la consommation d’énergie</a:t>
            </a:r>
            <a:endParaRPr sz="4500" b="1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/>
          <p:nvPr/>
        </p:nvSpPr>
        <p:spPr>
          <a:xfrm>
            <a:off x="6461050" y="2217025"/>
            <a:ext cx="2622300" cy="28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175" y="2470400"/>
            <a:ext cx="3873824" cy="267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390600" y="1138675"/>
            <a:ext cx="2513100" cy="19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 b="1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Contexte :</a:t>
            </a:r>
            <a:endParaRPr sz="2400" b="1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FF00FF"/>
                </a:solidFill>
                <a:latin typeface="Inter"/>
                <a:ea typeface="Inter"/>
                <a:cs typeface="Inter"/>
                <a:sym typeface="Inter"/>
              </a:rPr>
              <a:t>Transition énergétique</a:t>
            </a: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 txBox="1"/>
          <p:nvPr/>
        </p:nvSpPr>
        <p:spPr>
          <a:xfrm>
            <a:off x="4218675" y="185800"/>
            <a:ext cx="4712700" cy="46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900" y="59125"/>
            <a:ext cx="5803099" cy="50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2d319ac5a_0_6"/>
          <p:cNvSpPr/>
          <p:nvPr/>
        </p:nvSpPr>
        <p:spPr>
          <a:xfrm>
            <a:off x="5500" y="-17775"/>
            <a:ext cx="48846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92d319ac5a_0_6"/>
          <p:cNvSpPr txBox="1">
            <a:spLocks noGrp="1"/>
          </p:cNvSpPr>
          <p:nvPr>
            <p:ph type="title"/>
          </p:nvPr>
        </p:nvSpPr>
        <p:spPr>
          <a:xfrm>
            <a:off x="390600" y="1138675"/>
            <a:ext cx="4509900" cy="3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 b="1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Objectif :</a:t>
            </a:r>
            <a:endParaRPr sz="2400" b="1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Construire un modèle de Machine Learning qui prédit la production et la consommation triennale d’énergie d’une installation solaire résidentielle.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0" name="Google Shape;80;g92d319ac5a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92d319ac5a_0_6"/>
          <p:cNvSpPr txBox="1"/>
          <p:nvPr/>
        </p:nvSpPr>
        <p:spPr>
          <a:xfrm>
            <a:off x="5168825" y="937475"/>
            <a:ext cx="3800700" cy="40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g92d319ac5a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500" y="-8925"/>
            <a:ext cx="4238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2d319ac5a_0_18"/>
          <p:cNvSpPr/>
          <p:nvPr/>
        </p:nvSpPr>
        <p:spPr>
          <a:xfrm>
            <a:off x="5500" y="-17775"/>
            <a:ext cx="48846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92d319ac5a_0_18"/>
          <p:cNvSpPr txBox="1">
            <a:spLocks noGrp="1"/>
          </p:cNvSpPr>
          <p:nvPr>
            <p:ph type="title"/>
          </p:nvPr>
        </p:nvSpPr>
        <p:spPr>
          <a:xfrm>
            <a:off x="390600" y="1138675"/>
            <a:ext cx="4509900" cy="3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 b="1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Les données :</a:t>
            </a:r>
            <a:endParaRPr sz="2400" b="1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Les données de ce projet proviennent de l’API de AUSGRID </a:t>
            </a:r>
            <a:endParaRPr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endParaRPr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9" name="Google Shape;89;g92d319ac5a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92d319ac5a_0_18"/>
          <p:cNvSpPr txBox="1"/>
          <p:nvPr/>
        </p:nvSpPr>
        <p:spPr>
          <a:xfrm>
            <a:off x="5168825" y="959777"/>
            <a:ext cx="3800700" cy="40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E31725F-411C-4B81-A7CB-3186CE52C566}"/>
              </a:ext>
            </a:extLst>
          </p:cNvPr>
          <p:cNvSpPr txBox="1"/>
          <p:nvPr/>
        </p:nvSpPr>
        <p:spPr>
          <a:xfrm>
            <a:off x="4973444" y="133814"/>
            <a:ext cx="4073912" cy="119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954D9609-5210-42F8-9DE4-20EEAF943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697" y="204011"/>
            <a:ext cx="1895707" cy="926527"/>
          </a:xfrm>
          <a:prstGeom prst="rect">
            <a:avLst/>
          </a:prstGeom>
        </p:spPr>
      </p:pic>
      <p:pic>
        <p:nvPicPr>
          <p:cNvPr id="7" name="Image 6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06E8469A-59B2-42E5-BAE4-BD952A6E9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489" y="1590858"/>
            <a:ext cx="2844472" cy="32007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2d319ac5a_0_26"/>
          <p:cNvSpPr/>
          <p:nvPr/>
        </p:nvSpPr>
        <p:spPr>
          <a:xfrm>
            <a:off x="5500" y="-17775"/>
            <a:ext cx="48846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92d319ac5a_0_26"/>
          <p:cNvSpPr txBox="1">
            <a:spLocks noGrp="1"/>
          </p:cNvSpPr>
          <p:nvPr>
            <p:ph type="title"/>
          </p:nvPr>
        </p:nvSpPr>
        <p:spPr>
          <a:xfrm>
            <a:off x="390600" y="1138675"/>
            <a:ext cx="4509900" cy="3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 b="1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Méthodologie adoptée :</a:t>
            </a:r>
            <a:endParaRPr sz="2400" b="1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EDA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Modélisation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7" name="Google Shape;97;g92d319ac5a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92d319ac5a_0_26"/>
          <p:cNvSpPr txBox="1"/>
          <p:nvPr/>
        </p:nvSpPr>
        <p:spPr>
          <a:xfrm>
            <a:off x="5168825" y="937475"/>
            <a:ext cx="3800700" cy="40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"/>
          <p:cNvSpPr txBox="1">
            <a:spLocks noGrp="1"/>
          </p:cNvSpPr>
          <p:nvPr>
            <p:ph type="ctrTitle" idx="4294967295"/>
          </p:nvPr>
        </p:nvSpPr>
        <p:spPr>
          <a:xfrm>
            <a:off x="1878325" y="327102"/>
            <a:ext cx="53151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600" b="0" i="0" u="none" strike="noStrike" cap="non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Titre de l’image ou du graph</a:t>
            </a:r>
            <a:endParaRPr sz="1600" b="0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ctrTitle" idx="4294967295"/>
          </p:nvPr>
        </p:nvSpPr>
        <p:spPr>
          <a:xfrm>
            <a:off x="649380" y="4468336"/>
            <a:ext cx="77730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000" b="0" i="0" u="none" strike="noStrike" cap="none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Légende de l’image ou du graph</a:t>
            </a:r>
            <a:endParaRPr sz="1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4394" y="821887"/>
            <a:ext cx="5411824" cy="360789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774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ctrTitle" idx="4294967295"/>
          </p:nvPr>
        </p:nvSpPr>
        <p:spPr>
          <a:xfrm>
            <a:off x="1390625" y="1039500"/>
            <a:ext cx="63627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3200" b="0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“Citation ou mise en exergue”</a:t>
            </a:r>
            <a:endParaRPr sz="3200" b="0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3" name="Google Shape;113;p5"/>
          <p:cNvSpPr txBox="1">
            <a:spLocks noGrp="1"/>
          </p:cNvSpPr>
          <p:nvPr>
            <p:ph type="ctrTitle" idx="4294967295"/>
          </p:nvPr>
        </p:nvSpPr>
        <p:spPr>
          <a:xfrm>
            <a:off x="463375" y="4530825"/>
            <a:ext cx="81450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0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Nom de l’auteur / légende</a:t>
            </a:r>
            <a:endParaRPr sz="10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0"/>
            <a:ext cx="576900" cy="39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Méthologie adoptée</a:t>
            </a:r>
            <a:endParaRPr sz="2500" b="0" i="0" u="none" strike="noStrike" cap="none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" name="Google Shape;120;p6"/>
          <p:cNvSpPr txBox="1">
            <a:spLocks noGrp="1"/>
          </p:cNvSpPr>
          <p:nvPr>
            <p:ph type="ctrTitle" idx="4294967295"/>
          </p:nvPr>
        </p:nvSpPr>
        <p:spPr>
          <a:xfrm>
            <a:off x="897364" y="19964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EDA</a:t>
            </a:r>
            <a:endParaRPr sz="2000" b="0" i="0" u="none" strike="noStrike" cap="none" dirty="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6"/>
          <p:cNvSpPr/>
          <p:nvPr/>
        </p:nvSpPr>
        <p:spPr>
          <a:xfrm rot="-355994">
            <a:off x="559852" y="22396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 txBox="1">
            <a:spLocks noGrp="1"/>
          </p:cNvSpPr>
          <p:nvPr>
            <p:ph type="ctrTitle" idx="4294967295"/>
          </p:nvPr>
        </p:nvSpPr>
        <p:spPr>
          <a:xfrm>
            <a:off x="897364" y="25295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Modélisation</a:t>
            </a:r>
            <a:endParaRPr sz="2000" b="0" i="0" u="none" strike="noStrike" cap="none" dirty="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3" name="Google Shape;123;p6"/>
          <p:cNvSpPr/>
          <p:nvPr/>
        </p:nvSpPr>
        <p:spPr>
          <a:xfrm rot="-355994">
            <a:off x="559852" y="27727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 txBox="1">
            <a:spLocks noGrp="1"/>
          </p:cNvSpPr>
          <p:nvPr>
            <p:ph type="ctrTitle" idx="4294967295"/>
          </p:nvPr>
        </p:nvSpPr>
        <p:spPr>
          <a:xfrm>
            <a:off x="897364" y="30626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Résultats</a:t>
            </a:r>
            <a:endParaRPr sz="2000" b="0" i="0" u="none" strike="noStrike" cap="none" dirty="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5" name="Google Shape;125;p6"/>
          <p:cNvSpPr/>
          <p:nvPr/>
        </p:nvSpPr>
        <p:spPr>
          <a:xfrm rot="-355994">
            <a:off x="559852" y="33058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121</Words>
  <Application>Microsoft Office PowerPoint</Application>
  <PresentationFormat>Affichage à l'écran (16:9)</PresentationFormat>
  <Paragraphs>42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Inter</vt:lpstr>
      <vt:lpstr>Arial</vt:lpstr>
      <vt:lpstr>Raleway</vt:lpstr>
      <vt:lpstr>Libre Baskerville</vt:lpstr>
      <vt:lpstr>Simple Light</vt:lpstr>
      <vt:lpstr>Data Science Bootcamp</vt:lpstr>
      <vt:lpstr>Prédire la production &amp;  la consommation d’énergie</vt:lpstr>
      <vt:lpstr>Contexte :  Transition énergétique.   </vt:lpstr>
      <vt:lpstr>Objectif :  Construire un modèle de Machine Learning qui prédit la production et la consommation triennale d’énergie d’une installation solaire résidentielle.   </vt:lpstr>
      <vt:lpstr>Les données :  Les données de ce projet proviennent de l’API de AUSGRID    </vt:lpstr>
      <vt:lpstr>Méthodologie adoptée :  EDA Modélisation   </vt:lpstr>
      <vt:lpstr>Titre de l’image ou du graph</vt:lpstr>
      <vt:lpstr>“Citation ou mise en exergue”</vt:lpstr>
      <vt:lpstr>Méthologie adoptée</vt:lpstr>
      <vt:lpstr>Présentation PowerPoint</vt:lpstr>
      <vt:lpstr>Modélisation et Résultats</vt:lpstr>
      <vt:lpstr>Conclusion &amp; Perspectives</vt:lpstr>
      <vt:lpstr>Merci pour votre aimable attention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Bootcamp</dc:title>
  <cp:lastModifiedBy>flaude banza</cp:lastModifiedBy>
  <cp:revision>12</cp:revision>
  <dcterms:modified xsi:type="dcterms:W3CDTF">2020-08-27T15:49:33Z</dcterms:modified>
</cp:coreProperties>
</file>