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01e5c166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f01e5c166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01e5c16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01e5c16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01e5c1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01e5c1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f01e5c16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f01e5c16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f01e5c16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f01e5c16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030317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030317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f01e5c16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f01e5c16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f01e5c16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f01e5c16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f01e5c16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f01e5c16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01e5c16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01e5c16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01e5c166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01e5c16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f01e5c166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f01e5c16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01e5c16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f01e5c16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f01e5c16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f01e5c16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dac134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dac134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f01e5c1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f01e5c1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f01e5c1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f01e5c1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f01e5c1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f01e5c1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f01e5c16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f01e5c1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01e5c1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01e5c1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01e5c16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01e5c16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01e5c16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01e5c16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Moving horizontally is parallel motion (same interval)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Moving vertically is contrary motion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Moving along a diagonal is oblique motion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GQdF0f1zNjUbtUcicY5BHeglQPwxUODg77VPNAnK2kA/edit#slide=id.g21747992870_0_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CPITCH^2 and CPITCH^2 ~OP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0" y="168450"/>
            <a:ext cx="2569725" cy="4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Voice-Leading Path in CPITCH^2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(Processing Demo)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CPITCH^2 ~OP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Description of CPITCH^2 ~OP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50300" y="288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Octave and Permutational Equivalence </a:t>
            </a:r>
            <a:endParaRPr sz="2600"/>
          </a:p>
        </p:txBody>
      </p:sp>
      <p:sp>
        <p:nvSpPr>
          <p:cNvPr id="134" name="Google Shape;134;p26"/>
          <p:cNvSpPr txBox="1"/>
          <p:nvPr/>
        </p:nvSpPr>
        <p:spPr>
          <a:xfrm>
            <a:off x="3702813" y="1018625"/>
            <a:ext cx="49779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Octave equivalence is based on the mod 12 congruence of pitch numbers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Permutation equivalence means we can permute the order the pitches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Two pitches are OP equivalence means they are related by (multiple) octave or permutation equivalence relations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4" y="1309675"/>
            <a:ext cx="3160249" cy="3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25" y="3270425"/>
            <a:ext cx="3160251" cy="168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1442350" y="288375"/>
            <a:ext cx="742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Fundamental region</a:t>
            </a:r>
            <a:r>
              <a:rPr lang="en" sz="2600"/>
              <a:t> </a:t>
            </a:r>
            <a:endParaRPr sz="2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701150" y="1269450"/>
            <a:ext cx="44358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Any point in the CPITCH^2 is OP-equivalent to a point in the fundamental region.</a:t>
            </a:r>
            <a:endParaRPr sz="18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0" y="381000"/>
            <a:ext cx="3195025" cy="48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574" y="1844650"/>
            <a:ext cx="2632075" cy="30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453150" y="930800"/>
            <a:ext cx="8578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Two-Voice OP space is obtained by identifying octaves and permutations as equivalent (e.g., C4~C5, [C,A]~[A,C]. The result is shown below; it is homeomorphic to (can be ‘wrapped into’) a mobius strip   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50" y="2548338"/>
            <a:ext cx="2705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title"/>
          </p:nvPr>
        </p:nvSpPr>
        <p:spPr>
          <a:xfrm>
            <a:off x="266075" y="0"/>
            <a:ext cx="742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                             </a:t>
            </a:r>
            <a:r>
              <a:rPr b="1" lang="en" sz="3900">
                <a:highlight>
                  <a:schemeClr val="lt1"/>
                </a:highlight>
              </a:rPr>
              <a:t>  </a:t>
            </a:r>
            <a:r>
              <a:rPr b="1" lang="en" sz="22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Möbius strip</a:t>
            </a:r>
            <a:endParaRPr b="1" sz="5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Interpretation of CPITCH^2 ~OP (Will)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727375" y="4410100"/>
            <a:ext cx="5085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(discussions of reflecting boundaries etc — see the material here: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Feast Review - Google Slides</a:t>
            </a:r>
            <a:r>
              <a:rPr lang="en"/>
              <a:t>) @will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Pitch Space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50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tile, as represented by the image, is either reflected, translated, or rotated from the ‘initial’ image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723" y="1254825"/>
            <a:ext cx="3500574" cy="331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0" l="0" r="4104" t="0"/>
          <a:stretch/>
        </p:blipFill>
        <p:spPr>
          <a:xfrm>
            <a:off x="3389300" y="2519625"/>
            <a:ext cx="1942425" cy="20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note chord space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463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of a single tile from the </a:t>
            </a:r>
            <a:r>
              <a:rPr lang="en"/>
              <a:t>previous</a:t>
            </a:r>
            <a:r>
              <a:rPr lang="en"/>
              <a:t>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Horizontal movement = Parallel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Vertical movement = Contrary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Diagonal Movement = Oblique motion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75" y="1152475"/>
            <a:ext cx="4060674" cy="31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athematical Description of CPITCH^2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46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&amp; bottom boundaries cause reflections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&amp; right boundaries are “twisted” translations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00" y="1170125"/>
            <a:ext cx="3833731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6524125" y="1152475"/>
            <a:ext cx="23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and bottom boundaries wrap around like a circle, very similar to the pitch class circle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800" y="1212413"/>
            <a:ext cx="3476723" cy="271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4">
            <a:alphaModFix/>
          </a:blip>
          <a:srcRect b="8272" l="4205" r="11013" t="6967"/>
          <a:stretch/>
        </p:blipFill>
        <p:spPr>
          <a:xfrm>
            <a:off x="311700" y="1152475"/>
            <a:ext cx="2776225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Voice-Leading Path in CPITCH^2 ~OP (Jake)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4" y="707050"/>
            <a:ext cx="2931426" cy="34451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8" name="Google Shape;198;p35"/>
          <p:cNvCxnSpPr/>
          <p:nvPr/>
        </p:nvCxnSpPr>
        <p:spPr>
          <a:xfrm rot="10800000">
            <a:off x="1275700" y="2041000"/>
            <a:ext cx="213600" cy="18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5"/>
          <p:cNvCxnSpPr/>
          <p:nvPr/>
        </p:nvCxnSpPr>
        <p:spPr>
          <a:xfrm flipH="1" rot="10800000">
            <a:off x="1296875" y="1813300"/>
            <a:ext cx="1854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5"/>
          <p:cNvCxnSpPr/>
          <p:nvPr/>
        </p:nvCxnSpPr>
        <p:spPr>
          <a:xfrm flipH="1" rot="10800000">
            <a:off x="1489300" y="1585600"/>
            <a:ext cx="1854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5"/>
          <p:cNvCxnSpPr/>
          <p:nvPr/>
        </p:nvCxnSpPr>
        <p:spPr>
          <a:xfrm flipH="1" rot="10800000">
            <a:off x="1725800" y="1357900"/>
            <a:ext cx="1854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5"/>
          <p:cNvCxnSpPr/>
          <p:nvPr/>
        </p:nvCxnSpPr>
        <p:spPr>
          <a:xfrm>
            <a:off x="1911200" y="1413100"/>
            <a:ext cx="2070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2118200" y="1613200"/>
            <a:ext cx="2070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5"/>
          <p:cNvCxnSpPr/>
          <p:nvPr/>
        </p:nvCxnSpPr>
        <p:spPr>
          <a:xfrm>
            <a:off x="2325200" y="1813300"/>
            <a:ext cx="2070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5"/>
          <p:cNvCxnSpPr/>
          <p:nvPr/>
        </p:nvCxnSpPr>
        <p:spPr>
          <a:xfrm flipH="1" rot="10800000">
            <a:off x="2532200" y="1799500"/>
            <a:ext cx="211800" cy="1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2744000" y="1792600"/>
            <a:ext cx="220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5"/>
          <p:cNvCxnSpPr/>
          <p:nvPr/>
        </p:nvCxnSpPr>
        <p:spPr>
          <a:xfrm>
            <a:off x="2964800" y="2020150"/>
            <a:ext cx="220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5"/>
          <p:cNvCxnSpPr/>
          <p:nvPr/>
        </p:nvCxnSpPr>
        <p:spPr>
          <a:xfrm>
            <a:off x="662650" y="3013700"/>
            <a:ext cx="220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5"/>
          <p:cNvCxnSpPr/>
          <p:nvPr/>
        </p:nvCxnSpPr>
        <p:spPr>
          <a:xfrm>
            <a:off x="883450" y="3241400"/>
            <a:ext cx="220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925" y="1790726"/>
            <a:ext cx="4867632" cy="68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50" y="1233225"/>
            <a:ext cx="3597925" cy="39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47400" y="299150"/>
            <a:ext cx="8062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CPITCH^2 is constructed by taking the product of CPITCH (the real line of nonnegative frequencies) with itself, yielding an ‘xy-plane’ of frequencies as shown below: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Interpretation of CPITCH^2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Prerequisites: </a:t>
            </a:r>
            <a:r>
              <a:rPr lang="en"/>
              <a:t>Contrapuntal Motion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Contrapuntal motion is the melodic motion of two voices.  This includes parallel motion, contrary motion, and oblique motion.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famous composers used contrapuntal motion in their pieces, including Bach, Mozart, and Beethoven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Motion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 motion occurs when two voices move in the same direction, and with the same interval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21482"/>
          <a:stretch/>
        </p:blipFill>
        <p:spPr>
          <a:xfrm>
            <a:off x="3949775" y="2571749"/>
            <a:ext cx="4882524" cy="13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0" y="2415850"/>
            <a:ext cx="3079173" cy="2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Contrary Motion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Contrary motion occurs when two voices move in the opposite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478" y="1849275"/>
            <a:ext cx="4707700" cy="1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6" y="2074038"/>
            <a:ext cx="3721655" cy="15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Oblique Motion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Oblique motion occurs when one voice holds its pitch, and the other voice changes pitch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314671"/>
            <a:ext cx="5404250" cy="8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50" y="3533925"/>
            <a:ext cx="7520225" cy="13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Voice-Leading in CPITCH^2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50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along depicted x-axis is oblique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along depicted y-axis is oblique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vertically is similar (parallel?)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horizontally is contrary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Any path between two points in CPITCH^2 arises as a composition of these operations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75" y="683175"/>
            <a:ext cx="3597925" cy="3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