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8" r:id="rId17"/>
    <p:sldId id="279" r:id="rId18"/>
    <p:sldId id="28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949B1-E284-4418-909A-EBB73269AA68}" type="datetimeFigureOut">
              <a:rPr lang="en-IN" smtClean="0"/>
              <a:t>22-06-2018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40A76-C1A0-4621-AE01-BFEB46226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008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>
            <a:extLst>
              <a:ext uri="{FF2B5EF4-FFF2-40B4-BE49-F238E27FC236}">
                <a16:creationId xmlns:a16="http://schemas.microsoft.com/office/drawing/2014/main" id="{CB139648-AAEE-4FBC-9F6B-BF0733D584D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B7D0EDC-76DC-4B26-9ABC-832AAB0A1E78}" type="slidenum">
              <a:t>16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4B350C-35A2-4EF6-8EE7-28642E8E559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>
            <a:extLst>
              <a:ext uri="{FF2B5EF4-FFF2-40B4-BE49-F238E27FC236}">
                <a16:creationId xmlns:a16="http://schemas.microsoft.com/office/drawing/2014/main" id="{E21308FD-DEE1-4D62-AFE5-4D99006F165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870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>
            <a:extLst>
              <a:ext uri="{FF2B5EF4-FFF2-40B4-BE49-F238E27FC236}">
                <a16:creationId xmlns:a16="http://schemas.microsoft.com/office/drawing/2014/main" id="{3FAB0CB2-5DF6-4BF9-999F-F5CA8238B31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3B4799A-35A2-45FD-B803-89FDF62452E5}" type="slidenum">
              <a:t>17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F22FF5-C8D1-4A1A-9029-BD394AC6706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>
            <a:extLst>
              <a:ext uri="{FF2B5EF4-FFF2-40B4-BE49-F238E27FC236}">
                <a16:creationId xmlns:a16="http://schemas.microsoft.com/office/drawing/2014/main" id="{8F80BC98-079A-41A4-A199-6581C468872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812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>
            <a:extLst>
              <a:ext uri="{FF2B5EF4-FFF2-40B4-BE49-F238E27FC236}">
                <a16:creationId xmlns:a16="http://schemas.microsoft.com/office/drawing/2014/main" id="{CBC3A9F8-9F4D-4AE3-AA01-A2A41CE9E65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99CD870-16D9-4504-BF5B-D5FAA209C4B8}" type="slidenum">
              <a:t>18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E58F07-D438-49F2-A817-CD5B9C70F22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4388"/>
            <a:ext cx="7127875" cy="40100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 2">
            <a:extLst>
              <a:ext uri="{FF2B5EF4-FFF2-40B4-BE49-F238E27FC236}">
                <a16:creationId xmlns:a16="http://schemas.microsoft.com/office/drawing/2014/main" id="{3E65C6C3-EFEE-4161-9742-856BDE7F7B0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289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4EAB-C2D0-46D2-9C40-9C4CB915B144}" type="datetimeFigureOut">
              <a:rPr lang="en-IN" smtClean="0"/>
              <a:t>22-06-2018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C9F8-E152-41CC-970E-5B12A438F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05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4EAB-C2D0-46D2-9C40-9C4CB915B144}" type="datetimeFigureOut">
              <a:rPr lang="en-IN" smtClean="0"/>
              <a:t>22-06-2018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C9F8-E152-41CC-970E-5B12A438F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16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4EAB-C2D0-46D2-9C40-9C4CB915B144}" type="datetimeFigureOut">
              <a:rPr lang="en-IN" smtClean="0"/>
              <a:t>22-06-2018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C9F8-E152-41CC-970E-5B12A438F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33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4EAB-C2D0-46D2-9C40-9C4CB915B144}" type="datetimeFigureOut">
              <a:rPr lang="en-IN" smtClean="0"/>
              <a:t>22-06-2018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C9F8-E152-41CC-970E-5B12A438FB2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398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4EAB-C2D0-46D2-9C40-9C4CB915B144}" type="datetimeFigureOut">
              <a:rPr lang="en-IN" smtClean="0"/>
              <a:t>22-06-2018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C9F8-E152-41CC-970E-5B12A438F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591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4EAB-C2D0-46D2-9C40-9C4CB915B144}" type="datetimeFigureOut">
              <a:rPr lang="en-IN" smtClean="0"/>
              <a:t>22-06-2018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C9F8-E152-41CC-970E-5B12A438F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713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4EAB-C2D0-46D2-9C40-9C4CB915B144}" type="datetimeFigureOut">
              <a:rPr lang="en-IN" smtClean="0"/>
              <a:t>22-06-2018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C9F8-E152-41CC-970E-5B12A438F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051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4EAB-C2D0-46D2-9C40-9C4CB915B144}" type="datetimeFigureOut">
              <a:rPr lang="en-IN" smtClean="0"/>
              <a:t>22-06-2018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C9F8-E152-41CC-970E-5B12A438F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524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4EAB-C2D0-46D2-9C40-9C4CB915B144}" type="datetimeFigureOut">
              <a:rPr lang="en-IN" smtClean="0"/>
              <a:t>22-06-2018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C9F8-E152-41CC-970E-5B12A438F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75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4EAB-C2D0-46D2-9C40-9C4CB915B144}" type="datetimeFigureOut">
              <a:rPr lang="en-IN" smtClean="0"/>
              <a:t>22-06-2018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C9F8-E152-41CC-970E-5B12A438F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4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4EAB-C2D0-46D2-9C40-9C4CB915B144}" type="datetimeFigureOut">
              <a:rPr lang="en-IN" smtClean="0"/>
              <a:t>22-06-2018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C9F8-E152-41CC-970E-5B12A438F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40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4EAB-C2D0-46D2-9C40-9C4CB915B144}" type="datetimeFigureOut">
              <a:rPr lang="en-IN" smtClean="0"/>
              <a:t>22-06-2018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C9F8-E152-41CC-970E-5B12A438F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92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4EAB-C2D0-46D2-9C40-9C4CB915B144}" type="datetimeFigureOut">
              <a:rPr lang="en-IN" smtClean="0"/>
              <a:t>22-06-2018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C9F8-E152-41CC-970E-5B12A438F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83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4EAB-C2D0-46D2-9C40-9C4CB915B144}" type="datetimeFigureOut">
              <a:rPr lang="en-IN" smtClean="0"/>
              <a:t>22-06-2018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C9F8-E152-41CC-970E-5B12A438F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51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4EAB-C2D0-46D2-9C40-9C4CB915B144}" type="datetimeFigureOut">
              <a:rPr lang="en-IN" smtClean="0"/>
              <a:t>22-06-2018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C9F8-E152-41CC-970E-5B12A438F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61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4EAB-C2D0-46D2-9C40-9C4CB915B144}" type="datetimeFigureOut">
              <a:rPr lang="en-IN" smtClean="0"/>
              <a:t>22-06-2018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C9F8-E152-41CC-970E-5B12A438F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91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4EAB-C2D0-46D2-9C40-9C4CB915B144}" type="datetimeFigureOut">
              <a:rPr lang="en-IN" smtClean="0"/>
              <a:t>22-06-2018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2C9F8-E152-41CC-970E-5B12A438F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45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3724EAB-C2D0-46D2-9C40-9C4CB915B144}" type="datetimeFigureOut">
              <a:rPr lang="en-IN" smtClean="0"/>
              <a:t>22-06-2018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2C9F8-E152-41CC-970E-5B12A438F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316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7AF2-E17A-4A45-A447-3D285FBF0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0185" y="744537"/>
            <a:ext cx="9144000" cy="1109663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C6E5D-B687-49B4-B8D3-20EA1D154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0185" y="3429000"/>
            <a:ext cx="9144000" cy="1655762"/>
          </a:xfrm>
        </p:spPr>
        <p:txBody>
          <a:bodyPr/>
          <a:lstStyle/>
          <a:p>
            <a:r>
              <a:rPr lang="en-IN" dirty="0"/>
              <a:t>Predict the risk of heart strokes based on some features and categorise it as high or low.</a:t>
            </a:r>
          </a:p>
        </p:txBody>
      </p:sp>
    </p:spTree>
    <p:extLst>
      <p:ext uri="{BB962C8B-B14F-4D97-AF65-F5344CB8AC3E}">
        <p14:creationId xmlns:p14="http://schemas.microsoft.com/office/powerpoint/2010/main" val="79939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142D6-CB5E-4B47-AEA7-B12E6055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Accuracy and confusion matrix obtained: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8BB1D2-8B1A-4AB9-9F9C-19E05BBEF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24" y="1876425"/>
            <a:ext cx="7519529" cy="4229735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8E3CE33-D621-4110-91CB-00D1C82E5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633" y="2875280"/>
            <a:ext cx="3052743" cy="236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09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10DFB-FE4B-4CDA-A257-FABB67EE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Ensuring the accuracy: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8B1D74-D283-4A16-9435-0B7ACC9E8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4167411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79F59C4-3122-4F12-A9B5-29897801C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031" y="467360"/>
            <a:ext cx="6653938" cy="5699443"/>
          </a:xfrm>
        </p:spPr>
      </p:pic>
    </p:spTree>
    <p:extLst>
      <p:ext uri="{BB962C8B-B14F-4D97-AF65-F5344CB8AC3E}">
        <p14:creationId xmlns:p14="http://schemas.microsoft.com/office/powerpoint/2010/main" val="2708040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FE8F0-D5F3-4951-B7F8-E02E280A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Neural Net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4F07C2-7DA7-4942-9A99-8C92D04DC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280" y="1853248"/>
            <a:ext cx="5324922" cy="3408464"/>
          </a:xfrm>
        </p:spPr>
      </p:pic>
    </p:spTree>
    <p:extLst>
      <p:ext uri="{BB962C8B-B14F-4D97-AF65-F5344CB8AC3E}">
        <p14:creationId xmlns:p14="http://schemas.microsoft.com/office/powerpoint/2010/main" val="1971007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E50FB-B32C-4993-87DA-2EA938792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031" y="561385"/>
            <a:ext cx="9404723" cy="1400530"/>
          </a:xfrm>
        </p:spPr>
        <p:txBody>
          <a:bodyPr/>
          <a:lstStyle/>
          <a:p>
            <a:pPr algn="ctr"/>
            <a:r>
              <a:rPr lang="en-IN" dirty="0"/>
              <a:t>Architecture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96F2043-8477-4024-B235-C43D2BD9F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507" y="1718075"/>
            <a:ext cx="7226985" cy="4449045"/>
          </a:xfrm>
        </p:spPr>
      </p:pic>
    </p:spTree>
    <p:extLst>
      <p:ext uri="{BB962C8B-B14F-4D97-AF65-F5344CB8AC3E}">
        <p14:creationId xmlns:p14="http://schemas.microsoft.com/office/powerpoint/2010/main" val="2207559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37D82-3BC8-412B-8F83-E26BFA30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Prediction and metrics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AC4234-C4F6-4086-83E6-80F646ECA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5732337" cy="41957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7789C1-8B2D-4897-A1C7-8118F266E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722" y="2996248"/>
            <a:ext cx="5013125" cy="190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25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>
            <a:extLst>
              <a:ext uri="{FF2B5EF4-FFF2-40B4-BE49-F238E27FC236}">
                <a16:creationId xmlns:a16="http://schemas.microsoft.com/office/drawing/2014/main" id="{E08355A8-E976-41BD-AA47-A71386090A7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19798" y="487919"/>
            <a:ext cx="8229627" cy="738664"/>
          </a:xfrm>
        </p:spPr>
        <p:txBody>
          <a:bodyPr>
            <a:spAutoFit/>
          </a:bodyPr>
          <a:lstStyle/>
          <a:p>
            <a:pPr lvl="0"/>
            <a:r>
              <a:rPr lang="en-IN"/>
              <a:t>Support vector machine</a:t>
            </a:r>
          </a:p>
        </p:txBody>
      </p:sp>
      <p:sp>
        <p:nvSpPr>
          <p:cNvPr id="3" name=" 2">
            <a:extLst>
              <a:ext uri="{FF2B5EF4-FFF2-40B4-BE49-F238E27FC236}">
                <a16:creationId xmlns:a16="http://schemas.microsoft.com/office/drawing/2014/main" id="{198847CA-68AF-45AB-AA35-43B79E5B6BF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15749" y="1951022"/>
            <a:ext cx="8229627" cy="3013077"/>
          </a:xfrm>
        </p:spPr>
        <p:txBody>
          <a:bodyPr>
            <a:normAutofit lnSpcReduction="1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IN" sz="2177"/>
              <a:t>Supervised learning models that analyze data used for classification and regression analysis.</a:t>
            </a:r>
          </a:p>
          <a:p>
            <a:pPr lvl="0">
              <a:buSzPct val="45000"/>
              <a:buFont typeface="StarSymbol"/>
              <a:buChar char="●"/>
            </a:pPr>
            <a:endParaRPr lang="en-IN" sz="2177"/>
          </a:p>
          <a:p>
            <a:pPr lvl="0">
              <a:buSzPct val="45000"/>
              <a:buFont typeface="StarSymbol"/>
              <a:buChar char="●"/>
            </a:pPr>
            <a:r>
              <a:rPr lang="en-IN" sz="2177"/>
              <a:t>SVM uses hyperplane to separate two classes.</a:t>
            </a:r>
          </a:p>
          <a:p>
            <a:pPr lvl="0">
              <a:buSzPct val="45000"/>
              <a:buFont typeface="StarSymbol"/>
              <a:buChar char="●"/>
            </a:pPr>
            <a:endParaRPr lang="en-IN" sz="2177"/>
          </a:p>
          <a:p>
            <a:pPr lvl="0">
              <a:buSzPct val="45000"/>
              <a:buFont typeface="StarSymbol"/>
              <a:buChar char="●"/>
            </a:pPr>
            <a:r>
              <a:rPr lang="en-IN" sz="2177"/>
              <a:t>SVM’s can efficiently perform a non-linear classification using what is called the </a:t>
            </a:r>
            <a:r>
              <a:rPr lang="en-IN" sz="2177" b="1" i="1"/>
              <a:t>kernel trick</a:t>
            </a:r>
            <a:r>
              <a:rPr lang="en-IN" sz="2177"/>
              <a:t> (mapping the inputs into high-dimensional feature spaces)</a:t>
            </a:r>
          </a:p>
        </p:txBody>
      </p:sp>
    </p:spTree>
    <p:extLst>
      <p:ext uri="{BB962C8B-B14F-4D97-AF65-F5344CB8AC3E}">
        <p14:creationId xmlns:p14="http://schemas.microsoft.com/office/powerpoint/2010/main" val="2909003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>
            <a:extLst>
              <a:ext uri="{FF2B5EF4-FFF2-40B4-BE49-F238E27FC236}">
                <a16:creationId xmlns:a16="http://schemas.microsoft.com/office/drawing/2014/main" id="{F7986E0F-11C3-4FEB-A8B6-76DC296DB64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IN" sz="3810">
                <a:solidFill>
                  <a:srgbClr val="000000"/>
                </a:solidFill>
                <a:latin typeface="Garamond" pitchFamily="18"/>
              </a:rPr>
              <a:t>Examples of Kernel Functions</a:t>
            </a:r>
          </a:p>
        </p:txBody>
      </p:sp>
      <p:sp>
        <p:nvSpPr>
          <p:cNvPr id="3" name=" 2">
            <a:extLst>
              <a:ext uri="{FF2B5EF4-FFF2-40B4-BE49-F238E27FC236}">
                <a16:creationId xmlns:a16="http://schemas.microsoft.com/office/drawing/2014/main" id="{7D57D68A-2CA2-4173-BAB9-A161A84E259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ts val="632"/>
              </a:spcBef>
              <a:buSzPct val="45000"/>
              <a:buFont typeface="OpenSymbol"/>
              <a:buChar char="•"/>
              <a:tabLst>
                <a:tab pos="0" algn="l"/>
                <a:tab pos="829544" algn="l"/>
                <a:tab pos="1659087" algn="l"/>
                <a:tab pos="2488630" algn="l"/>
                <a:tab pos="3318175" algn="l"/>
                <a:tab pos="4147718" algn="l"/>
                <a:tab pos="4977261" algn="l"/>
                <a:tab pos="5806805" algn="l"/>
                <a:tab pos="6636349" algn="l"/>
                <a:tab pos="7465893" algn="l"/>
                <a:tab pos="8295437" algn="l"/>
                <a:tab pos="9124980" algn="l"/>
              </a:tabLst>
            </a:pPr>
            <a:r>
              <a:rPr lang="en-US" altLang="zh-CN" sz="2540"/>
              <a:t>Linear: </a:t>
            </a:r>
            <a:r>
              <a:rPr lang="en-US" altLang="zh-CN" sz="2540" i="1"/>
              <a:t>K</a:t>
            </a:r>
            <a:r>
              <a:rPr lang="en-US" altLang="zh-CN" sz="2540"/>
              <a:t>(x</a:t>
            </a:r>
            <a:r>
              <a:rPr lang="en-US" altLang="zh-CN" sz="2540" baseline="-25000"/>
              <a:t>i</a:t>
            </a:r>
            <a:r>
              <a:rPr lang="en-US" altLang="zh-CN" sz="2540"/>
              <a:t>,x</a:t>
            </a:r>
            <a:r>
              <a:rPr lang="en-US" altLang="zh-CN" sz="2540" baseline="-25000"/>
              <a:t>j</a:t>
            </a:r>
            <a:r>
              <a:rPr lang="en-US" altLang="zh-CN" sz="2540"/>
              <a:t>)= x</a:t>
            </a:r>
            <a:r>
              <a:rPr lang="en-US" altLang="zh-CN" sz="2540" baseline="-25000"/>
              <a:t>i </a:t>
            </a:r>
            <a:r>
              <a:rPr lang="en-US" altLang="zh-CN" sz="2540" baseline="30000"/>
              <a:t>T</a:t>
            </a:r>
            <a:r>
              <a:rPr lang="en-US" altLang="zh-CN" sz="2540"/>
              <a:t>x</a:t>
            </a:r>
            <a:r>
              <a:rPr lang="en-US" altLang="zh-CN" sz="2540" baseline="-25000"/>
              <a:t>j</a:t>
            </a:r>
          </a:p>
          <a:p>
            <a:pPr>
              <a:spcBef>
                <a:spcPts val="632"/>
              </a:spcBef>
              <a:buSzPct val="45000"/>
              <a:buFont typeface="OpenSymbol"/>
              <a:buChar char="•"/>
              <a:tabLst>
                <a:tab pos="0" algn="l"/>
                <a:tab pos="829544" algn="l"/>
                <a:tab pos="1659087" algn="l"/>
                <a:tab pos="2488630" algn="l"/>
                <a:tab pos="3318175" algn="l"/>
                <a:tab pos="4147718" algn="l"/>
                <a:tab pos="4977261" algn="l"/>
                <a:tab pos="5806805" algn="l"/>
                <a:tab pos="6636349" algn="l"/>
                <a:tab pos="7465893" algn="l"/>
                <a:tab pos="8295437" algn="l"/>
                <a:tab pos="9124980" algn="l"/>
              </a:tabLst>
            </a:pPr>
            <a:endParaRPr lang="zh-CN" altLang="en-US" sz="2540"/>
          </a:p>
          <a:p>
            <a:pPr>
              <a:spcBef>
                <a:spcPts val="543"/>
              </a:spcBef>
              <a:buSzPct val="45000"/>
              <a:buFont typeface="OpenSymbol"/>
              <a:buChar char="•"/>
              <a:tabLst>
                <a:tab pos="0" algn="l"/>
                <a:tab pos="829544" algn="l"/>
                <a:tab pos="1659087" algn="l"/>
                <a:tab pos="2488630" algn="l"/>
                <a:tab pos="3318175" algn="l"/>
                <a:tab pos="4147718" algn="l"/>
                <a:tab pos="4977261" algn="l"/>
                <a:tab pos="5806805" algn="l"/>
                <a:tab pos="6636349" algn="l"/>
                <a:tab pos="7465893" algn="l"/>
                <a:tab pos="8295437" algn="l"/>
                <a:tab pos="9124980" algn="l"/>
              </a:tabLst>
            </a:pPr>
            <a:r>
              <a:rPr lang="en-US" altLang="zh-CN" sz="2177"/>
              <a:t>Polynomial of power </a:t>
            </a:r>
            <a:r>
              <a:rPr lang="en-US" altLang="zh-CN" sz="2177" i="1"/>
              <a:t>p</a:t>
            </a:r>
            <a:r>
              <a:rPr lang="en-US" altLang="zh-CN" sz="2177"/>
              <a:t>: </a:t>
            </a:r>
            <a:r>
              <a:rPr lang="en-US" altLang="zh-CN" sz="2177" i="1"/>
              <a:t>K</a:t>
            </a:r>
            <a:r>
              <a:rPr lang="en-US" altLang="zh-CN" sz="2177"/>
              <a:t>(</a:t>
            </a:r>
            <a:r>
              <a:rPr lang="en-US" altLang="zh-CN" sz="2177" b="1"/>
              <a:t>x</a:t>
            </a:r>
            <a:r>
              <a:rPr lang="en-US" altLang="zh-CN" sz="2177" b="1" baseline="-25000"/>
              <a:t>i</a:t>
            </a:r>
            <a:r>
              <a:rPr lang="en-US" altLang="zh-CN" sz="2177"/>
              <a:t>,</a:t>
            </a:r>
            <a:r>
              <a:rPr lang="en-US" altLang="zh-CN" sz="2177" b="1"/>
              <a:t>x</a:t>
            </a:r>
            <a:r>
              <a:rPr lang="en-US" altLang="zh-CN" sz="2177" b="1" baseline="-25000"/>
              <a:t>j</a:t>
            </a:r>
            <a:r>
              <a:rPr lang="en-US" altLang="zh-CN" sz="2177"/>
              <a:t>)= (1+</a:t>
            </a:r>
            <a:r>
              <a:rPr lang="zh-CN" altLang="en-US" sz="2177">
                <a:cs typeface="Times New Roman" pitchFamily="18"/>
              </a:rPr>
              <a:t> </a:t>
            </a:r>
            <a:r>
              <a:rPr lang="en-US" altLang="zh-CN" sz="2177" b="1"/>
              <a:t>x</a:t>
            </a:r>
            <a:r>
              <a:rPr lang="en-US" altLang="zh-CN" sz="2177" b="1" baseline="-25000"/>
              <a:t>i </a:t>
            </a:r>
            <a:r>
              <a:rPr lang="en-US" altLang="zh-CN" sz="2177" b="1" baseline="30000"/>
              <a:t>T</a:t>
            </a:r>
            <a:r>
              <a:rPr lang="en-US" altLang="zh-CN" sz="2177" b="1"/>
              <a:t>x</a:t>
            </a:r>
            <a:r>
              <a:rPr lang="en-US" altLang="zh-CN" sz="2177" b="1" baseline="-25000"/>
              <a:t>j</a:t>
            </a:r>
            <a:r>
              <a:rPr lang="en-US" altLang="zh-CN" sz="2177"/>
              <a:t>)</a:t>
            </a:r>
            <a:r>
              <a:rPr lang="en-US" altLang="zh-CN" sz="2177" i="1" baseline="30000"/>
              <a:t>p</a:t>
            </a:r>
          </a:p>
          <a:p>
            <a:pPr>
              <a:spcBef>
                <a:spcPts val="543"/>
              </a:spcBef>
              <a:buSzPct val="45000"/>
              <a:buFont typeface="OpenSymbol"/>
              <a:buChar char="•"/>
              <a:tabLst>
                <a:tab pos="0" algn="l"/>
                <a:tab pos="829544" algn="l"/>
                <a:tab pos="1659087" algn="l"/>
                <a:tab pos="2488630" algn="l"/>
                <a:tab pos="3318175" algn="l"/>
                <a:tab pos="4147718" algn="l"/>
                <a:tab pos="4977261" algn="l"/>
                <a:tab pos="5806805" algn="l"/>
                <a:tab pos="6636349" algn="l"/>
                <a:tab pos="7465893" algn="l"/>
                <a:tab pos="8295437" algn="l"/>
                <a:tab pos="9124980" algn="l"/>
              </a:tabLst>
            </a:pPr>
            <a:endParaRPr lang="zh-CN" altLang="en-US" sz="2177"/>
          </a:p>
          <a:p>
            <a:pPr>
              <a:spcBef>
                <a:spcPts val="543"/>
              </a:spcBef>
              <a:buSzPct val="45000"/>
              <a:buFont typeface="OpenSymbol"/>
              <a:buChar char="•"/>
              <a:tabLst>
                <a:tab pos="0" algn="l"/>
                <a:tab pos="829544" algn="l"/>
                <a:tab pos="1659087" algn="l"/>
                <a:tab pos="2488630" algn="l"/>
                <a:tab pos="3318175" algn="l"/>
                <a:tab pos="4147718" algn="l"/>
                <a:tab pos="4977261" algn="l"/>
                <a:tab pos="5806805" algn="l"/>
                <a:tab pos="6636349" algn="l"/>
                <a:tab pos="7465893" algn="l"/>
                <a:tab pos="8295437" algn="l"/>
                <a:tab pos="9124980" algn="l"/>
              </a:tabLst>
            </a:pPr>
            <a:r>
              <a:rPr lang="en-US" altLang="zh-CN" sz="2177"/>
              <a:t>Gaussian (radial-basis function network):</a:t>
            </a:r>
          </a:p>
          <a:p>
            <a:pPr marL="310916" indent="-310916">
              <a:spcBef>
                <a:spcPts val="679"/>
              </a:spcBef>
              <a:buSzPct val="45000"/>
              <a:buFont typeface="OpenSymbol"/>
              <a:buChar char="•"/>
              <a:tabLst>
                <a:tab pos="310916" algn="l"/>
                <a:tab pos="1140459" algn="l"/>
                <a:tab pos="1970003" algn="l"/>
                <a:tab pos="2799546" algn="l"/>
                <a:tab pos="3629090" algn="l"/>
                <a:tab pos="4458634" algn="l"/>
                <a:tab pos="5288177" algn="l"/>
                <a:tab pos="6117720" algn="l"/>
                <a:tab pos="6947265" algn="l"/>
                <a:tab pos="7776809" algn="l"/>
                <a:tab pos="8606352" algn="l"/>
                <a:tab pos="9435896" algn="l"/>
              </a:tabLst>
            </a:pPr>
            <a:endParaRPr lang="zh-CN" altLang="en-US" sz="2177"/>
          </a:p>
          <a:p>
            <a:pPr marL="310916" indent="-310916">
              <a:spcBef>
                <a:spcPts val="679"/>
              </a:spcBef>
              <a:buSzPct val="45000"/>
              <a:buFont typeface="OpenSymbol"/>
              <a:buChar char="•"/>
              <a:tabLst>
                <a:tab pos="310916" algn="l"/>
                <a:tab pos="1140459" algn="l"/>
                <a:tab pos="1970003" algn="l"/>
                <a:tab pos="2799546" algn="l"/>
                <a:tab pos="3629090" algn="l"/>
                <a:tab pos="4458634" algn="l"/>
                <a:tab pos="5288177" algn="l"/>
                <a:tab pos="6117720" algn="l"/>
                <a:tab pos="6947265" algn="l"/>
                <a:tab pos="7776809" algn="l"/>
                <a:tab pos="8606352" algn="l"/>
                <a:tab pos="9435896" algn="l"/>
              </a:tabLst>
            </a:pPr>
            <a:r>
              <a:rPr lang="en-US" altLang="zh-CN" sz="2177"/>
              <a:t>Sigmoid: </a:t>
            </a:r>
            <a:r>
              <a:rPr lang="en-US" altLang="zh-CN" sz="2177" i="1"/>
              <a:t>K</a:t>
            </a:r>
            <a:r>
              <a:rPr lang="en-US" altLang="zh-CN" sz="2177"/>
              <a:t>(</a:t>
            </a:r>
            <a:r>
              <a:rPr lang="en-US" altLang="zh-CN" sz="2177" b="1"/>
              <a:t>x</a:t>
            </a:r>
            <a:r>
              <a:rPr lang="en-US" altLang="zh-CN" sz="2177" b="1" baseline="-25000"/>
              <a:t>i</a:t>
            </a:r>
            <a:r>
              <a:rPr lang="en-US" altLang="zh-CN" sz="2177"/>
              <a:t>,</a:t>
            </a:r>
            <a:r>
              <a:rPr lang="en-US" altLang="zh-CN" sz="2177" b="1"/>
              <a:t>x</a:t>
            </a:r>
            <a:r>
              <a:rPr lang="en-US" altLang="zh-CN" sz="2177" b="1" baseline="-25000"/>
              <a:t>j</a:t>
            </a:r>
            <a:r>
              <a:rPr lang="en-US" altLang="zh-CN" sz="2177"/>
              <a:t>)= tanh(</a:t>
            </a:r>
            <a:r>
              <a:rPr lang="el-GR" sz="2177">
                <a:cs typeface="Times New Roman" pitchFamily="18"/>
              </a:rPr>
              <a:t>β</a:t>
            </a:r>
            <a:r>
              <a:rPr lang="en-US" altLang="zh-CN" sz="2177" baseline="-25000">
                <a:cs typeface="Times New Roman" pitchFamily="18"/>
              </a:rPr>
              <a:t>0</a:t>
            </a:r>
            <a:r>
              <a:rPr lang="en-US" altLang="zh-CN" sz="2177" b="1"/>
              <a:t>x</a:t>
            </a:r>
            <a:r>
              <a:rPr lang="en-US" altLang="zh-CN" sz="2177" b="1" baseline="-25000"/>
              <a:t>i </a:t>
            </a:r>
            <a:r>
              <a:rPr lang="en-US" altLang="zh-CN" sz="2177" b="1" baseline="30000"/>
              <a:t>T</a:t>
            </a:r>
            <a:r>
              <a:rPr lang="en-US" altLang="zh-CN" sz="2177" b="1"/>
              <a:t>x</a:t>
            </a:r>
            <a:r>
              <a:rPr lang="en-US" altLang="zh-CN" sz="2177" b="1" baseline="-25000"/>
              <a:t>j </a:t>
            </a:r>
            <a:r>
              <a:rPr lang="en-US" altLang="zh-CN" sz="2177"/>
              <a:t>+ </a:t>
            </a:r>
            <a:r>
              <a:rPr lang="el-GR" sz="2177">
                <a:cs typeface="Times New Roman" pitchFamily="18"/>
              </a:rPr>
              <a:t>β</a:t>
            </a:r>
            <a:r>
              <a:rPr lang="en-US" altLang="zh-CN" sz="2177" baseline="-25000">
                <a:cs typeface="Times New Roman" pitchFamily="18"/>
              </a:rPr>
              <a:t>1</a:t>
            </a:r>
            <a:r>
              <a:rPr lang="en-US" altLang="zh-CN" sz="2177">
                <a:cs typeface="Times New Roman" pitchFamily="1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1617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29628FCB-C026-4CFF-9B54-A337C336B0F8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23520" y="-6205"/>
            <a:ext cx="9144393" cy="6878217"/>
          </a:xfrm>
        </p:spPr>
      </p:pic>
    </p:spTree>
    <p:extLst>
      <p:ext uri="{BB962C8B-B14F-4D97-AF65-F5344CB8AC3E}">
        <p14:creationId xmlns:p14="http://schemas.microsoft.com/office/powerpoint/2010/main" val="3598173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930" y="14248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Random Forest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23" y="1089222"/>
            <a:ext cx="7808915" cy="5299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48870" y="2030887"/>
            <a:ext cx="30771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Used for regression and classification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 random subset of the features is considered for splitting a node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Builds multiple decision trees and merges them together to get a more accurate and stable prediction.</a:t>
            </a:r>
          </a:p>
        </p:txBody>
      </p:sp>
    </p:spTree>
    <p:extLst>
      <p:ext uri="{BB962C8B-B14F-4D97-AF65-F5344CB8AC3E}">
        <p14:creationId xmlns:p14="http://schemas.microsoft.com/office/powerpoint/2010/main" val="92643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1DDD-913A-4648-AEAB-80D26151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899"/>
            <a:ext cx="10515600" cy="930275"/>
          </a:xfrm>
        </p:spPr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FF876-84FE-434B-81E0-5043626D2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650"/>
            <a:ext cx="10515600" cy="4786313"/>
          </a:xfrm>
        </p:spPr>
        <p:txBody>
          <a:bodyPr/>
          <a:lstStyle/>
          <a:p>
            <a:r>
              <a:rPr lang="en-IN" dirty="0"/>
              <a:t>The maximum number of deaths(23.4%) are caused by heart attacks.</a:t>
            </a:r>
          </a:p>
          <a:p>
            <a:r>
              <a:rPr lang="en-IN" dirty="0"/>
              <a:t>By predicting the risk of heart stroke and on analysing the data, we can suggest certain changes in the lifestyle of the people with high risk of heart stroke. </a:t>
            </a:r>
          </a:p>
          <a:p>
            <a:r>
              <a:rPr lang="en-IN" dirty="0"/>
              <a:t>This can increase the life expectancy of that person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629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090" y="2027582"/>
            <a:ext cx="3467890" cy="36584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2452" y="492981"/>
            <a:ext cx="4261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RESULTS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78" y="2909740"/>
            <a:ext cx="6122430" cy="25210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5373" y="2269695"/>
            <a:ext cx="517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Accuracy and log loss values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88971" y="1405546"/>
            <a:ext cx="310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n-US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627701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"/>
          <a:stretch/>
        </p:blipFill>
        <p:spPr bwMode="auto">
          <a:xfrm>
            <a:off x="4158530" y="1933035"/>
            <a:ext cx="7524585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70" y="333955"/>
            <a:ext cx="3293651" cy="59913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41127" y="4448351"/>
            <a:ext cx="5510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F1 Score </a:t>
            </a:r>
            <a:r>
              <a:rPr lang="en-US" dirty="0"/>
              <a:t>is the weighted average of Precision and Recall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8530" y="518646"/>
            <a:ext cx="6178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Classification Report</a:t>
            </a:r>
          </a:p>
        </p:txBody>
      </p:sp>
    </p:spTree>
    <p:extLst>
      <p:ext uri="{BB962C8B-B14F-4D97-AF65-F5344CB8AC3E}">
        <p14:creationId xmlns:p14="http://schemas.microsoft.com/office/powerpoint/2010/main" val="2884496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889" y="461177"/>
            <a:ext cx="10515600" cy="1325563"/>
          </a:xfrm>
        </p:spPr>
        <p:txBody>
          <a:bodyPr/>
          <a:lstStyle/>
          <a:p>
            <a:r>
              <a:rPr lang="en-US" dirty="0"/>
              <a:t>Feature </a:t>
            </a:r>
            <a:br>
              <a:rPr lang="en-US" dirty="0"/>
            </a:br>
            <a:r>
              <a:rPr lang="en-US" dirty="0"/>
              <a:t>Importance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987" y="461177"/>
            <a:ext cx="2119387" cy="5855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02793" y="2037225"/>
            <a:ext cx="40790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Easy to measure using RF</a:t>
            </a:r>
          </a:p>
          <a:p>
            <a:endParaRPr lang="en-US" sz="2800" dirty="0"/>
          </a:p>
          <a:p>
            <a:r>
              <a:rPr lang="en-US" sz="2800" dirty="0"/>
              <a:t>Inference : </a:t>
            </a:r>
          </a:p>
          <a:p>
            <a:endParaRPr lang="en-US" sz="2800" dirty="0"/>
          </a:p>
          <a:p>
            <a:r>
              <a:rPr lang="en-US" sz="2800" dirty="0"/>
              <a:t>Important parameters for prediction of stroke are </a:t>
            </a:r>
            <a:r>
              <a:rPr lang="en-US" sz="2800" dirty="0">
                <a:solidFill>
                  <a:srgbClr val="FF0000"/>
                </a:solidFill>
              </a:rPr>
              <a:t>age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0000"/>
                </a:solidFill>
              </a:rPr>
              <a:t>average glucose levels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0000"/>
                </a:solidFill>
              </a:rPr>
              <a:t>body mass index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74957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CE85-098D-4E34-AF1B-7464F976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52227-1554-4329-896B-A9EFD1A71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Comparison of the Accuracies:</a:t>
            </a:r>
          </a:p>
          <a:p>
            <a:r>
              <a:rPr lang="en-IN" dirty="0"/>
              <a:t>Random Forest : 94.37%</a:t>
            </a:r>
          </a:p>
          <a:p>
            <a:r>
              <a:rPr lang="en-IN" dirty="0"/>
              <a:t>Support Vector Machine:93.0%</a:t>
            </a:r>
          </a:p>
          <a:p>
            <a:r>
              <a:rPr lang="en-IN" dirty="0"/>
              <a:t>ANN:87.19%</a:t>
            </a:r>
          </a:p>
          <a:p>
            <a:r>
              <a:rPr lang="en-IN" dirty="0"/>
              <a:t>Logistic Regression:86.6%</a:t>
            </a:r>
          </a:p>
        </p:txBody>
      </p:sp>
    </p:spTree>
    <p:extLst>
      <p:ext uri="{BB962C8B-B14F-4D97-AF65-F5344CB8AC3E}">
        <p14:creationId xmlns:p14="http://schemas.microsoft.com/office/powerpoint/2010/main" val="1590206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4D8A-74A3-4A29-BE4E-0BA13697D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contributors for the heart stroke: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C52C7-B53F-48CF-9CBD-30B98CAA6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Age </a:t>
            </a:r>
          </a:p>
          <a:p>
            <a:r>
              <a:rPr lang="en-IN" dirty="0"/>
              <a:t>Avg. Glucose Level</a:t>
            </a:r>
          </a:p>
          <a:p>
            <a:r>
              <a:rPr lang="en-IN" dirty="0"/>
              <a:t>BMI</a:t>
            </a:r>
          </a:p>
          <a:p>
            <a:r>
              <a:rPr lang="en-IN" dirty="0"/>
              <a:t>Hypertension</a:t>
            </a:r>
          </a:p>
          <a:p>
            <a:r>
              <a:rPr lang="en-IN" dirty="0"/>
              <a:t>Smoking</a:t>
            </a:r>
          </a:p>
          <a:p>
            <a:r>
              <a:rPr lang="en-IN" dirty="0"/>
              <a:t>Heart Disease</a:t>
            </a:r>
          </a:p>
        </p:txBody>
      </p:sp>
    </p:spTree>
    <p:extLst>
      <p:ext uri="{BB962C8B-B14F-4D97-AF65-F5344CB8AC3E}">
        <p14:creationId xmlns:p14="http://schemas.microsoft.com/office/powerpoint/2010/main" val="903692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C3B9-3DB9-4F9B-9ABC-512D0054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951" y="2850478"/>
            <a:ext cx="9404723" cy="140053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50591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3B2400-596C-4B2A-B4A3-92B8412A1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792" y="778668"/>
            <a:ext cx="5878416" cy="5300663"/>
          </a:xfrm>
        </p:spPr>
      </p:pic>
    </p:spTree>
    <p:extLst>
      <p:ext uri="{BB962C8B-B14F-4D97-AF65-F5344CB8AC3E}">
        <p14:creationId xmlns:p14="http://schemas.microsoft.com/office/powerpoint/2010/main" val="3327673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5CD06-09FC-49F3-8556-308E7CC94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841"/>
            <a:ext cx="10515600" cy="760291"/>
          </a:xfrm>
        </p:spPr>
        <p:txBody>
          <a:bodyPr/>
          <a:lstStyle/>
          <a:p>
            <a:pPr algn="ctr"/>
            <a:r>
              <a:rPr lang="en-IN" dirty="0"/>
              <a:t>THE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76D8B6-4586-4716-89F4-46AFFF67E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54" y="1046285"/>
            <a:ext cx="9706708" cy="5675829"/>
          </a:xfrm>
        </p:spPr>
      </p:pic>
    </p:spTree>
    <p:extLst>
      <p:ext uri="{BB962C8B-B14F-4D97-AF65-F5344CB8AC3E}">
        <p14:creationId xmlns:p14="http://schemas.microsoft.com/office/powerpoint/2010/main" val="181436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EA2E-828D-4877-A457-64F22A45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PRE-PROCESSING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CF30F-3E26-48D6-9E6D-F4FBE4CF7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Pre-processing of the data is the first and one of the most crucial stage in data analytics and before applying learning algorithms.</a:t>
            </a:r>
          </a:p>
          <a:p>
            <a:pPr marL="514350" indent="-514350">
              <a:buAutoNum type="arabicParenR"/>
            </a:pPr>
            <a:r>
              <a:rPr lang="en-IN" dirty="0"/>
              <a:t>Data cleaning - Removing irrelevant information</a:t>
            </a:r>
          </a:p>
          <a:p>
            <a:pPr marL="514350" indent="-514350">
              <a:buAutoNum type="arabicParenR"/>
            </a:pPr>
            <a:r>
              <a:rPr lang="en-IN" dirty="0"/>
              <a:t>Data Balancing</a:t>
            </a:r>
          </a:p>
          <a:p>
            <a:pPr marL="514350" indent="-514350">
              <a:buAutoNum type="arabicParenR"/>
            </a:pPr>
            <a:r>
              <a:rPr lang="en-IN" dirty="0"/>
              <a:t>Splitting up of data into training data and test data</a:t>
            </a:r>
          </a:p>
          <a:p>
            <a:pPr marL="514350" indent="-514350">
              <a:buAutoNum type="arabicParenR"/>
            </a:pPr>
            <a:r>
              <a:rPr lang="en-IN" dirty="0"/>
              <a:t>Label Encoding</a:t>
            </a:r>
          </a:p>
          <a:p>
            <a:pPr marL="514350" indent="-514350">
              <a:buAutoNum type="arabicParenR"/>
            </a:pPr>
            <a:r>
              <a:rPr lang="en-IN" dirty="0"/>
              <a:t>Vectorization</a:t>
            </a:r>
          </a:p>
        </p:txBody>
      </p:sp>
    </p:spTree>
    <p:extLst>
      <p:ext uri="{BB962C8B-B14F-4D97-AF65-F5344CB8AC3E}">
        <p14:creationId xmlns:p14="http://schemas.microsoft.com/office/powerpoint/2010/main" val="486786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615D-EE6F-48BF-8737-DC4CF0F9D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138"/>
            <a:ext cx="10515600" cy="865798"/>
          </a:xfrm>
        </p:spPr>
        <p:txBody>
          <a:bodyPr/>
          <a:lstStyle/>
          <a:p>
            <a:pPr algn="ctr"/>
            <a:r>
              <a:rPr lang="en-IN" dirty="0"/>
              <a:t>DATA 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0A8BF-3327-4FF4-9E34-62CF2CDDE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761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The data was highly skewed </a:t>
            </a:r>
          </a:p>
          <a:p>
            <a:pPr marL="0" indent="0">
              <a:buNone/>
            </a:pPr>
            <a:r>
              <a:rPr lang="en-IN" dirty="0"/>
              <a:t>towards the negative class</a:t>
            </a:r>
          </a:p>
          <a:p>
            <a:pPr marL="0" indent="0">
              <a:buNone/>
            </a:pPr>
            <a:r>
              <a:rPr lang="en-IN" dirty="0"/>
              <a:t>and this could lead to misclassification</a:t>
            </a:r>
          </a:p>
          <a:p>
            <a:pPr marL="0" indent="0">
              <a:buNone/>
            </a:pPr>
            <a:r>
              <a:rPr lang="en-IN" dirty="0"/>
              <a:t>of the data. This problem can be overcome by </a:t>
            </a:r>
          </a:p>
          <a:p>
            <a:pPr marL="0" indent="0">
              <a:buNone/>
            </a:pPr>
            <a:r>
              <a:rPr lang="en-IN" dirty="0"/>
              <a:t>Using the following techniques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Technique used :</a:t>
            </a:r>
          </a:p>
          <a:p>
            <a:pPr marL="514350" indent="-514350">
              <a:buAutoNum type="arabicParenR"/>
            </a:pPr>
            <a:r>
              <a:rPr lang="en-IN" dirty="0"/>
              <a:t>Random Under Sampling</a:t>
            </a:r>
          </a:p>
          <a:p>
            <a:pPr marL="514350" indent="-514350">
              <a:buAutoNum type="arabicParenR"/>
            </a:pPr>
            <a:r>
              <a:rPr lang="en-IN" dirty="0"/>
              <a:t>Random Over Sampling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BF4A97-13CC-4E87-8B1D-5ED389E44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1278078"/>
            <a:ext cx="6496050" cy="533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74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1837-8B0D-4ADD-85E0-28396E30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69876"/>
            <a:ext cx="10515600" cy="787400"/>
          </a:xfrm>
        </p:spPr>
        <p:txBody>
          <a:bodyPr/>
          <a:lstStyle/>
          <a:p>
            <a:pPr algn="ctr"/>
            <a:r>
              <a:rPr lang="en-IN" dirty="0"/>
              <a:t>LABEL ENCODING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D19016-DBD5-479F-82C8-F87405680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154" y="1277083"/>
            <a:ext cx="8352692" cy="4994031"/>
          </a:xfrm>
        </p:spPr>
      </p:pic>
    </p:spTree>
    <p:extLst>
      <p:ext uri="{BB962C8B-B14F-4D97-AF65-F5344CB8AC3E}">
        <p14:creationId xmlns:p14="http://schemas.microsoft.com/office/powerpoint/2010/main" val="2511622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F7A71-0571-4A5B-9091-29B55125D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448"/>
            <a:ext cx="10515600" cy="716329"/>
          </a:xfrm>
        </p:spPr>
        <p:txBody>
          <a:bodyPr/>
          <a:lstStyle/>
          <a:p>
            <a:r>
              <a:rPr lang="en-IN" dirty="0"/>
              <a:t>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1474E-2474-4B5B-A6AC-EBDC55B13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43" y="2244847"/>
            <a:ext cx="10515600" cy="2368306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One hot Encoder</a:t>
            </a:r>
          </a:p>
          <a:p>
            <a:pPr marL="0" indent="0">
              <a:buNone/>
            </a:pPr>
            <a:r>
              <a:rPr lang="en-IN" dirty="0"/>
              <a:t>We create multiple columns </a:t>
            </a:r>
          </a:p>
          <a:p>
            <a:pPr marL="0" indent="0">
              <a:buNone/>
            </a:pPr>
            <a:r>
              <a:rPr lang="en-IN" dirty="0"/>
              <a:t>equal to the number of </a:t>
            </a:r>
          </a:p>
          <a:p>
            <a:pPr marL="0" indent="0">
              <a:buNone/>
            </a:pPr>
            <a:r>
              <a:rPr lang="en-IN" dirty="0"/>
              <a:t>Categories in that feature</a:t>
            </a:r>
          </a:p>
          <a:p>
            <a:pPr marL="0" indent="0">
              <a:buNone/>
            </a:pPr>
            <a:r>
              <a:rPr lang="en-IN" dirty="0"/>
              <a:t>And label them 1 if they are </a:t>
            </a:r>
          </a:p>
          <a:p>
            <a:pPr marL="0" indent="0">
              <a:buNone/>
            </a:pPr>
            <a:r>
              <a:rPr lang="en-IN" dirty="0"/>
              <a:t>Present and as 0 if absent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7EBC60-5D62-4A4A-9054-4A3B239E7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0" y="224448"/>
            <a:ext cx="5092243" cy="639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85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CA4A-8CFF-4F66-8D3F-2E8462B31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1 –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91F3F-0EA0-44F2-93D5-49DDA2ED9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Intuition: </a:t>
            </a:r>
          </a:p>
          <a:p>
            <a:r>
              <a:rPr lang="en-IN" sz="1800" dirty="0"/>
              <a:t> Popular for binary classification</a:t>
            </a:r>
          </a:p>
          <a:p>
            <a:r>
              <a:rPr lang="en-IN" sz="1800" dirty="0"/>
              <a:t>Wide range of problems</a:t>
            </a:r>
          </a:p>
          <a:p>
            <a:r>
              <a:rPr lang="en-IN" sz="1800" dirty="0"/>
              <a:t>Model fits the problem</a:t>
            </a:r>
          </a:p>
          <a:p>
            <a:pPr marL="0" indent="0">
              <a:buNone/>
            </a:pPr>
            <a:endParaRPr lang="en-IN" sz="1800" dirty="0"/>
          </a:p>
          <a:p>
            <a:r>
              <a:rPr lang="en-IN" sz="1800" dirty="0"/>
              <a:t>Concept behind: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800" dirty="0"/>
              <a:t>Logistic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          defined as: </a:t>
            </a:r>
          </a:p>
          <a:p>
            <a:pPr marL="0" indent="0">
              <a:buNone/>
            </a:pPr>
            <a:r>
              <a:rPr lang="en-IN" sz="1800" dirty="0"/>
              <a:t>                             1/(1+e^-x)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7E0CE8-955A-4E8F-85EE-059E8ED06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582" y="2220912"/>
            <a:ext cx="57150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01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472</TotalTime>
  <Words>482</Words>
  <Application>Microsoft Office PowerPoint</Application>
  <PresentationFormat>Widescreen</PresentationFormat>
  <Paragraphs>99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宋体</vt:lpstr>
      <vt:lpstr>Arial</vt:lpstr>
      <vt:lpstr>Calibri</vt:lpstr>
      <vt:lpstr>Century Gothic</vt:lpstr>
      <vt:lpstr>Garamond</vt:lpstr>
      <vt:lpstr>OpenSymbol</vt:lpstr>
      <vt:lpstr>StarSymbol</vt:lpstr>
      <vt:lpstr>Times New Roman</vt:lpstr>
      <vt:lpstr>Wingdings</vt:lpstr>
      <vt:lpstr>Wingdings 3</vt:lpstr>
      <vt:lpstr>Ion</vt:lpstr>
      <vt:lpstr>Problem Statement</vt:lpstr>
      <vt:lpstr>MOTIVATION</vt:lpstr>
      <vt:lpstr>PowerPoint Presentation</vt:lpstr>
      <vt:lpstr>THE DATASET</vt:lpstr>
      <vt:lpstr>PRE-PROCESSING OF THE DATA</vt:lpstr>
      <vt:lpstr>DATA BALANCING</vt:lpstr>
      <vt:lpstr>LABEL ENCODING</vt:lpstr>
      <vt:lpstr>VECTORIZATION</vt:lpstr>
      <vt:lpstr>Model 1 – Logistic Regression</vt:lpstr>
      <vt:lpstr>Accuracy and confusion matrix obtained:</vt:lpstr>
      <vt:lpstr>Ensuring the accuracy:</vt:lpstr>
      <vt:lpstr>PowerPoint Presentation</vt:lpstr>
      <vt:lpstr>Neural Net</vt:lpstr>
      <vt:lpstr>Architecture</vt:lpstr>
      <vt:lpstr>Prediction and metrics</vt:lpstr>
      <vt:lpstr>Support vector machine</vt:lpstr>
      <vt:lpstr>Examples of Kernel Functions</vt:lpstr>
      <vt:lpstr>PowerPoint Presentation</vt:lpstr>
      <vt:lpstr>Random Forest</vt:lpstr>
      <vt:lpstr>PowerPoint Presentation</vt:lpstr>
      <vt:lpstr>PowerPoint Presentation</vt:lpstr>
      <vt:lpstr>Feature  Importance</vt:lpstr>
      <vt:lpstr>Summary</vt:lpstr>
      <vt:lpstr>Main contributors for the heart stroke: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Shivansh Baijal</dc:creator>
  <cp:lastModifiedBy>Shivansh Baijal</cp:lastModifiedBy>
  <cp:revision>22</cp:revision>
  <dcterms:created xsi:type="dcterms:W3CDTF">2018-06-21T21:31:09Z</dcterms:created>
  <dcterms:modified xsi:type="dcterms:W3CDTF">2018-06-22T05:24:07Z</dcterms:modified>
</cp:coreProperties>
</file>