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5" r:id="rId3"/>
    <p:sldId id="257" r:id="rId4"/>
    <p:sldId id="258" r:id="rId5"/>
    <p:sldId id="259" r:id="rId6"/>
    <p:sldId id="288" r:id="rId7"/>
    <p:sldId id="289" r:id="rId8"/>
    <p:sldId id="260" r:id="rId9"/>
    <p:sldId id="263" r:id="rId10"/>
    <p:sldId id="264" r:id="rId11"/>
    <p:sldId id="261" r:id="rId12"/>
    <p:sldId id="262" r:id="rId13"/>
    <p:sldId id="286" r:id="rId14"/>
    <p:sldId id="287" r:id="rId15"/>
    <p:sldId id="265" r:id="rId16"/>
    <p:sldId id="296" r:id="rId17"/>
    <p:sldId id="270" r:id="rId18"/>
    <p:sldId id="290" r:id="rId19"/>
    <p:sldId id="291" r:id="rId20"/>
    <p:sldId id="292" r:id="rId21"/>
    <p:sldId id="266" r:id="rId22"/>
    <p:sldId id="297" r:id="rId23"/>
    <p:sldId id="284" r:id="rId24"/>
    <p:sldId id="271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CC3E52-82F6-467D-89BB-F8777497C9F4}">
          <p14:sldIdLst>
            <p14:sldId id="256"/>
            <p14:sldId id="295"/>
            <p14:sldId id="257"/>
            <p14:sldId id="258"/>
            <p14:sldId id="259"/>
            <p14:sldId id="288"/>
            <p14:sldId id="289"/>
            <p14:sldId id="260"/>
            <p14:sldId id="263"/>
            <p14:sldId id="264"/>
            <p14:sldId id="261"/>
            <p14:sldId id="262"/>
            <p14:sldId id="286"/>
            <p14:sldId id="287"/>
            <p14:sldId id="265"/>
            <p14:sldId id="296"/>
            <p14:sldId id="270"/>
            <p14:sldId id="290"/>
            <p14:sldId id="291"/>
            <p14:sldId id="292"/>
            <p14:sldId id="266"/>
            <p14:sldId id="297"/>
            <p14:sldId id="284"/>
            <p14:sldId id="27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26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154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773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6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A9E409-7B6A-4C53-AF64-5B2E8E07F3B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579D14-4B79-40BC-9871-C2D6C729D4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22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45545"/>
            <a:ext cx="9144000" cy="8644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 of Coffee Café night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1690"/>
          </a:xfrm>
        </p:spPr>
        <p:txBody>
          <a:bodyPr>
            <a:normAutofit/>
          </a:bodyPr>
          <a:lstStyle/>
          <a:p>
            <a:r>
              <a:rPr lang="en-US" b="1" dirty="0"/>
              <a:t>Submitted by- Baijayanti Chakraborty</a:t>
            </a:r>
          </a:p>
        </p:txBody>
      </p:sp>
    </p:spTree>
    <p:extLst>
      <p:ext uri="{BB962C8B-B14F-4D97-AF65-F5344CB8AC3E}">
        <p14:creationId xmlns:p14="http://schemas.microsoft.com/office/powerpoint/2010/main" val="361081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61" y="530053"/>
            <a:ext cx="10901082" cy="795327"/>
          </a:xfrm>
        </p:spPr>
        <p:txBody>
          <a:bodyPr/>
          <a:lstStyle/>
          <a:p>
            <a:r>
              <a:rPr lang="en-US" b="1" dirty="0"/>
              <a:t>Weekdays/Weekends Hourly Trends</a:t>
            </a:r>
          </a:p>
        </p:txBody>
      </p:sp>
      <p:pic>
        <p:nvPicPr>
          <p:cNvPr id="6" name="slide2" descr="Sales of each category by hour 2">
            <a:extLst>
              <a:ext uri="{FF2B5EF4-FFF2-40B4-BE49-F238E27FC236}">
                <a16:creationId xmlns:a16="http://schemas.microsoft.com/office/drawing/2014/main" id="{AB820A7F-BA17-434D-83C9-57853935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75" y="2029925"/>
            <a:ext cx="7684725" cy="3900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5459" y="2029925"/>
            <a:ext cx="3861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Merchandise has high sales in weekdays during the evening time at around 4-8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Tobacco has comparatively very high sales in the evening at around 10 PM which considerably increases in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to tobacco, Wines have a good sale during night at around 10 PM.</a:t>
            </a:r>
          </a:p>
        </p:txBody>
      </p:sp>
    </p:spTree>
    <p:extLst>
      <p:ext uri="{BB962C8B-B14F-4D97-AF65-F5344CB8AC3E}">
        <p14:creationId xmlns:p14="http://schemas.microsoft.com/office/powerpoint/2010/main" val="387798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Weekdays/Weekends Categorical Distribution</a:t>
            </a:r>
          </a:p>
        </p:txBody>
      </p:sp>
      <p:pic>
        <p:nvPicPr>
          <p:cNvPr id="8" name="slide2" descr="Weekdays/Weekends Categorical distribution">
            <a:extLst>
              <a:ext uri="{FF2B5EF4-FFF2-40B4-BE49-F238E27FC236}">
                <a16:creationId xmlns:a16="http://schemas.microsoft.com/office/drawing/2014/main" id="{DDAC7497-0E4F-4851-A022-5A67D893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5" y="2511814"/>
            <a:ext cx="7821227" cy="38777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9093" y="2511814"/>
            <a:ext cx="356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Saturday is the most productive day for the café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Tobacco and Food holds the major sale of all the categories</a:t>
            </a:r>
          </a:p>
        </p:txBody>
      </p:sp>
    </p:spTree>
    <p:extLst>
      <p:ext uri="{BB962C8B-B14F-4D97-AF65-F5344CB8AC3E}">
        <p14:creationId xmlns:p14="http://schemas.microsoft.com/office/powerpoint/2010/main" val="12434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855" y="511175"/>
            <a:ext cx="10515600" cy="873742"/>
          </a:xfrm>
        </p:spPr>
        <p:txBody>
          <a:bodyPr/>
          <a:lstStyle/>
          <a:p>
            <a:r>
              <a:rPr lang="en-US" b="1" dirty="0"/>
              <a:t>Top selling items in different hours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6" y="1912862"/>
            <a:ext cx="8158845" cy="40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11174"/>
            <a:ext cx="10515600" cy="1325563"/>
          </a:xfrm>
        </p:spPr>
        <p:txBody>
          <a:bodyPr/>
          <a:lstStyle/>
          <a:p>
            <a:r>
              <a:rPr lang="en-US" b="1" dirty="0"/>
              <a:t>Discount Vs Sales for each category</a:t>
            </a:r>
          </a:p>
        </p:txBody>
      </p:sp>
      <p:pic>
        <p:nvPicPr>
          <p:cNvPr id="5" name="slide2" descr="Discount Vs Sales for each category">
            <a:extLst>
              <a:ext uri="{FF2B5EF4-FFF2-40B4-BE49-F238E27FC236}">
                <a16:creationId xmlns:a16="http://schemas.microsoft.com/office/drawing/2014/main" id="{601119F3-534D-4C12-8783-364DE1C6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6" y="1836737"/>
            <a:ext cx="10768614" cy="45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3519"/>
            <a:ext cx="10515600" cy="1325563"/>
          </a:xfrm>
        </p:spPr>
        <p:txBody>
          <a:bodyPr/>
          <a:lstStyle/>
          <a:p>
            <a:r>
              <a:rPr lang="en-US" b="1" dirty="0"/>
              <a:t>Quantity Vs Sales for each category</a:t>
            </a:r>
          </a:p>
        </p:txBody>
      </p:sp>
      <p:pic>
        <p:nvPicPr>
          <p:cNvPr id="6" name="slide2" descr="Quantity vs sales for each category">
            <a:extLst>
              <a:ext uri="{FF2B5EF4-FFF2-40B4-BE49-F238E27FC236}">
                <a16:creationId xmlns:a16="http://schemas.microsoft.com/office/drawing/2014/main" id="{67BA8A66-A48F-44EE-8F52-34B7A24FF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2" y="1526959"/>
            <a:ext cx="9978388" cy="51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357" y="2476870"/>
            <a:ext cx="9601200" cy="2941172"/>
          </a:xfrm>
        </p:spPr>
        <p:txBody>
          <a:bodyPr>
            <a:normAutofit/>
          </a:bodyPr>
          <a:lstStyle/>
          <a:p>
            <a:r>
              <a:rPr lang="en-US" dirty="0"/>
              <a:t>The café starts at 10 AM and closes at 2 AM.</a:t>
            </a:r>
          </a:p>
          <a:p>
            <a:r>
              <a:rPr lang="en-US" dirty="0"/>
              <a:t>Food and Beverages items sells more but Tobacco has higher contribution towards total sales. This also means tobacco has higher rates and is sold frequently. </a:t>
            </a:r>
          </a:p>
          <a:p>
            <a:r>
              <a:rPr lang="en-US" dirty="0"/>
              <a:t>NIRVANA HOOKAH SINGLE is the highest contributor towards sales among all the items followed by SAMBUCA.</a:t>
            </a:r>
          </a:p>
          <a:p>
            <a:pPr marL="285750" indent="-285750"/>
            <a:r>
              <a:rPr lang="en-US" dirty="0"/>
              <a:t> Saturday is the most productive day for the café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Recommendations on different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71683-6408-422D-A9C7-8F4F2FF0E6A1}"/>
              </a:ext>
            </a:extLst>
          </p:cNvPr>
          <p:cNvSpPr txBox="1"/>
          <p:nvPr/>
        </p:nvSpPr>
        <p:spPr>
          <a:xfrm>
            <a:off x="667305" y="1853754"/>
            <a:ext cx="114240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Beverages have an increase in sales on weekends along with Food and Liquor as compared to Weekdays.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provide happy hours in weekdays for working people so that they can come to the café for lunch or after their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2000" dirty="0"/>
              <a:t>Also we can provide fancy coupons on weekdays so that people who usually work from home can avail onto.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Combos of food and beverages/liquors could be a good idea in the evening for people who likes to chill after office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include some merchandise in discounts in weekdays as weekday collection is less than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lower the prices of Food and Beverages items who are not doing good to increase their sales from 12 noon to 6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958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62" y="413902"/>
            <a:ext cx="11267538" cy="1049235"/>
          </a:xfrm>
        </p:spPr>
        <p:txBody>
          <a:bodyPr/>
          <a:lstStyle/>
          <a:p>
            <a:r>
              <a:rPr lang="en-US" b="1" dirty="0"/>
              <a:t>Best And Worst performing Beverages Items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911875"/>
            <a:ext cx="7051031" cy="238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270" y="1911875"/>
            <a:ext cx="4009274" cy="2381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096" y="4827087"/>
            <a:ext cx="1142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top few items can be sold without any discounts or as a part any coupons or combos as they are gold items and are doing very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last 6 worst performers can be dropped off the menu as beverages requires expensive raw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60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56" y="565632"/>
            <a:ext cx="9913990" cy="5892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Best And Worst performing Food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" y="1922261"/>
            <a:ext cx="7737516" cy="219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74" y="1922261"/>
            <a:ext cx="3266982" cy="1741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414" y="4399670"/>
            <a:ext cx="1126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Fries is the 2</a:t>
            </a:r>
            <a:r>
              <a:rPr lang="en-US" baseline="30000" dirty="0"/>
              <a:t>nd</a:t>
            </a:r>
            <a:r>
              <a:rPr lang="en-US" dirty="0"/>
              <a:t> best item. It can clubbed with Burger combos to increase its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Shakes which are average performers can also be clubbed with pastas and other food items which are under 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not recommend you to wipe out the least performing Food items as food never go out of fashion.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suggested above, we can club the best performing food items to the least ones to get the best out of them.</a:t>
            </a:r>
          </a:p>
        </p:txBody>
      </p:sp>
    </p:spTree>
    <p:extLst>
      <p:ext uri="{BB962C8B-B14F-4D97-AF65-F5344CB8AC3E}">
        <p14:creationId xmlns:p14="http://schemas.microsoft.com/office/powerpoint/2010/main" val="213076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80" y="425390"/>
            <a:ext cx="10515600" cy="648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Best And Worst performing Liquor Items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71" y="1914590"/>
            <a:ext cx="3152160" cy="1778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2" y="1914590"/>
            <a:ext cx="7801100" cy="2604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680" y="4858199"/>
            <a:ext cx="110859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slightly increase the prices of top 5 liquor items as they are doing considerably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Liquor, apart from high performing items, majority are performing average. We can combine these into 1+1 offer in may be day time to increase the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night, we can take a leaf out of Bar Stock Exchange’s book to fluctuate the prices of the items to make sales of low performing liquor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11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132C-C262-429B-9AC3-A63A05C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FA0D-5981-44F1-A038-7E498651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9831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Trend Analysis</a:t>
            </a:r>
          </a:p>
          <a:p>
            <a:r>
              <a:rPr lang="en-US" dirty="0"/>
              <a:t>Market Basket Analysis :- General Recommendations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9D863-363D-434F-8A6F-E606E499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24" y="3238911"/>
            <a:ext cx="3660375" cy="34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89" y="341071"/>
            <a:ext cx="10515600" cy="5355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Best And Worst performing Tobacco Items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680" y="4383464"/>
            <a:ext cx="11085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Tobacco contributes the highest in terms of sales in the café. The 5</a:t>
            </a:r>
            <a:r>
              <a:rPr lang="en-US" sz="2400" baseline="30000" dirty="0"/>
              <a:t>th</a:t>
            </a:r>
            <a:r>
              <a:rPr lang="en-US" sz="2400" dirty="0"/>
              <a:t>-10</a:t>
            </a:r>
            <a:r>
              <a:rPr lang="en-US" sz="2400" baseline="30000" dirty="0"/>
              <a:t>th</a:t>
            </a:r>
            <a:r>
              <a:rPr lang="en-US" sz="2400" dirty="0"/>
              <a:t> ranked items can be combined in the package with liquor or beverages to make them gold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lower items can be removed from the menu as they generally comes as expensive. And that money can be used in marketing the medium performing items.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8" y="1866828"/>
            <a:ext cx="8121381" cy="223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91" y="1866828"/>
            <a:ext cx="3142695" cy="17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2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67" y="1720183"/>
            <a:ext cx="10515600" cy="2852737"/>
          </a:xfrm>
        </p:spPr>
        <p:txBody>
          <a:bodyPr/>
          <a:lstStyle/>
          <a:p>
            <a:r>
              <a:rPr lang="en-US" b="1" dirty="0"/>
              <a:t>Market Basket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247327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5047C6-BFEC-4451-BE54-ED53EB1F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10141"/>
              </p:ext>
            </p:extLst>
          </p:nvPr>
        </p:nvGraphicFramePr>
        <p:xfrm>
          <a:off x="1624614" y="1057698"/>
          <a:ext cx="9619729" cy="474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211">
                  <a:extLst>
                    <a:ext uri="{9D8B030D-6E8A-4147-A177-3AD203B41FA5}">
                      <a16:colId xmlns:a16="http://schemas.microsoft.com/office/drawing/2014/main" val="2005625062"/>
                    </a:ext>
                  </a:extLst>
                </a:gridCol>
                <a:gridCol w="1296332">
                  <a:extLst>
                    <a:ext uri="{9D8B030D-6E8A-4147-A177-3AD203B41FA5}">
                      <a16:colId xmlns:a16="http://schemas.microsoft.com/office/drawing/2014/main" val="2773156041"/>
                    </a:ext>
                  </a:extLst>
                </a:gridCol>
                <a:gridCol w="1391186">
                  <a:extLst>
                    <a:ext uri="{9D8B030D-6E8A-4147-A177-3AD203B41FA5}">
                      <a16:colId xmlns:a16="http://schemas.microsoft.com/office/drawing/2014/main" val="1958764336"/>
                    </a:ext>
                  </a:extLst>
                </a:gridCol>
              </a:tblGrid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Items that are frequently clubbed</a:t>
                      </a:r>
                      <a:endParaRPr lang="en-IN" sz="18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Frequency</a:t>
                      </a:r>
                      <a:endParaRPr lang="en-IN" sz="18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Confidence</a:t>
                      </a:r>
                      <a:endParaRPr lang="en-IN" sz="18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3204074593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Café Latte with Vanilla, Irish cream, caramel, cinnamon and hazelnut flavor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2415191706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Kheema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ghotala</a:t>
                      </a:r>
                      <a:r>
                        <a:rPr lang="en-US" sz="1600" dirty="0"/>
                        <a:t> with toast butter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115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1870597044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Salgon</a:t>
                      </a:r>
                      <a:r>
                        <a:rPr lang="en-US" sz="1600" dirty="0"/>
                        <a:t> noodles with chicken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1590108887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Cappuccino with hazelnut or whipped cream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2331339657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 bull, Maggie noodles </a:t>
                      </a:r>
                      <a:r>
                        <a:rPr lang="en-US" sz="1600" dirty="0" err="1"/>
                        <a:t>arrabiata</a:t>
                      </a:r>
                      <a:r>
                        <a:rPr lang="en-US" sz="1600" dirty="0"/>
                        <a:t> with Sambuca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61607818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 bull with N.R.G Hookah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3661062532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Fries, masala chai with B.M.T. Panini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2664694592"/>
                  </a:ext>
                </a:extLst>
              </a:tr>
              <a:tr h="526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Vanilla ice cream with mocha shake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times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  <a:endParaRPr lang="en-IN" sz="1600" dirty="0"/>
                    </a:p>
                  </a:txBody>
                  <a:tcPr marL="81416" marR="81416" marT="40708" marB="40708"/>
                </a:tc>
                <a:extLst>
                  <a:ext uri="{0D108BD9-81ED-4DB2-BD59-A6C34878D82A}">
                    <a16:rowId xmlns:a16="http://schemas.microsoft.com/office/drawing/2014/main" val="191564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0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2" y="2743200"/>
            <a:ext cx="10515600" cy="10662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74571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288" y="1200840"/>
            <a:ext cx="11411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Saturday is the most productive day for the café. We should target weekdays to improve sales by introducing attractive deals, combos and coupons.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Merchandise can be sold at discounted price during weekdays and off season like buy 2 get 1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increase the morning sales, we can include breakfast items in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least performing food items can be combined with High performing Liquors to increase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also combine all the good items like hookah food, beverages or liquor to further increase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6332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5E96-64FE-43FB-A80E-E9638C12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Combo Suggestions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0864-9DBA-4EFA-95EF-6BFEF619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Combo 1 :- Any Panini with Any Ice tea</a:t>
            </a:r>
            <a:endParaRPr lang="en-IN" dirty="0"/>
          </a:p>
          <a:p>
            <a:r>
              <a:rPr lang="en-US" dirty="0"/>
              <a:t>Combo 2 :- Chicken Salami Panini with </a:t>
            </a:r>
            <a:r>
              <a:rPr lang="en-US" dirty="0" err="1"/>
              <a:t>Eng</a:t>
            </a:r>
            <a:r>
              <a:rPr lang="en-US" dirty="0"/>
              <a:t> Breakfast Tea</a:t>
            </a:r>
          </a:p>
          <a:p>
            <a:r>
              <a:rPr lang="en-US" dirty="0"/>
              <a:t>Combo 3 :- Any chicken panini with Moroccan Mint tea</a:t>
            </a:r>
          </a:p>
          <a:p>
            <a:r>
              <a:rPr lang="en-IN" dirty="0"/>
              <a:t>Combo 4 :- Any Panini with BUDWEISER, CARLSBERG, KF DRAUGHT (1/2LTR), STELLA ARTOIS, or TUBORG</a:t>
            </a:r>
          </a:p>
        </p:txBody>
      </p:sp>
    </p:spTree>
    <p:extLst>
      <p:ext uri="{BB962C8B-B14F-4D97-AF65-F5344CB8AC3E}">
        <p14:creationId xmlns:p14="http://schemas.microsoft.com/office/powerpoint/2010/main" val="122525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9CF8-9455-4C62-8037-69964268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6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Exploratory Analysis of data &amp; an executive summary of your top findings, supported by graphs. </a:t>
            </a:r>
          </a:p>
          <a:p>
            <a:r>
              <a:rPr lang="en-US" dirty="0"/>
              <a:t>What kind of trends do you notice in terms of consumer behavior over different times of the day and different days of the week?</a:t>
            </a:r>
          </a:p>
          <a:p>
            <a:r>
              <a:rPr lang="en-US" dirty="0"/>
              <a:t>Can you give concrete recommendations based on the same?</a:t>
            </a:r>
          </a:p>
          <a:p>
            <a:r>
              <a:rPr lang="en-US" dirty="0"/>
              <a:t>Are there certain menu items that can be taken off the menu? </a:t>
            </a:r>
          </a:p>
          <a:p>
            <a:r>
              <a:rPr lang="en-US" dirty="0"/>
              <a:t>Are there trends across months that you are able to notice?  </a:t>
            </a:r>
          </a:p>
          <a:p>
            <a:r>
              <a:rPr lang="en-US" dirty="0"/>
              <a:t>Identify the most popular combos that can be suggested to the restaurant chain after a thorough analysis of the most commonly occurring sets of menu items in the customer orders. The restaurant doesn’t have any combo meals. Can you suggest the best combo meals?    </a:t>
            </a:r>
          </a:p>
        </p:txBody>
      </p:sp>
    </p:spTree>
    <p:extLst>
      <p:ext uri="{BB962C8B-B14F-4D97-AF65-F5344CB8AC3E}">
        <p14:creationId xmlns:p14="http://schemas.microsoft.com/office/powerpoint/2010/main" val="50106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666" y="2707689"/>
            <a:ext cx="8213633" cy="11017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</a:t>
            </a:r>
            <a:r>
              <a:rPr lang="en-US" dirty="0"/>
              <a:t> </a:t>
            </a:r>
            <a:r>
              <a:rPr lang="en-US" b="1" dirty="0"/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4326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Quantity and Sales for each category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17896" y="2186126"/>
            <a:ext cx="3603202" cy="804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Food has the highest quantity but Sales contribution is highest of Tobacco.</a:t>
            </a:r>
          </a:p>
        </p:txBody>
      </p:sp>
      <p:pic>
        <p:nvPicPr>
          <p:cNvPr id="5" name="slide2" descr="Quantity and sales contribution of each category">
            <a:extLst>
              <a:ext uri="{FF2B5EF4-FFF2-40B4-BE49-F238E27FC236}">
                <a16:creationId xmlns:a16="http://schemas.microsoft.com/office/drawing/2014/main" id="{0DB743A4-C29E-4DB0-91DA-C77347F7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" y="1991577"/>
            <a:ext cx="7265640" cy="41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percentage for each category</a:t>
            </a:r>
          </a:p>
        </p:txBody>
      </p:sp>
      <p:pic>
        <p:nvPicPr>
          <p:cNvPr id="6" name="slide2" descr="Number of products in each category">
            <a:extLst>
              <a:ext uri="{FF2B5EF4-FFF2-40B4-BE49-F238E27FC236}">
                <a16:creationId xmlns:a16="http://schemas.microsoft.com/office/drawing/2014/main" id="{9E77966B-8968-43E6-AECE-AB8C12E5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933539"/>
            <a:ext cx="9874124" cy="4112446"/>
          </a:xfrm>
          <a:prstGeom prst="rect">
            <a:avLst/>
          </a:prstGeom>
        </p:spPr>
      </p:pic>
      <p:pic>
        <p:nvPicPr>
          <p:cNvPr id="8" name="slide2" descr="Sheet 45">
            <a:extLst>
              <a:ext uri="{FF2B5EF4-FFF2-40B4-BE49-F238E27FC236}">
                <a16:creationId xmlns:a16="http://schemas.microsoft.com/office/drawing/2014/main" id="{3D93859E-B518-49D9-B60D-8C0AC431A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24" y="2832234"/>
            <a:ext cx="1733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Daily sales distribution</a:t>
            </a:r>
          </a:p>
        </p:txBody>
      </p:sp>
      <p:pic>
        <p:nvPicPr>
          <p:cNvPr id="5" name="slide2" descr="Cafe working hours">
            <a:extLst>
              <a:ext uri="{FF2B5EF4-FFF2-40B4-BE49-F238E27FC236}">
                <a16:creationId xmlns:a16="http://schemas.microsoft.com/office/drawing/2014/main" id="{A4F68E23-02F3-4CE5-9E52-801D01884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8" y="2011384"/>
            <a:ext cx="7345562" cy="39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2585" y="250341"/>
            <a:ext cx="10450606" cy="1069228"/>
          </a:xfrm>
        </p:spPr>
        <p:txBody>
          <a:bodyPr/>
          <a:lstStyle/>
          <a:p>
            <a:r>
              <a:rPr lang="en-US" b="1" dirty="0"/>
              <a:t>Trend :- Quarter wise.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30088" y="5530444"/>
            <a:ext cx="10331824" cy="12526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slide2" descr="Top 10 items in each quater">
            <a:extLst>
              <a:ext uri="{FF2B5EF4-FFF2-40B4-BE49-F238E27FC236}">
                <a16:creationId xmlns:a16="http://schemas.microsoft.com/office/drawing/2014/main" id="{80326A2A-B829-4745-9537-85BEDE8E9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1" y="2116747"/>
            <a:ext cx="9447197" cy="36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752" y="322911"/>
            <a:ext cx="10901082" cy="795327"/>
          </a:xfrm>
        </p:spPr>
        <p:txBody>
          <a:bodyPr/>
          <a:lstStyle/>
          <a:p>
            <a:r>
              <a:rPr lang="en-US" b="1" dirty="0"/>
              <a:t>TREND :- WEEKDAY VS WEEKEND</a:t>
            </a:r>
          </a:p>
        </p:txBody>
      </p:sp>
      <p:pic>
        <p:nvPicPr>
          <p:cNvPr id="10" name="slide2" descr="Sales of each category by hour">
            <a:extLst>
              <a:ext uri="{FF2B5EF4-FFF2-40B4-BE49-F238E27FC236}">
                <a16:creationId xmlns:a16="http://schemas.microsoft.com/office/drawing/2014/main" id="{8C2B7564-E6C4-4F5C-9E3E-5B82EA61F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58" y="1465665"/>
            <a:ext cx="7537142" cy="411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111" y="2160519"/>
            <a:ext cx="4041648" cy="288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Beverages has an upward trend after 12 noon in all the 7 days which comes down slightly at 7-8 PM and then goes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has one of highest sales which can be shown in both weekends and weekdays.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Liquor tends to go on a higher side on weekends after 6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830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2523</TotalTime>
  <Words>993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Franklin Gothic Book</vt:lpstr>
      <vt:lpstr>Crop</vt:lpstr>
      <vt:lpstr>Analysis of Coffee Café night</vt:lpstr>
      <vt:lpstr>Agenda</vt:lpstr>
      <vt:lpstr>Overview</vt:lpstr>
      <vt:lpstr>Exploratory Data Analysis </vt:lpstr>
      <vt:lpstr>Quantity and Sales for each category</vt:lpstr>
      <vt:lpstr>Product percentage for each category</vt:lpstr>
      <vt:lpstr>Daily sales distribution</vt:lpstr>
      <vt:lpstr>Trend :- Quarter wise.</vt:lpstr>
      <vt:lpstr>TREND :- WEEKDAY VS WEEKEND</vt:lpstr>
      <vt:lpstr>Weekdays/Weekends Hourly Trends</vt:lpstr>
      <vt:lpstr>Weekdays/Weekends Categorical Distribution</vt:lpstr>
      <vt:lpstr>Top selling items in different hours</vt:lpstr>
      <vt:lpstr>Discount Vs Sales for each category</vt:lpstr>
      <vt:lpstr>Quantity Vs Sales for each category</vt:lpstr>
      <vt:lpstr> Summary</vt:lpstr>
      <vt:lpstr> Recommendations on different trends</vt:lpstr>
      <vt:lpstr>Best And Worst performing Beverages Items</vt:lpstr>
      <vt:lpstr>Best And Worst performing Food Items</vt:lpstr>
      <vt:lpstr>Best And Worst performing Liquor Items</vt:lpstr>
      <vt:lpstr>Best And Worst performing Tobacco Items</vt:lpstr>
      <vt:lpstr>Market Basket Analysis Results</vt:lpstr>
      <vt:lpstr>PowerPoint Presentation</vt:lpstr>
      <vt:lpstr>My Recommendations</vt:lpstr>
      <vt:lpstr>PowerPoint Presentation</vt:lpstr>
      <vt:lpstr>My Combo Suggestions</vt:lpstr>
      <vt:lpstr>Thank You!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Transaction Data Marketing &amp; Research Analysis</dc:title>
  <dc:creator>Baijayanti Chakraborty</dc:creator>
  <cp:lastModifiedBy>Chakraborty, Baijayanti [CONTINGENT WORKER]</cp:lastModifiedBy>
  <cp:revision>262</cp:revision>
  <dcterms:created xsi:type="dcterms:W3CDTF">2020-01-26T11:06:45Z</dcterms:created>
  <dcterms:modified xsi:type="dcterms:W3CDTF">2020-02-22T15:29:55Z</dcterms:modified>
</cp:coreProperties>
</file>