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635" cy="577786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945613"/>
            <a:ext cx="9144900" cy="2011600"/>
          </a:xfrm>
        </p:spPr>
        <p:txBody>
          <a:bodyPr anchor="b"/>
          <a:lstStyle>
            <a:lvl1pPr algn="ctr">
              <a:defRPr sz="505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034788"/>
            <a:ext cx="9144900" cy="1395012"/>
          </a:xfrm>
        </p:spPr>
        <p:txBody>
          <a:bodyPr/>
          <a:lstStyle>
            <a:lvl1pPr marL="0" indent="0" algn="ctr">
              <a:buNone/>
              <a:defRPr sz="2020"/>
            </a:lvl1pPr>
            <a:lvl2pPr marL="385445" indent="0" algn="ctr">
              <a:buNone/>
              <a:defRPr sz="1685"/>
            </a:lvl2pPr>
            <a:lvl3pPr marL="770255" indent="0" algn="ctr">
              <a:buNone/>
              <a:defRPr sz="1515"/>
            </a:lvl3pPr>
            <a:lvl4pPr marL="1155700" indent="0" algn="ctr">
              <a:buNone/>
              <a:defRPr sz="1350"/>
            </a:lvl4pPr>
            <a:lvl5pPr marL="1540510" indent="0" algn="ctr">
              <a:buNone/>
              <a:defRPr sz="1350"/>
            </a:lvl5pPr>
            <a:lvl6pPr marL="1925955" indent="0" algn="ctr">
              <a:buNone/>
              <a:defRPr sz="1350"/>
            </a:lvl6pPr>
            <a:lvl7pPr marL="2311400" indent="0" algn="ctr">
              <a:buNone/>
              <a:defRPr sz="1350"/>
            </a:lvl7pPr>
            <a:lvl8pPr marL="2696210" indent="0" algn="ctr">
              <a:buNone/>
              <a:defRPr sz="1350"/>
            </a:lvl8pPr>
            <a:lvl9pPr marL="3081655" indent="0" algn="ctr">
              <a:buNone/>
              <a:defRPr sz="135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83" y="307625"/>
            <a:ext cx="10516635" cy="4896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440488"/>
            <a:ext cx="10516635" cy="2403487"/>
          </a:xfrm>
        </p:spPr>
        <p:txBody>
          <a:bodyPr anchor="b"/>
          <a:lstStyle>
            <a:lvl1pPr>
              <a:defRPr sz="505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3866713"/>
            <a:ext cx="10516635" cy="1263937"/>
          </a:xfrm>
        </p:spPr>
        <p:txBody>
          <a:bodyPr/>
          <a:lstStyle>
            <a:lvl1pPr marL="0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1pPr>
            <a:lvl2pPr marL="38544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255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3pPr>
            <a:lvl4pPr marL="11557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05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595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14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6962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165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538125"/>
            <a:ext cx="5182110" cy="3666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538125"/>
            <a:ext cx="5182110" cy="3666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07625"/>
            <a:ext cx="10516635" cy="1116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1" y="1498369"/>
            <a:ext cx="4874054" cy="694162"/>
          </a:xfrm>
        </p:spPr>
        <p:txBody>
          <a:bodyPr anchor="ctr" anchorCtr="0"/>
          <a:lstStyle>
            <a:lvl1pPr marL="0" indent="0">
              <a:buNone/>
              <a:defRPr sz="2360"/>
            </a:lvl1pPr>
            <a:lvl2pPr marL="385445" indent="0">
              <a:buNone/>
              <a:defRPr sz="2020"/>
            </a:lvl2pPr>
            <a:lvl3pPr marL="770255" indent="0">
              <a:buNone/>
              <a:defRPr sz="1685"/>
            </a:lvl3pPr>
            <a:lvl4pPr marL="1155700" indent="0">
              <a:buNone/>
              <a:defRPr sz="1515"/>
            </a:lvl4pPr>
            <a:lvl5pPr marL="1540510" indent="0">
              <a:buNone/>
              <a:defRPr sz="1515"/>
            </a:lvl5pPr>
            <a:lvl6pPr marL="1925955" indent="0">
              <a:buNone/>
              <a:defRPr sz="1515"/>
            </a:lvl6pPr>
            <a:lvl7pPr marL="2311400" indent="0">
              <a:buNone/>
              <a:defRPr sz="1515"/>
            </a:lvl7pPr>
            <a:lvl8pPr marL="2696210" indent="0">
              <a:buNone/>
              <a:defRPr sz="1515"/>
            </a:lvl8pPr>
            <a:lvl9pPr marL="3081655" indent="0">
              <a:buNone/>
              <a:defRPr sz="15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1" y="2245634"/>
            <a:ext cx="4874054" cy="29692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4" y="1498369"/>
            <a:ext cx="4898058" cy="694162"/>
          </a:xfrm>
        </p:spPr>
        <p:txBody>
          <a:bodyPr anchor="ctr" anchorCtr="0"/>
          <a:lstStyle>
            <a:lvl1pPr marL="0" indent="0">
              <a:buNone/>
              <a:defRPr sz="2360"/>
            </a:lvl1pPr>
            <a:lvl2pPr marL="385445" indent="0">
              <a:buNone/>
              <a:defRPr sz="2020"/>
            </a:lvl2pPr>
            <a:lvl3pPr marL="770255" indent="0">
              <a:buNone/>
              <a:defRPr sz="1685"/>
            </a:lvl3pPr>
            <a:lvl4pPr marL="1155700" indent="0">
              <a:buNone/>
              <a:defRPr sz="1515"/>
            </a:lvl4pPr>
            <a:lvl5pPr marL="1540510" indent="0">
              <a:buNone/>
              <a:defRPr sz="1515"/>
            </a:lvl5pPr>
            <a:lvl6pPr marL="1925955" indent="0">
              <a:buNone/>
              <a:defRPr sz="1515"/>
            </a:lvl6pPr>
            <a:lvl7pPr marL="2311400" indent="0">
              <a:buNone/>
              <a:defRPr sz="1515"/>
            </a:lvl7pPr>
            <a:lvl8pPr marL="2696210" indent="0">
              <a:buNone/>
              <a:defRPr sz="1515"/>
            </a:lvl8pPr>
            <a:lvl9pPr marL="3081655" indent="0">
              <a:buNone/>
              <a:defRPr sz="15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4" y="2245634"/>
            <a:ext cx="4898058" cy="29692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85200"/>
            <a:ext cx="4165759" cy="1348200"/>
          </a:xfrm>
        </p:spPr>
        <p:txBody>
          <a:bodyPr anchor="b"/>
          <a:lstStyle>
            <a:lvl1pPr>
              <a:defRPr sz="26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385201"/>
            <a:ext cx="6172808" cy="4552850"/>
          </a:xfrm>
        </p:spPr>
        <p:txBody>
          <a:bodyPr/>
          <a:lstStyle>
            <a:lvl1pPr marL="0" indent="0">
              <a:buNone/>
              <a:defRPr sz="2695"/>
            </a:lvl1pPr>
            <a:lvl2pPr marL="385445" indent="0">
              <a:buNone/>
              <a:defRPr sz="2360"/>
            </a:lvl2pPr>
            <a:lvl3pPr marL="770255" indent="0">
              <a:buNone/>
              <a:defRPr sz="2020"/>
            </a:lvl3pPr>
            <a:lvl4pPr marL="1155700" indent="0">
              <a:buNone/>
              <a:defRPr sz="1685"/>
            </a:lvl4pPr>
            <a:lvl5pPr marL="1540510" indent="0">
              <a:buNone/>
              <a:defRPr sz="1685"/>
            </a:lvl5pPr>
            <a:lvl6pPr marL="1925955" indent="0">
              <a:buNone/>
              <a:defRPr sz="1685"/>
            </a:lvl6pPr>
            <a:lvl7pPr marL="2311400" indent="0">
              <a:buNone/>
              <a:defRPr sz="1685"/>
            </a:lvl7pPr>
            <a:lvl8pPr marL="2696210" indent="0">
              <a:buNone/>
              <a:defRPr sz="1685"/>
            </a:lvl8pPr>
            <a:lvl9pPr marL="3081655" indent="0">
              <a:buNone/>
              <a:defRPr sz="168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1733400"/>
            <a:ext cx="4165759" cy="3211338"/>
          </a:xfrm>
        </p:spPr>
        <p:txBody>
          <a:bodyPr/>
          <a:lstStyle>
            <a:lvl1pPr marL="0" indent="0">
              <a:buNone/>
              <a:defRPr sz="1685"/>
            </a:lvl1pPr>
            <a:lvl2pPr marL="385445" indent="0">
              <a:buNone/>
              <a:defRPr sz="1515"/>
            </a:lvl2pPr>
            <a:lvl3pPr marL="770255" indent="0">
              <a:buNone/>
              <a:defRPr sz="1350"/>
            </a:lvl3pPr>
            <a:lvl4pPr marL="1155700" indent="0">
              <a:buNone/>
              <a:defRPr sz="1180"/>
            </a:lvl4pPr>
            <a:lvl5pPr marL="1540510" indent="0">
              <a:buNone/>
              <a:defRPr sz="1180"/>
            </a:lvl5pPr>
            <a:lvl6pPr marL="1925955" indent="0">
              <a:buNone/>
              <a:defRPr sz="1180"/>
            </a:lvl6pPr>
            <a:lvl7pPr marL="2311400" indent="0">
              <a:buNone/>
              <a:defRPr sz="1180"/>
            </a:lvl7pPr>
            <a:lvl8pPr marL="2696210" indent="0">
              <a:buNone/>
              <a:defRPr sz="1180"/>
            </a:lvl8pPr>
            <a:lvl9pPr marL="3081655" indent="0">
              <a:buNone/>
              <a:defRPr sz="11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07625"/>
            <a:ext cx="2629159" cy="48965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07625"/>
            <a:ext cx="7735062" cy="48965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07625"/>
            <a:ext cx="10516635" cy="111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538125"/>
            <a:ext cx="10516635" cy="366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5355350"/>
            <a:ext cx="2743470" cy="30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5355350"/>
            <a:ext cx="4115205" cy="30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5355350"/>
            <a:ext cx="2743470" cy="30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770255" rtl="0" eaLnBrk="1" latinLnBrk="0" hangingPunct="1">
        <a:lnSpc>
          <a:spcPct val="90000"/>
        </a:lnSpc>
        <a:spcBef>
          <a:spcPct val="0"/>
        </a:spcBef>
        <a:buNone/>
        <a:defRPr sz="3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405" indent="-191770" algn="l" defTabSz="770255" rtl="0" eaLnBrk="1" latinLnBrk="0" hangingPunct="1">
        <a:lnSpc>
          <a:spcPct val="90000"/>
        </a:lnSpc>
        <a:spcBef>
          <a:spcPct val="169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191770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2pPr>
      <a:lvl3pPr marL="963295" indent="-191770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105" indent="-191770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733550" indent="-191770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2118360" indent="-191770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503805" indent="-191770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889250" indent="-191770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274060" indent="-191770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70255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40510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25955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11400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696210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081655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sz="half" idx="1"/>
          </p:nvPr>
        </p:nvGraphicFramePr>
        <p:xfrm>
          <a:off x="476850" y="47375"/>
          <a:ext cx="10768965" cy="448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81050"/>
                <a:gridCol w="1127125"/>
                <a:gridCol w="2326005"/>
                <a:gridCol w="716280"/>
                <a:gridCol w="716280"/>
                <a:gridCol w="919480"/>
                <a:gridCol w="1249045"/>
                <a:gridCol w="919480"/>
                <a:gridCol w="1209040"/>
              </a:tblGrid>
              <a:tr h="78105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Data</a:t>
                      </a:r>
                      <a:endParaRPr lang="zh-CN" altLang="en-US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Flow</a:t>
                      </a:r>
                      <a:endParaRPr lang="zh-CN" altLang="en-US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Type</a:t>
                      </a:r>
                      <a:endParaRPr lang="zh-CN" altLang="en-US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VLAN</a:t>
                      </a:r>
                      <a:endParaRPr lang="zh-CN" altLang="en-US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Telegram</a:t>
                      </a:r>
                      <a:endParaRPr lang="zh-CN" altLang="en-US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BI</a:t>
                      </a:r>
                      <a:endParaRPr lang="en-US" altLang="zh-CN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DM</a:t>
                      </a:r>
                      <a:endParaRPr lang="en-US" altLang="zh-CN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B2B source SCU</a:t>
                      </a:r>
                      <a:endParaRPr lang="en-US" altLang="zh-CN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Source </a:t>
                      </a:r>
                      <a:endParaRPr lang="en-US" altLang="zh-CN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Trigger SCU</a:t>
                      </a:r>
                      <a:endParaRPr lang="en-US" altLang="zh-CN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B2B target SCU</a:t>
                      </a:r>
                      <a:endParaRPr lang="en-US" altLang="zh-CN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1525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Target Trigger SCU</a:t>
                      </a:r>
                      <a:endParaRPr lang="en-US" altLang="zh-CN" sz="1525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</a:tr>
              <a:tr h="36195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zh-CN" altLang="en-US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</a:t>
                      </a:r>
                      <a:endParaRPr lang="zh-CN" altLang="en-US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ym typeface="Arial" panose="020B0604020202020204" pitchFamily="34" charset="0"/>
                        </a:rPr>
                        <a:t>DM </a:t>
                      </a:r>
                      <a:r>
                        <a:rPr lang="en-US" altLang="zh-CN" sz="1185" dirty="0">
                          <a:sym typeface="Arial" panose="020B0604020202020204" pitchFamily="34" charset="0"/>
                        </a:rPr>
                        <a:t>VLAN</a:t>
                      </a:r>
                      <a:endParaRPr lang="en-US" altLang="zh-CN" sz="1185" dirty="0">
                        <a:sym typeface="Arial" panose="020B0604020202020204" pitchFamily="3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r>
                        <a:rPr lang="en-US" altLang="zh-CN" sz="1185"/>
                        <a:t>CMD_START_B2B</a:t>
                      </a:r>
                      <a:endParaRPr lang="en-US" altLang="zh-CN" sz="1185"/>
                    </a:p>
                  </a:txBody>
                  <a:tcPr marL="76341" marR="76341" marT="39783" marB="39783" vert="horz" anchor="ctr"/>
                </a:tc>
                <a:tc gridSpan="6"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endParaRPr lang="en-US" altLang="zh-CN" sz="1185"/>
                    </a:p>
                  </a:txBody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</a:tr>
              <a:tr h="36195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zh-CN" altLang="en-US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</a:t>
                      </a:r>
                      <a:endParaRPr lang="zh-CN" altLang="en-US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ym typeface="Arial" panose="020B0604020202020204" pitchFamily="34" charset="0"/>
                        </a:rPr>
                        <a:t>B2B </a:t>
                      </a:r>
                      <a:r>
                        <a:rPr lang="en-US" altLang="zh-CN" sz="1185" dirty="0">
                          <a:sym typeface="Arial" panose="020B0604020202020204" pitchFamily="34" charset="0"/>
                        </a:rPr>
                        <a:t>VLAN</a:t>
                      </a:r>
                      <a:endParaRPr lang="zh-CN" altLang="en-US" sz="1185" dirty="0">
                        <a:sym typeface="Arial" panose="020B0604020202020204" pitchFamily="3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r>
                        <a:rPr lang="en-US" altLang="zh-CN" sz="1185"/>
                        <a:t>TGM_PHASE_TIME</a:t>
                      </a:r>
                      <a:endParaRPr lang="en-US" altLang="zh-CN" sz="1185"/>
                    </a:p>
                  </a:txBody>
                  <a:tcPr marL="76341" marR="76341" marT="39783" marB="39783" vert="horz" anchor="ctr"/>
                </a:tc>
                <a:tc gridSpan="6"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endParaRPr lang="en-US" altLang="zh-CN" sz="1185"/>
                    </a:p>
                  </a:txBody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</a:tr>
              <a:tr h="443865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zh-CN" altLang="en-US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U</a:t>
                      </a:r>
                      <a:endParaRPr lang="zh-CN" altLang="en-US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ym typeface="Arial" panose="020B0604020202020204" pitchFamily="34" charset="0"/>
                        </a:rPr>
                        <a:t>DM </a:t>
                      </a:r>
                      <a:r>
                        <a:rPr lang="en-US" altLang="zh-CN" sz="1185" dirty="0">
                          <a:sym typeface="Arial" panose="020B0604020202020204" pitchFamily="34" charset="0"/>
                        </a:rPr>
                        <a:t>VLAN</a:t>
                      </a:r>
                      <a:endParaRPr lang="zh-CN" altLang="en-US" sz="1185" dirty="0">
                        <a:sym typeface="Arial" panose="020B0604020202020204" pitchFamily="3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r>
                        <a:rPr lang="zh-CN" altLang="en-US" sz="1185" dirty="0"/>
                        <a:t>TGM_SYNCH_WIN</a:t>
                      </a:r>
                      <a:endParaRPr lang="zh-CN" altLang="en-US" sz="1185" dirty="0"/>
                    </a:p>
                  </a:txBody>
                  <a:tcPr marL="76341" marR="76341" marT="39783" marB="39783" vert="horz" anchor="ctr"/>
                </a:tc>
                <a:tc gridSpan="6"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endParaRPr lang="zh-CN" altLang="en-US" sz="1185" dirty="0"/>
                    </a:p>
                  </a:txBody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</a:tr>
              <a:tr h="36195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</a:t>
                      </a:r>
                      <a:endParaRPr lang="en-US" altLang="zh-CN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</a:t>
                      </a:r>
                      <a:endParaRPr lang="zh-CN" altLang="en-US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ym typeface="Arial" panose="020B0604020202020204" pitchFamily="34" charset="0"/>
                        </a:rPr>
                        <a:t>DM </a:t>
                      </a:r>
                      <a:r>
                        <a:rPr lang="en-US" altLang="zh-CN" sz="1185" dirty="0">
                          <a:sym typeface="Arial" panose="020B0604020202020204" pitchFamily="34" charset="0"/>
                        </a:rPr>
                        <a:t>VLAN</a:t>
                      </a:r>
                      <a:endParaRPr lang="zh-CN" altLang="en-US" sz="1185" dirty="0">
                        <a:sym typeface="Arial" panose="020B0604020202020204" pitchFamily="3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r>
                        <a:rPr lang="zh-CN" altLang="en-US" sz="1185" dirty="0"/>
                        <a:t>CMD_SYNCH_WIN</a:t>
                      </a:r>
                      <a:endParaRPr lang="zh-CN" altLang="en-US" sz="1185" dirty="0"/>
                    </a:p>
                  </a:txBody>
                  <a:tcPr marL="76341" marR="76341" marT="39783" marB="39783" vert="horz" anchor="ctr"/>
                </a:tc>
                <a:tc gridSpan="6"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endParaRPr lang="zh-CN" altLang="en-US" sz="1185" dirty="0"/>
                    </a:p>
                  </a:txBody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</a:tr>
              <a:tr h="36195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</a:t>
                      </a:r>
                      <a:endParaRPr lang="en-US" altLang="zh-CN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</a:t>
                      </a:r>
                      <a:endParaRPr lang="en-US" altLang="zh-CN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185" dirty="0">
                          <a:sym typeface="Arial" panose="020B0604020202020204" pitchFamily="34" charset="0"/>
                        </a:rPr>
                        <a:t>B2B VLAN</a:t>
                      </a:r>
                      <a:endParaRPr lang="en-US" altLang="zh-CN" sz="1185" dirty="0">
                        <a:sym typeface="Arial" panose="020B0604020202020204" pitchFamily="3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r>
                        <a:rPr lang="en-US" altLang="zh-CN" sz="1185" dirty="0"/>
                        <a:t>TGM_PHASE_JUMP</a:t>
                      </a:r>
                      <a:endParaRPr lang="en-US" altLang="zh-CN" sz="1185" dirty="0"/>
                    </a:p>
                  </a:txBody>
                  <a:tcPr marL="76341" marR="76341" marT="39783" marB="39783" vert="horz" anchor="ctr"/>
                </a:tc>
                <a:tc gridSpan="6"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endParaRPr lang="en-US" altLang="zh-CN" sz="1185" dirty="0"/>
                    </a:p>
                  </a:txBody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</a:tr>
              <a:tr h="36195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6</a:t>
                      </a:r>
                      <a:endParaRPr lang="en-US" altLang="zh-CN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</a:t>
                      </a:r>
                      <a:endParaRPr lang="en-US" altLang="zh-CN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185" dirty="0">
                          <a:sym typeface="Arial" panose="020B0604020202020204" pitchFamily="34" charset="0"/>
                        </a:rPr>
                        <a:t>B2B VLAN</a:t>
                      </a:r>
                      <a:endParaRPr lang="en-US" altLang="zh-CN" sz="1185" dirty="0">
                        <a:sym typeface="Arial" panose="020B0604020202020204" pitchFamily="3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r>
                        <a:rPr lang="en-US" altLang="zh-CN" sz="1185" dirty="0"/>
                        <a:t>TGM_PHASE_CORRECTION</a:t>
                      </a:r>
                      <a:endParaRPr lang="en-US" altLang="zh-CN" sz="1185" dirty="0"/>
                    </a:p>
                  </a:txBody>
                  <a:tcPr marL="76341" marR="76341" marT="39783" marB="39783" vert="horz" anchor="ctr"/>
                </a:tc>
                <a:tc gridSpan="6"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endParaRPr lang="en-US" altLang="zh-CN" sz="1185" dirty="0"/>
                    </a:p>
                  </a:txBody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</a:tr>
              <a:tr h="36195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7</a:t>
                      </a:r>
                      <a:endParaRPr lang="en-US" altLang="zh-CN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</a:t>
                      </a:r>
                      <a:endParaRPr lang="zh-CN" altLang="en-US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ym typeface="Arial" panose="020B0604020202020204" pitchFamily="34" charset="0"/>
                        </a:rPr>
                        <a:t>B2B </a:t>
                      </a:r>
                      <a:r>
                        <a:rPr lang="en-US" altLang="zh-CN" sz="1185" dirty="0">
                          <a:sym typeface="Arial" panose="020B0604020202020204" pitchFamily="34" charset="0"/>
                        </a:rPr>
                        <a:t>VLAN</a:t>
                      </a:r>
                      <a:endParaRPr lang="zh-CN" altLang="en-US" sz="1185" dirty="0">
                        <a:sym typeface="Arial" panose="020B0604020202020204" pitchFamily="3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r>
                        <a:rPr lang="zh-CN" altLang="en-US" sz="1185" dirty="0"/>
                        <a:t>TGM_KICKER_TRIGGER_TIME_S</a:t>
                      </a:r>
                      <a:endParaRPr lang="zh-CN" altLang="en-US" sz="1185" dirty="0"/>
                    </a:p>
                  </a:txBody>
                  <a:tcPr marL="76341" marR="76341" marT="39783" marB="39783" vert="horz" anchor="ctr"/>
                </a:tc>
                <a:tc gridSpan="6"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endParaRPr lang="zh-CN" altLang="en-US" sz="1185" dirty="0"/>
                    </a:p>
                  </a:txBody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</a:tr>
              <a:tr h="36195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8</a:t>
                      </a:r>
                      <a:endParaRPr lang="en-US" altLang="zh-CN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</a:t>
                      </a:r>
                      <a:endParaRPr lang="zh-CN" altLang="en-US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ym typeface="Arial" panose="020B0604020202020204" pitchFamily="34" charset="0"/>
                        </a:rPr>
                        <a:t>B2B </a:t>
                      </a:r>
                      <a:r>
                        <a:rPr lang="en-US" altLang="zh-CN" sz="1185" dirty="0">
                          <a:sym typeface="Arial" panose="020B0604020202020204" pitchFamily="34" charset="0"/>
                        </a:rPr>
                        <a:t>VLAN</a:t>
                      </a:r>
                      <a:endParaRPr lang="zh-CN" altLang="en-US" sz="1185" dirty="0">
                        <a:sym typeface="Arial" panose="020B0604020202020204" pitchFamily="3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/>
                        <a:t>TGM_KICKER_TRIGGER_TIME_T</a:t>
                      </a:r>
                      <a:endParaRPr lang="zh-CN" altLang="en-US" sz="1185" dirty="0"/>
                    </a:p>
                  </a:txBody>
                  <a:tcPr marL="76341" marR="76341" marT="39783" marB="39783" vert="horz" anchor="ctr"/>
                </a:tc>
                <a:tc gridSpan="6"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1185" dirty="0"/>
                    </a:p>
                  </a:txBody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</a:tr>
              <a:tr h="36195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</a:t>
                      </a:r>
                      <a:endParaRPr lang="en-US" altLang="zh-CN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U</a:t>
                      </a:r>
                      <a:endParaRPr lang="zh-CN" altLang="en-US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ym typeface="Arial" panose="020B0604020202020204" pitchFamily="34" charset="0"/>
                        </a:rPr>
                        <a:t>DM </a:t>
                      </a:r>
                      <a:r>
                        <a:rPr lang="en-US" altLang="zh-CN" sz="1185" dirty="0">
                          <a:sym typeface="Arial" panose="020B0604020202020204" pitchFamily="34" charset="0"/>
                        </a:rPr>
                        <a:t>VLAN</a:t>
                      </a:r>
                      <a:endParaRPr lang="zh-CN" altLang="en-US" sz="1185" dirty="0">
                        <a:sym typeface="Arial" panose="020B0604020202020204" pitchFamily="3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r>
                        <a:rPr lang="zh-CN" altLang="en-US" sz="1185" dirty="0"/>
                        <a:t>TGM_B2B_</a:t>
                      </a:r>
                      <a:r>
                        <a:rPr lang="en-US" altLang="zh-CN" sz="1185" dirty="0"/>
                        <a:t>STATUS</a:t>
                      </a:r>
                      <a:endParaRPr lang="en-US" altLang="zh-CN" sz="1185" dirty="0"/>
                    </a:p>
                  </a:txBody>
                  <a:tcPr marL="76341" marR="76341" marT="39783" marB="39783" vert="horz" anchor="ctr"/>
                </a:tc>
                <a:tc gridSpan="6"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endParaRPr lang="en-US" altLang="zh-CN" sz="1185" dirty="0"/>
                    </a:p>
                  </a:txBody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</a:tr>
              <a:tr h="36195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10</a:t>
                      </a:r>
                      <a:endParaRPr lang="en-US" altLang="zh-CN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</a:t>
                      </a:r>
                      <a:endParaRPr lang="zh-CN" altLang="en-US" sz="1185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185" dirty="0">
                          <a:sym typeface="Arial" panose="020B0604020202020204" pitchFamily="34" charset="0"/>
                        </a:rPr>
                        <a:t>DM </a:t>
                      </a:r>
                      <a:r>
                        <a:rPr lang="en-US" altLang="zh-CN" sz="1185" dirty="0">
                          <a:sym typeface="Arial" panose="020B0604020202020204" pitchFamily="34" charset="0"/>
                        </a:rPr>
                        <a:t>VLAN</a:t>
                      </a:r>
                      <a:endParaRPr lang="zh-CN" altLang="en-US" sz="1185" dirty="0">
                        <a:sym typeface="Arial" panose="020B0604020202020204" pitchFamily="34" charset="0"/>
                      </a:endParaRPr>
                    </a:p>
                  </a:txBody>
                  <a:tcPr marL="76341" marR="76341" marT="39783" marB="39783" vert="horz" anchor="ctr"/>
                </a:tc>
                <a:tc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r>
                        <a:rPr lang="zh-CN" altLang="en-US" sz="1185" dirty="0"/>
                        <a:t>CMD</a:t>
                      </a:r>
                      <a:r>
                        <a:rPr lang="zh-CN" altLang="en-US" sz="1185" dirty="0">
                          <a:sym typeface="+mn-ea"/>
                        </a:rPr>
                        <a:t>_B2B_</a:t>
                      </a:r>
                      <a:r>
                        <a:rPr lang="en-US" altLang="zh-CN" sz="1185" dirty="0">
                          <a:sym typeface="+mn-ea"/>
                        </a:rPr>
                        <a:t>STATUS</a:t>
                      </a:r>
                      <a:endParaRPr lang="zh-CN" altLang="en-US" sz="1185" dirty="0"/>
                    </a:p>
                  </a:txBody>
                  <a:tcPr marL="76341" marR="76341" marT="39783" marB="39783" vert="horz" anchor="ctr"/>
                </a:tc>
                <a:tc gridSpan="6">
                  <a:txBody>
                    <a:bodyPr/>
                    <a:p>
                      <a:pPr marL="0" lvl="0" indent="0" algn="l" eaLnBrk="1" latinLnBrk="0" hangingPunct="1">
                        <a:buNone/>
                      </a:pPr>
                      <a:endParaRPr lang="zh-CN" altLang="en-US" sz="1185" dirty="0"/>
                    </a:p>
                  </a:txBody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  <a:tc hMerge="1">
                  <a:tcPr marL="76341" marR="76341" marT="39783" marB="39783" vert="horz" anchor="ctr"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779100" y="770640"/>
            <a:ext cx="0" cy="3873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566500" y="796040"/>
            <a:ext cx="0" cy="3873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17400" y="808740"/>
            <a:ext cx="0" cy="3873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484200" y="783340"/>
            <a:ext cx="0" cy="3873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614500" y="796040"/>
            <a:ext cx="0" cy="3873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630500" y="770640"/>
            <a:ext cx="0" cy="3873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7" name="箭头 303"/>
          <p:cNvSpPr/>
          <p:nvPr/>
        </p:nvSpPr>
        <p:spPr>
          <a:xfrm>
            <a:off x="7157685" y="945900"/>
            <a:ext cx="2456180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48" name="箭头 289"/>
          <p:cNvSpPr/>
          <p:nvPr/>
        </p:nvSpPr>
        <p:spPr>
          <a:xfrm>
            <a:off x="7424223" y="1104755"/>
            <a:ext cx="211014" cy="1344"/>
          </a:xfrm>
          <a:prstGeom prst="line">
            <a:avLst/>
          </a:prstGeom>
          <a:ln w="22225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49" name="箭头 289"/>
          <p:cNvSpPr/>
          <p:nvPr/>
        </p:nvSpPr>
        <p:spPr>
          <a:xfrm flipH="1" flipV="1">
            <a:off x="7424223" y="1192117"/>
            <a:ext cx="211014" cy="1344"/>
          </a:xfrm>
          <a:prstGeom prst="line">
            <a:avLst/>
          </a:prstGeom>
          <a:ln w="22225" cap="flat" cmpd="sng">
            <a:solidFill>
              <a:srgbClr val="3366FF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50" name="文本框 7629"/>
          <p:cNvSpPr txBox="1"/>
          <p:nvPr/>
        </p:nvSpPr>
        <p:spPr>
          <a:xfrm>
            <a:off x="7713377" y="989840"/>
            <a:ext cx="474444" cy="233680"/>
          </a:xfrm>
          <a:prstGeom prst="rect">
            <a:avLst/>
          </a:prstGeom>
          <a:noFill/>
          <a:ln w="9525">
            <a:noFill/>
          </a:ln>
        </p:spPr>
        <p:txBody>
          <a:bodyPr wrap="square" lIns="76341" tIns="39783" rIns="76341" bIns="39783" anchor="t">
            <a:spAutoFit/>
          </a:bodyPr>
          <a:p>
            <a:pPr lvl="0"/>
            <a:r>
              <a:rPr lang="zh-CN" altLang="en-US" sz="1015" dirty="0">
                <a:latin typeface="Arial" panose="020B0604020202020204" pitchFamily="34" charset="0"/>
                <a:ea typeface="SimSun" panose="02010600030101010101" pitchFamily="2" charset="-122"/>
              </a:rPr>
              <a:t>PAP</a:t>
            </a:r>
            <a:endParaRPr lang="zh-CN" altLang="en-US" sz="1015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51" name="箭头 289"/>
          <p:cNvSpPr/>
          <p:nvPr/>
        </p:nvSpPr>
        <p:spPr>
          <a:xfrm>
            <a:off x="9618159" y="1106099"/>
            <a:ext cx="211014" cy="1344"/>
          </a:xfrm>
          <a:prstGeom prst="line">
            <a:avLst/>
          </a:prstGeom>
          <a:ln w="22225" cap="flat" cmpd="sng">
            <a:solidFill>
              <a:srgbClr val="3366FF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52" name="箭头 289"/>
          <p:cNvSpPr/>
          <p:nvPr/>
        </p:nvSpPr>
        <p:spPr>
          <a:xfrm flipH="1" flipV="1">
            <a:off x="9618159" y="1193462"/>
            <a:ext cx="209669" cy="1344"/>
          </a:xfrm>
          <a:prstGeom prst="line">
            <a:avLst/>
          </a:prstGeom>
          <a:ln w="22225" cap="flat" cmpd="sng">
            <a:solidFill>
              <a:srgbClr val="3366FF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53" name="文本框 7632"/>
          <p:cNvSpPr txBox="1"/>
          <p:nvPr/>
        </p:nvSpPr>
        <p:spPr>
          <a:xfrm>
            <a:off x="9804368" y="1073025"/>
            <a:ext cx="475788" cy="233680"/>
          </a:xfrm>
          <a:prstGeom prst="rect">
            <a:avLst/>
          </a:prstGeom>
          <a:noFill/>
          <a:ln w="9525">
            <a:noFill/>
          </a:ln>
        </p:spPr>
        <p:txBody>
          <a:bodyPr wrap="square" lIns="76341" tIns="39783" rIns="76341" bIns="39783" anchor="t">
            <a:spAutoFit/>
          </a:bodyPr>
          <a:p>
            <a:pPr lvl="0"/>
            <a:r>
              <a:rPr lang="zh-CN" altLang="en-US" sz="1015" dirty="0">
                <a:latin typeface="Arial" panose="020B0604020202020204" pitchFamily="34" charset="0"/>
                <a:ea typeface="SimSun" panose="02010600030101010101" pitchFamily="2" charset="-122"/>
              </a:rPr>
              <a:t>PAP</a:t>
            </a:r>
            <a:endParaRPr lang="zh-CN" altLang="en-US" sz="1015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54" name="箭头 311"/>
          <p:cNvSpPr/>
          <p:nvPr/>
        </p:nvSpPr>
        <p:spPr>
          <a:xfrm flipH="1" flipV="1">
            <a:off x="7405970" y="1405640"/>
            <a:ext cx="2208530" cy="381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55" name="箭头 311"/>
          <p:cNvSpPr/>
          <p:nvPr/>
        </p:nvSpPr>
        <p:spPr>
          <a:xfrm flipV="1">
            <a:off x="6569075" y="2110105"/>
            <a:ext cx="189166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56" name="箭头 311"/>
          <p:cNvSpPr/>
          <p:nvPr/>
        </p:nvSpPr>
        <p:spPr>
          <a:xfrm>
            <a:off x="8460705" y="2109855"/>
            <a:ext cx="2169160" cy="254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57" name="箭头 311"/>
          <p:cNvSpPr/>
          <p:nvPr/>
        </p:nvSpPr>
        <p:spPr>
          <a:xfrm flipH="1">
            <a:off x="6565230" y="1709805"/>
            <a:ext cx="858520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58" name="箭头 303"/>
          <p:cNvSpPr/>
          <p:nvPr/>
        </p:nvSpPr>
        <p:spPr>
          <a:xfrm flipH="1">
            <a:off x="5779100" y="2109855"/>
            <a:ext cx="784860" cy="1841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63" name="箭头 311"/>
          <p:cNvSpPr/>
          <p:nvPr/>
        </p:nvSpPr>
        <p:spPr>
          <a:xfrm flipH="1">
            <a:off x="7413590" y="3282700"/>
            <a:ext cx="1073785" cy="1206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64" name="箭头 303"/>
          <p:cNvSpPr/>
          <p:nvPr/>
        </p:nvSpPr>
        <p:spPr>
          <a:xfrm flipH="1" flipV="1">
            <a:off x="5765130" y="4378710"/>
            <a:ext cx="798830" cy="1016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71" name="箭头 311"/>
          <p:cNvSpPr/>
          <p:nvPr/>
        </p:nvSpPr>
        <p:spPr>
          <a:xfrm>
            <a:off x="7416765" y="2902970"/>
            <a:ext cx="1070610" cy="508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72" name="文本框 7629"/>
          <p:cNvSpPr txBox="1"/>
          <p:nvPr/>
        </p:nvSpPr>
        <p:spPr>
          <a:xfrm>
            <a:off x="8697474" y="2929771"/>
            <a:ext cx="474444" cy="233680"/>
          </a:xfrm>
          <a:prstGeom prst="rect">
            <a:avLst/>
          </a:prstGeom>
          <a:noFill/>
          <a:ln w="9525">
            <a:noFill/>
          </a:ln>
        </p:spPr>
        <p:txBody>
          <a:bodyPr wrap="square" lIns="76341" tIns="39783" rIns="76341" bIns="39783" anchor="t">
            <a:spAutoFit/>
          </a:bodyPr>
          <a:p>
            <a:pPr lvl="0"/>
            <a:r>
              <a:rPr lang="en-US" altLang="zh-CN" sz="1015" dirty="0">
                <a:latin typeface="Arial" panose="020B0604020202020204" pitchFamily="34" charset="0"/>
                <a:ea typeface="SimSun" panose="02010600030101010101" pitchFamily="2" charset="-122"/>
              </a:rPr>
              <a:t>PCM</a:t>
            </a:r>
            <a:endParaRPr lang="en-US" altLang="zh-CN" sz="1015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73" name="箭头 289"/>
          <p:cNvSpPr/>
          <p:nvPr/>
        </p:nvSpPr>
        <p:spPr>
          <a:xfrm>
            <a:off x="8486773" y="3021052"/>
            <a:ext cx="211013" cy="1344"/>
          </a:xfrm>
          <a:prstGeom prst="line">
            <a:avLst/>
          </a:prstGeom>
          <a:ln w="22225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74" name="箭头 311"/>
          <p:cNvSpPr/>
          <p:nvPr/>
        </p:nvSpPr>
        <p:spPr>
          <a:xfrm>
            <a:off x="7426925" y="2455930"/>
            <a:ext cx="2200275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75" name="箭头 289"/>
          <p:cNvSpPr/>
          <p:nvPr/>
        </p:nvSpPr>
        <p:spPr>
          <a:xfrm>
            <a:off x="9629028" y="2601200"/>
            <a:ext cx="211013" cy="1344"/>
          </a:xfrm>
          <a:prstGeom prst="line">
            <a:avLst/>
          </a:prstGeom>
          <a:ln w="22225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76" name="文本框 7629"/>
          <p:cNvSpPr txBox="1"/>
          <p:nvPr/>
        </p:nvSpPr>
        <p:spPr>
          <a:xfrm>
            <a:off x="9805840" y="2484593"/>
            <a:ext cx="474444" cy="233680"/>
          </a:xfrm>
          <a:prstGeom prst="rect">
            <a:avLst/>
          </a:prstGeom>
          <a:noFill/>
          <a:ln w="9525">
            <a:noFill/>
          </a:ln>
        </p:spPr>
        <p:txBody>
          <a:bodyPr wrap="square" lIns="76341" tIns="39783" rIns="76341" bIns="39783" anchor="t">
            <a:spAutoFit/>
          </a:bodyPr>
          <a:p>
            <a:pPr lvl="0"/>
            <a:r>
              <a:rPr lang="en-US" altLang="zh-CN" sz="1015" dirty="0">
                <a:latin typeface="Arial" panose="020B0604020202020204" pitchFamily="34" charset="0"/>
                <a:ea typeface="SimSun" panose="02010600030101010101" pitchFamily="2" charset="-122"/>
              </a:rPr>
              <a:t>PSM</a:t>
            </a:r>
            <a:endParaRPr lang="en-US" altLang="zh-CN" sz="1015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77" name="箭头 289"/>
          <p:cNvSpPr/>
          <p:nvPr/>
        </p:nvSpPr>
        <p:spPr>
          <a:xfrm>
            <a:off x="7421302" y="2611008"/>
            <a:ext cx="211014" cy="1344"/>
          </a:xfrm>
          <a:prstGeom prst="line">
            <a:avLst/>
          </a:prstGeom>
          <a:ln w="22225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78" name="文本框 7629"/>
          <p:cNvSpPr txBox="1"/>
          <p:nvPr/>
        </p:nvSpPr>
        <p:spPr>
          <a:xfrm>
            <a:off x="7634956" y="2496115"/>
            <a:ext cx="474444" cy="233680"/>
          </a:xfrm>
          <a:prstGeom prst="rect">
            <a:avLst/>
          </a:prstGeom>
          <a:noFill/>
          <a:ln w="9525">
            <a:noFill/>
          </a:ln>
        </p:spPr>
        <p:txBody>
          <a:bodyPr wrap="square" lIns="76341" tIns="39783" rIns="76341" bIns="39783" anchor="t">
            <a:spAutoFit/>
          </a:bodyPr>
          <a:p>
            <a:pPr lvl="0"/>
            <a:r>
              <a:rPr lang="en-US" altLang="zh-CN" sz="1015" dirty="0">
                <a:latin typeface="Arial" panose="020B0604020202020204" pitchFamily="34" charset="0"/>
                <a:ea typeface="SimSun" panose="02010600030101010101" pitchFamily="2" charset="-122"/>
              </a:rPr>
              <a:t>PSM</a:t>
            </a:r>
            <a:endParaRPr lang="en-US" altLang="zh-CN" sz="1015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箭头 303"/>
          <p:cNvSpPr/>
          <p:nvPr/>
        </p:nvSpPr>
        <p:spPr>
          <a:xfrm>
            <a:off x="6565230" y="945900"/>
            <a:ext cx="85915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箭头 311"/>
          <p:cNvSpPr/>
          <p:nvPr/>
        </p:nvSpPr>
        <p:spPr>
          <a:xfrm>
            <a:off x="7419940" y="2896620"/>
            <a:ext cx="3211195" cy="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文本框 7629"/>
          <p:cNvSpPr txBox="1"/>
          <p:nvPr/>
        </p:nvSpPr>
        <p:spPr>
          <a:xfrm>
            <a:off x="10805674" y="2929771"/>
            <a:ext cx="474444" cy="233680"/>
          </a:xfrm>
          <a:prstGeom prst="rect">
            <a:avLst/>
          </a:prstGeom>
          <a:noFill/>
          <a:ln w="9525">
            <a:noFill/>
          </a:ln>
        </p:spPr>
        <p:txBody>
          <a:bodyPr wrap="square" lIns="76341" tIns="39783" rIns="76341" bIns="39783" anchor="t">
            <a:spAutoFit/>
          </a:bodyPr>
          <a:p>
            <a:pPr lvl="0"/>
            <a:r>
              <a:rPr lang="en-US" altLang="zh-CN" sz="1015" dirty="0">
                <a:latin typeface="Arial" panose="020B0604020202020204" pitchFamily="34" charset="0"/>
                <a:ea typeface="SimSun" panose="02010600030101010101" pitchFamily="2" charset="-122"/>
              </a:rPr>
              <a:t>PCM</a:t>
            </a:r>
            <a:endParaRPr lang="en-US" altLang="zh-CN" sz="1015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箭头 289"/>
          <p:cNvSpPr/>
          <p:nvPr/>
        </p:nvSpPr>
        <p:spPr>
          <a:xfrm>
            <a:off x="10642598" y="3033752"/>
            <a:ext cx="211013" cy="1344"/>
          </a:xfrm>
          <a:prstGeom prst="line">
            <a:avLst/>
          </a:prstGeom>
          <a:ln w="22225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箭头 311"/>
          <p:cNvSpPr/>
          <p:nvPr/>
        </p:nvSpPr>
        <p:spPr>
          <a:xfrm flipH="1" flipV="1">
            <a:off x="7405970" y="3669415"/>
            <a:ext cx="3224530" cy="2984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箭头 303"/>
          <p:cNvSpPr/>
          <p:nvPr/>
        </p:nvSpPr>
        <p:spPr>
          <a:xfrm flipH="1" flipV="1">
            <a:off x="6568405" y="4014855"/>
            <a:ext cx="849630" cy="1016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65" name="文本框 7647"/>
          <p:cNvSpPr txBox="1"/>
          <p:nvPr/>
        </p:nvSpPr>
        <p:spPr>
          <a:xfrm>
            <a:off x="9224708" y="5017226"/>
            <a:ext cx="2424637" cy="634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1185" dirty="0">
                <a:latin typeface="Arial" panose="020B0604020202020204" pitchFamily="34" charset="0"/>
                <a:ea typeface="SimSun" panose="02010600030101010101" pitchFamily="2" charset="-122"/>
              </a:rPr>
              <a:t>B2B timing frames</a:t>
            </a:r>
            <a:endParaRPr lang="en-US" altLang="zh-CN" sz="1185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0"/>
            <a:r>
              <a:rPr lang="zh-CN" altLang="en-US" sz="1185" dirty="0">
                <a:latin typeface="Arial" panose="020B0604020202020204" pitchFamily="34" charset="0"/>
                <a:ea typeface="SimSun" panose="02010600030101010101" pitchFamily="2" charset="-122"/>
              </a:rPr>
              <a:t>Timing </a:t>
            </a:r>
            <a:r>
              <a:rPr lang="en-US" altLang="zh-CN" sz="1185" dirty="0">
                <a:latin typeface="Arial" panose="020B0604020202020204" pitchFamily="34" charset="0"/>
                <a:ea typeface="SimSun" panose="02010600030101010101" pitchFamily="2" charset="-122"/>
              </a:rPr>
              <a:t>frames from DM</a:t>
            </a:r>
            <a:endParaRPr lang="en-US" altLang="zh-CN" sz="1185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0"/>
            <a:r>
              <a:rPr lang="zh-CN" altLang="en-US" sz="1185" dirty="0">
                <a:latin typeface="Arial" panose="020B0604020202020204" pitchFamily="34" charset="0"/>
                <a:ea typeface="SimSun" panose="02010600030101010101" pitchFamily="2" charset="-122"/>
              </a:rPr>
              <a:t>SCU bus</a:t>
            </a:r>
            <a:endParaRPr lang="zh-CN" altLang="en-US" sz="1185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66" name="箭头 311"/>
          <p:cNvSpPr/>
          <p:nvPr/>
        </p:nvSpPr>
        <p:spPr>
          <a:xfrm>
            <a:off x="8032546" y="5149665"/>
            <a:ext cx="1045658" cy="403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67" name="箭头 303"/>
          <p:cNvSpPr/>
          <p:nvPr/>
        </p:nvSpPr>
        <p:spPr>
          <a:xfrm flipV="1">
            <a:off x="8032546" y="5333798"/>
            <a:ext cx="104700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bevel/>
            <a:headEnd type="oval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68" name="箭头 289"/>
          <p:cNvSpPr/>
          <p:nvPr/>
        </p:nvSpPr>
        <p:spPr>
          <a:xfrm flipV="1">
            <a:off x="8032546" y="5511210"/>
            <a:ext cx="1045658" cy="2688"/>
          </a:xfrm>
          <a:prstGeom prst="line">
            <a:avLst/>
          </a:prstGeom>
          <a:ln w="22225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 sz="152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70" name="文本框 2"/>
          <p:cNvSpPr txBox="1"/>
          <p:nvPr/>
        </p:nvSpPr>
        <p:spPr>
          <a:xfrm>
            <a:off x="1150513" y="4925000"/>
            <a:ext cx="2424637" cy="4533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1185" dirty="0">
                <a:latin typeface="Arial" panose="020B0604020202020204" pitchFamily="34" charset="0"/>
                <a:ea typeface="SimSun" panose="02010600030101010101" pitchFamily="2" charset="-122"/>
              </a:rPr>
              <a:t>B: Broadcast</a:t>
            </a:r>
            <a:endParaRPr lang="en-US" altLang="zh-CN" sz="1185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0"/>
            <a:r>
              <a:rPr lang="en-US" altLang="zh-CN" sz="1185" dirty="0">
                <a:latin typeface="Arial" panose="020B0604020202020204" pitchFamily="34" charset="0"/>
                <a:ea typeface="SimSun" panose="02010600030101010101" pitchFamily="2" charset="-122"/>
              </a:rPr>
              <a:t>U: Unicast</a:t>
            </a:r>
            <a:endParaRPr lang="en-US" altLang="zh-CN" sz="1185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演示</Application>
  <PresentationFormat>宽屏</PresentationFormat>
  <Paragraphs>121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Calibri Light</vt:lpstr>
      <vt:lpstr>Microsoft YaHei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10</cp:revision>
  <dcterms:created xsi:type="dcterms:W3CDTF">2016-08-31T12:55:00Z</dcterms:created>
  <dcterms:modified xsi:type="dcterms:W3CDTF">2017-02-10T12:01:48Z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