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419965" cy="1081786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2516" y="1770566"/>
            <a:ext cx="9315094" cy="3766520"/>
          </a:xfrm>
        </p:spPr>
        <p:txBody>
          <a:bodyPr anchor="b"/>
          <a:lstStyle>
            <a:lvl1pPr algn="ctr">
              <a:defRPr sz="8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2516" y="5682338"/>
            <a:ext cx="9315094" cy="2612020"/>
          </a:xfrm>
        </p:spPr>
        <p:txBody>
          <a:bodyPr/>
          <a:lstStyle>
            <a:lvl1pPr marL="0" indent="0" algn="ctr">
              <a:buNone/>
              <a:defRPr sz="3260"/>
            </a:lvl1pPr>
            <a:lvl2pPr marL="621030" indent="0" algn="ctr">
              <a:buNone/>
              <a:defRPr sz="2715"/>
            </a:lvl2pPr>
            <a:lvl3pPr marL="1242060" indent="0" algn="ctr">
              <a:buNone/>
              <a:defRPr sz="2445"/>
            </a:lvl3pPr>
            <a:lvl4pPr marL="1863090" indent="0" algn="ctr">
              <a:buNone/>
              <a:defRPr sz="2170"/>
            </a:lvl4pPr>
            <a:lvl5pPr marL="2484755" indent="0" algn="ctr">
              <a:buNone/>
              <a:defRPr sz="2170"/>
            </a:lvl5pPr>
            <a:lvl6pPr marL="3105150" indent="0" algn="ctr">
              <a:buNone/>
              <a:defRPr sz="2170"/>
            </a:lvl6pPr>
            <a:lvl7pPr marL="3726180" indent="0" algn="ctr">
              <a:buNone/>
              <a:defRPr sz="2170"/>
            </a:lvl7pPr>
            <a:lvl8pPr marL="4347210" indent="0" algn="ctr">
              <a:buNone/>
              <a:defRPr sz="2170"/>
            </a:lvl8pPr>
            <a:lvl9pPr marL="4968240" indent="0" algn="ctr">
              <a:buNone/>
              <a:defRPr sz="217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53884" y="575997"/>
            <a:ext cx="10712358" cy="9168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15" y="2697170"/>
            <a:ext cx="10712358" cy="4500291"/>
          </a:xfrm>
        </p:spPr>
        <p:txBody>
          <a:bodyPr anchor="b"/>
          <a:lstStyle>
            <a:lvl1pPr>
              <a:defRPr sz="8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7415" y="7240035"/>
            <a:ext cx="10712358" cy="2366596"/>
          </a:xfrm>
        </p:spPr>
        <p:txBody>
          <a:bodyPr/>
          <a:lstStyle>
            <a:lvl1pPr marL="0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1pPr>
            <a:lvl2pPr marL="621030" indent="0">
              <a:buNone/>
              <a:defRPr sz="2715">
                <a:solidFill>
                  <a:schemeClr val="tx1">
                    <a:tint val="75000"/>
                  </a:schemeClr>
                </a:solidFill>
              </a:defRPr>
            </a:lvl2pPr>
            <a:lvl3pPr marL="124206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3pPr>
            <a:lvl4pPr marL="186309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4pPr>
            <a:lvl5pPr marL="2484755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5pPr>
            <a:lvl6pPr marL="310515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6pPr>
            <a:lvl7pPr marL="372618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7pPr>
            <a:lvl8pPr marL="434721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8pPr>
            <a:lvl9pPr marL="496824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3884" y="2879986"/>
            <a:ext cx="5278553" cy="6864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7688" y="2879986"/>
            <a:ext cx="5278553" cy="6864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502" y="575997"/>
            <a:ext cx="10712358" cy="2091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08980" y="2805547"/>
            <a:ext cx="4964763" cy="1299750"/>
          </a:xfrm>
        </p:spPr>
        <p:txBody>
          <a:bodyPr anchor="ctr" anchorCtr="0"/>
          <a:lstStyle>
            <a:lvl1pPr marL="0" indent="0">
              <a:buNone/>
              <a:defRPr sz="3800"/>
            </a:lvl1pPr>
            <a:lvl2pPr marL="621030" indent="0">
              <a:buNone/>
              <a:defRPr sz="3260"/>
            </a:lvl2pPr>
            <a:lvl3pPr marL="1242060" indent="0">
              <a:buNone/>
              <a:defRPr sz="2715"/>
            </a:lvl3pPr>
            <a:lvl4pPr marL="1863090" indent="0">
              <a:buNone/>
              <a:defRPr sz="2445"/>
            </a:lvl4pPr>
            <a:lvl5pPr marL="2484755" indent="0">
              <a:buNone/>
              <a:defRPr sz="2445"/>
            </a:lvl5pPr>
            <a:lvl6pPr marL="3105150" indent="0">
              <a:buNone/>
              <a:defRPr sz="2445"/>
            </a:lvl6pPr>
            <a:lvl7pPr marL="3726180" indent="0">
              <a:buNone/>
              <a:defRPr sz="2445"/>
            </a:lvl7pPr>
            <a:lvl8pPr marL="4347210" indent="0">
              <a:buNone/>
              <a:defRPr sz="2445"/>
            </a:lvl8pPr>
            <a:lvl9pPr marL="4968240" indent="0">
              <a:buNone/>
              <a:defRPr sz="24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8980" y="4204727"/>
            <a:ext cx="4964763" cy="55596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4011" y="2805547"/>
            <a:ext cx="4989214" cy="1299750"/>
          </a:xfrm>
        </p:spPr>
        <p:txBody>
          <a:bodyPr anchor="ctr" anchorCtr="0"/>
          <a:lstStyle>
            <a:lvl1pPr marL="0" indent="0">
              <a:buNone/>
              <a:defRPr sz="3800"/>
            </a:lvl1pPr>
            <a:lvl2pPr marL="621030" indent="0">
              <a:buNone/>
              <a:defRPr sz="3260"/>
            </a:lvl2pPr>
            <a:lvl3pPr marL="1242060" indent="0">
              <a:buNone/>
              <a:defRPr sz="2715"/>
            </a:lvl3pPr>
            <a:lvl4pPr marL="1863090" indent="0">
              <a:buNone/>
              <a:defRPr sz="2445"/>
            </a:lvl4pPr>
            <a:lvl5pPr marL="2484755" indent="0">
              <a:buNone/>
              <a:defRPr sz="2445"/>
            </a:lvl5pPr>
            <a:lvl6pPr marL="3105150" indent="0">
              <a:buNone/>
              <a:defRPr sz="2445"/>
            </a:lvl6pPr>
            <a:lvl7pPr marL="3726180" indent="0">
              <a:buNone/>
              <a:defRPr sz="2445"/>
            </a:lvl7pPr>
            <a:lvl8pPr marL="4347210" indent="0">
              <a:buNone/>
              <a:defRPr sz="2445"/>
            </a:lvl8pPr>
            <a:lvl9pPr marL="4968240" indent="0">
              <a:buNone/>
              <a:defRPr sz="24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4011" y="4204727"/>
            <a:ext cx="4989214" cy="555967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502" y="721249"/>
            <a:ext cx="4243287" cy="2524370"/>
          </a:xfrm>
        </p:spPr>
        <p:txBody>
          <a:bodyPr anchor="b"/>
          <a:lstStyle>
            <a:lvl1pPr>
              <a:defRPr sz="4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80171" y="721251"/>
            <a:ext cx="6287688" cy="8524758"/>
          </a:xfrm>
        </p:spPr>
        <p:txBody>
          <a:bodyPr/>
          <a:lstStyle>
            <a:lvl1pPr marL="0" indent="0">
              <a:buNone/>
              <a:defRPr sz="4350"/>
            </a:lvl1pPr>
            <a:lvl2pPr marL="621030" indent="0">
              <a:buNone/>
              <a:defRPr sz="3800"/>
            </a:lvl2pPr>
            <a:lvl3pPr marL="1242060" indent="0">
              <a:buNone/>
              <a:defRPr sz="3260"/>
            </a:lvl3pPr>
            <a:lvl4pPr marL="1863090" indent="0">
              <a:buNone/>
              <a:defRPr sz="2715"/>
            </a:lvl4pPr>
            <a:lvl5pPr marL="2484755" indent="0">
              <a:buNone/>
              <a:defRPr sz="2715"/>
            </a:lvl5pPr>
            <a:lvl6pPr marL="3105150" indent="0">
              <a:buNone/>
              <a:defRPr sz="2715"/>
            </a:lvl6pPr>
            <a:lvl7pPr marL="3726180" indent="0">
              <a:buNone/>
              <a:defRPr sz="2715"/>
            </a:lvl7pPr>
            <a:lvl8pPr marL="4347210" indent="0">
              <a:buNone/>
              <a:defRPr sz="2715"/>
            </a:lvl8pPr>
            <a:lvl9pPr marL="4968240" indent="0">
              <a:buNone/>
              <a:defRPr sz="27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5502" y="3245619"/>
            <a:ext cx="4243287" cy="6012910"/>
          </a:xfrm>
        </p:spPr>
        <p:txBody>
          <a:bodyPr/>
          <a:lstStyle>
            <a:lvl1pPr marL="0" indent="0">
              <a:buNone/>
              <a:defRPr sz="2715"/>
            </a:lvl1pPr>
            <a:lvl2pPr marL="621030" indent="0">
              <a:buNone/>
              <a:defRPr sz="2445"/>
            </a:lvl2pPr>
            <a:lvl3pPr marL="1242060" indent="0">
              <a:buNone/>
              <a:defRPr sz="2170"/>
            </a:lvl3pPr>
            <a:lvl4pPr marL="1863090" indent="0">
              <a:buNone/>
              <a:defRPr sz="1900"/>
            </a:lvl4pPr>
            <a:lvl5pPr marL="2484755" indent="0">
              <a:buNone/>
              <a:defRPr sz="1900"/>
            </a:lvl5pPr>
            <a:lvl6pPr marL="3105150" indent="0">
              <a:buNone/>
              <a:defRPr sz="1900"/>
            </a:lvl6pPr>
            <a:lvl7pPr marL="3726180" indent="0">
              <a:buNone/>
              <a:defRPr sz="1900"/>
            </a:lvl7pPr>
            <a:lvl8pPr marL="4347210" indent="0">
              <a:buNone/>
              <a:defRPr sz="1900"/>
            </a:lvl8pPr>
            <a:lvl9pPr marL="4968240" indent="0">
              <a:buNone/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8152" y="575997"/>
            <a:ext cx="2678089" cy="91683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3884" y="575997"/>
            <a:ext cx="7879017" cy="916837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53884" y="575997"/>
            <a:ext cx="10712358" cy="2091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884" y="2879986"/>
            <a:ext cx="10712358" cy="686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3884" y="10027359"/>
            <a:ext cx="2794528" cy="57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4167" y="10027359"/>
            <a:ext cx="4191792" cy="57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1714" y="10027359"/>
            <a:ext cx="2794528" cy="57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42060" rtl="0" eaLnBrk="1" latinLnBrk="0" hangingPunct="1">
        <a:lnSpc>
          <a:spcPct val="90000"/>
        </a:lnSpc>
        <a:spcBef>
          <a:spcPct val="0"/>
        </a:spcBef>
        <a:buNone/>
        <a:defRPr sz="5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515" indent="-309245" algn="l" defTabSz="1242060" rtl="0" eaLnBrk="1" latinLnBrk="0" hangingPunct="1">
        <a:lnSpc>
          <a:spcPct val="90000"/>
        </a:lnSpc>
        <a:spcBef>
          <a:spcPct val="272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3154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551940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itchFamily="34" charset="0"/>
        <a:buChar char="•"/>
        <a:defRPr sz="2715" kern="1200">
          <a:solidFill>
            <a:schemeClr val="tx1"/>
          </a:solidFill>
          <a:latin typeface="+mn-lt"/>
          <a:ea typeface="+mn-ea"/>
          <a:cs typeface="+mn-cs"/>
        </a:defRPr>
      </a:lvl3pPr>
      <a:lvl4pPr marL="217360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79463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416300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403669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65772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527875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24206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3pPr>
      <a:lvl4pPr marL="186309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484755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10515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372618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34721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496824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" name="椭圆 144"/>
          <p:cNvSpPr/>
          <p:nvPr/>
        </p:nvSpPr>
        <p:spPr>
          <a:xfrm>
            <a:off x="2933448" y="6995172"/>
            <a:ext cx="2970243" cy="5857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9118977" y="6976757"/>
            <a:ext cx="2970243" cy="5857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4740023" y="3709028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8" name="流程图: 过程 7"/>
          <p:cNvSpPr/>
          <p:nvPr/>
        </p:nvSpPr>
        <p:spPr>
          <a:xfrm>
            <a:off x="5009901" y="3709028"/>
            <a:ext cx="180977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9" name="流程图: 过程 8"/>
          <p:cNvSpPr/>
          <p:nvPr/>
        </p:nvSpPr>
        <p:spPr>
          <a:xfrm>
            <a:off x="5325817" y="3709028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10" name="流程图: 过程 9"/>
          <p:cNvSpPr/>
          <p:nvPr/>
        </p:nvSpPr>
        <p:spPr>
          <a:xfrm>
            <a:off x="5595695" y="3709028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11" name="流程图: 过程 10"/>
          <p:cNvSpPr/>
          <p:nvPr/>
        </p:nvSpPr>
        <p:spPr>
          <a:xfrm>
            <a:off x="5865573" y="3709028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4740023" y="3709028"/>
            <a:ext cx="1304938" cy="53975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>
                <a:solidFill>
                  <a:schemeClr val="tx1"/>
                </a:solidFill>
              </a:rPr>
              <a:t>1st crate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6991121" y="3755066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14" name="流程图: 过程 13"/>
          <p:cNvSpPr/>
          <p:nvPr/>
        </p:nvSpPr>
        <p:spPr>
          <a:xfrm>
            <a:off x="7260999" y="3755066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15" name="流程图: 过程 14"/>
          <p:cNvSpPr/>
          <p:nvPr/>
        </p:nvSpPr>
        <p:spPr>
          <a:xfrm>
            <a:off x="7575327" y="3755066"/>
            <a:ext cx="180977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16" name="流程图: 过程 15"/>
          <p:cNvSpPr/>
          <p:nvPr/>
        </p:nvSpPr>
        <p:spPr>
          <a:xfrm>
            <a:off x="7845204" y="3755066"/>
            <a:ext cx="180977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28" name="椭圆 27"/>
          <p:cNvSpPr/>
          <p:nvPr/>
        </p:nvSpPr>
        <p:spPr>
          <a:xfrm>
            <a:off x="6044961" y="4563112"/>
            <a:ext cx="2970243" cy="5857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>
            <a:stCxn id="12" idx="3"/>
          </p:cNvCxnSpPr>
          <p:nvPr/>
        </p:nvCxnSpPr>
        <p:spPr>
          <a:xfrm flipH="1">
            <a:off x="6039881" y="3979223"/>
            <a:ext cx="5080" cy="1363359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026181" y="4563112"/>
            <a:ext cx="2968655" cy="585794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044961" y="3636320"/>
            <a:ext cx="1964709" cy="88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5" name="文本框 36"/>
          <p:cNvSpPr txBox="1"/>
          <p:nvPr/>
        </p:nvSpPr>
        <p:spPr>
          <a:xfrm>
            <a:off x="6389135" y="3276589"/>
            <a:ext cx="788996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itchFamily="16" charset="0"/>
                <a:ea typeface="AR PL KaitiM GB" charset="0"/>
              </a:rPr>
              <a:t>D</a:t>
            </a:r>
            <a:endParaRPr lang="en-US" altLang="zh-CN" sz="2400">
              <a:latin typeface="Arial" pitchFamily="16" charset="0"/>
              <a:ea typeface="AR PL KaitiM GB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6089" y="4563747"/>
            <a:ext cx="2970243" cy="5857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6"/>
          </p:cNvCxnSpPr>
          <p:nvPr/>
        </p:nvCxnSpPr>
        <p:spPr>
          <a:xfrm>
            <a:off x="3256649" y="4856802"/>
            <a:ext cx="2788313" cy="63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8" name="文本框 20"/>
          <p:cNvSpPr txBox="1"/>
          <p:nvPr/>
        </p:nvSpPr>
        <p:spPr>
          <a:xfrm>
            <a:off x="4301869" y="4894902"/>
            <a:ext cx="137637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itchFamily="16" charset="0"/>
                <a:ea typeface="AR PL KaitiM GB" charset="0"/>
              </a:rPr>
              <a:t>G</a:t>
            </a:r>
            <a:endParaRPr lang="en-US" altLang="zh-CN" sz="2400">
              <a:latin typeface="Arial" pitchFamily="16" charset="0"/>
              <a:ea typeface="AR PL KaitiM GB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85723" y="4548506"/>
            <a:ext cx="2968655" cy="585794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46" name="流程图: 过程 45"/>
          <p:cNvSpPr/>
          <p:nvPr/>
        </p:nvSpPr>
        <p:spPr>
          <a:xfrm>
            <a:off x="4372990" y="8705254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47" name="流程图: 过程 46"/>
          <p:cNvSpPr/>
          <p:nvPr/>
        </p:nvSpPr>
        <p:spPr>
          <a:xfrm>
            <a:off x="4642868" y="8705254"/>
            <a:ext cx="180977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48" name="流程图: 过程 47"/>
          <p:cNvSpPr/>
          <p:nvPr/>
        </p:nvSpPr>
        <p:spPr>
          <a:xfrm>
            <a:off x="4958784" y="8705254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49" name="流程图: 过程 48"/>
          <p:cNvSpPr/>
          <p:nvPr/>
        </p:nvSpPr>
        <p:spPr>
          <a:xfrm>
            <a:off x="5228662" y="8705254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50" name="流程图: 过程 49"/>
          <p:cNvSpPr/>
          <p:nvPr/>
        </p:nvSpPr>
        <p:spPr>
          <a:xfrm>
            <a:off x="5498539" y="8705254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51" name="矩形 50"/>
          <p:cNvSpPr/>
          <p:nvPr/>
        </p:nvSpPr>
        <p:spPr>
          <a:xfrm>
            <a:off x="4372990" y="8705254"/>
            <a:ext cx="1304938" cy="53975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>
                <a:solidFill>
                  <a:schemeClr val="tx1"/>
                </a:solidFill>
              </a:rPr>
              <a:t>1st crate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52" name="流程图: 过程 51"/>
          <p:cNvSpPr/>
          <p:nvPr/>
        </p:nvSpPr>
        <p:spPr>
          <a:xfrm>
            <a:off x="6624088" y="8751292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53" name="流程图: 过程 52"/>
          <p:cNvSpPr/>
          <p:nvPr/>
        </p:nvSpPr>
        <p:spPr>
          <a:xfrm>
            <a:off x="6893965" y="8751292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54" name="流程图: 过程 53"/>
          <p:cNvSpPr/>
          <p:nvPr/>
        </p:nvSpPr>
        <p:spPr>
          <a:xfrm>
            <a:off x="7208293" y="8751292"/>
            <a:ext cx="180977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55" name="流程图: 过程 54"/>
          <p:cNvSpPr/>
          <p:nvPr/>
        </p:nvSpPr>
        <p:spPr>
          <a:xfrm>
            <a:off x="7478172" y="8751292"/>
            <a:ext cx="180977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56" name="矩形 55"/>
          <p:cNvSpPr/>
          <p:nvPr/>
        </p:nvSpPr>
        <p:spPr>
          <a:xfrm>
            <a:off x="6624349" y="8745941"/>
            <a:ext cx="1000129" cy="567692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>
              <a:lnSpc>
                <a:spcPts val="1980"/>
              </a:lnSpc>
            </a:pPr>
            <a:r>
              <a:rPr lang="en-US" altLang="zh-CN" sz="2400" strike="noStrike" noProof="1">
                <a:solidFill>
                  <a:schemeClr val="tx1"/>
                </a:solidFill>
                <a:sym typeface="+mn-ea"/>
              </a:rPr>
              <a:t>2nd crate</a:t>
            </a:r>
            <a:endParaRPr lang="en-US" altLang="zh-CN" sz="2400" strike="noStrike" noProof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82867" y="9479327"/>
            <a:ext cx="0" cy="7413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3755764" y="9737457"/>
            <a:ext cx="617227" cy="5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6982232" y="9424398"/>
            <a:ext cx="2970243" cy="5857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28702" name="文本框 23"/>
          <p:cNvSpPr txBox="1"/>
          <p:nvPr/>
        </p:nvSpPr>
        <p:spPr>
          <a:xfrm>
            <a:off x="3740524" y="9810800"/>
            <a:ext cx="1374789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itchFamily="16" charset="0"/>
                <a:ea typeface="AR PL KaitiM GB" charset="0"/>
              </a:rPr>
              <a:t>90ns  </a:t>
            </a:r>
            <a:endParaRPr lang="en-US" altLang="zh-CN" sz="2400">
              <a:latin typeface="Arial" pitchFamily="16" charset="0"/>
              <a:ea typeface="AR PL KaitiM GB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968261" y="10087028"/>
            <a:ext cx="676282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658513" y="9425033"/>
            <a:ext cx="2970243" cy="585794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79489" y="9437733"/>
            <a:ext cx="2970243" cy="5842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620872" y="9451704"/>
            <a:ext cx="2970243" cy="585794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026181" y="4069393"/>
            <a:ext cx="13970" cy="12541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流程图: 过程 94"/>
          <p:cNvSpPr/>
          <p:nvPr/>
        </p:nvSpPr>
        <p:spPr>
          <a:xfrm>
            <a:off x="1578962" y="6070615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96" name="流程图: 过程 95"/>
          <p:cNvSpPr/>
          <p:nvPr/>
        </p:nvSpPr>
        <p:spPr>
          <a:xfrm>
            <a:off x="1848839" y="6070615"/>
            <a:ext cx="180977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97" name="流程图: 过程 96"/>
          <p:cNvSpPr/>
          <p:nvPr/>
        </p:nvSpPr>
        <p:spPr>
          <a:xfrm>
            <a:off x="2164756" y="6070615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98" name="流程图: 过程 97"/>
          <p:cNvSpPr/>
          <p:nvPr/>
        </p:nvSpPr>
        <p:spPr>
          <a:xfrm>
            <a:off x="2434634" y="6070615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99" name="流程图: 过程 98"/>
          <p:cNvSpPr/>
          <p:nvPr/>
        </p:nvSpPr>
        <p:spPr>
          <a:xfrm>
            <a:off x="2704511" y="6070615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100" name="矩形 99"/>
          <p:cNvSpPr/>
          <p:nvPr/>
        </p:nvSpPr>
        <p:spPr>
          <a:xfrm>
            <a:off x="1578962" y="6070615"/>
            <a:ext cx="1304938" cy="53975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>
                <a:solidFill>
                  <a:schemeClr val="tx1"/>
                </a:solidFill>
              </a:rPr>
              <a:t>1st crate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01" name="流程图: 过程 100"/>
          <p:cNvSpPr/>
          <p:nvPr/>
        </p:nvSpPr>
        <p:spPr>
          <a:xfrm>
            <a:off x="3830060" y="6116652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102" name="流程图: 过程 101"/>
          <p:cNvSpPr/>
          <p:nvPr/>
        </p:nvSpPr>
        <p:spPr>
          <a:xfrm>
            <a:off x="4099937" y="6116652"/>
            <a:ext cx="179390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103" name="流程图: 过程 102"/>
          <p:cNvSpPr/>
          <p:nvPr/>
        </p:nvSpPr>
        <p:spPr>
          <a:xfrm>
            <a:off x="4414265" y="6116652"/>
            <a:ext cx="180977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sp>
        <p:nvSpPr>
          <p:cNvPr id="104" name="流程图: 过程 103"/>
          <p:cNvSpPr/>
          <p:nvPr/>
        </p:nvSpPr>
        <p:spPr>
          <a:xfrm>
            <a:off x="4684144" y="6116652"/>
            <a:ext cx="180977" cy="53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2400" strike="noStrike" noProof="1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2883265" y="6379544"/>
            <a:ext cx="1270" cy="1517031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408963" y="6999311"/>
            <a:ext cx="2970243" cy="585794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3830060" y="6475431"/>
            <a:ext cx="5715" cy="1093481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372220" y="6911045"/>
            <a:ext cx="6350" cy="628657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3334755" y="7405715"/>
            <a:ext cx="539755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23"/>
          <p:cNvSpPr txBox="1"/>
          <p:nvPr/>
        </p:nvSpPr>
        <p:spPr>
          <a:xfrm>
            <a:off x="3244267" y="7405715"/>
            <a:ext cx="1376376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itchFamily="16" charset="0"/>
                <a:ea typeface="AR PL KaitiM GB" charset="0"/>
              </a:rPr>
              <a:t>90ns</a:t>
            </a:r>
            <a:endParaRPr lang="en-US" altLang="zh-CN" sz="2400">
              <a:latin typeface="Arial" pitchFamily="16" charset="0"/>
              <a:ea typeface="AR PL KaitiM GB" charset="0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710448" y="6565919"/>
            <a:ext cx="0" cy="1395427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2897871" y="7718138"/>
            <a:ext cx="3796068" cy="59055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38"/>
          <p:cNvSpPr txBox="1"/>
          <p:nvPr/>
        </p:nvSpPr>
        <p:spPr>
          <a:xfrm>
            <a:off x="4187252" y="7771796"/>
            <a:ext cx="4313281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itchFamily="16" charset="0"/>
                <a:ea typeface="AR PL KaitiM GB" charset="0"/>
              </a:rPr>
              <a:t>G + d/v - 90ns</a:t>
            </a:r>
            <a:endParaRPr lang="en-US" altLang="zh-CN" sz="2400">
              <a:latin typeface="Arial" pitchFamily="16" charset="0"/>
              <a:ea typeface="AR PL KaitiM GB" charset="0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695208" y="6970101"/>
            <a:ext cx="2970243" cy="585794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/>
          <p:nvPr/>
        </p:nvCxnSpPr>
        <p:spPr>
          <a:xfrm flipV="1">
            <a:off x="3388095" y="7420320"/>
            <a:ext cx="444505" cy="120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362195" y="8977988"/>
            <a:ext cx="0" cy="1259852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3771640" y="9415508"/>
            <a:ext cx="0" cy="699777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>
            <a:off x="7642003" y="9192621"/>
            <a:ext cx="9525" cy="962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707" name="文本框 38"/>
          <p:cNvSpPr txBox="1"/>
          <p:nvPr/>
        </p:nvSpPr>
        <p:spPr>
          <a:xfrm>
            <a:off x="6775855" y="10146719"/>
            <a:ext cx="4314869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itchFamily="16" charset="0"/>
                <a:ea typeface="AR PL KaitiM GB" charset="0"/>
              </a:rPr>
              <a:t>L</a:t>
            </a:r>
            <a:r>
              <a:rPr lang="en-US" altLang="zh-CN" sz="2400">
                <a:latin typeface="Arial" pitchFamily="16" charset="0"/>
                <a:ea typeface="AR PL KaitiM GB" charset="0"/>
                <a:sym typeface="+mn-ea"/>
              </a:rPr>
              <a:t>/v - G </a:t>
            </a:r>
            <a:r>
              <a:rPr lang="en-US" altLang="zh-CN" sz="2400">
                <a:latin typeface="Arial" pitchFamily="16" charset="0"/>
                <a:ea typeface="AR PL KaitiM GB" charset="0"/>
              </a:rPr>
              <a:t>+ 90ns</a:t>
            </a:r>
            <a:endParaRPr lang="en-US" altLang="zh-CN" sz="2400">
              <a:latin typeface="Arial" pitchFamily="16" charset="0"/>
              <a:ea typeface="AR PL KaitiM GB" charset="0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8024276" y="3134029"/>
            <a:ext cx="0" cy="88329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6051947" y="3444548"/>
            <a:ext cx="15240" cy="5505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4719703" y="3134029"/>
            <a:ext cx="635" cy="749942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4698113" y="3268016"/>
            <a:ext cx="3311558" cy="482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36"/>
          <p:cNvSpPr txBox="1"/>
          <p:nvPr/>
        </p:nvSpPr>
        <p:spPr>
          <a:xfrm>
            <a:off x="6108462" y="2851135"/>
            <a:ext cx="788996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itchFamily="16" charset="0"/>
                <a:ea typeface="AR PL KaitiM GB" charset="0"/>
              </a:rPr>
              <a:t>L</a:t>
            </a:r>
            <a:endParaRPr lang="en-US" altLang="zh-CN" sz="2400">
              <a:latin typeface="Arial" pitchFamily="16" charset="0"/>
              <a:ea typeface="AR PL KaitiM GB" charset="0"/>
            </a:endParaRPr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6067187" y="3971603"/>
            <a:ext cx="930284" cy="63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36"/>
          <p:cNvSpPr txBox="1"/>
          <p:nvPr/>
        </p:nvSpPr>
        <p:spPr>
          <a:xfrm>
            <a:off x="6412630" y="3612507"/>
            <a:ext cx="788996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itchFamily="16" charset="0"/>
                <a:ea typeface="AR PL KaitiM GB" charset="0"/>
              </a:rPr>
              <a:t>d</a:t>
            </a:r>
            <a:endParaRPr lang="en-US" altLang="zh-CN" sz="2400">
              <a:latin typeface="Arial" pitchFamily="16" charset="0"/>
              <a:ea typeface="AR PL KaitiM GB" charset="0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6077982" y="5152080"/>
            <a:ext cx="1943119" cy="1905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38"/>
          <p:cNvSpPr txBox="1"/>
          <p:nvPr/>
        </p:nvSpPr>
        <p:spPr>
          <a:xfrm>
            <a:off x="6638376" y="5136523"/>
            <a:ext cx="4313281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itchFamily="16" charset="0"/>
                <a:ea typeface="AR PL KaitiM GB" charset="0"/>
              </a:rPr>
              <a:t>D/v</a:t>
            </a:r>
            <a:endParaRPr lang="en-US" altLang="zh-CN" sz="2400">
              <a:latin typeface="Arial" pitchFamily="16" charset="0"/>
              <a:ea typeface="AR PL KaitiM GB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821447" y="6099885"/>
            <a:ext cx="1000129" cy="58356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>
              <a:lnSpc>
                <a:spcPts val="1980"/>
              </a:lnSpc>
            </a:pPr>
            <a:r>
              <a:rPr lang="en-US" altLang="zh-CN" sz="2400" strike="noStrike" noProof="1">
                <a:solidFill>
                  <a:schemeClr val="tx1"/>
                </a:solidFill>
                <a:sym typeface="+mn-ea"/>
              </a:rPr>
              <a:t>2nd crate</a:t>
            </a:r>
            <a:endParaRPr lang="en-US" altLang="zh-CN" sz="24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023505" y="3758900"/>
            <a:ext cx="1000135" cy="53975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>
              <a:lnSpc>
                <a:spcPts val="1980"/>
              </a:lnSpc>
            </a:pPr>
            <a:r>
              <a:rPr lang="en-US" altLang="zh-CN" sz="2400" strike="noStrike" noProof="1">
                <a:solidFill>
                  <a:schemeClr val="tx1"/>
                </a:solidFill>
                <a:sym typeface="+mn-ea"/>
              </a:rPr>
              <a:t>2nd crate</a:t>
            </a:r>
            <a:endParaRPr lang="en-US" altLang="zh-CN" sz="24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 rot="1380000">
            <a:off x="3440437" y="86431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" name="直接箭头连接符 2"/>
          <p:cNvCxnSpPr>
            <a:stCxn id="24" idx="4"/>
          </p:cNvCxnSpPr>
          <p:nvPr/>
        </p:nvCxnSpPr>
        <p:spPr>
          <a:xfrm>
            <a:off x="3441700" y="2337435"/>
            <a:ext cx="2654935" cy="3403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1140000">
            <a:off x="2572396" y="2079698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64" y="1878403"/>
            <a:ext cx="1091570" cy="1091570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2317750" y="89535"/>
            <a:ext cx="2247900" cy="2247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Arial" charset="0"/>
            </a:endParaRPr>
          </a:p>
        </p:txBody>
      </p:sp>
      <p:sp>
        <p:nvSpPr>
          <p:cNvPr id="19" name="左箭头 18"/>
          <p:cNvSpPr/>
          <p:nvPr/>
        </p:nvSpPr>
        <p:spPr>
          <a:xfrm rot="480000" flipH="1">
            <a:off x="5157470" y="2125980"/>
            <a:ext cx="58547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83243" y="1373575"/>
            <a:ext cx="208280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charset="0"/>
              </a:rPr>
              <a:t>SIS18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20235" y="5500370"/>
            <a:ext cx="35782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charset="0"/>
              </a:rPr>
              <a:t>(a) Normal scenario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380" y="8122285"/>
            <a:ext cx="49485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charset="0"/>
              </a:rPr>
              <a:t>(b) Scenario for the longest delay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64865" y="10416540"/>
            <a:ext cx="49485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charset="0"/>
              </a:rPr>
              <a:t>(c) Scenario for the shortest delay</a:t>
            </a:r>
            <a:endParaRPr lang="en-US" altLang="zh-CN" sz="240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 rot="0">
            <a:off x="1662437" y="5656024"/>
            <a:ext cx="1875798" cy="541657"/>
            <a:chOff x="7658" y="4079"/>
            <a:chExt cx="2954" cy="853"/>
          </a:xfrm>
        </p:grpSpPr>
        <p:sp>
          <p:nvSpPr>
            <p:cNvPr id="7" name="流程图: 过程 6"/>
            <p:cNvSpPr/>
            <p:nvPr/>
          </p:nvSpPr>
          <p:spPr>
            <a:xfrm>
              <a:off x="7658" y="4082"/>
              <a:ext cx="283" cy="8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>
                <a:latin typeface="Arial" charset="0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8083" y="4082"/>
              <a:ext cx="285" cy="8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>
                <a:latin typeface="Arial" charset="0"/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8580" y="4082"/>
              <a:ext cx="283" cy="8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>
                <a:latin typeface="Arial" charset="0"/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9005" y="4082"/>
              <a:ext cx="283" cy="8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>
                <a:latin typeface="Arial" charset="0"/>
              </a:endParaRP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9430" y="4082"/>
              <a:ext cx="283" cy="8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>
                <a:latin typeface="Arial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58" y="4082"/>
              <a:ext cx="2955" cy="85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altLang="zh-CN" sz="2400" strike="noStrike" noProof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9883" y="4079"/>
              <a:ext cx="283" cy="8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>
                <a:latin typeface="Arial" charset="0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10308" y="4079"/>
              <a:ext cx="283" cy="8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>
                <a:latin typeface="Arial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 rot="2940000">
            <a:off x="1735462" y="3781496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58" name="文本框 20"/>
          <p:cNvSpPr txBox="1"/>
          <p:nvPr/>
        </p:nvSpPr>
        <p:spPr>
          <a:xfrm>
            <a:off x="6697734" y="7313633"/>
            <a:ext cx="137637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charset="0"/>
                <a:ea typeface="AR PL KaitiM GB" charset="0"/>
              </a:rPr>
              <a:t>time</a:t>
            </a:r>
            <a:endParaRPr lang="en-US" altLang="zh-CN" sz="2400">
              <a:latin typeface="Arial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>
            <a:stCxn id="24" idx="4"/>
          </p:cNvCxnSpPr>
          <p:nvPr/>
        </p:nvCxnSpPr>
        <p:spPr>
          <a:xfrm>
            <a:off x="3494420" y="4539054"/>
            <a:ext cx="3975117" cy="5391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900000">
            <a:off x="2522866" y="4302198"/>
            <a:ext cx="850904" cy="2825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3" name="椭圆 122"/>
          <p:cNvSpPr/>
          <p:nvPr/>
        </p:nvSpPr>
        <p:spPr>
          <a:xfrm rot="480000">
            <a:off x="3744611" y="4499684"/>
            <a:ext cx="848999" cy="29400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椭圆 19"/>
          <p:cNvSpPr/>
          <p:nvPr/>
        </p:nvSpPr>
        <p:spPr>
          <a:xfrm rot="540000">
            <a:off x="4722515" y="4626685"/>
            <a:ext cx="848999" cy="29400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14" y="4202503"/>
            <a:ext cx="1091570" cy="1091570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1716412" y="983039"/>
            <a:ext cx="3556015" cy="35560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Arial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471818" y="7801698"/>
            <a:ext cx="3604910" cy="29400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750573" y="7763598"/>
            <a:ext cx="2385070" cy="2940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421136" y="7446097"/>
            <a:ext cx="5334023" cy="1524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649737" y="6163391"/>
            <a:ext cx="12700" cy="130747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516645" y="5927805"/>
            <a:ext cx="0" cy="16452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675137" y="7280996"/>
            <a:ext cx="18669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370336" y="6671394"/>
            <a:ext cx="2348875" cy="706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2180"/>
              </a:lnSpc>
            </a:pPr>
            <a:r>
              <a:rPr lang="en-US" altLang="zh-CN" sz="2400">
                <a:latin typeface="Arial" charset="0"/>
              </a:rPr>
              <a:t>kicker pass </a:t>
            </a:r>
            <a:endParaRPr lang="en-US" altLang="zh-CN" sz="2400">
              <a:latin typeface="Arial" charset="0"/>
            </a:endParaRPr>
          </a:p>
          <a:p>
            <a:pPr algn="ctr" fontAlgn="auto">
              <a:lnSpc>
                <a:spcPts val="2180"/>
              </a:lnSpc>
            </a:pPr>
            <a:r>
              <a:rPr lang="en-US" altLang="zh-CN" sz="2400">
                <a:latin typeface="Arial" charset="0"/>
              </a:rPr>
              <a:t>time</a:t>
            </a:r>
            <a:endParaRPr lang="en-US" altLang="zh-CN" sz="2400">
              <a:latin typeface="Arial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3543315" y="6379292"/>
            <a:ext cx="1256035" cy="1040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4799351" y="6391992"/>
            <a:ext cx="1701807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40445" y="5807790"/>
            <a:ext cx="173990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charset="0"/>
              </a:rPr>
              <a:t>Rise time</a:t>
            </a:r>
            <a:endParaRPr lang="en-US" altLang="zh-CN" sz="2400">
              <a:latin typeface="Arial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786651" y="5978606"/>
            <a:ext cx="0" cy="16452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529345" y="6303092"/>
            <a:ext cx="1270005" cy="127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5" idx="2"/>
          </p:cNvCxnSpPr>
          <p:nvPr/>
        </p:nvCxnSpPr>
        <p:spPr>
          <a:xfrm>
            <a:off x="1624337" y="7915999"/>
            <a:ext cx="3847482" cy="330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564141" y="7496897"/>
            <a:ext cx="173990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charset="0"/>
              </a:rPr>
              <a:t>Bunch gap</a:t>
            </a:r>
            <a:endParaRPr lang="en-US" altLang="zh-CN" sz="2400">
              <a:latin typeface="Arial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649737" y="7451812"/>
            <a:ext cx="0" cy="60325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500107" y="6056328"/>
            <a:ext cx="137637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charset="0"/>
                <a:ea typeface="AR PL KaitiM GB" charset="0"/>
              </a:rPr>
              <a:t>Rigidity</a:t>
            </a:r>
            <a:endParaRPr lang="en-US" altLang="zh-CN" sz="2400">
              <a:latin typeface="Arial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480000">
            <a:off x="6273827" y="4525719"/>
            <a:ext cx="660403" cy="38100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933713" y="3452565"/>
            <a:ext cx="208280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charset="0"/>
              </a:rPr>
              <a:t>SIS100</a:t>
            </a:r>
            <a:endParaRPr lang="en-US" altLang="zh-CN" sz="240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宽屏</PresentationFormat>
  <Paragraphs>75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14</cp:revision>
  <dcterms:created xsi:type="dcterms:W3CDTF">2016-07-04T15:08:00Z</dcterms:created>
  <dcterms:modified xsi:type="dcterms:W3CDTF">2016-07-06T11:48:16Z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