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3"/>
    <p:sldId id="270" r:id="rId4"/>
    <p:sldId id="271" r:id="rId5"/>
    <p:sldId id="274" r:id="rId6"/>
    <p:sldId id="275" r:id="rId7"/>
    <p:sldId id="276" r:id="rId8"/>
    <p:sldId id="277" r:id="rId9"/>
    <p:sldId id="268" r:id="rId10"/>
    <p:sldId id="269" r:id="rId11"/>
    <p:sldId id="278" r:id="rId12"/>
    <p:sldId id="279" r:id="rId13"/>
    <p:sldId id="280" r:id="rId14"/>
    <p:sldId id="283" r:id="rId15"/>
  </p:sldIdLst>
  <p:sldSz cx="990346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722" y="1143000"/>
            <a:ext cx="445655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7952" y="1122365"/>
            <a:ext cx="7427711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7952" y="3602043"/>
            <a:ext cx="7427711" cy="16557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0874" y="365126"/>
            <a:ext cx="8541868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15" y="1709740"/>
            <a:ext cx="8541868" cy="2852741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15" y="4589470"/>
            <a:ext cx="8541868" cy="150018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874" y="1825628"/>
            <a:ext cx="420903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3705" y="1825628"/>
            <a:ext cx="420903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3" y="365127"/>
            <a:ext cx="8541868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3279" y="1567348"/>
            <a:ext cx="381932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3279" y="2338391"/>
            <a:ext cx="3819325" cy="37859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9083" y="1567348"/>
            <a:ext cx="381932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9083" y="2357463"/>
            <a:ext cx="3819326" cy="37668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3" y="457201"/>
            <a:ext cx="3461107" cy="1600202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4097" y="457202"/>
            <a:ext cx="4849935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3" y="2057403"/>
            <a:ext cx="3461107" cy="38115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7275" y="365126"/>
            <a:ext cx="2135467" cy="581184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874" y="365126"/>
            <a:ext cx="6282606" cy="5811846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874" y="365126"/>
            <a:ext cx="8541868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874" y="1825628"/>
            <a:ext cx="8541868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0874" y="6356359"/>
            <a:ext cx="222831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0572" y="6356359"/>
            <a:ext cx="334247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4428" y="6356359"/>
            <a:ext cx="222831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181735"/>
            <a:ext cx="7452360" cy="430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charset="0"/>
              <a:buChar char="p"/>
            </a:pPr>
            <a:r>
              <a:rPr lang="en-US" altLang="zh-CN" sz="2800" b="1">
                <a:sym typeface="+mn-ea"/>
              </a:rPr>
              <a:t>Throughput and packet loss measurement</a:t>
            </a:r>
            <a:endParaRPr lang="en-US" altLang="zh-CN" sz="2800" b="1">
              <a:sym typeface="+mn-ea"/>
            </a:endParaRPr>
          </a:p>
          <a:p>
            <a:pPr indent="0">
              <a:buFont typeface="Wingdings" charset="0"/>
              <a:buNone/>
            </a:pP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 Test - No </a:t>
            </a:r>
            <a:r>
              <a:rPr lang="en-US" altLang="zh-CN" sz="2400">
                <a:sym typeface="+mn-ea"/>
              </a:rPr>
              <a:t>VLAN + 1 Layer WR switch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 Test -       VLAN + 1 Layer WR switch 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Test - No VLAN + 2 Layer WR switch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 Test -       VLAN + 2 Layer WR switch 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endParaRPr lang="en-US" altLang="zh-CN" sz="2400">
              <a:sym typeface="+mn-ea"/>
            </a:endParaRPr>
          </a:p>
          <a:p>
            <a:pPr marL="342900" indent="-342900" algn="l">
              <a:buFont typeface="Wingdings" charset="0"/>
              <a:buChar char="p"/>
            </a:pPr>
            <a:r>
              <a:rPr lang="en-US" altLang="zh-CN" sz="2800" b="1">
                <a:sym typeface="+mn-ea"/>
              </a:rPr>
              <a:t>Timing WR network simulation</a:t>
            </a:r>
            <a:endParaRPr lang="en-US" altLang="zh-CN" sz="2800" b="1">
              <a:sym typeface="+mn-ea"/>
            </a:endParaRPr>
          </a:p>
          <a:p>
            <a:pPr marL="457200" indent="-457200" algn="l">
              <a:buFont typeface="Wingdings" charset="0"/>
              <a:buChar char="u"/>
            </a:pPr>
            <a:endParaRPr lang="en-US" altLang="zh-CN" sz="2800" b="1">
              <a:sym typeface="+mn-ea"/>
            </a:endParaRPr>
          </a:p>
          <a:p>
            <a:pPr marL="285750" indent="-285750" algn="l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Latency measurement without Noise</a:t>
            </a:r>
            <a:endParaRPr lang="en-US" altLang="zh-CN" sz="2400">
              <a:sym typeface="+mn-ea"/>
            </a:endParaRPr>
          </a:p>
          <a:p>
            <a:pPr marL="285750" indent="-285750" algn="l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Latency measurement with Noise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Test by Xena 2544 -</a:t>
            </a:r>
            <a:r>
              <a:rPr lang="en-US" altLang="zh-CN"/>
              <a:t>110 bytes packet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720" y="1640840"/>
            <a:ext cx="8542020" cy="511873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110 bytes packets with high/low priority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Throughput is 1Gbps</a:t>
            </a:r>
            <a:endParaRPr lang="en-US" altLang="zh-CN">
              <a:sym typeface="+mn-ea"/>
            </a:endParaRPr>
          </a:p>
          <a:p>
            <a:r>
              <a:rPr lang="en-US" altLang="zh-CN"/>
              <a:t>Packet loss is 0</a:t>
            </a:r>
            <a:endParaRPr lang="en-US" altLang="zh-CN"/>
          </a:p>
          <a:p>
            <a:endParaRPr lang="en-US" altLang="zh-CN"/>
          </a:p>
          <a:p>
            <a:pPr marL="0" indent="0">
              <a:buFont typeface="Wingdings" charset="0"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 i="1">
                <a:solidFill>
                  <a:srgbClr val="FF0000"/>
                </a:solidFill>
              </a:rPr>
              <a:t>ackets with 110 bytes payload are OK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DM VLAN broadcast </a:t>
            </a:r>
            <a:r>
              <a:rPr lang="en-US" altLang="zh-CN" b="1" i="1">
                <a:solidFill>
                  <a:srgbClr val="FF0000"/>
                </a:solidFill>
                <a:sym typeface="+mn-ea"/>
              </a:rPr>
              <a:t>OK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DM VLAN unicast </a:t>
            </a:r>
            <a:r>
              <a:rPr lang="en-US" altLang="zh-CN" b="1" i="1">
                <a:solidFill>
                  <a:srgbClr val="FF0000"/>
                </a:solidFill>
              </a:rPr>
              <a:t>OK</a:t>
            </a:r>
            <a:endParaRPr lang="en-US" altLang="zh-CN" b="1" i="1">
              <a:solidFill>
                <a:srgbClr val="FF0000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B2B VLAN broadcast </a:t>
            </a:r>
            <a:r>
              <a:rPr lang="en-US" altLang="zh-CN" b="1" i="1">
                <a:solidFill>
                  <a:srgbClr val="FF0000"/>
                </a:solidFill>
              </a:rPr>
              <a:t>OK</a:t>
            </a:r>
            <a:endParaRPr lang="en-US" altLang="zh-CN" b="1" i="1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</a:pPr>
            <a:r>
              <a:rPr lang="en-US" altLang="zh-CN" b="1" i="1">
                <a:solidFill>
                  <a:srgbClr val="FF0000"/>
                </a:solidFill>
              </a:rPr>
              <a:t>All of these packets do not lose. </a:t>
            </a:r>
            <a:endParaRPr lang="en-US" altLang="zh-CN" b="1" i="1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</a:pPr>
            <a:r>
              <a:rPr lang="en-US" altLang="zh-CN" b="1" i="1">
                <a:solidFill>
                  <a:srgbClr val="FF0000"/>
                </a:solidFill>
              </a:rPr>
              <a:t>Latency ≤ 40us (with VLAN) 1Gbps</a:t>
            </a:r>
            <a:endParaRPr lang="en-US" altLang="zh-CN" b="1" i="1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</a:pPr>
            <a:r>
              <a:rPr lang="en-US" altLang="zh-CN" b="1" i="1">
                <a:solidFill>
                  <a:srgbClr val="FF0000"/>
                </a:solidFill>
              </a:rPr>
              <a:t>Jitter ≤ 30 us </a:t>
            </a:r>
            <a:r>
              <a:rPr lang="en-US" altLang="zh-CN" b="1" i="1">
                <a:solidFill>
                  <a:srgbClr val="FF0000"/>
                </a:solidFill>
                <a:sym typeface="+mn-ea"/>
              </a:rPr>
              <a:t> (with VLAN) 1Gbps</a:t>
            </a:r>
            <a:endParaRPr lang="en-US" altLang="zh-CN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829" y="403861"/>
            <a:ext cx="8541868" cy="1325565"/>
          </a:xfrm>
        </p:spPr>
        <p:txBody>
          <a:bodyPr/>
          <a:p>
            <a:pPr algn="ctr"/>
            <a:r>
              <a:rPr lang="en-US" altLang="zh-CN"/>
              <a:t>Simulation - Latency and jitter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945" y="2063750"/>
            <a:ext cx="8554085" cy="2651760"/>
          </a:xfrm>
        </p:spPr>
        <p:txBody>
          <a:bodyPr>
            <a:normAutofit lnSpcReduction="20000"/>
          </a:bodyPr>
          <a:p>
            <a:r>
              <a:rPr lang="en-US" altLang="zh-CN"/>
              <a:t>DM VLAN broadcast 100Mbps 11 packets/s</a:t>
            </a:r>
            <a:endParaRPr lang="en-US" altLang="zh-CN"/>
          </a:p>
          <a:p>
            <a:r>
              <a:rPr lang="en-US" altLang="zh-CN"/>
              <a:t>DM VLAN unicast 10Mbps 3 packets/s + 2 B2B packets/s</a:t>
            </a:r>
            <a:endParaRPr lang="en-US" altLang="zh-CN"/>
          </a:p>
          <a:p>
            <a:r>
              <a:rPr lang="en-US" altLang="zh-CN"/>
              <a:t>B2B VLAN 28 packets/s</a:t>
            </a:r>
            <a:endParaRPr lang="en-US" altLang="zh-CN"/>
          </a:p>
          <a:p>
            <a:r>
              <a:rPr lang="en-US" altLang="zh-CN"/>
              <a:t>No noise</a:t>
            </a:r>
            <a:endParaRPr lang="en-US" altLang="zh-CN"/>
          </a:p>
          <a:p>
            <a:pPr marL="0" indent="0">
              <a:buFont typeface="Wingdings" charset="0"/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631190" y="4672330"/>
          <a:ext cx="81165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35"/>
                <a:gridCol w="2334895"/>
                <a:gridCol w="2052955"/>
                <a:gridCol w="22675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WR switch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Broadcast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Unicast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B2B VLAN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Layer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3.810us ± 1.298us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2.779us ± 312ns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3.930us ± 1.419us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t>2 Layer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marL="0" algn="l">
                        <a:buNone/>
                      </a:pPr>
                      <a:r>
                        <a:rPr lang="en-US" sz="1800" b="0" u="none"/>
                        <a:t>  </a:t>
                      </a:r>
                      <a:r>
                        <a:rPr sz="1800" b="0" u="none"/>
                        <a:t>8.264us±3.030us</a:t>
                      </a:r>
                      <a:endParaRPr sz="1800" b="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5.209us ± 216ns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7.033us ± 1.752us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Layer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10.862us ± 3.367us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7.375us ± 312ns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9.342us ± 1.804us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580" y="1952625"/>
            <a:ext cx="8554085" cy="2651760"/>
          </a:xfrm>
        </p:spPr>
        <p:txBody>
          <a:bodyPr>
            <a:normAutofit lnSpcReduction="20000"/>
          </a:bodyPr>
          <a:p>
            <a:r>
              <a:rPr lang="en-US" altLang="zh-CN"/>
              <a:t>DM VLAN broadcast 100Mbps 11 packets/s</a:t>
            </a:r>
            <a:endParaRPr lang="en-US" altLang="zh-CN"/>
          </a:p>
          <a:p>
            <a:r>
              <a:rPr lang="en-US" altLang="zh-CN"/>
              <a:t>DM VLAN unicast 10Mbps 3 packets/s + 6 B2B packets/s</a:t>
            </a:r>
            <a:endParaRPr lang="en-US" altLang="zh-CN"/>
          </a:p>
          <a:p>
            <a:r>
              <a:rPr lang="en-US" altLang="zh-CN"/>
              <a:t>B2B VLAN 28 packets/s</a:t>
            </a:r>
            <a:endParaRPr lang="en-US" altLang="zh-CN"/>
          </a:p>
          <a:p>
            <a:r>
              <a:rPr lang="en-US" altLang="zh-CN"/>
              <a:t>Low priority noise broadcast random 10Mbps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704850" y="4329430"/>
          <a:ext cx="8116570" cy="15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35"/>
                <a:gridCol w="2334895"/>
                <a:gridCol w="2163445"/>
                <a:gridCol w="21570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WR switch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Broadcast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Unicast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B2B VLAN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Layer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10.573</a:t>
                      </a:r>
                      <a:r>
                        <a:rPr lang="en-US"/>
                        <a:t>us </a:t>
                      </a:r>
                      <a:r>
                        <a:t>± 12.532</a:t>
                      </a:r>
                      <a:r>
                        <a:rPr lang="en-US"/>
                        <a:t>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2.804us ± 336ns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11.579</a:t>
                      </a:r>
                      <a:r>
                        <a:rPr lang="en-US"/>
                        <a:t>us</a:t>
                      </a:r>
                      <a:r>
                        <a:t> ± 10.415</a:t>
                      </a:r>
                      <a:r>
                        <a:rPr lang="en-US"/>
                        <a:t>us</a:t>
                      </a:r>
                      <a:endParaRPr 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 algn="l">
                        <a:buNone/>
                      </a:pPr>
                      <a:r>
                        <a:t>2 Layer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marL="0" algn="l">
                        <a:buNone/>
                      </a:pPr>
                      <a:r>
                        <a:rPr lang="en-US" sz="1800" b="0" u="none"/>
                        <a:t>  </a:t>
                      </a:r>
                      <a:r>
                        <a:rPr sz="1800" b="0" u="none"/>
                        <a:t>17.453us ± 12.460us</a:t>
                      </a:r>
                      <a:endParaRPr sz="1800" b="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5.594us ± 553ns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18.868us ± 13.903us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Layer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20.002us ± 12.412us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18.848us ± 10.150us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21.466us ± 13.951us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829" y="403861"/>
            <a:ext cx="8541868" cy="1325565"/>
          </a:xfrm>
        </p:spPr>
        <p:txBody>
          <a:bodyPr/>
          <a:p>
            <a:pPr algn="ctr"/>
            <a:r>
              <a:rPr lang="en-US" altLang="zh-CN"/>
              <a:t>Simulation - Latency and jitter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2579" y="-1269"/>
            <a:ext cx="8541868" cy="1325565"/>
          </a:xfrm>
        </p:spPr>
        <p:txBody>
          <a:bodyPr/>
          <a:p>
            <a:r>
              <a:rPr lang="en-US" altLang="zh-CN"/>
              <a:t>Some test for latency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61010" y="1139825"/>
            <a:ext cx="8554085" cy="265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DM VLAN broadcast 100Mbps 11 packets/s</a:t>
            </a:r>
            <a:endParaRPr lang="en-US" altLang="zh-CN"/>
          </a:p>
          <a:p>
            <a:r>
              <a:rPr lang="en-US" altLang="zh-CN"/>
              <a:t>DM VLAN unicast 10Mbps 3 packets/s + 6 B2B packets/s</a:t>
            </a:r>
            <a:endParaRPr lang="en-US" altLang="zh-CN"/>
          </a:p>
          <a:p>
            <a:r>
              <a:rPr lang="en-US" altLang="zh-CN"/>
              <a:t>B2B VLAN 28 packets/s</a:t>
            </a:r>
            <a:endParaRPr lang="en-US" altLang="zh-CN"/>
          </a:p>
          <a:p>
            <a:r>
              <a:rPr lang="en-US" altLang="zh-CN"/>
              <a:t>Low priority noise broadcast random </a:t>
            </a:r>
            <a:r>
              <a:rPr lang="en-US" altLang="zh-CN">
                <a:solidFill>
                  <a:srgbClr val="FF0000"/>
                </a:solidFill>
                <a:latin typeface="Arial Black" charset="0"/>
              </a:rPr>
              <a:t>?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26670" y="3559175"/>
          <a:ext cx="9806305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385"/>
                <a:gridCol w="801370"/>
                <a:gridCol w="1891030"/>
                <a:gridCol w="1991995"/>
                <a:gridCol w="1789430"/>
                <a:gridCol w="88709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 Layer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WR switch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Latency (B) /us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Latency (U) /us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B2B VLAN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Latency (B)/us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Pkg loss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 ports×1Mbps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800"/>
                        <a:t>32</a:t>
                      </a:r>
                      <a:r>
                        <a:rPr sz="1800"/>
                        <a:t>.030 ± </a:t>
                      </a:r>
                      <a:r>
                        <a:rPr lang="en-US" sz="1800"/>
                        <a:t>24</a:t>
                      </a:r>
                      <a:r>
                        <a:rPr sz="1800"/>
                        <a:t>.796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17.765 ± 12.556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19.565 ± 14.432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0.143%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ports×0.78Mbps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29.215 ± 23.958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17.717 ± 12.676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25.194 ± 20.109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0.029%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ports×0.56Mbps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28.878 ± 23.621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17.645 ± 12.652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18.796 ± 13.542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0.027%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ports×0.11Mbps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21.446 ± 16.188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17.910 ± 12.844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17.930 ± 12.844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0.013%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ports×0.089Mbps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20.074 ± 13.133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17.356 ± 12.315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18.747 ± 13.590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ports×0.0797Mbps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30.394 ± 25,232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17.934 ± 12.820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27.527 ± 22.346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0.017%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肘形连接符 6"/>
          <p:cNvCxnSpPr/>
          <p:nvPr/>
        </p:nvCxnSpPr>
        <p:spPr>
          <a:xfrm rot="5400000">
            <a:off x="261620" y="3163570"/>
            <a:ext cx="637540" cy="78740"/>
          </a:xfrm>
          <a:prstGeom prst="bentConnector3">
            <a:avLst>
              <a:gd name="adj1" fmla="val 2390"/>
            </a:avLst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hroughputplo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" y="1885950"/>
            <a:ext cx="7369810" cy="4299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No </a:t>
            </a:r>
            <a:r>
              <a:rPr lang="en-US" altLang="zh-CN">
                <a:sym typeface="+mn-ea"/>
              </a:rPr>
              <a:t>VLAN + 1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688340"/>
          </a:xfrm>
        </p:spPr>
        <p:txBody>
          <a:bodyPr/>
          <a:p>
            <a:r>
              <a:rPr lang="en-US" altLang="zh-CN"/>
              <a:t>Throughput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40380" y="327660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5400" y="399796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8350" y="446786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6705" y="469392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1250" y="47688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3265" y="480885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osspl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1613535"/>
            <a:ext cx="8116570" cy="47351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</a:t>
            </a:r>
            <a:r>
              <a:rPr lang="en-US" altLang="zh-CN">
                <a:sym typeface="+mn-ea"/>
              </a:rPr>
              <a:t>No VLAN + 1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03550" y="49085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0" y="49136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7410" y="493839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4025" y="494030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1380" y="203009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9840" y="4905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83450" y="48958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/>
          </a:bodyPr>
          <a:p>
            <a:r>
              <a:rPr lang="en-US" altLang="zh-CN"/>
              <a:t>Test by Xena 2544 - 2 </a:t>
            </a:r>
            <a:r>
              <a:rPr lang="en-US" altLang="zh-CN">
                <a:sym typeface="+mn-ea"/>
              </a:rPr>
              <a:t>VLAN + 1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Throughput 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throughputplo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1885315"/>
            <a:ext cx="7348855" cy="4287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0380" y="327660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5400" y="399796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8350" y="446786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6705" y="469392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1250" y="47688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22795" y="48958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losspl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1871980"/>
            <a:ext cx="7539355" cy="4398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/>
          </a:bodyPr>
          <a:p>
            <a:r>
              <a:rPr lang="en-US" altLang="zh-CN"/>
              <a:t>Test by Xena 2544 </a:t>
            </a:r>
            <a:r>
              <a:rPr lang="en-US" altLang="zh-CN">
                <a:sym typeface="+mn-ea"/>
              </a:rPr>
              <a:t>- 2 VLAN + 1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03550" y="49085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0" y="49136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7410" y="493839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22595" y="494030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9840" y="4905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21855" y="49460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PFF})_BS8MRQ@WZHY350ZA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640840"/>
            <a:ext cx="9077325" cy="5067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No </a:t>
            </a:r>
            <a:r>
              <a:rPr lang="en-US" altLang="zh-CN">
                <a:sym typeface="+mn-ea"/>
              </a:rPr>
              <a:t>VLAN + 2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595" y="1170305"/>
            <a:ext cx="8542020" cy="762635"/>
          </a:xfrm>
        </p:spPr>
        <p:txBody>
          <a:bodyPr/>
          <a:p>
            <a:r>
              <a:rPr lang="en-US" altLang="zh-CN"/>
              <a:t>Throughput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792730" y="35236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7280" y="430784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02480" y="47898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6595" y="23514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88430" y="50660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19035" y="50692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00700" y="5032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BPMOJ@O1]`3MYI6TD0G6(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1770380"/>
            <a:ext cx="9148445" cy="5253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No</a:t>
            </a:r>
            <a:r>
              <a:rPr lang="en-US" altLang="zh-CN">
                <a:sym typeface="+mn-ea"/>
              </a:rPr>
              <a:t> VLAN + 2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9365"/>
            <a:ext cx="8542020" cy="663575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188970" y="532955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6220" y="533463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98720" y="534733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71030" y="53644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64170" y="532955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08370" y="53454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hroughputplo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1973580"/>
            <a:ext cx="7814945" cy="455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/>
          </a:bodyPr>
          <a:p>
            <a:r>
              <a:rPr lang="en-US" altLang="zh-CN"/>
              <a:t>Test by Xena 2544 - 2 </a:t>
            </a:r>
            <a:r>
              <a:rPr lang="en-US" altLang="zh-CN">
                <a:sym typeface="+mn-ea"/>
              </a:rPr>
              <a:t>VLAN + 2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Throughput 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792730" y="35236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7280" y="430784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4525" y="47771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6595" y="23514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0125" y="50660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00545" y="50692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0820" y="498284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osspl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" y="1823085"/>
            <a:ext cx="7942580" cy="46335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/>
          </a:bodyPr>
          <a:p>
            <a:r>
              <a:rPr lang="en-US" altLang="zh-CN"/>
              <a:t>Test by Xena 2544 - 2</a:t>
            </a:r>
            <a:r>
              <a:rPr lang="en-US" altLang="zh-CN">
                <a:sym typeface="+mn-ea"/>
              </a:rPr>
              <a:t> VLAN + 2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03550" y="49085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0" y="49136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0" y="49263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4790" y="4905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2040" y="49085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1825" y="492442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Kingsoft Office WPP</Application>
  <PresentationFormat>宽屏</PresentationFormat>
  <Paragraphs>355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Test by Xena 2544 - VLAN + 1 Layer  </vt:lpstr>
      <vt:lpstr>Test by Xena 2544 No VLAN + 1 Layer  </vt:lpstr>
      <vt:lpstr>Test by Xena 2544 - VLAN + 1 Layer  </vt:lpstr>
      <vt:lpstr>Test by Xena 2544 - VLAN + 1 Layer  </vt:lpstr>
      <vt:lpstr>Test by Xena 2544 - No VLAN + 2 Layer  </vt:lpstr>
      <vt:lpstr>Test by Xena 2544 - No VLAN + 2 Layer  </vt:lpstr>
      <vt:lpstr>Test by Xena 2544 - VLAN + 1 Layer  </vt:lpstr>
      <vt:lpstr>Test by Xena 2544 No VLAN + 1 Layer  </vt:lpstr>
      <vt:lpstr>PowerPoint 演示文稿</vt:lpstr>
      <vt:lpstr>B2B VLAN</vt:lpstr>
      <vt:lpstr>Simulation - Latency and jitter</vt:lpstr>
      <vt:lpstr>Upperbound for Low Priority VLAN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108</cp:revision>
  <dcterms:created xsi:type="dcterms:W3CDTF">2016-04-13T11:39:00Z</dcterms:created>
  <dcterms:modified xsi:type="dcterms:W3CDTF">2016-04-14T17:18:25Z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