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5" r:id="rId3"/>
    <p:sldId id="270" r:id="rId4"/>
    <p:sldId id="271" r:id="rId5"/>
    <p:sldId id="274" r:id="rId6"/>
    <p:sldId id="275" r:id="rId7"/>
    <p:sldId id="276" r:id="rId8"/>
    <p:sldId id="277" r:id="rId9"/>
    <p:sldId id="310" r:id="rId10"/>
    <p:sldId id="311" r:id="rId11"/>
    <p:sldId id="305" r:id="rId12"/>
    <p:sldId id="306" r:id="rId13"/>
    <p:sldId id="312" r:id="rId14"/>
    <p:sldId id="313" r:id="rId15"/>
    <p:sldId id="307" r:id="rId16"/>
    <p:sldId id="309" r:id="rId17"/>
    <p:sldId id="308" r:id="rId18"/>
    <p:sldId id="278" r:id="rId19"/>
    <p:sldId id="298" r:id="rId20"/>
    <p:sldId id="279" r:id="rId21"/>
    <p:sldId id="280" r:id="rId22"/>
    <p:sldId id="283" r:id="rId23"/>
  </p:sldIdLst>
  <p:sldSz cx="990346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722" y="1143000"/>
            <a:ext cx="445655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7952" y="1122365"/>
            <a:ext cx="7427711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7952" y="3602043"/>
            <a:ext cx="7427711" cy="16557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0874" y="365126"/>
            <a:ext cx="8541868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5" y="1709740"/>
            <a:ext cx="8541868" cy="2852741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5" y="4589470"/>
            <a:ext cx="8541868" cy="15001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874" y="1825628"/>
            <a:ext cx="420903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3705" y="1825628"/>
            <a:ext cx="420903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3" y="365127"/>
            <a:ext cx="8541868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3279" y="1567348"/>
            <a:ext cx="381932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3279" y="2338391"/>
            <a:ext cx="3819325" cy="37859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9083" y="1567348"/>
            <a:ext cx="381932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9083" y="2357463"/>
            <a:ext cx="3819326" cy="37668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3" y="457201"/>
            <a:ext cx="3461107" cy="1600202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4097" y="457202"/>
            <a:ext cx="4849935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3" y="2057403"/>
            <a:ext cx="3461107" cy="38115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7275" y="365126"/>
            <a:ext cx="2135467" cy="581184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874" y="365126"/>
            <a:ext cx="6282606" cy="581184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874" y="365126"/>
            <a:ext cx="8541868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874" y="1825628"/>
            <a:ext cx="8541868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0874" y="6356359"/>
            <a:ext cx="222831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0572" y="6356359"/>
            <a:ext cx="334247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4428" y="6356359"/>
            <a:ext cx="222831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181735"/>
            <a:ext cx="7452360" cy="430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charset="0"/>
              <a:buChar char="p"/>
            </a:pPr>
            <a:r>
              <a:rPr lang="en-US" altLang="zh-CN" sz="2800" b="1">
                <a:sym typeface="+mn-ea"/>
              </a:rPr>
              <a:t>Throughput and packet loss measurement</a:t>
            </a:r>
            <a:endParaRPr lang="en-US" altLang="zh-CN" sz="2800" b="1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Test - No VLAN + 1 Layer WR switch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Test -       VLAN + 1 Layer WR switch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Test - No VLAN + 2 Layer WR switch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 Test -       VLAN + 2 Layer WR switch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Wingdings" charset="0"/>
              <a:buChar char="u"/>
            </a:pPr>
            <a:endParaRPr lang="en-US" altLang="zh-CN" sz="2400">
              <a:sym typeface="+mn-ea"/>
            </a:endParaRPr>
          </a:p>
          <a:p>
            <a:pPr marL="342900" indent="-342900" algn="l">
              <a:buFont typeface="Wingdings" charset="0"/>
              <a:buChar char="p"/>
            </a:pPr>
            <a:r>
              <a:rPr lang="en-US" altLang="zh-CN" sz="2800" b="1">
                <a:sym typeface="+mn-ea"/>
              </a:rPr>
              <a:t>Timing WR network simulation</a:t>
            </a:r>
            <a:endParaRPr lang="en-US" altLang="zh-CN" sz="2800" b="1">
              <a:sym typeface="+mn-ea"/>
            </a:endParaRPr>
          </a:p>
          <a:p>
            <a:pPr marL="457200" indent="-457200" algn="l">
              <a:buFont typeface="Wingdings" charset="0"/>
              <a:buChar char="u"/>
            </a:pPr>
            <a:endParaRPr lang="en-US" altLang="zh-CN" sz="2800" b="1">
              <a:sym typeface="+mn-ea"/>
            </a:endParaRPr>
          </a:p>
          <a:p>
            <a:pPr marL="285750" indent="-285750" algn="l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Latency measurement without Noise</a:t>
            </a:r>
            <a:endParaRPr lang="en-US" altLang="zh-CN" sz="2400">
              <a:sym typeface="+mn-ea"/>
            </a:endParaRPr>
          </a:p>
          <a:p>
            <a:pPr marL="285750" indent="-285750" algn="l">
              <a:buFont typeface="Wingdings" charset="0"/>
              <a:buChar char="u"/>
            </a:pPr>
            <a:r>
              <a:rPr lang="en-US" altLang="zh-CN" sz="2400">
                <a:sym typeface="+mn-ea"/>
              </a:rPr>
              <a:t>Latency measurement with Noise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686560"/>
            <a:ext cx="8795385" cy="5130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355" y="105410"/>
            <a:ext cx="9086215" cy="1325880"/>
          </a:xfrm>
        </p:spPr>
        <p:txBody>
          <a:bodyPr>
            <a:normAutofit fontScale="90000"/>
          </a:bodyPr>
          <a:p>
            <a:r>
              <a:rPr lang="en-US" altLang="zh-CN"/>
              <a:t>Test by Xena 2544 - No </a:t>
            </a:r>
            <a:r>
              <a:rPr lang="en-US" altLang="zh-CN">
                <a:sym typeface="+mn-ea"/>
              </a:rPr>
              <a:t>VLAN + 2 Layer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using wr0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792730" y="35236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7280" y="430784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2480" y="47898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6595" y="23514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3695" y="5066030"/>
            <a:ext cx="385445" cy="661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  <a:p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66990" y="5055870"/>
            <a:ext cx="372110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48655" y="5032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32885" y="2166620"/>
            <a:ext cx="4843780" cy="2014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2 WR switch</a:t>
            </a:r>
            <a:endParaRPr lang="en-US" altLang="zh-CN"/>
          </a:p>
          <a:p>
            <a:r>
              <a:rPr lang="en-US" altLang="zh-CN"/>
              <a:t>No VLAN</a:t>
            </a:r>
            <a:endParaRPr lang="en-US" altLang="zh-CN"/>
          </a:p>
          <a:p>
            <a:r>
              <a:rPr lang="en-US" altLang="zh-CN"/>
              <a:t>WR1 Port 1 &lt;=&gt; WR2 </a:t>
            </a:r>
            <a:r>
              <a:rPr lang="en-US" altLang="zh-CN" b="1">
                <a:solidFill>
                  <a:srgbClr val="FF0000"/>
                </a:solidFill>
              </a:rPr>
              <a:t>Port 0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/>
              <a:t>WR1 Port 3 produces 10Mbps increasing packets 64 - 1516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increasing packets 64 - 1516</a:t>
            </a:r>
            <a:endParaRPr lang="en-US" altLang="zh-CN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582930" y="1325880"/>
            <a:ext cx="8542020" cy="762635"/>
          </a:xfrm>
        </p:spPr>
        <p:txBody>
          <a:bodyPr/>
          <a:p>
            <a:r>
              <a:rPr lang="en-US" altLang="zh-CN"/>
              <a:t>Throughput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No</a:t>
            </a:r>
            <a:r>
              <a:rPr lang="en-US" altLang="zh-CN">
                <a:sym typeface="+mn-ea"/>
              </a:rPr>
              <a:t> VLAN + 2 Layer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using wr0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9365"/>
            <a:ext cx="8542020" cy="663575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</p:txBody>
      </p:sp>
      <p:pic>
        <p:nvPicPr>
          <p:cNvPr id="5" name="图片 4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1748155"/>
            <a:ext cx="8780780" cy="5123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1973580"/>
            <a:ext cx="7814945" cy="455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2544 - 2 </a:t>
            </a:r>
            <a:r>
              <a:rPr lang="en-US" altLang="zh-CN">
                <a:sym typeface="+mn-ea"/>
              </a:rPr>
              <a:t>VLAN + 2 Layer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using wr0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Throughput 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792730" y="35236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7280" y="430784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4525" y="47771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6595" y="23514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0125" y="50660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00545" y="50692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0820" y="498284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1823085"/>
            <a:ext cx="7942580" cy="46335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2544 - 2</a:t>
            </a:r>
            <a:r>
              <a:rPr lang="en-US" altLang="zh-CN">
                <a:sym typeface="+mn-ea"/>
              </a:rPr>
              <a:t> VLAN + 2 Layer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using wr0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0355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0" y="49136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49263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4790" y="4905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204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1825" y="492442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}372SFIQ1O_1QNJV0RECH%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137795"/>
            <a:ext cx="4628515" cy="3933190"/>
          </a:xfrm>
          <a:prstGeom prst="rect">
            <a:avLst/>
          </a:prstGeom>
        </p:spPr>
      </p:pic>
      <p:pic>
        <p:nvPicPr>
          <p:cNvPr id="6" name="图片 5" descr=")JP[X6`)ERI4GDOVU1_%II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2660650"/>
            <a:ext cx="4609465" cy="3904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65065" y="397510"/>
            <a:ext cx="4978400" cy="585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WR switch</a:t>
            </a:r>
            <a:endParaRPr lang="en-US" altLang="zh-CN"/>
          </a:p>
          <a:p>
            <a:r>
              <a:rPr lang="en-US" altLang="zh-CN"/>
              <a:t>No VLAN</a:t>
            </a:r>
            <a:endParaRPr lang="en-US" altLang="zh-CN"/>
          </a:p>
          <a:p>
            <a:r>
              <a:rPr lang="en-US" altLang="zh-CN"/>
              <a:t>WR1 Port 0 &lt;=&gt; WR2 Port 1</a:t>
            </a:r>
            <a:endParaRPr lang="en-US" altLang="zh-CN"/>
          </a:p>
          <a:p>
            <a:pPr marL="285750" indent="-285750">
              <a:buFont typeface="Wingdings" charset="0"/>
              <a:buChar char="l"/>
            </a:pPr>
            <a:r>
              <a:rPr lang="en-US" altLang="zh-CN"/>
              <a:t>WR1 Port 3 produces 10Mbps random packets</a:t>
            </a:r>
            <a:endParaRPr lang="en-US" altLang="zh-CN"/>
          </a:p>
          <a:p>
            <a:r>
              <a:rPr lang="en-US" altLang="zh-CN">
                <a:sym typeface="+mn-ea"/>
              </a:rPr>
              <a:t>No packet 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random packets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/>
              <a:t>Packet loss</a:t>
            </a:r>
            <a:endParaRPr lang="en-US" altLang="zh-CN"/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WR1 Port 1 &lt;=&gt; WR2 Port 0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WR1 Port 3 produces 10Mbps random packets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Packet 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random packets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No packet loss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WR1 Port 1 &lt;=&gt; WR2 Port 1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WR1 Port 3 produces 10Mbps random packets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No packet 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random packets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No packet loss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marL="285750" indent="-285750">
              <a:buFont typeface="Wingdings" charset="0"/>
              <a:buChar char="Ø"/>
            </a:pPr>
            <a:r>
              <a:rPr lang="en-US" altLang="zh-CN"/>
              <a:t>wr0 receiving problem 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`83B]%ST6T6CZ0RA]{FQE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71780"/>
            <a:ext cx="4618990" cy="4152265"/>
          </a:xfrm>
          <a:prstGeom prst="rect">
            <a:avLst/>
          </a:prstGeom>
        </p:spPr>
      </p:pic>
      <p:pic>
        <p:nvPicPr>
          <p:cNvPr id="7" name="图片 6" descr="Z[H5N1$[U[0G)JMI85)C[J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95" y="2620645"/>
            <a:ext cx="4771390" cy="40855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5755" y="1839595"/>
            <a:ext cx="4374515" cy="28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06525" y="4166235"/>
            <a:ext cx="4490085" cy="283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肘形连接符 9"/>
          <p:cNvCxnSpPr/>
          <p:nvPr/>
        </p:nvCxnSpPr>
        <p:spPr>
          <a:xfrm rot="5400000" flipV="1">
            <a:off x="-201930" y="2270125"/>
            <a:ext cx="2508885" cy="1106170"/>
          </a:xfrm>
          <a:prstGeom prst="bentConnector3">
            <a:avLst>
              <a:gd name="adj1" fmla="val 101328"/>
            </a:avLst>
          </a:prstGeom>
          <a:ln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563245" y="2508250"/>
            <a:ext cx="2354580" cy="1569720"/>
          </a:xfrm>
          <a:prstGeom prst="bentConnector3">
            <a:avLst>
              <a:gd name="adj1" fmla="val 50027"/>
            </a:avLst>
          </a:prstGeom>
          <a:ln w="9525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59500" y="4065270"/>
            <a:ext cx="33451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10Mbps B2B VLAN random</a:t>
            </a:r>
            <a:endParaRPr lang="en-US" altLang="zh-CN">
              <a:sym typeface="+mn-ea"/>
            </a:endParaRPr>
          </a:p>
          <a:p>
            <a:r>
              <a:rPr lang="en-US" altLang="zh-CN"/>
              <a:t>100Mbps DM VLAN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947920" y="1786255"/>
            <a:ext cx="33451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10Mbps B2B VLAN random</a:t>
            </a:r>
            <a:endParaRPr lang="en-US" altLang="zh-CN"/>
          </a:p>
          <a:p>
            <a:r>
              <a:rPr lang="en-US" altLang="zh-CN">
                <a:sym typeface="+mn-ea"/>
              </a:rPr>
              <a:t>10Mbps B2B VLAN random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315710" y="4875530"/>
            <a:ext cx="344741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wr0 connection: packet loss</a:t>
            </a:r>
            <a:endParaRPr lang="en-US" altLang="zh-CN"/>
          </a:p>
          <a:p>
            <a:r>
              <a:rPr lang="en-US" altLang="zh-CN"/>
              <a:t>(both VLAN and No VLAN)</a:t>
            </a:r>
            <a:endParaRPr lang="en-US" altLang="zh-CN"/>
          </a:p>
          <a:p>
            <a:r>
              <a:rPr lang="en-US" altLang="zh-CN"/>
              <a:t>No wr0 connection: no packet loss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wr0 connection loses packet 1024-1518 bytes frame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64515" y="667385"/>
            <a:ext cx="9378950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WR switch</a:t>
            </a:r>
            <a:endParaRPr lang="en-US" altLang="zh-CN"/>
          </a:p>
          <a:p>
            <a:r>
              <a:rPr lang="en-US" altLang="zh-CN"/>
              <a:t>No VLAN</a:t>
            </a:r>
            <a:endParaRPr lang="en-US" altLang="zh-CN"/>
          </a:p>
          <a:p>
            <a:r>
              <a:rPr lang="en-US" altLang="zh-CN"/>
              <a:t>WR1 Port 0 &lt;=&gt; WR2 Port 1</a:t>
            </a:r>
            <a:endParaRPr lang="en-US" altLang="zh-CN"/>
          </a:p>
          <a:p>
            <a:pPr marL="285750" indent="-285750">
              <a:buFont typeface="Wingdings" charset="0"/>
              <a:buChar char="l"/>
            </a:pPr>
            <a:r>
              <a:rPr lang="en-US" altLang="zh-CN"/>
              <a:t>WR1 Port 3 produces 10Mbps packets 64-1516	</a:t>
            </a:r>
            <a:r>
              <a:rPr lang="en-US" altLang="zh-CN">
                <a:sym typeface="+mn-ea"/>
              </a:rPr>
              <a:t>No packet 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packets 64-1516	</a:t>
            </a:r>
            <a:r>
              <a:rPr lang="en-US" altLang="zh-CN"/>
              <a:t>Packet loss</a:t>
            </a:r>
            <a:endParaRPr lang="en-US" altLang="zh-CN"/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packets 128-512 bytes	No packet loss</a:t>
            </a:r>
            <a:endParaRPr lang="en-US" altLang="zh-CN"/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WR1 Port 1 &lt;=&gt; WR2 Port 0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WR1 Port 3 produces 10Mbps packets 64-1516	 Packet 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WR1 Port 3 produces 10Mbps packets 128-512	No packet 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packets 64-1516	No packet loss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WR1 Port 1 &lt;=&gt; WR2 Port 1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WR1 Port 3 produces 10Mbps random packets	No packet 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>
                <a:sym typeface="+mn-ea"/>
              </a:rPr>
              <a:t>WR2 Port 3 produces 10Mbps random packets	No packet loss</a:t>
            </a:r>
            <a:endParaRPr lang="en-US" altLang="zh-CN">
              <a:sym typeface="+mn-ea"/>
            </a:endParaRPr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marL="285750" indent="-285750">
              <a:buFont typeface="Wingdings" charset="0"/>
              <a:buChar char="Ø"/>
            </a:pPr>
            <a:r>
              <a:rPr lang="en-US" altLang="zh-CN"/>
              <a:t>wr0 receiving problem with frame length 64, 1024, 1280 and 1516 bytes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Test by Xena 2544 -</a:t>
            </a:r>
            <a:r>
              <a:rPr lang="en-US" altLang="zh-CN"/>
              <a:t>110 bytes packet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720" y="1640840"/>
            <a:ext cx="8542020" cy="511873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110 bytes packets with high/low priority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Throughput is 1Gbps</a:t>
            </a:r>
            <a:endParaRPr lang="en-US" altLang="zh-CN">
              <a:sym typeface="+mn-ea"/>
            </a:endParaRPr>
          </a:p>
          <a:p>
            <a:r>
              <a:rPr lang="en-US" altLang="zh-CN"/>
              <a:t>Packet loss is 0</a:t>
            </a:r>
            <a:endParaRPr lang="en-US" altLang="zh-CN"/>
          </a:p>
          <a:p>
            <a:endParaRPr lang="en-US" altLang="zh-CN"/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Packets with 110 bytes payload are OK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DM VLAN broadcast </a:t>
            </a:r>
            <a:r>
              <a:rPr lang="en-US" altLang="zh-CN" b="1" i="1">
                <a:solidFill>
                  <a:srgbClr val="FF0000"/>
                </a:solidFill>
                <a:sym typeface="+mn-ea"/>
              </a:rPr>
              <a:t>OK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DM VLAN unicast </a:t>
            </a:r>
            <a:r>
              <a:rPr lang="en-US" altLang="zh-CN" b="1" i="1">
                <a:solidFill>
                  <a:srgbClr val="FF0000"/>
                </a:solidFill>
              </a:rPr>
              <a:t>OK</a:t>
            </a:r>
            <a:endParaRPr lang="en-US" altLang="zh-CN" b="1" i="1">
              <a:solidFill>
                <a:srgbClr val="FF0000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B2B VLAN broadcast </a:t>
            </a:r>
            <a:r>
              <a:rPr lang="en-US" altLang="zh-CN" b="1" i="1">
                <a:solidFill>
                  <a:srgbClr val="FF0000"/>
                </a:solidFill>
              </a:rPr>
              <a:t>OK</a:t>
            </a:r>
            <a:endParaRPr lang="en-US" altLang="zh-CN" b="1" i="1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All of these packets do not lose. </a:t>
            </a:r>
            <a:endParaRPr lang="en-US" altLang="zh-CN" b="1" i="1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Latency ≤ 40us (with VLAN) 1Gbps</a:t>
            </a:r>
            <a:endParaRPr lang="en-US" altLang="zh-CN" b="1" i="1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</a:pPr>
            <a:r>
              <a:rPr lang="en-US" altLang="zh-CN" b="1" i="1">
                <a:solidFill>
                  <a:srgbClr val="FF0000"/>
                </a:solidFill>
              </a:rPr>
              <a:t>Jitter ≤ 30 us </a:t>
            </a:r>
            <a:r>
              <a:rPr lang="en-US" altLang="zh-CN" b="1" i="1">
                <a:solidFill>
                  <a:srgbClr val="FF0000"/>
                </a:solidFill>
                <a:sym typeface="+mn-ea"/>
              </a:rPr>
              <a:t> (with VLAN) 1Gbps</a:t>
            </a:r>
            <a:endParaRPr lang="en-US" altLang="zh-CN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697990"/>
            <a:ext cx="8888730" cy="4737735"/>
          </a:xfrm>
        </p:spPr>
        <p:txBody>
          <a:bodyPr>
            <a:normAutofit fontScale="90000" lnSpcReduction="10000"/>
          </a:bodyPr>
          <a:p>
            <a:r>
              <a:rPr lang="en-US" altLang="zh-CN">
                <a:solidFill>
                  <a:srgbClr val="FF0000"/>
                </a:solidFill>
                <a:latin typeface="Arial Black" charset="0"/>
                <a:sym typeface="+mn-ea"/>
              </a:rPr>
              <a:t>?</a:t>
            </a:r>
            <a:r>
              <a:rPr lang="en-US" altLang="zh-CN"/>
              <a:t>110 bytes frame DM VLAN + </a:t>
            </a:r>
            <a:r>
              <a:rPr lang="en-US" altLang="zh-CN">
                <a:solidFill>
                  <a:srgbClr val="FF0000"/>
                </a:solidFill>
                <a:latin typeface="Arial Black" charset="0"/>
                <a:sym typeface="+mn-ea"/>
              </a:rPr>
              <a:t>?</a:t>
            </a:r>
            <a:r>
              <a:rPr lang="en-US" altLang="zh-CN"/>
              <a:t>Random frame B2B VLAN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1 layer WR switch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No packets loss (high and low priority) when bandwidth ≤ 1Gbps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2 layer WR switch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No packet loss for high priority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r>
              <a:rPr lang="en-US" altLang="zh-CN"/>
              <a:t>Packet loss for low priority when bandwidth </a:t>
            </a:r>
            <a:r>
              <a:rPr lang="en-US" altLang="zh-CN">
                <a:sym typeface="+mn-ea"/>
              </a:rPr>
              <a:t>≤ 1Gbps (e.g. 100Mbps + 90Mbps)</a:t>
            </a:r>
            <a:endParaRPr lang="en-US" altLang="zh-CN">
              <a:sym typeface="+mn-ea"/>
            </a:endParaRPr>
          </a:p>
          <a:p>
            <a:pPr marL="457200" indent="-457200">
              <a:buFont typeface="Wingdings" charset="0"/>
              <a:buChar char="Ø"/>
            </a:pPr>
            <a:r>
              <a:rPr lang="en-US" altLang="zh-CN">
                <a:sym typeface="+mn-ea"/>
              </a:rPr>
              <a:t>Two WR switch connection dose not use port 1 (wr0) =&gt; no lost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wr0 of the WR switch could not work properly.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73229" y="273051"/>
            <a:ext cx="8541868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>
                <a:sym typeface="+mn-ea"/>
              </a:rPr>
              <a:t>Test by Xena Manager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829" y="403861"/>
            <a:ext cx="8541868" cy="1325565"/>
          </a:xfrm>
        </p:spPr>
        <p:txBody>
          <a:bodyPr/>
          <a:p>
            <a:pPr algn="ctr"/>
            <a:r>
              <a:rPr lang="en-US" altLang="zh-CN"/>
              <a:t>Simulation - Latency and jitter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45" y="2063750"/>
            <a:ext cx="8554085" cy="2651760"/>
          </a:xfrm>
        </p:spPr>
        <p:txBody>
          <a:bodyPr>
            <a:normAutofit lnSpcReduction="20000"/>
          </a:bodyPr>
          <a:p>
            <a:r>
              <a:rPr lang="en-US" altLang="zh-CN"/>
              <a:t>DM VLAN broadcast 100Mbps 11 packets/100us (3-5 normal)</a:t>
            </a:r>
            <a:endParaRPr lang="en-US" altLang="zh-CN"/>
          </a:p>
          <a:p>
            <a:r>
              <a:rPr lang="en-US" altLang="zh-CN"/>
              <a:t>DM VLAN unicast 10Mbps 3 packets/300us + 2 B2B packets/10ms</a:t>
            </a:r>
            <a:endParaRPr lang="en-US" altLang="zh-CN"/>
          </a:p>
          <a:p>
            <a:r>
              <a:rPr lang="en-US" altLang="zh-CN"/>
              <a:t>B2B VLAN 10 packets/10ms totally 28 packets/s</a:t>
            </a:r>
            <a:endParaRPr lang="en-US" altLang="zh-CN"/>
          </a:p>
          <a:p>
            <a:r>
              <a:rPr lang="en-US" altLang="zh-CN"/>
              <a:t>No noise</a:t>
            </a:r>
            <a:endParaRPr lang="en-US" altLang="zh-CN"/>
          </a:p>
          <a:p>
            <a:pPr marL="0" indent="0">
              <a:buFont typeface="Wingdings" charset="0"/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31190" y="4672330"/>
          <a:ext cx="81165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35"/>
                <a:gridCol w="2334895"/>
                <a:gridCol w="2052955"/>
                <a:gridCol w="2267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WR switch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Broadcast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Unicast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B2B VLAN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Layer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3.810us ± 1.298us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2.779us ± 312ns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3.930us ± 1.419us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t>2 Layer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en-US" sz="1800" b="0" u="none"/>
                        <a:t>  </a:t>
                      </a:r>
                      <a:r>
                        <a:rPr sz="1800" b="0" u="none"/>
                        <a:t>8.264us±3.030us</a:t>
                      </a:r>
                      <a:endParaRPr sz="1800" b="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5.209us ± 216ns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7.033us ± 1.752us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Layer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10.862us ± 3.367us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7.375us ± 312ns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9.342us ± 1.804us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1885950"/>
            <a:ext cx="7369810" cy="4299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No </a:t>
            </a:r>
            <a:r>
              <a:rPr lang="en-US" altLang="zh-CN">
                <a:sym typeface="+mn-ea"/>
              </a:rPr>
              <a:t>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688340"/>
          </a:xfrm>
        </p:spPr>
        <p:txBody>
          <a:bodyPr/>
          <a:p>
            <a:r>
              <a:rPr lang="en-US" altLang="zh-CN"/>
              <a:t>Throughput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40380" y="32766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5400" y="39979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0" y="44678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6705" y="469392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1250" y="47688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3265" y="480885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580" y="1952625"/>
            <a:ext cx="8554085" cy="265176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DM VLAN broadcast 100Mbps 11 packets/100us (3-5 normal)</a:t>
            </a:r>
            <a:endParaRPr lang="en-US" altLang="zh-CN"/>
          </a:p>
          <a:p>
            <a:r>
              <a:rPr lang="en-US" altLang="zh-CN">
                <a:sym typeface="+mn-ea"/>
              </a:rPr>
              <a:t>DM VLAN unicast 10Mbps 3 packets/300us + 2 B2B packets/10ms</a:t>
            </a:r>
            <a:endParaRPr lang="en-US" altLang="zh-CN"/>
          </a:p>
          <a:p>
            <a:r>
              <a:rPr lang="en-US" altLang="zh-CN">
                <a:sym typeface="+mn-ea"/>
              </a:rPr>
              <a:t>B2B VLAN 10 packets/10ms totally 28 packets/s</a:t>
            </a:r>
            <a:endParaRPr lang="en-US" altLang="zh-CN"/>
          </a:p>
          <a:p>
            <a:r>
              <a:rPr lang="en-US" altLang="zh-CN"/>
              <a:t>Low priority noise broadcast random 10Mbps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704850" y="4329430"/>
          <a:ext cx="8116570" cy="15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35"/>
                <a:gridCol w="2334895"/>
                <a:gridCol w="2163445"/>
                <a:gridCol w="21570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WR switch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Broadcast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Unicast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B2B VLAN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Layer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10.573</a:t>
                      </a:r>
                      <a:r>
                        <a:rPr lang="en-US"/>
                        <a:t>us </a:t>
                      </a:r>
                      <a:r>
                        <a:t>± 1</a:t>
                      </a:r>
                      <a:r>
                        <a:rPr lang="en-US"/>
                        <a:t>0</a:t>
                      </a:r>
                      <a:r>
                        <a:t>.532</a:t>
                      </a:r>
                      <a:r>
                        <a:rPr lang="en-US"/>
                        <a:t>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2.804us ± 336ns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11.579</a:t>
                      </a:r>
                      <a:r>
                        <a:rPr lang="en-US"/>
                        <a:t>us</a:t>
                      </a:r>
                      <a:r>
                        <a:t> ± 10.415</a:t>
                      </a:r>
                      <a:r>
                        <a:rPr lang="en-US"/>
                        <a:t>us</a:t>
                      </a:r>
                      <a:endParaRPr 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 algn="l">
                        <a:buNone/>
                      </a:pPr>
                      <a:r>
                        <a:t>2 Layer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en-US" sz="1800" b="0" u="none"/>
                        <a:t>  </a:t>
                      </a:r>
                      <a:r>
                        <a:rPr sz="1800" b="0" u="none"/>
                        <a:t>17.453us ± 12.460us</a:t>
                      </a:r>
                      <a:endParaRPr sz="1800" b="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5.594us ± 553ns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18.868us ± 13.903us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 Layer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20.002us ± 12.412us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18.848us ± 10.150us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21.466us ± 13.951us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829" y="403861"/>
            <a:ext cx="8541868" cy="1325565"/>
          </a:xfrm>
        </p:spPr>
        <p:txBody>
          <a:bodyPr/>
          <a:p>
            <a:pPr algn="ctr"/>
            <a:r>
              <a:rPr lang="en-US" altLang="zh-CN"/>
              <a:t>Simulation - Latency and jitter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2579" y="-1269"/>
            <a:ext cx="8541868" cy="1325565"/>
          </a:xfrm>
        </p:spPr>
        <p:txBody>
          <a:bodyPr/>
          <a:p>
            <a:r>
              <a:rPr lang="en-US" altLang="zh-CN"/>
              <a:t>Some test for latency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48310" y="1139825"/>
            <a:ext cx="10161905" cy="265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DM VLAN broadcast 100Mbps 11 packets/s</a:t>
            </a:r>
            <a:endParaRPr lang="en-US" altLang="zh-CN"/>
          </a:p>
          <a:p>
            <a:r>
              <a:rPr lang="en-US" altLang="zh-CN"/>
              <a:t>DM VLAN unicast 10Mbps 3 packets/s + 6 B2B packets/s</a:t>
            </a:r>
            <a:endParaRPr lang="en-US" altLang="zh-CN"/>
          </a:p>
          <a:p>
            <a:r>
              <a:rPr lang="en-US" altLang="zh-CN"/>
              <a:t>B2B VLAN 28 packets/s</a:t>
            </a:r>
            <a:endParaRPr lang="en-US" altLang="zh-CN"/>
          </a:p>
          <a:p>
            <a:r>
              <a:rPr lang="en-US" altLang="zh-CN"/>
              <a:t>Low priority noise broadcast random </a:t>
            </a:r>
            <a:r>
              <a:rPr lang="en-US" altLang="zh-CN">
                <a:solidFill>
                  <a:srgbClr val="FF0000"/>
                </a:solidFill>
                <a:latin typeface="Arial Black" charset="0"/>
              </a:rPr>
              <a:t>? use wr0 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39370" y="3275965"/>
          <a:ext cx="9806305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385"/>
                <a:gridCol w="801370"/>
                <a:gridCol w="1891030"/>
                <a:gridCol w="1991995"/>
                <a:gridCol w="1789430"/>
                <a:gridCol w="88709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 Layer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WR switch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Latency (B) /us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DM VLAN Latency (U) /us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B2B VLAN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Latency (B)/us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Pkg loss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 ports×1Mbps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800"/>
                        <a:t>32</a:t>
                      </a:r>
                      <a:r>
                        <a:rPr sz="1800"/>
                        <a:t>.030 ± </a:t>
                      </a:r>
                      <a:r>
                        <a:rPr lang="en-US" sz="1800"/>
                        <a:t>24</a:t>
                      </a:r>
                      <a:r>
                        <a:rPr sz="1800"/>
                        <a:t>.796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17.765 ± 12.556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19.565 ± 14.432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0.143%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ports×0.78Mbps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29.215 ± 23.958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17.717 ± 12.676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25.194 ± 20.109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0.029%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ports×0.56Mbps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28.878 ± 23.621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17.645 ± 12.652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18.796 ± 13.542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0.027%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ports×0.11Mbps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21.446 ± 16.188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17.910 ± 12.844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17.930 ± 12.844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0.013%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ports×0.089Mbps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20.074 ± 13.133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17.356 ± 12.315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18.747 ± 13.590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 ports×0.0797Mbps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30.394 ± 25,232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17.934 ± 12.820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27.527 ± 22.346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0.017%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肘形连接符 6"/>
          <p:cNvCxnSpPr/>
          <p:nvPr/>
        </p:nvCxnSpPr>
        <p:spPr>
          <a:xfrm rot="10800000" flipV="1">
            <a:off x="127635" y="2858135"/>
            <a:ext cx="453390" cy="394970"/>
          </a:xfrm>
          <a:prstGeom prst="bentConnector3">
            <a:avLst>
              <a:gd name="adj1" fmla="val 95238"/>
            </a:avLst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72745" y="6289675"/>
            <a:ext cx="7809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the same simulation of 1 layer WR switch, there is no packet loss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613535"/>
            <a:ext cx="8116570" cy="47351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</a:t>
            </a:r>
            <a:r>
              <a:rPr lang="en-US" altLang="zh-CN">
                <a:sym typeface="+mn-ea"/>
              </a:rPr>
              <a:t>No 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0355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0" y="49136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7410" y="493839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4025" y="49403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1380" y="203009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9840" y="4905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83450" y="48958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929765"/>
            <a:ext cx="7244715" cy="42265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2544 - 2 </a:t>
            </a:r>
            <a:r>
              <a:rPr lang="en-US" altLang="zh-CN">
                <a:sym typeface="+mn-ea"/>
              </a:rPr>
              <a:t>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Throughput 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40380" y="32766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5400" y="39979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0" y="446786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6705" y="469392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1250" y="47688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6590" y="480504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1904365"/>
            <a:ext cx="7609840" cy="4439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</a:t>
            </a:r>
            <a:r>
              <a:rPr lang="en-US" altLang="zh-CN">
                <a:sym typeface="+mn-ea"/>
              </a:rPr>
              <a:t>- 2 VLAN + 1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0355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0" y="49136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7410" y="493839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22595" y="494030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9840" y="4905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21855" y="49460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PFF})_BS8MRQ@WZHY350ZA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640840"/>
            <a:ext cx="9077325" cy="5067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1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No </a:t>
            </a:r>
            <a:r>
              <a:rPr lang="en-US" altLang="zh-CN">
                <a:sym typeface="+mn-ea"/>
              </a:rPr>
              <a:t>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595" y="1170305"/>
            <a:ext cx="8542020" cy="762635"/>
          </a:xfrm>
        </p:spPr>
        <p:txBody>
          <a:bodyPr/>
          <a:p>
            <a:r>
              <a:rPr lang="en-US" altLang="zh-CN"/>
              <a:t>Throughput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792730" y="35236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7280" y="430784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2480" y="47898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6595" y="23514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88430" y="50660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19035" y="50692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0700" y="5032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BPMOJ@O1]`3MYI6TD0G6(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1770380"/>
            <a:ext cx="9148445" cy="5253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 fontScale="90000"/>
          </a:bodyPr>
          <a:p>
            <a:r>
              <a:rPr lang="en-US" altLang="zh-CN"/>
              <a:t>Test by Xena 2544 - No</a:t>
            </a:r>
            <a:r>
              <a:rPr lang="en-US" altLang="zh-CN">
                <a:sym typeface="+mn-ea"/>
              </a:rPr>
              <a:t> 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9365"/>
            <a:ext cx="8542020" cy="663575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88970" y="532955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6220" y="533463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8720" y="534733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4080" y="22402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1030" y="536448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64170" y="532955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8370" y="53454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throughputplo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1815465"/>
            <a:ext cx="8464550" cy="49383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2544 - 2 </a:t>
            </a:r>
            <a:r>
              <a:rPr lang="en-US" altLang="zh-CN">
                <a:sym typeface="+mn-ea"/>
              </a:rPr>
              <a:t>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792730" y="35236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7280" y="430784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4525" y="47771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6595" y="235140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2540" y="507936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7555" y="505587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4325" y="50349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lossplo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1878965"/>
            <a:ext cx="7957820" cy="4642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4" y="105411"/>
            <a:ext cx="8541868" cy="1325565"/>
          </a:xfrm>
        </p:spPr>
        <p:txBody>
          <a:bodyPr>
            <a:normAutofit/>
          </a:bodyPr>
          <a:p>
            <a:r>
              <a:rPr lang="en-US" altLang="zh-CN"/>
              <a:t>Test by Xena 2544 - 2</a:t>
            </a:r>
            <a:r>
              <a:rPr lang="en-US" altLang="zh-CN">
                <a:sym typeface="+mn-ea"/>
              </a:rPr>
              <a:t> VLAN + 2 Layer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1268730"/>
            <a:ext cx="8542020" cy="2581910"/>
          </a:xfrm>
        </p:spPr>
        <p:txBody>
          <a:bodyPr/>
          <a:p>
            <a:r>
              <a:rPr lang="en-US" altLang="zh-CN"/>
              <a:t>Packet loss</a:t>
            </a:r>
            <a:endParaRPr lang="en-US" altLang="zh-CN"/>
          </a:p>
          <a:p>
            <a:pPr marL="457200" indent="-457200">
              <a:buFont typeface="Wingdings" charset="0"/>
              <a:buChar char="Ø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03550" y="490855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0" y="49136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492633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9310" y="4677410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4790" y="490537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2040" y="489521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1825" y="4924425"/>
            <a:ext cx="38544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Malgun Gothic" charset="0"/>
                <a:ea typeface="Malgun Gothic" charset="0"/>
                <a:sym typeface="+mn-ea"/>
              </a:rPr>
              <a:t>√</a:t>
            </a:r>
            <a:endParaRPr lang="zh-CN" altLang="en-US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4732</Words>
  <Application>Kingsoft Office WPP</Application>
  <PresentationFormat>宽屏</PresentationFormat>
  <Paragraphs>486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Test by Xena 2544 - No VLAN + 1 Layer  </vt:lpstr>
      <vt:lpstr>Test by Xena 2544 - No VLAN + 1 Layer  </vt:lpstr>
      <vt:lpstr>Test by Xena 2544 - 2 VLAN + 1 Layer  </vt:lpstr>
      <vt:lpstr>Test by Xena 2544 - 2 VLAN + 1 Layer  </vt:lpstr>
      <vt:lpstr>Test by Xena 2544 - No VLAN + 2 Layer  </vt:lpstr>
      <vt:lpstr>Test by Xena 2544 - No VLAN + 2 Layer  </vt:lpstr>
      <vt:lpstr>Test by Xena 2544 - 2 VLAN + 2 Layer  </vt:lpstr>
      <vt:lpstr>Test by Xena 2544 - 2 VLAN + 2 Layer  </vt:lpstr>
      <vt:lpstr>Test by Xena 2544 - No VLAN + 2 Layer  using wr0</vt:lpstr>
      <vt:lpstr>Test by Xena 2544 - No VLAN + 2 Layer  using wr0 </vt:lpstr>
      <vt:lpstr>Test by Xena 2544 - 2 VLAN + 2 Layer using wr0  </vt:lpstr>
      <vt:lpstr>Test by Xena 2544 - 2 VLAN + 2 Layer using wr0  </vt:lpstr>
      <vt:lpstr>PowerPoint 演示文稿</vt:lpstr>
      <vt:lpstr>PowerPoint 演示文稿</vt:lpstr>
      <vt:lpstr>PowerPoint 演示文稿</vt:lpstr>
      <vt:lpstr>Test by Xena 2544 -110 bytes packet </vt:lpstr>
      <vt:lpstr>PowerPoint 演示文稿</vt:lpstr>
      <vt:lpstr>Simulation - Latency and jitter</vt:lpstr>
      <vt:lpstr>Simulation - Latency and jitter</vt:lpstr>
      <vt:lpstr>Some test for latency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155</cp:revision>
  <dcterms:created xsi:type="dcterms:W3CDTF">2016-04-13T11:39:00Z</dcterms:created>
  <dcterms:modified xsi:type="dcterms:W3CDTF">2016-04-21T12:42:21Z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