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9" r:id="rId3"/>
    <p:sldId id="256" r:id="rId4"/>
    <p:sldId id="257" r:id="rId5"/>
    <p:sldId id="260" r:id="rId6"/>
    <p:sldId id="25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C355-7B1F-56C9-7E70-2428FC401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C38D25-7E67-0DEB-8208-41E11EFCE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E9F4FA-04B4-1C07-1358-509E359A6347}"/>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5" name="Footer Placeholder 4">
            <a:extLst>
              <a:ext uri="{FF2B5EF4-FFF2-40B4-BE49-F238E27FC236}">
                <a16:creationId xmlns:a16="http://schemas.microsoft.com/office/drawing/2014/main" id="{250348C1-9B79-ADEC-23B9-BCD0999D0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BCF2F-2DF4-6F98-89AD-1DE58EE1B1BF}"/>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3854166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140A-BC9C-5D0D-336D-E1190D16C0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229C4-EB1D-5574-DDD6-F0C98347BD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53D94-7BCD-0691-5D26-97CCA557D11F}"/>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5" name="Footer Placeholder 4">
            <a:extLst>
              <a:ext uri="{FF2B5EF4-FFF2-40B4-BE49-F238E27FC236}">
                <a16:creationId xmlns:a16="http://schemas.microsoft.com/office/drawing/2014/main" id="{6F0D6E8B-AA93-DDB5-ACCD-2820612CE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6229A-75CD-9E20-4C62-FC75B78BC73A}"/>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211857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95B61-02DE-BDAD-0D0F-7E3774185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805DA6-B679-6422-9CF7-740CB65F0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F12C61-269D-0C1E-E47C-11A8F87D873C}"/>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5" name="Footer Placeholder 4">
            <a:extLst>
              <a:ext uri="{FF2B5EF4-FFF2-40B4-BE49-F238E27FC236}">
                <a16:creationId xmlns:a16="http://schemas.microsoft.com/office/drawing/2014/main" id="{1362B74C-51B6-223A-50A9-359B6C372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7E72E-EDB8-223F-7558-1D7CCFE4CA40}"/>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137969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0E55-03A4-62E0-FBD6-2D15B84BD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8E37B-B4D9-EB62-511F-905D0B742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CC971-7D1E-0D4B-2ECB-6C5BD0554F48}"/>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5" name="Footer Placeholder 4">
            <a:extLst>
              <a:ext uri="{FF2B5EF4-FFF2-40B4-BE49-F238E27FC236}">
                <a16:creationId xmlns:a16="http://schemas.microsoft.com/office/drawing/2014/main" id="{5CE18BEB-69C1-A707-4A96-D1D3288BE7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08E4F-64BA-402B-531D-39DAA7425D3C}"/>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410606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A52D-50CC-CC75-7F6E-3B975A85F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C713A4-CA35-3BE7-62E1-9F96C52C9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64C84D-A36C-15DB-84D2-5B6453E2072C}"/>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5" name="Footer Placeholder 4">
            <a:extLst>
              <a:ext uri="{FF2B5EF4-FFF2-40B4-BE49-F238E27FC236}">
                <a16:creationId xmlns:a16="http://schemas.microsoft.com/office/drawing/2014/main" id="{D03D1AD0-2D9C-5105-6927-F3D87BDE65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6180F-2D3D-AE4B-1CA1-9B3FC09BF4F9}"/>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177156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0C46-62BF-FBF6-97BE-DB281DE61A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AAC28-4803-3A3D-FAE1-45B6AED13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BC32F5-464C-8592-4A5E-00FE1E5689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279701-9B2A-3A5B-1702-1284BB73C49B}"/>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6" name="Footer Placeholder 5">
            <a:extLst>
              <a:ext uri="{FF2B5EF4-FFF2-40B4-BE49-F238E27FC236}">
                <a16:creationId xmlns:a16="http://schemas.microsoft.com/office/drawing/2014/main" id="{E2C0D456-7EDE-6B4E-5AE3-836CA8C666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2B2CED-6536-C8BC-A7A4-DD8002566D66}"/>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268031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62F-AD4C-E20C-4D7D-575C25A33F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B488BA-99A0-1D73-2BCF-CFFA0D3F4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CBE0C-9F78-7950-DCC8-040419B8E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3625EE-333E-89A8-5AE1-D424D0756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756804-AF71-EAC5-C871-4E32577C3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0AB80-081C-BD95-DB9C-8CEF87C258A2}"/>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8" name="Footer Placeholder 7">
            <a:extLst>
              <a:ext uri="{FF2B5EF4-FFF2-40B4-BE49-F238E27FC236}">
                <a16:creationId xmlns:a16="http://schemas.microsoft.com/office/drawing/2014/main" id="{266A0F1D-8238-9389-6B48-FABC900C6A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137BA3-15E2-5694-C786-1170EC4F9426}"/>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402002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BE3E-523F-0E12-E98E-732BC75018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354290-4964-42DE-21CE-12131A2D4A69}"/>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4" name="Footer Placeholder 3">
            <a:extLst>
              <a:ext uri="{FF2B5EF4-FFF2-40B4-BE49-F238E27FC236}">
                <a16:creationId xmlns:a16="http://schemas.microsoft.com/office/drawing/2014/main" id="{BA64D07D-D190-C55A-C614-E03DD7C9B8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D2AE6A-F0A5-E38C-5937-97164E349023}"/>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341120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6D01A-AF16-595D-07C3-FA0D34702B17}"/>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3" name="Footer Placeholder 2">
            <a:extLst>
              <a:ext uri="{FF2B5EF4-FFF2-40B4-BE49-F238E27FC236}">
                <a16:creationId xmlns:a16="http://schemas.microsoft.com/office/drawing/2014/main" id="{1A5BE808-31C2-1A1D-9053-D6211883C3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B95C14-3BF9-C2EC-BF92-96003F2C6DC5}"/>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48903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91AB-3D9E-5D29-0BA6-1B6FD657F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39C4E1-29E0-A1A2-5058-B3A619294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21CB15-481D-10DF-364F-F0373E4C3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77552-D946-DBBE-CDEA-3B44FA84D078}"/>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6" name="Footer Placeholder 5">
            <a:extLst>
              <a:ext uri="{FF2B5EF4-FFF2-40B4-BE49-F238E27FC236}">
                <a16:creationId xmlns:a16="http://schemas.microsoft.com/office/drawing/2014/main" id="{B30C5CF1-05EA-DDFB-108F-48A32EE76F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D050D5-8632-B31A-F77F-657F387EED59}"/>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406248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FB87-28C0-FFF3-3EA7-96929ED7D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A56EA3-6B7E-26B4-2DC6-CC117431C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F054F-14B7-F003-1AE0-972860E5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AD9F3-F2D1-34B8-B005-819CDBCB50E4}"/>
              </a:ext>
            </a:extLst>
          </p:cNvPr>
          <p:cNvSpPr>
            <a:spLocks noGrp="1"/>
          </p:cNvSpPr>
          <p:nvPr>
            <p:ph type="dt" sz="half" idx="10"/>
          </p:nvPr>
        </p:nvSpPr>
        <p:spPr/>
        <p:txBody>
          <a:bodyPr/>
          <a:lstStyle/>
          <a:p>
            <a:fld id="{7EBC8505-CFE6-40DD-963B-6DD0FAD4A7EC}" type="datetimeFigureOut">
              <a:rPr lang="en-IN" smtClean="0"/>
              <a:t>02-13-2024</a:t>
            </a:fld>
            <a:endParaRPr lang="en-IN"/>
          </a:p>
        </p:txBody>
      </p:sp>
      <p:sp>
        <p:nvSpPr>
          <p:cNvPr id="6" name="Footer Placeholder 5">
            <a:extLst>
              <a:ext uri="{FF2B5EF4-FFF2-40B4-BE49-F238E27FC236}">
                <a16:creationId xmlns:a16="http://schemas.microsoft.com/office/drawing/2014/main" id="{11C0406E-F92B-F0B3-8F89-1E1B5BE3A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4267E5-BE98-20BB-74FE-109214649008}"/>
              </a:ext>
            </a:extLst>
          </p:cNvPr>
          <p:cNvSpPr>
            <a:spLocks noGrp="1"/>
          </p:cNvSpPr>
          <p:nvPr>
            <p:ph type="sldNum" sz="quarter" idx="12"/>
          </p:nvPr>
        </p:nvSpPr>
        <p:spPr/>
        <p:txBody>
          <a:bodyPr/>
          <a:lstStyle/>
          <a:p>
            <a:fld id="{889D2171-C6EB-42D3-B9D3-A6066296EAD3}" type="slidenum">
              <a:rPr lang="en-IN" smtClean="0"/>
              <a:t>‹#›</a:t>
            </a:fld>
            <a:endParaRPr lang="en-IN"/>
          </a:p>
        </p:txBody>
      </p:sp>
    </p:spTree>
    <p:extLst>
      <p:ext uri="{BB962C8B-B14F-4D97-AF65-F5344CB8AC3E}">
        <p14:creationId xmlns:p14="http://schemas.microsoft.com/office/powerpoint/2010/main" val="359614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31A97-EA0B-1584-DD8B-E5BC0BA17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16AE91-65B3-EF15-3E4D-21419297F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E6425-E7B7-77B9-0DB9-C7C6D97F6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C8505-CFE6-40DD-963B-6DD0FAD4A7EC}" type="datetimeFigureOut">
              <a:rPr lang="en-IN" smtClean="0"/>
              <a:t>02-13-2024</a:t>
            </a:fld>
            <a:endParaRPr lang="en-IN"/>
          </a:p>
        </p:txBody>
      </p:sp>
      <p:sp>
        <p:nvSpPr>
          <p:cNvPr id="5" name="Footer Placeholder 4">
            <a:extLst>
              <a:ext uri="{FF2B5EF4-FFF2-40B4-BE49-F238E27FC236}">
                <a16:creationId xmlns:a16="http://schemas.microsoft.com/office/drawing/2014/main" id="{4E58B91C-6CA6-C92A-63F1-5390D00D3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271CD5-D2B1-0EA3-4C06-57714BE20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D2171-C6EB-42D3-B9D3-A6066296EAD3}" type="slidenum">
              <a:rPr lang="en-IN" smtClean="0"/>
              <a:t>‹#›</a:t>
            </a:fld>
            <a:endParaRPr lang="en-IN"/>
          </a:p>
        </p:txBody>
      </p:sp>
    </p:spTree>
    <p:extLst>
      <p:ext uri="{BB962C8B-B14F-4D97-AF65-F5344CB8AC3E}">
        <p14:creationId xmlns:p14="http://schemas.microsoft.com/office/powerpoint/2010/main" val="227580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7C5E8C-C527-2DA1-C2BC-020FAA3B20D1}"/>
              </a:ext>
            </a:extLst>
          </p:cNvPr>
          <p:cNvSpPr txBox="1"/>
          <p:nvPr/>
        </p:nvSpPr>
        <p:spPr>
          <a:xfrm>
            <a:off x="881743" y="729344"/>
            <a:ext cx="10668000" cy="3447098"/>
          </a:xfrm>
          <a:prstGeom prst="rect">
            <a:avLst/>
          </a:prstGeom>
          <a:noFill/>
        </p:spPr>
        <p:txBody>
          <a:bodyPr wrap="square" rtlCol="0">
            <a:spAutoFit/>
          </a:bodyPr>
          <a:lstStyle/>
          <a:p>
            <a:r>
              <a:rPr lang="en-IN" sz="4000" b="1" dirty="0"/>
              <a:t>Knowledge sharing</a:t>
            </a:r>
          </a:p>
          <a:p>
            <a:endParaRPr lang="en-IN" dirty="0"/>
          </a:p>
          <a:p>
            <a:pPr marL="800100" lvl="1" indent="-342900">
              <a:buFont typeface="+mj-lt"/>
              <a:buAutoNum type="arabicPeriod"/>
            </a:pPr>
            <a:r>
              <a:rPr lang="en-IN" sz="3200" dirty="0"/>
              <a:t>Introduction of API</a:t>
            </a:r>
          </a:p>
          <a:p>
            <a:pPr marL="800100" lvl="1" indent="-342900">
              <a:buFont typeface="+mj-lt"/>
              <a:buAutoNum type="arabicPeriod"/>
            </a:pPr>
            <a:endParaRPr lang="en-IN" sz="3200" dirty="0"/>
          </a:p>
          <a:p>
            <a:pPr marL="800100" lvl="1" indent="-342900">
              <a:buFont typeface="+mj-lt"/>
              <a:buAutoNum type="arabicPeriod"/>
            </a:pPr>
            <a:r>
              <a:rPr lang="en-IN" sz="3200" dirty="0"/>
              <a:t>API development </a:t>
            </a:r>
            <a:r>
              <a:rPr lang="en-IN" sz="3200"/>
              <a:t>using Flask </a:t>
            </a:r>
            <a:endParaRPr lang="en-IN" sz="3200" dirty="0"/>
          </a:p>
          <a:p>
            <a:pPr marL="800100" lvl="1" indent="-342900">
              <a:buFont typeface="+mj-lt"/>
              <a:buAutoNum type="arabicPeriod"/>
            </a:pPr>
            <a:endParaRPr lang="en-IN" sz="3200" dirty="0"/>
          </a:p>
          <a:p>
            <a:pPr marL="800100" lvl="1" indent="-342900">
              <a:buFont typeface="+mj-lt"/>
              <a:buAutoNum type="arabicPeriod"/>
            </a:pPr>
            <a:r>
              <a:rPr lang="en-IN" sz="3200" dirty="0"/>
              <a:t>API Deployment</a:t>
            </a:r>
          </a:p>
        </p:txBody>
      </p:sp>
    </p:spTree>
    <p:extLst>
      <p:ext uri="{BB962C8B-B14F-4D97-AF65-F5344CB8AC3E}">
        <p14:creationId xmlns:p14="http://schemas.microsoft.com/office/powerpoint/2010/main" val="141479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FF541-C2EE-E42F-94A6-43ACABA75EDF}"/>
              </a:ext>
            </a:extLst>
          </p:cNvPr>
          <p:cNvSpPr txBox="1"/>
          <p:nvPr/>
        </p:nvSpPr>
        <p:spPr>
          <a:xfrm>
            <a:off x="141515" y="304800"/>
            <a:ext cx="7195456" cy="707886"/>
          </a:xfrm>
          <a:prstGeom prst="rect">
            <a:avLst/>
          </a:prstGeom>
          <a:noFill/>
        </p:spPr>
        <p:txBody>
          <a:bodyPr wrap="square" rtlCol="0">
            <a:spAutoFit/>
          </a:bodyPr>
          <a:lstStyle/>
          <a:p>
            <a:r>
              <a:rPr lang="en-IN" sz="4000" dirty="0"/>
              <a:t>Demo</a:t>
            </a:r>
          </a:p>
        </p:txBody>
      </p:sp>
      <p:sp>
        <p:nvSpPr>
          <p:cNvPr id="3" name="TextBox 2">
            <a:extLst>
              <a:ext uri="{FF2B5EF4-FFF2-40B4-BE49-F238E27FC236}">
                <a16:creationId xmlns:a16="http://schemas.microsoft.com/office/drawing/2014/main" id="{772812B9-EAE9-4298-FAF1-FD933D41A662}"/>
              </a:ext>
            </a:extLst>
          </p:cNvPr>
          <p:cNvSpPr txBox="1"/>
          <p:nvPr/>
        </p:nvSpPr>
        <p:spPr>
          <a:xfrm>
            <a:off x="353786" y="1349829"/>
            <a:ext cx="11484428" cy="5078313"/>
          </a:xfrm>
          <a:prstGeom prst="rect">
            <a:avLst/>
          </a:prstGeom>
          <a:noFill/>
        </p:spPr>
        <p:txBody>
          <a:bodyPr wrap="square" rtlCol="0">
            <a:spAutoFit/>
          </a:bodyPr>
          <a:lstStyle/>
          <a:p>
            <a:pPr marL="342900" indent="-342900">
              <a:buFont typeface="+mj-lt"/>
              <a:buAutoNum type="arabicPeriod"/>
            </a:pPr>
            <a:r>
              <a:rPr lang="en-IN" dirty="0"/>
              <a:t>Hello world</a:t>
            </a:r>
          </a:p>
          <a:p>
            <a:r>
              <a:rPr lang="en-US" b="0" dirty="0">
                <a:effectLst/>
                <a:latin typeface="Consolas" panose="020B0609020204030204" pitchFamily="49" charset="0"/>
              </a:rPr>
              <a:t>@app.route("/") </a:t>
            </a:r>
          </a:p>
          <a:p>
            <a:r>
              <a:rPr lang="en-US" b="0" dirty="0">
                <a:effectLst/>
                <a:latin typeface="Consolas" panose="020B0609020204030204" pitchFamily="49" charset="0"/>
              </a:rPr>
              <a:t>def </a:t>
            </a:r>
            <a:r>
              <a:rPr lang="en-US" b="0" dirty="0" err="1">
                <a:effectLst/>
                <a:latin typeface="Consolas" panose="020B0609020204030204" pitchFamily="49" charset="0"/>
              </a:rPr>
              <a:t>hello_world</a:t>
            </a:r>
            <a:r>
              <a:rPr lang="en-US" b="0" dirty="0">
                <a:effectLst/>
                <a:latin typeface="Consolas" panose="020B0609020204030204" pitchFamily="49" charset="0"/>
              </a:rPr>
              <a:t>():</a:t>
            </a:r>
          </a:p>
          <a:p>
            <a:r>
              <a:rPr lang="en-US" b="0" dirty="0">
                <a:effectLst/>
                <a:latin typeface="Consolas" panose="020B0609020204030204" pitchFamily="49" charset="0"/>
              </a:rPr>
              <a:t>    return "&lt;p&gt;Hello, World!&lt;/p&gt;“</a:t>
            </a:r>
          </a:p>
          <a:p>
            <a:endParaRPr lang="en-US" dirty="0">
              <a:latin typeface="Consolas" panose="020B0609020204030204" pitchFamily="49" charset="0"/>
            </a:endParaRPr>
          </a:p>
          <a:p>
            <a:r>
              <a:rPr lang="en-US" b="0" dirty="0">
                <a:effectLst/>
                <a:latin typeface="Consolas" panose="020B0609020204030204" pitchFamily="49" charset="0"/>
              </a:rPr>
              <a:t>2 Name</a:t>
            </a:r>
          </a:p>
          <a:p>
            <a:endParaRPr lang="en-US" dirty="0">
              <a:latin typeface="Consolas" panose="020B0609020204030204" pitchFamily="49" charset="0"/>
            </a:endParaRPr>
          </a:p>
          <a:p>
            <a:r>
              <a:rPr lang="en-US" b="0" dirty="0">
                <a:effectLst/>
                <a:latin typeface="Consolas" panose="020B0609020204030204" pitchFamily="49" charset="0"/>
              </a:rPr>
              <a:t>@app.route('/name',methods=['GET'])   # end point</a:t>
            </a:r>
          </a:p>
          <a:p>
            <a:r>
              <a:rPr lang="en-US" b="0" dirty="0">
                <a:effectLst/>
                <a:latin typeface="Consolas" panose="020B0609020204030204" pitchFamily="49" charset="0"/>
              </a:rPr>
              <a:t>def </a:t>
            </a:r>
            <a:r>
              <a:rPr lang="en-US" b="0" dirty="0" err="1">
                <a:effectLst/>
                <a:latin typeface="Consolas" panose="020B0609020204030204" pitchFamily="49" charset="0"/>
              </a:rPr>
              <a:t>my_name</a:t>
            </a:r>
            <a:r>
              <a:rPr lang="en-US" b="0" dirty="0">
                <a:effectLst/>
                <a:latin typeface="Consolas" panose="020B0609020204030204" pitchFamily="49" charset="0"/>
              </a:rPr>
              <a:t>():</a:t>
            </a:r>
          </a:p>
          <a:p>
            <a:r>
              <a:rPr lang="en-US" b="0" dirty="0">
                <a:effectLst/>
                <a:latin typeface="Consolas" panose="020B0609020204030204" pitchFamily="49" charset="0"/>
              </a:rPr>
              <a:t>    return "&lt;p&gt;My name is Baijnath&lt;/p&gt;“</a:t>
            </a:r>
          </a:p>
          <a:p>
            <a:endParaRPr lang="en-US" dirty="0">
              <a:latin typeface="Consolas" panose="020B0609020204030204" pitchFamily="49" charset="0"/>
            </a:endParaRPr>
          </a:p>
          <a:p>
            <a:r>
              <a:rPr lang="en-US" b="0" dirty="0">
                <a:effectLst/>
                <a:latin typeface="Consolas" panose="020B0609020204030204" pitchFamily="49" charset="0"/>
              </a:rPr>
              <a:t>3 </a:t>
            </a:r>
            <a:r>
              <a:rPr lang="en-US" b="0" dirty="0" err="1">
                <a:effectLst/>
                <a:latin typeface="Consolas" panose="020B0609020204030204" pitchFamily="49" charset="0"/>
              </a:rPr>
              <a:t>Add_number</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latin typeface="Consolas" panose="020B0609020204030204" pitchFamily="49" charset="0"/>
            </a:endParaRPr>
          </a:p>
          <a:p>
            <a:r>
              <a:rPr lang="en-US" b="0" dirty="0">
                <a:effectLst/>
                <a:latin typeface="Consolas" panose="020B0609020204030204" pitchFamily="49" charset="0"/>
              </a:rPr>
              <a:t>4 </a:t>
            </a:r>
            <a:r>
              <a:rPr lang="en-US" b="0" dirty="0" err="1">
                <a:effectLst/>
                <a:latin typeface="Consolas" panose="020B0609020204030204" pitchFamily="49" charset="0"/>
              </a:rPr>
              <a:t>get_data</a:t>
            </a:r>
            <a:endParaRPr lang="en-US"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288462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FF541-C2EE-E42F-94A6-43ACABA75EDF}"/>
              </a:ext>
            </a:extLst>
          </p:cNvPr>
          <p:cNvSpPr txBox="1"/>
          <p:nvPr/>
        </p:nvSpPr>
        <p:spPr>
          <a:xfrm>
            <a:off x="141514" y="304800"/>
            <a:ext cx="11963399" cy="707886"/>
          </a:xfrm>
          <a:prstGeom prst="rect">
            <a:avLst/>
          </a:prstGeom>
          <a:noFill/>
        </p:spPr>
        <p:txBody>
          <a:bodyPr wrap="square" rtlCol="0">
            <a:spAutoFit/>
          </a:bodyPr>
          <a:lstStyle/>
          <a:p>
            <a:pPr algn="ctr"/>
            <a:r>
              <a:rPr lang="en-IN" sz="4000" dirty="0"/>
              <a:t>Deployment</a:t>
            </a:r>
          </a:p>
        </p:txBody>
      </p:sp>
      <p:sp>
        <p:nvSpPr>
          <p:cNvPr id="3" name="TextBox 2">
            <a:extLst>
              <a:ext uri="{FF2B5EF4-FFF2-40B4-BE49-F238E27FC236}">
                <a16:creationId xmlns:a16="http://schemas.microsoft.com/office/drawing/2014/main" id="{420504B3-9E5E-2493-189D-C303765B17CE}"/>
              </a:ext>
            </a:extLst>
          </p:cNvPr>
          <p:cNvSpPr txBox="1"/>
          <p:nvPr/>
        </p:nvSpPr>
        <p:spPr>
          <a:xfrm>
            <a:off x="239486" y="1262743"/>
            <a:ext cx="11734800" cy="2431435"/>
          </a:xfrm>
          <a:prstGeom prst="rect">
            <a:avLst/>
          </a:prstGeom>
          <a:noFill/>
        </p:spPr>
        <p:txBody>
          <a:bodyPr wrap="square" rtlCol="0">
            <a:spAutoFit/>
          </a:bodyPr>
          <a:lstStyle/>
          <a:p>
            <a:r>
              <a:rPr lang="en-IN" sz="4000" b="1" dirty="0"/>
              <a:t>Options for Deployment:- </a:t>
            </a:r>
          </a:p>
          <a:p>
            <a:pPr marL="1200150" lvl="2" indent="-285750">
              <a:buFont typeface="Arial" panose="020B0604020202020204" pitchFamily="34" charset="0"/>
              <a:buChar char="•"/>
            </a:pPr>
            <a:r>
              <a:rPr lang="en-IN" sz="2800" dirty="0"/>
              <a:t>Local Git</a:t>
            </a:r>
          </a:p>
          <a:p>
            <a:pPr marL="1200150" lvl="2" indent="-285750">
              <a:buFont typeface="Arial" panose="020B0604020202020204" pitchFamily="34" charset="0"/>
              <a:buChar char="•"/>
            </a:pPr>
            <a:r>
              <a:rPr lang="en-IN" sz="2800" dirty="0"/>
              <a:t>GitHub</a:t>
            </a:r>
          </a:p>
          <a:p>
            <a:pPr marL="1200150" lvl="2" indent="-285750">
              <a:buFont typeface="Arial" panose="020B0604020202020204" pitchFamily="34" charset="0"/>
              <a:buChar char="•"/>
            </a:pPr>
            <a:r>
              <a:rPr lang="en-IN" sz="2800" dirty="0"/>
              <a:t>Azure web </a:t>
            </a:r>
          </a:p>
          <a:p>
            <a:pPr marL="1200150" lvl="2" indent="-285750">
              <a:buFont typeface="Arial" panose="020B0604020202020204" pitchFamily="34" charset="0"/>
              <a:buChar char="•"/>
            </a:pPr>
            <a:r>
              <a:rPr lang="en-IN" sz="2800" dirty="0"/>
              <a:t>Power shell</a:t>
            </a:r>
          </a:p>
        </p:txBody>
      </p:sp>
    </p:spTree>
    <p:extLst>
      <p:ext uri="{BB962C8B-B14F-4D97-AF65-F5344CB8AC3E}">
        <p14:creationId xmlns:p14="http://schemas.microsoft.com/office/powerpoint/2010/main" val="314333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FF541-C2EE-E42F-94A6-43ACABA75EDF}"/>
              </a:ext>
            </a:extLst>
          </p:cNvPr>
          <p:cNvSpPr txBox="1"/>
          <p:nvPr/>
        </p:nvSpPr>
        <p:spPr>
          <a:xfrm>
            <a:off x="141514" y="304800"/>
            <a:ext cx="11963399" cy="707886"/>
          </a:xfrm>
          <a:prstGeom prst="rect">
            <a:avLst/>
          </a:prstGeom>
          <a:noFill/>
        </p:spPr>
        <p:txBody>
          <a:bodyPr wrap="square" rtlCol="0">
            <a:spAutoFit/>
          </a:bodyPr>
          <a:lstStyle/>
          <a:p>
            <a:pPr algn="ctr"/>
            <a:r>
              <a:rPr lang="en-IN" sz="4000" dirty="0"/>
              <a:t>Deployment on Azure</a:t>
            </a:r>
          </a:p>
        </p:txBody>
      </p:sp>
      <p:sp>
        <p:nvSpPr>
          <p:cNvPr id="3" name="TextBox 2">
            <a:extLst>
              <a:ext uri="{FF2B5EF4-FFF2-40B4-BE49-F238E27FC236}">
                <a16:creationId xmlns:a16="http://schemas.microsoft.com/office/drawing/2014/main" id="{420504B3-9E5E-2493-189D-C303765B17CE}"/>
              </a:ext>
            </a:extLst>
          </p:cNvPr>
          <p:cNvSpPr txBox="1"/>
          <p:nvPr/>
        </p:nvSpPr>
        <p:spPr>
          <a:xfrm>
            <a:off x="239486" y="1262743"/>
            <a:ext cx="11734800" cy="4247317"/>
          </a:xfrm>
          <a:prstGeom prst="rect">
            <a:avLst/>
          </a:prstGeom>
          <a:noFill/>
        </p:spPr>
        <p:txBody>
          <a:bodyPr wrap="square" rtlCol="0">
            <a:spAutoFit/>
          </a:bodyPr>
          <a:lstStyle/>
          <a:p>
            <a:r>
              <a:rPr lang="en-IN" b="1" dirty="0"/>
              <a:t>Create Resource group :- </a:t>
            </a:r>
            <a:r>
              <a:rPr lang="en-IN" dirty="0"/>
              <a:t>A resource group is </a:t>
            </a:r>
            <a:r>
              <a:rPr lang="en-IN" b="1" dirty="0"/>
              <a:t>a container that holds related resources for an Azure solution</a:t>
            </a:r>
            <a:r>
              <a:rPr lang="en-IN" dirty="0"/>
              <a:t>. </a:t>
            </a:r>
          </a:p>
          <a:p>
            <a:endParaRPr lang="en-IN" dirty="0"/>
          </a:p>
          <a:p>
            <a:r>
              <a:rPr lang="en-IN" b="1" dirty="0"/>
              <a:t>Create Web App :- </a:t>
            </a:r>
            <a:r>
              <a:rPr lang="en-US" dirty="0"/>
              <a:t>A fully managed platform for building and hosting web applications using popular programming languages such as .NET, Java, Node.js, Python, and PHP. It includes features like automatic scaling, load balancing, traffic management, continuous deployment, and monitoring. </a:t>
            </a:r>
            <a:endParaRPr lang="en-IN" b="1" dirty="0"/>
          </a:p>
          <a:p>
            <a:endParaRPr lang="en-IN" dirty="0"/>
          </a:p>
          <a:p>
            <a:r>
              <a:rPr lang="en-IN" b="1" dirty="0"/>
              <a:t>Create App Service Plan:- </a:t>
            </a:r>
            <a:r>
              <a:rPr lang="en-IN" dirty="0"/>
              <a:t>An App Service plan </a:t>
            </a:r>
            <a:r>
              <a:rPr lang="en-IN" b="1" dirty="0"/>
              <a:t>defines a set of compute resources for a web app to run</a:t>
            </a:r>
            <a:r>
              <a:rPr lang="en-IN" dirty="0"/>
              <a:t>.</a:t>
            </a:r>
          </a:p>
          <a:p>
            <a:r>
              <a:rPr lang="en-IN" dirty="0"/>
              <a:t>	</a:t>
            </a:r>
            <a:r>
              <a:rPr lang="en-US" dirty="0"/>
              <a:t>Each App Service plan defines:</a:t>
            </a:r>
            <a:endParaRPr lang="en-IN" dirty="0"/>
          </a:p>
          <a:p>
            <a:r>
              <a:rPr lang="en-IN" dirty="0"/>
              <a:t>		</a:t>
            </a:r>
            <a:r>
              <a:rPr lang="en-US" dirty="0"/>
              <a:t>Operating System (Windows, Linux)</a:t>
            </a:r>
          </a:p>
          <a:p>
            <a:pPr marL="2114550" lvl="4" indent="-285750">
              <a:buFont typeface="Arial" panose="020B0604020202020204" pitchFamily="34" charset="0"/>
              <a:buChar char="•"/>
            </a:pPr>
            <a:r>
              <a:rPr lang="en-US" dirty="0"/>
              <a:t>Region (West US, East US, and so on)</a:t>
            </a:r>
          </a:p>
          <a:p>
            <a:pPr marL="2114550" lvl="4" indent="-285750">
              <a:buFont typeface="Arial" panose="020B0604020202020204" pitchFamily="34" charset="0"/>
              <a:buChar char="•"/>
            </a:pPr>
            <a:r>
              <a:rPr lang="en-US" dirty="0"/>
              <a:t>Number of VM instances</a:t>
            </a:r>
          </a:p>
          <a:p>
            <a:pPr marL="2114550" lvl="4" indent="-285750">
              <a:buFont typeface="Arial" panose="020B0604020202020204" pitchFamily="34" charset="0"/>
              <a:buChar char="•"/>
            </a:pPr>
            <a:r>
              <a:rPr lang="en-US" dirty="0"/>
              <a:t>Size of VM instances (Small, Medium, Large)</a:t>
            </a:r>
          </a:p>
          <a:p>
            <a:pPr marL="2114550" lvl="4" indent="-285750">
              <a:buFont typeface="Arial" panose="020B0604020202020204" pitchFamily="34" charset="0"/>
              <a:buChar char="•"/>
            </a:pPr>
            <a:r>
              <a:rPr lang="en-US" dirty="0"/>
              <a:t>Pricing tier (Free, Shared, Basic, Standard, Premium, PremiumV2, PremiumV3, Isolated, IsolatedV2)</a:t>
            </a:r>
          </a:p>
          <a:p>
            <a:endParaRPr lang="en-IN" dirty="0"/>
          </a:p>
          <a:p>
            <a:endParaRPr lang="en-IN" dirty="0"/>
          </a:p>
        </p:txBody>
      </p:sp>
    </p:spTree>
    <p:extLst>
      <p:ext uri="{BB962C8B-B14F-4D97-AF65-F5344CB8AC3E}">
        <p14:creationId xmlns:p14="http://schemas.microsoft.com/office/powerpoint/2010/main" val="203471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FF541-C2EE-E42F-94A6-43ACABA75EDF}"/>
              </a:ext>
            </a:extLst>
          </p:cNvPr>
          <p:cNvSpPr txBox="1"/>
          <p:nvPr/>
        </p:nvSpPr>
        <p:spPr>
          <a:xfrm>
            <a:off x="141514" y="304800"/>
            <a:ext cx="11963399" cy="707886"/>
          </a:xfrm>
          <a:prstGeom prst="rect">
            <a:avLst/>
          </a:prstGeom>
          <a:noFill/>
        </p:spPr>
        <p:txBody>
          <a:bodyPr wrap="square" rtlCol="0">
            <a:spAutoFit/>
          </a:bodyPr>
          <a:lstStyle/>
          <a:p>
            <a:pPr algn="ctr"/>
            <a:r>
              <a:rPr lang="en-IN" sz="4000" dirty="0"/>
              <a:t>Deployment on Azure</a:t>
            </a:r>
          </a:p>
        </p:txBody>
      </p:sp>
      <p:sp>
        <p:nvSpPr>
          <p:cNvPr id="3" name="TextBox 2">
            <a:extLst>
              <a:ext uri="{FF2B5EF4-FFF2-40B4-BE49-F238E27FC236}">
                <a16:creationId xmlns:a16="http://schemas.microsoft.com/office/drawing/2014/main" id="{420504B3-9E5E-2493-189D-C303765B17CE}"/>
              </a:ext>
            </a:extLst>
          </p:cNvPr>
          <p:cNvSpPr txBox="1"/>
          <p:nvPr/>
        </p:nvSpPr>
        <p:spPr>
          <a:xfrm>
            <a:off x="239486" y="1262743"/>
            <a:ext cx="11734800" cy="923330"/>
          </a:xfrm>
          <a:prstGeom prst="rect">
            <a:avLst/>
          </a:prstGeom>
          <a:noFill/>
        </p:spPr>
        <p:txBody>
          <a:bodyPr wrap="square" rtlCol="0">
            <a:spAutoFit/>
          </a:bodyPr>
          <a:lstStyle/>
          <a:p>
            <a:r>
              <a:rPr lang="en-IN" dirty="0"/>
              <a:t>Use resource group, Open  -- </a:t>
            </a:r>
            <a:r>
              <a:rPr lang="en-IN" b="1" dirty="0" err="1"/>
              <a:t>BPO_GENAI_DEV_baij</a:t>
            </a:r>
            <a:endParaRPr lang="en-IN" b="1" dirty="0"/>
          </a:p>
          <a:p>
            <a:r>
              <a:rPr lang="en-IN" dirty="0"/>
              <a:t>Click on create – search web app -&gt; click on web app</a:t>
            </a:r>
          </a:p>
          <a:p>
            <a:r>
              <a:rPr lang="en-IN" dirty="0"/>
              <a:t>Click on web </a:t>
            </a:r>
          </a:p>
        </p:txBody>
      </p:sp>
      <p:pic>
        <p:nvPicPr>
          <p:cNvPr id="5" name="Picture 4">
            <a:extLst>
              <a:ext uri="{FF2B5EF4-FFF2-40B4-BE49-F238E27FC236}">
                <a16:creationId xmlns:a16="http://schemas.microsoft.com/office/drawing/2014/main" id="{E6CE67AA-7D64-C042-A9B3-9B0F5CD8A5CC}"/>
              </a:ext>
            </a:extLst>
          </p:cNvPr>
          <p:cNvPicPr>
            <a:picLocks noChangeAspect="1"/>
          </p:cNvPicPr>
          <p:nvPr/>
        </p:nvPicPr>
        <p:blipFill>
          <a:blip r:embed="rId2"/>
          <a:stretch>
            <a:fillRect/>
          </a:stretch>
        </p:blipFill>
        <p:spPr>
          <a:xfrm>
            <a:off x="2395582" y="1934541"/>
            <a:ext cx="7074264" cy="4921503"/>
          </a:xfrm>
          <a:prstGeom prst="rect">
            <a:avLst/>
          </a:prstGeom>
        </p:spPr>
      </p:pic>
    </p:spTree>
    <p:extLst>
      <p:ext uri="{BB962C8B-B14F-4D97-AF65-F5344CB8AC3E}">
        <p14:creationId xmlns:p14="http://schemas.microsoft.com/office/powerpoint/2010/main" val="235162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FF541-C2EE-E42F-94A6-43ACABA75EDF}"/>
              </a:ext>
            </a:extLst>
          </p:cNvPr>
          <p:cNvSpPr txBox="1"/>
          <p:nvPr/>
        </p:nvSpPr>
        <p:spPr>
          <a:xfrm>
            <a:off x="141514" y="304800"/>
            <a:ext cx="11963399" cy="707886"/>
          </a:xfrm>
          <a:prstGeom prst="rect">
            <a:avLst/>
          </a:prstGeom>
          <a:noFill/>
        </p:spPr>
        <p:txBody>
          <a:bodyPr wrap="square" rtlCol="0">
            <a:spAutoFit/>
          </a:bodyPr>
          <a:lstStyle/>
          <a:p>
            <a:pPr algn="ctr"/>
            <a:r>
              <a:rPr lang="en-IN" sz="4000" dirty="0"/>
              <a:t>Deployment on Azure</a:t>
            </a:r>
          </a:p>
        </p:txBody>
      </p:sp>
    </p:spTree>
    <p:extLst>
      <p:ext uri="{BB962C8B-B14F-4D97-AF65-F5344CB8AC3E}">
        <p14:creationId xmlns:p14="http://schemas.microsoft.com/office/powerpoint/2010/main" val="86449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C78645-D9CD-E836-E4A8-8ADF9132A7AE}"/>
              </a:ext>
            </a:extLst>
          </p:cNvPr>
          <p:cNvPicPr>
            <a:picLocks noChangeAspect="1"/>
          </p:cNvPicPr>
          <p:nvPr/>
        </p:nvPicPr>
        <p:blipFill>
          <a:blip r:embed="rId2"/>
          <a:stretch>
            <a:fillRect/>
          </a:stretch>
        </p:blipFill>
        <p:spPr>
          <a:xfrm>
            <a:off x="1857611" y="432667"/>
            <a:ext cx="7710931" cy="2465694"/>
          </a:xfrm>
          <a:prstGeom prst="rect">
            <a:avLst/>
          </a:prstGeom>
        </p:spPr>
      </p:pic>
      <p:pic>
        <p:nvPicPr>
          <p:cNvPr id="7" name="Picture 6" descr="A diagram of a computer network&#10;&#10;Description automatically generated">
            <a:extLst>
              <a:ext uri="{FF2B5EF4-FFF2-40B4-BE49-F238E27FC236}">
                <a16:creationId xmlns:a16="http://schemas.microsoft.com/office/drawing/2014/main" id="{AF97F286-7DED-2699-7DB5-91A129F48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088" y="3429000"/>
            <a:ext cx="7286626" cy="3356264"/>
          </a:xfrm>
          <a:prstGeom prst="rect">
            <a:avLst/>
          </a:prstGeom>
        </p:spPr>
      </p:pic>
    </p:spTree>
    <p:extLst>
      <p:ext uri="{BB962C8B-B14F-4D97-AF65-F5344CB8AC3E}">
        <p14:creationId xmlns:p14="http://schemas.microsoft.com/office/powerpoint/2010/main" val="220853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1F4E-5297-C344-9EEB-37726850DCCE}"/>
              </a:ext>
            </a:extLst>
          </p:cNvPr>
          <p:cNvSpPr>
            <a:spLocks noGrp="1"/>
          </p:cNvSpPr>
          <p:nvPr>
            <p:ph type="ctrTitle"/>
          </p:nvPr>
        </p:nvSpPr>
        <p:spPr>
          <a:xfrm>
            <a:off x="1524000" y="218848"/>
            <a:ext cx="9144000" cy="1795009"/>
          </a:xfrm>
        </p:spPr>
        <p:txBody>
          <a:bodyPr>
            <a:normAutofit/>
          </a:bodyPr>
          <a:lstStyle/>
          <a:p>
            <a:pPr algn="l"/>
            <a:r>
              <a:rPr lang="en-US" sz="2400" b="1" dirty="0"/>
              <a:t>Application Programming Interface (API) </a:t>
            </a:r>
            <a:r>
              <a:rPr lang="en-US" sz="2400" dirty="0"/>
              <a:t>simplifies the process of integrating various applications by providing readily available codes and information pipelines to assist developers in building robust digital solutions.</a:t>
            </a:r>
            <a:br>
              <a:rPr lang="en-US" sz="2400" dirty="0"/>
            </a:br>
            <a:endParaRPr lang="en-IN" sz="2400" dirty="0"/>
          </a:p>
        </p:txBody>
      </p:sp>
      <p:sp>
        <p:nvSpPr>
          <p:cNvPr id="3" name="Subtitle 2">
            <a:extLst>
              <a:ext uri="{FF2B5EF4-FFF2-40B4-BE49-F238E27FC236}">
                <a16:creationId xmlns:a16="http://schemas.microsoft.com/office/drawing/2014/main" id="{65CF3E51-6EEE-F509-9B28-5BC40C70FB22}"/>
              </a:ext>
            </a:extLst>
          </p:cNvPr>
          <p:cNvSpPr>
            <a:spLocks noGrp="1"/>
          </p:cNvSpPr>
          <p:nvPr>
            <p:ph type="subTitle" idx="1"/>
          </p:nvPr>
        </p:nvSpPr>
        <p:spPr>
          <a:xfrm>
            <a:off x="1524000" y="2013857"/>
            <a:ext cx="9144000" cy="3951514"/>
          </a:xfrm>
        </p:spPr>
        <p:txBody>
          <a:bodyPr>
            <a:normAutofit fontScale="92500" lnSpcReduction="10000"/>
          </a:bodyPr>
          <a:lstStyle/>
          <a:p>
            <a:pPr algn="l"/>
            <a:r>
              <a:rPr lang="en-US" b="1" dirty="0">
                <a:latin typeface="+mj-lt"/>
                <a:ea typeface="+mj-ea"/>
                <a:cs typeface="+mj-cs"/>
              </a:rPr>
              <a:t>Representational State Transfer (REST) </a:t>
            </a:r>
            <a:r>
              <a:rPr lang="en-US" dirty="0">
                <a:latin typeface="+mj-lt"/>
                <a:ea typeface="+mj-ea"/>
                <a:cs typeface="+mj-cs"/>
              </a:rPr>
              <a:t>Rest is not a protocol or library. It is an architectural style that defines set of rules that developer should follow while creating API</a:t>
            </a:r>
          </a:p>
          <a:p>
            <a:pPr algn="l"/>
            <a:r>
              <a:rPr lang="en-US" dirty="0"/>
              <a:t>REST API strictly operates on the web concept of </a:t>
            </a:r>
            <a:r>
              <a:rPr lang="en-US" b="1" dirty="0"/>
              <a:t>Client and Server</a:t>
            </a:r>
            <a:r>
              <a:rPr lang="en-US" dirty="0"/>
              <a:t>.</a:t>
            </a:r>
          </a:p>
          <a:p>
            <a:pPr algn="l"/>
            <a:endParaRPr lang="en-US" dirty="0">
              <a:latin typeface="+mj-lt"/>
              <a:ea typeface="+mj-ea"/>
              <a:cs typeface="+mj-cs"/>
            </a:endParaRPr>
          </a:p>
          <a:p>
            <a:pPr algn="l"/>
            <a:r>
              <a:rPr lang="en-US" dirty="0"/>
              <a:t>Other popular API paradigms include SOAP and </a:t>
            </a:r>
            <a:r>
              <a:rPr lang="en-US" dirty="0" err="1"/>
              <a:t>GraphQL</a:t>
            </a:r>
            <a:r>
              <a:rPr lang="en-US" dirty="0"/>
              <a:t>.</a:t>
            </a:r>
          </a:p>
          <a:p>
            <a:pPr algn="l"/>
            <a:endParaRPr lang="en-US" dirty="0">
              <a:latin typeface="+mj-lt"/>
              <a:ea typeface="+mj-ea"/>
              <a:cs typeface="+mj-cs"/>
            </a:endParaRPr>
          </a:p>
          <a:p>
            <a:pPr algn="l"/>
            <a:r>
              <a:rPr lang="en-IN" dirty="0"/>
              <a:t>RESTful APIs predominantly operate via HTTP requests</a:t>
            </a:r>
          </a:p>
          <a:p>
            <a:pPr algn="l"/>
            <a:endParaRPr lang="en-IN" dirty="0">
              <a:latin typeface="+mj-lt"/>
              <a:ea typeface="+mj-ea"/>
              <a:cs typeface="+mj-cs"/>
            </a:endParaRPr>
          </a:p>
          <a:p>
            <a:pPr algn="l"/>
            <a:r>
              <a:rPr lang="en-US" dirty="0"/>
              <a:t>RESTful APIs champion statelessness, ensuring each request remains independent without relying on prior or future requests.</a:t>
            </a:r>
            <a:endParaRPr lang="en-US" dirty="0">
              <a:latin typeface="+mj-lt"/>
              <a:ea typeface="+mj-ea"/>
              <a:cs typeface="+mj-cs"/>
            </a:endParaRPr>
          </a:p>
          <a:p>
            <a:endParaRPr lang="en-IN" dirty="0"/>
          </a:p>
        </p:txBody>
      </p:sp>
    </p:spTree>
    <p:extLst>
      <p:ext uri="{BB962C8B-B14F-4D97-AF65-F5344CB8AC3E}">
        <p14:creationId xmlns:p14="http://schemas.microsoft.com/office/powerpoint/2010/main" val="233413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0A309C-CF16-F547-D86A-F34942BAA22A}"/>
              </a:ext>
            </a:extLst>
          </p:cNvPr>
          <p:cNvPicPr>
            <a:picLocks noChangeAspect="1"/>
          </p:cNvPicPr>
          <p:nvPr/>
        </p:nvPicPr>
        <p:blipFill>
          <a:blip r:embed="rId2"/>
          <a:stretch>
            <a:fillRect/>
          </a:stretch>
        </p:blipFill>
        <p:spPr>
          <a:xfrm>
            <a:off x="1978388" y="118880"/>
            <a:ext cx="7383326" cy="4855891"/>
          </a:xfrm>
          <a:prstGeom prst="rect">
            <a:avLst/>
          </a:prstGeom>
        </p:spPr>
      </p:pic>
    </p:spTree>
    <p:extLst>
      <p:ext uri="{BB962C8B-B14F-4D97-AF65-F5344CB8AC3E}">
        <p14:creationId xmlns:p14="http://schemas.microsoft.com/office/powerpoint/2010/main" val="300016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EEE17-7570-94A9-9872-1612BD271D4E}"/>
              </a:ext>
            </a:extLst>
          </p:cNvPr>
          <p:cNvPicPr>
            <a:picLocks noChangeAspect="1"/>
          </p:cNvPicPr>
          <p:nvPr/>
        </p:nvPicPr>
        <p:blipFill>
          <a:blip r:embed="rId2"/>
          <a:stretch>
            <a:fillRect/>
          </a:stretch>
        </p:blipFill>
        <p:spPr>
          <a:xfrm>
            <a:off x="102906" y="566056"/>
            <a:ext cx="11872253" cy="5671458"/>
          </a:xfrm>
          <a:prstGeom prst="rect">
            <a:avLst/>
          </a:prstGeom>
        </p:spPr>
      </p:pic>
    </p:spTree>
    <p:extLst>
      <p:ext uri="{BB962C8B-B14F-4D97-AF65-F5344CB8AC3E}">
        <p14:creationId xmlns:p14="http://schemas.microsoft.com/office/powerpoint/2010/main" val="422349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DB5EAB-9A83-4FE3-F76A-4247BD0E5198}"/>
              </a:ext>
            </a:extLst>
          </p:cNvPr>
          <p:cNvPicPr>
            <a:picLocks noChangeAspect="1"/>
          </p:cNvPicPr>
          <p:nvPr/>
        </p:nvPicPr>
        <p:blipFill>
          <a:blip r:embed="rId2"/>
          <a:stretch>
            <a:fillRect/>
          </a:stretch>
        </p:blipFill>
        <p:spPr>
          <a:xfrm>
            <a:off x="2139746" y="1600106"/>
            <a:ext cx="7912507" cy="3657788"/>
          </a:xfrm>
          <a:prstGeom prst="rect">
            <a:avLst/>
          </a:prstGeom>
        </p:spPr>
      </p:pic>
    </p:spTree>
    <p:extLst>
      <p:ext uri="{BB962C8B-B14F-4D97-AF65-F5344CB8AC3E}">
        <p14:creationId xmlns:p14="http://schemas.microsoft.com/office/powerpoint/2010/main" val="7996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EBC359-97F1-B597-2D0C-2E40753524FE}"/>
              </a:ext>
            </a:extLst>
          </p:cNvPr>
          <p:cNvGraphicFramePr>
            <a:graphicFrameLocks noGrp="1"/>
          </p:cNvGraphicFramePr>
          <p:nvPr>
            <p:extLst>
              <p:ext uri="{D42A27DB-BD31-4B8C-83A1-F6EECF244321}">
                <p14:modId xmlns:p14="http://schemas.microsoft.com/office/powerpoint/2010/main" val="4206794020"/>
              </p:ext>
            </p:extLst>
          </p:nvPr>
        </p:nvGraphicFramePr>
        <p:xfrm>
          <a:off x="1034143" y="446314"/>
          <a:ext cx="10515600" cy="5704113"/>
        </p:xfrm>
        <a:graphic>
          <a:graphicData uri="http://schemas.openxmlformats.org/drawingml/2006/table">
            <a:tbl>
              <a:tblPr firstRow="1" bandRow="1">
                <a:tableStyleId>{93296810-A885-4BE3-A3E7-6D5BEEA58F35}</a:tableStyleId>
              </a:tblPr>
              <a:tblGrid>
                <a:gridCol w="10515600">
                  <a:extLst>
                    <a:ext uri="{9D8B030D-6E8A-4147-A177-3AD203B41FA5}">
                      <a16:colId xmlns:a16="http://schemas.microsoft.com/office/drawing/2014/main" val="2505111962"/>
                    </a:ext>
                  </a:extLst>
                </a:gridCol>
              </a:tblGrid>
              <a:tr h="939808">
                <a:tc>
                  <a:txBody>
                    <a:bodyPr/>
                    <a:lstStyle/>
                    <a:p>
                      <a:pPr algn="ctr"/>
                      <a:endParaRPr lang="en-IN" sz="2400" b="1" dirty="0"/>
                    </a:p>
                    <a:p>
                      <a:pPr algn="ctr"/>
                      <a:r>
                        <a:rPr lang="en-IN" sz="2400" b="1" dirty="0"/>
                        <a:t>Basic API Implementation steps</a:t>
                      </a:r>
                      <a:endParaRPr lang="en-IN" sz="2400" dirty="0"/>
                    </a:p>
                  </a:txBody>
                  <a:tcPr/>
                </a:tc>
                <a:extLst>
                  <a:ext uri="{0D108BD9-81ED-4DB2-BD59-A6C34878D82A}">
                    <a16:rowId xmlns:a16="http://schemas.microsoft.com/office/drawing/2014/main" val="1689311889"/>
                  </a:ext>
                </a:extLst>
              </a:tr>
              <a:tr h="952861">
                <a:tc>
                  <a:txBody>
                    <a:bodyPr/>
                    <a:lstStyle/>
                    <a:p>
                      <a:pPr algn="ctr"/>
                      <a:endParaRPr lang="en-IN" sz="2400" dirty="0"/>
                    </a:p>
                    <a:p>
                      <a:pPr algn="ctr"/>
                      <a:r>
                        <a:rPr lang="en-IN" sz="2400" dirty="0"/>
                        <a:t>Create virtual Environment</a:t>
                      </a:r>
                    </a:p>
                  </a:txBody>
                  <a:tcPr/>
                </a:tc>
                <a:extLst>
                  <a:ext uri="{0D108BD9-81ED-4DB2-BD59-A6C34878D82A}">
                    <a16:rowId xmlns:a16="http://schemas.microsoft.com/office/drawing/2014/main" val="3876515663"/>
                  </a:ext>
                </a:extLst>
              </a:tr>
              <a:tr h="952861">
                <a:tc>
                  <a:txBody>
                    <a:bodyPr/>
                    <a:lstStyle/>
                    <a:p>
                      <a:pPr algn="ctr"/>
                      <a:endParaRPr lang="en-IN" sz="2400" dirty="0"/>
                    </a:p>
                    <a:p>
                      <a:pPr algn="ctr"/>
                      <a:r>
                        <a:rPr lang="en-IN" sz="2400" dirty="0"/>
                        <a:t>Install Python Flask</a:t>
                      </a:r>
                    </a:p>
                  </a:txBody>
                  <a:tcPr/>
                </a:tc>
                <a:extLst>
                  <a:ext uri="{0D108BD9-81ED-4DB2-BD59-A6C34878D82A}">
                    <a16:rowId xmlns:a16="http://schemas.microsoft.com/office/drawing/2014/main" val="888369556"/>
                  </a:ext>
                </a:extLst>
              </a:tr>
              <a:tr h="952861">
                <a:tc>
                  <a:txBody>
                    <a:bodyPr/>
                    <a:lstStyle/>
                    <a:p>
                      <a:pPr algn="ctr"/>
                      <a:endParaRPr lang="en-US" sz="2400" dirty="0"/>
                    </a:p>
                    <a:p>
                      <a:pPr algn="ctr"/>
                      <a:r>
                        <a:rPr lang="en-US" sz="2400" dirty="0"/>
                        <a:t>Create basic Flask Web server</a:t>
                      </a:r>
                      <a:endParaRPr lang="en-IN" sz="2400" dirty="0"/>
                    </a:p>
                  </a:txBody>
                  <a:tcPr/>
                </a:tc>
                <a:extLst>
                  <a:ext uri="{0D108BD9-81ED-4DB2-BD59-A6C34878D82A}">
                    <a16:rowId xmlns:a16="http://schemas.microsoft.com/office/drawing/2014/main" val="4240426865"/>
                  </a:ext>
                </a:extLst>
              </a:tr>
              <a:tr h="952861">
                <a:tc>
                  <a:txBody>
                    <a:bodyPr/>
                    <a:lstStyle/>
                    <a:p>
                      <a:pPr algn="ctr"/>
                      <a:endParaRPr lang="en-IN" sz="2400" dirty="0"/>
                    </a:p>
                    <a:p>
                      <a:pPr algn="ctr"/>
                      <a:r>
                        <a:rPr lang="en-IN" sz="2400" dirty="0"/>
                        <a:t>Create end points</a:t>
                      </a:r>
                    </a:p>
                  </a:txBody>
                  <a:tcPr/>
                </a:tc>
                <a:extLst>
                  <a:ext uri="{0D108BD9-81ED-4DB2-BD59-A6C34878D82A}">
                    <a16:rowId xmlns:a16="http://schemas.microsoft.com/office/drawing/2014/main" val="959664847"/>
                  </a:ext>
                </a:extLst>
              </a:tr>
              <a:tr h="952861">
                <a:tc>
                  <a:txBody>
                    <a:bodyPr/>
                    <a:lstStyle/>
                    <a:p>
                      <a:pPr algn="ctr"/>
                      <a:endParaRPr lang="en-IN" sz="2400" dirty="0"/>
                    </a:p>
                    <a:p>
                      <a:pPr algn="ctr"/>
                      <a:r>
                        <a:rPr lang="en-IN" sz="2400" dirty="0"/>
                        <a:t>Test End points</a:t>
                      </a:r>
                    </a:p>
                  </a:txBody>
                  <a:tcPr/>
                </a:tc>
                <a:extLst>
                  <a:ext uri="{0D108BD9-81ED-4DB2-BD59-A6C34878D82A}">
                    <a16:rowId xmlns:a16="http://schemas.microsoft.com/office/drawing/2014/main" val="1574281926"/>
                  </a:ext>
                </a:extLst>
              </a:tr>
            </a:tbl>
          </a:graphicData>
        </a:graphic>
      </p:graphicFrame>
    </p:spTree>
    <p:extLst>
      <p:ext uri="{BB962C8B-B14F-4D97-AF65-F5344CB8AC3E}">
        <p14:creationId xmlns:p14="http://schemas.microsoft.com/office/powerpoint/2010/main" val="327372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0E19F33-152D-2CE2-01E3-ACFFA5DAF63A}"/>
              </a:ext>
            </a:extLst>
          </p:cNvPr>
          <p:cNvGraphicFramePr>
            <a:graphicFrameLocks noGrp="1"/>
          </p:cNvGraphicFramePr>
          <p:nvPr>
            <p:extLst>
              <p:ext uri="{D42A27DB-BD31-4B8C-83A1-F6EECF244321}">
                <p14:modId xmlns:p14="http://schemas.microsoft.com/office/powerpoint/2010/main" val="2540499878"/>
              </p:ext>
            </p:extLst>
          </p:nvPr>
        </p:nvGraphicFramePr>
        <p:xfrm>
          <a:off x="1251857" y="555172"/>
          <a:ext cx="9720943" cy="5339476"/>
        </p:xfrm>
        <a:graphic>
          <a:graphicData uri="http://schemas.openxmlformats.org/drawingml/2006/table">
            <a:tbl>
              <a:tblPr firstRow="1" bandRow="1">
                <a:tableStyleId>{93296810-A885-4BE3-A3E7-6D5BEEA58F35}</a:tableStyleId>
              </a:tblPr>
              <a:tblGrid>
                <a:gridCol w="9720943">
                  <a:extLst>
                    <a:ext uri="{9D8B030D-6E8A-4147-A177-3AD203B41FA5}">
                      <a16:colId xmlns:a16="http://schemas.microsoft.com/office/drawing/2014/main" val="3428357148"/>
                    </a:ext>
                  </a:extLst>
                </a:gridCol>
              </a:tblGrid>
              <a:tr h="923465">
                <a:tc>
                  <a:txBody>
                    <a:bodyPr/>
                    <a:lstStyle/>
                    <a:p>
                      <a:pPr algn="ctr"/>
                      <a:br>
                        <a:rPr lang="en-IN" dirty="0"/>
                      </a:br>
                      <a:r>
                        <a:rPr lang="en-US" sz="4000" b="1" dirty="0"/>
                        <a:t>Creating Python </a:t>
                      </a:r>
                      <a:r>
                        <a:rPr lang="en-US" sz="4000" b="1" dirty="0" err="1"/>
                        <a:t>virtualenv</a:t>
                      </a:r>
                      <a:r>
                        <a:rPr lang="en-US" sz="4000" b="1" dirty="0"/>
                        <a:t> in Windows</a:t>
                      </a:r>
                    </a:p>
                  </a:txBody>
                  <a:tcPr/>
                </a:tc>
                <a:extLst>
                  <a:ext uri="{0D108BD9-81ED-4DB2-BD59-A6C34878D82A}">
                    <a16:rowId xmlns:a16="http://schemas.microsoft.com/office/drawing/2014/main" val="2235677315"/>
                  </a:ext>
                </a:extLst>
              </a:tr>
              <a:tr h="801469">
                <a:tc>
                  <a:txBody>
                    <a:bodyPr/>
                    <a:lstStyle/>
                    <a:p>
                      <a:pPr algn="ctr"/>
                      <a:r>
                        <a:rPr lang="en-IN" sz="3200" dirty="0"/>
                        <a:t>pip install </a:t>
                      </a:r>
                      <a:r>
                        <a:rPr lang="en-IN" sz="3200" dirty="0" err="1"/>
                        <a:t>virtualenv</a:t>
                      </a:r>
                      <a:r>
                        <a:rPr lang="en-IN" sz="3200" dirty="0"/>
                        <a:t> </a:t>
                      </a:r>
                    </a:p>
                  </a:txBody>
                  <a:tcPr/>
                </a:tc>
                <a:extLst>
                  <a:ext uri="{0D108BD9-81ED-4DB2-BD59-A6C34878D82A}">
                    <a16:rowId xmlns:a16="http://schemas.microsoft.com/office/drawing/2014/main" val="3380863750"/>
                  </a:ext>
                </a:extLst>
              </a:tr>
              <a:tr h="801469">
                <a:tc>
                  <a:txBody>
                    <a:bodyPr/>
                    <a:lstStyle/>
                    <a:p>
                      <a:pPr algn="ctr"/>
                      <a:r>
                        <a:rPr lang="en-IN" sz="3200" dirty="0"/>
                        <a:t>python -m </a:t>
                      </a:r>
                      <a:r>
                        <a:rPr lang="en-IN" sz="3200" dirty="0" err="1"/>
                        <a:t>venv</a:t>
                      </a:r>
                      <a:r>
                        <a:rPr lang="en-IN" sz="3200" dirty="0"/>
                        <a:t> </a:t>
                      </a:r>
                      <a:r>
                        <a:rPr lang="en-IN" sz="3200" dirty="0" err="1"/>
                        <a:t>myenv</a:t>
                      </a:r>
                      <a:endParaRPr lang="en-IN" sz="3200" dirty="0"/>
                    </a:p>
                  </a:txBody>
                  <a:tcPr/>
                </a:tc>
                <a:extLst>
                  <a:ext uri="{0D108BD9-81ED-4DB2-BD59-A6C34878D82A}">
                    <a16:rowId xmlns:a16="http://schemas.microsoft.com/office/drawing/2014/main" val="3872566940"/>
                  </a:ext>
                </a:extLst>
              </a:tr>
              <a:tr h="801469">
                <a:tc>
                  <a:txBody>
                    <a:bodyPr/>
                    <a:lstStyle/>
                    <a:p>
                      <a:pPr algn="ctr"/>
                      <a:r>
                        <a:rPr lang="en-IN" sz="3200" dirty="0" err="1"/>
                        <a:t>myenv</a:t>
                      </a:r>
                      <a:r>
                        <a:rPr lang="en-IN" sz="3200" dirty="0"/>
                        <a:t>\Scripts\activate</a:t>
                      </a:r>
                    </a:p>
                  </a:txBody>
                  <a:tcPr/>
                </a:tc>
                <a:extLst>
                  <a:ext uri="{0D108BD9-81ED-4DB2-BD59-A6C34878D82A}">
                    <a16:rowId xmlns:a16="http://schemas.microsoft.com/office/drawing/2014/main" val="1854131720"/>
                  </a:ext>
                </a:extLst>
              </a:tr>
              <a:tr h="801469">
                <a:tc>
                  <a:txBody>
                    <a:bodyPr/>
                    <a:lstStyle/>
                    <a:p>
                      <a:pPr algn="ctr"/>
                      <a:r>
                        <a:rPr lang="en-IN" sz="3200" dirty="0"/>
                        <a:t>Deactivate</a:t>
                      </a:r>
                    </a:p>
                  </a:txBody>
                  <a:tcPr/>
                </a:tc>
                <a:extLst>
                  <a:ext uri="{0D108BD9-81ED-4DB2-BD59-A6C34878D82A}">
                    <a16:rowId xmlns:a16="http://schemas.microsoft.com/office/drawing/2014/main" val="3158883555"/>
                  </a:ext>
                </a:extLst>
              </a:tr>
              <a:tr h="540630">
                <a:tc>
                  <a:txBody>
                    <a:bodyPr/>
                    <a:lstStyle/>
                    <a:p>
                      <a:pPr algn="ctr"/>
                      <a:r>
                        <a:rPr lang="en-IN" sz="3200" dirty="0"/>
                        <a:t>pip install Flask</a:t>
                      </a:r>
                    </a:p>
                  </a:txBody>
                  <a:tcPr/>
                </a:tc>
                <a:extLst>
                  <a:ext uri="{0D108BD9-81ED-4DB2-BD59-A6C34878D82A}">
                    <a16:rowId xmlns:a16="http://schemas.microsoft.com/office/drawing/2014/main" val="1545295754"/>
                  </a:ext>
                </a:extLst>
              </a:tr>
              <a:tr h="540630">
                <a:tc>
                  <a:txBody>
                    <a:bodyPr/>
                    <a:lstStyle/>
                    <a:p>
                      <a:pPr algn="ctr"/>
                      <a:r>
                        <a:rPr lang="en-IN" sz="3200" dirty="0"/>
                        <a:t>Pip list</a:t>
                      </a:r>
                    </a:p>
                  </a:txBody>
                  <a:tcPr/>
                </a:tc>
                <a:extLst>
                  <a:ext uri="{0D108BD9-81ED-4DB2-BD59-A6C34878D82A}">
                    <a16:rowId xmlns:a16="http://schemas.microsoft.com/office/drawing/2014/main" val="2388866347"/>
                  </a:ext>
                </a:extLst>
              </a:tr>
            </a:tbl>
          </a:graphicData>
        </a:graphic>
      </p:graphicFrame>
    </p:spTree>
    <p:extLst>
      <p:ext uri="{BB962C8B-B14F-4D97-AF65-F5344CB8AC3E}">
        <p14:creationId xmlns:p14="http://schemas.microsoft.com/office/powerpoint/2010/main" val="283243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F617C-D9AB-E2C8-048B-34998445D824}"/>
              </a:ext>
            </a:extLst>
          </p:cNvPr>
          <p:cNvSpPr txBox="1"/>
          <p:nvPr/>
        </p:nvSpPr>
        <p:spPr>
          <a:xfrm>
            <a:off x="478970" y="1240971"/>
            <a:ext cx="11234059" cy="2492990"/>
          </a:xfrm>
          <a:prstGeom prst="rect">
            <a:avLst/>
          </a:prstGeom>
          <a:noFill/>
        </p:spPr>
        <p:txBody>
          <a:bodyPr wrap="square" rtlCol="0">
            <a:spAutoFit/>
          </a:bodyPr>
          <a:lstStyle/>
          <a:p>
            <a:pPr algn="ctr"/>
            <a:r>
              <a:rPr lang="en-IN" sz="4000" b="1" dirty="0"/>
              <a:t>Flask Framework</a:t>
            </a:r>
          </a:p>
          <a:p>
            <a:endParaRPr lang="en-IN" dirty="0"/>
          </a:p>
          <a:p>
            <a:endParaRPr lang="en-IN" dirty="0"/>
          </a:p>
          <a:p>
            <a:r>
              <a:rPr lang="en-IN" sz="2000" dirty="0"/>
              <a:t>Python-based web frameworks, It </a:t>
            </a:r>
            <a:r>
              <a:rPr lang="en-US" sz="2000" dirty="0"/>
              <a:t>is a web framework that allows developers to build lightweight web applications quickly and easily with Flask Libraries. It was developed by Armin </a:t>
            </a:r>
            <a:r>
              <a:rPr lang="en-US" sz="2000" dirty="0" err="1"/>
              <a:t>Ronacher</a:t>
            </a:r>
            <a:r>
              <a:rPr lang="en-US" sz="2000" dirty="0"/>
              <a:t>, leader of the International Group of Python Enthusiasts(POCCO).</a:t>
            </a:r>
          </a:p>
          <a:p>
            <a:endParaRPr lang="en-IN" sz="2000" dirty="0"/>
          </a:p>
        </p:txBody>
      </p:sp>
      <p:pic>
        <p:nvPicPr>
          <p:cNvPr id="4" name="Picture 3">
            <a:extLst>
              <a:ext uri="{FF2B5EF4-FFF2-40B4-BE49-F238E27FC236}">
                <a16:creationId xmlns:a16="http://schemas.microsoft.com/office/drawing/2014/main" id="{421238C6-F7DF-B2C3-749E-AC332526D567}"/>
              </a:ext>
            </a:extLst>
          </p:cNvPr>
          <p:cNvPicPr>
            <a:picLocks noChangeAspect="1"/>
          </p:cNvPicPr>
          <p:nvPr/>
        </p:nvPicPr>
        <p:blipFill>
          <a:blip r:embed="rId2"/>
          <a:stretch>
            <a:fillRect/>
          </a:stretch>
        </p:blipFill>
        <p:spPr>
          <a:xfrm>
            <a:off x="1963910" y="3733961"/>
            <a:ext cx="8264178" cy="2797468"/>
          </a:xfrm>
          <a:prstGeom prst="rect">
            <a:avLst/>
          </a:prstGeom>
        </p:spPr>
      </p:pic>
    </p:spTree>
    <p:extLst>
      <p:ext uri="{BB962C8B-B14F-4D97-AF65-F5344CB8AC3E}">
        <p14:creationId xmlns:p14="http://schemas.microsoft.com/office/powerpoint/2010/main" val="805845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482</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PowerPoint Presentation</vt:lpstr>
      <vt:lpstr>PowerPoint Presentation</vt:lpstr>
      <vt:lpstr>Application Programming Interface (API) simplifies the process of integrating various applications by providing readily available codes and information pipelines to assist developers in building robust digital solutions.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Programming Interface (API) simplifies the process of integrating various applications by providing readily available codes and information pipelines to assist developers in building robust digital solutions. </dc:title>
  <dc:creator>Baijnath Kumar</dc:creator>
  <cp:lastModifiedBy>Baijnath Kumar</cp:lastModifiedBy>
  <cp:revision>19</cp:revision>
  <dcterms:created xsi:type="dcterms:W3CDTF">2024-02-12T04:48:51Z</dcterms:created>
  <dcterms:modified xsi:type="dcterms:W3CDTF">2024-02-13T06:22:17Z</dcterms:modified>
</cp:coreProperties>
</file>