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19" r:id="rId165"/>
    <p:sldId id="420" r:id="rId166"/>
    <p:sldId id="421" r:id="rId167"/>
    <p:sldId id="422" r:id="rId168"/>
    <p:sldId id="423" r:id="rId169"/>
    <p:sldId id="424" r:id="rId170"/>
    <p:sldId id="425" r:id="rId171"/>
    <p:sldId id="426" r:id="rId172"/>
    <p:sldId id="427" r:id="rId173"/>
    <p:sldId id="428" r:id="rId174"/>
    <p:sldId id="429" r:id="rId175"/>
    <p:sldId id="430" r:id="rId176"/>
    <p:sldId id="431" r:id="rId17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307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tableStyles" Target="tableStyle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theme" Target="theme/theme1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5949" y="631221"/>
            <a:ext cx="686010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68DBA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3E3E3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68DBA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68DBA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" y="156"/>
            <a:ext cx="2851515" cy="685784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7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82879" y="0"/>
                </a:lnTo>
                <a:lnTo>
                  <a:pt x="182879" y="6857999"/>
                </a:lnTo>
                <a:close/>
              </a:path>
            </a:pathLst>
          </a:custGeom>
          <a:solidFill>
            <a:srgbClr val="2E53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714375"/>
            <a:ext cx="1591945" cy="507365"/>
          </a:xfrm>
          <a:custGeom>
            <a:avLst/>
            <a:gdLst/>
            <a:ahLst/>
            <a:cxnLst/>
            <a:rect l="l" t="t" r="r" b="b"/>
            <a:pathLst>
              <a:path w="1591945" h="507365">
                <a:moveTo>
                  <a:pt x="1345749" y="507296"/>
                </a:moveTo>
                <a:lnTo>
                  <a:pt x="1245436" y="507296"/>
                </a:lnTo>
                <a:lnTo>
                  <a:pt x="0" y="503757"/>
                </a:lnTo>
                <a:lnTo>
                  <a:pt x="105" y="0"/>
                </a:lnTo>
                <a:lnTo>
                  <a:pt x="1340940" y="1724"/>
                </a:lnTo>
                <a:lnTo>
                  <a:pt x="1345749" y="6493"/>
                </a:lnTo>
                <a:lnTo>
                  <a:pt x="1350387" y="6493"/>
                </a:lnTo>
                <a:lnTo>
                  <a:pt x="1350387" y="11261"/>
                </a:lnTo>
                <a:lnTo>
                  <a:pt x="1355368" y="11261"/>
                </a:lnTo>
                <a:lnTo>
                  <a:pt x="1584337" y="240205"/>
                </a:lnTo>
                <a:lnTo>
                  <a:pt x="1589652" y="247358"/>
                </a:lnTo>
                <a:lnTo>
                  <a:pt x="1591423" y="254510"/>
                </a:lnTo>
                <a:lnTo>
                  <a:pt x="1589652" y="261663"/>
                </a:lnTo>
                <a:lnTo>
                  <a:pt x="1584337" y="268816"/>
                </a:lnTo>
                <a:lnTo>
                  <a:pt x="1355368" y="497759"/>
                </a:lnTo>
                <a:lnTo>
                  <a:pt x="1353822" y="499383"/>
                </a:lnTo>
                <a:lnTo>
                  <a:pt x="1351933" y="500905"/>
                </a:lnTo>
                <a:lnTo>
                  <a:pt x="1350387" y="502528"/>
                </a:lnTo>
                <a:lnTo>
                  <a:pt x="1345749" y="507296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50265" y="0"/>
            <a:ext cx="2125345" cy="369570"/>
          </a:xfrm>
          <a:custGeom>
            <a:avLst/>
            <a:gdLst/>
            <a:ahLst/>
            <a:cxnLst/>
            <a:rect l="l" t="t" r="r" b="b"/>
            <a:pathLst>
              <a:path w="2125345" h="369570">
                <a:moveTo>
                  <a:pt x="2125013" y="369331"/>
                </a:moveTo>
                <a:lnTo>
                  <a:pt x="0" y="369331"/>
                </a:lnTo>
                <a:lnTo>
                  <a:pt x="0" y="0"/>
                </a:lnTo>
                <a:lnTo>
                  <a:pt x="2125013" y="0"/>
                </a:lnTo>
                <a:lnTo>
                  <a:pt x="2125013" y="369331"/>
                </a:lnTo>
                <a:close/>
              </a:path>
            </a:pathLst>
          </a:custGeom>
          <a:solidFill>
            <a:srgbClr val="CEE1E7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68243" y="633050"/>
            <a:ext cx="8655512" cy="519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168DBA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3300" y="1581818"/>
            <a:ext cx="10545399" cy="4627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3E3E3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downloads/)" TargetMode="Externa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downloads/)" TargetMode="Externa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camp.com/community/tutorials/building-a-chatbot-using-chatterbot" TargetMode="External"/><Relationship Id="rId2" Type="http://schemas.openxmlformats.org/officeDocument/2006/relationships/hyperlink" Target="http://www.datacamp.com/community/tutorials/simplifying-sentiment-analysis-pytho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ublimetext.com/3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codecamp.org/news/learning-python-from-zero-to-hero-120ea540b567/" TargetMode="External"/><Relationship Id="rId2" Type="http://schemas.openxmlformats.org/officeDocument/2006/relationships/hyperlink" Target="http://www.tutorialspoint.com/python/index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enbookproject.net/thinkcs/python/english3e/" TargetMode="External"/><Relationship Id="rId5" Type="http://schemas.openxmlformats.org/officeDocument/2006/relationships/hyperlink" Target="http://www.programiz.com/python-programming/first-program" TargetMode="External"/><Relationship Id="rId4" Type="http://schemas.openxmlformats.org/officeDocument/2006/relationships/hyperlink" Target="http://www.guru99.com/python-tutorials.html" TargetMode="Externa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5949" y="631221"/>
            <a:ext cx="3374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Times New Roman"/>
                <a:cs typeface="Times New Roman"/>
              </a:rPr>
              <a:t>Agenda</a:t>
            </a:r>
            <a:r>
              <a:rPr sz="3600" b="0" spc="-50" dirty="0">
                <a:latin typeface="Times New Roman"/>
                <a:cs typeface="Times New Roman"/>
              </a:rPr>
              <a:t> </a:t>
            </a:r>
            <a:r>
              <a:rPr sz="3600" b="0" spc="-5" dirty="0">
                <a:latin typeface="Times New Roman"/>
                <a:cs typeface="Times New Roman"/>
              </a:rPr>
              <a:t>for</a:t>
            </a:r>
            <a:r>
              <a:rPr sz="3600" b="0" spc="-40" dirty="0">
                <a:latin typeface="Times New Roman"/>
                <a:cs typeface="Times New Roman"/>
              </a:rPr>
              <a:t> </a:t>
            </a:r>
            <a:r>
              <a:rPr sz="3600" b="0" spc="-5" dirty="0">
                <a:latin typeface="Times New Roman"/>
                <a:cs typeface="Times New Roman"/>
              </a:rPr>
              <a:t>Today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1727" y="2019808"/>
            <a:ext cx="3203575" cy="248920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86080" indent="-374015">
              <a:lnSpc>
                <a:spcPct val="100000"/>
              </a:lnSpc>
              <a:spcBef>
                <a:spcPts val="1100"/>
              </a:spcBef>
              <a:buClr>
                <a:srgbClr val="353535"/>
              </a:buClr>
              <a:buFont typeface="Lucida Sans Unicode"/>
              <a:buChar char="□"/>
              <a:tabLst>
                <a:tab pos="385445" algn="l"/>
                <a:tab pos="386715" algn="l"/>
              </a:tabLst>
            </a:pPr>
            <a:r>
              <a:rPr sz="2400" spc="-5" dirty="0">
                <a:solidFill>
                  <a:srgbClr val="3E3E3E"/>
                </a:solidFill>
                <a:latin typeface="Times New Roman"/>
                <a:cs typeface="Times New Roman"/>
              </a:rPr>
              <a:t>What</a:t>
            </a:r>
            <a:r>
              <a:rPr sz="24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Times New Roman"/>
                <a:cs typeface="Times New Roman"/>
              </a:rPr>
              <a:t>is</a:t>
            </a:r>
            <a:r>
              <a:rPr sz="24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Times New Roman"/>
                <a:cs typeface="Times New Roman"/>
              </a:rPr>
              <a:t>Python?</a:t>
            </a:r>
            <a:endParaRPr sz="2400">
              <a:latin typeface="Times New Roman"/>
              <a:cs typeface="Times New Roman"/>
            </a:endParaRPr>
          </a:p>
          <a:p>
            <a:pPr marL="386080" indent="-37401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85445" algn="l"/>
                <a:tab pos="386715" algn="l"/>
              </a:tabLst>
            </a:pPr>
            <a:r>
              <a:rPr sz="2400" spc="-5" dirty="0">
                <a:solidFill>
                  <a:srgbClr val="3E3E3E"/>
                </a:solidFill>
                <a:latin typeface="Times New Roman"/>
                <a:cs typeface="Times New Roman"/>
              </a:rPr>
              <a:t>Why</a:t>
            </a:r>
            <a:r>
              <a:rPr sz="2400" spc="-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Times New Roman"/>
                <a:cs typeface="Times New Roman"/>
              </a:rPr>
              <a:t>Python?</a:t>
            </a:r>
            <a:endParaRPr sz="2400">
              <a:latin typeface="Times New Roman"/>
              <a:cs typeface="Times New Roman"/>
            </a:endParaRPr>
          </a:p>
          <a:p>
            <a:pPr marL="386080" indent="-37401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85445" algn="l"/>
                <a:tab pos="386715" algn="l"/>
              </a:tabLst>
            </a:pPr>
            <a:r>
              <a:rPr sz="2400" spc="-5" dirty="0">
                <a:solidFill>
                  <a:srgbClr val="3E3E3E"/>
                </a:solidFill>
                <a:latin typeface="Times New Roman"/>
                <a:cs typeface="Times New Roman"/>
              </a:rPr>
              <a:t>Features</a:t>
            </a:r>
            <a:r>
              <a:rPr sz="24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24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Times New Roman"/>
                <a:cs typeface="Times New Roman"/>
              </a:rPr>
              <a:t>Python</a:t>
            </a:r>
            <a:endParaRPr sz="2400">
              <a:latin typeface="Times New Roman"/>
              <a:cs typeface="Times New Roman"/>
            </a:endParaRPr>
          </a:p>
          <a:p>
            <a:pPr marL="386080" indent="-37401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85445" algn="l"/>
                <a:tab pos="386715" algn="l"/>
              </a:tabLst>
            </a:pPr>
            <a:r>
              <a:rPr sz="2400" spc="-5" dirty="0">
                <a:solidFill>
                  <a:srgbClr val="3E3E3E"/>
                </a:solidFill>
                <a:latin typeface="Times New Roman"/>
                <a:cs typeface="Times New Roman"/>
              </a:rPr>
              <a:t>Components</a:t>
            </a:r>
            <a:r>
              <a:rPr sz="2400" spc="-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2400" spc="-4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Times New Roman"/>
                <a:cs typeface="Times New Roman"/>
              </a:rPr>
              <a:t>Python</a:t>
            </a:r>
            <a:endParaRPr sz="2400">
              <a:latin typeface="Times New Roman"/>
              <a:cs typeface="Times New Roman"/>
            </a:endParaRPr>
          </a:p>
          <a:p>
            <a:pPr marL="386080" indent="-37401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85445" algn="l"/>
                <a:tab pos="386715" algn="l"/>
              </a:tabLst>
            </a:pPr>
            <a:r>
              <a:rPr sz="2400" spc="-5" dirty="0">
                <a:solidFill>
                  <a:srgbClr val="3E3E3E"/>
                </a:solidFill>
                <a:latin typeface="Times New Roman"/>
                <a:cs typeface="Times New Roman"/>
              </a:rPr>
              <a:t>History</a:t>
            </a:r>
            <a:r>
              <a:rPr sz="24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24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Times New Roman"/>
                <a:cs typeface="Times New Roman"/>
              </a:rPr>
              <a:t>Pythons?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5949" y="631221"/>
            <a:ext cx="3374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Times New Roman"/>
                <a:cs typeface="Times New Roman"/>
              </a:rPr>
              <a:t>Agenda</a:t>
            </a:r>
            <a:r>
              <a:rPr sz="3600" b="0" spc="-50" dirty="0">
                <a:latin typeface="Times New Roman"/>
                <a:cs typeface="Times New Roman"/>
              </a:rPr>
              <a:t> </a:t>
            </a:r>
            <a:r>
              <a:rPr sz="3600" b="0" spc="-5" dirty="0">
                <a:latin typeface="Times New Roman"/>
                <a:cs typeface="Times New Roman"/>
              </a:rPr>
              <a:t>for</a:t>
            </a:r>
            <a:r>
              <a:rPr sz="3600" b="0" spc="-40" dirty="0">
                <a:latin typeface="Times New Roman"/>
                <a:cs typeface="Times New Roman"/>
              </a:rPr>
              <a:t> </a:t>
            </a:r>
            <a:r>
              <a:rPr sz="3600" b="0" spc="-5" dirty="0">
                <a:latin typeface="Times New Roman"/>
                <a:cs typeface="Times New Roman"/>
              </a:rPr>
              <a:t>Today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1727" y="2019808"/>
            <a:ext cx="3335020" cy="150368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86080" indent="-374015">
              <a:lnSpc>
                <a:spcPct val="100000"/>
              </a:lnSpc>
              <a:spcBef>
                <a:spcPts val="1100"/>
              </a:spcBef>
              <a:buClr>
                <a:srgbClr val="353535"/>
              </a:buClr>
              <a:buFont typeface="Lucida Sans Unicode"/>
              <a:buChar char="□"/>
              <a:tabLst>
                <a:tab pos="385445" algn="l"/>
                <a:tab pos="386715" algn="l"/>
              </a:tabLst>
            </a:pPr>
            <a:r>
              <a:rPr sz="2400" spc="-5" dirty="0">
                <a:solidFill>
                  <a:srgbClr val="3E3E3E"/>
                </a:solidFill>
                <a:latin typeface="Times New Roman"/>
                <a:cs typeface="Times New Roman"/>
              </a:rPr>
              <a:t>Downloading</a:t>
            </a:r>
            <a:r>
              <a:rPr sz="2400" spc="-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Times New Roman"/>
                <a:cs typeface="Times New Roman"/>
              </a:rPr>
              <a:t>Options</a:t>
            </a:r>
            <a:endParaRPr sz="2400">
              <a:latin typeface="Times New Roman"/>
              <a:cs typeface="Times New Roman"/>
            </a:endParaRPr>
          </a:p>
          <a:p>
            <a:pPr marL="386080" indent="-37401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85445" algn="l"/>
                <a:tab pos="386715" algn="l"/>
              </a:tabLst>
            </a:pP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Installing</a:t>
            </a:r>
            <a:endParaRPr sz="2400">
              <a:latin typeface="Times New Roman"/>
              <a:cs typeface="Times New Roman"/>
            </a:endParaRPr>
          </a:p>
          <a:p>
            <a:pPr marL="386080" indent="-37401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85445" algn="l"/>
                <a:tab pos="386715" algn="l"/>
              </a:tabLst>
            </a:pPr>
            <a:r>
              <a:rPr sz="2400" spc="-5" dirty="0">
                <a:solidFill>
                  <a:srgbClr val="3E3E3E"/>
                </a:solidFill>
                <a:latin typeface="Times New Roman"/>
                <a:cs typeface="Times New Roman"/>
              </a:rPr>
              <a:t>First</a:t>
            </a:r>
            <a:r>
              <a:rPr sz="24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Times New Roman"/>
                <a:cs typeface="Times New Roman"/>
              </a:rPr>
              <a:t>Program</a:t>
            </a:r>
            <a:r>
              <a:rPr sz="24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Times New Roman"/>
                <a:cs typeface="Times New Roman"/>
              </a:rPr>
              <a:t>in</a:t>
            </a:r>
            <a:r>
              <a:rPr sz="24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Times New Roman"/>
                <a:cs typeface="Times New Roman"/>
              </a:rPr>
              <a:t>Python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8262" y="0"/>
            <a:ext cx="7315200" cy="5601335"/>
          </a:xfrm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5"/>
              </a:spcBef>
            </a:pP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Example</a:t>
            </a:r>
            <a:endParaRPr sz="3600">
              <a:latin typeface="Times New Roman"/>
              <a:cs typeface="Times New Roman"/>
            </a:endParaRPr>
          </a:p>
          <a:p>
            <a:pPr marR="3769995" algn="ctr">
              <a:lnSpc>
                <a:spcPct val="100000"/>
              </a:lnSpc>
              <a:spcBef>
                <a:spcPts val="1030"/>
              </a:spcBef>
            </a:pPr>
            <a:r>
              <a:rPr sz="1800" b="1" spc="-5" dirty="0">
                <a:solidFill>
                  <a:srgbClr val="006699"/>
                </a:solidFill>
                <a:latin typeface="Consolas"/>
                <a:cs typeface="Consolas"/>
              </a:rPr>
              <a:t>def</a:t>
            </a:r>
            <a:r>
              <a:rPr sz="1800" b="1" spc="-3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myFun(arg1,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arg2,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arg3):</a:t>
            </a:r>
            <a:endParaRPr sz="1800">
              <a:latin typeface="Consolas"/>
              <a:cs typeface="Consolas"/>
            </a:endParaRPr>
          </a:p>
          <a:p>
            <a:pPr marR="3764279" algn="ctr">
              <a:lnSpc>
                <a:spcPct val="100000"/>
              </a:lnSpc>
            </a:pPr>
            <a:r>
              <a:rPr sz="1800" b="1" spc="-5" dirty="0">
                <a:solidFill>
                  <a:srgbClr val="006699"/>
                </a:solidFill>
                <a:latin typeface="Consolas"/>
                <a:cs typeface="Consolas"/>
              </a:rPr>
              <a:t>print</a:t>
            </a:r>
            <a:r>
              <a:rPr sz="1800" spc="-5" dirty="0">
                <a:latin typeface="Consolas"/>
                <a:cs typeface="Consolas"/>
              </a:rPr>
              <a:t>(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"arg1:"</a:t>
            </a:r>
            <a:r>
              <a:rPr sz="1800" spc="-5" dirty="0">
                <a:latin typeface="Consolas"/>
                <a:cs typeface="Consolas"/>
              </a:rPr>
              <a:t>,</a:t>
            </a:r>
            <a:r>
              <a:rPr sz="1800" spc="-7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arg1)</a:t>
            </a:r>
            <a:endParaRPr sz="1800">
              <a:latin typeface="Consolas"/>
              <a:cs typeface="Consolas"/>
            </a:endParaRPr>
          </a:p>
          <a:p>
            <a:pPr marR="3764279" algn="ctr">
              <a:lnSpc>
                <a:spcPct val="100000"/>
              </a:lnSpc>
            </a:pPr>
            <a:r>
              <a:rPr sz="1800" b="1" spc="-5" dirty="0">
                <a:solidFill>
                  <a:srgbClr val="006699"/>
                </a:solidFill>
                <a:latin typeface="Consolas"/>
                <a:cs typeface="Consolas"/>
              </a:rPr>
              <a:t>print</a:t>
            </a:r>
            <a:r>
              <a:rPr sz="1800" spc="-5" dirty="0">
                <a:latin typeface="Consolas"/>
                <a:cs typeface="Consolas"/>
              </a:rPr>
              <a:t>(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"arg2:"</a:t>
            </a:r>
            <a:r>
              <a:rPr sz="1800" spc="-5" dirty="0">
                <a:latin typeface="Consolas"/>
                <a:cs typeface="Consolas"/>
              </a:rPr>
              <a:t>,</a:t>
            </a:r>
            <a:r>
              <a:rPr sz="1800" spc="-7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arg2)</a:t>
            </a:r>
            <a:endParaRPr sz="1800">
              <a:latin typeface="Consolas"/>
              <a:cs typeface="Consolas"/>
            </a:endParaRPr>
          </a:p>
          <a:p>
            <a:pPr marR="3764279" algn="ctr">
              <a:lnSpc>
                <a:spcPct val="100000"/>
              </a:lnSpc>
            </a:pPr>
            <a:r>
              <a:rPr sz="1800" b="1" spc="-5" dirty="0">
                <a:solidFill>
                  <a:srgbClr val="006699"/>
                </a:solidFill>
                <a:latin typeface="Consolas"/>
                <a:cs typeface="Consolas"/>
              </a:rPr>
              <a:t>print</a:t>
            </a:r>
            <a:r>
              <a:rPr sz="1800" spc="-5" dirty="0">
                <a:latin typeface="Consolas"/>
                <a:cs typeface="Consolas"/>
              </a:rPr>
              <a:t>(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"arg3:"</a:t>
            </a:r>
            <a:r>
              <a:rPr sz="1800" spc="-5" dirty="0">
                <a:latin typeface="Consolas"/>
                <a:cs typeface="Consolas"/>
              </a:rPr>
              <a:t>,</a:t>
            </a:r>
            <a:r>
              <a:rPr sz="1800" spc="-7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arg3)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onsolas"/>
              <a:cs typeface="Consolas"/>
            </a:endParaRPr>
          </a:p>
          <a:p>
            <a:pPr marL="12700" marR="2656205">
              <a:lnSpc>
                <a:spcPct val="100000"/>
              </a:lnSpc>
            </a:pPr>
            <a:r>
              <a:rPr sz="1800" dirty="0">
                <a:solidFill>
                  <a:srgbClr val="008200"/>
                </a:solidFill>
                <a:latin typeface="Consolas"/>
                <a:cs typeface="Consolas"/>
              </a:rPr>
              <a:t>#</a:t>
            </a:r>
            <a:r>
              <a:rPr sz="1800" spc="-1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8200"/>
                </a:solidFill>
                <a:latin typeface="Consolas"/>
                <a:cs typeface="Consolas"/>
              </a:rPr>
              <a:t>Now</a:t>
            </a:r>
            <a:r>
              <a:rPr sz="1800" spc="-1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8200"/>
                </a:solidFill>
                <a:latin typeface="Consolas"/>
                <a:cs typeface="Consolas"/>
              </a:rPr>
              <a:t>we</a:t>
            </a:r>
            <a:r>
              <a:rPr sz="1800" spc="-1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8200"/>
                </a:solidFill>
                <a:latin typeface="Consolas"/>
                <a:cs typeface="Consolas"/>
              </a:rPr>
              <a:t>can</a:t>
            </a:r>
            <a:r>
              <a:rPr sz="1800" spc="-1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8200"/>
                </a:solidFill>
                <a:latin typeface="Consolas"/>
                <a:cs typeface="Consolas"/>
              </a:rPr>
              <a:t>use</a:t>
            </a:r>
            <a:r>
              <a:rPr sz="1800" spc="-1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8200"/>
                </a:solidFill>
                <a:latin typeface="Consolas"/>
                <a:cs typeface="Consolas"/>
              </a:rPr>
              <a:t>*args</a:t>
            </a:r>
            <a:r>
              <a:rPr sz="1800" spc="-1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8200"/>
                </a:solidFill>
                <a:latin typeface="Consolas"/>
                <a:cs typeface="Consolas"/>
              </a:rPr>
              <a:t>or</a:t>
            </a:r>
            <a:r>
              <a:rPr sz="1800" spc="-1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8200"/>
                </a:solidFill>
                <a:latin typeface="Consolas"/>
                <a:cs typeface="Consolas"/>
              </a:rPr>
              <a:t>**kwargs</a:t>
            </a:r>
            <a:r>
              <a:rPr sz="1800" spc="-1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8200"/>
                </a:solidFill>
                <a:latin typeface="Consolas"/>
                <a:cs typeface="Consolas"/>
              </a:rPr>
              <a:t>to </a:t>
            </a:r>
            <a:r>
              <a:rPr sz="1800" spc="-97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8200"/>
                </a:solidFill>
                <a:latin typeface="Consolas"/>
                <a:cs typeface="Consolas"/>
              </a:rPr>
              <a:t>#</a:t>
            </a:r>
            <a:r>
              <a:rPr sz="1800" spc="-1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8200"/>
                </a:solidFill>
                <a:latin typeface="Consolas"/>
                <a:cs typeface="Consolas"/>
              </a:rPr>
              <a:t>pass</a:t>
            </a:r>
            <a:r>
              <a:rPr sz="1800" spc="-1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8200"/>
                </a:solidFill>
                <a:latin typeface="Consolas"/>
                <a:cs typeface="Consolas"/>
              </a:rPr>
              <a:t>arguments</a:t>
            </a:r>
            <a:r>
              <a:rPr sz="1800" spc="-1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8200"/>
                </a:solidFill>
                <a:latin typeface="Consolas"/>
                <a:cs typeface="Consolas"/>
              </a:rPr>
              <a:t>to</a:t>
            </a:r>
            <a:r>
              <a:rPr sz="1800" spc="-1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8200"/>
                </a:solidFill>
                <a:latin typeface="Consolas"/>
                <a:cs typeface="Consolas"/>
              </a:rPr>
              <a:t>this</a:t>
            </a:r>
            <a:r>
              <a:rPr sz="1800" spc="-1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8200"/>
                </a:solidFill>
                <a:latin typeface="Consolas"/>
                <a:cs typeface="Consolas"/>
              </a:rPr>
              <a:t>function</a:t>
            </a:r>
            <a:r>
              <a:rPr sz="1800" spc="-1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8200"/>
                </a:solidFill>
                <a:latin typeface="Consolas"/>
                <a:cs typeface="Consolas"/>
              </a:rPr>
              <a:t>:</a:t>
            </a:r>
            <a:endParaRPr sz="1800">
              <a:latin typeface="Consolas"/>
              <a:cs typeface="Consolas"/>
            </a:endParaRPr>
          </a:p>
          <a:p>
            <a:pPr marL="12700" marR="3775075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args </a:t>
            </a:r>
            <a:r>
              <a:rPr sz="1800" b="1" dirty="0">
                <a:solidFill>
                  <a:srgbClr val="006699"/>
                </a:solidFill>
                <a:latin typeface="Consolas"/>
                <a:cs typeface="Consolas"/>
              </a:rPr>
              <a:t>= </a:t>
            </a:r>
            <a:r>
              <a:rPr sz="1800" spc="-5" dirty="0">
                <a:latin typeface="Consolas"/>
                <a:cs typeface="Consolas"/>
              </a:rPr>
              <a:t>(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“Namit"</a:t>
            </a:r>
            <a:r>
              <a:rPr sz="1800" spc="-5" dirty="0">
                <a:latin typeface="Consolas"/>
                <a:cs typeface="Consolas"/>
              </a:rPr>
              <a:t>, 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“Khanduja"</a:t>
            </a:r>
            <a:r>
              <a:rPr sz="1800" spc="-5" dirty="0">
                <a:latin typeface="Consolas"/>
                <a:cs typeface="Consolas"/>
              </a:rPr>
              <a:t>) </a:t>
            </a:r>
            <a:r>
              <a:rPr sz="1800" spc="-97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myFun(</a:t>
            </a:r>
            <a:r>
              <a:rPr sz="1800" b="1" spc="-5" dirty="0">
                <a:solidFill>
                  <a:srgbClr val="006699"/>
                </a:solidFill>
                <a:latin typeface="Consolas"/>
                <a:cs typeface="Consolas"/>
              </a:rPr>
              <a:t>*</a:t>
            </a:r>
            <a:r>
              <a:rPr sz="1800" spc="-5" dirty="0">
                <a:latin typeface="Consolas"/>
                <a:cs typeface="Consolas"/>
              </a:rPr>
              <a:t>args)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kwargs</a:t>
            </a:r>
            <a:r>
              <a:rPr sz="1800" spc="5" dirty="0"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6699"/>
                </a:solidFill>
                <a:latin typeface="Consolas"/>
                <a:cs typeface="Consolas"/>
              </a:rPr>
              <a:t>=</a:t>
            </a:r>
            <a:r>
              <a:rPr sz="1800" b="1" spc="-5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{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"arg1"</a:t>
            </a:r>
            <a:r>
              <a:rPr sz="1800" spc="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: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“CS&amp;E"</a:t>
            </a:r>
            <a:r>
              <a:rPr sz="1800" spc="-5" dirty="0">
                <a:latin typeface="Consolas"/>
                <a:cs typeface="Consolas"/>
              </a:rPr>
              <a:t>,</a:t>
            </a:r>
            <a:r>
              <a:rPr sz="1800" dirty="0"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"arg2"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: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“FET"</a:t>
            </a:r>
            <a:r>
              <a:rPr sz="1800" spc="-5" dirty="0">
                <a:latin typeface="Consolas"/>
                <a:cs typeface="Consolas"/>
              </a:rPr>
              <a:t>,</a:t>
            </a:r>
            <a:r>
              <a:rPr sz="1800" dirty="0"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"arg3"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: 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"GKV"</a:t>
            </a:r>
            <a:r>
              <a:rPr sz="1800" spc="-5" dirty="0">
                <a:latin typeface="Consolas"/>
                <a:cs typeface="Consolas"/>
              </a:rPr>
              <a:t>} </a:t>
            </a:r>
            <a:r>
              <a:rPr sz="1800" spc="-97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myFun(</a:t>
            </a:r>
            <a:r>
              <a:rPr sz="1800" b="1" spc="-5" dirty="0">
                <a:solidFill>
                  <a:srgbClr val="006699"/>
                </a:solidFill>
                <a:latin typeface="Consolas"/>
                <a:cs typeface="Consolas"/>
              </a:rPr>
              <a:t>**</a:t>
            </a:r>
            <a:r>
              <a:rPr sz="1800" spc="-5" dirty="0">
                <a:latin typeface="Consolas"/>
                <a:cs typeface="Consolas"/>
              </a:rPr>
              <a:t>kwargs)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Consolas"/>
              <a:cs typeface="Consolas"/>
            </a:endParaRPr>
          </a:p>
          <a:p>
            <a:pPr marL="467995" marR="4052570" indent="-446405">
              <a:lnSpc>
                <a:spcPct val="100000"/>
              </a:lnSpc>
            </a:pPr>
            <a:r>
              <a:rPr sz="1600" spc="-5" dirty="0">
                <a:latin typeface="Consolas"/>
                <a:cs typeface="Consolas"/>
              </a:rPr>
              <a:t>def myFun(*args,**kwargs): </a:t>
            </a:r>
            <a:r>
              <a:rPr sz="160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print("args: ", args) </a:t>
            </a:r>
            <a:r>
              <a:rPr sz="160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print("kwargs:</a:t>
            </a:r>
            <a:r>
              <a:rPr sz="1600" spc="-5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",</a:t>
            </a:r>
            <a:r>
              <a:rPr sz="1600" spc="-5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kwargs)</a:t>
            </a:r>
            <a:endParaRPr sz="1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41770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Anonymous</a:t>
            </a:r>
            <a:r>
              <a:rPr sz="3600" spc="-8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Functions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354" y="2022855"/>
            <a:ext cx="8566150" cy="3256279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1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Functions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with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no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name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and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explicit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return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statement.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They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are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part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Functional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programming.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They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are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defined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using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lambda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keyword.</a:t>
            </a:r>
            <a:endParaRPr sz="1800">
              <a:latin typeface="Times New Roman"/>
              <a:cs typeface="Times New Roman"/>
            </a:endParaRPr>
          </a:p>
          <a:p>
            <a:pPr marL="378460" marR="4191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Lambda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forms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can take any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number of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arguments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but return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just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one value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 the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form of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expression.</a:t>
            </a:r>
            <a:endParaRPr sz="1800">
              <a:latin typeface="Times New Roman"/>
              <a:cs typeface="Times New Roman"/>
            </a:endParaRPr>
          </a:p>
          <a:p>
            <a:pPr marL="378460" marR="61849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anonymous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function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cannot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be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direct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call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because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lambda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requires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an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expression</a:t>
            </a:r>
            <a:endParaRPr sz="1800">
              <a:latin typeface="Times New Roman"/>
              <a:cs typeface="Times New Roman"/>
            </a:endParaRPr>
          </a:p>
          <a:p>
            <a:pPr marL="378460" marR="508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Lambda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functions have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their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own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local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namespace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and cannot access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variables other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than </a:t>
            </a:r>
            <a:r>
              <a:rPr sz="1800" spc="-44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those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 their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parameter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list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and those in the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global namespace.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1254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Contd.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9822" y="1467483"/>
            <a:ext cx="3559175" cy="643890"/>
          </a:xfrm>
          <a:prstGeom prst="rect">
            <a:avLst/>
          </a:prstGeom>
          <a:solidFill>
            <a:srgbClr val="2C2C2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Syntax:</a:t>
            </a:r>
            <a:endParaRPr sz="1800">
              <a:latin typeface="Arial MT"/>
              <a:cs typeface="Arial MT"/>
            </a:endParaRPr>
          </a:p>
          <a:p>
            <a:pPr marL="126364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lambda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arguments: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expression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45230"/>
            <a:ext cx="635" cy="367030"/>
          </a:xfrm>
          <a:custGeom>
            <a:avLst/>
            <a:gdLst/>
            <a:ahLst/>
            <a:cxnLst/>
            <a:rect l="l" t="t" r="r" b="b"/>
            <a:pathLst>
              <a:path w="635" h="367030">
                <a:moveTo>
                  <a:pt x="64" y="366738"/>
                </a:moveTo>
                <a:lnTo>
                  <a:pt x="0" y="0"/>
                </a:lnTo>
                <a:lnTo>
                  <a:pt x="64" y="366738"/>
                </a:lnTo>
                <a:close/>
              </a:path>
            </a:pathLst>
          </a:custGeom>
          <a:solidFill>
            <a:srgbClr val="2C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82848" y="2472163"/>
            <a:ext cx="9502775" cy="2872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Example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1: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double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lambda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x: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x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*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2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print(double(10))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5" dirty="0">
                <a:latin typeface="Times New Roman"/>
                <a:cs typeface="Times New Roman"/>
              </a:rPr>
              <a:t> the above code,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lambda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x: x * 2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 the lambda </a:t>
            </a:r>
            <a:r>
              <a:rPr sz="1800" dirty="0">
                <a:latin typeface="Times New Roman"/>
                <a:cs typeface="Times New Roman"/>
              </a:rPr>
              <a:t>function.</a:t>
            </a:r>
            <a:r>
              <a:rPr sz="1800" spc="-5" dirty="0">
                <a:latin typeface="Times New Roman"/>
                <a:cs typeface="Times New Roman"/>
              </a:rPr>
              <a:t> Also, their </a:t>
            </a:r>
            <a:r>
              <a:rPr sz="1800" dirty="0">
                <a:latin typeface="Times New Roman"/>
                <a:cs typeface="Times New Roman"/>
              </a:rPr>
              <a:t>x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 argument and </a:t>
            </a:r>
            <a:r>
              <a:rPr sz="1800" dirty="0">
                <a:latin typeface="Times New Roman"/>
                <a:cs typeface="Times New Roman"/>
              </a:rPr>
              <a:t>x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* 2 </a:t>
            </a:r>
            <a:r>
              <a:rPr sz="1800" spc="-5" dirty="0">
                <a:latin typeface="Times New Roman"/>
                <a:cs typeface="Times New Roman"/>
              </a:rPr>
              <a:t>is the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expression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that </a:t>
            </a:r>
            <a:r>
              <a:rPr sz="1800" dirty="0">
                <a:latin typeface="Times New Roman"/>
                <a:cs typeface="Times New Roman"/>
              </a:rPr>
              <a:t>gets </a:t>
            </a:r>
            <a:r>
              <a:rPr sz="1800" spc="-5" dirty="0">
                <a:latin typeface="Times New Roman"/>
                <a:cs typeface="Times New Roman"/>
              </a:rPr>
              <a:t>evaluated and </a:t>
            </a:r>
            <a:r>
              <a:rPr sz="1800" dirty="0">
                <a:latin typeface="Times New Roman"/>
                <a:cs typeface="Times New Roman"/>
              </a:rPr>
              <a:t>returned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user.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800" spc="-5" dirty="0">
                <a:solidFill>
                  <a:srgbClr val="880000"/>
                </a:solidFill>
                <a:latin typeface="Courier New"/>
                <a:cs typeface="Courier New"/>
              </a:rPr>
              <a:t>Example</a:t>
            </a:r>
            <a:r>
              <a:rPr sz="1800" spc="-70" dirty="0">
                <a:solidFill>
                  <a:srgbClr val="88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880000"/>
                </a:solidFill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880000"/>
                </a:solidFill>
                <a:latin typeface="Courier New"/>
                <a:cs typeface="Courier New"/>
              </a:rPr>
              <a:t>#</a:t>
            </a:r>
            <a:r>
              <a:rPr sz="1800" spc="-25" dirty="0">
                <a:solidFill>
                  <a:srgbClr val="88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880000"/>
                </a:solidFill>
                <a:latin typeface="Courier New"/>
                <a:cs typeface="Courier New"/>
              </a:rPr>
              <a:t>Function</a:t>
            </a:r>
            <a:r>
              <a:rPr sz="1800" spc="-25" dirty="0">
                <a:solidFill>
                  <a:srgbClr val="88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880000"/>
                </a:solidFill>
                <a:latin typeface="Courier New"/>
                <a:cs typeface="Courier New"/>
              </a:rPr>
              <a:t>definition</a:t>
            </a:r>
            <a:r>
              <a:rPr sz="1800" spc="-25" dirty="0">
                <a:solidFill>
                  <a:srgbClr val="88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880000"/>
                </a:solidFill>
                <a:latin typeface="Courier New"/>
                <a:cs typeface="Courier New"/>
              </a:rPr>
              <a:t>is</a:t>
            </a:r>
            <a:r>
              <a:rPr sz="1800" spc="-20" dirty="0">
                <a:solidFill>
                  <a:srgbClr val="88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880000"/>
                </a:solidFill>
                <a:latin typeface="Courier New"/>
                <a:cs typeface="Courier New"/>
              </a:rPr>
              <a:t>here</a:t>
            </a:r>
            <a:endParaRPr sz="1800">
              <a:latin typeface="Courier New"/>
              <a:cs typeface="Courier New"/>
            </a:endParaRPr>
          </a:p>
          <a:p>
            <a:pPr marL="12700" marR="4543425">
              <a:lnSpc>
                <a:spcPct val="100000"/>
              </a:lnSpc>
              <a:tabLst>
                <a:tab pos="835660" algn="l"/>
              </a:tabLst>
            </a:pPr>
            <a:r>
              <a:rPr sz="1800" spc="-5" dirty="0">
                <a:latin typeface="Courier New"/>
                <a:cs typeface="Courier New"/>
              </a:rPr>
              <a:t>sum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666600"/>
                </a:solidFill>
                <a:latin typeface="Courier New"/>
                <a:cs typeface="Courier New"/>
              </a:rPr>
              <a:t>=	</a:t>
            </a:r>
            <a:r>
              <a:rPr sz="1800" spc="-5" dirty="0">
                <a:solidFill>
                  <a:srgbClr val="000088"/>
                </a:solidFill>
                <a:latin typeface="Courier New"/>
                <a:cs typeface="Courier New"/>
              </a:rPr>
              <a:t>lambda </a:t>
            </a:r>
            <a:r>
              <a:rPr sz="1800" spc="-5" dirty="0">
                <a:latin typeface="Courier New"/>
                <a:cs typeface="Courier New"/>
              </a:rPr>
              <a:t>arg1</a:t>
            </a:r>
            <a:r>
              <a:rPr sz="1800" spc="-5" dirty="0">
                <a:solidFill>
                  <a:srgbClr val="666600"/>
                </a:solidFill>
                <a:latin typeface="Courier New"/>
                <a:cs typeface="Courier New"/>
              </a:rPr>
              <a:t>, </a:t>
            </a:r>
            <a:r>
              <a:rPr sz="1800" spc="-5" dirty="0">
                <a:latin typeface="Courier New"/>
                <a:cs typeface="Courier New"/>
              </a:rPr>
              <a:t>arg2</a:t>
            </a:r>
            <a:r>
              <a:rPr sz="1800" spc="-5" dirty="0">
                <a:solidFill>
                  <a:srgbClr val="666600"/>
                </a:solidFill>
                <a:latin typeface="Courier New"/>
                <a:cs typeface="Courier New"/>
              </a:rPr>
              <a:t>: </a:t>
            </a:r>
            <a:r>
              <a:rPr sz="1800" spc="-5" dirty="0">
                <a:latin typeface="Courier New"/>
                <a:cs typeface="Courier New"/>
              </a:rPr>
              <a:t>arg1 </a:t>
            </a:r>
            <a:r>
              <a:rPr sz="1800" dirty="0">
                <a:solidFill>
                  <a:srgbClr val="666600"/>
                </a:solidFill>
                <a:latin typeface="Courier New"/>
                <a:cs typeface="Courier New"/>
              </a:rPr>
              <a:t>+ </a:t>
            </a:r>
            <a:r>
              <a:rPr sz="1800" spc="-5" dirty="0">
                <a:latin typeface="Courier New"/>
                <a:cs typeface="Courier New"/>
              </a:rPr>
              <a:t>arg2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880000"/>
                </a:solidFill>
                <a:latin typeface="Courier New"/>
                <a:cs typeface="Courier New"/>
              </a:rPr>
              <a:t>#</a:t>
            </a:r>
            <a:r>
              <a:rPr sz="1800" spc="-15" dirty="0">
                <a:solidFill>
                  <a:srgbClr val="88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880000"/>
                </a:solidFill>
                <a:latin typeface="Courier New"/>
                <a:cs typeface="Courier New"/>
              </a:rPr>
              <a:t>Now</a:t>
            </a:r>
            <a:r>
              <a:rPr sz="1800" spc="-15" dirty="0">
                <a:solidFill>
                  <a:srgbClr val="88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880000"/>
                </a:solidFill>
                <a:latin typeface="Courier New"/>
                <a:cs typeface="Courier New"/>
              </a:rPr>
              <a:t>you</a:t>
            </a:r>
            <a:r>
              <a:rPr sz="1800" spc="-15" dirty="0">
                <a:solidFill>
                  <a:srgbClr val="88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880000"/>
                </a:solidFill>
                <a:latin typeface="Courier New"/>
                <a:cs typeface="Courier New"/>
              </a:rPr>
              <a:t>can</a:t>
            </a:r>
            <a:r>
              <a:rPr sz="1800" spc="-10" dirty="0">
                <a:solidFill>
                  <a:srgbClr val="88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880000"/>
                </a:solidFill>
                <a:latin typeface="Courier New"/>
                <a:cs typeface="Courier New"/>
              </a:rPr>
              <a:t>call</a:t>
            </a:r>
            <a:r>
              <a:rPr sz="1800" spc="-15" dirty="0">
                <a:solidFill>
                  <a:srgbClr val="88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880000"/>
                </a:solidFill>
                <a:latin typeface="Courier New"/>
                <a:cs typeface="Courier New"/>
              </a:rPr>
              <a:t>sum</a:t>
            </a:r>
            <a:r>
              <a:rPr sz="1800" spc="-15" dirty="0">
                <a:solidFill>
                  <a:srgbClr val="88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880000"/>
                </a:solidFill>
                <a:latin typeface="Courier New"/>
                <a:cs typeface="Courier New"/>
              </a:rPr>
              <a:t>as</a:t>
            </a:r>
            <a:r>
              <a:rPr sz="1800" spc="-15" dirty="0">
                <a:solidFill>
                  <a:srgbClr val="88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880000"/>
                </a:solidFill>
                <a:latin typeface="Courier New"/>
                <a:cs typeface="Courier New"/>
              </a:rPr>
              <a:t>a</a:t>
            </a:r>
            <a:r>
              <a:rPr sz="1800" spc="-10" dirty="0">
                <a:solidFill>
                  <a:srgbClr val="88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880000"/>
                </a:solidFill>
                <a:latin typeface="Courier New"/>
                <a:cs typeface="Courier New"/>
              </a:rPr>
              <a:t>function</a:t>
            </a:r>
            <a:endParaRPr sz="1800">
              <a:latin typeface="Courier New"/>
              <a:cs typeface="Courier New"/>
            </a:endParaRPr>
          </a:p>
          <a:p>
            <a:pPr marL="12700" marR="3994150">
              <a:lnSpc>
                <a:spcPct val="100000"/>
              </a:lnSpc>
              <a:tabLst>
                <a:tab pos="4402455" algn="l"/>
                <a:tab pos="4951095" algn="l"/>
              </a:tabLst>
            </a:pPr>
            <a:r>
              <a:rPr sz="1800" spc="-5" dirty="0">
                <a:solidFill>
                  <a:srgbClr val="000088"/>
                </a:solidFill>
                <a:latin typeface="Courier New"/>
                <a:cs typeface="Courier New"/>
              </a:rPr>
              <a:t>print</a:t>
            </a:r>
            <a:r>
              <a:rPr sz="1800" spc="5" dirty="0">
                <a:solidFill>
                  <a:srgbClr val="000088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800"/>
                </a:solidFill>
                <a:latin typeface="Courier New"/>
                <a:cs typeface="Courier New"/>
              </a:rPr>
              <a:t>"Value</a:t>
            </a:r>
            <a:r>
              <a:rPr sz="1800" dirty="0">
                <a:solidFill>
                  <a:srgbClr val="0088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800"/>
                </a:solidFill>
                <a:latin typeface="Courier New"/>
                <a:cs typeface="Courier New"/>
              </a:rPr>
              <a:t>of</a:t>
            </a:r>
            <a:r>
              <a:rPr sz="1800" dirty="0">
                <a:solidFill>
                  <a:srgbClr val="0088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800"/>
                </a:solidFill>
                <a:latin typeface="Courier New"/>
                <a:cs typeface="Courier New"/>
              </a:rPr>
              <a:t>total</a:t>
            </a:r>
            <a:r>
              <a:rPr sz="1800" dirty="0">
                <a:solidFill>
                  <a:srgbClr val="008800"/>
                </a:solidFill>
                <a:latin typeface="Courier New"/>
                <a:cs typeface="Courier New"/>
              </a:rPr>
              <a:t> : "</a:t>
            </a:r>
            <a:r>
              <a:rPr sz="1800" dirty="0">
                <a:solidFill>
                  <a:srgbClr val="666600"/>
                </a:solidFill>
                <a:latin typeface="Courier New"/>
                <a:cs typeface="Courier New"/>
              </a:rPr>
              <a:t>, </a:t>
            </a:r>
            <a:r>
              <a:rPr sz="1800" spc="-5" dirty="0">
                <a:latin typeface="Courier New"/>
                <a:cs typeface="Courier New"/>
              </a:rPr>
              <a:t>sum</a:t>
            </a:r>
            <a:r>
              <a:rPr sz="1800" spc="-5" dirty="0">
                <a:solidFill>
                  <a:srgbClr val="666600"/>
                </a:solidFill>
                <a:latin typeface="Courier New"/>
                <a:cs typeface="Courier New"/>
              </a:rPr>
              <a:t>(	</a:t>
            </a:r>
            <a:r>
              <a:rPr sz="1800" spc="-5" dirty="0">
                <a:solidFill>
                  <a:srgbClr val="006666"/>
                </a:solidFill>
                <a:latin typeface="Courier New"/>
                <a:cs typeface="Courier New"/>
              </a:rPr>
              <a:t>10</a:t>
            </a:r>
            <a:r>
              <a:rPr sz="1800" spc="-5" dirty="0">
                <a:solidFill>
                  <a:srgbClr val="666600"/>
                </a:solidFill>
                <a:latin typeface="Courier New"/>
                <a:cs typeface="Courier New"/>
              </a:rPr>
              <a:t>,	</a:t>
            </a:r>
            <a:r>
              <a:rPr sz="1800" spc="-5" dirty="0">
                <a:solidFill>
                  <a:srgbClr val="006666"/>
                </a:solidFill>
                <a:latin typeface="Courier New"/>
                <a:cs typeface="Courier New"/>
              </a:rPr>
              <a:t>20</a:t>
            </a:r>
            <a:r>
              <a:rPr sz="1800" spc="-95" dirty="0">
                <a:solidFill>
                  <a:srgbClr val="00666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666600"/>
                </a:solidFill>
                <a:latin typeface="Courier New"/>
                <a:cs typeface="Courier New"/>
              </a:rPr>
              <a:t>) </a:t>
            </a:r>
            <a:r>
              <a:rPr sz="1800" spc="-1065" dirty="0">
                <a:solidFill>
                  <a:srgbClr val="6666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0088"/>
                </a:solidFill>
                <a:latin typeface="Courier New"/>
                <a:cs typeface="Courier New"/>
              </a:rPr>
              <a:t>print</a:t>
            </a:r>
            <a:r>
              <a:rPr sz="1800" spc="5" dirty="0">
                <a:solidFill>
                  <a:srgbClr val="000088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800"/>
                </a:solidFill>
                <a:latin typeface="Courier New"/>
                <a:cs typeface="Courier New"/>
              </a:rPr>
              <a:t>"Value</a:t>
            </a:r>
            <a:r>
              <a:rPr sz="1800" dirty="0">
                <a:solidFill>
                  <a:srgbClr val="0088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800"/>
                </a:solidFill>
                <a:latin typeface="Courier New"/>
                <a:cs typeface="Courier New"/>
              </a:rPr>
              <a:t>of</a:t>
            </a:r>
            <a:r>
              <a:rPr sz="1800" dirty="0">
                <a:solidFill>
                  <a:srgbClr val="0088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800"/>
                </a:solidFill>
                <a:latin typeface="Courier New"/>
                <a:cs typeface="Courier New"/>
              </a:rPr>
              <a:t>total</a:t>
            </a:r>
            <a:r>
              <a:rPr sz="1800" dirty="0">
                <a:solidFill>
                  <a:srgbClr val="008800"/>
                </a:solidFill>
                <a:latin typeface="Courier New"/>
                <a:cs typeface="Courier New"/>
              </a:rPr>
              <a:t> : "</a:t>
            </a:r>
            <a:r>
              <a:rPr sz="1800" dirty="0">
                <a:solidFill>
                  <a:srgbClr val="666600"/>
                </a:solidFill>
                <a:latin typeface="Courier New"/>
                <a:cs typeface="Courier New"/>
              </a:rPr>
              <a:t>, </a:t>
            </a:r>
            <a:r>
              <a:rPr sz="1800" spc="-5" dirty="0">
                <a:latin typeface="Courier New"/>
                <a:cs typeface="Courier New"/>
              </a:rPr>
              <a:t>sum</a:t>
            </a:r>
            <a:r>
              <a:rPr sz="1800" spc="-5" dirty="0">
                <a:solidFill>
                  <a:srgbClr val="666600"/>
                </a:solidFill>
                <a:latin typeface="Courier New"/>
                <a:cs typeface="Courier New"/>
              </a:rPr>
              <a:t>(	</a:t>
            </a:r>
            <a:r>
              <a:rPr sz="1800" spc="-5" dirty="0">
                <a:solidFill>
                  <a:srgbClr val="006666"/>
                </a:solidFill>
                <a:latin typeface="Courier New"/>
                <a:cs typeface="Courier New"/>
              </a:rPr>
              <a:t>20</a:t>
            </a:r>
            <a:r>
              <a:rPr sz="1800" spc="-5" dirty="0">
                <a:solidFill>
                  <a:srgbClr val="666600"/>
                </a:solidFill>
                <a:latin typeface="Courier New"/>
                <a:cs typeface="Courier New"/>
              </a:rPr>
              <a:t>,	</a:t>
            </a:r>
            <a:r>
              <a:rPr sz="1800" spc="-5" dirty="0">
                <a:solidFill>
                  <a:srgbClr val="006666"/>
                </a:solidFill>
                <a:latin typeface="Courier New"/>
                <a:cs typeface="Courier New"/>
              </a:rPr>
              <a:t>20</a:t>
            </a:r>
            <a:r>
              <a:rPr sz="1800" spc="-95" dirty="0">
                <a:solidFill>
                  <a:srgbClr val="00666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66660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32308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168DBA"/>
                </a:solidFill>
                <a:latin typeface="Times New Roman"/>
                <a:cs typeface="Times New Roman"/>
              </a:rPr>
              <a:t>Code</a:t>
            </a:r>
            <a:r>
              <a:rPr sz="3600" spc="-9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comparison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12840" y="1732514"/>
            <a:ext cx="3467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88"/>
                </a:solidFill>
                <a:latin typeface="Arial MT"/>
                <a:cs typeface="Arial MT"/>
              </a:rPr>
              <a:t>def </a:t>
            </a:r>
            <a:r>
              <a:rPr sz="1800" dirty="0">
                <a:latin typeface="Arial MT"/>
                <a:cs typeface="Arial MT"/>
              </a:rPr>
              <a:t>squares_def</a:t>
            </a:r>
            <a:r>
              <a:rPr sz="1800" dirty="0">
                <a:solidFill>
                  <a:srgbClr val="666600"/>
                </a:solidFill>
                <a:latin typeface="Arial MT"/>
                <a:cs typeface="Arial MT"/>
              </a:rPr>
              <a:t>(</a:t>
            </a:r>
            <a:r>
              <a:rPr sz="1800" dirty="0"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666600"/>
                </a:solidFill>
                <a:latin typeface="Arial MT"/>
                <a:cs typeface="Arial MT"/>
              </a:rPr>
              <a:t>): </a:t>
            </a:r>
            <a:r>
              <a:rPr sz="1800" dirty="0">
                <a:solidFill>
                  <a:srgbClr val="000088"/>
                </a:solidFill>
                <a:latin typeface="Arial MT"/>
                <a:cs typeface="Arial MT"/>
              </a:rPr>
              <a:t>return </a:t>
            </a:r>
            <a:r>
              <a:rPr sz="1800" dirty="0"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666600"/>
                </a:solidFill>
                <a:latin typeface="Arial MT"/>
                <a:cs typeface="Arial MT"/>
              </a:rPr>
              <a:t>*</a:t>
            </a:r>
            <a:r>
              <a:rPr sz="1800" dirty="0">
                <a:latin typeface="Arial MT"/>
                <a:cs typeface="Arial MT"/>
              </a:rPr>
              <a:t>x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88"/>
                </a:solidFill>
                <a:latin typeface="Arial MT"/>
                <a:cs typeface="Arial MT"/>
              </a:rPr>
              <a:t>print</a:t>
            </a:r>
            <a:r>
              <a:rPr sz="1800" spc="-5" dirty="0">
                <a:solidFill>
                  <a:srgbClr val="666600"/>
                </a:solidFill>
                <a:latin typeface="Arial MT"/>
                <a:cs typeface="Arial MT"/>
              </a:rPr>
              <a:t>(</a:t>
            </a:r>
            <a:r>
              <a:rPr sz="1800" spc="-5" dirty="0">
                <a:solidFill>
                  <a:srgbClr val="008800"/>
                </a:solidFill>
                <a:latin typeface="Arial MT"/>
                <a:cs typeface="Arial MT"/>
              </a:rPr>
              <a:t>'Using</a:t>
            </a:r>
            <a:r>
              <a:rPr sz="1800" spc="-30" dirty="0">
                <a:solidFill>
                  <a:srgbClr val="0088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8800"/>
                </a:solidFill>
                <a:latin typeface="Arial MT"/>
                <a:cs typeface="Arial MT"/>
              </a:rPr>
              <a:t>def:</a:t>
            </a:r>
            <a:r>
              <a:rPr sz="1800" spc="-30" dirty="0">
                <a:solidFill>
                  <a:srgbClr val="008800"/>
                </a:solidFill>
                <a:latin typeface="Arial MT"/>
                <a:cs typeface="Arial MT"/>
              </a:rPr>
              <a:t> </a:t>
            </a:r>
            <a:r>
              <a:rPr sz="1800" spc="10" dirty="0">
                <a:solidFill>
                  <a:srgbClr val="008800"/>
                </a:solidFill>
                <a:latin typeface="Arial MT"/>
                <a:cs typeface="Arial MT"/>
              </a:rPr>
              <a:t>'</a:t>
            </a:r>
            <a:r>
              <a:rPr sz="1800" spc="10" dirty="0">
                <a:solidFill>
                  <a:srgbClr val="666600"/>
                </a:solidFill>
                <a:latin typeface="Arial MT"/>
                <a:cs typeface="Arial MT"/>
              </a:rPr>
              <a:t>,</a:t>
            </a:r>
            <a:r>
              <a:rPr sz="1800" spc="-30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squares_def</a:t>
            </a:r>
            <a:r>
              <a:rPr sz="1800" dirty="0">
                <a:solidFill>
                  <a:srgbClr val="666600"/>
                </a:solidFill>
                <a:latin typeface="Arial MT"/>
                <a:cs typeface="Arial MT"/>
              </a:rPr>
              <a:t>(</a:t>
            </a:r>
            <a:r>
              <a:rPr sz="1800" dirty="0">
                <a:solidFill>
                  <a:srgbClr val="006666"/>
                </a:solidFill>
                <a:latin typeface="Arial MT"/>
                <a:cs typeface="Arial MT"/>
              </a:rPr>
              <a:t>5</a:t>
            </a:r>
            <a:r>
              <a:rPr sz="1800" dirty="0">
                <a:solidFill>
                  <a:srgbClr val="666600"/>
                </a:solidFill>
                <a:latin typeface="Arial MT"/>
                <a:cs typeface="Arial MT"/>
              </a:rPr>
              <a:t>))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83315" y="1732514"/>
            <a:ext cx="24650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880000"/>
                </a:solidFill>
                <a:latin typeface="Arial MT"/>
                <a:cs typeface="Arial MT"/>
              </a:rPr>
              <a:t># </a:t>
            </a:r>
            <a:r>
              <a:rPr sz="1800" spc="-5" dirty="0">
                <a:solidFill>
                  <a:srgbClr val="880000"/>
                </a:solidFill>
                <a:latin typeface="Arial MT"/>
                <a:cs typeface="Arial MT"/>
              </a:rPr>
              <a:t>Types </a:t>
            </a:r>
            <a:r>
              <a:rPr sz="1800" dirty="0">
                <a:solidFill>
                  <a:srgbClr val="88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88"/>
                </a:solidFill>
                <a:latin typeface="Arial MT"/>
                <a:cs typeface="Arial MT"/>
              </a:rPr>
              <a:t>print</a:t>
            </a:r>
            <a:r>
              <a:rPr sz="1800" spc="-5" dirty="0">
                <a:solidFill>
                  <a:srgbClr val="666600"/>
                </a:solidFill>
                <a:latin typeface="Arial MT"/>
                <a:cs typeface="Arial MT"/>
              </a:rPr>
              <a:t>(</a:t>
            </a:r>
            <a:r>
              <a:rPr sz="1800" spc="-5" dirty="0">
                <a:latin typeface="Arial MT"/>
                <a:cs typeface="Arial MT"/>
              </a:rPr>
              <a:t>type</a:t>
            </a:r>
            <a:r>
              <a:rPr sz="1800" spc="-5" dirty="0">
                <a:solidFill>
                  <a:srgbClr val="666600"/>
                </a:solidFill>
                <a:latin typeface="Arial MT"/>
                <a:cs typeface="Arial MT"/>
              </a:rPr>
              <a:t>(</a:t>
            </a:r>
            <a:r>
              <a:rPr sz="1800" spc="-5" dirty="0">
                <a:latin typeface="Arial MT"/>
                <a:cs typeface="Arial MT"/>
              </a:rPr>
              <a:t>squares</a:t>
            </a:r>
            <a:r>
              <a:rPr sz="1800" spc="-5" dirty="0">
                <a:solidFill>
                  <a:srgbClr val="666600"/>
                </a:solidFill>
                <a:latin typeface="Arial MT"/>
                <a:cs typeface="Arial MT"/>
              </a:rPr>
              <a:t>)) </a:t>
            </a:r>
            <a:r>
              <a:rPr sz="1800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88"/>
                </a:solidFill>
                <a:latin typeface="Arial MT"/>
                <a:cs typeface="Arial MT"/>
              </a:rPr>
              <a:t>print</a:t>
            </a:r>
            <a:r>
              <a:rPr sz="1800" spc="-5" dirty="0">
                <a:solidFill>
                  <a:srgbClr val="666600"/>
                </a:solidFill>
                <a:latin typeface="Arial MT"/>
                <a:cs typeface="Arial MT"/>
              </a:rPr>
              <a:t>(</a:t>
            </a:r>
            <a:r>
              <a:rPr sz="1800" spc="-5" dirty="0">
                <a:latin typeface="Arial MT"/>
                <a:cs typeface="Arial MT"/>
              </a:rPr>
              <a:t>type</a:t>
            </a:r>
            <a:r>
              <a:rPr sz="1800" spc="-5" dirty="0">
                <a:solidFill>
                  <a:srgbClr val="666600"/>
                </a:solidFill>
                <a:latin typeface="Arial MT"/>
                <a:cs typeface="Arial MT"/>
              </a:rPr>
              <a:t>(</a:t>
            </a:r>
            <a:r>
              <a:rPr sz="1800" spc="-5" dirty="0">
                <a:latin typeface="Arial MT"/>
                <a:cs typeface="Arial MT"/>
              </a:rPr>
              <a:t>squares_def</a:t>
            </a:r>
            <a:r>
              <a:rPr sz="1800" spc="-5" dirty="0">
                <a:solidFill>
                  <a:srgbClr val="666600"/>
                </a:solidFill>
                <a:latin typeface="Arial MT"/>
                <a:cs typeface="Arial MT"/>
              </a:rPr>
              <a:t>))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12840" y="2815726"/>
            <a:ext cx="6429375" cy="2747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8005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880000"/>
                </a:solidFill>
                <a:latin typeface="Arial MT"/>
                <a:cs typeface="Arial MT"/>
              </a:rPr>
              <a:t># calculate squares </a:t>
            </a:r>
            <a:r>
              <a:rPr sz="1800" spc="-5" dirty="0">
                <a:solidFill>
                  <a:srgbClr val="880000"/>
                </a:solidFill>
                <a:latin typeface="Arial MT"/>
                <a:cs typeface="Arial MT"/>
              </a:rPr>
              <a:t>using lambda </a:t>
            </a:r>
            <a:r>
              <a:rPr sz="1800" spc="-490" dirty="0">
                <a:solidFill>
                  <a:srgbClr val="880000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squares </a:t>
            </a:r>
            <a:r>
              <a:rPr sz="1800" dirty="0">
                <a:solidFill>
                  <a:srgbClr val="666600"/>
                </a:solidFill>
                <a:latin typeface="Arial MT"/>
                <a:cs typeface="Arial MT"/>
              </a:rPr>
              <a:t>= </a:t>
            </a:r>
            <a:r>
              <a:rPr sz="1800" spc="-5" dirty="0">
                <a:solidFill>
                  <a:srgbClr val="000088"/>
                </a:solidFill>
                <a:latin typeface="Arial MT"/>
                <a:cs typeface="Arial MT"/>
              </a:rPr>
              <a:t>lambda </a:t>
            </a:r>
            <a:r>
              <a:rPr sz="1800" dirty="0"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666600"/>
                </a:solidFill>
                <a:latin typeface="Arial MT"/>
                <a:cs typeface="Arial MT"/>
              </a:rPr>
              <a:t>: </a:t>
            </a:r>
            <a:r>
              <a:rPr sz="1800" dirty="0"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666600"/>
                </a:solidFill>
                <a:latin typeface="Arial MT"/>
                <a:cs typeface="Arial MT"/>
              </a:rPr>
              <a:t>*</a:t>
            </a:r>
            <a:r>
              <a:rPr sz="1800" dirty="0">
                <a:latin typeface="Arial MT"/>
                <a:cs typeface="Arial MT"/>
              </a:rPr>
              <a:t>x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88"/>
                </a:solidFill>
                <a:latin typeface="Arial MT"/>
                <a:cs typeface="Arial MT"/>
              </a:rPr>
              <a:t>print</a:t>
            </a:r>
            <a:r>
              <a:rPr sz="1800" spc="-5" dirty="0">
                <a:solidFill>
                  <a:srgbClr val="666600"/>
                </a:solidFill>
                <a:latin typeface="Arial MT"/>
                <a:cs typeface="Arial MT"/>
              </a:rPr>
              <a:t>(</a:t>
            </a:r>
            <a:r>
              <a:rPr sz="1800" spc="-5" dirty="0">
                <a:solidFill>
                  <a:srgbClr val="008800"/>
                </a:solidFill>
                <a:latin typeface="Arial MT"/>
                <a:cs typeface="Arial MT"/>
              </a:rPr>
              <a:t>'Using</a:t>
            </a:r>
            <a:r>
              <a:rPr sz="1800" spc="-30" dirty="0">
                <a:solidFill>
                  <a:srgbClr val="0088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8800"/>
                </a:solidFill>
                <a:latin typeface="Arial MT"/>
                <a:cs typeface="Arial MT"/>
              </a:rPr>
              <a:t>lambda:</a:t>
            </a:r>
            <a:r>
              <a:rPr sz="1800" spc="-30" dirty="0">
                <a:solidFill>
                  <a:srgbClr val="008800"/>
                </a:solidFill>
                <a:latin typeface="Arial MT"/>
                <a:cs typeface="Arial MT"/>
              </a:rPr>
              <a:t> </a:t>
            </a:r>
            <a:r>
              <a:rPr sz="1800" spc="10" dirty="0">
                <a:solidFill>
                  <a:srgbClr val="008800"/>
                </a:solidFill>
                <a:latin typeface="Arial MT"/>
                <a:cs typeface="Arial MT"/>
              </a:rPr>
              <a:t>'</a:t>
            </a:r>
            <a:r>
              <a:rPr sz="1800" spc="10" dirty="0">
                <a:solidFill>
                  <a:srgbClr val="666600"/>
                </a:solidFill>
                <a:latin typeface="Arial MT"/>
                <a:cs typeface="Arial MT"/>
              </a:rPr>
              <a:t>,</a:t>
            </a:r>
            <a:r>
              <a:rPr sz="1800" spc="-30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squares</a:t>
            </a:r>
            <a:r>
              <a:rPr sz="1800" dirty="0">
                <a:solidFill>
                  <a:srgbClr val="666600"/>
                </a:solidFill>
                <a:latin typeface="Arial MT"/>
                <a:cs typeface="Arial MT"/>
              </a:rPr>
              <a:t>(</a:t>
            </a:r>
            <a:r>
              <a:rPr sz="1800" dirty="0">
                <a:solidFill>
                  <a:srgbClr val="006666"/>
                </a:solidFill>
                <a:latin typeface="Arial MT"/>
                <a:cs typeface="Arial MT"/>
              </a:rPr>
              <a:t>5</a:t>
            </a:r>
            <a:r>
              <a:rPr sz="1800" dirty="0">
                <a:solidFill>
                  <a:srgbClr val="666600"/>
                </a:solidFill>
                <a:latin typeface="Arial MT"/>
                <a:cs typeface="Arial MT"/>
              </a:rPr>
              <a:t>))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Arial MT"/>
              <a:cs typeface="Arial MT"/>
            </a:endParaRPr>
          </a:p>
          <a:p>
            <a:pPr marL="89852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Internally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both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lambda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Normal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functions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work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same</a:t>
            </a:r>
            <a:endParaRPr sz="1800">
              <a:latin typeface="Times New Roman"/>
              <a:cs typeface="Times New Roman"/>
            </a:endParaRPr>
          </a:p>
          <a:p>
            <a:pPr marL="898525" marR="1235075">
              <a:lnSpc>
                <a:spcPct val="100000"/>
              </a:lnSpc>
            </a:pPr>
            <a:r>
              <a:rPr sz="1800" dirty="0">
                <a:solidFill>
                  <a:srgbClr val="880000"/>
                </a:solidFill>
                <a:latin typeface="Arial MT"/>
                <a:cs typeface="Arial MT"/>
              </a:rPr>
              <a:t># </a:t>
            </a:r>
            <a:r>
              <a:rPr sz="1800" spc="-5" dirty="0">
                <a:solidFill>
                  <a:srgbClr val="880000"/>
                </a:solidFill>
                <a:latin typeface="Arial MT"/>
                <a:cs typeface="Arial MT"/>
              </a:rPr>
              <a:t>Bytecode instructions of lambda function </a:t>
            </a:r>
            <a:r>
              <a:rPr sz="1800" spc="-490" dirty="0">
                <a:solidFill>
                  <a:srgbClr val="88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88"/>
                </a:solidFill>
                <a:latin typeface="Arial MT"/>
                <a:cs typeface="Arial MT"/>
              </a:rPr>
              <a:t>import </a:t>
            </a:r>
            <a:r>
              <a:rPr sz="1800" spc="-5" dirty="0">
                <a:latin typeface="Arial MT"/>
                <a:cs typeface="Arial MT"/>
              </a:rPr>
              <a:t>dis</a:t>
            </a:r>
            <a:endParaRPr sz="1800">
              <a:latin typeface="Arial MT"/>
              <a:cs typeface="Arial MT"/>
            </a:endParaRPr>
          </a:p>
          <a:p>
            <a:pPr marL="898525" marR="3463925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dis</a:t>
            </a:r>
            <a:r>
              <a:rPr sz="1800" spc="-5" dirty="0">
                <a:solidFill>
                  <a:srgbClr val="666600"/>
                </a:solidFill>
                <a:latin typeface="Arial MT"/>
                <a:cs typeface="Arial MT"/>
              </a:rPr>
              <a:t>.</a:t>
            </a:r>
            <a:r>
              <a:rPr sz="1800" spc="-5" dirty="0">
                <a:latin typeface="Arial MT"/>
                <a:cs typeface="Arial MT"/>
              </a:rPr>
              <a:t>dis</a:t>
            </a:r>
            <a:r>
              <a:rPr sz="1800" spc="-5" dirty="0">
                <a:solidFill>
                  <a:srgbClr val="666600"/>
                </a:solidFill>
                <a:latin typeface="Arial MT"/>
                <a:cs typeface="Arial MT"/>
              </a:rPr>
              <a:t>(</a:t>
            </a:r>
            <a:r>
              <a:rPr sz="1800" spc="-5" dirty="0">
                <a:latin typeface="Arial MT"/>
                <a:cs typeface="Arial MT"/>
              </a:rPr>
              <a:t>squares</a:t>
            </a:r>
            <a:r>
              <a:rPr sz="1800" spc="-5" dirty="0">
                <a:solidFill>
                  <a:srgbClr val="666600"/>
                </a:solidFill>
                <a:latin typeface="Arial MT"/>
                <a:cs typeface="Arial MT"/>
              </a:rPr>
              <a:t>) </a:t>
            </a:r>
            <a:r>
              <a:rPr sz="1800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dis</a:t>
            </a:r>
            <a:r>
              <a:rPr sz="1800" spc="-5" dirty="0">
                <a:solidFill>
                  <a:srgbClr val="666600"/>
                </a:solidFill>
                <a:latin typeface="Arial MT"/>
                <a:cs typeface="Arial MT"/>
              </a:rPr>
              <a:t>.</a:t>
            </a:r>
            <a:r>
              <a:rPr sz="1800" spc="-5" dirty="0">
                <a:latin typeface="Arial MT"/>
                <a:cs typeface="Arial MT"/>
              </a:rPr>
              <a:t>dis</a:t>
            </a:r>
            <a:r>
              <a:rPr sz="1800" spc="-5" dirty="0">
                <a:solidFill>
                  <a:srgbClr val="666600"/>
                </a:solidFill>
                <a:latin typeface="Arial MT"/>
                <a:cs typeface="Arial MT"/>
              </a:rPr>
              <a:t>(</a:t>
            </a:r>
            <a:r>
              <a:rPr sz="1800" spc="-5" dirty="0">
                <a:latin typeface="Arial MT"/>
                <a:cs typeface="Arial MT"/>
              </a:rPr>
              <a:t>squares_def)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5949" y="631221"/>
            <a:ext cx="2862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0" dirty="0">
                <a:latin typeface="Times New Roman"/>
                <a:cs typeface="Times New Roman"/>
              </a:rPr>
              <a:t>Lambda</a:t>
            </a:r>
            <a:r>
              <a:rPr sz="3600" b="0" spc="-90" dirty="0">
                <a:latin typeface="Times New Roman"/>
                <a:cs typeface="Times New Roman"/>
              </a:rPr>
              <a:t> </a:t>
            </a:r>
            <a:r>
              <a:rPr sz="3600" b="0" spc="-5" dirty="0">
                <a:latin typeface="Times New Roman"/>
                <a:cs typeface="Times New Roman"/>
              </a:rPr>
              <a:t>Contd.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2237" y="1408958"/>
            <a:ext cx="8731250" cy="3774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35353"/>
                </a:solidFill>
                <a:latin typeface="Times New Roman"/>
                <a:cs typeface="Times New Roman"/>
              </a:rPr>
              <a:t>You can implement </a:t>
            </a:r>
            <a:r>
              <a:rPr sz="1800" dirty="0">
                <a:solidFill>
                  <a:srgbClr val="535353"/>
                </a:solidFill>
                <a:latin typeface="Times New Roman"/>
                <a:cs typeface="Times New Roman"/>
              </a:rPr>
              <a:t>a </a:t>
            </a:r>
            <a:r>
              <a:rPr sz="1800" spc="-5" dirty="0">
                <a:solidFill>
                  <a:srgbClr val="535353"/>
                </a:solidFill>
                <a:latin typeface="Times New Roman"/>
                <a:cs typeface="Times New Roman"/>
              </a:rPr>
              <a:t>lambda </a:t>
            </a:r>
            <a:r>
              <a:rPr sz="1800" dirty="0">
                <a:solidFill>
                  <a:srgbClr val="535353"/>
                </a:solidFill>
                <a:latin typeface="Times New Roman"/>
                <a:cs typeface="Times New Roman"/>
              </a:rPr>
              <a:t>function </a:t>
            </a:r>
            <a:r>
              <a:rPr sz="1800" spc="-5" dirty="0">
                <a:solidFill>
                  <a:srgbClr val="535353"/>
                </a:solidFill>
                <a:latin typeface="Times New Roman"/>
                <a:cs typeface="Times New Roman"/>
              </a:rPr>
              <a:t>without </a:t>
            </a:r>
            <a:r>
              <a:rPr sz="1800" dirty="0">
                <a:solidFill>
                  <a:srgbClr val="535353"/>
                </a:solidFill>
                <a:latin typeface="Times New Roman"/>
                <a:cs typeface="Times New Roman"/>
              </a:rPr>
              <a:t>using a variable name. </a:t>
            </a:r>
            <a:r>
              <a:rPr sz="1800" spc="-5" dirty="0">
                <a:solidFill>
                  <a:srgbClr val="535353"/>
                </a:solidFill>
                <a:latin typeface="Times New Roman"/>
                <a:cs typeface="Times New Roman"/>
              </a:rPr>
              <a:t>You can also </a:t>
            </a:r>
            <a:r>
              <a:rPr sz="1800" dirty="0">
                <a:solidFill>
                  <a:srgbClr val="535353"/>
                </a:solidFill>
                <a:latin typeface="Times New Roman"/>
                <a:cs typeface="Times New Roman"/>
              </a:rPr>
              <a:t>directly </a:t>
            </a:r>
            <a:r>
              <a:rPr sz="1800" spc="5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35353"/>
                </a:solidFill>
                <a:latin typeface="Times New Roman"/>
                <a:cs typeface="Times New Roman"/>
              </a:rPr>
              <a:t>pass</a:t>
            </a:r>
            <a:r>
              <a:rPr sz="1800" spc="-5" dirty="0">
                <a:solidFill>
                  <a:srgbClr val="535353"/>
                </a:solidFill>
                <a:latin typeface="Times New Roman"/>
                <a:cs typeface="Times New Roman"/>
              </a:rPr>
              <a:t> the</a:t>
            </a:r>
            <a:r>
              <a:rPr sz="1800" spc="-1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35353"/>
                </a:solidFill>
                <a:latin typeface="Times New Roman"/>
                <a:cs typeface="Times New Roman"/>
              </a:rPr>
              <a:t>argument</a:t>
            </a:r>
            <a:r>
              <a:rPr sz="1800" spc="-1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35353"/>
                </a:solidFill>
                <a:latin typeface="Times New Roman"/>
                <a:cs typeface="Times New Roman"/>
              </a:rPr>
              <a:t>values</a:t>
            </a:r>
            <a:r>
              <a:rPr sz="1800" spc="-5" dirty="0">
                <a:solidFill>
                  <a:srgbClr val="535353"/>
                </a:solidFill>
                <a:latin typeface="Times New Roman"/>
                <a:cs typeface="Times New Roman"/>
              </a:rPr>
              <a:t> into</a:t>
            </a:r>
            <a:r>
              <a:rPr sz="1800" spc="-1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35353"/>
                </a:solidFill>
                <a:latin typeface="Times New Roman"/>
                <a:cs typeface="Times New Roman"/>
              </a:rPr>
              <a:t>the</a:t>
            </a:r>
            <a:r>
              <a:rPr sz="1800" spc="45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51E50"/>
                </a:solidFill>
                <a:latin typeface="Arial MT"/>
                <a:cs typeface="Arial MT"/>
              </a:rPr>
              <a:t>lambda</a:t>
            </a:r>
            <a:r>
              <a:rPr sz="1600" dirty="0">
                <a:solidFill>
                  <a:srgbClr val="051E5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5353"/>
                </a:solidFill>
                <a:latin typeface="Times New Roman"/>
                <a:cs typeface="Times New Roman"/>
              </a:rPr>
              <a:t>function</a:t>
            </a:r>
            <a:r>
              <a:rPr sz="1800" spc="-5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35353"/>
                </a:solidFill>
                <a:latin typeface="Times New Roman"/>
                <a:cs typeface="Times New Roman"/>
              </a:rPr>
              <a:t>right</a:t>
            </a:r>
            <a:r>
              <a:rPr sz="1800" spc="-5" dirty="0">
                <a:solidFill>
                  <a:srgbClr val="535353"/>
                </a:solidFill>
                <a:latin typeface="Times New Roman"/>
                <a:cs typeface="Times New Roman"/>
              </a:rPr>
              <a:t> after</a:t>
            </a:r>
            <a:r>
              <a:rPr sz="1800" spc="-1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35353"/>
                </a:solidFill>
                <a:latin typeface="Times New Roman"/>
                <a:cs typeface="Times New Roman"/>
              </a:rPr>
              <a:t>defining</a:t>
            </a:r>
            <a:r>
              <a:rPr sz="1800" spc="-5" dirty="0">
                <a:solidFill>
                  <a:srgbClr val="535353"/>
                </a:solidFill>
                <a:latin typeface="Times New Roman"/>
                <a:cs typeface="Times New Roman"/>
              </a:rPr>
              <a:t> it </a:t>
            </a:r>
            <a:r>
              <a:rPr sz="1800" dirty="0">
                <a:solidFill>
                  <a:srgbClr val="535353"/>
                </a:solidFill>
                <a:latin typeface="Times New Roman"/>
                <a:cs typeface="Times New Roman"/>
              </a:rPr>
              <a:t>using</a:t>
            </a:r>
            <a:r>
              <a:rPr sz="1800" spc="-5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35353"/>
                </a:solidFill>
                <a:latin typeface="Times New Roman"/>
                <a:cs typeface="Times New Roman"/>
              </a:rPr>
              <a:t>parenthesis.</a:t>
            </a:r>
            <a:r>
              <a:rPr sz="1800" spc="-5" dirty="0">
                <a:solidFill>
                  <a:srgbClr val="535353"/>
                </a:solidFill>
                <a:latin typeface="Times New Roman"/>
                <a:cs typeface="Times New Roman"/>
              </a:rPr>
              <a:t> This </a:t>
            </a:r>
            <a:r>
              <a:rPr sz="1800" spc="-434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35353"/>
                </a:solidFill>
                <a:latin typeface="Times New Roman"/>
                <a:cs typeface="Times New Roman"/>
              </a:rPr>
              <a:t>cannot</a:t>
            </a:r>
            <a:r>
              <a:rPr sz="1800" spc="-1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35353"/>
                </a:solidFill>
                <a:latin typeface="Times New Roman"/>
                <a:cs typeface="Times New Roman"/>
              </a:rPr>
              <a:t>be done using</a:t>
            </a:r>
            <a:r>
              <a:rPr sz="1800" spc="15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51E50"/>
                </a:solidFill>
                <a:latin typeface="Arial MT"/>
                <a:cs typeface="Arial MT"/>
              </a:rPr>
              <a:t>def</a:t>
            </a:r>
            <a:r>
              <a:rPr sz="1600" spc="5" dirty="0">
                <a:solidFill>
                  <a:srgbClr val="051E5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5353"/>
                </a:solidFill>
                <a:latin typeface="Times New Roman"/>
                <a:cs typeface="Times New Roman"/>
              </a:rPr>
              <a:t>functions.</a:t>
            </a:r>
            <a:endParaRPr sz="1800">
              <a:latin typeface="Times New Roman"/>
              <a:cs typeface="Times New Roman"/>
            </a:endParaRPr>
          </a:p>
          <a:p>
            <a:pPr marL="68580" marR="6723380" indent="-5651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(</a:t>
            </a:r>
            <a:r>
              <a:rPr sz="1600" spc="-5" dirty="0">
                <a:solidFill>
                  <a:srgbClr val="000088"/>
                </a:solidFill>
                <a:latin typeface="Arial MT"/>
                <a:cs typeface="Arial MT"/>
              </a:rPr>
              <a:t>lambda </a:t>
            </a:r>
            <a:r>
              <a:rPr sz="1600" spc="-5" dirty="0">
                <a:latin typeface="Arial MT"/>
                <a:cs typeface="Arial MT"/>
              </a:rPr>
              <a:t>x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,</a:t>
            </a:r>
            <a:r>
              <a:rPr sz="1600" spc="-5" dirty="0">
                <a:latin typeface="Arial MT"/>
                <a:cs typeface="Arial MT"/>
              </a:rPr>
              <a:t>y </a:t>
            </a:r>
            <a:r>
              <a:rPr sz="1600" dirty="0">
                <a:solidFill>
                  <a:srgbClr val="666600"/>
                </a:solidFill>
                <a:latin typeface="Arial MT"/>
                <a:cs typeface="Arial MT"/>
              </a:rPr>
              <a:t>: </a:t>
            </a:r>
            <a:r>
              <a:rPr sz="1600" spc="-5" dirty="0">
                <a:latin typeface="Arial MT"/>
                <a:cs typeface="Arial MT"/>
              </a:rPr>
              <a:t>x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*</a:t>
            </a:r>
            <a:r>
              <a:rPr sz="1600" spc="-5" dirty="0">
                <a:latin typeface="Arial MT"/>
                <a:cs typeface="Arial MT"/>
              </a:rPr>
              <a:t>y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)(</a:t>
            </a:r>
            <a:r>
              <a:rPr sz="1600" spc="-5" dirty="0">
                <a:solidFill>
                  <a:srgbClr val="006666"/>
                </a:solidFill>
                <a:latin typeface="Arial MT"/>
                <a:cs typeface="Arial MT"/>
              </a:rPr>
              <a:t>5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,</a:t>
            </a:r>
            <a:r>
              <a:rPr sz="1600" spc="-5" dirty="0">
                <a:solidFill>
                  <a:srgbClr val="006666"/>
                </a:solidFill>
                <a:latin typeface="Arial MT"/>
                <a:cs typeface="Arial MT"/>
              </a:rPr>
              <a:t>7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) </a:t>
            </a:r>
            <a:r>
              <a:rPr sz="1600" spc="-430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880000"/>
                </a:solidFill>
                <a:latin typeface="Arial MT"/>
                <a:cs typeface="Arial MT"/>
              </a:rPr>
              <a:t>#&gt;</a:t>
            </a:r>
            <a:r>
              <a:rPr sz="1600" spc="-10" dirty="0">
                <a:solidFill>
                  <a:srgbClr val="88000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880000"/>
                </a:solidFill>
                <a:latin typeface="Arial MT"/>
                <a:cs typeface="Arial MT"/>
              </a:rPr>
              <a:t>7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2000" dirty="0">
                <a:solidFill>
                  <a:srgbClr val="535353"/>
                </a:solidFill>
                <a:latin typeface="Times New Roman"/>
                <a:cs typeface="Times New Roman"/>
              </a:rPr>
              <a:t>A</a:t>
            </a:r>
            <a:r>
              <a:rPr sz="2000" spc="-15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35353"/>
                </a:solidFill>
                <a:latin typeface="Times New Roman"/>
                <a:cs typeface="Times New Roman"/>
              </a:rPr>
              <a:t>lambda</a:t>
            </a:r>
            <a:r>
              <a:rPr sz="2000" spc="-1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35353"/>
                </a:solidFill>
                <a:latin typeface="Times New Roman"/>
                <a:cs typeface="Times New Roman"/>
              </a:rPr>
              <a:t>function</a:t>
            </a:r>
            <a:r>
              <a:rPr sz="2000" spc="-1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35353"/>
                </a:solidFill>
                <a:latin typeface="Times New Roman"/>
                <a:cs typeface="Times New Roman"/>
              </a:rPr>
              <a:t>can</a:t>
            </a:r>
            <a:r>
              <a:rPr sz="2000" spc="-1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35353"/>
                </a:solidFill>
                <a:latin typeface="Times New Roman"/>
                <a:cs typeface="Times New Roman"/>
              </a:rPr>
              <a:t>take</a:t>
            </a:r>
            <a:r>
              <a:rPr sz="2000" spc="-1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35353"/>
                </a:solidFill>
                <a:latin typeface="Times New Roman"/>
                <a:cs typeface="Times New Roman"/>
              </a:rPr>
              <a:t>another</a:t>
            </a:r>
            <a:r>
              <a:rPr sz="2000" spc="-15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35353"/>
                </a:solidFill>
                <a:latin typeface="Times New Roman"/>
                <a:cs typeface="Times New Roman"/>
              </a:rPr>
              <a:t>function</a:t>
            </a:r>
            <a:r>
              <a:rPr sz="2000" spc="-5" dirty="0">
                <a:solidFill>
                  <a:srgbClr val="535353"/>
                </a:solidFill>
                <a:latin typeface="Times New Roman"/>
                <a:cs typeface="Times New Roman"/>
              </a:rPr>
              <a:t> as</a:t>
            </a:r>
            <a:r>
              <a:rPr sz="2000" spc="-1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35353"/>
                </a:solidFill>
                <a:latin typeface="Times New Roman"/>
                <a:cs typeface="Times New Roman"/>
              </a:rPr>
              <a:t>an</a:t>
            </a:r>
            <a:r>
              <a:rPr sz="2000" spc="-15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35353"/>
                </a:solidFill>
                <a:latin typeface="Times New Roman"/>
                <a:cs typeface="Times New Roman"/>
              </a:rPr>
              <a:t>argument.</a:t>
            </a:r>
            <a:endParaRPr sz="2000">
              <a:latin typeface="Times New Roman"/>
              <a:cs typeface="Times New Roman"/>
            </a:endParaRPr>
          </a:p>
          <a:p>
            <a:pPr marL="12700" marR="601980">
              <a:lnSpc>
                <a:spcPct val="100000"/>
              </a:lnSpc>
            </a:pPr>
            <a:r>
              <a:rPr sz="2000" spc="-5" dirty="0">
                <a:solidFill>
                  <a:srgbClr val="535353"/>
                </a:solidFill>
                <a:latin typeface="Times New Roman"/>
                <a:cs typeface="Times New Roman"/>
              </a:rPr>
              <a:t>Let’s</a:t>
            </a:r>
            <a:r>
              <a:rPr sz="2000" spc="-1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35353"/>
                </a:solidFill>
                <a:latin typeface="Times New Roman"/>
                <a:cs typeface="Times New Roman"/>
              </a:rPr>
              <a:t>look</a:t>
            </a:r>
            <a:r>
              <a:rPr sz="2000" spc="-1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35353"/>
                </a:solidFill>
                <a:latin typeface="Times New Roman"/>
                <a:cs typeface="Times New Roman"/>
              </a:rPr>
              <a:t>at</a:t>
            </a:r>
            <a:r>
              <a:rPr sz="2000" spc="-1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35353"/>
                </a:solidFill>
                <a:latin typeface="Times New Roman"/>
                <a:cs typeface="Times New Roman"/>
              </a:rPr>
              <a:t>an</a:t>
            </a:r>
            <a:r>
              <a:rPr sz="2000" spc="-1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35353"/>
                </a:solidFill>
                <a:latin typeface="Times New Roman"/>
                <a:cs typeface="Times New Roman"/>
              </a:rPr>
              <a:t>example</a:t>
            </a:r>
            <a:r>
              <a:rPr sz="2000" spc="-1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35353"/>
                </a:solidFill>
                <a:latin typeface="Times New Roman"/>
                <a:cs typeface="Times New Roman"/>
              </a:rPr>
              <a:t>of</a:t>
            </a:r>
            <a:r>
              <a:rPr sz="2000" spc="-5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35353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35353"/>
                </a:solidFill>
                <a:latin typeface="Times New Roman"/>
                <a:cs typeface="Times New Roman"/>
              </a:rPr>
              <a:t>nested</a:t>
            </a:r>
            <a:r>
              <a:rPr sz="2000" spc="-5" dirty="0">
                <a:solidFill>
                  <a:srgbClr val="535353"/>
                </a:solidFill>
                <a:latin typeface="Times New Roman"/>
                <a:cs typeface="Times New Roman"/>
              </a:rPr>
              <a:t> lambda</a:t>
            </a:r>
            <a:r>
              <a:rPr sz="2000" spc="-1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35353"/>
                </a:solidFill>
                <a:latin typeface="Times New Roman"/>
                <a:cs typeface="Times New Roman"/>
              </a:rPr>
              <a:t>functions,</a:t>
            </a:r>
            <a:r>
              <a:rPr sz="2000" spc="-5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35353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35353"/>
                </a:solidFill>
                <a:latin typeface="Times New Roman"/>
                <a:cs typeface="Times New Roman"/>
              </a:rPr>
              <a:t>lambda</a:t>
            </a:r>
            <a:r>
              <a:rPr sz="2000" spc="-1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35353"/>
                </a:solidFill>
                <a:latin typeface="Times New Roman"/>
                <a:cs typeface="Times New Roman"/>
              </a:rPr>
              <a:t>function</a:t>
            </a:r>
            <a:r>
              <a:rPr sz="2000" spc="-5" dirty="0">
                <a:solidFill>
                  <a:srgbClr val="535353"/>
                </a:solidFill>
                <a:latin typeface="Times New Roman"/>
                <a:cs typeface="Times New Roman"/>
              </a:rPr>
              <a:t> inside </a:t>
            </a:r>
            <a:r>
              <a:rPr sz="2000" spc="-484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35353"/>
                </a:solidFill>
                <a:latin typeface="Times New Roman"/>
                <a:cs typeface="Times New Roman"/>
              </a:rPr>
              <a:t>another</a:t>
            </a:r>
            <a:r>
              <a:rPr sz="2000" spc="-1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35353"/>
                </a:solidFill>
                <a:latin typeface="Times New Roman"/>
                <a:cs typeface="Times New Roman"/>
              </a:rPr>
              <a:t>lambda </a:t>
            </a:r>
            <a:r>
              <a:rPr sz="2000" dirty="0">
                <a:solidFill>
                  <a:srgbClr val="535353"/>
                </a:solidFill>
                <a:latin typeface="Times New Roman"/>
                <a:cs typeface="Times New Roman"/>
              </a:rPr>
              <a:t>function.</a:t>
            </a:r>
            <a:endParaRPr sz="2000">
              <a:latin typeface="Times New Roman"/>
              <a:cs typeface="Times New Roman"/>
            </a:endParaRPr>
          </a:p>
          <a:p>
            <a:pPr marL="12700" marR="1276985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solidFill>
                  <a:srgbClr val="880000"/>
                </a:solidFill>
                <a:latin typeface="Arial MT"/>
                <a:cs typeface="Arial MT"/>
              </a:rPr>
              <a:t># </a:t>
            </a:r>
            <a:r>
              <a:rPr sz="1800" spc="-5" dirty="0">
                <a:solidFill>
                  <a:srgbClr val="880000"/>
                </a:solidFill>
                <a:latin typeface="Arial MT"/>
                <a:cs typeface="Arial MT"/>
              </a:rPr>
              <a:t>Define </a:t>
            </a:r>
            <a:r>
              <a:rPr sz="1800" dirty="0">
                <a:solidFill>
                  <a:srgbClr val="880000"/>
                </a:solidFill>
                <a:latin typeface="Arial MT"/>
                <a:cs typeface="Arial MT"/>
              </a:rPr>
              <a:t>a </a:t>
            </a:r>
            <a:r>
              <a:rPr sz="1800" spc="-5" dirty="0">
                <a:solidFill>
                  <a:srgbClr val="880000"/>
                </a:solidFill>
                <a:latin typeface="Arial MT"/>
                <a:cs typeface="Arial MT"/>
              </a:rPr>
              <a:t>lambda function that </a:t>
            </a:r>
            <a:r>
              <a:rPr sz="1800" dirty="0">
                <a:solidFill>
                  <a:srgbClr val="880000"/>
                </a:solidFill>
                <a:latin typeface="Arial MT"/>
                <a:cs typeface="Arial MT"/>
              </a:rPr>
              <a:t>can </a:t>
            </a:r>
            <a:r>
              <a:rPr sz="1800" spc="-5" dirty="0">
                <a:solidFill>
                  <a:srgbClr val="880000"/>
                </a:solidFill>
                <a:latin typeface="Arial MT"/>
                <a:cs typeface="Arial MT"/>
              </a:rPr>
              <a:t>take another lambda function </a:t>
            </a:r>
            <a:r>
              <a:rPr sz="1800" dirty="0">
                <a:solidFill>
                  <a:srgbClr val="880000"/>
                </a:solidFill>
                <a:latin typeface="Arial MT"/>
                <a:cs typeface="Arial MT"/>
              </a:rPr>
              <a:t>(func1). </a:t>
            </a:r>
            <a:r>
              <a:rPr sz="1800" spc="-490" dirty="0">
                <a:solidFill>
                  <a:srgbClr val="88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high_order </a:t>
            </a:r>
            <a:r>
              <a:rPr sz="1800" dirty="0">
                <a:solidFill>
                  <a:srgbClr val="666600"/>
                </a:solidFill>
                <a:latin typeface="Arial MT"/>
                <a:cs typeface="Arial MT"/>
              </a:rPr>
              <a:t>= </a:t>
            </a:r>
            <a:r>
              <a:rPr sz="1800" spc="-5" dirty="0">
                <a:solidFill>
                  <a:srgbClr val="000088"/>
                </a:solidFill>
                <a:latin typeface="Arial MT"/>
                <a:cs typeface="Arial MT"/>
              </a:rPr>
              <a:t>lambda</a:t>
            </a:r>
            <a:r>
              <a:rPr sz="1800" dirty="0">
                <a:solidFill>
                  <a:srgbClr val="000088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666600"/>
                </a:solidFill>
                <a:latin typeface="Arial MT"/>
                <a:cs typeface="Arial MT"/>
              </a:rPr>
              <a:t>,</a:t>
            </a:r>
            <a:r>
              <a:rPr sz="1800" spc="-5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lmbfunc</a:t>
            </a:r>
            <a:r>
              <a:rPr sz="1800" spc="-5" dirty="0">
                <a:solidFill>
                  <a:srgbClr val="666600"/>
                </a:solidFill>
                <a:latin typeface="Arial MT"/>
                <a:cs typeface="Arial MT"/>
              </a:rPr>
              <a:t>: </a:t>
            </a:r>
            <a:r>
              <a:rPr sz="1800" spc="-5" dirty="0">
                <a:latin typeface="Arial MT"/>
                <a:cs typeface="Arial MT"/>
              </a:rPr>
              <a:t>x</a:t>
            </a:r>
            <a:r>
              <a:rPr sz="1800" spc="-5" dirty="0">
                <a:solidFill>
                  <a:srgbClr val="666600"/>
                </a:solidFill>
                <a:latin typeface="Arial MT"/>
                <a:cs typeface="Arial MT"/>
              </a:rPr>
              <a:t>*</a:t>
            </a:r>
            <a:r>
              <a:rPr sz="1800" spc="-5" dirty="0">
                <a:latin typeface="Arial MT"/>
                <a:cs typeface="Arial MT"/>
              </a:rPr>
              <a:t>lmbfunc</a:t>
            </a:r>
            <a:r>
              <a:rPr sz="1800" spc="-5" dirty="0">
                <a:solidFill>
                  <a:srgbClr val="666600"/>
                </a:solidFill>
                <a:latin typeface="Arial MT"/>
                <a:cs typeface="Arial MT"/>
              </a:rPr>
              <a:t>(</a:t>
            </a:r>
            <a:r>
              <a:rPr sz="1800" spc="-5" dirty="0">
                <a:latin typeface="Arial MT"/>
                <a:cs typeface="Arial MT"/>
              </a:rPr>
              <a:t>x</a:t>
            </a:r>
            <a:r>
              <a:rPr sz="1800" spc="-5" dirty="0">
                <a:solidFill>
                  <a:srgbClr val="666600"/>
                </a:solidFill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  <a:p>
            <a:pPr marL="12700" marR="1920875">
              <a:lnSpc>
                <a:spcPct val="100000"/>
              </a:lnSpc>
            </a:pPr>
            <a:r>
              <a:rPr sz="1800" dirty="0">
                <a:solidFill>
                  <a:srgbClr val="880000"/>
                </a:solidFill>
                <a:latin typeface="Arial MT"/>
                <a:cs typeface="Arial MT"/>
              </a:rPr>
              <a:t># </a:t>
            </a:r>
            <a:r>
              <a:rPr sz="1800" spc="-5" dirty="0">
                <a:solidFill>
                  <a:srgbClr val="880000"/>
                </a:solidFill>
                <a:latin typeface="Arial MT"/>
                <a:cs typeface="Arial MT"/>
              </a:rPr>
              <a:t>The inner lambda function is defined when </a:t>
            </a:r>
            <a:r>
              <a:rPr sz="1800" dirty="0">
                <a:solidFill>
                  <a:srgbClr val="880000"/>
                </a:solidFill>
                <a:latin typeface="Arial MT"/>
                <a:cs typeface="Arial MT"/>
              </a:rPr>
              <a:t>calling </a:t>
            </a:r>
            <a:r>
              <a:rPr sz="1800" spc="-5" dirty="0">
                <a:solidFill>
                  <a:srgbClr val="880000"/>
                </a:solidFill>
                <a:latin typeface="Arial MT"/>
                <a:cs typeface="Arial MT"/>
              </a:rPr>
              <a:t>the high_order. </a:t>
            </a:r>
            <a:r>
              <a:rPr sz="1800" spc="-490" dirty="0">
                <a:solidFill>
                  <a:srgbClr val="88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high_order</a:t>
            </a:r>
            <a:r>
              <a:rPr sz="1800" spc="-5" dirty="0">
                <a:solidFill>
                  <a:srgbClr val="666600"/>
                </a:solidFill>
                <a:latin typeface="Arial MT"/>
                <a:cs typeface="Arial MT"/>
              </a:rPr>
              <a:t>(</a:t>
            </a:r>
            <a:r>
              <a:rPr sz="1800" spc="-5" dirty="0">
                <a:solidFill>
                  <a:srgbClr val="006666"/>
                </a:solidFill>
                <a:latin typeface="Arial MT"/>
                <a:cs typeface="Arial MT"/>
              </a:rPr>
              <a:t>10</a:t>
            </a:r>
            <a:r>
              <a:rPr sz="1800" spc="-5" dirty="0">
                <a:solidFill>
                  <a:srgbClr val="666600"/>
                </a:solidFill>
                <a:latin typeface="Arial MT"/>
                <a:cs typeface="Arial MT"/>
              </a:rPr>
              <a:t>, </a:t>
            </a:r>
            <a:r>
              <a:rPr sz="1800" spc="-5" dirty="0">
                <a:solidFill>
                  <a:srgbClr val="000088"/>
                </a:solidFill>
                <a:latin typeface="Arial MT"/>
                <a:cs typeface="Arial MT"/>
              </a:rPr>
              <a:t>lambda</a:t>
            </a:r>
            <a:r>
              <a:rPr sz="1800" dirty="0">
                <a:solidFill>
                  <a:srgbClr val="000088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x </a:t>
            </a:r>
            <a:r>
              <a:rPr sz="1800" dirty="0">
                <a:solidFill>
                  <a:srgbClr val="666600"/>
                </a:solidFill>
                <a:latin typeface="Arial MT"/>
                <a:cs typeface="Arial MT"/>
              </a:rPr>
              <a:t>:</a:t>
            </a:r>
            <a:r>
              <a:rPr sz="1800" spc="-10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666600"/>
                </a:solidFill>
                <a:latin typeface="Arial MT"/>
                <a:cs typeface="Arial MT"/>
              </a:rPr>
              <a:t>*</a:t>
            </a:r>
            <a:r>
              <a:rPr sz="1800" dirty="0"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666600"/>
                </a:solidFill>
                <a:latin typeface="Arial MT"/>
                <a:cs typeface="Arial MT"/>
              </a:rPr>
              <a:t>) </a:t>
            </a:r>
            <a:r>
              <a:rPr sz="1800" spc="-5" dirty="0">
                <a:solidFill>
                  <a:srgbClr val="880000"/>
                </a:solidFill>
                <a:latin typeface="Arial MT"/>
                <a:cs typeface="Arial MT"/>
              </a:rPr>
              <a:t>#&gt; 1000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518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168DBA"/>
                </a:solidFill>
                <a:latin typeface="Times New Roman"/>
                <a:cs typeface="Times New Roman"/>
              </a:rPr>
              <a:t>Lambda</a:t>
            </a:r>
            <a:r>
              <a:rPr sz="3600" spc="-3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with</a:t>
            </a:r>
            <a:r>
              <a:rPr sz="3600" spc="-3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Filter</a:t>
            </a:r>
            <a:r>
              <a:rPr sz="3600" spc="-3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168DBA"/>
                </a:solidFill>
                <a:latin typeface="Times New Roman"/>
                <a:cs typeface="Times New Roman"/>
              </a:rPr>
              <a:t>function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354" y="2140477"/>
            <a:ext cx="8625840" cy="312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5080" indent="-363220">
              <a:lnSpc>
                <a:spcPct val="100000"/>
              </a:lnSpc>
              <a:spcBef>
                <a:spcPts val="1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600" spc="-5" dirty="0">
                <a:solidFill>
                  <a:srgbClr val="051E50"/>
                </a:solidFill>
                <a:latin typeface="Arial MT"/>
                <a:cs typeface="Arial MT"/>
              </a:rPr>
              <a:t>filter() </a:t>
            </a:r>
            <a:r>
              <a:rPr sz="1800" dirty="0">
                <a:solidFill>
                  <a:srgbClr val="535353"/>
                </a:solidFill>
                <a:latin typeface="Times New Roman"/>
                <a:cs typeface="Times New Roman"/>
              </a:rPr>
              <a:t>function </a:t>
            </a:r>
            <a:r>
              <a:rPr sz="1800" spc="-5" dirty="0">
                <a:solidFill>
                  <a:srgbClr val="535353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535353"/>
                </a:solidFill>
                <a:latin typeface="Times New Roman"/>
                <a:cs typeface="Times New Roman"/>
              </a:rPr>
              <a:t>used </a:t>
            </a:r>
            <a:r>
              <a:rPr sz="1800" spc="-5" dirty="0">
                <a:solidFill>
                  <a:srgbClr val="535353"/>
                </a:solidFill>
                <a:latin typeface="Times New Roman"/>
                <a:cs typeface="Times New Roman"/>
              </a:rPr>
              <a:t>to </a:t>
            </a:r>
            <a:r>
              <a:rPr sz="1800" dirty="0">
                <a:solidFill>
                  <a:srgbClr val="535353"/>
                </a:solidFill>
                <a:latin typeface="Times New Roman"/>
                <a:cs typeface="Times New Roman"/>
              </a:rPr>
              <a:t>filter a given </a:t>
            </a:r>
            <a:r>
              <a:rPr sz="1800" spc="-5" dirty="0">
                <a:solidFill>
                  <a:srgbClr val="535353"/>
                </a:solidFill>
                <a:latin typeface="Times New Roman"/>
                <a:cs typeface="Times New Roman"/>
              </a:rPr>
              <a:t>iterable </a:t>
            </a:r>
            <a:r>
              <a:rPr sz="1800" dirty="0">
                <a:solidFill>
                  <a:srgbClr val="535353"/>
                </a:solidFill>
                <a:latin typeface="Times New Roman"/>
                <a:cs typeface="Times New Roman"/>
              </a:rPr>
              <a:t>(list </a:t>
            </a:r>
            <a:r>
              <a:rPr sz="1800" spc="-5" dirty="0">
                <a:solidFill>
                  <a:srgbClr val="535353"/>
                </a:solidFill>
                <a:latin typeface="Times New Roman"/>
                <a:cs typeface="Times New Roman"/>
              </a:rPr>
              <a:t>like </a:t>
            </a:r>
            <a:r>
              <a:rPr sz="1800" dirty="0">
                <a:solidFill>
                  <a:srgbClr val="535353"/>
                </a:solidFill>
                <a:latin typeface="Times New Roman"/>
                <a:cs typeface="Times New Roman"/>
              </a:rPr>
              <a:t>object) using </a:t>
            </a:r>
            <a:r>
              <a:rPr sz="1800" spc="-5" dirty="0">
                <a:solidFill>
                  <a:srgbClr val="535353"/>
                </a:solidFill>
                <a:latin typeface="Times New Roman"/>
                <a:cs typeface="Times New Roman"/>
              </a:rPr>
              <a:t>another </a:t>
            </a:r>
            <a:r>
              <a:rPr sz="1800" dirty="0">
                <a:solidFill>
                  <a:srgbClr val="535353"/>
                </a:solidFill>
                <a:latin typeface="Times New Roman"/>
                <a:cs typeface="Times New Roman"/>
              </a:rPr>
              <a:t>function </a:t>
            </a:r>
            <a:r>
              <a:rPr sz="1800" spc="-5" dirty="0">
                <a:solidFill>
                  <a:srgbClr val="535353"/>
                </a:solidFill>
                <a:latin typeface="Times New Roman"/>
                <a:cs typeface="Times New Roman"/>
              </a:rPr>
              <a:t>that </a:t>
            </a:r>
            <a:r>
              <a:rPr sz="1800" spc="-434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35353"/>
                </a:solidFill>
                <a:latin typeface="Times New Roman"/>
                <a:cs typeface="Times New Roman"/>
              </a:rPr>
              <a:t>defines </a:t>
            </a:r>
            <a:r>
              <a:rPr sz="1800" spc="-5" dirty="0">
                <a:solidFill>
                  <a:srgbClr val="535353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535353"/>
                </a:solidFill>
                <a:latin typeface="Times New Roman"/>
                <a:cs typeface="Times New Roman"/>
              </a:rPr>
              <a:t>filtering </a:t>
            </a:r>
            <a:r>
              <a:rPr sz="1800" spc="-5" dirty="0">
                <a:solidFill>
                  <a:srgbClr val="535353"/>
                </a:solidFill>
                <a:latin typeface="Times New Roman"/>
                <a:cs typeface="Times New Roman"/>
              </a:rPr>
              <a:t>logic. </a:t>
            </a:r>
            <a:r>
              <a:rPr sz="1800" dirty="0">
                <a:solidFill>
                  <a:srgbClr val="535353"/>
                </a:solidFill>
                <a:latin typeface="Times New Roman"/>
                <a:cs typeface="Times New Roman"/>
              </a:rPr>
              <a:t>A </a:t>
            </a:r>
            <a:r>
              <a:rPr sz="1800" spc="-5" dirty="0">
                <a:solidFill>
                  <a:srgbClr val="535353"/>
                </a:solidFill>
                <a:latin typeface="Times New Roman"/>
                <a:cs typeface="Times New Roman"/>
              </a:rPr>
              <a:t>lambda </a:t>
            </a:r>
            <a:r>
              <a:rPr sz="1800" dirty="0">
                <a:solidFill>
                  <a:srgbClr val="535353"/>
                </a:solidFill>
                <a:latin typeface="Times New Roman"/>
                <a:cs typeface="Times New Roman"/>
              </a:rPr>
              <a:t>function </a:t>
            </a:r>
            <a:r>
              <a:rPr sz="1800" spc="-5" dirty="0">
                <a:solidFill>
                  <a:srgbClr val="535353"/>
                </a:solidFill>
                <a:latin typeface="Times New Roman"/>
                <a:cs typeface="Times New Roman"/>
              </a:rPr>
              <a:t>is typically </a:t>
            </a:r>
            <a:r>
              <a:rPr sz="1800" dirty="0">
                <a:solidFill>
                  <a:srgbClr val="535353"/>
                </a:solidFill>
                <a:latin typeface="Times New Roman"/>
                <a:cs typeface="Times New Roman"/>
              </a:rPr>
              <a:t>used </a:t>
            </a:r>
            <a:r>
              <a:rPr sz="1800" spc="-5" dirty="0">
                <a:solidFill>
                  <a:srgbClr val="535353"/>
                </a:solidFill>
                <a:latin typeface="Times New Roman"/>
                <a:cs typeface="Times New Roman"/>
              </a:rPr>
              <a:t>to </a:t>
            </a:r>
            <a:r>
              <a:rPr sz="1800" dirty="0">
                <a:solidFill>
                  <a:srgbClr val="535353"/>
                </a:solidFill>
                <a:latin typeface="Times New Roman"/>
                <a:cs typeface="Times New Roman"/>
              </a:rPr>
              <a:t>define </a:t>
            </a:r>
            <a:r>
              <a:rPr sz="1800" spc="-5" dirty="0">
                <a:solidFill>
                  <a:srgbClr val="535353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535353"/>
                </a:solidFill>
                <a:latin typeface="Times New Roman"/>
                <a:cs typeface="Times New Roman"/>
              </a:rPr>
              <a:t>filtering </a:t>
            </a:r>
            <a:r>
              <a:rPr sz="1800" spc="-5" dirty="0">
                <a:solidFill>
                  <a:srgbClr val="535353"/>
                </a:solidFill>
                <a:latin typeface="Times New Roman"/>
                <a:cs typeface="Times New Roman"/>
              </a:rPr>
              <a:t>logic </a:t>
            </a:r>
            <a:r>
              <a:rPr sz="180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35353"/>
                </a:solidFill>
                <a:latin typeface="Times New Roman"/>
                <a:cs typeface="Times New Roman"/>
              </a:rPr>
              <a:t>and</a:t>
            </a:r>
            <a:r>
              <a:rPr sz="1800" spc="-1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35353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535353"/>
                </a:solidFill>
                <a:latin typeface="Times New Roman"/>
                <a:cs typeface="Times New Roman"/>
              </a:rPr>
              <a:t>passed </a:t>
            </a:r>
            <a:r>
              <a:rPr sz="1800" spc="-5" dirty="0">
                <a:solidFill>
                  <a:srgbClr val="535353"/>
                </a:solidFill>
                <a:latin typeface="Times New Roman"/>
                <a:cs typeface="Times New Roman"/>
              </a:rPr>
              <a:t>as</a:t>
            </a:r>
            <a:r>
              <a:rPr sz="1800" spc="-1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35353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535353"/>
                </a:solidFill>
                <a:latin typeface="Times New Roman"/>
                <a:cs typeface="Times New Roman"/>
              </a:rPr>
              <a:t>first </a:t>
            </a:r>
            <a:r>
              <a:rPr sz="1800" spc="-5" dirty="0">
                <a:solidFill>
                  <a:srgbClr val="535353"/>
                </a:solidFill>
                <a:latin typeface="Times New Roman"/>
                <a:cs typeface="Times New Roman"/>
              </a:rPr>
              <a:t>argument </a:t>
            </a:r>
            <a:r>
              <a:rPr sz="1800" dirty="0">
                <a:solidFill>
                  <a:srgbClr val="535353"/>
                </a:solidFill>
                <a:latin typeface="Times New Roman"/>
                <a:cs typeface="Times New Roman"/>
              </a:rPr>
              <a:t>of</a:t>
            </a:r>
            <a:r>
              <a:rPr sz="1800" spc="45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51E50"/>
                </a:solidFill>
                <a:latin typeface="Arial MT"/>
                <a:cs typeface="Arial MT"/>
              </a:rPr>
              <a:t>filter()</a:t>
            </a:r>
            <a:r>
              <a:rPr sz="1800" spc="-5" dirty="0">
                <a:solidFill>
                  <a:srgbClr val="535353"/>
                </a:solidFill>
                <a:latin typeface="Times New Roman"/>
                <a:cs typeface="Times New Roman"/>
              </a:rPr>
              <a:t>.</a:t>
            </a:r>
            <a:r>
              <a:rPr sz="180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35353"/>
                </a:solidFill>
                <a:latin typeface="Times New Roman"/>
                <a:cs typeface="Times New Roman"/>
              </a:rPr>
              <a:t>An iterable</a:t>
            </a:r>
            <a:r>
              <a:rPr sz="1800" spc="-1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35353"/>
                </a:solidFill>
                <a:latin typeface="Times New Roman"/>
                <a:cs typeface="Times New Roman"/>
              </a:rPr>
              <a:t>like </a:t>
            </a:r>
            <a:r>
              <a:rPr sz="1800" dirty="0">
                <a:solidFill>
                  <a:srgbClr val="535353"/>
                </a:solidFill>
                <a:latin typeface="Times New Roman"/>
                <a:cs typeface="Times New Roman"/>
              </a:rPr>
              <a:t>a</a:t>
            </a:r>
            <a:r>
              <a:rPr sz="1800" spc="-5" dirty="0">
                <a:solidFill>
                  <a:srgbClr val="535353"/>
                </a:solidFill>
                <a:latin typeface="Times New Roman"/>
                <a:cs typeface="Times New Roman"/>
              </a:rPr>
              <a:t> list </a:t>
            </a:r>
            <a:r>
              <a:rPr sz="1800" dirty="0">
                <a:solidFill>
                  <a:srgbClr val="535353"/>
                </a:solidFill>
                <a:latin typeface="Times New Roman"/>
                <a:cs typeface="Times New Roman"/>
              </a:rPr>
              <a:t>object</a:t>
            </a:r>
            <a:r>
              <a:rPr sz="1800" spc="-5" dirty="0">
                <a:solidFill>
                  <a:srgbClr val="535353"/>
                </a:solidFill>
                <a:latin typeface="Times New Roman"/>
                <a:cs typeface="Times New Roman"/>
              </a:rPr>
              <a:t> is </a:t>
            </a:r>
            <a:r>
              <a:rPr sz="1800" dirty="0">
                <a:solidFill>
                  <a:srgbClr val="535353"/>
                </a:solidFill>
                <a:latin typeface="Times New Roman"/>
                <a:cs typeface="Times New Roman"/>
              </a:rPr>
              <a:t>passed </a:t>
            </a:r>
            <a:r>
              <a:rPr sz="1800" spc="-5" dirty="0">
                <a:solidFill>
                  <a:srgbClr val="535353"/>
                </a:solidFill>
                <a:latin typeface="Times New Roman"/>
                <a:cs typeface="Times New Roman"/>
              </a:rPr>
              <a:t>as</a:t>
            </a:r>
            <a:r>
              <a:rPr sz="1800" spc="-1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35353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35353"/>
                </a:solidFill>
                <a:latin typeface="Times New Roman"/>
                <a:cs typeface="Times New Roman"/>
              </a:rPr>
              <a:t>second</a:t>
            </a:r>
            <a:r>
              <a:rPr sz="1800" spc="-1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35353"/>
                </a:solidFill>
                <a:latin typeface="Times New Roman"/>
                <a:cs typeface="Times New Roman"/>
              </a:rPr>
              <a:t>argument to the</a:t>
            </a:r>
            <a:r>
              <a:rPr sz="1800" spc="35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51E50"/>
                </a:solidFill>
                <a:latin typeface="Arial MT"/>
                <a:cs typeface="Arial MT"/>
              </a:rPr>
              <a:t>filter</a:t>
            </a:r>
            <a:r>
              <a:rPr sz="1600" spc="10" dirty="0">
                <a:solidFill>
                  <a:srgbClr val="051E5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5353"/>
                </a:solidFill>
                <a:latin typeface="Times New Roman"/>
                <a:cs typeface="Times New Roman"/>
              </a:rPr>
              <a:t>function.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dirty="0">
                <a:solidFill>
                  <a:srgbClr val="880000"/>
                </a:solidFill>
                <a:latin typeface="Arial MT"/>
                <a:cs typeface="Arial MT"/>
              </a:rPr>
              <a:t>#</a:t>
            </a:r>
            <a:r>
              <a:rPr sz="1800" spc="-20" dirty="0">
                <a:solidFill>
                  <a:srgbClr val="88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880000"/>
                </a:solidFill>
                <a:latin typeface="Arial MT"/>
                <a:cs typeface="Arial MT"/>
              </a:rPr>
              <a:t>Using</a:t>
            </a:r>
            <a:r>
              <a:rPr sz="1800" spc="-20" dirty="0">
                <a:solidFill>
                  <a:srgbClr val="88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880000"/>
                </a:solidFill>
                <a:latin typeface="Arial MT"/>
                <a:cs typeface="Arial MT"/>
              </a:rPr>
              <a:t>lambda</a:t>
            </a:r>
            <a:r>
              <a:rPr sz="1800" spc="-15" dirty="0">
                <a:solidFill>
                  <a:srgbClr val="88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880000"/>
                </a:solidFill>
                <a:latin typeface="Arial MT"/>
                <a:cs typeface="Arial MT"/>
              </a:rPr>
              <a:t>inside</a:t>
            </a:r>
            <a:r>
              <a:rPr sz="1800" spc="-20" dirty="0">
                <a:solidFill>
                  <a:srgbClr val="88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880000"/>
                </a:solidFill>
                <a:latin typeface="Arial MT"/>
                <a:cs typeface="Arial MT"/>
              </a:rPr>
              <a:t>filter</a:t>
            </a:r>
            <a:r>
              <a:rPr sz="1800" spc="-15" dirty="0">
                <a:solidFill>
                  <a:srgbClr val="88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880000"/>
                </a:solidFill>
                <a:latin typeface="Arial MT"/>
                <a:cs typeface="Arial MT"/>
              </a:rPr>
              <a:t>function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77825" algn="l"/>
              </a:tabLst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800" dirty="0">
                <a:latin typeface="Arial MT"/>
                <a:cs typeface="Arial MT"/>
              </a:rPr>
              <a:t>mylist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66600"/>
                </a:solidFill>
                <a:latin typeface="Arial MT"/>
                <a:cs typeface="Arial MT"/>
              </a:rPr>
              <a:t>= </a:t>
            </a:r>
            <a:r>
              <a:rPr sz="1800" spc="-5" dirty="0">
                <a:solidFill>
                  <a:srgbClr val="666600"/>
                </a:solidFill>
                <a:latin typeface="Arial MT"/>
                <a:cs typeface="Arial MT"/>
              </a:rPr>
              <a:t>[</a:t>
            </a:r>
            <a:r>
              <a:rPr sz="1800" spc="-5" dirty="0">
                <a:solidFill>
                  <a:srgbClr val="006666"/>
                </a:solidFill>
                <a:latin typeface="Arial MT"/>
                <a:cs typeface="Arial MT"/>
              </a:rPr>
              <a:t>2</a:t>
            </a:r>
            <a:r>
              <a:rPr sz="1800" spc="-5" dirty="0">
                <a:solidFill>
                  <a:srgbClr val="666600"/>
                </a:solidFill>
                <a:latin typeface="Arial MT"/>
                <a:cs typeface="Arial MT"/>
              </a:rPr>
              <a:t>,</a:t>
            </a:r>
            <a:r>
              <a:rPr sz="1800" spc="-5" dirty="0">
                <a:solidFill>
                  <a:srgbClr val="006666"/>
                </a:solidFill>
                <a:latin typeface="Arial MT"/>
                <a:cs typeface="Arial MT"/>
              </a:rPr>
              <a:t>3</a:t>
            </a:r>
            <a:r>
              <a:rPr sz="1800" spc="-5" dirty="0">
                <a:solidFill>
                  <a:srgbClr val="666600"/>
                </a:solidFill>
                <a:latin typeface="Arial MT"/>
                <a:cs typeface="Arial MT"/>
              </a:rPr>
              <a:t>,</a:t>
            </a:r>
            <a:r>
              <a:rPr sz="1800" spc="-5" dirty="0">
                <a:solidFill>
                  <a:srgbClr val="006666"/>
                </a:solidFill>
                <a:latin typeface="Arial MT"/>
                <a:cs typeface="Arial MT"/>
              </a:rPr>
              <a:t>4</a:t>
            </a:r>
            <a:r>
              <a:rPr sz="1800" spc="-5" dirty="0">
                <a:solidFill>
                  <a:srgbClr val="666600"/>
                </a:solidFill>
                <a:latin typeface="Arial MT"/>
                <a:cs typeface="Arial MT"/>
              </a:rPr>
              <a:t>,</a:t>
            </a:r>
            <a:r>
              <a:rPr sz="1800" spc="-5" dirty="0">
                <a:solidFill>
                  <a:srgbClr val="006666"/>
                </a:solidFill>
                <a:latin typeface="Arial MT"/>
                <a:cs typeface="Arial MT"/>
              </a:rPr>
              <a:t>5</a:t>
            </a:r>
            <a:r>
              <a:rPr sz="1800" spc="-5" dirty="0">
                <a:solidFill>
                  <a:srgbClr val="666600"/>
                </a:solidFill>
                <a:latin typeface="Arial MT"/>
                <a:cs typeface="Arial MT"/>
              </a:rPr>
              <a:t>,</a:t>
            </a:r>
            <a:r>
              <a:rPr sz="1800" spc="-5" dirty="0">
                <a:solidFill>
                  <a:srgbClr val="006666"/>
                </a:solidFill>
                <a:latin typeface="Arial MT"/>
                <a:cs typeface="Arial MT"/>
              </a:rPr>
              <a:t>6</a:t>
            </a:r>
            <a:r>
              <a:rPr sz="1800" spc="-5" dirty="0">
                <a:solidFill>
                  <a:srgbClr val="666600"/>
                </a:solidFill>
                <a:latin typeface="Arial MT"/>
                <a:cs typeface="Arial MT"/>
              </a:rPr>
              <a:t>,</a:t>
            </a:r>
            <a:r>
              <a:rPr sz="1800" spc="-5" dirty="0">
                <a:solidFill>
                  <a:srgbClr val="006666"/>
                </a:solidFill>
                <a:latin typeface="Arial MT"/>
                <a:cs typeface="Arial MT"/>
              </a:rPr>
              <a:t>7</a:t>
            </a:r>
            <a:r>
              <a:rPr sz="1800" spc="-5" dirty="0">
                <a:solidFill>
                  <a:srgbClr val="666600"/>
                </a:solidFill>
                <a:latin typeface="Arial MT"/>
                <a:cs typeface="Arial MT"/>
              </a:rPr>
              <a:t>,</a:t>
            </a:r>
            <a:r>
              <a:rPr sz="1800" spc="-5" dirty="0">
                <a:solidFill>
                  <a:srgbClr val="006666"/>
                </a:solidFill>
                <a:latin typeface="Arial MT"/>
                <a:cs typeface="Arial MT"/>
              </a:rPr>
              <a:t>8</a:t>
            </a:r>
            <a:r>
              <a:rPr sz="1800" spc="-5" dirty="0">
                <a:solidFill>
                  <a:srgbClr val="666600"/>
                </a:solidFill>
                <a:latin typeface="Arial MT"/>
                <a:cs typeface="Arial MT"/>
              </a:rPr>
              <a:t>,</a:t>
            </a:r>
            <a:r>
              <a:rPr sz="1800" spc="-5" dirty="0">
                <a:solidFill>
                  <a:srgbClr val="006666"/>
                </a:solidFill>
                <a:latin typeface="Arial MT"/>
                <a:cs typeface="Arial MT"/>
              </a:rPr>
              <a:t>9</a:t>
            </a:r>
            <a:r>
              <a:rPr sz="1800" spc="-5" dirty="0">
                <a:solidFill>
                  <a:srgbClr val="666600"/>
                </a:solidFill>
                <a:latin typeface="Arial MT"/>
                <a:cs typeface="Arial MT"/>
              </a:rPr>
              <a:t>,</a:t>
            </a:r>
            <a:r>
              <a:rPr sz="1800" spc="-5" dirty="0">
                <a:solidFill>
                  <a:srgbClr val="006666"/>
                </a:solidFill>
                <a:latin typeface="Arial MT"/>
                <a:cs typeface="Arial MT"/>
              </a:rPr>
              <a:t>10</a:t>
            </a:r>
            <a:r>
              <a:rPr sz="1800" spc="-5" dirty="0">
                <a:solidFill>
                  <a:srgbClr val="666600"/>
                </a:solidFill>
                <a:latin typeface="Arial MT"/>
                <a:cs typeface="Arial MT"/>
              </a:rPr>
              <a:t>]</a:t>
            </a:r>
            <a:endParaRPr sz="1800">
              <a:latin typeface="Arial MT"/>
              <a:cs typeface="Arial MT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latin typeface="Arial MT"/>
                <a:cs typeface="Arial MT"/>
              </a:rPr>
              <a:t>list_new </a:t>
            </a:r>
            <a:r>
              <a:rPr sz="1800" dirty="0">
                <a:solidFill>
                  <a:srgbClr val="666600"/>
                </a:solidFill>
                <a:latin typeface="Arial MT"/>
                <a:cs typeface="Arial MT"/>
              </a:rPr>
              <a:t>=</a:t>
            </a:r>
            <a:r>
              <a:rPr sz="1800" spc="-10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list</a:t>
            </a:r>
            <a:r>
              <a:rPr sz="1800" spc="-5" dirty="0">
                <a:solidFill>
                  <a:srgbClr val="666600"/>
                </a:solidFill>
                <a:latin typeface="Arial MT"/>
                <a:cs typeface="Arial MT"/>
              </a:rPr>
              <a:t>(</a:t>
            </a:r>
            <a:r>
              <a:rPr sz="1800" spc="-5" dirty="0">
                <a:latin typeface="Arial MT"/>
                <a:cs typeface="Arial MT"/>
              </a:rPr>
              <a:t>filter</a:t>
            </a:r>
            <a:r>
              <a:rPr sz="1800" spc="-5" dirty="0">
                <a:solidFill>
                  <a:srgbClr val="666600"/>
                </a:solidFill>
                <a:latin typeface="Arial MT"/>
                <a:cs typeface="Arial MT"/>
              </a:rPr>
              <a:t>(</a:t>
            </a:r>
            <a:r>
              <a:rPr sz="1800" spc="-5" dirty="0">
                <a:solidFill>
                  <a:srgbClr val="000088"/>
                </a:solidFill>
                <a:latin typeface="Arial MT"/>
                <a:cs typeface="Arial MT"/>
              </a:rPr>
              <a:t>lambda </a:t>
            </a:r>
            <a:r>
              <a:rPr sz="1800" dirty="0">
                <a:latin typeface="Arial MT"/>
                <a:cs typeface="Arial MT"/>
              </a:rPr>
              <a:t>x </a:t>
            </a:r>
            <a:r>
              <a:rPr sz="1800" dirty="0">
                <a:solidFill>
                  <a:srgbClr val="666600"/>
                </a:solidFill>
                <a:latin typeface="Arial MT"/>
                <a:cs typeface="Arial MT"/>
              </a:rPr>
              <a:t>:</a:t>
            </a:r>
            <a:r>
              <a:rPr sz="1800" spc="-5" dirty="0">
                <a:solidFill>
                  <a:srgbClr val="666600"/>
                </a:solidFill>
                <a:latin typeface="Arial MT"/>
                <a:cs typeface="Arial MT"/>
              </a:rPr>
              <a:t> (</a:t>
            </a:r>
            <a:r>
              <a:rPr sz="1800" spc="-5" dirty="0">
                <a:latin typeface="Arial MT"/>
                <a:cs typeface="Arial MT"/>
              </a:rPr>
              <a:t>x</a:t>
            </a:r>
            <a:r>
              <a:rPr sz="1800" spc="-5" dirty="0">
                <a:solidFill>
                  <a:srgbClr val="666600"/>
                </a:solidFill>
                <a:latin typeface="Arial MT"/>
                <a:cs typeface="Arial MT"/>
              </a:rPr>
              <a:t>%</a:t>
            </a:r>
            <a:r>
              <a:rPr sz="1800" spc="-5" dirty="0">
                <a:solidFill>
                  <a:srgbClr val="006666"/>
                </a:solidFill>
                <a:latin typeface="Arial MT"/>
                <a:cs typeface="Arial MT"/>
              </a:rPr>
              <a:t>2</a:t>
            </a:r>
            <a:r>
              <a:rPr sz="1800" spc="-5" dirty="0">
                <a:solidFill>
                  <a:srgbClr val="666600"/>
                </a:solidFill>
                <a:latin typeface="Arial MT"/>
                <a:cs typeface="Arial MT"/>
              </a:rPr>
              <a:t>==</a:t>
            </a:r>
            <a:r>
              <a:rPr sz="1800" spc="-5" dirty="0">
                <a:solidFill>
                  <a:srgbClr val="006666"/>
                </a:solidFill>
                <a:latin typeface="Arial MT"/>
                <a:cs typeface="Arial MT"/>
              </a:rPr>
              <a:t>0</a:t>
            </a:r>
            <a:r>
              <a:rPr sz="1800" spc="-5" dirty="0">
                <a:solidFill>
                  <a:srgbClr val="666600"/>
                </a:solidFill>
                <a:latin typeface="Arial MT"/>
                <a:cs typeface="Arial MT"/>
              </a:rPr>
              <a:t>),</a:t>
            </a:r>
            <a:r>
              <a:rPr sz="1800" spc="-10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mylist</a:t>
            </a:r>
            <a:r>
              <a:rPr sz="1800" dirty="0">
                <a:solidFill>
                  <a:srgbClr val="666600"/>
                </a:solidFill>
                <a:latin typeface="Arial MT"/>
                <a:cs typeface="Arial MT"/>
              </a:rPr>
              <a:t>))</a:t>
            </a:r>
            <a:endParaRPr sz="1800">
              <a:latin typeface="Arial MT"/>
              <a:cs typeface="Arial MT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000088"/>
                </a:solidFill>
                <a:latin typeface="Arial MT"/>
                <a:cs typeface="Arial MT"/>
              </a:rPr>
              <a:t>print</a:t>
            </a:r>
            <a:r>
              <a:rPr sz="1800" spc="-5" dirty="0">
                <a:solidFill>
                  <a:srgbClr val="666600"/>
                </a:solidFill>
                <a:latin typeface="Arial MT"/>
                <a:cs typeface="Arial MT"/>
              </a:rPr>
              <a:t>(</a:t>
            </a:r>
            <a:r>
              <a:rPr sz="1800" spc="-5" dirty="0">
                <a:latin typeface="Arial MT"/>
                <a:cs typeface="Arial MT"/>
              </a:rPr>
              <a:t>list_new</a:t>
            </a:r>
            <a:r>
              <a:rPr sz="1800" spc="-5" dirty="0">
                <a:solidFill>
                  <a:srgbClr val="666600"/>
                </a:solidFill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77825" algn="l"/>
              </a:tabLst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800" spc="-5" dirty="0">
                <a:solidFill>
                  <a:srgbClr val="880000"/>
                </a:solidFill>
                <a:latin typeface="Arial MT"/>
                <a:cs typeface="Arial MT"/>
              </a:rPr>
              <a:t>#&gt;</a:t>
            </a:r>
            <a:r>
              <a:rPr sz="1800" spc="-20" dirty="0">
                <a:solidFill>
                  <a:srgbClr val="88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880000"/>
                </a:solidFill>
                <a:latin typeface="Arial MT"/>
                <a:cs typeface="Arial MT"/>
              </a:rPr>
              <a:t>[2,</a:t>
            </a:r>
            <a:r>
              <a:rPr sz="1800" spc="-15" dirty="0">
                <a:solidFill>
                  <a:srgbClr val="88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880000"/>
                </a:solidFill>
                <a:latin typeface="Arial MT"/>
                <a:cs typeface="Arial MT"/>
              </a:rPr>
              <a:t>4,</a:t>
            </a:r>
            <a:r>
              <a:rPr sz="1800" spc="-20" dirty="0">
                <a:solidFill>
                  <a:srgbClr val="88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880000"/>
                </a:solidFill>
                <a:latin typeface="Arial MT"/>
                <a:cs typeface="Arial MT"/>
              </a:rPr>
              <a:t>6,</a:t>
            </a:r>
            <a:r>
              <a:rPr sz="1800" spc="-15" dirty="0">
                <a:solidFill>
                  <a:srgbClr val="88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880000"/>
                </a:solidFill>
                <a:latin typeface="Arial MT"/>
                <a:cs typeface="Arial MT"/>
              </a:rPr>
              <a:t>8,</a:t>
            </a:r>
            <a:r>
              <a:rPr sz="1800" spc="-20" dirty="0">
                <a:solidFill>
                  <a:srgbClr val="88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880000"/>
                </a:solidFill>
                <a:latin typeface="Arial MT"/>
                <a:cs typeface="Arial MT"/>
              </a:rPr>
              <a:t>10]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5035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168DBA"/>
                </a:solidFill>
                <a:latin typeface="Times New Roman"/>
                <a:cs typeface="Times New Roman"/>
              </a:rPr>
              <a:t>Lambda</a:t>
            </a:r>
            <a:r>
              <a:rPr sz="3600" spc="-4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with</a:t>
            </a:r>
            <a:r>
              <a:rPr sz="3600" spc="-3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Map</a:t>
            </a:r>
            <a:r>
              <a:rPr sz="3600" spc="-3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168DBA"/>
                </a:solidFill>
                <a:latin typeface="Times New Roman"/>
                <a:cs typeface="Times New Roman"/>
              </a:rPr>
              <a:t>function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2237" y="2140477"/>
            <a:ext cx="8709025" cy="203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51E50"/>
                </a:solidFill>
                <a:latin typeface="Arial MT"/>
                <a:cs typeface="Arial MT"/>
              </a:rPr>
              <a:t>map()</a:t>
            </a:r>
            <a:r>
              <a:rPr sz="1600" spc="15" dirty="0">
                <a:solidFill>
                  <a:srgbClr val="051E5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5353"/>
                </a:solidFill>
                <a:latin typeface="Times New Roman"/>
                <a:cs typeface="Times New Roman"/>
              </a:rPr>
              <a:t>function</a:t>
            </a:r>
            <a:r>
              <a:rPr sz="1800" spc="15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35353"/>
                </a:solidFill>
                <a:latin typeface="Times New Roman"/>
                <a:cs typeface="Times New Roman"/>
              </a:rPr>
              <a:t>applies</a:t>
            </a:r>
            <a:r>
              <a:rPr sz="1800" spc="15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35353"/>
                </a:solidFill>
                <a:latin typeface="Times New Roman"/>
                <a:cs typeface="Times New Roman"/>
              </a:rPr>
              <a:t>a</a:t>
            </a:r>
            <a:r>
              <a:rPr sz="1800" spc="1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35353"/>
                </a:solidFill>
                <a:latin typeface="Times New Roman"/>
                <a:cs typeface="Times New Roman"/>
              </a:rPr>
              <a:t>given</a:t>
            </a:r>
            <a:r>
              <a:rPr sz="1800" spc="15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35353"/>
                </a:solidFill>
                <a:latin typeface="Times New Roman"/>
                <a:cs typeface="Times New Roman"/>
              </a:rPr>
              <a:t>function</a:t>
            </a:r>
            <a:r>
              <a:rPr sz="1800" spc="2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35353"/>
                </a:solidFill>
                <a:latin typeface="Times New Roman"/>
                <a:cs typeface="Times New Roman"/>
              </a:rPr>
              <a:t>to</a:t>
            </a:r>
            <a:r>
              <a:rPr sz="1800" spc="1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35353"/>
                </a:solidFill>
                <a:latin typeface="Times New Roman"/>
                <a:cs typeface="Times New Roman"/>
              </a:rPr>
              <a:t>all</a:t>
            </a:r>
            <a:r>
              <a:rPr sz="1800" spc="1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35353"/>
                </a:solidFill>
                <a:latin typeface="Times New Roman"/>
                <a:cs typeface="Times New Roman"/>
              </a:rPr>
              <a:t>the</a:t>
            </a:r>
            <a:r>
              <a:rPr sz="1800" spc="15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35353"/>
                </a:solidFill>
                <a:latin typeface="Times New Roman"/>
                <a:cs typeface="Times New Roman"/>
              </a:rPr>
              <a:t>items</a:t>
            </a:r>
            <a:r>
              <a:rPr sz="1800" spc="1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35353"/>
                </a:solidFill>
                <a:latin typeface="Times New Roman"/>
                <a:cs typeface="Times New Roman"/>
              </a:rPr>
              <a:t>in</a:t>
            </a:r>
            <a:r>
              <a:rPr sz="1800" spc="15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35353"/>
                </a:solidFill>
                <a:latin typeface="Times New Roman"/>
                <a:cs typeface="Times New Roman"/>
              </a:rPr>
              <a:t>a</a:t>
            </a:r>
            <a:r>
              <a:rPr sz="1800" spc="1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35353"/>
                </a:solidFill>
                <a:latin typeface="Times New Roman"/>
                <a:cs typeface="Times New Roman"/>
              </a:rPr>
              <a:t>list</a:t>
            </a:r>
            <a:r>
              <a:rPr sz="1800" spc="1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35353"/>
                </a:solidFill>
                <a:latin typeface="Times New Roman"/>
                <a:cs typeface="Times New Roman"/>
              </a:rPr>
              <a:t>and</a:t>
            </a:r>
            <a:r>
              <a:rPr sz="1800" spc="15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35353"/>
                </a:solidFill>
                <a:latin typeface="Times New Roman"/>
                <a:cs typeface="Times New Roman"/>
              </a:rPr>
              <a:t>returns</a:t>
            </a:r>
            <a:r>
              <a:rPr sz="1800" spc="15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35353"/>
                </a:solidFill>
                <a:latin typeface="Times New Roman"/>
                <a:cs typeface="Times New Roman"/>
              </a:rPr>
              <a:t>the</a:t>
            </a:r>
            <a:r>
              <a:rPr sz="1800" spc="1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35353"/>
                </a:solidFill>
                <a:latin typeface="Times New Roman"/>
                <a:cs typeface="Times New Roman"/>
              </a:rPr>
              <a:t>result.</a:t>
            </a:r>
            <a:r>
              <a:rPr sz="1800" spc="2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35353"/>
                </a:solidFill>
                <a:latin typeface="Times New Roman"/>
                <a:cs typeface="Times New Roman"/>
              </a:rPr>
              <a:t>Similar </a:t>
            </a:r>
            <a:r>
              <a:rPr sz="180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35353"/>
                </a:solidFill>
                <a:latin typeface="Times New Roman"/>
                <a:cs typeface="Times New Roman"/>
              </a:rPr>
              <a:t>to </a:t>
            </a:r>
            <a:r>
              <a:rPr sz="1600" spc="-5" dirty="0">
                <a:solidFill>
                  <a:srgbClr val="051E50"/>
                </a:solidFill>
                <a:latin typeface="Arial MT"/>
                <a:cs typeface="Arial MT"/>
              </a:rPr>
              <a:t>filter()</a:t>
            </a:r>
            <a:r>
              <a:rPr sz="1800" spc="-5" dirty="0">
                <a:solidFill>
                  <a:srgbClr val="535353"/>
                </a:solidFill>
                <a:latin typeface="Times New Roman"/>
                <a:cs typeface="Times New Roman"/>
              </a:rPr>
              <a:t>,</a:t>
            </a:r>
            <a:r>
              <a:rPr sz="180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35353"/>
                </a:solidFill>
                <a:latin typeface="Times New Roman"/>
                <a:cs typeface="Times New Roman"/>
              </a:rPr>
              <a:t>simply </a:t>
            </a:r>
            <a:r>
              <a:rPr sz="1800" dirty="0">
                <a:solidFill>
                  <a:srgbClr val="535353"/>
                </a:solidFill>
                <a:latin typeface="Times New Roman"/>
                <a:cs typeface="Times New Roman"/>
              </a:rPr>
              <a:t>pass</a:t>
            </a:r>
            <a:r>
              <a:rPr sz="1800" spc="-5" dirty="0">
                <a:solidFill>
                  <a:srgbClr val="535353"/>
                </a:solidFill>
                <a:latin typeface="Times New Roman"/>
                <a:cs typeface="Times New Roman"/>
              </a:rPr>
              <a:t> the lambda </a:t>
            </a:r>
            <a:r>
              <a:rPr sz="1800" dirty="0">
                <a:solidFill>
                  <a:srgbClr val="535353"/>
                </a:solidFill>
                <a:latin typeface="Times New Roman"/>
                <a:cs typeface="Times New Roman"/>
              </a:rPr>
              <a:t>function</a:t>
            </a:r>
            <a:r>
              <a:rPr sz="1800" spc="-5" dirty="0">
                <a:solidFill>
                  <a:srgbClr val="535353"/>
                </a:solidFill>
                <a:latin typeface="Times New Roman"/>
                <a:cs typeface="Times New Roman"/>
              </a:rPr>
              <a:t> and the list</a:t>
            </a:r>
            <a:r>
              <a:rPr sz="1800" spc="-1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35353"/>
                </a:solidFill>
                <a:latin typeface="Times New Roman"/>
                <a:cs typeface="Times New Roman"/>
              </a:rPr>
              <a:t>(or </a:t>
            </a:r>
            <a:r>
              <a:rPr sz="1800" spc="-5" dirty="0">
                <a:solidFill>
                  <a:srgbClr val="535353"/>
                </a:solidFill>
                <a:latin typeface="Times New Roman"/>
                <a:cs typeface="Times New Roman"/>
              </a:rPr>
              <a:t>any iterable, like</a:t>
            </a:r>
            <a:r>
              <a:rPr sz="1800" spc="-1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35353"/>
                </a:solidFill>
                <a:latin typeface="Times New Roman"/>
                <a:cs typeface="Times New Roman"/>
              </a:rPr>
              <a:t>tuple) as arguments.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5506085">
              <a:lnSpc>
                <a:spcPct val="100000"/>
              </a:lnSpc>
            </a:pPr>
            <a:r>
              <a:rPr sz="1600" dirty="0">
                <a:solidFill>
                  <a:srgbClr val="880000"/>
                </a:solidFill>
                <a:latin typeface="Arial MT"/>
                <a:cs typeface="Arial MT"/>
              </a:rPr>
              <a:t># </a:t>
            </a:r>
            <a:r>
              <a:rPr sz="1600" spc="-5" dirty="0">
                <a:solidFill>
                  <a:srgbClr val="880000"/>
                </a:solidFill>
                <a:latin typeface="Arial MT"/>
                <a:cs typeface="Arial MT"/>
              </a:rPr>
              <a:t>using lambda inside </a:t>
            </a:r>
            <a:r>
              <a:rPr sz="1600" dirty="0">
                <a:solidFill>
                  <a:srgbClr val="880000"/>
                </a:solidFill>
                <a:latin typeface="Arial MT"/>
                <a:cs typeface="Arial MT"/>
              </a:rPr>
              <a:t>map </a:t>
            </a:r>
            <a:r>
              <a:rPr sz="1600" spc="-5" dirty="0">
                <a:solidFill>
                  <a:srgbClr val="880000"/>
                </a:solidFill>
                <a:latin typeface="Arial MT"/>
                <a:cs typeface="Arial MT"/>
              </a:rPr>
              <a:t>function </a:t>
            </a:r>
            <a:r>
              <a:rPr sz="1600" spc="-430" dirty="0">
                <a:solidFill>
                  <a:srgbClr val="880000"/>
                </a:solidFill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mylist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666600"/>
                </a:solidFill>
                <a:latin typeface="Arial MT"/>
                <a:cs typeface="Arial MT"/>
              </a:rPr>
              <a:t>=</a:t>
            </a:r>
            <a:r>
              <a:rPr sz="1600" spc="-10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[</a:t>
            </a:r>
            <a:r>
              <a:rPr sz="1600" spc="-5" dirty="0">
                <a:solidFill>
                  <a:srgbClr val="006666"/>
                </a:solidFill>
                <a:latin typeface="Arial MT"/>
                <a:cs typeface="Arial MT"/>
              </a:rPr>
              <a:t>2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,</a:t>
            </a:r>
            <a:r>
              <a:rPr sz="1600" spc="-5" dirty="0">
                <a:solidFill>
                  <a:srgbClr val="006666"/>
                </a:solidFill>
                <a:latin typeface="Arial MT"/>
                <a:cs typeface="Arial MT"/>
              </a:rPr>
              <a:t>3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,</a:t>
            </a:r>
            <a:r>
              <a:rPr sz="1600" spc="-5" dirty="0">
                <a:solidFill>
                  <a:srgbClr val="006666"/>
                </a:solidFill>
                <a:latin typeface="Arial MT"/>
                <a:cs typeface="Arial MT"/>
              </a:rPr>
              <a:t>4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,</a:t>
            </a:r>
            <a:r>
              <a:rPr sz="1600" spc="-5" dirty="0">
                <a:solidFill>
                  <a:srgbClr val="006666"/>
                </a:solidFill>
                <a:latin typeface="Arial MT"/>
                <a:cs typeface="Arial MT"/>
              </a:rPr>
              <a:t>5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,</a:t>
            </a:r>
            <a:r>
              <a:rPr sz="1600" spc="-5" dirty="0">
                <a:solidFill>
                  <a:srgbClr val="006666"/>
                </a:solidFill>
                <a:latin typeface="Arial MT"/>
                <a:cs typeface="Arial MT"/>
              </a:rPr>
              <a:t>6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,</a:t>
            </a:r>
            <a:r>
              <a:rPr sz="1600" spc="-5" dirty="0">
                <a:solidFill>
                  <a:srgbClr val="006666"/>
                </a:solidFill>
                <a:latin typeface="Arial MT"/>
                <a:cs typeface="Arial MT"/>
              </a:rPr>
              <a:t>7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,</a:t>
            </a:r>
            <a:r>
              <a:rPr sz="1600" spc="-5" dirty="0">
                <a:solidFill>
                  <a:srgbClr val="006666"/>
                </a:solidFill>
                <a:latin typeface="Arial MT"/>
                <a:cs typeface="Arial MT"/>
              </a:rPr>
              <a:t>8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,</a:t>
            </a:r>
            <a:r>
              <a:rPr sz="1600" spc="-5" dirty="0">
                <a:solidFill>
                  <a:srgbClr val="006666"/>
                </a:solidFill>
                <a:latin typeface="Arial MT"/>
                <a:cs typeface="Arial MT"/>
              </a:rPr>
              <a:t>9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,</a:t>
            </a:r>
            <a:r>
              <a:rPr sz="1600" spc="-5" dirty="0">
                <a:solidFill>
                  <a:srgbClr val="006666"/>
                </a:solidFill>
                <a:latin typeface="Arial MT"/>
                <a:cs typeface="Arial MT"/>
              </a:rPr>
              <a:t>10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]</a:t>
            </a:r>
            <a:endParaRPr sz="1600">
              <a:latin typeface="Arial MT"/>
              <a:cs typeface="Arial MT"/>
            </a:endParaRPr>
          </a:p>
          <a:p>
            <a:pPr marL="12700" marR="4787900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list_new </a:t>
            </a:r>
            <a:r>
              <a:rPr sz="1600" dirty="0">
                <a:solidFill>
                  <a:srgbClr val="666600"/>
                </a:solidFill>
                <a:latin typeface="Arial MT"/>
                <a:cs typeface="Arial MT"/>
              </a:rPr>
              <a:t>= </a:t>
            </a:r>
            <a:r>
              <a:rPr sz="1600" spc="-5" dirty="0">
                <a:latin typeface="Arial MT"/>
                <a:cs typeface="Arial MT"/>
              </a:rPr>
              <a:t>list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(</a:t>
            </a:r>
            <a:r>
              <a:rPr sz="1600" spc="-5" dirty="0">
                <a:latin typeface="Arial MT"/>
                <a:cs typeface="Arial MT"/>
              </a:rPr>
              <a:t>map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(</a:t>
            </a:r>
            <a:r>
              <a:rPr sz="1600" spc="-5" dirty="0">
                <a:solidFill>
                  <a:srgbClr val="000088"/>
                </a:solidFill>
                <a:latin typeface="Arial MT"/>
                <a:cs typeface="Arial MT"/>
              </a:rPr>
              <a:t>lambda </a:t>
            </a:r>
            <a:r>
              <a:rPr sz="1600" dirty="0">
                <a:latin typeface="Arial MT"/>
                <a:cs typeface="Arial MT"/>
              </a:rPr>
              <a:t>x </a:t>
            </a:r>
            <a:r>
              <a:rPr sz="1600" dirty="0">
                <a:solidFill>
                  <a:srgbClr val="666600"/>
                </a:solidFill>
                <a:latin typeface="Arial MT"/>
                <a:cs typeface="Arial MT"/>
              </a:rPr>
              <a:t>: </a:t>
            </a:r>
            <a:r>
              <a:rPr sz="1600" spc="-5" dirty="0">
                <a:latin typeface="Arial MT"/>
                <a:cs typeface="Arial MT"/>
              </a:rPr>
              <a:t>x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%</a:t>
            </a:r>
            <a:r>
              <a:rPr sz="1600" spc="-5" dirty="0">
                <a:solidFill>
                  <a:srgbClr val="006666"/>
                </a:solidFill>
                <a:latin typeface="Arial MT"/>
                <a:cs typeface="Arial MT"/>
              </a:rPr>
              <a:t>2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, </a:t>
            </a:r>
            <a:r>
              <a:rPr sz="1600" dirty="0">
                <a:latin typeface="Arial MT"/>
                <a:cs typeface="Arial MT"/>
              </a:rPr>
              <a:t>mylist</a:t>
            </a:r>
            <a:r>
              <a:rPr sz="1600" dirty="0">
                <a:solidFill>
                  <a:srgbClr val="666600"/>
                </a:solidFill>
                <a:latin typeface="Arial MT"/>
                <a:cs typeface="Arial MT"/>
              </a:rPr>
              <a:t>)) </a:t>
            </a:r>
            <a:r>
              <a:rPr sz="1600" spc="-430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88"/>
                </a:solidFill>
                <a:latin typeface="Arial MT"/>
                <a:cs typeface="Arial MT"/>
              </a:rPr>
              <a:t>print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(</a:t>
            </a:r>
            <a:r>
              <a:rPr sz="1600" spc="-5" dirty="0">
                <a:latin typeface="Arial MT"/>
                <a:cs typeface="Arial MT"/>
              </a:rPr>
              <a:t>list_new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)</a:t>
            </a:r>
            <a:endParaRPr sz="1600">
              <a:latin typeface="Arial MT"/>
              <a:cs typeface="Arial MT"/>
            </a:endParaRPr>
          </a:p>
          <a:p>
            <a:pPr marL="68580">
              <a:lnSpc>
                <a:spcPct val="100000"/>
              </a:lnSpc>
            </a:pPr>
            <a:r>
              <a:rPr sz="1600" spc="-5" dirty="0">
                <a:solidFill>
                  <a:srgbClr val="880000"/>
                </a:solidFill>
                <a:latin typeface="Arial MT"/>
                <a:cs typeface="Arial MT"/>
              </a:rPr>
              <a:t>#&gt;</a:t>
            </a:r>
            <a:r>
              <a:rPr sz="1600" spc="-15" dirty="0">
                <a:solidFill>
                  <a:srgbClr val="88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880000"/>
                </a:solidFill>
                <a:latin typeface="Arial MT"/>
                <a:cs typeface="Arial MT"/>
              </a:rPr>
              <a:t>[0,</a:t>
            </a:r>
            <a:r>
              <a:rPr sz="1600" spc="-10" dirty="0">
                <a:solidFill>
                  <a:srgbClr val="88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880000"/>
                </a:solidFill>
                <a:latin typeface="Arial MT"/>
                <a:cs typeface="Arial MT"/>
              </a:rPr>
              <a:t>1,</a:t>
            </a:r>
            <a:r>
              <a:rPr sz="1600" spc="-10" dirty="0">
                <a:solidFill>
                  <a:srgbClr val="88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880000"/>
                </a:solidFill>
                <a:latin typeface="Arial MT"/>
                <a:cs typeface="Arial MT"/>
              </a:rPr>
              <a:t>0,</a:t>
            </a:r>
            <a:r>
              <a:rPr sz="1600" spc="-10" dirty="0">
                <a:solidFill>
                  <a:srgbClr val="88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880000"/>
                </a:solidFill>
                <a:latin typeface="Arial MT"/>
                <a:cs typeface="Arial MT"/>
              </a:rPr>
              <a:t>1,</a:t>
            </a:r>
            <a:r>
              <a:rPr sz="1600" spc="-10" dirty="0">
                <a:solidFill>
                  <a:srgbClr val="88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880000"/>
                </a:solidFill>
                <a:latin typeface="Arial MT"/>
                <a:cs typeface="Arial MT"/>
              </a:rPr>
              <a:t>0,</a:t>
            </a:r>
            <a:r>
              <a:rPr sz="1600" spc="-10" dirty="0">
                <a:solidFill>
                  <a:srgbClr val="88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880000"/>
                </a:solidFill>
                <a:latin typeface="Arial MT"/>
                <a:cs typeface="Arial MT"/>
              </a:rPr>
              <a:t>1,</a:t>
            </a:r>
            <a:r>
              <a:rPr sz="1600" spc="-10" dirty="0">
                <a:solidFill>
                  <a:srgbClr val="88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880000"/>
                </a:solidFill>
                <a:latin typeface="Arial MT"/>
                <a:cs typeface="Arial MT"/>
              </a:rPr>
              <a:t>0,</a:t>
            </a:r>
            <a:r>
              <a:rPr sz="1600" spc="-10" dirty="0">
                <a:solidFill>
                  <a:srgbClr val="88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880000"/>
                </a:solidFill>
                <a:latin typeface="Arial MT"/>
                <a:cs typeface="Arial MT"/>
              </a:rPr>
              <a:t>1,</a:t>
            </a:r>
            <a:r>
              <a:rPr sz="1600" spc="-10" dirty="0">
                <a:solidFill>
                  <a:srgbClr val="88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880000"/>
                </a:solidFill>
                <a:latin typeface="Arial MT"/>
                <a:cs typeface="Arial MT"/>
              </a:rPr>
              <a:t>0]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5415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168DBA"/>
                </a:solidFill>
                <a:latin typeface="Times New Roman"/>
                <a:cs typeface="Times New Roman"/>
              </a:rPr>
              <a:t>Lambda</a:t>
            </a:r>
            <a:r>
              <a:rPr sz="3600" spc="-3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with</a:t>
            </a:r>
            <a:r>
              <a:rPr sz="3600" spc="-3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reduce</a:t>
            </a:r>
            <a:r>
              <a:rPr sz="3600" spc="-2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168DBA"/>
                </a:solidFill>
                <a:latin typeface="Times New Roman"/>
                <a:cs typeface="Times New Roman"/>
              </a:rPr>
              <a:t>function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2237" y="2182681"/>
            <a:ext cx="8656955" cy="2556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51E50"/>
                </a:solidFill>
                <a:latin typeface="Arial MT"/>
                <a:cs typeface="Arial MT"/>
              </a:rPr>
              <a:t>reduce() </a:t>
            </a:r>
            <a:r>
              <a:rPr sz="1800" dirty="0">
                <a:solidFill>
                  <a:srgbClr val="535353"/>
                </a:solidFill>
                <a:latin typeface="Times New Roman"/>
                <a:cs typeface="Times New Roman"/>
              </a:rPr>
              <a:t>function performs a repetitive operation over </a:t>
            </a:r>
            <a:r>
              <a:rPr sz="1800" spc="-5" dirty="0">
                <a:solidFill>
                  <a:srgbClr val="535353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535353"/>
                </a:solidFill>
                <a:latin typeface="Times New Roman"/>
                <a:cs typeface="Times New Roman"/>
              </a:rPr>
              <a:t>pairs of </a:t>
            </a:r>
            <a:r>
              <a:rPr sz="1800" spc="-5" dirty="0">
                <a:solidFill>
                  <a:srgbClr val="535353"/>
                </a:solidFill>
                <a:latin typeface="Times New Roman"/>
                <a:cs typeface="Times New Roman"/>
              </a:rPr>
              <a:t>the elements in the list. Pass </a:t>
            </a:r>
            <a:r>
              <a:rPr sz="1800" spc="-44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35353"/>
                </a:solidFill>
                <a:latin typeface="Times New Roman"/>
                <a:cs typeface="Times New Roman"/>
              </a:rPr>
              <a:t>the</a:t>
            </a:r>
            <a:r>
              <a:rPr sz="180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51E50"/>
                </a:solidFill>
                <a:latin typeface="Arial MT"/>
                <a:cs typeface="Arial MT"/>
              </a:rPr>
              <a:t>lambda</a:t>
            </a:r>
            <a:r>
              <a:rPr sz="1600" spc="5" dirty="0">
                <a:solidFill>
                  <a:srgbClr val="051E5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5353"/>
                </a:solidFill>
                <a:latin typeface="Times New Roman"/>
                <a:cs typeface="Times New Roman"/>
              </a:rPr>
              <a:t>function </a:t>
            </a:r>
            <a:r>
              <a:rPr sz="1800" spc="-5" dirty="0">
                <a:solidFill>
                  <a:srgbClr val="535353"/>
                </a:solidFill>
                <a:latin typeface="Times New Roman"/>
                <a:cs typeface="Times New Roman"/>
              </a:rPr>
              <a:t>and the</a:t>
            </a:r>
            <a:r>
              <a:rPr sz="1800" spc="-1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35353"/>
                </a:solidFill>
                <a:latin typeface="Times New Roman"/>
                <a:cs typeface="Times New Roman"/>
              </a:rPr>
              <a:t>list as arguments to the</a:t>
            </a:r>
            <a:r>
              <a:rPr sz="1800" spc="7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51E50"/>
                </a:solidFill>
                <a:latin typeface="Arial MT"/>
                <a:cs typeface="Arial MT"/>
              </a:rPr>
              <a:t>reduce() </a:t>
            </a:r>
            <a:r>
              <a:rPr sz="1800" dirty="0">
                <a:solidFill>
                  <a:srgbClr val="535353"/>
                </a:solidFill>
                <a:latin typeface="Times New Roman"/>
                <a:cs typeface="Times New Roman"/>
              </a:rPr>
              <a:t>function.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535353"/>
                </a:solidFill>
                <a:latin typeface="Times New Roman"/>
                <a:cs typeface="Times New Roman"/>
              </a:rPr>
              <a:t>For</a:t>
            </a:r>
            <a:r>
              <a:rPr sz="1800" spc="-15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35353"/>
                </a:solidFill>
                <a:latin typeface="Times New Roman"/>
                <a:cs typeface="Times New Roman"/>
              </a:rPr>
              <a:t>using</a:t>
            </a:r>
            <a:r>
              <a:rPr sz="1800" spc="-5" dirty="0">
                <a:solidFill>
                  <a:srgbClr val="535353"/>
                </a:solidFill>
                <a:latin typeface="Times New Roman"/>
                <a:cs typeface="Times New Roman"/>
              </a:rPr>
              <a:t> the</a:t>
            </a:r>
            <a:r>
              <a:rPr sz="180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51E50"/>
                </a:solidFill>
                <a:latin typeface="Arial MT"/>
                <a:cs typeface="Arial MT"/>
              </a:rPr>
              <a:t>reduce()</a:t>
            </a:r>
            <a:r>
              <a:rPr sz="1600" spc="-5" dirty="0">
                <a:solidFill>
                  <a:srgbClr val="051E5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5353"/>
                </a:solidFill>
                <a:latin typeface="Times New Roman"/>
                <a:cs typeface="Times New Roman"/>
              </a:rPr>
              <a:t>function,</a:t>
            </a:r>
            <a:r>
              <a:rPr sz="1800" spc="-5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35353"/>
                </a:solidFill>
                <a:latin typeface="Times New Roman"/>
                <a:cs typeface="Times New Roman"/>
              </a:rPr>
              <a:t>you</a:t>
            </a:r>
            <a:r>
              <a:rPr sz="1800" spc="-5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35353"/>
                </a:solidFill>
                <a:latin typeface="Times New Roman"/>
                <a:cs typeface="Times New Roman"/>
              </a:rPr>
              <a:t>need</a:t>
            </a:r>
            <a:r>
              <a:rPr sz="1800" spc="-5" dirty="0">
                <a:solidFill>
                  <a:srgbClr val="535353"/>
                </a:solidFill>
                <a:latin typeface="Times New Roman"/>
                <a:cs typeface="Times New Roman"/>
              </a:rPr>
              <a:t> to</a:t>
            </a:r>
            <a:r>
              <a:rPr sz="1800" spc="-1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35353"/>
                </a:solidFill>
                <a:latin typeface="Times New Roman"/>
                <a:cs typeface="Times New Roman"/>
              </a:rPr>
              <a:t>import</a:t>
            </a:r>
            <a:r>
              <a:rPr sz="1800" spc="1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51E50"/>
                </a:solidFill>
                <a:latin typeface="Arial MT"/>
                <a:cs typeface="Arial MT"/>
              </a:rPr>
              <a:t>reduce</a:t>
            </a:r>
            <a:r>
              <a:rPr sz="1600" spc="-5" dirty="0">
                <a:solidFill>
                  <a:srgbClr val="051E5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5353"/>
                </a:solidFill>
                <a:latin typeface="Times New Roman"/>
                <a:cs typeface="Times New Roman"/>
              </a:rPr>
              <a:t>from</a:t>
            </a:r>
            <a:r>
              <a:rPr sz="1800" spc="-5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51E50"/>
                </a:solidFill>
                <a:latin typeface="Arial MT"/>
                <a:cs typeface="Arial MT"/>
              </a:rPr>
              <a:t>functools</a:t>
            </a:r>
            <a:r>
              <a:rPr sz="1600" spc="5" dirty="0">
                <a:solidFill>
                  <a:srgbClr val="051E5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35353"/>
                </a:solidFill>
                <a:latin typeface="Times New Roman"/>
                <a:cs typeface="Times New Roman"/>
              </a:rPr>
              <a:t>library.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5960745">
              <a:lnSpc>
                <a:spcPct val="100000"/>
              </a:lnSpc>
            </a:pPr>
            <a:r>
              <a:rPr sz="1600" dirty="0">
                <a:solidFill>
                  <a:srgbClr val="880000"/>
                </a:solidFill>
                <a:latin typeface="Arial MT"/>
                <a:cs typeface="Arial MT"/>
              </a:rPr>
              <a:t>#</a:t>
            </a:r>
            <a:r>
              <a:rPr sz="1600" spc="-30" dirty="0">
                <a:solidFill>
                  <a:srgbClr val="88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880000"/>
                </a:solidFill>
                <a:latin typeface="Arial MT"/>
                <a:cs typeface="Arial MT"/>
              </a:rPr>
              <a:t>Using</a:t>
            </a:r>
            <a:r>
              <a:rPr sz="1600" spc="-25" dirty="0">
                <a:solidFill>
                  <a:srgbClr val="88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880000"/>
                </a:solidFill>
                <a:latin typeface="Arial MT"/>
                <a:cs typeface="Arial MT"/>
              </a:rPr>
              <a:t>lambda</a:t>
            </a:r>
            <a:r>
              <a:rPr sz="1600" spc="-25" dirty="0">
                <a:solidFill>
                  <a:srgbClr val="88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880000"/>
                </a:solidFill>
                <a:latin typeface="Arial MT"/>
                <a:cs typeface="Arial MT"/>
              </a:rPr>
              <a:t>inside</a:t>
            </a:r>
            <a:r>
              <a:rPr sz="1600" spc="-25" dirty="0">
                <a:solidFill>
                  <a:srgbClr val="88000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880000"/>
                </a:solidFill>
                <a:latin typeface="Arial MT"/>
                <a:cs typeface="Arial MT"/>
              </a:rPr>
              <a:t>reduce </a:t>
            </a:r>
            <a:r>
              <a:rPr sz="1600" spc="-430" dirty="0">
                <a:solidFill>
                  <a:srgbClr val="88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88"/>
                </a:solidFill>
                <a:latin typeface="Arial MT"/>
                <a:cs typeface="Arial MT"/>
              </a:rPr>
              <a:t>from </a:t>
            </a:r>
            <a:r>
              <a:rPr sz="1600" spc="-5" dirty="0">
                <a:latin typeface="Arial MT"/>
                <a:cs typeface="Arial MT"/>
              </a:rPr>
              <a:t>functools </a:t>
            </a:r>
            <a:r>
              <a:rPr sz="1600" spc="-5" dirty="0">
                <a:solidFill>
                  <a:srgbClr val="000088"/>
                </a:solidFill>
                <a:latin typeface="Arial MT"/>
                <a:cs typeface="Arial MT"/>
              </a:rPr>
              <a:t>import </a:t>
            </a:r>
            <a:r>
              <a:rPr sz="1600" dirty="0">
                <a:latin typeface="Arial MT"/>
                <a:cs typeface="Arial MT"/>
              </a:rPr>
              <a:t>reduce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list1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666600"/>
                </a:solidFill>
                <a:latin typeface="Arial MT"/>
                <a:cs typeface="Arial MT"/>
              </a:rPr>
              <a:t>=</a:t>
            </a:r>
            <a:r>
              <a:rPr sz="1600" spc="-15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[</a:t>
            </a:r>
            <a:r>
              <a:rPr sz="1600" spc="-5" dirty="0">
                <a:solidFill>
                  <a:srgbClr val="006666"/>
                </a:solidFill>
                <a:latin typeface="Arial MT"/>
                <a:cs typeface="Arial MT"/>
              </a:rPr>
              <a:t>1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,</a:t>
            </a:r>
            <a:r>
              <a:rPr sz="1600" spc="-5" dirty="0">
                <a:solidFill>
                  <a:srgbClr val="006666"/>
                </a:solidFill>
                <a:latin typeface="Arial MT"/>
                <a:cs typeface="Arial MT"/>
              </a:rPr>
              <a:t>2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,</a:t>
            </a:r>
            <a:r>
              <a:rPr sz="1600" spc="-5" dirty="0">
                <a:solidFill>
                  <a:srgbClr val="006666"/>
                </a:solidFill>
                <a:latin typeface="Arial MT"/>
                <a:cs typeface="Arial MT"/>
              </a:rPr>
              <a:t>3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,</a:t>
            </a:r>
            <a:r>
              <a:rPr sz="1600" spc="-5" dirty="0">
                <a:solidFill>
                  <a:srgbClr val="006666"/>
                </a:solidFill>
                <a:latin typeface="Arial MT"/>
                <a:cs typeface="Arial MT"/>
              </a:rPr>
              <a:t>4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,</a:t>
            </a:r>
            <a:r>
              <a:rPr sz="1600" spc="-5" dirty="0">
                <a:solidFill>
                  <a:srgbClr val="006666"/>
                </a:solidFill>
                <a:latin typeface="Arial MT"/>
                <a:cs typeface="Arial MT"/>
              </a:rPr>
              <a:t>5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,</a:t>
            </a:r>
            <a:r>
              <a:rPr sz="1600" spc="-5" dirty="0">
                <a:solidFill>
                  <a:srgbClr val="006666"/>
                </a:solidFill>
                <a:latin typeface="Arial MT"/>
                <a:cs typeface="Arial MT"/>
              </a:rPr>
              <a:t>6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,</a:t>
            </a:r>
            <a:r>
              <a:rPr sz="1600" spc="-5" dirty="0">
                <a:solidFill>
                  <a:srgbClr val="006666"/>
                </a:solidFill>
                <a:latin typeface="Arial MT"/>
                <a:cs typeface="Arial MT"/>
              </a:rPr>
              <a:t>7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,</a:t>
            </a:r>
            <a:r>
              <a:rPr sz="1600" spc="-5" dirty="0">
                <a:solidFill>
                  <a:srgbClr val="006666"/>
                </a:solidFill>
                <a:latin typeface="Arial MT"/>
                <a:cs typeface="Arial MT"/>
              </a:rPr>
              <a:t>8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,</a:t>
            </a:r>
            <a:r>
              <a:rPr sz="1600" spc="-5" dirty="0">
                <a:solidFill>
                  <a:srgbClr val="006666"/>
                </a:solidFill>
                <a:latin typeface="Arial MT"/>
                <a:cs typeface="Arial MT"/>
              </a:rPr>
              <a:t>9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]</a:t>
            </a:r>
            <a:endParaRPr sz="1600">
              <a:latin typeface="Arial MT"/>
              <a:cs typeface="Arial MT"/>
            </a:endParaRPr>
          </a:p>
          <a:p>
            <a:pPr marL="12700" marR="523748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sum </a:t>
            </a:r>
            <a:r>
              <a:rPr sz="1600" dirty="0">
                <a:solidFill>
                  <a:srgbClr val="666600"/>
                </a:solidFill>
                <a:latin typeface="Arial MT"/>
                <a:cs typeface="Arial MT"/>
              </a:rPr>
              <a:t>= </a:t>
            </a:r>
            <a:r>
              <a:rPr sz="1600" spc="-5" dirty="0">
                <a:latin typeface="Arial MT"/>
                <a:cs typeface="Arial MT"/>
              </a:rPr>
              <a:t>reduce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((</a:t>
            </a:r>
            <a:r>
              <a:rPr sz="1600" spc="-5" dirty="0">
                <a:solidFill>
                  <a:srgbClr val="000088"/>
                </a:solidFill>
                <a:latin typeface="Arial MT"/>
                <a:cs typeface="Arial MT"/>
              </a:rPr>
              <a:t>lambda </a:t>
            </a:r>
            <a:r>
              <a:rPr sz="1600" spc="-5" dirty="0">
                <a:latin typeface="Arial MT"/>
                <a:cs typeface="Arial MT"/>
              </a:rPr>
              <a:t>x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,</a:t>
            </a:r>
            <a:r>
              <a:rPr sz="1600" spc="-5" dirty="0">
                <a:latin typeface="Arial MT"/>
                <a:cs typeface="Arial MT"/>
              </a:rPr>
              <a:t>y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: </a:t>
            </a:r>
            <a:r>
              <a:rPr sz="1600" spc="-5" dirty="0">
                <a:latin typeface="Arial MT"/>
                <a:cs typeface="Arial MT"/>
              </a:rPr>
              <a:t>x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+</a:t>
            </a:r>
            <a:r>
              <a:rPr sz="1600" spc="-5" dirty="0">
                <a:latin typeface="Arial MT"/>
                <a:cs typeface="Arial MT"/>
              </a:rPr>
              <a:t>y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), </a:t>
            </a:r>
            <a:r>
              <a:rPr sz="1600" spc="-5" dirty="0">
                <a:latin typeface="Arial MT"/>
                <a:cs typeface="Arial MT"/>
              </a:rPr>
              <a:t>list1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) </a:t>
            </a:r>
            <a:r>
              <a:rPr sz="1600" spc="-430" dirty="0">
                <a:solidFill>
                  <a:srgbClr val="6666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88"/>
                </a:solidFill>
                <a:latin typeface="Arial MT"/>
                <a:cs typeface="Arial MT"/>
              </a:rPr>
              <a:t>print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(</a:t>
            </a:r>
            <a:r>
              <a:rPr sz="1600" spc="-5" dirty="0">
                <a:latin typeface="Arial MT"/>
                <a:cs typeface="Arial MT"/>
              </a:rPr>
              <a:t>sum</a:t>
            </a:r>
            <a:r>
              <a:rPr sz="1600" spc="-5" dirty="0">
                <a:solidFill>
                  <a:srgbClr val="666600"/>
                </a:solidFill>
                <a:latin typeface="Arial MT"/>
                <a:cs typeface="Arial MT"/>
              </a:rPr>
              <a:t>)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880000"/>
                </a:solidFill>
                <a:latin typeface="Arial MT"/>
                <a:cs typeface="Arial MT"/>
              </a:rPr>
              <a:t>#&gt;</a:t>
            </a:r>
            <a:r>
              <a:rPr sz="1600" spc="-50" dirty="0">
                <a:solidFill>
                  <a:srgbClr val="88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880000"/>
                </a:solidFill>
                <a:latin typeface="Arial MT"/>
                <a:cs typeface="Arial MT"/>
              </a:rPr>
              <a:t>45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3540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Scope</a:t>
            </a:r>
            <a:r>
              <a:rPr sz="3600" spc="-4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168DBA"/>
                </a:solidFill>
                <a:latin typeface="Times New Roman"/>
                <a:cs typeface="Times New Roman"/>
              </a:rPr>
              <a:t>of</a:t>
            </a:r>
            <a:r>
              <a:rPr sz="3600" spc="-3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168DBA"/>
                </a:solidFill>
                <a:latin typeface="Times New Roman"/>
                <a:cs typeface="Times New Roman"/>
              </a:rPr>
              <a:t>a</a:t>
            </a:r>
            <a:r>
              <a:rPr sz="3600" spc="-4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168DBA"/>
                </a:solidFill>
                <a:latin typeface="Times New Roman"/>
                <a:cs typeface="Times New Roman"/>
              </a:rPr>
              <a:t>variable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41142" y="1777007"/>
            <a:ext cx="8788400" cy="383222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76555" marR="5080" indent="-364490">
              <a:lnSpc>
                <a:spcPts val="1600"/>
              </a:lnSpc>
              <a:spcBef>
                <a:spcPts val="484"/>
              </a:spcBef>
              <a:tabLst>
                <a:tab pos="376555" algn="l"/>
              </a:tabLst>
            </a:pPr>
            <a:r>
              <a:rPr sz="1650" spc="-31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All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variables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in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a program may not be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accessible at all locations in that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program.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Part(s)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of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the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program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within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which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variable name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is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legal and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accessible,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is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called</a:t>
            </a:r>
            <a:r>
              <a:rPr sz="1650" spc="7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b="1" spc="5" dirty="0">
                <a:solidFill>
                  <a:srgbClr val="3E3E3E"/>
                </a:solidFill>
                <a:latin typeface="Times New Roman"/>
                <a:cs typeface="Times New Roman"/>
              </a:rPr>
              <a:t>the </a:t>
            </a:r>
            <a:r>
              <a:rPr sz="1650" b="1" dirty="0">
                <a:solidFill>
                  <a:srgbClr val="3E3E3E"/>
                </a:solidFill>
                <a:latin typeface="Times New Roman"/>
                <a:cs typeface="Times New Roman"/>
              </a:rPr>
              <a:t>scope</a:t>
            </a:r>
            <a:r>
              <a:rPr sz="1650" b="1" spc="5" dirty="0">
                <a:solidFill>
                  <a:srgbClr val="3E3E3E"/>
                </a:solidFill>
                <a:latin typeface="Times New Roman"/>
                <a:cs typeface="Times New Roman"/>
              </a:rPr>
              <a:t> of the</a:t>
            </a:r>
            <a:r>
              <a:rPr sz="1650" b="1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b="1" spc="5" dirty="0">
                <a:solidFill>
                  <a:srgbClr val="3E3E3E"/>
                </a:solidFill>
                <a:latin typeface="Times New Roman"/>
                <a:cs typeface="Times New Roman"/>
              </a:rPr>
              <a:t>variable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>
              <a:latin typeface="Times New Roman"/>
              <a:cs typeface="Times New Roman"/>
            </a:endParaRPr>
          </a:p>
          <a:p>
            <a:pPr marL="33655">
              <a:lnSpc>
                <a:spcPct val="100000"/>
              </a:lnSpc>
            </a:pPr>
            <a:r>
              <a:rPr sz="1650" b="1" dirty="0">
                <a:solidFill>
                  <a:srgbClr val="3E3E3E"/>
                </a:solidFill>
                <a:latin typeface="Times New Roman"/>
                <a:cs typeface="Times New Roman"/>
              </a:rPr>
              <a:t>Global</a:t>
            </a:r>
            <a:r>
              <a:rPr sz="1650" b="1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3E3E3E"/>
                </a:solidFill>
                <a:latin typeface="Times New Roman"/>
                <a:cs typeface="Times New Roman"/>
              </a:rPr>
              <a:t>Scope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00">
              <a:latin typeface="Times New Roman"/>
              <a:cs typeface="Times New Roman"/>
            </a:endParaRPr>
          </a:p>
          <a:p>
            <a:pPr marL="33655" marR="1680845">
              <a:lnSpc>
                <a:spcPts val="1600"/>
              </a:lnSpc>
              <a:tabLst>
                <a:tab pos="4628515" algn="l"/>
                <a:tab pos="5297170" algn="l"/>
              </a:tabLst>
            </a:pPr>
            <a:r>
              <a:rPr sz="1650" spc="1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variable/name</a:t>
            </a:r>
            <a:r>
              <a:rPr sz="1650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declared</a:t>
            </a:r>
            <a:r>
              <a:rPr sz="1650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in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650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top-level</a:t>
            </a:r>
            <a:r>
              <a:rPr sz="1650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segment</a:t>
            </a:r>
            <a:r>
              <a:rPr sz="1650" spc="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b="1" spc="5" dirty="0">
                <a:solidFill>
                  <a:srgbClr val="3E3E3E"/>
                </a:solidFill>
                <a:latin typeface="Times New Roman"/>
                <a:cs typeface="Times New Roman"/>
              </a:rPr>
              <a:t>(</a:t>
            </a:r>
            <a:r>
              <a:rPr sz="1650" b="1" u="heavy" spc="5" dirty="0">
                <a:solidFill>
                  <a:srgbClr val="3E3E3E"/>
                </a:solidFill>
                <a:uFill>
                  <a:solidFill>
                    <a:srgbClr val="3D3D3D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650" b="1" spc="5" dirty="0">
                <a:solidFill>
                  <a:srgbClr val="3E3E3E"/>
                </a:solidFill>
                <a:latin typeface="Times New Roman"/>
                <a:cs typeface="Times New Roman"/>
              </a:rPr>
              <a:t>main</a:t>
            </a:r>
            <a:r>
              <a:rPr sz="1650" b="1" u="heavy" spc="5" dirty="0">
                <a:solidFill>
                  <a:srgbClr val="3E3E3E"/>
                </a:solidFill>
                <a:uFill>
                  <a:solidFill>
                    <a:srgbClr val="3D3D3D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650" b="1" spc="5" dirty="0">
                <a:solidFill>
                  <a:srgbClr val="3E3E3E"/>
                </a:solidFill>
                <a:latin typeface="Times New Roman"/>
                <a:cs typeface="Times New Roman"/>
              </a:rPr>
              <a:t>)</a:t>
            </a:r>
            <a:r>
              <a:rPr sz="1650" b="1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65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65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program</a:t>
            </a:r>
            <a:r>
              <a:rPr sz="165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is</a:t>
            </a:r>
            <a:r>
              <a:rPr sz="165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said </a:t>
            </a:r>
            <a:r>
              <a:rPr sz="1650" spc="-4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to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have a global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scope and is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usable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inside the whole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program (Can be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accessed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from</a:t>
            </a:r>
            <a:r>
              <a:rPr sz="165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anywhere in the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program).</a:t>
            </a:r>
            <a:endParaRPr sz="1650">
              <a:latin typeface="Times New Roman"/>
              <a:cs typeface="Times New Roman"/>
            </a:endParaRPr>
          </a:p>
          <a:p>
            <a:pPr marL="33655" marR="1220470">
              <a:lnSpc>
                <a:spcPct val="80700"/>
              </a:lnSpc>
              <a:spcBef>
                <a:spcPts val="10"/>
              </a:spcBef>
            </a:pPr>
            <a:r>
              <a:rPr sz="1650" b="1" dirty="0">
                <a:solidFill>
                  <a:srgbClr val="3E3E3E"/>
                </a:solidFill>
                <a:latin typeface="Times New Roman"/>
                <a:cs typeface="Times New Roman"/>
              </a:rPr>
              <a:t>In Python,</a:t>
            </a:r>
            <a:r>
              <a:rPr sz="1650" b="1" spc="5" dirty="0">
                <a:solidFill>
                  <a:srgbClr val="3E3E3E"/>
                </a:solidFill>
                <a:latin typeface="Times New Roman"/>
                <a:cs typeface="Times New Roman"/>
              </a:rPr>
              <a:t> a variable</a:t>
            </a:r>
            <a:r>
              <a:rPr sz="1650" b="1" dirty="0">
                <a:solidFill>
                  <a:srgbClr val="3E3E3E"/>
                </a:solidFill>
                <a:latin typeface="Times New Roman"/>
                <a:cs typeface="Times New Roman"/>
              </a:rPr>
              <a:t> declared</a:t>
            </a:r>
            <a:r>
              <a:rPr sz="1650" b="1" spc="5" dirty="0">
                <a:solidFill>
                  <a:srgbClr val="3E3E3E"/>
                </a:solidFill>
                <a:latin typeface="Times New Roman"/>
                <a:cs typeface="Times New Roman"/>
              </a:rPr>
              <a:t> outside a function</a:t>
            </a:r>
            <a:r>
              <a:rPr sz="1650" b="1" dirty="0">
                <a:solidFill>
                  <a:srgbClr val="3E3E3E"/>
                </a:solidFill>
                <a:latin typeface="Times New Roman"/>
                <a:cs typeface="Times New Roman"/>
              </a:rPr>
              <a:t> is</a:t>
            </a:r>
            <a:r>
              <a:rPr sz="1650" b="1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3E3E3E"/>
                </a:solidFill>
                <a:latin typeface="Times New Roman"/>
                <a:cs typeface="Times New Roman"/>
              </a:rPr>
              <a:t>known</a:t>
            </a:r>
            <a:r>
              <a:rPr sz="1650" b="1" spc="5" dirty="0">
                <a:solidFill>
                  <a:srgbClr val="3E3E3E"/>
                </a:solidFill>
                <a:latin typeface="Times New Roman"/>
                <a:cs typeface="Times New Roman"/>
              </a:rPr>
              <a:t> as</a:t>
            </a:r>
            <a:r>
              <a:rPr sz="1650" b="1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b="1" spc="5" dirty="0">
                <a:solidFill>
                  <a:srgbClr val="3E3E3E"/>
                </a:solidFill>
                <a:latin typeface="Times New Roman"/>
                <a:cs typeface="Times New Roman"/>
              </a:rPr>
              <a:t>a global variable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.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This </a:t>
            </a:r>
            <a:r>
              <a:rPr sz="1650" spc="-4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means that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global variable</a:t>
            </a:r>
            <a:r>
              <a:rPr sz="1650" spc="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3E3E3E"/>
                </a:solidFill>
                <a:latin typeface="Times New Roman"/>
                <a:cs typeface="Times New Roman"/>
              </a:rPr>
              <a:t>can </a:t>
            </a:r>
            <a:r>
              <a:rPr sz="1650" b="1" spc="5" dirty="0">
                <a:solidFill>
                  <a:srgbClr val="3E3E3E"/>
                </a:solidFill>
                <a:latin typeface="Times New Roman"/>
                <a:cs typeface="Times New Roman"/>
              </a:rPr>
              <a:t>be accessed</a:t>
            </a:r>
            <a:r>
              <a:rPr sz="1650" b="1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b="1" spc="5" dirty="0">
                <a:solidFill>
                  <a:srgbClr val="3E3E3E"/>
                </a:solidFill>
                <a:latin typeface="Times New Roman"/>
                <a:cs typeface="Times New Roman"/>
              </a:rPr>
              <a:t>from</a:t>
            </a:r>
            <a:r>
              <a:rPr sz="1650" b="1" dirty="0">
                <a:solidFill>
                  <a:srgbClr val="3E3E3E"/>
                </a:solidFill>
                <a:latin typeface="Times New Roman"/>
                <a:cs typeface="Times New Roman"/>
              </a:rPr>
              <a:t> inside</a:t>
            </a:r>
            <a:r>
              <a:rPr sz="1650" b="1" spc="5" dirty="0">
                <a:solidFill>
                  <a:srgbClr val="3E3E3E"/>
                </a:solidFill>
                <a:latin typeface="Times New Roman"/>
                <a:cs typeface="Times New Roman"/>
              </a:rPr>
              <a:t> or</a:t>
            </a:r>
            <a:r>
              <a:rPr sz="1650" b="1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b="1" spc="5" dirty="0">
                <a:solidFill>
                  <a:srgbClr val="3E3E3E"/>
                </a:solidFill>
                <a:latin typeface="Times New Roman"/>
                <a:cs typeface="Times New Roman"/>
              </a:rPr>
              <a:t>outside</a:t>
            </a:r>
            <a:r>
              <a:rPr sz="1650" b="1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b="1" spc="5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650" b="1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b="1" spc="5" dirty="0">
                <a:solidFill>
                  <a:srgbClr val="3E3E3E"/>
                </a:solidFill>
                <a:latin typeface="Times New Roman"/>
                <a:cs typeface="Times New Roman"/>
              </a:rPr>
              <a:t>the function.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Times New Roman"/>
              <a:cs typeface="Times New Roman"/>
            </a:endParaRPr>
          </a:p>
          <a:p>
            <a:pPr marL="33655">
              <a:lnSpc>
                <a:spcPct val="100000"/>
              </a:lnSpc>
            </a:pPr>
            <a:r>
              <a:rPr sz="1650" b="1" dirty="0">
                <a:solidFill>
                  <a:srgbClr val="3E3E3E"/>
                </a:solidFill>
                <a:latin typeface="Times New Roman"/>
                <a:cs typeface="Times New Roman"/>
              </a:rPr>
              <a:t>Local</a:t>
            </a:r>
            <a:r>
              <a:rPr sz="1650" b="1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3E3E3E"/>
                </a:solidFill>
                <a:latin typeface="Times New Roman"/>
                <a:cs typeface="Times New Roman"/>
              </a:rPr>
              <a:t>Scope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 marL="33655" marR="1762760">
              <a:lnSpc>
                <a:spcPts val="1600"/>
              </a:lnSpc>
            </a:pP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Variables that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are</a:t>
            </a:r>
            <a:r>
              <a:rPr sz="1650" spc="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3E3E3E"/>
                </a:solidFill>
                <a:latin typeface="Times New Roman"/>
                <a:cs typeface="Times New Roman"/>
              </a:rPr>
              <a:t>defined</a:t>
            </a:r>
            <a:r>
              <a:rPr sz="1650" b="1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3E3E3E"/>
                </a:solidFill>
                <a:latin typeface="Times New Roman"/>
                <a:cs typeface="Times New Roman"/>
              </a:rPr>
              <a:t>inside</a:t>
            </a:r>
            <a:r>
              <a:rPr sz="1650" b="1" spc="5" dirty="0">
                <a:solidFill>
                  <a:srgbClr val="3E3E3E"/>
                </a:solidFill>
                <a:latin typeface="Times New Roman"/>
                <a:cs typeface="Times New Roman"/>
              </a:rPr>
              <a:t> a function</a:t>
            </a:r>
            <a:r>
              <a:rPr sz="1650" b="1" dirty="0">
                <a:solidFill>
                  <a:srgbClr val="3E3E3E"/>
                </a:solidFill>
                <a:latin typeface="Times New Roman"/>
                <a:cs typeface="Times New Roman"/>
              </a:rPr>
              <a:t> body</a:t>
            </a:r>
            <a:r>
              <a:rPr sz="1650" b="1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3E3E3E"/>
                </a:solidFill>
                <a:latin typeface="Times New Roman"/>
                <a:cs typeface="Times New Roman"/>
              </a:rPr>
              <a:t>have</a:t>
            </a:r>
            <a:r>
              <a:rPr sz="1650" b="1" spc="5" dirty="0">
                <a:solidFill>
                  <a:srgbClr val="3E3E3E"/>
                </a:solidFill>
                <a:latin typeface="Times New Roman"/>
                <a:cs typeface="Times New Roman"/>
              </a:rPr>
              <a:t> a </a:t>
            </a:r>
            <a:r>
              <a:rPr sz="1650" b="1" dirty="0">
                <a:solidFill>
                  <a:srgbClr val="3E3E3E"/>
                </a:solidFill>
                <a:latin typeface="Times New Roman"/>
                <a:cs typeface="Times New Roman"/>
              </a:rPr>
              <a:t>local</a:t>
            </a:r>
            <a:r>
              <a:rPr sz="1650" b="1" spc="5" dirty="0">
                <a:solidFill>
                  <a:srgbClr val="3E3E3E"/>
                </a:solidFill>
                <a:latin typeface="Times New Roman"/>
                <a:cs typeface="Times New Roman"/>
              </a:rPr>
              <a:t> scope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.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This means </a:t>
            </a:r>
            <a:r>
              <a:rPr sz="1650" spc="-39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that local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variables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can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be</a:t>
            </a:r>
            <a:r>
              <a:rPr sz="1650" spc="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b="1" spc="5" dirty="0">
                <a:solidFill>
                  <a:srgbClr val="3E3E3E"/>
                </a:solidFill>
                <a:latin typeface="Times New Roman"/>
                <a:cs typeface="Times New Roman"/>
              </a:rPr>
              <a:t>accessed</a:t>
            </a:r>
            <a:r>
              <a:rPr sz="1650" b="1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b="1" spc="5" dirty="0">
                <a:solidFill>
                  <a:srgbClr val="3E3E3E"/>
                </a:solidFill>
                <a:latin typeface="Times New Roman"/>
                <a:cs typeface="Times New Roman"/>
              </a:rPr>
              <a:t>only </a:t>
            </a:r>
            <a:r>
              <a:rPr sz="1650" b="1" dirty="0">
                <a:solidFill>
                  <a:srgbClr val="3E3E3E"/>
                </a:solidFill>
                <a:latin typeface="Times New Roman"/>
                <a:cs typeface="Times New Roman"/>
              </a:rPr>
              <a:t>inside </a:t>
            </a:r>
            <a:r>
              <a:rPr sz="1650" b="1" spc="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650" b="1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b="1" spc="5" dirty="0">
                <a:solidFill>
                  <a:srgbClr val="3E3E3E"/>
                </a:solidFill>
                <a:latin typeface="Times New Roman"/>
                <a:cs typeface="Times New Roman"/>
              </a:rPr>
              <a:t>function</a:t>
            </a:r>
            <a:r>
              <a:rPr sz="1650" b="1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in which they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are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declared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2237" y="631221"/>
            <a:ext cx="7438390" cy="457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168DBA"/>
                </a:solidFill>
                <a:latin typeface="Times New Roman"/>
                <a:cs typeface="Times New Roman"/>
              </a:rPr>
              <a:t>The</a:t>
            </a:r>
            <a:r>
              <a:rPr sz="3600" b="1" spc="-2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b="1" spc="-10" dirty="0">
                <a:solidFill>
                  <a:srgbClr val="168DBA"/>
                </a:solidFill>
                <a:latin typeface="Times New Roman"/>
                <a:cs typeface="Times New Roman"/>
              </a:rPr>
              <a:t>Lifetime</a:t>
            </a:r>
            <a:r>
              <a:rPr sz="3600" b="1" spc="-2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168DBA"/>
                </a:solidFill>
                <a:latin typeface="Times New Roman"/>
                <a:cs typeface="Times New Roman"/>
              </a:rPr>
              <a:t>of</a:t>
            </a:r>
            <a:r>
              <a:rPr sz="3600" b="1" spc="-1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168DBA"/>
                </a:solidFill>
                <a:latin typeface="Times New Roman"/>
                <a:cs typeface="Times New Roman"/>
              </a:rPr>
              <a:t>a</a:t>
            </a:r>
            <a:r>
              <a:rPr sz="3600" b="1" spc="-1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168DBA"/>
                </a:solidFill>
                <a:latin typeface="Times New Roman"/>
                <a:cs typeface="Times New Roman"/>
              </a:rPr>
              <a:t>Variable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80"/>
              </a:spcBef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lifetime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 a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variable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time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for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which the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variable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exists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memory.</a:t>
            </a:r>
            <a:endParaRPr sz="1800">
              <a:latin typeface="Times New Roman"/>
              <a:cs typeface="Times New Roman"/>
            </a:endParaRPr>
          </a:p>
          <a:p>
            <a:pPr marL="12700" marR="81915">
              <a:lnSpc>
                <a:spcPct val="100000"/>
              </a:lnSpc>
              <a:buChar char="●"/>
              <a:tabLst>
                <a:tab pos="208279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lifetime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 a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Global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variable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is the entire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program run (i.e.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they live in the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memory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as long as the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program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being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executed).</a:t>
            </a:r>
            <a:endParaRPr sz="1800">
              <a:latin typeface="Times New Roman"/>
              <a:cs typeface="Times New Roman"/>
            </a:endParaRPr>
          </a:p>
          <a:p>
            <a:pPr marL="12700" marR="455930">
              <a:lnSpc>
                <a:spcPct val="100000"/>
              </a:lnSpc>
              <a:buChar char="●"/>
              <a:tabLst>
                <a:tab pos="208279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lifetime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 a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Local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variable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is their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function’s run (i.e.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as long as their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function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is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being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executed).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CREATING</a:t>
            </a:r>
            <a:r>
              <a:rPr sz="18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GLOBAL</a:t>
            </a:r>
            <a:r>
              <a:rPr sz="18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VARIABLE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x</a:t>
            </a:r>
            <a:r>
              <a:rPr sz="18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"Global</a:t>
            </a:r>
            <a:r>
              <a:rPr sz="18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Variable"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def</a:t>
            </a:r>
            <a:r>
              <a:rPr sz="1800" b="1" spc="-4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foo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():</a:t>
            </a:r>
            <a:endParaRPr sz="1800">
              <a:latin typeface="Times New Roman"/>
              <a:cs typeface="Times New Roman"/>
            </a:endParaRPr>
          </a:p>
          <a:p>
            <a:pPr marL="184150">
              <a:lnSpc>
                <a:spcPct val="100000"/>
              </a:lnSpc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print("Value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x: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",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x)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foo()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4899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Download</a:t>
            </a:r>
            <a:r>
              <a:rPr sz="3600" spc="-5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Options</a:t>
            </a:r>
            <a:r>
              <a:rPr sz="3600" spc="-4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Python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354" y="2022855"/>
            <a:ext cx="6061710" cy="323596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1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Download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from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Microsoft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Store.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–search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python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3.9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Download</a:t>
            </a:r>
            <a:r>
              <a:rPr sz="18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from</a:t>
            </a:r>
            <a:r>
              <a:rPr sz="18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Python</a:t>
            </a:r>
            <a:r>
              <a:rPr sz="18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(</a:t>
            </a:r>
            <a:r>
              <a:rPr sz="1800" u="heavy" dirty="0">
                <a:solidFill>
                  <a:srgbClr val="2DA0F1"/>
                </a:solidFill>
                <a:uFill>
                  <a:solidFill>
                    <a:srgbClr val="2DA0F1"/>
                  </a:solidFill>
                </a:uFill>
                <a:latin typeface="Times New Roman"/>
                <a:cs typeface="Times New Roman"/>
                <a:hlinkClick r:id="rId2"/>
              </a:rPr>
              <a:t>https://www.python.org/downloads/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Download</a:t>
            </a:r>
            <a:r>
              <a:rPr sz="1800" spc="-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Thonny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Download</a:t>
            </a:r>
            <a:r>
              <a:rPr sz="1800" spc="-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Anaconda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Many</a:t>
            </a:r>
            <a:r>
              <a:rPr sz="1800" spc="-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others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Online</a:t>
            </a:r>
            <a:r>
              <a:rPr sz="18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Platforms</a:t>
            </a:r>
            <a:r>
              <a:rPr sz="18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without</a:t>
            </a:r>
            <a:r>
              <a:rPr sz="18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downloading.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353535"/>
              </a:buClr>
              <a:buFont typeface="Lucida Sans Unicode"/>
              <a:buChar char="□"/>
            </a:pPr>
            <a:endParaRPr sz="24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4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Installing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Jupyter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Notebook</a:t>
            </a:r>
            <a:r>
              <a:rPr sz="18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-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https://jupyter.org/install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3134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Global</a:t>
            </a:r>
            <a:r>
              <a:rPr sz="3600" spc="-9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Variables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41142" y="2130242"/>
            <a:ext cx="8335645" cy="304546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76555" marR="1473835" indent="-364490">
              <a:lnSpc>
                <a:spcPts val="1800"/>
              </a:lnSpc>
              <a:spcBef>
                <a:spcPts val="325"/>
              </a:spcBef>
              <a:tabLst>
                <a:tab pos="376555" algn="l"/>
              </a:tabLst>
            </a:pPr>
            <a:r>
              <a:rPr sz="1650" b="1" dirty="0">
                <a:solidFill>
                  <a:srgbClr val="353535"/>
                </a:solidFill>
                <a:latin typeface="Arial"/>
                <a:cs typeface="Arial"/>
              </a:rPr>
              <a:t>□	</a:t>
            </a:r>
            <a:r>
              <a:rPr sz="1650" b="1" spc="5" dirty="0">
                <a:solidFill>
                  <a:srgbClr val="3E3E3E"/>
                </a:solidFill>
                <a:latin typeface="Times New Roman"/>
                <a:cs typeface="Times New Roman"/>
              </a:rPr>
              <a:t>What</a:t>
            </a:r>
            <a:r>
              <a:rPr sz="1650" b="1" dirty="0">
                <a:solidFill>
                  <a:srgbClr val="3E3E3E"/>
                </a:solidFill>
                <a:latin typeface="Times New Roman"/>
                <a:cs typeface="Times New Roman"/>
              </a:rPr>
              <a:t> if</a:t>
            </a:r>
            <a:r>
              <a:rPr sz="1650" b="1" spc="5" dirty="0">
                <a:solidFill>
                  <a:srgbClr val="3E3E3E"/>
                </a:solidFill>
                <a:latin typeface="Times New Roman"/>
                <a:cs typeface="Times New Roman"/>
              </a:rPr>
              <a:t> you </a:t>
            </a:r>
            <a:r>
              <a:rPr sz="1650" b="1" dirty="0">
                <a:solidFill>
                  <a:srgbClr val="3E3E3E"/>
                </a:solidFill>
                <a:latin typeface="Times New Roman"/>
                <a:cs typeface="Times New Roman"/>
              </a:rPr>
              <a:t>want </a:t>
            </a:r>
            <a:r>
              <a:rPr sz="1650" b="1" spc="5" dirty="0">
                <a:solidFill>
                  <a:srgbClr val="3E3E3E"/>
                </a:solidFill>
                <a:latin typeface="Times New Roman"/>
                <a:cs typeface="Times New Roman"/>
              </a:rPr>
              <a:t>to </a:t>
            </a:r>
            <a:r>
              <a:rPr sz="1650" b="1" dirty="0">
                <a:solidFill>
                  <a:srgbClr val="3E3E3E"/>
                </a:solidFill>
                <a:latin typeface="Times New Roman"/>
                <a:cs typeface="Times New Roman"/>
              </a:rPr>
              <a:t>change</a:t>
            </a:r>
            <a:r>
              <a:rPr sz="1650" b="1" spc="5" dirty="0">
                <a:solidFill>
                  <a:srgbClr val="3E3E3E"/>
                </a:solidFill>
                <a:latin typeface="Times New Roman"/>
                <a:cs typeface="Times New Roman"/>
              </a:rPr>
              <a:t> the value</a:t>
            </a:r>
            <a:r>
              <a:rPr sz="1650" b="1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b="1" spc="5" dirty="0">
                <a:solidFill>
                  <a:srgbClr val="3E3E3E"/>
                </a:solidFill>
                <a:latin typeface="Times New Roman"/>
                <a:cs typeface="Times New Roman"/>
              </a:rPr>
              <a:t>of a </a:t>
            </a:r>
            <a:r>
              <a:rPr sz="1650" b="1" dirty="0">
                <a:solidFill>
                  <a:srgbClr val="3E3E3E"/>
                </a:solidFill>
                <a:latin typeface="Times New Roman"/>
                <a:cs typeface="Times New Roman"/>
              </a:rPr>
              <a:t>Global</a:t>
            </a:r>
            <a:r>
              <a:rPr sz="1650" b="1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3E3E3E"/>
                </a:solidFill>
                <a:latin typeface="Times New Roman"/>
                <a:cs typeface="Times New Roman"/>
              </a:rPr>
              <a:t>Variable </a:t>
            </a:r>
            <a:r>
              <a:rPr sz="1650" b="1" spc="5" dirty="0">
                <a:solidFill>
                  <a:srgbClr val="3E3E3E"/>
                </a:solidFill>
                <a:latin typeface="Times New Roman"/>
                <a:cs typeface="Times New Roman"/>
              </a:rPr>
              <a:t>from </a:t>
            </a:r>
            <a:r>
              <a:rPr sz="1650" b="1" dirty="0">
                <a:solidFill>
                  <a:srgbClr val="3E3E3E"/>
                </a:solidFill>
                <a:latin typeface="Times New Roman"/>
                <a:cs typeface="Times New Roman"/>
              </a:rPr>
              <a:t>inside</a:t>
            </a:r>
            <a:r>
              <a:rPr sz="1650" b="1" spc="5" dirty="0">
                <a:solidFill>
                  <a:srgbClr val="3E3E3E"/>
                </a:solidFill>
                <a:latin typeface="Times New Roman"/>
                <a:cs typeface="Times New Roman"/>
              </a:rPr>
              <a:t> a </a:t>
            </a:r>
            <a:r>
              <a:rPr sz="1650" b="1" spc="-4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b="1" spc="5" dirty="0">
                <a:solidFill>
                  <a:srgbClr val="3E3E3E"/>
                </a:solidFill>
                <a:latin typeface="Times New Roman"/>
                <a:cs typeface="Times New Roman"/>
              </a:rPr>
              <a:t>function?</a:t>
            </a:r>
            <a:endParaRPr sz="1650">
              <a:latin typeface="Times New Roman"/>
              <a:cs typeface="Times New Roman"/>
            </a:endParaRPr>
          </a:p>
          <a:p>
            <a:pPr marL="376555">
              <a:lnSpc>
                <a:spcPts val="1764"/>
              </a:lnSpc>
            </a:pP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Consider</a:t>
            </a:r>
            <a:r>
              <a:rPr sz="165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65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code</a:t>
            </a:r>
            <a:r>
              <a:rPr sz="165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snippet: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Times New Roman"/>
              <a:cs typeface="Times New Roman"/>
            </a:endParaRPr>
          </a:p>
          <a:p>
            <a:pPr marL="376555" indent="-364490">
              <a:lnSpc>
                <a:spcPts val="1889"/>
              </a:lnSpc>
              <a:spcBef>
                <a:spcPts val="5"/>
              </a:spcBef>
              <a:buClr>
                <a:srgbClr val="353535"/>
              </a:buClr>
              <a:buFont typeface="Lucida Sans Unicode"/>
              <a:buChar char="□"/>
              <a:tabLst>
                <a:tab pos="376555" algn="l"/>
                <a:tab pos="377190" algn="l"/>
              </a:tabLst>
            </a:pP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x</a:t>
            </a:r>
            <a:r>
              <a:rPr sz="165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65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"Global</a:t>
            </a:r>
            <a:r>
              <a:rPr sz="165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Variable"</a:t>
            </a:r>
            <a:endParaRPr sz="1650">
              <a:latin typeface="Times New Roman"/>
              <a:cs typeface="Times New Roman"/>
            </a:endParaRPr>
          </a:p>
          <a:p>
            <a:pPr marL="376555">
              <a:lnSpc>
                <a:spcPts val="1800"/>
              </a:lnSpc>
            </a:pPr>
            <a:r>
              <a:rPr sz="1650" b="1" dirty="0">
                <a:solidFill>
                  <a:srgbClr val="3E3E3E"/>
                </a:solidFill>
                <a:latin typeface="Times New Roman"/>
                <a:cs typeface="Times New Roman"/>
              </a:rPr>
              <a:t>def</a:t>
            </a:r>
            <a:r>
              <a:rPr sz="1650" b="1" spc="-4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b="1" spc="5" dirty="0">
                <a:solidFill>
                  <a:srgbClr val="3E3E3E"/>
                </a:solidFill>
                <a:latin typeface="Times New Roman"/>
                <a:cs typeface="Times New Roman"/>
              </a:rPr>
              <a:t>foo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():</a:t>
            </a:r>
            <a:endParaRPr sz="1650">
              <a:latin typeface="Times New Roman"/>
              <a:cs typeface="Times New Roman"/>
            </a:endParaRPr>
          </a:p>
          <a:p>
            <a:pPr marL="948055" marR="6713855">
              <a:lnSpc>
                <a:spcPts val="1800"/>
              </a:lnSpc>
              <a:spcBef>
                <a:spcPts val="114"/>
              </a:spcBef>
            </a:pP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x</a:t>
            </a:r>
            <a:r>
              <a:rPr sz="165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65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x</a:t>
            </a:r>
            <a:r>
              <a:rPr sz="165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-1 </a:t>
            </a:r>
            <a:r>
              <a:rPr sz="1650" spc="-39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print(x)</a:t>
            </a:r>
            <a:endParaRPr sz="1650">
              <a:latin typeface="Times New Roman"/>
              <a:cs typeface="Times New Roman"/>
            </a:endParaRPr>
          </a:p>
          <a:p>
            <a:pPr marL="376555">
              <a:lnSpc>
                <a:spcPts val="1764"/>
              </a:lnSpc>
            </a:pP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foo()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Times New Roman"/>
              <a:cs typeface="Times New Roman"/>
            </a:endParaRPr>
          </a:p>
          <a:p>
            <a:pPr marL="376555" marR="5080" indent="-364490">
              <a:lnSpc>
                <a:spcPts val="1800"/>
              </a:lnSpc>
              <a:buClr>
                <a:srgbClr val="353535"/>
              </a:buClr>
              <a:buFont typeface="Lucida Sans Unicode"/>
              <a:buChar char="□"/>
              <a:tabLst>
                <a:tab pos="376555" algn="l"/>
                <a:tab pos="377190" algn="l"/>
              </a:tabLst>
            </a:pP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This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happens because,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when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command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x=x-1,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is interpreted,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Python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treats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this</a:t>
            </a:r>
            <a:r>
              <a:rPr sz="1650" spc="8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b="1" spc="5" dirty="0">
                <a:solidFill>
                  <a:srgbClr val="3E3E3E"/>
                </a:solidFill>
                <a:latin typeface="Times New Roman"/>
                <a:cs typeface="Times New Roman"/>
              </a:rPr>
              <a:t>x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as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a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local </a:t>
            </a:r>
            <a:r>
              <a:rPr sz="1650" spc="-4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variable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and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we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have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not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defined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any local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variable</a:t>
            </a:r>
            <a:r>
              <a:rPr sz="1650" spc="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b="1" spc="5" dirty="0">
                <a:solidFill>
                  <a:srgbClr val="3E3E3E"/>
                </a:solidFill>
                <a:latin typeface="Times New Roman"/>
                <a:cs typeface="Times New Roman"/>
              </a:rPr>
              <a:t>x</a:t>
            </a:r>
            <a:r>
              <a:rPr sz="1650" b="1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inside the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function</a:t>
            </a:r>
            <a:r>
              <a:rPr sz="1650" spc="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b="1" spc="5" dirty="0">
                <a:solidFill>
                  <a:srgbClr val="3E3E3E"/>
                </a:solidFill>
                <a:latin typeface="Times New Roman"/>
                <a:cs typeface="Times New Roman"/>
              </a:rPr>
              <a:t>foo()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2927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168DBA"/>
                </a:solidFill>
                <a:latin typeface="Times New Roman"/>
                <a:cs typeface="Times New Roman"/>
              </a:rPr>
              <a:t>Local</a:t>
            </a:r>
            <a:r>
              <a:rPr sz="3600" spc="-9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Variables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354" y="1549244"/>
            <a:ext cx="4955540" cy="384556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1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We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declare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local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variable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inside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function.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Consider</a:t>
            </a:r>
            <a:r>
              <a:rPr sz="18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given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function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definition:</a:t>
            </a:r>
            <a:endParaRPr sz="18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</a:pP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def</a:t>
            </a:r>
            <a:r>
              <a:rPr sz="1800" b="1" spc="-4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foo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():</a:t>
            </a:r>
            <a:endParaRPr sz="1800">
              <a:latin typeface="Times New Roman"/>
              <a:cs typeface="Times New Roman"/>
            </a:endParaRPr>
          </a:p>
          <a:p>
            <a:pPr marL="949960" marR="2089785">
              <a:lnSpc>
                <a:spcPct val="100000"/>
              </a:lnSpc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y</a:t>
            </a:r>
            <a:r>
              <a:rPr sz="18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"Local</a:t>
            </a:r>
            <a:r>
              <a:rPr sz="18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Variable"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print(y)</a:t>
            </a:r>
            <a:endParaRPr sz="18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foo()</a:t>
            </a:r>
            <a:endParaRPr sz="18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We</a:t>
            </a:r>
            <a:r>
              <a:rPr sz="18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get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output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as:</a:t>
            </a:r>
            <a:endParaRPr sz="18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Local</a:t>
            </a:r>
            <a:r>
              <a:rPr sz="1800" spc="-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Variable</a:t>
            </a:r>
            <a:endParaRPr sz="1800">
              <a:latin typeface="Times New Roman"/>
              <a:cs typeface="Times New Roman"/>
            </a:endParaRPr>
          </a:p>
          <a:p>
            <a:pPr marL="378460" marR="5080">
              <a:lnSpc>
                <a:spcPct val="100000"/>
              </a:lnSpc>
            </a:pP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Accessing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A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Local Variable Outside The Scope </a:t>
            </a:r>
            <a:r>
              <a:rPr sz="1800" b="1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def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foo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():</a:t>
            </a:r>
            <a:endParaRPr sz="1800">
              <a:latin typeface="Times New Roman"/>
              <a:cs typeface="Times New Roman"/>
            </a:endParaRPr>
          </a:p>
          <a:p>
            <a:pPr marL="949960">
              <a:lnSpc>
                <a:spcPct val="100000"/>
              </a:lnSpc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y</a:t>
            </a:r>
            <a:r>
              <a:rPr sz="18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"local"</a:t>
            </a:r>
            <a:endParaRPr sz="1800">
              <a:latin typeface="Times New Roman"/>
              <a:cs typeface="Times New Roman"/>
            </a:endParaRPr>
          </a:p>
          <a:p>
            <a:pPr marL="378460" marR="3870325">
              <a:lnSpc>
                <a:spcPct val="100000"/>
              </a:lnSpc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foo() </a:t>
            </a:r>
            <a:r>
              <a:rPr sz="18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print(y)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3050"/>
            <a:ext cx="8196580" cy="10134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90"/>
              </a:spcBef>
            </a:pPr>
            <a:r>
              <a:rPr sz="3200" b="1" spc="10" dirty="0">
                <a:solidFill>
                  <a:srgbClr val="168DBA"/>
                </a:solidFill>
                <a:latin typeface="Times New Roman"/>
                <a:cs typeface="Times New Roman"/>
              </a:rPr>
              <a:t>Global Variable </a:t>
            </a:r>
            <a:r>
              <a:rPr sz="3200" b="1" spc="20" dirty="0">
                <a:solidFill>
                  <a:srgbClr val="168DBA"/>
                </a:solidFill>
                <a:latin typeface="Times New Roman"/>
                <a:cs typeface="Times New Roman"/>
              </a:rPr>
              <a:t>And </a:t>
            </a:r>
            <a:r>
              <a:rPr sz="3200" b="1" spc="10" dirty="0">
                <a:solidFill>
                  <a:srgbClr val="168DBA"/>
                </a:solidFill>
                <a:latin typeface="Times New Roman"/>
                <a:cs typeface="Times New Roman"/>
              </a:rPr>
              <a:t>Local Variable </a:t>
            </a:r>
            <a:r>
              <a:rPr sz="3200" b="1" spc="20" dirty="0">
                <a:solidFill>
                  <a:srgbClr val="168DBA"/>
                </a:solidFill>
                <a:latin typeface="Times New Roman"/>
                <a:cs typeface="Times New Roman"/>
              </a:rPr>
              <a:t>With </a:t>
            </a:r>
            <a:r>
              <a:rPr sz="3200" b="1" spc="10" dirty="0">
                <a:solidFill>
                  <a:srgbClr val="168DBA"/>
                </a:solidFill>
                <a:latin typeface="Times New Roman"/>
                <a:cs typeface="Times New Roman"/>
              </a:rPr>
              <a:t>The </a:t>
            </a:r>
            <a:r>
              <a:rPr sz="3200" b="1" spc="-78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200" b="1" spc="15" dirty="0">
                <a:solidFill>
                  <a:srgbClr val="168DBA"/>
                </a:solidFill>
                <a:latin typeface="Times New Roman"/>
                <a:cs typeface="Times New Roman"/>
              </a:rPr>
              <a:t>Same</a:t>
            </a:r>
            <a:r>
              <a:rPr sz="3200" b="1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200" b="1" spc="20" dirty="0">
                <a:solidFill>
                  <a:srgbClr val="168DBA"/>
                </a:solidFill>
                <a:latin typeface="Times New Roman"/>
                <a:cs typeface="Times New Roman"/>
              </a:rPr>
              <a:t>Name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354" y="2149855"/>
            <a:ext cx="2545080" cy="2621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7825" algn="l"/>
              </a:tabLst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x</a:t>
            </a:r>
            <a:r>
              <a:rPr sz="18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</a:pP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def</a:t>
            </a:r>
            <a:r>
              <a:rPr sz="1800" b="1" spc="-4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foo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():</a:t>
            </a:r>
            <a:endParaRPr sz="1800">
              <a:latin typeface="Times New Roman"/>
              <a:cs typeface="Times New Roman"/>
            </a:endParaRPr>
          </a:p>
          <a:p>
            <a:pPr marL="949960">
              <a:lnSpc>
                <a:spcPct val="100000"/>
              </a:lnSpc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x</a:t>
            </a:r>
            <a:r>
              <a:rPr sz="18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  <a:p>
            <a:pPr marL="949960">
              <a:lnSpc>
                <a:spcPct val="100000"/>
              </a:lnSpc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print("Local:",</a:t>
            </a:r>
            <a:r>
              <a:rPr sz="1800" spc="-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x)</a:t>
            </a:r>
            <a:endParaRPr sz="1800">
              <a:latin typeface="Times New Roman"/>
              <a:cs typeface="Times New Roman"/>
            </a:endParaRPr>
          </a:p>
          <a:p>
            <a:pPr marL="378460" marR="474345">
              <a:lnSpc>
                <a:spcPct val="100000"/>
              </a:lnSpc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foo() </a:t>
            </a:r>
            <a:r>
              <a:rPr sz="18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print("Global:",</a:t>
            </a:r>
            <a:r>
              <a:rPr sz="1800" spc="-6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x)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00">
              <a:latin typeface="Times New Roman"/>
              <a:cs typeface="Times New Roman"/>
            </a:endParaRPr>
          </a:p>
          <a:p>
            <a:pPr marL="378460" marR="1250315" indent="-366395">
              <a:lnSpc>
                <a:spcPct val="100000"/>
              </a:lnSpc>
              <a:tabLst>
                <a:tab pos="377825" algn="l"/>
              </a:tabLst>
            </a:pPr>
            <a:r>
              <a:rPr sz="1800" b="1" spc="-10" dirty="0">
                <a:solidFill>
                  <a:srgbClr val="353535"/>
                </a:solidFill>
                <a:latin typeface="Arial"/>
                <a:cs typeface="Arial"/>
              </a:rPr>
              <a:t>□	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Local:</a:t>
            </a:r>
            <a:r>
              <a:rPr sz="1800" b="1" spc="-7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10 </a:t>
            </a:r>
            <a:r>
              <a:rPr sz="1800" b="1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Global:</a:t>
            </a:r>
            <a:r>
              <a:rPr sz="1800" b="1" spc="-7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39354" y="633050"/>
            <a:ext cx="7806690" cy="409702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40"/>
              </a:spcBef>
            </a:pPr>
            <a:r>
              <a:rPr sz="3200" b="1" spc="10" dirty="0">
                <a:solidFill>
                  <a:srgbClr val="168DBA"/>
                </a:solidFill>
                <a:latin typeface="Times New Roman"/>
                <a:cs typeface="Times New Roman"/>
              </a:rPr>
              <a:t>Python</a:t>
            </a:r>
            <a:r>
              <a:rPr sz="3200" b="1" spc="-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200" b="1" spc="10" dirty="0">
                <a:solidFill>
                  <a:srgbClr val="168DBA"/>
                </a:solidFill>
                <a:latin typeface="Times New Roman"/>
                <a:cs typeface="Times New Roman"/>
              </a:rPr>
              <a:t>Default</a:t>
            </a:r>
            <a:r>
              <a:rPr sz="3200" b="1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200" b="1" spc="10" dirty="0">
                <a:solidFill>
                  <a:srgbClr val="168DBA"/>
                </a:solidFill>
                <a:latin typeface="Times New Roman"/>
                <a:cs typeface="Times New Roman"/>
              </a:rPr>
              <a:t>Parameters</a:t>
            </a:r>
            <a:endParaRPr sz="3200">
              <a:latin typeface="Times New Roman"/>
              <a:cs typeface="Times New Roman"/>
            </a:endParaRPr>
          </a:p>
          <a:p>
            <a:pPr marL="378460" marR="5080" indent="-366395">
              <a:lnSpc>
                <a:spcPct val="100000"/>
              </a:lnSpc>
              <a:spcBef>
                <a:spcPts val="2450"/>
              </a:spcBef>
              <a:tabLst>
                <a:tab pos="377825" algn="l"/>
              </a:tabLst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Function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parameters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can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have default values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 Python. We can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provide a default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value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 parameter by using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assignment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operator (=).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Here is an example.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def wish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(name,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wish="Happy Birthday"):</a:t>
            </a:r>
            <a:endParaRPr sz="1800">
              <a:latin typeface="Times New Roman"/>
              <a:cs typeface="Times New Roman"/>
            </a:endParaRPr>
          </a:p>
          <a:p>
            <a:pPr marL="378460" marR="563880" indent="571500">
              <a:lnSpc>
                <a:spcPct val="100000"/>
              </a:lnSpc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"""This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function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wishes the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person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with the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provided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message.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If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message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not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provided,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defaults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 "Happy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Birthday" """</a:t>
            </a:r>
            <a:endParaRPr sz="1800">
              <a:latin typeface="Times New Roman"/>
              <a:cs typeface="Times New Roman"/>
            </a:endParaRPr>
          </a:p>
          <a:p>
            <a:pPr marL="949960">
              <a:lnSpc>
                <a:spcPct val="100000"/>
              </a:lnSpc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print("Hello",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name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+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',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'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+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wish)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Times New Roman"/>
              <a:cs typeface="Times New Roman"/>
            </a:endParaRPr>
          </a:p>
          <a:p>
            <a:pPr marL="435609">
              <a:lnSpc>
                <a:spcPct val="100000"/>
              </a:lnSpc>
            </a:pP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greet("Rohan")</a:t>
            </a:r>
            <a:endParaRPr sz="1600">
              <a:latin typeface="Times New Roman"/>
              <a:cs typeface="Times New Roman"/>
            </a:endParaRPr>
          </a:p>
          <a:p>
            <a:pPr marL="435609">
              <a:lnSpc>
                <a:spcPct val="100000"/>
              </a:lnSpc>
            </a:pP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greet("Hardik",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"Happy</a:t>
            </a:r>
            <a:r>
              <a:rPr sz="16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New</a:t>
            </a:r>
            <a:r>
              <a:rPr sz="16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Year")</a:t>
            </a:r>
            <a:endParaRPr sz="1600">
              <a:latin typeface="Times New Roman"/>
              <a:cs typeface="Times New Roman"/>
            </a:endParaRPr>
          </a:p>
          <a:p>
            <a:pPr marL="435609">
              <a:lnSpc>
                <a:spcPct val="100000"/>
              </a:lnSpc>
            </a:pPr>
            <a:r>
              <a:rPr sz="16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Output</a:t>
            </a:r>
            <a:endParaRPr sz="1600">
              <a:latin typeface="Times New Roman"/>
              <a:cs typeface="Times New Roman"/>
            </a:endParaRPr>
          </a:p>
          <a:p>
            <a:pPr marL="435609" marR="4774565">
              <a:lnSpc>
                <a:spcPct val="100000"/>
              </a:lnSpc>
            </a:pP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Hello Rohan, Happy Birthday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Hello</a:t>
            </a:r>
            <a:r>
              <a:rPr sz="16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Hardik,</a:t>
            </a:r>
            <a:r>
              <a:rPr sz="16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Happy</a:t>
            </a:r>
            <a:r>
              <a:rPr sz="16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New</a:t>
            </a:r>
            <a:r>
              <a:rPr sz="16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Year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1875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Recursion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3910" y="2624746"/>
            <a:ext cx="2258997" cy="207317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438276" y="3020286"/>
            <a:ext cx="1148080" cy="151765"/>
          </a:xfrm>
          <a:custGeom>
            <a:avLst/>
            <a:gdLst/>
            <a:ahLst/>
            <a:cxnLst/>
            <a:rect l="l" t="t" r="r" b="b"/>
            <a:pathLst>
              <a:path w="1148079" h="151764">
                <a:moveTo>
                  <a:pt x="55959" y="149125"/>
                </a:moveTo>
                <a:lnTo>
                  <a:pt x="49857" y="149125"/>
                </a:lnTo>
                <a:lnTo>
                  <a:pt x="49857" y="57745"/>
                </a:lnTo>
                <a:lnTo>
                  <a:pt x="0" y="57745"/>
                </a:lnTo>
                <a:lnTo>
                  <a:pt x="0" y="52089"/>
                </a:lnTo>
                <a:lnTo>
                  <a:pt x="55959" y="52089"/>
                </a:lnTo>
                <a:lnTo>
                  <a:pt x="55959" y="149125"/>
                </a:lnTo>
                <a:close/>
              </a:path>
              <a:path w="1148079" h="151764">
                <a:moveTo>
                  <a:pt x="53032" y="27235"/>
                </a:moveTo>
                <a:lnTo>
                  <a:pt x="48567" y="27235"/>
                </a:lnTo>
                <a:lnTo>
                  <a:pt x="46632" y="26491"/>
                </a:lnTo>
                <a:lnTo>
                  <a:pt x="44946" y="25003"/>
                </a:lnTo>
                <a:lnTo>
                  <a:pt x="43358" y="23415"/>
                </a:lnTo>
                <a:lnTo>
                  <a:pt x="42564" y="21332"/>
                </a:lnTo>
                <a:lnTo>
                  <a:pt x="42564" y="15974"/>
                </a:lnTo>
                <a:lnTo>
                  <a:pt x="43358" y="13841"/>
                </a:lnTo>
                <a:lnTo>
                  <a:pt x="44946" y="12352"/>
                </a:lnTo>
                <a:lnTo>
                  <a:pt x="46632" y="10864"/>
                </a:lnTo>
                <a:lnTo>
                  <a:pt x="48567" y="10120"/>
                </a:lnTo>
                <a:lnTo>
                  <a:pt x="53032" y="10120"/>
                </a:lnTo>
                <a:lnTo>
                  <a:pt x="54917" y="10864"/>
                </a:lnTo>
                <a:lnTo>
                  <a:pt x="56405" y="12352"/>
                </a:lnTo>
                <a:lnTo>
                  <a:pt x="57993" y="13841"/>
                </a:lnTo>
                <a:lnTo>
                  <a:pt x="58787" y="15974"/>
                </a:lnTo>
                <a:lnTo>
                  <a:pt x="58787" y="21332"/>
                </a:lnTo>
                <a:lnTo>
                  <a:pt x="57993" y="23415"/>
                </a:lnTo>
                <a:lnTo>
                  <a:pt x="54917" y="26491"/>
                </a:lnTo>
                <a:lnTo>
                  <a:pt x="53032" y="27235"/>
                </a:lnTo>
                <a:close/>
              </a:path>
              <a:path w="1148079" h="151764">
                <a:moveTo>
                  <a:pt x="161181" y="149125"/>
                </a:moveTo>
                <a:lnTo>
                  <a:pt x="155525" y="149125"/>
                </a:lnTo>
                <a:lnTo>
                  <a:pt x="155525" y="30757"/>
                </a:lnTo>
                <a:lnTo>
                  <a:pt x="183009" y="0"/>
                </a:lnTo>
                <a:lnTo>
                  <a:pt x="195114" y="0"/>
                </a:lnTo>
                <a:lnTo>
                  <a:pt x="199330" y="396"/>
                </a:lnTo>
                <a:lnTo>
                  <a:pt x="207962" y="1984"/>
                </a:lnTo>
                <a:lnTo>
                  <a:pt x="212675" y="3621"/>
                </a:lnTo>
                <a:lnTo>
                  <a:pt x="216825" y="5655"/>
                </a:lnTo>
                <a:lnTo>
                  <a:pt x="180231" y="5655"/>
                </a:lnTo>
                <a:lnTo>
                  <a:pt x="172591" y="8681"/>
                </a:lnTo>
                <a:lnTo>
                  <a:pt x="163463" y="20786"/>
                </a:lnTo>
                <a:lnTo>
                  <a:pt x="161181" y="28624"/>
                </a:lnTo>
                <a:lnTo>
                  <a:pt x="161181" y="149125"/>
                </a:lnTo>
                <a:close/>
              </a:path>
              <a:path w="1148079" h="151764">
                <a:moveTo>
                  <a:pt x="215205" y="11013"/>
                </a:moveTo>
                <a:lnTo>
                  <a:pt x="210641" y="8731"/>
                </a:lnTo>
                <a:lnTo>
                  <a:pt x="206623" y="7292"/>
                </a:lnTo>
                <a:lnTo>
                  <a:pt x="203150" y="6697"/>
                </a:lnTo>
                <a:lnTo>
                  <a:pt x="199678" y="6002"/>
                </a:lnTo>
                <a:lnTo>
                  <a:pt x="195610" y="5655"/>
                </a:lnTo>
                <a:lnTo>
                  <a:pt x="216825" y="5655"/>
                </a:lnTo>
                <a:lnTo>
                  <a:pt x="217735" y="6102"/>
                </a:lnTo>
                <a:lnTo>
                  <a:pt x="215205" y="11013"/>
                </a:lnTo>
                <a:close/>
              </a:path>
              <a:path w="1148079" h="151764">
                <a:moveTo>
                  <a:pt x="155525" y="57745"/>
                </a:moveTo>
                <a:lnTo>
                  <a:pt x="125909" y="57745"/>
                </a:lnTo>
                <a:lnTo>
                  <a:pt x="125909" y="52834"/>
                </a:lnTo>
                <a:lnTo>
                  <a:pt x="155525" y="52089"/>
                </a:lnTo>
                <a:lnTo>
                  <a:pt x="155525" y="57745"/>
                </a:lnTo>
                <a:close/>
              </a:path>
              <a:path w="1148079" h="151764">
                <a:moveTo>
                  <a:pt x="207913" y="57745"/>
                </a:moveTo>
                <a:lnTo>
                  <a:pt x="161181" y="57745"/>
                </a:lnTo>
                <a:lnTo>
                  <a:pt x="161181" y="52089"/>
                </a:lnTo>
                <a:lnTo>
                  <a:pt x="207913" y="52089"/>
                </a:lnTo>
                <a:lnTo>
                  <a:pt x="207913" y="57745"/>
                </a:lnTo>
                <a:close/>
              </a:path>
              <a:path w="1148079" h="151764">
                <a:moveTo>
                  <a:pt x="381034" y="71586"/>
                </a:moveTo>
                <a:lnTo>
                  <a:pt x="374601" y="71586"/>
                </a:lnTo>
                <a:lnTo>
                  <a:pt x="380356" y="65137"/>
                </a:lnTo>
                <a:lnTo>
                  <a:pt x="386309" y="59878"/>
                </a:lnTo>
                <a:lnTo>
                  <a:pt x="392461" y="55810"/>
                </a:lnTo>
                <a:lnTo>
                  <a:pt x="398612" y="51643"/>
                </a:lnTo>
                <a:lnTo>
                  <a:pt x="405657" y="49559"/>
                </a:lnTo>
                <a:lnTo>
                  <a:pt x="413594" y="49559"/>
                </a:lnTo>
                <a:lnTo>
                  <a:pt x="421947" y="50155"/>
                </a:lnTo>
                <a:lnTo>
                  <a:pt x="429147" y="51941"/>
                </a:lnTo>
                <a:lnTo>
                  <a:pt x="435193" y="54917"/>
                </a:lnTo>
                <a:lnTo>
                  <a:pt x="435542" y="55215"/>
                </a:lnTo>
                <a:lnTo>
                  <a:pt x="406252" y="55215"/>
                </a:lnTo>
                <a:lnTo>
                  <a:pt x="399654" y="57150"/>
                </a:lnTo>
                <a:lnTo>
                  <a:pt x="393800" y="61019"/>
                </a:lnTo>
                <a:lnTo>
                  <a:pt x="389307" y="64312"/>
                </a:lnTo>
                <a:lnTo>
                  <a:pt x="384351" y="68488"/>
                </a:lnTo>
                <a:lnTo>
                  <a:pt x="381034" y="71586"/>
                </a:lnTo>
                <a:close/>
              </a:path>
              <a:path w="1148079" h="151764">
                <a:moveTo>
                  <a:pt x="373708" y="149125"/>
                </a:moveTo>
                <a:lnTo>
                  <a:pt x="367606" y="149125"/>
                </a:lnTo>
                <a:lnTo>
                  <a:pt x="367606" y="52089"/>
                </a:lnTo>
                <a:lnTo>
                  <a:pt x="372964" y="52089"/>
                </a:lnTo>
                <a:lnTo>
                  <a:pt x="373708" y="71586"/>
                </a:lnTo>
                <a:lnTo>
                  <a:pt x="381034" y="71586"/>
                </a:lnTo>
                <a:lnTo>
                  <a:pt x="379261" y="73242"/>
                </a:lnTo>
                <a:lnTo>
                  <a:pt x="373708" y="78878"/>
                </a:lnTo>
                <a:lnTo>
                  <a:pt x="373708" y="149125"/>
                </a:lnTo>
                <a:close/>
              </a:path>
              <a:path w="1148079" h="151764">
                <a:moveTo>
                  <a:pt x="448866" y="149125"/>
                </a:moveTo>
                <a:lnTo>
                  <a:pt x="442765" y="149125"/>
                </a:lnTo>
                <a:lnTo>
                  <a:pt x="442716" y="88552"/>
                </a:lnTo>
                <a:lnTo>
                  <a:pt x="442327" y="81362"/>
                </a:lnTo>
                <a:lnTo>
                  <a:pt x="423814" y="55215"/>
                </a:lnTo>
                <a:lnTo>
                  <a:pt x="435542" y="55215"/>
                </a:lnTo>
                <a:lnTo>
                  <a:pt x="448866" y="88552"/>
                </a:lnTo>
                <a:lnTo>
                  <a:pt x="448866" y="149125"/>
                </a:lnTo>
                <a:close/>
              </a:path>
              <a:path w="1148079" h="151764">
                <a:moveTo>
                  <a:pt x="687736" y="136475"/>
                </a:moveTo>
                <a:lnTo>
                  <a:pt x="614215" y="84980"/>
                </a:lnTo>
                <a:lnTo>
                  <a:pt x="614215" y="78432"/>
                </a:lnTo>
                <a:lnTo>
                  <a:pt x="687736" y="26789"/>
                </a:lnTo>
                <a:lnTo>
                  <a:pt x="687736" y="34081"/>
                </a:lnTo>
                <a:lnTo>
                  <a:pt x="620764" y="81260"/>
                </a:lnTo>
                <a:lnTo>
                  <a:pt x="620764" y="82153"/>
                </a:lnTo>
                <a:lnTo>
                  <a:pt x="687736" y="129182"/>
                </a:lnTo>
                <a:lnTo>
                  <a:pt x="687736" y="136475"/>
                </a:lnTo>
                <a:close/>
              </a:path>
              <a:path w="1148079" h="151764">
                <a:moveTo>
                  <a:pt x="812901" y="64591"/>
                </a:moveTo>
                <a:lnTo>
                  <a:pt x="730897" y="64591"/>
                </a:lnTo>
                <a:lnTo>
                  <a:pt x="730897" y="58787"/>
                </a:lnTo>
                <a:lnTo>
                  <a:pt x="812901" y="58787"/>
                </a:lnTo>
                <a:lnTo>
                  <a:pt x="812901" y="64591"/>
                </a:lnTo>
                <a:close/>
              </a:path>
              <a:path w="1148079" h="151764">
                <a:moveTo>
                  <a:pt x="812901" y="105370"/>
                </a:moveTo>
                <a:lnTo>
                  <a:pt x="730897" y="105370"/>
                </a:lnTo>
                <a:lnTo>
                  <a:pt x="730897" y="99566"/>
                </a:lnTo>
                <a:lnTo>
                  <a:pt x="812901" y="99566"/>
                </a:lnTo>
                <a:lnTo>
                  <a:pt x="812901" y="105370"/>
                </a:lnTo>
                <a:close/>
              </a:path>
              <a:path w="1148079" h="151764">
                <a:moveTo>
                  <a:pt x="1025082" y="151507"/>
                </a:moveTo>
                <a:lnTo>
                  <a:pt x="1006329" y="151507"/>
                </a:lnTo>
                <a:lnTo>
                  <a:pt x="998342" y="148828"/>
                </a:lnTo>
                <a:lnTo>
                  <a:pt x="974697" y="112272"/>
                </a:lnTo>
                <a:lnTo>
                  <a:pt x="971851" y="83641"/>
                </a:lnTo>
                <a:lnTo>
                  <a:pt x="972567" y="68433"/>
                </a:lnTo>
                <a:lnTo>
                  <a:pt x="989636" y="26463"/>
                </a:lnTo>
                <a:lnTo>
                  <a:pt x="1015755" y="16668"/>
                </a:lnTo>
                <a:lnTo>
                  <a:pt x="1025643" y="17757"/>
                </a:lnTo>
                <a:lnTo>
                  <a:pt x="1034321" y="21021"/>
                </a:lnTo>
                <a:lnTo>
                  <a:pt x="1036109" y="22324"/>
                </a:lnTo>
                <a:lnTo>
                  <a:pt x="1008214" y="22324"/>
                </a:lnTo>
                <a:lnTo>
                  <a:pt x="1001616" y="24655"/>
                </a:lnTo>
                <a:lnTo>
                  <a:pt x="980845" y="57103"/>
                </a:lnTo>
                <a:lnTo>
                  <a:pt x="978427" y="77737"/>
                </a:lnTo>
                <a:lnTo>
                  <a:pt x="978548" y="93464"/>
                </a:lnTo>
                <a:lnTo>
                  <a:pt x="990405" y="134094"/>
                </a:lnTo>
                <a:lnTo>
                  <a:pt x="1008214" y="145851"/>
                </a:lnTo>
                <a:lnTo>
                  <a:pt x="1036657" y="145851"/>
                </a:lnTo>
                <a:lnTo>
                  <a:pt x="1033019" y="148828"/>
                </a:lnTo>
                <a:lnTo>
                  <a:pt x="1025082" y="151507"/>
                </a:lnTo>
                <a:close/>
              </a:path>
              <a:path w="1148079" h="151764">
                <a:moveTo>
                  <a:pt x="1036657" y="145851"/>
                </a:moveTo>
                <a:lnTo>
                  <a:pt x="1023196" y="145851"/>
                </a:lnTo>
                <a:lnTo>
                  <a:pt x="1029695" y="143519"/>
                </a:lnTo>
                <a:lnTo>
                  <a:pt x="1040907" y="134094"/>
                </a:lnTo>
                <a:lnTo>
                  <a:pt x="1052754" y="93966"/>
                </a:lnTo>
                <a:lnTo>
                  <a:pt x="1053111" y="83641"/>
                </a:lnTo>
                <a:lnTo>
                  <a:pt x="1052813" y="73995"/>
                </a:lnTo>
                <a:lnTo>
                  <a:pt x="1040907" y="33883"/>
                </a:lnTo>
                <a:lnTo>
                  <a:pt x="1035251" y="29319"/>
                </a:lnTo>
                <a:lnTo>
                  <a:pt x="1029695" y="24655"/>
                </a:lnTo>
                <a:lnTo>
                  <a:pt x="1023196" y="22324"/>
                </a:lnTo>
                <a:lnTo>
                  <a:pt x="1036109" y="22324"/>
                </a:lnTo>
                <a:lnTo>
                  <a:pt x="1056646" y="55103"/>
                </a:lnTo>
                <a:lnTo>
                  <a:pt x="1059510" y="83641"/>
                </a:lnTo>
                <a:lnTo>
                  <a:pt x="1059194" y="93966"/>
                </a:lnTo>
                <a:lnTo>
                  <a:pt x="1048199" y="133573"/>
                </a:lnTo>
                <a:lnTo>
                  <a:pt x="1039507" y="143519"/>
                </a:lnTo>
                <a:lnTo>
                  <a:pt x="1036657" y="145851"/>
                </a:lnTo>
                <a:close/>
              </a:path>
              <a:path w="1148079" h="151764">
                <a:moveTo>
                  <a:pt x="1018434" y="93464"/>
                </a:moveTo>
                <a:lnTo>
                  <a:pt x="1013175" y="93464"/>
                </a:lnTo>
                <a:lnTo>
                  <a:pt x="1010744" y="92471"/>
                </a:lnTo>
                <a:lnTo>
                  <a:pt x="1008462" y="90487"/>
                </a:lnTo>
                <a:lnTo>
                  <a:pt x="1006280" y="88403"/>
                </a:lnTo>
                <a:lnTo>
                  <a:pt x="1005188" y="85477"/>
                </a:lnTo>
                <a:lnTo>
                  <a:pt x="1005188" y="77737"/>
                </a:lnTo>
                <a:lnTo>
                  <a:pt x="1006280" y="74810"/>
                </a:lnTo>
                <a:lnTo>
                  <a:pt x="1010744" y="70941"/>
                </a:lnTo>
                <a:lnTo>
                  <a:pt x="1013175" y="69949"/>
                </a:lnTo>
                <a:lnTo>
                  <a:pt x="1018434" y="69949"/>
                </a:lnTo>
                <a:lnTo>
                  <a:pt x="1020815" y="70941"/>
                </a:lnTo>
                <a:lnTo>
                  <a:pt x="1022899" y="72925"/>
                </a:lnTo>
                <a:lnTo>
                  <a:pt x="1025082" y="74811"/>
                </a:lnTo>
                <a:lnTo>
                  <a:pt x="1026173" y="77737"/>
                </a:lnTo>
                <a:lnTo>
                  <a:pt x="1026173" y="85477"/>
                </a:lnTo>
                <a:lnTo>
                  <a:pt x="1025082" y="88403"/>
                </a:lnTo>
                <a:lnTo>
                  <a:pt x="1020815" y="92471"/>
                </a:lnTo>
                <a:lnTo>
                  <a:pt x="1018434" y="93464"/>
                </a:lnTo>
                <a:close/>
              </a:path>
              <a:path w="1148079" h="151764">
                <a:moveTo>
                  <a:pt x="1140325" y="73074"/>
                </a:moveTo>
                <a:lnTo>
                  <a:pt x="1135066" y="73074"/>
                </a:lnTo>
                <a:lnTo>
                  <a:pt x="1132635" y="72082"/>
                </a:lnTo>
                <a:lnTo>
                  <a:pt x="1130353" y="70098"/>
                </a:lnTo>
                <a:lnTo>
                  <a:pt x="1128170" y="68014"/>
                </a:lnTo>
                <a:lnTo>
                  <a:pt x="1127079" y="65087"/>
                </a:lnTo>
                <a:lnTo>
                  <a:pt x="1127079" y="57447"/>
                </a:lnTo>
                <a:lnTo>
                  <a:pt x="1128170" y="54520"/>
                </a:lnTo>
                <a:lnTo>
                  <a:pt x="1130353" y="52536"/>
                </a:lnTo>
                <a:lnTo>
                  <a:pt x="1132635" y="50551"/>
                </a:lnTo>
                <a:lnTo>
                  <a:pt x="1135066" y="49559"/>
                </a:lnTo>
                <a:lnTo>
                  <a:pt x="1140325" y="49559"/>
                </a:lnTo>
                <a:lnTo>
                  <a:pt x="1142706" y="50551"/>
                </a:lnTo>
                <a:lnTo>
                  <a:pt x="1144789" y="52536"/>
                </a:lnTo>
                <a:lnTo>
                  <a:pt x="1146972" y="54520"/>
                </a:lnTo>
                <a:lnTo>
                  <a:pt x="1148064" y="57447"/>
                </a:lnTo>
                <a:lnTo>
                  <a:pt x="1148064" y="65087"/>
                </a:lnTo>
                <a:lnTo>
                  <a:pt x="1146972" y="68014"/>
                </a:lnTo>
                <a:lnTo>
                  <a:pt x="1142706" y="72082"/>
                </a:lnTo>
                <a:lnTo>
                  <a:pt x="1140325" y="73074"/>
                </a:lnTo>
                <a:close/>
              </a:path>
              <a:path w="1148079" h="151764">
                <a:moveTo>
                  <a:pt x="1140325" y="151507"/>
                </a:moveTo>
                <a:lnTo>
                  <a:pt x="1135066" y="151507"/>
                </a:lnTo>
                <a:lnTo>
                  <a:pt x="1132635" y="150514"/>
                </a:lnTo>
                <a:lnTo>
                  <a:pt x="1130353" y="148530"/>
                </a:lnTo>
                <a:lnTo>
                  <a:pt x="1128170" y="146446"/>
                </a:lnTo>
                <a:lnTo>
                  <a:pt x="1127079" y="143519"/>
                </a:lnTo>
                <a:lnTo>
                  <a:pt x="1127079" y="135880"/>
                </a:lnTo>
                <a:lnTo>
                  <a:pt x="1128170" y="132953"/>
                </a:lnTo>
                <a:lnTo>
                  <a:pt x="1130353" y="130968"/>
                </a:lnTo>
                <a:lnTo>
                  <a:pt x="1132635" y="128984"/>
                </a:lnTo>
                <a:lnTo>
                  <a:pt x="1135066" y="127992"/>
                </a:lnTo>
                <a:lnTo>
                  <a:pt x="1140325" y="127992"/>
                </a:lnTo>
                <a:lnTo>
                  <a:pt x="1142706" y="128984"/>
                </a:lnTo>
                <a:lnTo>
                  <a:pt x="1144789" y="130968"/>
                </a:lnTo>
                <a:lnTo>
                  <a:pt x="1146972" y="132953"/>
                </a:lnTo>
                <a:lnTo>
                  <a:pt x="1148064" y="135880"/>
                </a:lnTo>
                <a:lnTo>
                  <a:pt x="1148064" y="143519"/>
                </a:lnTo>
                <a:lnTo>
                  <a:pt x="1146972" y="146446"/>
                </a:lnTo>
                <a:lnTo>
                  <a:pt x="1142706" y="150514"/>
                </a:lnTo>
                <a:lnTo>
                  <a:pt x="1140325" y="1515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44054" y="3385494"/>
            <a:ext cx="1858834" cy="169812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434109" y="3733867"/>
            <a:ext cx="542925" cy="149225"/>
          </a:xfrm>
          <a:custGeom>
            <a:avLst/>
            <a:gdLst/>
            <a:ahLst/>
            <a:cxnLst/>
            <a:rect l="l" t="t" r="r" b="b"/>
            <a:pathLst>
              <a:path w="542925" h="149225">
                <a:moveTo>
                  <a:pt x="59580" y="149125"/>
                </a:moveTo>
                <a:lnTo>
                  <a:pt x="50750" y="149125"/>
                </a:lnTo>
                <a:lnTo>
                  <a:pt x="44034" y="148744"/>
                </a:lnTo>
                <a:lnTo>
                  <a:pt x="6846" y="125610"/>
                </a:lnTo>
                <a:lnTo>
                  <a:pt x="0" y="98375"/>
                </a:lnTo>
                <a:lnTo>
                  <a:pt x="427" y="90757"/>
                </a:lnTo>
                <a:lnTo>
                  <a:pt x="24705" y="53429"/>
                </a:lnTo>
                <a:lnTo>
                  <a:pt x="32047" y="49262"/>
                </a:lnTo>
                <a:lnTo>
                  <a:pt x="39935" y="47178"/>
                </a:lnTo>
                <a:lnTo>
                  <a:pt x="57001" y="47178"/>
                </a:lnTo>
                <a:lnTo>
                  <a:pt x="64541" y="48964"/>
                </a:lnTo>
                <a:lnTo>
                  <a:pt x="71543" y="52834"/>
                </a:lnTo>
                <a:lnTo>
                  <a:pt x="41324" y="52834"/>
                </a:lnTo>
                <a:lnTo>
                  <a:pt x="34627" y="54669"/>
                </a:lnTo>
                <a:lnTo>
                  <a:pt x="28277" y="58340"/>
                </a:lnTo>
                <a:lnTo>
                  <a:pt x="21927" y="61912"/>
                </a:lnTo>
                <a:lnTo>
                  <a:pt x="16718" y="67072"/>
                </a:lnTo>
                <a:lnTo>
                  <a:pt x="12650" y="73818"/>
                </a:lnTo>
                <a:lnTo>
                  <a:pt x="8582" y="80466"/>
                </a:lnTo>
                <a:lnTo>
                  <a:pt x="6548" y="88503"/>
                </a:lnTo>
                <a:lnTo>
                  <a:pt x="6548" y="92719"/>
                </a:lnTo>
                <a:lnTo>
                  <a:pt x="2083" y="92719"/>
                </a:lnTo>
                <a:lnTo>
                  <a:pt x="2083" y="98375"/>
                </a:lnTo>
                <a:lnTo>
                  <a:pt x="6572" y="98375"/>
                </a:lnTo>
                <a:lnTo>
                  <a:pt x="6929" y="105007"/>
                </a:lnTo>
                <a:lnTo>
                  <a:pt x="8073" y="111509"/>
                </a:lnTo>
                <a:lnTo>
                  <a:pt x="35619" y="141734"/>
                </a:lnTo>
                <a:lnTo>
                  <a:pt x="42912" y="143470"/>
                </a:lnTo>
                <a:lnTo>
                  <a:pt x="77313" y="143470"/>
                </a:lnTo>
                <a:lnTo>
                  <a:pt x="66823" y="147935"/>
                </a:lnTo>
                <a:lnTo>
                  <a:pt x="59580" y="149125"/>
                </a:lnTo>
                <a:close/>
              </a:path>
              <a:path w="542925" h="149225">
                <a:moveTo>
                  <a:pt x="91380" y="95994"/>
                </a:moveTo>
                <a:lnTo>
                  <a:pt x="85725" y="95994"/>
                </a:lnTo>
                <a:lnTo>
                  <a:pt x="89445" y="92719"/>
                </a:lnTo>
                <a:lnTo>
                  <a:pt x="85517" y="92719"/>
                </a:lnTo>
                <a:lnTo>
                  <a:pt x="63363" y="55475"/>
                </a:lnTo>
                <a:lnTo>
                  <a:pt x="48369" y="52834"/>
                </a:lnTo>
                <a:lnTo>
                  <a:pt x="71543" y="52834"/>
                </a:lnTo>
                <a:lnTo>
                  <a:pt x="77440" y="56009"/>
                </a:lnTo>
                <a:lnTo>
                  <a:pt x="82450" y="61118"/>
                </a:lnTo>
                <a:lnTo>
                  <a:pt x="86022" y="67865"/>
                </a:lnTo>
                <a:lnTo>
                  <a:pt x="89594" y="74513"/>
                </a:lnTo>
                <a:lnTo>
                  <a:pt x="91380" y="82500"/>
                </a:lnTo>
                <a:lnTo>
                  <a:pt x="91380" y="92719"/>
                </a:lnTo>
                <a:lnTo>
                  <a:pt x="89445" y="92719"/>
                </a:lnTo>
                <a:lnTo>
                  <a:pt x="85725" y="95994"/>
                </a:lnTo>
                <a:lnTo>
                  <a:pt x="91380" y="95994"/>
                </a:lnTo>
                <a:close/>
              </a:path>
              <a:path w="542925" h="149225">
                <a:moveTo>
                  <a:pt x="6572" y="98375"/>
                </a:moveTo>
                <a:lnTo>
                  <a:pt x="2083" y="98375"/>
                </a:lnTo>
                <a:lnTo>
                  <a:pt x="2083" y="92719"/>
                </a:lnTo>
                <a:lnTo>
                  <a:pt x="6548" y="92719"/>
                </a:lnTo>
                <a:lnTo>
                  <a:pt x="6572" y="98375"/>
                </a:lnTo>
                <a:close/>
              </a:path>
              <a:path w="542925" h="149225">
                <a:moveTo>
                  <a:pt x="91082" y="98375"/>
                </a:moveTo>
                <a:lnTo>
                  <a:pt x="6572" y="98375"/>
                </a:lnTo>
                <a:lnTo>
                  <a:pt x="6548" y="92719"/>
                </a:lnTo>
                <a:lnTo>
                  <a:pt x="85517" y="92719"/>
                </a:lnTo>
                <a:lnTo>
                  <a:pt x="85725" y="95994"/>
                </a:lnTo>
                <a:lnTo>
                  <a:pt x="91380" y="95994"/>
                </a:lnTo>
                <a:lnTo>
                  <a:pt x="91281" y="97184"/>
                </a:lnTo>
                <a:lnTo>
                  <a:pt x="91082" y="98375"/>
                </a:lnTo>
                <a:close/>
              </a:path>
              <a:path w="542925" h="149225">
                <a:moveTo>
                  <a:pt x="77313" y="143470"/>
                </a:moveTo>
                <a:lnTo>
                  <a:pt x="57695" y="143470"/>
                </a:lnTo>
                <a:lnTo>
                  <a:pt x="63896" y="142478"/>
                </a:lnTo>
                <a:lnTo>
                  <a:pt x="69353" y="140493"/>
                </a:lnTo>
                <a:lnTo>
                  <a:pt x="74910" y="138410"/>
                </a:lnTo>
                <a:lnTo>
                  <a:pt x="79970" y="135731"/>
                </a:lnTo>
                <a:lnTo>
                  <a:pt x="84534" y="132457"/>
                </a:lnTo>
                <a:lnTo>
                  <a:pt x="87362" y="137814"/>
                </a:lnTo>
                <a:lnTo>
                  <a:pt x="83194" y="140493"/>
                </a:lnTo>
                <a:lnTo>
                  <a:pt x="78233" y="143073"/>
                </a:lnTo>
                <a:lnTo>
                  <a:pt x="77313" y="143470"/>
                </a:lnTo>
                <a:close/>
              </a:path>
              <a:path w="542925" h="149225">
                <a:moveTo>
                  <a:pt x="194965" y="149125"/>
                </a:moveTo>
                <a:lnTo>
                  <a:pt x="181471" y="149125"/>
                </a:lnTo>
                <a:lnTo>
                  <a:pt x="174675" y="146794"/>
                </a:lnTo>
                <a:lnTo>
                  <a:pt x="169813" y="142130"/>
                </a:lnTo>
                <a:lnTo>
                  <a:pt x="164951" y="137368"/>
                </a:lnTo>
                <a:lnTo>
                  <a:pt x="162520" y="129579"/>
                </a:lnTo>
                <a:lnTo>
                  <a:pt x="162520" y="5804"/>
                </a:lnTo>
                <a:lnTo>
                  <a:pt x="124718" y="5804"/>
                </a:lnTo>
                <a:lnTo>
                  <a:pt x="124718" y="0"/>
                </a:lnTo>
                <a:lnTo>
                  <a:pt x="168622" y="0"/>
                </a:lnTo>
                <a:lnTo>
                  <a:pt x="168622" y="127793"/>
                </a:lnTo>
                <a:lnTo>
                  <a:pt x="170458" y="133697"/>
                </a:lnTo>
                <a:lnTo>
                  <a:pt x="174129" y="137666"/>
                </a:lnTo>
                <a:lnTo>
                  <a:pt x="177800" y="141535"/>
                </a:lnTo>
                <a:lnTo>
                  <a:pt x="183307" y="143470"/>
                </a:lnTo>
                <a:lnTo>
                  <a:pt x="212846" y="143470"/>
                </a:lnTo>
                <a:lnTo>
                  <a:pt x="209649" y="145107"/>
                </a:lnTo>
                <a:lnTo>
                  <a:pt x="205879" y="146645"/>
                </a:lnTo>
                <a:lnTo>
                  <a:pt x="199033" y="148629"/>
                </a:lnTo>
                <a:lnTo>
                  <a:pt x="194965" y="149125"/>
                </a:lnTo>
                <a:close/>
              </a:path>
              <a:path w="542925" h="149225">
                <a:moveTo>
                  <a:pt x="212846" y="143470"/>
                </a:moveTo>
                <a:lnTo>
                  <a:pt x="193824" y="143470"/>
                </a:lnTo>
                <a:lnTo>
                  <a:pt x="197148" y="143023"/>
                </a:lnTo>
                <a:lnTo>
                  <a:pt x="204093" y="141237"/>
                </a:lnTo>
                <a:lnTo>
                  <a:pt x="207665" y="139948"/>
                </a:lnTo>
                <a:lnTo>
                  <a:pt x="211336" y="138261"/>
                </a:lnTo>
                <a:lnTo>
                  <a:pt x="213717" y="143023"/>
                </a:lnTo>
                <a:lnTo>
                  <a:pt x="212846" y="143470"/>
                </a:lnTo>
                <a:close/>
              </a:path>
              <a:path w="542925" h="149225">
                <a:moveTo>
                  <a:pt x="318594" y="143470"/>
                </a:moveTo>
                <a:lnTo>
                  <a:pt x="303957" y="143470"/>
                </a:lnTo>
                <a:lnTo>
                  <a:pt x="311944" y="141386"/>
                </a:lnTo>
                <a:lnTo>
                  <a:pt x="317302" y="137219"/>
                </a:lnTo>
                <a:lnTo>
                  <a:pt x="322759" y="133052"/>
                </a:lnTo>
                <a:lnTo>
                  <a:pt x="325487" y="128240"/>
                </a:lnTo>
                <a:lnTo>
                  <a:pt x="325487" y="120501"/>
                </a:lnTo>
                <a:lnTo>
                  <a:pt x="325091" y="118268"/>
                </a:lnTo>
                <a:lnTo>
                  <a:pt x="324297" y="116085"/>
                </a:lnTo>
                <a:lnTo>
                  <a:pt x="323602" y="113903"/>
                </a:lnTo>
                <a:lnTo>
                  <a:pt x="322114" y="111819"/>
                </a:lnTo>
                <a:lnTo>
                  <a:pt x="317550" y="107850"/>
                </a:lnTo>
                <a:lnTo>
                  <a:pt x="313978" y="106015"/>
                </a:lnTo>
                <a:lnTo>
                  <a:pt x="309116" y="104328"/>
                </a:lnTo>
                <a:lnTo>
                  <a:pt x="304354" y="102542"/>
                </a:lnTo>
                <a:lnTo>
                  <a:pt x="297905" y="100855"/>
                </a:lnTo>
                <a:lnTo>
                  <a:pt x="289769" y="99268"/>
                </a:lnTo>
                <a:lnTo>
                  <a:pt x="281109" y="97249"/>
                </a:lnTo>
                <a:lnTo>
                  <a:pt x="250776" y="79375"/>
                </a:lnTo>
                <a:lnTo>
                  <a:pt x="250776" y="65583"/>
                </a:lnTo>
                <a:lnTo>
                  <a:pt x="287685" y="47178"/>
                </a:lnTo>
                <a:lnTo>
                  <a:pt x="293936" y="47178"/>
                </a:lnTo>
                <a:lnTo>
                  <a:pt x="300435" y="48269"/>
                </a:lnTo>
                <a:lnTo>
                  <a:pt x="313929" y="52635"/>
                </a:lnTo>
                <a:lnTo>
                  <a:pt x="314329" y="52834"/>
                </a:lnTo>
                <a:lnTo>
                  <a:pt x="279599" y="52834"/>
                </a:lnTo>
                <a:lnTo>
                  <a:pt x="273596" y="53776"/>
                </a:lnTo>
                <a:lnTo>
                  <a:pt x="269230" y="55661"/>
                </a:lnTo>
                <a:lnTo>
                  <a:pt x="264865" y="57447"/>
                </a:lnTo>
                <a:lnTo>
                  <a:pt x="261739" y="59828"/>
                </a:lnTo>
                <a:lnTo>
                  <a:pt x="259854" y="62805"/>
                </a:lnTo>
                <a:lnTo>
                  <a:pt x="258068" y="65682"/>
                </a:lnTo>
                <a:lnTo>
                  <a:pt x="257175" y="68758"/>
                </a:lnTo>
                <a:lnTo>
                  <a:pt x="257175" y="77390"/>
                </a:lnTo>
                <a:lnTo>
                  <a:pt x="298559" y="95073"/>
                </a:lnTo>
                <a:lnTo>
                  <a:pt x="305582" y="96924"/>
                </a:lnTo>
                <a:lnTo>
                  <a:pt x="328762" y="110132"/>
                </a:lnTo>
                <a:lnTo>
                  <a:pt x="330945" y="113506"/>
                </a:lnTo>
                <a:lnTo>
                  <a:pt x="332036" y="117574"/>
                </a:lnTo>
                <a:lnTo>
                  <a:pt x="332036" y="127099"/>
                </a:lnTo>
                <a:lnTo>
                  <a:pt x="330498" y="131514"/>
                </a:lnTo>
                <a:lnTo>
                  <a:pt x="324346" y="139650"/>
                </a:lnTo>
                <a:lnTo>
                  <a:pt x="319882" y="142924"/>
                </a:lnTo>
                <a:lnTo>
                  <a:pt x="318594" y="143470"/>
                </a:lnTo>
                <a:close/>
              </a:path>
              <a:path w="542925" h="149225">
                <a:moveTo>
                  <a:pt x="320576" y="63847"/>
                </a:moveTo>
                <a:lnTo>
                  <a:pt x="316409" y="60573"/>
                </a:lnTo>
                <a:lnTo>
                  <a:pt x="311498" y="57943"/>
                </a:lnTo>
                <a:lnTo>
                  <a:pt x="305842" y="55959"/>
                </a:lnTo>
                <a:lnTo>
                  <a:pt x="300286" y="53875"/>
                </a:lnTo>
                <a:lnTo>
                  <a:pt x="294085" y="52834"/>
                </a:lnTo>
                <a:lnTo>
                  <a:pt x="314329" y="52834"/>
                </a:lnTo>
                <a:lnTo>
                  <a:pt x="319634" y="55463"/>
                </a:lnTo>
                <a:lnTo>
                  <a:pt x="324297" y="58935"/>
                </a:lnTo>
                <a:lnTo>
                  <a:pt x="320576" y="63847"/>
                </a:lnTo>
                <a:close/>
              </a:path>
              <a:path w="542925" h="149225">
                <a:moveTo>
                  <a:pt x="301278" y="149125"/>
                </a:moveTo>
                <a:lnTo>
                  <a:pt x="293043" y="149125"/>
                </a:lnTo>
                <a:lnTo>
                  <a:pt x="285583" y="148837"/>
                </a:lnTo>
                <a:lnTo>
                  <a:pt x="244972" y="133796"/>
                </a:lnTo>
                <a:lnTo>
                  <a:pt x="248692" y="128885"/>
                </a:lnTo>
                <a:lnTo>
                  <a:pt x="253951" y="133052"/>
                </a:lnTo>
                <a:lnTo>
                  <a:pt x="260003" y="136525"/>
                </a:lnTo>
                <a:lnTo>
                  <a:pt x="293341" y="143470"/>
                </a:lnTo>
                <a:lnTo>
                  <a:pt x="318594" y="143470"/>
                </a:lnTo>
                <a:lnTo>
                  <a:pt x="308273" y="147885"/>
                </a:lnTo>
                <a:lnTo>
                  <a:pt x="301278" y="149125"/>
                </a:lnTo>
                <a:close/>
              </a:path>
              <a:path w="542925" h="149225">
                <a:moveTo>
                  <a:pt x="425252" y="149125"/>
                </a:moveTo>
                <a:lnTo>
                  <a:pt x="416422" y="149125"/>
                </a:lnTo>
                <a:lnTo>
                  <a:pt x="409706" y="148744"/>
                </a:lnTo>
                <a:lnTo>
                  <a:pt x="372518" y="125610"/>
                </a:lnTo>
                <a:lnTo>
                  <a:pt x="365672" y="98375"/>
                </a:lnTo>
                <a:lnTo>
                  <a:pt x="366099" y="90757"/>
                </a:lnTo>
                <a:lnTo>
                  <a:pt x="390377" y="53429"/>
                </a:lnTo>
                <a:lnTo>
                  <a:pt x="397719" y="49262"/>
                </a:lnTo>
                <a:lnTo>
                  <a:pt x="405607" y="47178"/>
                </a:lnTo>
                <a:lnTo>
                  <a:pt x="422673" y="47178"/>
                </a:lnTo>
                <a:lnTo>
                  <a:pt x="430213" y="48964"/>
                </a:lnTo>
                <a:lnTo>
                  <a:pt x="437215" y="52834"/>
                </a:lnTo>
                <a:lnTo>
                  <a:pt x="406996" y="52834"/>
                </a:lnTo>
                <a:lnTo>
                  <a:pt x="400299" y="54669"/>
                </a:lnTo>
                <a:lnTo>
                  <a:pt x="393949" y="58340"/>
                </a:lnTo>
                <a:lnTo>
                  <a:pt x="387599" y="61912"/>
                </a:lnTo>
                <a:lnTo>
                  <a:pt x="382390" y="67072"/>
                </a:lnTo>
                <a:lnTo>
                  <a:pt x="378322" y="73818"/>
                </a:lnTo>
                <a:lnTo>
                  <a:pt x="374254" y="80466"/>
                </a:lnTo>
                <a:lnTo>
                  <a:pt x="372220" y="88503"/>
                </a:lnTo>
                <a:lnTo>
                  <a:pt x="372220" y="92719"/>
                </a:lnTo>
                <a:lnTo>
                  <a:pt x="367755" y="92719"/>
                </a:lnTo>
                <a:lnTo>
                  <a:pt x="367755" y="98375"/>
                </a:lnTo>
                <a:lnTo>
                  <a:pt x="372244" y="98375"/>
                </a:lnTo>
                <a:lnTo>
                  <a:pt x="372601" y="105007"/>
                </a:lnTo>
                <a:lnTo>
                  <a:pt x="373745" y="111509"/>
                </a:lnTo>
                <a:lnTo>
                  <a:pt x="401291" y="141734"/>
                </a:lnTo>
                <a:lnTo>
                  <a:pt x="408584" y="143470"/>
                </a:lnTo>
                <a:lnTo>
                  <a:pt x="442985" y="143470"/>
                </a:lnTo>
                <a:lnTo>
                  <a:pt x="432495" y="147935"/>
                </a:lnTo>
                <a:lnTo>
                  <a:pt x="425252" y="149125"/>
                </a:lnTo>
                <a:close/>
              </a:path>
              <a:path w="542925" h="149225">
                <a:moveTo>
                  <a:pt x="457052" y="95994"/>
                </a:moveTo>
                <a:lnTo>
                  <a:pt x="451397" y="95994"/>
                </a:lnTo>
                <a:lnTo>
                  <a:pt x="455117" y="92719"/>
                </a:lnTo>
                <a:lnTo>
                  <a:pt x="451190" y="92719"/>
                </a:lnTo>
                <a:lnTo>
                  <a:pt x="429035" y="55475"/>
                </a:lnTo>
                <a:lnTo>
                  <a:pt x="414041" y="52834"/>
                </a:lnTo>
                <a:lnTo>
                  <a:pt x="437215" y="52834"/>
                </a:lnTo>
                <a:lnTo>
                  <a:pt x="443112" y="56009"/>
                </a:lnTo>
                <a:lnTo>
                  <a:pt x="448122" y="61118"/>
                </a:lnTo>
                <a:lnTo>
                  <a:pt x="451694" y="67865"/>
                </a:lnTo>
                <a:lnTo>
                  <a:pt x="455266" y="74513"/>
                </a:lnTo>
                <a:lnTo>
                  <a:pt x="457052" y="82500"/>
                </a:lnTo>
                <a:lnTo>
                  <a:pt x="457052" y="92719"/>
                </a:lnTo>
                <a:lnTo>
                  <a:pt x="455117" y="92719"/>
                </a:lnTo>
                <a:lnTo>
                  <a:pt x="451397" y="95994"/>
                </a:lnTo>
                <a:lnTo>
                  <a:pt x="457052" y="95994"/>
                </a:lnTo>
                <a:close/>
              </a:path>
              <a:path w="542925" h="149225">
                <a:moveTo>
                  <a:pt x="372244" y="98375"/>
                </a:moveTo>
                <a:lnTo>
                  <a:pt x="367755" y="98375"/>
                </a:lnTo>
                <a:lnTo>
                  <a:pt x="367755" y="92719"/>
                </a:lnTo>
                <a:lnTo>
                  <a:pt x="372220" y="92719"/>
                </a:lnTo>
                <a:lnTo>
                  <a:pt x="372244" y="98375"/>
                </a:lnTo>
                <a:close/>
              </a:path>
              <a:path w="542925" h="149225">
                <a:moveTo>
                  <a:pt x="456754" y="98375"/>
                </a:moveTo>
                <a:lnTo>
                  <a:pt x="372244" y="98375"/>
                </a:lnTo>
                <a:lnTo>
                  <a:pt x="372220" y="92719"/>
                </a:lnTo>
                <a:lnTo>
                  <a:pt x="451190" y="92719"/>
                </a:lnTo>
                <a:lnTo>
                  <a:pt x="451397" y="95994"/>
                </a:lnTo>
                <a:lnTo>
                  <a:pt x="457052" y="95994"/>
                </a:lnTo>
                <a:lnTo>
                  <a:pt x="456953" y="97184"/>
                </a:lnTo>
                <a:lnTo>
                  <a:pt x="456754" y="98375"/>
                </a:lnTo>
                <a:close/>
              </a:path>
              <a:path w="542925" h="149225">
                <a:moveTo>
                  <a:pt x="442985" y="143470"/>
                </a:moveTo>
                <a:lnTo>
                  <a:pt x="423367" y="143470"/>
                </a:lnTo>
                <a:lnTo>
                  <a:pt x="429568" y="142478"/>
                </a:lnTo>
                <a:lnTo>
                  <a:pt x="435025" y="140493"/>
                </a:lnTo>
                <a:lnTo>
                  <a:pt x="440582" y="138410"/>
                </a:lnTo>
                <a:lnTo>
                  <a:pt x="445642" y="135731"/>
                </a:lnTo>
                <a:lnTo>
                  <a:pt x="450206" y="132457"/>
                </a:lnTo>
                <a:lnTo>
                  <a:pt x="453034" y="137814"/>
                </a:lnTo>
                <a:lnTo>
                  <a:pt x="448866" y="140493"/>
                </a:lnTo>
                <a:lnTo>
                  <a:pt x="443906" y="143073"/>
                </a:lnTo>
                <a:lnTo>
                  <a:pt x="442985" y="143470"/>
                </a:lnTo>
                <a:close/>
              </a:path>
              <a:path w="542925" h="149225">
                <a:moveTo>
                  <a:pt x="535038" y="70693"/>
                </a:moveTo>
                <a:lnTo>
                  <a:pt x="529780" y="70693"/>
                </a:lnTo>
                <a:lnTo>
                  <a:pt x="527349" y="69701"/>
                </a:lnTo>
                <a:lnTo>
                  <a:pt x="525067" y="67716"/>
                </a:lnTo>
                <a:lnTo>
                  <a:pt x="522884" y="65633"/>
                </a:lnTo>
                <a:lnTo>
                  <a:pt x="521793" y="62706"/>
                </a:lnTo>
                <a:lnTo>
                  <a:pt x="521793" y="55066"/>
                </a:lnTo>
                <a:lnTo>
                  <a:pt x="522884" y="52139"/>
                </a:lnTo>
                <a:lnTo>
                  <a:pt x="525067" y="50155"/>
                </a:lnTo>
                <a:lnTo>
                  <a:pt x="527349" y="48170"/>
                </a:lnTo>
                <a:lnTo>
                  <a:pt x="529780" y="47178"/>
                </a:lnTo>
                <a:lnTo>
                  <a:pt x="535038" y="47178"/>
                </a:lnTo>
                <a:lnTo>
                  <a:pt x="537420" y="48170"/>
                </a:lnTo>
                <a:lnTo>
                  <a:pt x="539503" y="50155"/>
                </a:lnTo>
                <a:lnTo>
                  <a:pt x="541686" y="52139"/>
                </a:lnTo>
                <a:lnTo>
                  <a:pt x="542777" y="55066"/>
                </a:lnTo>
                <a:lnTo>
                  <a:pt x="542777" y="62706"/>
                </a:lnTo>
                <a:lnTo>
                  <a:pt x="541686" y="65633"/>
                </a:lnTo>
                <a:lnTo>
                  <a:pt x="537420" y="69701"/>
                </a:lnTo>
                <a:lnTo>
                  <a:pt x="535038" y="70693"/>
                </a:lnTo>
                <a:close/>
              </a:path>
              <a:path w="542925" h="149225">
                <a:moveTo>
                  <a:pt x="535038" y="149125"/>
                </a:moveTo>
                <a:lnTo>
                  <a:pt x="529780" y="149125"/>
                </a:lnTo>
                <a:lnTo>
                  <a:pt x="527349" y="148133"/>
                </a:lnTo>
                <a:lnTo>
                  <a:pt x="525067" y="146149"/>
                </a:lnTo>
                <a:lnTo>
                  <a:pt x="522884" y="144065"/>
                </a:lnTo>
                <a:lnTo>
                  <a:pt x="521793" y="141138"/>
                </a:lnTo>
                <a:lnTo>
                  <a:pt x="521793" y="133498"/>
                </a:lnTo>
                <a:lnTo>
                  <a:pt x="522884" y="130571"/>
                </a:lnTo>
                <a:lnTo>
                  <a:pt x="525067" y="128587"/>
                </a:lnTo>
                <a:lnTo>
                  <a:pt x="527349" y="126603"/>
                </a:lnTo>
                <a:lnTo>
                  <a:pt x="529780" y="125610"/>
                </a:lnTo>
                <a:lnTo>
                  <a:pt x="535038" y="125610"/>
                </a:lnTo>
                <a:lnTo>
                  <a:pt x="537420" y="126603"/>
                </a:lnTo>
                <a:lnTo>
                  <a:pt x="539503" y="128587"/>
                </a:lnTo>
                <a:lnTo>
                  <a:pt x="541686" y="130571"/>
                </a:lnTo>
                <a:lnTo>
                  <a:pt x="542777" y="133498"/>
                </a:lnTo>
                <a:lnTo>
                  <a:pt x="542777" y="141138"/>
                </a:lnTo>
                <a:lnTo>
                  <a:pt x="541686" y="144065"/>
                </a:lnTo>
                <a:lnTo>
                  <a:pt x="537420" y="148133"/>
                </a:lnTo>
                <a:lnTo>
                  <a:pt x="535038" y="1491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37433" y="4097587"/>
            <a:ext cx="793115" cy="169545"/>
          </a:xfrm>
          <a:custGeom>
            <a:avLst/>
            <a:gdLst/>
            <a:ahLst/>
            <a:cxnLst/>
            <a:rect l="l" t="t" r="r" b="b"/>
            <a:pathLst>
              <a:path w="793114" h="169545">
                <a:moveTo>
                  <a:pt x="12476" y="57298"/>
                </a:moveTo>
                <a:lnTo>
                  <a:pt x="5804" y="57298"/>
                </a:lnTo>
                <a:lnTo>
                  <a:pt x="10169" y="53032"/>
                </a:lnTo>
                <a:lnTo>
                  <a:pt x="15279" y="49510"/>
                </a:lnTo>
                <a:lnTo>
                  <a:pt x="21133" y="46732"/>
                </a:lnTo>
                <a:lnTo>
                  <a:pt x="26987" y="43854"/>
                </a:lnTo>
                <a:lnTo>
                  <a:pt x="32742" y="42415"/>
                </a:lnTo>
                <a:lnTo>
                  <a:pt x="46632" y="42415"/>
                </a:lnTo>
                <a:lnTo>
                  <a:pt x="53379" y="44201"/>
                </a:lnTo>
                <a:lnTo>
                  <a:pt x="57980" y="47327"/>
                </a:lnTo>
                <a:lnTo>
                  <a:pt x="33337" y="47327"/>
                </a:lnTo>
                <a:lnTo>
                  <a:pt x="28078" y="48716"/>
                </a:lnTo>
                <a:lnTo>
                  <a:pt x="16668" y="54173"/>
                </a:lnTo>
                <a:lnTo>
                  <a:pt x="12476" y="57298"/>
                </a:lnTo>
                <a:close/>
              </a:path>
              <a:path w="793114" h="169545">
                <a:moveTo>
                  <a:pt x="5357" y="168919"/>
                </a:moveTo>
                <a:lnTo>
                  <a:pt x="0" y="168919"/>
                </a:lnTo>
                <a:lnTo>
                  <a:pt x="0" y="44499"/>
                </a:lnTo>
                <a:lnTo>
                  <a:pt x="4613" y="44499"/>
                </a:lnTo>
                <a:lnTo>
                  <a:pt x="5357" y="57298"/>
                </a:lnTo>
                <a:lnTo>
                  <a:pt x="12476" y="57298"/>
                </a:lnTo>
                <a:lnTo>
                  <a:pt x="11013" y="58390"/>
                </a:lnTo>
                <a:lnTo>
                  <a:pt x="5357" y="64144"/>
                </a:lnTo>
                <a:lnTo>
                  <a:pt x="5357" y="113109"/>
                </a:lnTo>
                <a:lnTo>
                  <a:pt x="10715" y="117971"/>
                </a:lnTo>
                <a:lnTo>
                  <a:pt x="12646" y="119211"/>
                </a:lnTo>
                <a:lnTo>
                  <a:pt x="5060" y="119211"/>
                </a:lnTo>
                <a:lnTo>
                  <a:pt x="5267" y="131564"/>
                </a:lnTo>
                <a:lnTo>
                  <a:pt x="5357" y="168919"/>
                </a:lnTo>
                <a:close/>
              </a:path>
              <a:path w="793114" h="169545">
                <a:moveTo>
                  <a:pt x="53489" y="126652"/>
                </a:moveTo>
                <a:lnTo>
                  <a:pt x="41473" y="126652"/>
                </a:lnTo>
                <a:lnTo>
                  <a:pt x="47376" y="124916"/>
                </a:lnTo>
                <a:lnTo>
                  <a:pt x="52536" y="121443"/>
                </a:lnTo>
                <a:lnTo>
                  <a:pt x="57695" y="117871"/>
                </a:lnTo>
                <a:lnTo>
                  <a:pt x="61714" y="113010"/>
                </a:lnTo>
                <a:lnTo>
                  <a:pt x="64591" y="106858"/>
                </a:lnTo>
                <a:lnTo>
                  <a:pt x="67567" y="100707"/>
                </a:lnTo>
                <a:lnTo>
                  <a:pt x="69056" y="93662"/>
                </a:lnTo>
                <a:lnTo>
                  <a:pt x="69056" y="78481"/>
                </a:lnTo>
                <a:lnTo>
                  <a:pt x="68014" y="71983"/>
                </a:lnTo>
                <a:lnTo>
                  <a:pt x="65930" y="66228"/>
                </a:lnTo>
                <a:lnTo>
                  <a:pt x="63847" y="60374"/>
                </a:lnTo>
                <a:lnTo>
                  <a:pt x="60523" y="55760"/>
                </a:lnTo>
                <a:lnTo>
                  <a:pt x="55959" y="52387"/>
                </a:lnTo>
                <a:lnTo>
                  <a:pt x="51494" y="49013"/>
                </a:lnTo>
                <a:lnTo>
                  <a:pt x="45541" y="47327"/>
                </a:lnTo>
                <a:lnTo>
                  <a:pt x="57980" y="47327"/>
                </a:lnTo>
                <a:lnTo>
                  <a:pt x="63996" y="51345"/>
                </a:lnTo>
                <a:lnTo>
                  <a:pt x="68014" y="56405"/>
                </a:lnTo>
                <a:lnTo>
                  <a:pt x="70693" y="62954"/>
                </a:lnTo>
                <a:lnTo>
                  <a:pt x="73372" y="69403"/>
                </a:lnTo>
                <a:lnTo>
                  <a:pt x="74711" y="76993"/>
                </a:lnTo>
                <a:lnTo>
                  <a:pt x="74711" y="95349"/>
                </a:lnTo>
                <a:lnTo>
                  <a:pt x="72826" y="103584"/>
                </a:lnTo>
                <a:lnTo>
                  <a:pt x="65385" y="117177"/>
                </a:lnTo>
                <a:lnTo>
                  <a:pt x="60523" y="122386"/>
                </a:lnTo>
                <a:lnTo>
                  <a:pt x="53489" y="126652"/>
                </a:lnTo>
                <a:close/>
              </a:path>
              <a:path w="793114" h="169545">
                <a:moveTo>
                  <a:pt x="41770" y="131564"/>
                </a:moveTo>
                <a:lnTo>
                  <a:pt x="30460" y="131564"/>
                </a:lnTo>
                <a:lnTo>
                  <a:pt x="25697" y="130472"/>
                </a:lnTo>
                <a:lnTo>
                  <a:pt x="14882" y="126106"/>
                </a:lnTo>
                <a:lnTo>
                  <a:pt x="9921" y="123080"/>
                </a:lnTo>
                <a:lnTo>
                  <a:pt x="5357" y="119211"/>
                </a:lnTo>
                <a:lnTo>
                  <a:pt x="12646" y="119211"/>
                </a:lnTo>
                <a:lnTo>
                  <a:pt x="16122" y="121443"/>
                </a:lnTo>
                <a:lnTo>
                  <a:pt x="27037" y="125610"/>
                </a:lnTo>
                <a:lnTo>
                  <a:pt x="31452" y="126652"/>
                </a:lnTo>
                <a:lnTo>
                  <a:pt x="53489" y="126652"/>
                </a:lnTo>
                <a:lnTo>
                  <a:pt x="48418" y="129728"/>
                </a:lnTo>
                <a:lnTo>
                  <a:pt x="41770" y="131564"/>
                </a:lnTo>
                <a:close/>
              </a:path>
              <a:path w="793114" h="169545">
                <a:moveTo>
                  <a:pt x="129284" y="65930"/>
                </a:moveTo>
                <a:lnTo>
                  <a:pt x="122991" y="65930"/>
                </a:lnTo>
                <a:lnTo>
                  <a:pt x="127654" y="59084"/>
                </a:lnTo>
                <a:lnTo>
                  <a:pt x="133409" y="53478"/>
                </a:lnTo>
                <a:lnTo>
                  <a:pt x="147200" y="44648"/>
                </a:lnTo>
                <a:lnTo>
                  <a:pt x="155039" y="42415"/>
                </a:lnTo>
                <a:lnTo>
                  <a:pt x="166449" y="42415"/>
                </a:lnTo>
                <a:lnTo>
                  <a:pt x="169277" y="42664"/>
                </a:lnTo>
                <a:lnTo>
                  <a:pt x="172253" y="43160"/>
                </a:lnTo>
                <a:lnTo>
                  <a:pt x="175329" y="43557"/>
                </a:lnTo>
                <a:lnTo>
                  <a:pt x="178206" y="44499"/>
                </a:lnTo>
                <a:lnTo>
                  <a:pt x="180885" y="45987"/>
                </a:lnTo>
                <a:lnTo>
                  <a:pt x="180236" y="47773"/>
                </a:lnTo>
                <a:lnTo>
                  <a:pt x="155684" y="47773"/>
                </a:lnTo>
                <a:lnTo>
                  <a:pt x="148689" y="49857"/>
                </a:lnTo>
                <a:lnTo>
                  <a:pt x="142041" y="54024"/>
                </a:lnTo>
                <a:lnTo>
                  <a:pt x="137093" y="57633"/>
                </a:lnTo>
                <a:lnTo>
                  <a:pt x="132218" y="62358"/>
                </a:lnTo>
                <a:lnTo>
                  <a:pt x="129284" y="65930"/>
                </a:lnTo>
                <a:close/>
              </a:path>
              <a:path w="793114" h="169545">
                <a:moveTo>
                  <a:pt x="122693" y="129480"/>
                </a:moveTo>
                <a:lnTo>
                  <a:pt x="117336" y="129480"/>
                </a:lnTo>
                <a:lnTo>
                  <a:pt x="117336" y="44499"/>
                </a:lnTo>
                <a:lnTo>
                  <a:pt x="121949" y="44499"/>
                </a:lnTo>
                <a:lnTo>
                  <a:pt x="122693" y="65930"/>
                </a:lnTo>
                <a:lnTo>
                  <a:pt x="129284" y="65930"/>
                </a:lnTo>
                <a:lnTo>
                  <a:pt x="127419" y="68200"/>
                </a:lnTo>
                <a:lnTo>
                  <a:pt x="122693" y="75158"/>
                </a:lnTo>
                <a:lnTo>
                  <a:pt x="122693" y="129480"/>
                </a:lnTo>
                <a:close/>
              </a:path>
              <a:path w="793114" h="169545">
                <a:moveTo>
                  <a:pt x="179099" y="50899"/>
                </a:moveTo>
                <a:lnTo>
                  <a:pt x="175924" y="49708"/>
                </a:lnTo>
                <a:lnTo>
                  <a:pt x="173295" y="48914"/>
                </a:lnTo>
                <a:lnTo>
                  <a:pt x="171211" y="48517"/>
                </a:lnTo>
                <a:lnTo>
                  <a:pt x="169128" y="48021"/>
                </a:lnTo>
                <a:lnTo>
                  <a:pt x="166399" y="47773"/>
                </a:lnTo>
                <a:lnTo>
                  <a:pt x="180236" y="47773"/>
                </a:lnTo>
                <a:lnTo>
                  <a:pt x="179099" y="50899"/>
                </a:lnTo>
                <a:close/>
              </a:path>
              <a:path w="793114" h="169545">
                <a:moveTo>
                  <a:pt x="260568" y="129480"/>
                </a:moveTo>
                <a:lnTo>
                  <a:pt x="255210" y="129480"/>
                </a:lnTo>
                <a:lnTo>
                  <a:pt x="255210" y="49559"/>
                </a:lnTo>
                <a:lnTo>
                  <a:pt x="211455" y="49559"/>
                </a:lnTo>
                <a:lnTo>
                  <a:pt x="211455" y="44499"/>
                </a:lnTo>
                <a:lnTo>
                  <a:pt x="260568" y="44499"/>
                </a:lnTo>
                <a:lnTo>
                  <a:pt x="260568" y="129480"/>
                </a:lnTo>
                <a:close/>
              </a:path>
              <a:path w="793114" h="169545">
                <a:moveTo>
                  <a:pt x="257939" y="22919"/>
                </a:moveTo>
                <a:lnTo>
                  <a:pt x="254069" y="22919"/>
                </a:lnTo>
                <a:lnTo>
                  <a:pt x="252382" y="22224"/>
                </a:lnTo>
                <a:lnTo>
                  <a:pt x="250894" y="20835"/>
                </a:lnTo>
                <a:lnTo>
                  <a:pt x="249505" y="19446"/>
                </a:lnTo>
                <a:lnTo>
                  <a:pt x="248810" y="17611"/>
                </a:lnTo>
                <a:lnTo>
                  <a:pt x="248810" y="13047"/>
                </a:lnTo>
                <a:lnTo>
                  <a:pt x="249505" y="11261"/>
                </a:lnTo>
                <a:lnTo>
                  <a:pt x="252382" y="8582"/>
                </a:lnTo>
                <a:lnTo>
                  <a:pt x="254069" y="7887"/>
                </a:lnTo>
                <a:lnTo>
                  <a:pt x="257939" y="7887"/>
                </a:lnTo>
                <a:lnTo>
                  <a:pt x="259625" y="8582"/>
                </a:lnTo>
                <a:lnTo>
                  <a:pt x="261014" y="9971"/>
                </a:lnTo>
                <a:lnTo>
                  <a:pt x="262403" y="11261"/>
                </a:lnTo>
                <a:lnTo>
                  <a:pt x="263098" y="13047"/>
                </a:lnTo>
                <a:lnTo>
                  <a:pt x="263098" y="17611"/>
                </a:lnTo>
                <a:lnTo>
                  <a:pt x="262403" y="19446"/>
                </a:lnTo>
                <a:lnTo>
                  <a:pt x="259625" y="22224"/>
                </a:lnTo>
                <a:lnTo>
                  <a:pt x="257939" y="22919"/>
                </a:lnTo>
                <a:close/>
              </a:path>
              <a:path w="793114" h="169545">
                <a:moveTo>
                  <a:pt x="331258" y="61614"/>
                </a:moveTo>
                <a:lnTo>
                  <a:pt x="325963" y="61614"/>
                </a:lnTo>
                <a:lnTo>
                  <a:pt x="331023" y="56058"/>
                </a:lnTo>
                <a:lnTo>
                  <a:pt x="336232" y="51494"/>
                </a:lnTo>
                <a:lnTo>
                  <a:pt x="347047" y="44251"/>
                </a:lnTo>
                <a:lnTo>
                  <a:pt x="353199" y="42415"/>
                </a:lnTo>
                <a:lnTo>
                  <a:pt x="370463" y="42415"/>
                </a:lnTo>
                <a:lnTo>
                  <a:pt x="378202" y="45194"/>
                </a:lnTo>
                <a:lnTo>
                  <a:pt x="380144" y="47327"/>
                </a:lnTo>
                <a:lnTo>
                  <a:pt x="353695" y="47327"/>
                </a:lnTo>
                <a:lnTo>
                  <a:pt x="347940" y="49013"/>
                </a:lnTo>
                <a:lnTo>
                  <a:pt x="342781" y="52387"/>
                </a:lnTo>
                <a:lnTo>
                  <a:pt x="337720" y="55760"/>
                </a:lnTo>
                <a:lnTo>
                  <a:pt x="331867" y="60969"/>
                </a:lnTo>
                <a:lnTo>
                  <a:pt x="331258" y="61614"/>
                </a:lnTo>
                <a:close/>
              </a:path>
              <a:path w="793114" h="169545">
                <a:moveTo>
                  <a:pt x="325219" y="129480"/>
                </a:moveTo>
                <a:lnTo>
                  <a:pt x="319861" y="129480"/>
                </a:lnTo>
                <a:lnTo>
                  <a:pt x="319861" y="44499"/>
                </a:lnTo>
                <a:lnTo>
                  <a:pt x="324475" y="44499"/>
                </a:lnTo>
                <a:lnTo>
                  <a:pt x="325219" y="61614"/>
                </a:lnTo>
                <a:lnTo>
                  <a:pt x="331258" y="61614"/>
                </a:lnTo>
                <a:lnTo>
                  <a:pt x="325219" y="68014"/>
                </a:lnTo>
                <a:lnTo>
                  <a:pt x="325219" y="129480"/>
                </a:lnTo>
                <a:close/>
              </a:path>
              <a:path w="793114" h="169545">
                <a:moveTo>
                  <a:pt x="391001" y="129480"/>
                </a:moveTo>
                <a:lnTo>
                  <a:pt x="385643" y="129480"/>
                </a:lnTo>
                <a:lnTo>
                  <a:pt x="385643" y="67121"/>
                </a:lnTo>
                <a:lnTo>
                  <a:pt x="383609" y="59630"/>
                </a:lnTo>
                <a:lnTo>
                  <a:pt x="379541" y="54768"/>
                </a:lnTo>
                <a:lnTo>
                  <a:pt x="375572" y="49807"/>
                </a:lnTo>
                <a:lnTo>
                  <a:pt x="369073" y="47327"/>
                </a:lnTo>
                <a:lnTo>
                  <a:pt x="380144" y="47327"/>
                </a:lnTo>
                <a:lnTo>
                  <a:pt x="383262" y="50750"/>
                </a:lnTo>
                <a:lnTo>
                  <a:pt x="386648" y="55484"/>
                </a:lnTo>
                <a:lnTo>
                  <a:pt x="389066" y="61354"/>
                </a:lnTo>
                <a:lnTo>
                  <a:pt x="390517" y="68358"/>
                </a:lnTo>
                <a:lnTo>
                  <a:pt x="391001" y="76497"/>
                </a:lnTo>
                <a:lnTo>
                  <a:pt x="391001" y="129480"/>
                </a:lnTo>
                <a:close/>
              </a:path>
              <a:path w="793114" h="169545">
                <a:moveTo>
                  <a:pt x="500151" y="49559"/>
                </a:moveTo>
                <a:lnTo>
                  <a:pt x="421868" y="49559"/>
                </a:lnTo>
                <a:lnTo>
                  <a:pt x="421868" y="45243"/>
                </a:lnTo>
                <a:lnTo>
                  <a:pt x="448210" y="44499"/>
                </a:lnTo>
                <a:lnTo>
                  <a:pt x="448955" y="16073"/>
                </a:lnTo>
                <a:lnTo>
                  <a:pt x="453568" y="16073"/>
                </a:lnTo>
                <a:lnTo>
                  <a:pt x="453568" y="44499"/>
                </a:lnTo>
                <a:lnTo>
                  <a:pt x="500151" y="44499"/>
                </a:lnTo>
                <a:lnTo>
                  <a:pt x="500151" y="49559"/>
                </a:lnTo>
                <a:close/>
              </a:path>
              <a:path w="793114" h="169545">
                <a:moveTo>
                  <a:pt x="482937" y="131564"/>
                </a:moveTo>
                <a:lnTo>
                  <a:pt x="470138" y="131564"/>
                </a:lnTo>
                <a:lnTo>
                  <a:pt x="464234" y="130175"/>
                </a:lnTo>
                <a:lnTo>
                  <a:pt x="448210" y="104874"/>
                </a:lnTo>
                <a:lnTo>
                  <a:pt x="448210" y="49559"/>
                </a:lnTo>
                <a:lnTo>
                  <a:pt x="453568" y="49559"/>
                </a:lnTo>
                <a:lnTo>
                  <a:pt x="453601" y="104874"/>
                </a:lnTo>
                <a:lnTo>
                  <a:pt x="454213" y="109537"/>
                </a:lnTo>
                <a:lnTo>
                  <a:pt x="471477" y="126652"/>
                </a:lnTo>
                <a:lnTo>
                  <a:pt x="502503" y="126652"/>
                </a:lnTo>
                <a:lnTo>
                  <a:pt x="499407" y="127843"/>
                </a:lnTo>
                <a:lnTo>
                  <a:pt x="495488" y="129083"/>
                </a:lnTo>
                <a:lnTo>
                  <a:pt x="487551" y="131068"/>
                </a:lnTo>
                <a:lnTo>
                  <a:pt x="482937" y="131564"/>
                </a:lnTo>
                <a:close/>
              </a:path>
              <a:path w="793114" h="169545">
                <a:moveTo>
                  <a:pt x="502503" y="126652"/>
                </a:moveTo>
                <a:lnTo>
                  <a:pt x="482689" y="126652"/>
                </a:lnTo>
                <a:lnTo>
                  <a:pt x="486807" y="126255"/>
                </a:lnTo>
                <a:lnTo>
                  <a:pt x="490478" y="125462"/>
                </a:lnTo>
                <a:lnTo>
                  <a:pt x="494248" y="124569"/>
                </a:lnTo>
                <a:lnTo>
                  <a:pt x="497919" y="123428"/>
                </a:lnTo>
                <a:lnTo>
                  <a:pt x="501491" y="122039"/>
                </a:lnTo>
                <a:lnTo>
                  <a:pt x="503277" y="126355"/>
                </a:lnTo>
                <a:lnTo>
                  <a:pt x="502503" y="126652"/>
                </a:lnTo>
                <a:close/>
              </a:path>
              <a:path w="793114" h="169545">
                <a:moveTo>
                  <a:pt x="596205" y="160287"/>
                </a:moveTo>
                <a:lnTo>
                  <a:pt x="565695" y="126503"/>
                </a:lnTo>
                <a:lnTo>
                  <a:pt x="554533" y="80069"/>
                </a:lnTo>
                <a:lnTo>
                  <a:pt x="555231" y="67288"/>
                </a:lnTo>
                <a:lnTo>
                  <a:pt x="571788" y="23942"/>
                </a:lnTo>
                <a:lnTo>
                  <a:pt x="596205" y="0"/>
                </a:lnTo>
                <a:lnTo>
                  <a:pt x="599331" y="4018"/>
                </a:lnTo>
                <a:lnTo>
                  <a:pt x="590131" y="11589"/>
                </a:lnTo>
                <a:lnTo>
                  <a:pt x="582178" y="19719"/>
                </a:lnTo>
                <a:lnTo>
                  <a:pt x="562868" y="57708"/>
                </a:lnTo>
                <a:lnTo>
                  <a:pt x="560487" y="80069"/>
                </a:lnTo>
                <a:lnTo>
                  <a:pt x="561082" y="91538"/>
                </a:lnTo>
                <a:lnTo>
                  <a:pt x="575472" y="131675"/>
                </a:lnTo>
                <a:lnTo>
                  <a:pt x="599331" y="156120"/>
                </a:lnTo>
                <a:lnTo>
                  <a:pt x="596205" y="160287"/>
                </a:lnTo>
                <a:close/>
              </a:path>
              <a:path w="793114" h="169545">
                <a:moveTo>
                  <a:pt x="651120" y="61614"/>
                </a:moveTo>
                <a:lnTo>
                  <a:pt x="645825" y="61614"/>
                </a:lnTo>
                <a:lnTo>
                  <a:pt x="650885" y="56058"/>
                </a:lnTo>
                <a:lnTo>
                  <a:pt x="656094" y="51494"/>
                </a:lnTo>
                <a:lnTo>
                  <a:pt x="666909" y="44251"/>
                </a:lnTo>
                <a:lnTo>
                  <a:pt x="673060" y="42415"/>
                </a:lnTo>
                <a:lnTo>
                  <a:pt x="690324" y="42415"/>
                </a:lnTo>
                <a:lnTo>
                  <a:pt x="698063" y="45194"/>
                </a:lnTo>
                <a:lnTo>
                  <a:pt x="700006" y="47327"/>
                </a:lnTo>
                <a:lnTo>
                  <a:pt x="673556" y="47327"/>
                </a:lnTo>
                <a:lnTo>
                  <a:pt x="667801" y="49013"/>
                </a:lnTo>
                <a:lnTo>
                  <a:pt x="662642" y="52387"/>
                </a:lnTo>
                <a:lnTo>
                  <a:pt x="657582" y="55760"/>
                </a:lnTo>
                <a:lnTo>
                  <a:pt x="651728" y="60969"/>
                </a:lnTo>
                <a:lnTo>
                  <a:pt x="651120" y="61614"/>
                </a:lnTo>
                <a:close/>
              </a:path>
              <a:path w="793114" h="169545">
                <a:moveTo>
                  <a:pt x="645080" y="129480"/>
                </a:moveTo>
                <a:lnTo>
                  <a:pt x="639723" y="129480"/>
                </a:lnTo>
                <a:lnTo>
                  <a:pt x="639723" y="44499"/>
                </a:lnTo>
                <a:lnTo>
                  <a:pt x="644336" y="44499"/>
                </a:lnTo>
                <a:lnTo>
                  <a:pt x="645080" y="61614"/>
                </a:lnTo>
                <a:lnTo>
                  <a:pt x="651120" y="61614"/>
                </a:lnTo>
                <a:lnTo>
                  <a:pt x="645080" y="68014"/>
                </a:lnTo>
                <a:lnTo>
                  <a:pt x="645080" y="129480"/>
                </a:lnTo>
                <a:close/>
              </a:path>
              <a:path w="793114" h="169545">
                <a:moveTo>
                  <a:pt x="710862" y="129480"/>
                </a:moveTo>
                <a:lnTo>
                  <a:pt x="705505" y="129480"/>
                </a:lnTo>
                <a:lnTo>
                  <a:pt x="705505" y="67121"/>
                </a:lnTo>
                <a:lnTo>
                  <a:pt x="703471" y="59630"/>
                </a:lnTo>
                <a:lnTo>
                  <a:pt x="699403" y="54768"/>
                </a:lnTo>
                <a:lnTo>
                  <a:pt x="695434" y="49807"/>
                </a:lnTo>
                <a:lnTo>
                  <a:pt x="688935" y="47327"/>
                </a:lnTo>
                <a:lnTo>
                  <a:pt x="700006" y="47327"/>
                </a:lnTo>
                <a:lnTo>
                  <a:pt x="703123" y="50750"/>
                </a:lnTo>
                <a:lnTo>
                  <a:pt x="706509" y="55484"/>
                </a:lnTo>
                <a:lnTo>
                  <a:pt x="708928" y="61354"/>
                </a:lnTo>
                <a:lnTo>
                  <a:pt x="710379" y="68358"/>
                </a:lnTo>
                <a:lnTo>
                  <a:pt x="710862" y="76497"/>
                </a:lnTo>
                <a:lnTo>
                  <a:pt x="710862" y="129480"/>
                </a:lnTo>
                <a:close/>
              </a:path>
              <a:path w="793114" h="169545">
                <a:moveTo>
                  <a:pt x="750808" y="160287"/>
                </a:moveTo>
                <a:lnTo>
                  <a:pt x="747831" y="156120"/>
                </a:lnTo>
                <a:lnTo>
                  <a:pt x="756956" y="148493"/>
                </a:lnTo>
                <a:lnTo>
                  <a:pt x="764835" y="140344"/>
                </a:lnTo>
                <a:lnTo>
                  <a:pt x="784108" y="102430"/>
                </a:lnTo>
                <a:lnTo>
                  <a:pt x="786527" y="80069"/>
                </a:lnTo>
                <a:lnTo>
                  <a:pt x="785922" y="68600"/>
                </a:lnTo>
                <a:lnTo>
                  <a:pt x="771467" y="28407"/>
                </a:lnTo>
                <a:lnTo>
                  <a:pt x="747831" y="4018"/>
                </a:lnTo>
                <a:lnTo>
                  <a:pt x="750808" y="0"/>
                </a:lnTo>
                <a:lnTo>
                  <a:pt x="781467" y="33635"/>
                </a:lnTo>
                <a:lnTo>
                  <a:pt x="792629" y="80069"/>
                </a:lnTo>
                <a:lnTo>
                  <a:pt x="791931" y="92850"/>
                </a:lnTo>
                <a:lnTo>
                  <a:pt x="775420" y="136149"/>
                </a:lnTo>
                <a:lnTo>
                  <a:pt x="760091" y="153041"/>
                </a:lnTo>
                <a:lnTo>
                  <a:pt x="750808" y="16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33861" y="4437947"/>
            <a:ext cx="1435924" cy="16028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43882" y="4789868"/>
            <a:ext cx="2115884" cy="20627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639354" y="2022855"/>
            <a:ext cx="6657340" cy="366776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1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It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legal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for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one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function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to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call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another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or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call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itself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</a:t>
            </a:r>
            <a:endParaRPr sz="1800">
              <a:latin typeface="Lucida Sans Unicode"/>
              <a:cs typeface="Lucida Sans Unicode"/>
            </a:endParaRPr>
          </a:p>
          <a:p>
            <a:pPr marL="472440">
              <a:lnSpc>
                <a:spcPct val="100000"/>
              </a:lnSpc>
              <a:spcBef>
                <a:spcPts val="1005"/>
              </a:spcBef>
            </a:pPr>
            <a:r>
              <a:rPr sz="1600" spc="-315" dirty="0">
                <a:solidFill>
                  <a:srgbClr val="353535"/>
                </a:solidFill>
                <a:latin typeface="Lucida Sans Unicode"/>
                <a:cs typeface="Lucida Sans Unicode"/>
              </a:rPr>
              <a:t>□</a:t>
            </a:r>
            <a:endParaRPr sz="1600">
              <a:latin typeface="Lucida Sans Unicode"/>
              <a:cs typeface="Lucida Sans Unicode"/>
            </a:endParaRPr>
          </a:p>
          <a:p>
            <a:pPr marL="932180">
              <a:lnSpc>
                <a:spcPct val="100000"/>
              </a:lnSpc>
              <a:spcBef>
                <a:spcPts val="1010"/>
              </a:spcBef>
            </a:pPr>
            <a:r>
              <a:rPr sz="1400" spc="-275" dirty="0">
                <a:solidFill>
                  <a:srgbClr val="353535"/>
                </a:solidFill>
                <a:latin typeface="Lucida Sans Unicode"/>
                <a:cs typeface="Lucida Sans Unicode"/>
              </a:rPr>
              <a:t>□</a:t>
            </a:r>
            <a:endParaRPr sz="1400">
              <a:latin typeface="Lucida Sans Unicode"/>
              <a:cs typeface="Lucida Sans Unicode"/>
            </a:endParaRPr>
          </a:p>
          <a:p>
            <a:pPr marL="472440">
              <a:lnSpc>
                <a:spcPct val="100000"/>
              </a:lnSpc>
              <a:spcBef>
                <a:spcPts val="990"/>
              </a:spcBef>
            </a:pPr>
            <a:r>
              <a:rPr sz="1600" spc="-315" dirty="0">
                <a:solidFill>
                  <a:srgbClr val="353535"/>
                </a:solidFill>
                <a:latin typeface="Lucida Sans Unicode"/>
                <a:cs typeface="Lucida Sans Unicode"/>
              </a:rPr>
              <a:t>□</a:t>
            </a:r>
            <a:endParaRPr sz="1600">
              <a:latin typeface="Lucida Sans Unicode"/>
              <a:cs typeface="Lucida Sans Unicode"/>
            </a:endParaRPr>
          </a:p>
          <a:p>
            <a:pPr marL="932180">
              <a:lnSpc>
                <a:spcPct val="100000"/>
              </a:lnSpc>
              <a:spcBef>
                <a:spcPts val="1010"/>
              </a:spcBef>
            </a:pPr>
            <a:r>
              <a:rPr sz="1400" spc="-275" dirty="0">
                <a:solidFill>
                  <a:srgbClr val="353535"/>
                </a:solidFill>
                <a:latin typeface="Lucida Sans Unicode"/>
                <a:cs typeface="Lucida Sans Unicode"/>
              </a:rPr>
              <a:t>□</a:t>
            </a:r>
            <a:endParaRPr sz="1400">
              <a:latin typeface="Lucida Sans Unicode"/>
              <a:cs typeface="Lucida Sans Unicode"/>
            </a:endParaRPr>
          </a:p>
          <a:p>
            <a:pPr marL="932180">
              <a:lnSpc>
                <a:spcPct val="100000"/>
              </a:lnSpc>
              <a:spcBef>
                <a:spcPts val="1000"/>
              </a:spcBef>
            </a:pPr>
            <a:r>
              <a:rPr sz="1400" spc="-275" dirty="0">
                <a:solidFill>
                  <a:srgbClr val="353535"/>
                </a:solidFill>
                <a:latin typeface="Lucida Sans Unicode"/>
                <a:cs typeface="Lucida Sans Unicode"/>
              </a:rPr>
              <a:t>□</a:t>
            </a:r>
            <a:endParaRPr sz="1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</a:t>
            </a:r>
            <a:endParaRPr sz="1800">
              <a:latin typeface="Lucida Sans Unicode"/>
              <a:cs typeface="Lucida Sans Unicode"/>
            </a:endParaRPr>
          </a:p>
          <a:p>
            <a:pPr marL="378460" marR="508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function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that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calls itself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is</a:t>
            </a:r>
            <a:r>
              <a:rPr sz="1800" spc="4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recursive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;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process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executing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it is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called</a:t>
            </a:r>
            <a:r>
              <a:rPr sz="1800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recursion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4026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ahoma"/>
                <a:cs typeface="Tahoma"/>
              </a:rPr>
              <a:t>As</a:t>
            </a:r>
            <a:r>
              <a:rPr sz="3600" spc="-50" dirty="0">
                <a:latin typeface="Tahoma"/>
                <a:cs typeface="Tahoma"/>
              </a:rPr>
              <a:t> </a:t>
            </a:r>
            <a:r>
              <a:rPr sz="3600" spc="-10" dirty="0">
                <a:latin typeface="Tahoma"/>
                <a:cs typeface="Tahoma"/>
              </a:rPr>
              <a:t>another</a:t>
            </a:r>
            <a:r>
              <a:rPr sz="3600" spc="-50" dirty="0">
                <a:latin typeface="Tahoma"/>
                <a:cs typeface="Tahoma"/>
              </a:rPr>
              <a:t> </a:t>
            </a:r>
            <a:r>
              <a:rPr sz="3600" spc="-5" dirty="0">
                <a:latin typeface="Tahoma"/>
                <a:cs typeface="Tahoma"/>
              </a:rPr>
              <a:t>example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2237" y="1774718"/>
            <a:ext cx="4321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we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can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write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function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that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prints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string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66408" y="1941306"/>
            <a:ext cx="60960" cy="74930"/>
          </a:xfrm>
          <a:custGeom>
            <a:avLst/>
            <a:gdLst/>
            <a:ahLst/>
            <a:cxnLst/>
            <a:rect l="l" t="t" r="r" b="b"/>
            <a:pathLst>
              <a:path w="60959" h="74930">
                <a:moveTo>
                  <a:pt x="60870" y="74711"/>
                </a:moveTo>
                <a:lnTo>
                  <a:pt x="56405" y="74711"/>
                </a:lnTo>
                <a:lnTo>
                  <a:pt x="56405" y="21282"/>
                </a:lnTo>
                <a:lnTo>
                  <a:pt x="54669" y="14882"/>
                </a:lnTo>
                <a:lnTo>
                  <a:pt x="47724" y="6449"/>
                </a:lnTo>
                <a:lnTo>
                  <a:pt x="42118" y="4316"/>
                </a:lnTo>
                <a:lnTo>
                  <a:pt x="28922" y="4316"/>
                </a:lnTo>
                <a:lnTo>
                  <a:pt x="24011" y="5754"/>
                </a:lnTo>
                <a:lnTo>
                  <a:pt x="15279" y="11509"/>
                </a:lnTo>
                <a:lnTo>
                  <a:pt x="10219" y="15974"/>
                </a:lnTo>
                <a:lnTo>
                  <a:pt x="4464" y="22026"/>
                </a:lnTo>
                <a:lnTo>
                  <a:pt x="4464" y="74711"/>
                </a:lnTo>
                <a:lnTo>
                  <a:pt x="0" y="74711"/>
                </a:lnTo>
                <a:lnTo>
                  <a:pt x="0" y="1934"/>
                </a:lnTo>
                <a:lnTo>
                  <a:pt x="3869" y="1934"/>
                </a:lnTo>
                <a:lnTo>
                  <a:pt x="4464" y="16519"/>
                </a:lnTo>
                <a:lnTo>
                  <a:pt x="5060" y="16519"/>
                </a:lnTo>
                <a:lnTo>
                  <a:pt x="9425" y="11757"/>
                </a:lnTo>
                <a:lnTo>
                  <a:pt x="13940" y="7838"/>
                </a:lnTo>
                <a:lnTo>
                  <a:pt x="23266" y="1587"/>
                </a:lnTo>
                <a:lnTo>
                  <a:pt x="28525" y="0"/>
                </a:lnTo>
                <a:lnTo>
                  <a:pt x="43308" y="0"/>
                </a:lnTo>
                <a:lnTo>
                  <a:pt x="49956" y="2381"/>
                </a:lnTo>
                <a:lnTo>
                  <a:pt x="58687" y="11906"/>
                </a:lnTo>
                <a:lnTo>
                  <a:pt x="60870" y="19298"/>
                </a:lnTo>
                <a:lnTo>
                  <a:pt x="60870" y="74711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71956" y="1774718"/>
            <a:ext cx="637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times.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2647" y="2128389"/>
            <a:ext cx="2661514" cy="242738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157586" y="2433189"/>
            <a:ext cx="1435100" cy="189865"/>
          </a:xfrm>
          <a:custGeom>
            <a:avLst/>
            <a:gdLst/>
            <a:ahLst/>
            <a:cxnLst/>
            <a:rect l="l" t="t" r="r" b="b"/>
            <a:pathLst>
              <a:path w="1435100" h="189864">
                <a:moveTo>
                  <a:pt x="69949" y="186332"/>
                </a:moveTo>
                <a:lnTo>
                  <a:pt x="62358" y="186332"/>
                </a:lnTo>
                <a:lnTo>
                  <a:pt x="62358" y="72032"/>
                </a:lnTo>
                <a:lnTo>
                  <a:pt x="0" y="72032"/>
                </a:lnTo>
                <a:lnTo>
                  <a:pt x="0" y="65037"/>
                </a:lnTo>
                <a:lnTo>
                  <a:pt x="69949" y="65037"/>
                </a:lnTo>
                <a:lnTo>
                  <a:pt x="69949" y="186332"/>
                </a:lnTo>
                <a:close/>
              </a:path>
              <a:path w="1435100" h="189864">
                <a:moveTo>
                  <a:pt x="66278" y="33932"/>
                </a:moveTo>
                <a:lnTo>
                  <a:pt x="60721" y="33932"/>
                </a:lnTo>
                <a:lnTo>
                  <a:pt x="58340" y="32990"/>
                </a:lnTo>
                <a:lnTo>
                  <a:pt x="56257" y="31105"/>
                </a:lnTo>
                <a:lnTo>
                  <a:pt x="54272" y="29120"/>
                </a:lnTo>
                <a:lnTo>
                  <a:pt x="53280" y="26541"/>
                </a:lnTo>
                <a:lnTo>
                  <a:pt x="53280" y="19992"/>
                </a:lnTo>
                <a:lnTo>
                  <a:pt x="54272" y="17363"/>
                </a:lnTo>
                <a:lnTo>
                  <a:pt x="56257" y="15478"/>
                </a:lnTo>
                <a:lnTo>
                  <a:pt x="58340" y="13592"/>
                </a:lnTo>
                <a:lnTo>
                  <a:pt x="60721" y="12650"/>
                </a:lnTo>
                <a:lnTo>
                  <a:pt x="66278" y="12650"/>
                </a:lnTo>
                <a:lnTo>
                  <a:pt x="68659" y="13592"/>
                </a:lnTo>
                <a:lnTo>
                  <a:pt x="70544" y="15478"/>
                </a:lnTo>
                <a:lnTo>
                  <a:pt x="72528" y="17363"/>
                </a:lnTo>
                <a:lnTo>
                  <a:pt x="73521" y="19992"/>
                </a:lnTo>
                <a:lnTo>
                  <a:pt x="73521" y="26541"/>
                </a:lnTo>
                <a:lnTo>
                  <a:pt x="72528" y="29120"/>
                </a:lnTo>
                <a:lnTo>
                  <a:pt x="68659" y="32990"/>
                </a:lnTo>
                <a:lnTo>
                  <a:pt x="66278" y="33932"/>
                </a:lnTo>
                <a:close/>
              </a:path>
              <a:path w="1435100" h="189864">
                <a:moveTo>
                  <a:pt x="201602" y="186332"/>
                </a:moveTo>
                <a:lnTo>
                  <a:pt x="194458" y="186332"/>
                </a:lnTo>
                <a:lnTo>
                  <a:pt x="194495" y="47773"/>
                </a:lnTo>
                <a:lnTo>
                  <a:pt x="207555" y="9574"/>
                </a:lnTo>
                <a:lnTo>
                  <a:pt x="214103" y="5804"/>
                </a:lnTo>
                <a:lnTo>
                  <a:pt x="220652" y="1934"/>
                </a:lnTo>
                <a:lnTo>
                  <a:pt x="228837" y="0"/>
                </a:lnTo>
                <a:lnTo>
                  <a:pt x="243918" y="0"/>
                </a:lnTo>
                <a:lnTo>
                  <a:pt x="249227" y="496"/>
                </a:lnTo>
                <a:lnTo>
                  <a:pt x="260041" y="2480"/>
                </a:lnTo>
                <a:lnTo>
                  <a:pt x="265895" y="4514"/>
                </a:lnTo>
                <a:lnTo>
                  <a:pt x="271239" y="7143"/>
                </a:lnTo>
                <a:lnTo>
                  <a:pt x="238660" y="7143"/>
                </a:lnTo>
                <a:lnTo>
                  <a:pt x="229339" y="7850"/>
                </a:lnTo>
                <a:lnTo>
                  <a:pt x="202132" y="39132"/>
                </a:lnTo>
                <a:lnTo>
                  <a:pt x="201602" y="47773"/>
                </a:lnTo>
                <a:lnTo>
                  <a:pt x="201602" y="186332"/>
                </a:lnTo>
                <a:close/>
              </a:path>
              <a:path w="1435100" h="189864">
                <a:moveTo>
                  <a:pt x="269021" y="13692"/>
                </a:moveTo>
                <a:lnTo>
                  <a:pt x="263266" y="10814"/>
                </a:lnTo>
                <a:lnTo>
                  <a:pt x="258206" y="9028"/>
                </a:lnTo>
                <a:lnTo>
                  <a:pt x="253840" y="8334"/>
                </a:lnTo>
                <a:lnTo>
                  <a:pt x="249574" y="7540"/>
                </a:lnTo>
                <a:lnTo>
                  <a:pt x="244514" y="7143"/>
                </a:lnTo>
                <a:lnTo>
                  <a:pt x="271239" y="7143"/>
                </a:lnTo>
                <a:lnTo>
                  <a:pt x="272146" y="7590"/>
                </a:lnTo>
                <a:lnTo>
                  <a:pt x="269021" y="13692"/>
                </a:lnTo>
                <a:close/>
              </a:path>
              <a:path w="1435100" h="189864">
                <a:moveTo>
                  <a:pt x="194458" y="72032"/>
                </a:moveTo>
                <a:lnTo>
                  <a:pt x="157400" y="72032"/>
                </a:lnTo>
                <a:lnTo>
                  <a:pt x="157400" y="65930"/>
                </a:lnTo>
                <a:lnTo>
                  <a:pt x="194458" y="65037"/>
                </a:lnTo>
                <a:lnTo>
                  <a:pt x="194458" y="72032"/>
                </a:lnTo>
                <a:close/>
              </a:path>
              <a:path w="1435100" h="189864">
                <a:moveTo>
                  <a:pt x="259942" y="72032"/>
                </a:moveTo>
                <a:lnTo>
                  <a:pt x="201602" y="72032"/>
                </a:lnTo>
                <a:lnTo>
                  <a:pt x="201602" y="65037"/>
                </a:lnTo>
                <a:lnTo>
                  <a:pt x="259942" y="65037"/>
                </a:lnTo>
                <a:lnTo>
                  <a:pt x="259942" y="72032"/>
                </a:lnTo>
                <a:close/>
              </a:path>
              <a:path w="1435100" h="189864">
                <a:moveTo>
                  <a:pt x="476362" y="89296"/>
                </a:moveTo>
                <a:lnTo>
                  <a:pt x="468182" y="89296"/>
                </a:lnTo>
                <a:lnTo>
                  <a:pt x="473651" y="83604"/>
                </a:lnTo>
                <a:lnTo>
                  <a:pt x="509677" y="62396"/>
                </a:lnTo>
                <a:lnTo>
                  <a:pt x="516848" y="61912"/>
                </a:lnTo>
                <a:lnTo>
                  <a:pt x="527294" y="62656"/>
                </a:lnTo>
                <a:lnTo>
                  <a:pt x="536308" y="64889"/>
                </a:lnTo>
                <a:lnTo>
                  <a:pt x="543889" y="68609"/>
                </a:lnTo>
                <a:lnTo>
                  <a:pt x="544416" y="69056"/>
                </a:lnTo>
                <a:lnTo>
                  <a:pt x="516848" y="69056"/>
                </a:lnTo>
                <a:lnTo>
                  <a:pt x="510170" y="69512"/>
                </a:lnTo>
                <a:lnTo>
                  <a:pt x="480390" y="85529"/>
                </a:lnTo>
                <a:lnTo>
                  <a:pt x="476362" y="89296"/>
                </a:lnTo>
                <a:close/>
              </a:path>
              <a:path w="1435100" h="189864">
                <a:moveTo>
                  <a:pt x="467140" y="186332"/>
                </a:moveTo>
                <a:lnTo>
                  <a:pt x="459550" y="186332"/>
                </a:lnTo>
                <a:lnTo>
                  <a:pt x="459550" y="65037"/>
                </a:lnTo>
                <a:lnTo>
                  <a:pt x="466098" y="65037"/>
                </a:lnTo>
                <a:lnTo>
                  <a:pt x="467140" y="89296"/>
                </a:lnTo>
                <a:lnTo>
                  <a:pt x="476362" y="89296"/>
                </a:lnTo>
                <a:lnTo>
                  <a:pt x="474004" y="91501"/>
                </a:lnTo>
                <a:lnTo>
                  <a:pt x="467140" y="98524"/>
                </a:lnTo>
                <a:lnTo>
                  <a:pt x="467140" y="186332"/>
                </a:lnTo>
                <a:close/>
              </a:path>
              <a:path w="1435100" h="189864">
                <a:moveTo>
                  <a:pt x="561050" y="186332"/>
                </a:moveTo>
                <a:lnTo>
                  <a:pt x="553460" y="186332"/>
                </a:lnTo>
                <a:lnTo>
                  <a:pt x="553412" y="110728"/>
                </a:lnTo>
                <a:lnTo>
                  <a:pt x="552921" y="101528"/>
                </a:lnTo>
                <a:lnTo>
                  <a:pt x="525852" y="69716"/>
                </a:lnTo>
                <a:lnTo>
                  <a:pt x="516848" y="69056"/>
                </a:lnTo>
                <a:lnTo>
                  <a:pt x="544416" y="69056"/>
                </a:lnTo>
                <a:lnTo>
                  <a:pt x="561050" y="110728"/>
                </a:lnTo>
                <a:lnTo>
                  <a:pt x="561050" y="186332"/>
                </a:lnTo>
                <a:close/>
              </a:path>
              <a:path w="1435100" h="189864">
                <a:moveTo>
                  <a:pt x="859628" y="170557"/>
                </a:moveTo>
                <a:lnTo>
                  <a:pt x="767801" y="106114"/>
                </a:lnTo>
                <a:lnTo>
                  <a:pt x="767801" y="97928"/>
                </a:lnTo>
                <a:lnTo>
                  <a:pt x="859628" y="33486"/>
                </a:lnTo>
                <a:lnTo>
                  <a:pt x="859628" y="42564"/>
                </a:lnTo>
                <a:lnTo>
                  <a:pt x="775838" y="101500"/>
                </a:lnTo>
                <a:lnTo>
                  <a:pt x="775838" y="102542"/>
                </a:lnTo>
                <a:lnTo>
                  <a:pt x="859628" y="161478"/>
                </a:lnTo>
                <a:lnTo>
                  <a:pt x="859628" y="170557"/>
                </a:lnTo>
                <a:close/>
              </a:path>
              <a:path w="1435100" h="189864">
                <a:moveTo>
                  <a:pt x="1015987" y="80664"/>
                </a:moveTo>
                <a:lnTo>
                  <a:pt x="913444" y="80664"/>
                </a:lnTo>
                <a:lnTo>
                  <a:pt x="913444" y="73521"/>
                </a:lnTo>
                <a:lnTo>
                  <a:pt x="1015987" y="73521"/>
                </a:lnTo>
                <a:lnTo>
                  <a:pt x="1015987" y="80664"/>
                </a:lnTo>
                <a:close/>
              </a:path>
              <a:path w="1435100" h="189864">
                <a:moveTo>
                  <a:pt x="1015987" y="131564"/>
                </a:moveTo>
                <a:lnTo>
                  <a:pt x="913444" y="131564"/>
                </a:lnTo>
                <a:lnTo>
                  <a:pt x="913444" y="124420"/>
                </a:lnTo>
                <a:lnTo>
                  <a:pt x="1015987" y="124420"/>
                </a:lnTo>
                <a:lnTo>
                  <a:pt x="1015987" y="131564"/>
                </a:lnTo>
                <a:close/>
              </a:path>
              <a:path w="1435100" h="189864">
                <a:moveTo>
                  <a:pt x="1269470" y="189309"/>
                </a:moveTo>
                <a:lnTo>
                  <a:pt x="1233956" y="173580"/>
                </a:lnTo>
                <a:lnTo>
                  <a:pt x="1216152" y="129331"/>
                </a:lnTo>
                <a:lnTo>
                  <a:pt x="1214552" y="104626"/>
                </a:lnTo>
                <a:lnTo>
                  <a:pt x="1215445" y="85566"/>
                </a:lnTo>
                <a:lnTo>
                  <a:pt x="1228840" y="42564"/>
                </a:lnTo>
                <a:lnTo>
                  <a:pt x="1269470" y="20835"/>
                </a:lnTo>
                <a:lnTo>
                  <a:pt x="1281878" y="22193"/>
                </a:lnTo>
                <a:lnTo>
                  <a:pt x="1292761" y="26268"/>
                </a:lnTo>
                <a:lnTo>
                  <a:pt x="1294915" y="27830"/>
                </a:lnTo>
                <a:lnTo>
                  <a:pt x="1269470" y="27830"/>
                </a:lnTo>
                <a:lnTo>
                  <a:pt x="1262689" y="28370"/>
                </a:lnTo>
                <a:lnTo>
                  <a:pt x="1231742" y="54266"/>
                </a:lnTo>
                <a:lnTo>
                  <a:pt x="1223100" y="92552"/>
                </a:lnTo>
                <a:lnTo>
                  <a:pt x="1222738" y="104626"/>
                </a:lnTo>
                <a:lnTo>
                  <a:pt x="1223111" y="116830"/>
                </a:lnTo>
                <a:lnTo>
                  <a:pt x="1231742" y="155302"/>
                </a:lnTo>
                <a:lnTo>
                  <a:pt x="1262689" y="181756"/>
                </a:lnTo>
                <a:lnTo>
                  <a:pt x="1269470" y="182314"/>
                </a:lnTo>
                <a:lnTo>
                  <a:pt x="1294692" y="182314"/>
                </a:lnTo>
                <a:lnTo>
                  <a:pt x="1292798" y="183616"/>
                </a:lnTo>
                <a:lnTo>
                  <a:pt x="1285692" y="186779"/>
                </a:lnTo>
                <a:lnTo>
                  <a:pt x="1277916" y="188676"/>
                </a:lnTo>
                <a:lnTo>
                  <a:pt x="1269470" y="189309"/>
                </a:lnTo>
                <a:close/>
              </a:path>
              <a:path w="1435100" h="189864">
                <a:moveTo>
                  <a:pt x="1294692" y="182314"/>
                </a:moveTo>
                <a:lnTo>
                  <a:pt x="1269470" y="182314"/>
                </a:lnTo>
                <a:lnTo>
                  <a:pt x="1276241" y="181756"/>
                </a:lnTo>
                <a:lnTo>
                  <a:pt x="1282567" y="180082"/>
                </a:lnTo>
                <a:lnTo>
                  <a:pt x="1310249" y="147191"/>
                </a:lnTo>
                <a:lnTo>
                  <a:pt x="1316202" y="104626"/>
                </a:lnTo>
                <a:lnTo>
                  <a:pt x="1315830" y="92552"/>
                </a:lnTo>
                <a:lnTo>
                  <a:pt x="1307049" y="54266"/>
                </a:lnTo>
                <a:lnTo>
                  <a:pt x="1276241" y="28370"/>
                </a:lnTo>
                <a:lnTo>
                  <a:pt x="1269470" y="27830"/>
                </a:lnTo>
                <a:lnTo>
                  <a:pt x="1294915" y="27830"/>
                </a:lnTo>
                <a:lnTo>
                  <a:pt x="1320667" y="68870"/>
                </a:lnTo>
                <a:lnTo>
                  <a:pt x="1324238" y="104626"/>
                </a:lnTo>
                <a:lnTo>
                  <a:pt x="1323838" y="117462"/>
                </a:lnTo>
                <a:lnTo>
                  <a:pt x="1314332" y="159069"/>
                </a:lnTo>
                <a:lnTo>
                  <a:pt x="1299235" y="179189"/>
                </a:lnTo>
                <a:lnTo>
                  <a:pt x="1294692" y="182314"/>
                </a:lnTo>
                <a:close/>
              </a:path>
              <a:path w="1435100" h="189864">
                <a:moveTo>
                  <a:pt x="1272843" y="116830"/>
                </a:moveTo>
                <a:lnTo>
                  <a:pt x="1266195" y="116830"/>
                </a:lnTo>
                <a:lnTo>
                  <a:pt x="1263169" y="115540"/>
                </a:lnTo>
                <a:lnTo>
                  <a:pt x="1257613" y="110380"/>
                </a:lnTo>
                <a:lnTo>
                  <a:pt x="1256224" y="106759"/>
                </a:lnTo>
                <a:lnTo>
                  <a:pt x="1256224" y="97135"/>
                </a:lnTo>
                <a:lnTo>
                  <a:pt x="1257613" y="93464"/>
                </a:lnTo>
                <a:lnTo>
                  <a:pt x="1260391" y="91082"/>
                </a:lnTo>
                <a:lnTo>
                  <a:pt x="1263169" y="88602"/>
                </a:lnTo>
                <a:lnTo>
                  <a:pt x="1266195" y="87362"/>
                </a:lnTo>
                <a:lnTo>
                  <a:pt x="1272843" y="87362"/>
                </a:lnTo>
                <a:lnTo>
                  <a:pt x="1275869" y="88602"/>
                </a:lnTo>
                <a:lnTo>
                  <a:pt x="1278548" y="91082"/>
                </a:lnTo>
                <a:lnTo>
                  <a:pt x="1281326" y="93464"/>
                </a:lnTo>
                <a:lnTo>
                  <a:pt x="1282715" y="97135"/>
                </a:lnTo>
                <a:lnTo>
                  <a:pt x="1282715" y="106759"/>
                </a:lnTo>
                <a:lnTo>
                  <a:pt x="1281326" y="110380"/>
                </a:lnTo>
                <a:lnTo>
                  <a:pt x="1278548" y="112960"/>
                </a:lnTo>
                <a:lnTo>
                  <a:pt x="1275869" y="115540"/>
                </a:lnTo>
                <a:lnTo>
                  <a:pt x="1272843" y="116830"/>
                </a:lnTo>
                <a:close/>
              </a:path>
              <a:path w="1435100" h="189864">
                <a:moveTo>
                  <a:pt x="1425183" y="91231"/>
                </a:moveTo>
                <a:lnTo>
                  <a:pt x="1418535" y="91231"/>
                </a:lnTo>
                <a:lnTo>
                  <a:pt x="1415509" y="89991"/>
                </a:lnTo>
                <a:lnTo>
                  <a:pt x="1412731" y="87510"/>
                </a:lnTo>
                <a:lnTo>
                  <a:pt x="1409953" y="84931"/>
                </a:lnTo>
                <a:lnTo>
                  <a:pt x="1408564" y="81309"/>
                </a:lnTo>
                <a:lnTo>
                  <a:pt x="1408564" y="71685"/>
                </a:lnTo>
                <a:lnTo>
                  <a:pt x="1409953" y="68014"/>
                </a:lnTo>
                <a:lnTo>
                  <a:pt x="1412731" y="65633"/>
                </a:lnTo>
                <a:lnTo>
                  <a:pt x="1415509" y="63152"/>
                </a:lnTo>
                <a:lnTo>
                  <a:pt x="1418535" y="61912"/>
                </a:lnTo>
                <a:lnTo>
                  <a:pt x="1425183" y="61912"/>
                </a:lnTo>
                <a:lnTo>
                  <a:pt x="1428209" y="63152"/>
                </a:lnTo>
                <a:lnTo>
                  <a:pt x="1430888" y="65633"/>
                </a:lnTo>
                <a:lnTo>
                  <a:pt x="1433666" y="68014"/>
                </a:lnTo>
                <a:lnTo>
                  <a:pt x="1435055" y="71685"/>
                </a:lnTo>
                <a:lnTo>
                  <a:pt x="1435055" y="81309"/>
                </a:lnTo>
                <a:lnTo>
                  <a:pt x="1433666" y="84931"/>
                </a:lnTo>
                <a:lnTo>
                  <a:pt x="1428209" y="89991"/>
                </a:lnTo>
                <a:lnTo>
                  <a:pt x="1425183" y="91231"/>
                </a:lnTo>
                <a:close/>
              </a:path>
              <a:path w="1435100" h="189864">
                <a:moveTo>
                  <a:pt x="1425183" y="189309"/>
                </a:moveTo>
                <a:lnTo>
                  <a:pt x="1418535" y="189309"/>
                </a:lnTo>
                <a:lnTo>
                  <a:pt x="1415509" y="188069"/>
                </a:lnTo>
                <a:lnTo>
                  <a:pt x="1412731" y="185588"/>
                </a:lnTo>
                <a:lnTo>
                  <a:pt x="1409953" y="183008"/>
                </a:lnTo>
                <a:lnTo>
                  <a:pt x="1408564" y="179387"/>
                </a:lnTo>
                <a:lnTo>
                  <a:pt x="1408564" y="169763"/>
                </a:lnTo>
                <a:lnTo>
                  <a:pt x="1409953" y="166092"/>
                </a:lnTo>
                <a:lnTo>
                  <a:pt x="1412731" y="163710"/>
                </a:lnTo>
                <a:lnTo>
                  <a:pt x="1415509" y="161230"/>
                </a:lnTo>
                <a:lnTo>
                  <a:pt x="1418535" y="159990"/>
                </a:lnTo>
                <a:lnTo>
                  <a:pt x="1425183" y="159990"/>
                </a:lnTo>
                <a:lnTo>
                  <a:pt x="1428209" y="161230"/>
                </a:lnTo>
                <a:lnTo>
                  <a:pt x="1430888" y="163710"/>
                </a:lnTo>
                <a:lnTo>
                  <a:pt x="1433666" y="166092"/>
                </a:lnTo>
                <a:lnTo>
                  <a:pt x="1435055" y="169763"/>
                </a:lnTo>
                <a:lnTo>
                  <a:pt x="1435055" y="179387"/>
                </a:lnTo>
                <a:lnTo>
                  <a:pt x="1433666" y="183009"/>
                </a:lnTo>
                <a:lnTo>
                  <a:pt x="1428209" y="188069"/>
                </a:lnTo>
                <a:lnTo>
                  <a:pt x="1425183" y="1893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32497" y="2762397"/>
            <a:ext cx="848360" cy="165100"/>
          </a:xfrm>
          <a:custGeom>
            <a:avLst/>
            <a:gdLst/>
            <a:ahLst/>
            <a:cxnLst/>
            <a:rect l="l" t="t" r="r" b="b"/>
            <a:pathLst>
              <a:path w="848360" h="165100">
                <a:moveTo>
                  <a:pt x="17190" y="70991"/>
                </a:moveTo>
                <a:lnTo>
                  <a:pt x="8185" y="70991"/>
                </a:lnTo>
                <a:lnTo>
                  <a:pt x="13413" y="64079"/>
                </a:lnTo>
                <a:lnTo>
                  <a:pt x="48666" y="39885"/>
                </a:lnTo>
                <a:lnTo>
                  <a:pt x="66228" y="37504"/>
                </a:lnTo>
                <a:lnTo>
                  <a:pt x="70197" y="37504"/>
                </a:lnTo>
                <a:lnTo>
                  <a:pt x="74314" y="37851"/>
                </a:lnTo>
                <a:lnTo>
                  <a:pt x="82946" y="39240"/>
                </a:lnTo>
                <a:lnTo>
                  <a:pt x="87064" y="40580"/>
                </a:lnTo>
                <a:lnTo>
                  <a:pt x="90933" y="42564"/>
                </a:lnTo>
                <a:lnTo>
                  <a:pt x="90037" y="45094"/>
                </a:lnTo>
                <a:lnTo>
                  <a:pt x="65186" y="45094"/>
                </a:lnTo>
                <a:lnTo>
                  <a:pt x="57456" y="45653"/>
                </a:lnTo>
                <a:lnTo>
                  <a:pt x="21282" y="66042"/>
                </a:lnTo>
                <a:lnTo>
                  <a:pt x="17190" y="70991"/>
                </a:lnTo>
                <a:close/>
              </a:path>
              <a:path w="848360" h="165100">
                <a:moveTo>
                  <a:pt x="7590" y="161925"/>
                </a:moveTo>
                <a:lnTo>
                  <a:pt x="0" y="161925"/>
                </a:lnTo>
                <a:lnTo>
                  <a:pt x="0" y="40630"/>
                </a:lnTo>
                <a:lnTo>
                  <a:pt x="6548" y="40630"/>
                </a:lnTo>
                <a:lnTo>
                  <a:pt x="7590" y="70991"/>
                </a:lnTo>
                <a:lnTo>
                  <a:pt x="17190" y="70991"/>
                </a:lnTo>
                <a:lnTo>
                  <a:pt x="14399" y="74367"/>
                </a:lnTo>
                <a:lnTo>
                  <a:pt x="7590" y="84236"/>
                </a:lnTo>
                <a:lnTo>
                  <a:pt x="7590" y="161925"/>
                </a:lnTo>
                <a:close/>
              </a:path>
              <a:path w="848360" h="165100">
                <a:moveTo>
                  <a:pt x="88403" y="49708"/>
                </a:moveTo>
                <a:lnTo>
                  <a:pt x="83839" y="48021"/>
                </a:lnTo>
                <a:lnTo>
                  <a:pt x="80069" y="46831"/>
                </a:lnTo>
                <a:lnTo>
                  <a:pt x="74116" y="45442"/>
                </a:lnTo>
                <a:lnTo>
                  <a:pt x="70147" y="45094"/>
                </a:lnTo>
                <a:lnTo>
                  <a:pt x="90037" y="45094"/>
                </a:lnTo>
                <a:lnTo>
                  <a:pt x="88403" y="49708"/>
                </a:lnTo>
                <a:close/>
              </a:path>
              <a:path w="848360" h="165100">
                <a:moveTo>
                  <a:pt x="192970" y="164901"/>
                </a:moveTo>
                <a:lnTo>
                  <a:pt x="154265" y="153106"/>
                </a:lnTo>
                <a:lnTo>
                  <a:pt x="131578" y="119918"/>
                </a:lnTo>
                <a:lnTo>
                  <a:pt x="129420" y="101500"/>
                </a:lnTo>
                <a:lnTo>
                  <a:pt x="129950" y="91947"/>
                </a:lnTo>
                <a:lnTo>
                  <a:pt x="147837" y="54657"/>
                </a:lnTo>
                <a:lnTo>
                  <a:pt x="182226" y="37988"/>
                </a:lnTo>
                <a:lnTo>
                  <a:pt x="189993" y="37504"/>
                </a:lnTo>
                <a:lnTo>
                  <a:pt x="197844" y="37923"/>
                </a:lnTo>
                <a:lnTo>
                  <a:pt x="205173" y="39179"/>
                </a:lnTo>
                <a:lnTo>
                  <a:pt x="211982" y="41271"/>
                </a:lnTo>
                <a:lnTo>
                  <a:pt x="218270" y="44201"/>
                </a:lnTo>
                <a:lnTo>
                  <a:pt x="218966" y="44648"/>
                </a:lnTo>
                <a:lnTo>
                  <a:pt x="189993" y="44648"/>
                </a:lnTo>
                <a:lnTo>
                  <a:pt x="183445" y="45067"/>
                </a:lnTo>
                <a:lnTo>
                  <a:pt x="149261" y="64740"/>
                </a:lnTo>
                <a:lnTo>
                  <a:pt x="137975" y="94357"/>
                </a:lnTo>
                <a:lnTo>
                  <a:pt x="132099" y="94357"/>
                </a:lnTo>
                <a:lnTo>
                  <a:pt x="132099" y="101500"/>
                </a:lnTo>
                <a:lnTo>
                  <a:pt x="137630" y="101500"/>
                </a:lnTo>
                <a:lnTo>
                  <a:pt x="138089" y="109797"/>
                </a:lnTo>
                <a:lnTo>
                  <a:pt x="159632" y="147637"/>
                </a:lnTo>
                <a:lnTo>
                  <a:pt x="192970" y="157906"/>
                </a:lnTo>
                <a:lnTo>
                  <a:pt x="225932" y="157906"/>
                </a:lnTo>
                <a:lnTo>
                  <a:pt x="220056" y="160436"/>
                </a:lnTo>
                <a:lnTo>
                  <a:pt x="214401" y="162390"/>
                </a:lnTo>
                <a:lnTo>
                  <a:pt x="208001" y="163785"/>
                </a:lnTo>
                <a:lnTo>
                  <a:pt x="200857" y="164622"/>
                </a:lnTo>
                <a:lnTo>
                  <a:pt x="192970" y="164901"/>
                </a:lnTo>
                <a:close/>
              </a:path>
              <a:path w="848360" h="165100">
                <a:moveTo>
                  <a:pt x="243720" y="98524"/>
                </a:moveTo>
                <a:lnTo>
                  <a:pt x="236576" y="98524"/>
                </a:lnTo>
                <a:lnTo>
                  <a:pt x="241190" y="94357"/>
                </a:lnTo>
                <a:lnTo>
                  <a:pt x="236311" y="94357"/>
                </a:lnTo>
                <a:lnTo>
                  <a:pt x="223479" y="57894"/>
                </a:lnTo>
                <a:lnTo>
                  <a:pt x="189993" y="44648"/>
                </a:lnTo>
                <a:lnTo>
                  <a:pt x="218966" y="44648"/>
                </a:lnTo>
                <a:lnTo>
                  <a:pt x="242046" y="77130"/>
                </a:lnTo>
                <a:lnTo>
                  <a:pt x="243720" y="94357"/>
                </a:lnTo>
                <a:lnTo>
                  <a:pt x="241190" y="94357"/>
                </a:lnTo>
                <a:lnTo>
                  <a:pt x="236576" y="98524"/>
                </a:lnTo>
                <a:lnTo>
                  <a:pt x="243720" y="98524"/>
                </a:lnTo>
                <a:close/>
              </a:path>
              <a:path w="848360" h="165100">
                <a:moveTo>
                  <a:pt x="137630" y="101500"/>
                </a:moveTo>
                <a:lnTo>
                  <a:pt x="132099" y="101500"/>
                </a:lnTo>
                <a:lnTo>
                  <a:pt x="132099" y="94357"/>
                </a:lnTo>
                <a:lnTo>
                  <a:pt x="137975" y="94357"/>
                </a:lnTo>
                <a:lnTo>
                  <a:pt x="137663" y="100012"/>
                </a:lnTo>
                <a:lnTo>
                  <a:pt x="137630" y="101500"/>
                </a:lnTo>
                <a:close/>
              </a:path>
              <a:path w="848360" h="165100">
                <a:moveTo>
                  <a:pt x="243273" y="101500"/>
                </a:moveTo>
                <a:lnTo>
                  <a:pt x="137630" y="101500"/>
                </a:lnTo>
                <a:lnTo>
                  <a:pt x="137663" y="100012"/>
                </a:lnTo>
                <a:lnTo>
                  <a:pt x="137975" y="94357"/>
                </a:lnTo>
                <a:lnTo>
                  <a:pt x="236311" y="94357"/>
                </a:lnTo>
                <a:lnTo>
                  <a:pt x="236576" y="98524"/>
                </a:lnTo>
                <a:lnTo>
                  <a:pt x="243720" y="98524"/>
                </a:lnTo>
                <a:lnTo>
                  <a:pt x="243571" y="100012"/>
                </a:lnTo>
                <a:lnTo>
                  <a:pt x="243273" y="101500"/>
                </a:lnTo>
                <a:close/>
              </a:path>
              <a:path w="848360" h="165100">
                <a:moveTo>
                  <a:pt x="225932" y="157906"/>
                </a:moveTo>
                <a:lnTo>
                  <a:pt x="201602" y="157906"/>
                </a:lnTo>
                <a:lnTo>
                  <a:pt x="209341" y="156666"/>
                </a:lnTo>
                <a:lnTo>
                  <a:pt x="216187" y="154185"/>
                </a:lnTo>
                <a:lnTo>
                  <a:pt x="223033" y="151606"/>
                </a:lnTo>
                <a:lnTo>
                  <a:pt x="229333" y="148282"/>
                </a:lnTo>
                <a:lnTo>
                  <a:pt x="235088" y="144214"/>
                </a:lnTo>
                <a:lnTo>
                  <a:pt x="238660" y="150762"/>
                </a:lnTo>
                <a:lnTo>
                  <a:pt x="233234" y="154223"/>
                </a:lnTo>
                <a:lnTo>
                  <a:pt x="227200" y="157360"/>
                </a:lnTo>
                <a:lnTo>
                  <a:pt x="225932" y="157906"/>
                </a:lnTo>
                <a:close/>
              </a:path>
              <a:path w="848360" h="165100">
                <a:moveTo>
                  <a:pt x="394572" y="47625"/>
                </a:moveTo>
                <a:lnTo>
                  <a:pt x="282802" y="47625"/>
                </a:lnTo>
                <a:lnTo>
                  <a:pt x="282802" y="41523"/>
                </a:lnTo>
                <a:lnTo>
                  <a:pt x="320455" y="40630"/>
                </a:lnTo>
                <a:lnTo>
                  <a:pt x="321497" y="0"/>
                </a:lnTo>
                <a:lnTo>
                  <a:pt x="328045" y="0"/>
                </a:lnTo>
                <a:lnTo>
                  <a:pt x="328045" y="40630"/>
                </a:lnTo>
                <a:lnTo>
                  <a:pt x="394572" y="40630"/>
                </a:lnTo>
                <a:lnTo>
                  <a:pt x="394572" y="47625"/>
                </a:lnTo>
                <a:close/>
              </a:path>
              <a:path w="848360" h="165100">
                <a:moveTo>
                  <a:pt x="370015" y="164901"/>
                </a:moveTo>
                <a:lnTo>
                  <a:pt x="362574" y="164901"/>
                </a:lnTo>
                <a:lnTo>
                  <a:pt x="354900" y="164529"/>
                </a:lnTo>
                <a:lnTo>
                  <a:pt x="321695" y="135036"/>
                </a:lnTo>
                <a:lnTo>
                  <a:pt x="320455" y="126702"/>
                </a:lnTo>
                <a:lnTo>
                  <a:pt x="320455" y="47625"/>
                </a:lnTo>
                <a:lnTo>
                  <a:pt x="328045" y="47625"/>
                </a:lnTo>
                <a:lnTo>
                  <a:pt x="328092" y="126702"/>
                </a:lnTo>
                <a:lnTo>
                  <a:pt x="328988" y="133350"/>
                </a:lnTo>
                <a:lnTo>
                  <a:pt x="353594" y="157906"/>
                </a:lnTo>
                <a:lnTo>
                  <a:pt x="397643" y="157906"/>
                </a:lnTo>
                <a:lnTo>
                  <a:pt x="393530" y="159494"/>
                </a:lnTo>
                <a:lnTo>
                  <a:pt x="387874" y="161280"/>
                </a:lnTo>
                <a:lnTo>
                  <a:pt x="382219" y="162669"/>
                </a:lnTo>
                <a:lnTo>
                  <a:pt x="376563" y="164157"/>
                </a:lnTo>
                <a:lnTo>
                  <a:pt x="370015" y="164901"/>
                </a:lnTo>
                <a:close/>
              </a:path>
              <a:path w="848360" h="165100">
                <a:moveTo>
                  <a:pt x="397643" y="157906"/>
                </a:moveTo>
                <a:lnTo>
                  <a:pt x="369668" y="157906"/>
                </a:lnTo>
                <a:lnTo>
                  <a:pt x="375621" y="157311"/>
                </a:lnTo>
                <a:lnTo>
                  <a:pt x="386237" y="154930"/>
                </a:lnTo>
                <a:lnTo>
                  <a:pt x="391496" y="153292"/>
                </a:lnTo>
                <a:lnTo>
                  <a:pt x="396655" y="151209"/>
                </a:lnTo>
                <a:lnTo>
                  <a:pt x="399185" y="157311"/>
                </a:lnTo>
                <a:lnTo>
                  <a:pt x="397643" y="157906"/>
                </a:lnTo>
                <a:close/>
              </a:path>
              <a:path w="848360" h="165100">
                <a:moveTo>
                  <a:pt x="480832" y="164901"/>
                </a:moveTo>
                <a:lnTo>
                  <a:pt x="442890" y="146232"/>
                </a:lnTo>
                <a:lnTo>
                  <a:pt x="436779" y="116234"/>
                </a:lnTo>
                <a:lnTo>
                  <a:pt x="436779" y="40630"/>
                </a:lnTo>
                <a:lnTo>
                  <a:pt x="444369" y="40630"/>
                </a:lnTo>
                <a:lnTo>
                  <a:pt x="444425" y="116234"/>
                </a:lnTo>
                <a:lnTo>
                  <a:pt x="444909" y="125294"/>
                </a:lnTo>
                <a:lnTo>
                  <a:pt x="471893" y="157246"/>
                </a:lnTo>
                <a:lnTo>
                  <a:pt x="480832" y="157906"/>
                </a:lnTo>
                <a:lnTo>
                  <a:pt x="506284" y="157906"/>
                </a:lnTo>
                <a:lnTo>
                  <a:pt x="501538" y="160548"/>
                </a:lnTo>
                <a:lnTo>
                  <a:pt x="495045" y="162966"/>
                </a:lnTo>
                <a:lnTo>
                  <a:pt x="488143" y="164417"/>
                </a:lnTo>
                <a:lnTo>
                  <a:pt x="480832" y="164901"/>
                </a:lnTo>
                <a:close/>
              </a:path>
              <a:path w="848360" h="165100">
                <a:moveTo>
                  <a:pt x="506284" y="157906"/>
                </a:moveTo>
                <a:lnTo>
                  <a:pt x="480832" y="157906"/>
                </a:lnTo>
                <a:lnTo>
                  <a:pt x="487594" y="157450"/>
                </a:lnTo>
                <a:lnTo>
                  <a:pt x="494040" y="156083"/>
                </a:lnTo>
                <a:lnTo>
                  <a:pt x="530689" y="128438"/>
                </a:lnTo>
                <a:lnTo>
                  <a:pt x="530689" y="40630"/>
                </a:lnTo>
                <a:lnTo>
                  <a:pt x="538280" y="40630"/>
                </a:lnTo>
                <a:lnTo>
                  <a:pt x="538280" y="137517"/>
                </a:lnTo>
                <a:lnTo>
                  <a:pt x="529648" y="137517"/>
                </a:lnTo>
                <a:lnTo>
                  <a:pt x="524476" y="143154"/>
                </a:lnTo>
                <a:lnTo>
                  <a:pt x="519081" y="148307"/>
                </a:lnTo>
                <a:lnTo>
                  <a:pt x="513437" y="152995"/>
                </a:lnTo>
                <a:lnTo>
                  <a:pt x="507621" y="157162"/>
                </a:lnTo>
                <a:lnTo>
                  <a:pt x="506284" y="157906"/>
                </a:lnTo>
                <a:close/>
              </a:path>
              <a:path w="848360" h="165100">
                <a:moveTo>
                  <a:pt x="538280" y="161925"/>
                </a:moveTo>
                <a:lnTo>
                  <a:pt x="531731" y="161925"/>
                </a:lnTo>
                <a:lnTo>
                  <a:pt x="530689" y="137517"/>
                </a:lnTo>
                <a:lnTo>
                  <a:pt x="538280" y="137517"/>
                </a:lnTo>
                <a:lnTo>
                  <a:pt x="538280" y="161925"/>
                </a:lnTo>
                <a:close/>
              </a:path>
              <a:path w="848360" h="165100">
                <a:moveTo>
                  <a:pt x="626550" y="70991"/>
                </a:moveTo>
                <a:lnTo>
                  <a:pt x="617545" y="70991"/>
                </a:lnTo>
                <a:lnTo>
                  <a:pt x="622773" y="64079"/>
                </a:lnTo>
                <a:lnTo>
                  <a:pt x="658026" y="39885"/>
                </a:lnTo>
                <a:lnTo>
                  <a:pt x="675588" y="37504"/>
                </a:lnTo>
                <a:lnTo>
                  <a:pt x="679557" y="37504"/>
                </a:lnTo>
                <a:lnTo>
                  <a:pt x="683674" y="37851"/>
                </a:lnTo>
                <a:lnTo>
                  <a:pt x="692306" y="39240"/>
                </a:lnTo>
                <a:lnTo>
                  <a:pt x="696424" y="40580"/>
                </a:lnTo>
                <a:lnTo>
                  <a:pt x="700293" y="42564"/>
                </a:lnTo>
                <a:lnTo>
                  <a:pt x="699397" y="45094"/>
                </a:lnTo>
                <a:lnTo>
                  <a:pt x="674546" y="45094"/>
                </a:lnTo>
                <a:lnTo>
                  <a:pt x="666816" y="45653"/>
                </a:lnTo>
                <a:lnTo>
                  <a:pt x="630642" y="66042"/>
                </a:lnTo>
                <a:lnTo>
                  <a:pt x="626550" y="70991"/>
                </a:lnTo>
                <a:close/>
              </a:path>
              <a:path w="848360" h="165100">
                <a:moveTo>
                  <a:pt x="616950" y="161925"/>
                </a:moveTo>
                <a:lnTo>
                  <a:pt x="609359" y="161925"/>
                </a:lnTo>
                <a:lnTo>
                  <a:pt x="609359" y="40630"/>
                </a:lnTo>
                <a:lnTo>
                  <a:pt x="615908" y="40630"/>
                </a:lnTo>
                <a:lnTo>
                  <a:pt x="616950" y="70991"/>
                </a:lnTo>
                <a:lnTo>
                  <a:pt x="626550" y="70991"/>
                </a:lnTo>
                <a:lnTo>
                  <a:pt x="623759" y="74367"/>
                </a:lnTo>
                <a:lnTo>
                  <a:pt x="616950" y="84236"/>
                </a:lnTo>
                <a:lnTo>
                  <a:pt x="616950" y="161925"/>
                </a:lnTo>
                <a:close/>
              </a:path>
              <a:path w="848360" h="165100">
                <a:moveTo>
                  <a:pt x="697763" y="49708"/>
                </a:moveTo>
                <a:lnTo>
                  <a:pt x="693199" y="48021"/>
                </a:lnTo>
                <a:lnTo>
                  <a:pt x="689429" y="46831"/>
                </a:lnTo>
                <a:lnTo>
                  <a:pt x="683476" y="45442"/>
                </a:lnTo>
                <a:lnTo>
                  <a:pt x="679507" y="45094"/>
                </a:lnTo>
                <a:lnTo>
                  <a:pt x="699397" y="45094"/>
                </a:lnTo>
                <a:lnTo>
                  <a:pt x="697763" y="49708"/>
                </a:lnTo>
                <a:close/>
              </a:path>
              <a:path w="848360" h="165100">
                <a:moveTo>
                  <a:pt x="763331" y="64889"/>
                </a:moveTo>
                <a:lnTo>
                  <a:pt x="755151" y="64889"/>
                </a:lnTo>
                <a:lnTo>
                  <a:pt x="760620" y="59196"/>
                </a:lnTo>
                <a:lnTo>
                  <a:pt x="796646" y="37988"/>
                </a:lnTo>
                <a:lnTo>
                  <a:pt x="803818" y="37504"/>
                </a:lnTo>
                <a:lnTo>
                  <a:pt x="814264" y="38248"/>
                </a:lnTo>
                <a:lnTo>
                  <a:pt x="823277" y="40481"/>
                </a:lnTo>
                <a:lnTo>
                  <a:pt x="830858" y="44201"/>
                </a:lnTo>
                <a:lnTo>
                  <a:pt x="831385" y="44648"/>
                </a:lnTo>
                <a:lnTo>
                  <a:pt x="803818" y="44648"/>
                </a:lnTo>
                <a:lnTo>
                  <a:pt x="797139" y="45104"/>
                </a:lnTo>
                <a:lnTo>
                  <a:pt x="767360" y="61121"/>
                </a:lnTo>
                <a:lnTo>
                  <a:pt x="763331" y="64889"/>
                </a:lnTo>
                <a:close/>
              </a:path>
              <a:path w="848360" h="165100">
                <a:moveTo>
                  <a:pt x="754109" y="161925"/>
                </a:moveTo>
                <a:lnTo>
                  <a:pt x="746519" y="161925"/>
                </a:lnTo>
                <a:lnTo>
                  <a:pt x="746519" y="40630"/>
                </a:lnTo>
                <a:lnTo>
                  <a:pt x="753067" y="40630"/>
                </a:lnTo>
                <a:lnTo>
                  <a:pt x="754109" y="64889"/>
                </a:lnTo>
                <a:lnTo>
                  <a:pt x="763331" y="64889"/>
                </a:lnTo>
                <a:lnTo>
                  <a:pt x="760974" y="67093"/>
                </a:lnTo>
                <a:lnTo>
                  <a:pt x="754109" y="74116"/>
                </a:lnTo>
                <a:lnTo>
                  <a:pt x="754109" y="161925"/>
                </a:lnTo>
                <a:close/>
              </a:path>
              <a:path w="848360" h="165100">
                <a:moveTo>
                  <a:pt x="848020" y="161925"/>
                </a:moveTo>
                <a:lnTo>
                  <a:pt x="840430" y="161925"/>
                </a:lnTo>
                <a:lnTo>
                  <a:pt x="840382" y="86320"/>
                </a:lnTo>
                <a:lnTo>
                  <a:pt x="839890" y="77120"/>
                </a:lnTo>
                <a:lnTo>
                  <a:pt x="812822" y="45308"/>
                </a:lnTo>
                <a:lnTo>
                  <a:pt x="803818" y="44648"/>
                </a:lnTo>
                <a:lnTo>
                  <a:pt x="831385" y="44648"/>
                </a:lnTo>
                <a:lnTo>
                  <a:pt x="848020" y="86320"/>
                </a:lnTo>
                <a:lnTo>
                  <a:pt x="848020" y="1619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60116" y="3043979"/>
            <a:ext cx="1132840" cy="241935"/>
          </a:xfrm>
          <a:custGeom>
            <a:avLst/>
            <a:gdLst/>
            <a:ahLst/>
            <a:cxnLst/>
            <a:rect l="l" t="t" r="r" b="b"/>
            <a:pathLst>
              <a:path w="1132839" h="241935">
                <a:moveTo>
                  <a:pt x="18636" y="82004"/>
                </a:moveTo>
                <a:lnTo>
                  <a:pt x="8036" y="82004"/>
                </a:lnTo>
                <a:lnTo>
                  <a:pt x="12920" y="77651"/>
                </a:lnTo>
                <a:lnTo>
                  <a:pt x="48638" y="61103"/>
                </a:lnTo>
                <a:lnTo>
                  <a:pt x="54768" y="60721"/>
                </a:lnTo>
                <a:lnTo>
                  <a:pt x="63158" y="61196"/>
                </a:lnTo>
                <a:lnTo>
                  <a:pt x="70767" y="62619"/>
                </a:lnTo>
                <a:lnTo>
                  <a:pt x="77595" y="64991"/>
                </a:lnTo>
                <a:lnTo>
                  <a:pt x="82828" y="67865"/>
                </a:lnTo>
                <a:lnTo>
                  <a:pt x="47575" y="67865"/>
                </a:lnTo>
                <a:lnTo>
                  <a:pt x="40133" y="69800"/>
                </a:lnTo>
                <a:lnTo>
                  <a:pt x="31998" y="73669"/>
                </a:lnTo>
                <a:lnTo>
                  <a:pt x="25896" y="76971"/>
                </a:lnTo>
                <a:lnTo>
                  <a:pt x="19794" y="81074"/>
                </a:lnTo>
                <a:lnTo>
                  <a:pt x="18636" y="82004"/>
                </a:lnTo>
                <a:close/>
              </a:path>
              <a:path w="1132839" h="241935">
                <a:moveTo>
                  <a:pt x="7590" y="241548"/>
                </a:moveTo>
                <a:lnTo>
                  <a:pt x="0" y="241548"/>
                </a:lnTo>
                <a:lnTo>
                  <a:pt x="0" y="63847"/>
                </a:lnTo>
                <a:lnTo>
                  <a:pt x="6548" y="63847"/>
                </a:lnTo>
                <a:lnTo>
                  <a:pt x="7590" y="82004"/>
                </a:lnTo>
                <a:lnTo>
                  <a:pt x="18636" y="82004"/>
                </a:lnTo>
                <a:lnTo>
                  <a:pt x="13692" y="85976"/>
                </a:lnTo>
                <a:lnTo>
                  <a:pt x="7590" y="91678"/>
                </a:lnTo>
                <a:lnTo>
                  <a:pt x="7590" y="161776"/>
                </a:lnTo>
                <a:lnTo>
                  <a:pt x="13329" y="166613"/>
                </a:lnTo>
                <a:lnTo>
                  <a:pt x="18668" y="170408"/>
                </a:lnTo>
                <a:lnTo>
                  <a:pt x="6994" y="170408"/>
                </a:lnTo>
                <a:lnTo>
                  <a:pt x="7590" y="195857"/>
                </a:lnTo>
                <a:lnTo>
                  <a:pt x="7590" y="241548"/>
                </a:lnTo>
                <a:close/>
              </a:path>
              <a:path w="1132839" h="241935">
                <a:moveTo>
                  <a:pt x="76230" y="181123"/>
                </a:moveTo>
                <a:lnTo>
                  <a:pt x="49708" y="181123"/>
                </a:lnTo>
                <a:lnTo>
                  <a:pt x="56647" y="180658"/>
                </a:lnTo>
                <a:lnTo>
                  <a:pt x="63177" y="179263"/>
                </a:lnTo>
                <a:lnTo>
                  <a:pt x="92273" y="152995"/>
                </a:lnTo>
                <a:lnTo>
                  <a:pt x="98524" y="122634"/>
                </a:lnTo>
                <a:lnTo>
                  <a:pt x="98245" y="115090"/>
                </a:lnTo>
                <a:lnTo>
                  <a:pt x="79920" y="75158"/>
                </a:lnTo>
                <a:lnTo>
                  <a:pt x="54322" y="67865"/>
                </a:lnTo>
                <a:lnTo>
                  <a:pt x="82828" y="67865"/>
                </a:lnTo>
                <a:lnTo>
                  <a:pt x="105109" y="105072"/>
                </a:lnTo>
                <a:lnTo>
                  <a:pt x="106560" y="122634"/>
                </a:lnTo>
                <a:lnTo>
                  <a:pt x="106058" y="132596"/>
                </a:lnTo>
                <a:lnTo>
                  <a:pt x="89371" y="170817"/>
                </a:lnTo>
                <a:lnTo>
                  <a:pt x="77688" y="180379"/>
                </a:lnTo>
                <a:lnTo>
                  <a:pt x="76230" y="181123"/>
                </a:lnTo>
                <a:close/>
              </a:path>
              <a:path w="1132839" h="241935">
                <a:moveTo>
                  <a:pt x="49262" y="188118"/>
                </a:moveTo>
                <a:lnTo>
                  <a:pt x="43507" y="188118"/>
                </a:lnTo>
                <a:lnTo>
                  <a:pt x="36710" y="186580"/>
                </a:lnTo>
                <a:lnTo>
                  <a:pt x="28872" y="183505"/>
                </a:lnTo>
                <a:lnTo>
                  <a:pt x="21133" y="180330"/>
                </a:lnTo>
                <a:lnTo>
                  <a:pt x="14039" y="175964"/>
                </a:lnTo>
                <a:lnTo>
                  <a:pt x="7590" y="170408"/>
                </a:lnTo>
                <a:lnTo>
                  <a:pt x="18668" y="170408"/>
                </a:lnTo>
                <a:lnTo>
                  <a:pt x="19087" y="170705"/>
                </a:lnTo>
                <a:lnTo>
                  <a:pt x="24863" y="174054"/>
                </a:lnTo>
                <a:lnTo>
                  <a:pt x="30658" y="176658"/>
                </a:lnTo>
                <a:lnTo>
                  <a:pt x="38496" y="179635"/>
                </a:lnTo>
                <a:lnTo>
                  <a:pt x="44846" y="181123"/>
                </a:lnTo>
                <a:lnTo>
                  <a:pt x="76230" y="181123"/>
                </a:lnTo>
                <a:lnTo>
                  <a:pt x="71056" y="183765"/>
                </a:lnTo>
                <a:lnTo>
                  <a:pt x="64107" y="186184"/>
                </a:lnTo>
                <a:lnTo>
                  <a:pt x="56843" y="187635"/>
                </a:lnTo>
                <a:lnTo>
                  <a:pt x="49262" y="188118"/>
                </a:lnTo>
                <a:close/>
              </a:path>
              <a:path w="1132839" h="241935">
                <a:moveTo>
                  <a:pt x="184711" y="94208"/>
                </a:moveTo>
                <a:lnTo>
                  <a:pt x="175705" y="94208"/>
                </a:lnTo>
                <a:lnTo>
                  <a:pt x="180933" y="87296"/>
                </a:lnTo>
                <a:lnTo>
                  <a:pt x="216187" y="63103"/>
                </a:lnTo>
                <a:lnTo>
                  <a:pt x="233748" y="60721"/>
                </a:lnTo>
                <a:lnTo>
                  <a:pt x="237717" y="60721"/>
                </a:lnTo>
                <a:lnTo>
                  <a:pt x="241835" y="61069"/>
                </a:lnTo>
                <a:lnTo>
                  <a:pt x="250467" y="62458"/>
                </a:lnTo>
                <a:lnTo>
                  <a:pt x="254584" y="63797"/>
                </a:lnTo>
                <a:lnTo>
                  <a:pt x="258454" y="65781"/>
                </a:lnTo>
                <a:lnTo>
                  <a:pt x="257558" y="68312"/>
                </a:lnTo>
                <a:lnTo>
                  <a:pt x="232707" y="68312"/>
                </a:lnTo>
                <a:lnTo>
                  <a:pt x="224977" y="68870"/>
                </a:lnTo>
                <a:lnTo>
                  <a:pt x="188802" y="89259"/>
                </a:lnTo>
                <a:lnTo>
                  <a:pt x="184711" y="94208"/>
                </a:lnTo>
                <a:close/>
              </a:path>
              <a:path w="1132839" h="241935">
                <a:moveTo>
                  <a:pt x="175110" y="185142"/>
                </a:moveTo>
                <a:lnTo>
                  <a:pt x="167520" y="185142"/>
                </a:lnTo>
                <a:lnTo>
                  <a:pt x="167520" y="63847"/>
                </a:lnTo>
                <a:lnTo>
                  <a:pt x="174068" y="63847"/>
                </a:lnTo>
                <a:lnTo>
                  <a:pt x="175110" y="94208"/>
                </a:lnTo>
                <a:lnTo>
                  <a:pt x="184711" y="94208"/>
                </a:lnTo>
                <a:lnTo>
                  <a:pt x="181919" y="97584"/>
                </a:lnTo>
                <a:lnTo>
                  <a:pt x="175110" y="107453"/>
                </a:lnTo>
                <a:lnTo>
                  <a:pt x="175110" y="185142"/>
                </a:lnTo>
                <a:close/>
              </a:path>
              <a:path w="1132839" h="241935">
                <a:moveTo>
                  <a:pt x="255924" y="72925"/>
                </a:moveTo>
                <a:lnTo>
                  <a:pt x="251360" y="71239"/>
                </a:lnTo>
                <a:lnTo>
                  <a:pt x="247589" y="70048"/>
                </a:lnTo>
                <a:lnTo>
                  <a:pt x="241636" y="68659"/>
                </a:lnTo>
                <a:lnTo>
                  <a:pt x="237668" y="68312"/>
                </a:lnTo>
                <a:lnTo>
                  <a:pt x="257558" y="68312"/>
                </a:lnTo>
                <a:lnTo>
                  <a:pt x="255924" y="72925"/>
                </a:lnTo>
                <a:close/>
              </a:path>
              <a:path w="1132839" h="241935">
                <a:moveTo>
                  <a:pt x="372099" y="185142"/>
                </a:moveTo>
                <a:lnTo>
                  <a:pt x="364508" y="185142"/>
                </a:lnTo>
                <a:lnTo>
                  <a:pt x="364508" y="70842"/>
                </a:lnTo>
                <a:lnTo>
                  <a:pt x="302149" y="70842"/>
                </a:lnTo>
                <a:lnTo>
                  <a:pt x="302149" y="63847"/>
                </a:lnTo>
                <a:lnTo>
                  <a:pt x="372099" y="63847"/>
                </a:lnTo>
                <a:lnTo>
                  <a:pt x="372099" y="185142"/>
                </a:lnTo>
                <a:close/>
              </a:path>
              <a:path w="1132839" h="241935">
                <a:moveTo>
                  <a:pt x="368428" y="32742"/>
                </a:moveTo>
                <a:lnTo>
                  <a:pt x="362871" y="32742"/>
                </a:lnTo>
                <a:lnTo>
                  <a:pt x="360490" y="31799"/>
                </a:lnTo>
                <a:lnTo>
                  <a:pt x="358406" y="29914"/>
                </a:lnTo>
                <a:lnTo>
                  <a:pt x="356422" y="27929"/>
                </a:lnTo>
                <a:lnTo>
                  <a:pt x="355430" y="25350"/>
                </a:lnTo>
                <a:lnTo>
                  <a:pt x="355430" y="18801"/>
                </a:lnTo>
                <a:lnTo>
                  <a:pt x="356422" y="16172"/>
                </a:lnTo>
                <a:lnTo>
                  <a:pt x="358406" y="14287"/>
                </a:lnTo>
                <a:lnTo>
                  <a:pt x="360490" y="12402"/>
                </a:lnTo>
                <a:lnTo>
                  <a:pt x="362871" y="11459"/>
                </a:lnTo>
                <a:lnTo>
                  <a:pt x="368428" y="11459"/>
                </a:lnTo>
                <a:lnTo>
                  <a:pt x="370809" y="12402"/>
                </a:lnTo>
                <a:lnTo>
                  <a:pt x="372694" y="14287"/>
                </a:lnTo>
                <a:lnTo>
                  <a:pt x="374678" y="16172"/>
                </a:lnTo>
                <a:lnTo>
                  <a:pt x="375670" y="18801"/>
                </a:lnTo>
                <a:lnTo>
                  <a:pt x="375670" y="25350"/>
                </a:lnTo>
                <a:lnTo>
                  <a:pt x="374678" y="27930"/>
                </a:lnTo>
                <a:lnTo>
                  <a:pt x="370809" y="31799"/>
                </a:lnTo>
                <a:lnTo>
                  <a:pt x="368428" y="32742"/>
                </a:lnTo>
                <a:close/>
              </a:path>
              <a:path w="1132839" h="241935">
                <a:moveTo>
                  <a:pt x="473832" y="88106"/>
                </a:moveTo>
                <a:lnTo>
                  <a:pt x="465651" y="88106"/>
                </a:lnTo>
                <a:lnTo>
                  <a:pt x="471121" y="82413"/>
                </a:lnTo>
                <a:lnTo>
                  <a:pt x="507147" y="61205"/>
                </a:lnTo>
                <a:lnTo>
                  <a:pt x="514318" y="60721"/>
                </a:lnTo>
                <a:lnTo>
                  <a:pt x="524764" y="61466"/>
                </a:lnTo>
                <a:lnTo>
                  <a:pt x="533778" y="63698"/>
                </a:lnTo>
                <a:lnTo>
                  <a:pt x="541358" y="67419"/>
                </a:lnTo>
                <a:lnTo>
                  <a:pt x="541885" y="67865"/>
                </a:lnTo>
                <a:lnTo>
                  <a:pt x="514318" y="67865"/>
                </a:lnTo>
                <a:lnTo>
                  <a:pt x="507640" y="68321"/>
                </a:lnTo>
                <a:lnTo>
                  <a:pt x="477860" y="84338"/>
                </a:lnTo>
                <a:lnTo>
                  <a:pt x="473832" y="88106"/>
                </a:lnTo>
                <a:close/>
              </a:path>
              <a:path w="1132839" h="241935">
                <a:moveTo>
                  <a:pt x="464610" y="185142"/>
                </a:moveTo>
                <a:lnTo>
                  <a:pt x="457019" y="185142"/>
                </a:lnTo>
                <a:lnTo>
                  <a:pt x="457019" y="63847"/>
                </a:lnTo>
                <a:lnTo>
                  <a:pt x="463568" y="63847"/>
                </a:lnTo>
                <a:lnTo>
                  <a:pt x="464610" y="88106"/>
                </a:lnTo>
                <a:lnTo>
                  <a:pt x="473832" y="88106"/>
                </a:lnTo>
                <a:lnTo>
                  <a:pt x="471474" y="90310"/>
                </a:lnTo>
                <a:lnTo>
                  <a:pt x="464610" y="97333"/>
                </a:lnTo>
                <a:lnTo>
                  <a:pt x="464610" y="185142"/>
                </a:lnTo>
                <a:close/>
              </a:path>
              <a:path w="1132839" h="241935">
                <a:moveTo>
                  <a:pt x="558520" y="185142"/>
                </a:moveTo>
                <a:lnTo>
                  <a:pt x="550930" y="185142"/>
                </a:lnTo>
                <a:lnTo>
                  <a:pt x="550882" y="109537"/>
                </a:lnTo>
                <a:lnTo>
                  <a:pt x="550390" y="100337"/>
                </a:lnTo>
                <a:lnTo>
                  <a:pt x="523322" y="68526"/>
                </a:lnTo>
                <a:lnTo>
                  <a:pt x="514318" y="67865"/>
                </a:lnTo>
                <a:lnTo>
                  <a:pt x="541885" y="67865"/>
                </a:lnTo>
                <a:lnTo>
                  <a:pt x="558520" y="109537"/>
                </a:lnTo>
                <a:lnTo>
                  <a:pt x="558520" y="185142"/>
                </a:lnTo>
                <a:close/>
              </a:path>
              <a:path w="1132839" h="241935">
                <a:moveTo>
                  <a:pt x="714432" y="70842"/>
                </a:moveTo>
                <a:lnTo>
                  <a:pt x="602662" y="70842"/>
                </a:lnTo>
                <a:lnTo>
                  <a:pt x="602662" y="64740"/>
                </a:lnTo>
                <a:lnTo>
                  <a:pt x="640316" y="63847"/>
                </a:lnTo>
                <a:lnTo>
                  <a:pt x="641357" y="23217"/>
                </a:lnTo>
                <a:lnTo>
                  <a:pt x="647906" y="23217"/>
                </a:lnTo>
                <a:lnTo>
                  <a:pt x="647906" y="63847"/>
                </a:lnTo>
                <a:lnTo>
                  <a:pt x="714432" y="63847"/>
                </a:lnTo>
                <a:lnTo>
                  <a:pt x="714432" y="70842"/>
                </a:lnTo>
                <a:close/>
              </a:path>
              <a:path w="1132839" h="241935">
                <a:moveTo>
                  <a:pt x="689875" y="188118"/>
                </a:moveTo>
                <a:lnTo>
                  <a:pt x="682434" y="188118"/>
                </a:lnTo>
                <a:lnTo>
                  <a:pt x="674760" y="187746"/>
                </a:lnTo>
                <a:lnTo>
                  <a:pt x="641556" y="158253"/>
                </a:lnTo>
                <a:lnTo>
                  <a:pt x="640316" y="149919"/>
                </a:lnTo>
                <a:lnTo>
                  <a:pt x="640316" y="70842"/>
                </a:lnTo>
                <a:lnTo>
                  <a:pt x="647906" y="70842"/>
                </a:lnTo>
                <a:lnTo>
                  <a:pt x="647953" y="149919"/>
                </a:lnTo>
                <a:lnTo>
                  <a:pt x="648848" y="156567"/>
                </a:lnTo>
                <a:lnTo>
                  <a:pt x="673455" y="181123"/>
                </a:lnTo>
                <a:lnTo>
                  <a:pt x="717503" y="181123"/>
                </a:lnTo>
                <a:lnTo>
                  <a:pt x="713390" y="182711"/>
                </a:lnTo>
                <a:lnTo>
                  <a:pt x="707735" y="184497"/>
                </a:lnTo>
                <a:lnTo>
                  <a:pt x="702079" y="185886"/>
                </a:lnTo>
                <a:lnTo>
                  <a:pt x="696424" y="187374"/>
                </a:lnTo>
                <a:lnTo>
                  <a:pt x="689875" y="188118"/>
                </a:lnTo>
                <a:close/>
              </a:path>
              <a:path w="1132839" h="241935">
                <a:moveTo>
                  <a:pt x="717503" y="181123"/>
                </a:moveTo>
                <a:lnTo>
                  <a:pt x="689528" y="181123"/>
                </a:lnTo>
                <a:lnTo>
                  <a:pt x="695481" y="180528"/>
                </a:lnTo>
                <a:lnTo>
                  <a:pt x="706098" y="178147"/>
                </a:lnTo>
                <a:lnTo>
                  <a:pt x="711356" y="176510"/>
                </a:lnTo>
                <a:lnTo>
                  <a:pt x="716516" y="174426"/>
                </a:lnTo>
                <a:lnTo>
                  <a:pt x="719046" y="180528"/>
                </a:lnTo>
                <a:lnTo>
                  <a:pt x="717503" y="181123"/>
                </a:lnTo>
                <a:close/>
              </a:path>
              <a:path w="1132839" h="241935">
                <a:moveTo>
                  <a:pt x="851740" y="229046"/>
                </a:moveTo>
                <a:lnTo>
                  <a:pt x="816747" y="194611"/>
                </a:lnTo>
                <a:lnTo>
                  <a:pt x="796042" y="149907"/>
                </a:lnTo>
                <a:lnTo>
                  <a:pt x="792060" y="114597"/>
                </a:lnTo>
                <a:lnTo>
                  <a:pt x="793056" y="96328"/>
                </a:lnTo>
                <a:lnTo>
                  <a:pt x="807985" y="48220"/>
                </a:lnTo>
                <a:lnTo>
                  <a:pt x="838625" y="10269"/>
                </a:lnTo>
                <a:lnTo>
                  <a:pt x="851740" y="0"/>
                </a:lnTo>
                <a:lnTo>
                  <a:pt x="856056" y="5953"/>
                </a:lnTo>
                <a:lnTo>
                  <a:pt x="843015" y="16705"/>
                </a:lnTo>
                <a:lnTo>
                  <a:pt x="831723" y="28277"/>
                </a:lnTo>
                <a:lnTo>
                  <a:pt x="808394" y="67884"/>
                </a:lnTo>
                <a:lnTo>
                  <a:pt x="800692" y="114597"/>
                </a:lnTo>
                <a:lnTo>
                  <a:pt x="801548" y="130940"/>
                </a:lnTo>
                <a:lnTo>
                  <a:pt x="814385" y="175170"/>
                </a:lnTo>
                <a:lnTo>
                  <a:pt x="843015" y="212312"/>
                </a:lnTo>
                <a:lnTo>
                  <a:pt x="856056" y="223242"/>
                </a:lnTo>
                <a:lnTo>
                  <a:pt x="851740" y="229046"/>
                </a:lnTo>
                <a:close/>
              </a:path>
              <a:path w="1132839" h="241935">
                <a:moveTo>
                  <a:pt x="999616" y="181123"/>
                </a:moveTo>
                <a:lnTo>
                  <a:pt x="968362" y="181123"/>
                </a:lnTo>
                <a:lnTo>
                  <a:pt x="977654" y="180630"/>
                </a:lnTo>
                <a:lnTo>
                  <a:pt x="985737" y="179151"/>
                </a:lnTo>
                <a:lnTo>
                  <a:pt x="992611" y="176686"/>
                </a:lnTo>
                <a:lnTo>
                  <a:pt x="998276" y="173235"/>
                </a:lnTo>
                <a:lnTo>
                  <a:pt x="1005023" y="167977"/>
                </a:lnTo>
                <a:lnTo>
                  <a:pt x="1008396" y="161974"/>
                </a:lnTo>
                <a:lnTo>
                  <a:pt x="1008396" y="152350"/>
                </a:lnTo>
                <a:lnTo>
                  <a:pt x="1007950" y="149572"/>
                </a:lnTo>
                <a:lnTo>
                  <a:pt x="1007057" y="146893"/>
                </a:lnTo>
                <a:lnTo>
                  <a:pt x="1006164" y="144115"/>
                </a:lnTo>
                <a:lnTo>
                  <a:pt x="1004279" y="141535"/>
                </a:lnTo>
                <a:lnTo>
                  <a:pt x="1001401" y="139154"/>
                </a:lnTo>
                <a:lnTo>
                  <a:pt x="998524" y="136673"/>
                </a:lnTo>
                <a:lnTo>
                  <a:pt x="994059" y="134342"/>
                </a:lnTo>
                <a:lnTo>
                  <a:pt x="988007" y="132159"/>
                </a:lnTo>
                <a:lnTo>
                  <a:pt x="981955" y="129877"/>
                </a:lnTo>
                <a:lnTo>
                  <a:pt x="973868" y="127744"/>
                </a:lnTo>
                <a:lnTo>
                  <a:pt x="963748" y="125759"/>
                </a:lnTo>
                <a:lnTo>
                  <a:pt x="952911" y="123248"/>
                </a:lnTo>
                <a:lnTo>
                  <a:pt x="914932" y="101004"/>
                </a:lnTo>
                <a:lnTo>
                  <a:pt x="914932" y="83740"/>
                </a:lnTo>
                <a:lnTo>
                  <a:pt x="949972" y="61307"/>
                </a:lnTo>
                <a:lnTo>
                  <a:pt x="961218" y="60721"/>
                </a:lnTo>
                <a:lnTo>
                  <a:pt x="968957" y="60721"/>
                </a:lnTo>
                <a:lnTo>
                  <a:pt x="977043" y="62110"/>
                </a:lnTo>
                <a:lnTo>
                  <a:pt x="985477" y="64889"/>
                </a:lnTo>
                <a:lnTo>
                  <a:pt x="994010" y="67567"/>
                </a:lnTo>
                <a:lnTo>
                  <a:pt x="994614" y="67865"/>
                </a:lnTo>
                <a:lnTo>
                  <a:pt x="951048" y="67865"/>
                </a:lnTo>
                <a:lnTo>
                  <a:pt x="943458" y="69006"/>
                </a:lnTo>
                <a:lnTo>
                  <a:pt x="932643" y="73570"/>
                </a:lnTo>
                <a:lnTo>
                  <a:pt x="928823" y="76547"/>
                </a:lnTo>
                <a:lnTo>
                  <a:pt x="926541" y="80218"/>
                </a:lnTo>
                <a:lnTo>
                  <a:pt x="924259" y="83790"/>
                </a:lnTo>
                <a:lnTo>
                  <a:pt x="923118" y="87610"/>
                </a:lnTo>
                <a:lnTo>
                  <a:pt x="923118" y="98424"/>
                </a:lnTo>
                <a:lnTo>
                  <a:pt x="974798" y="120532"/>
                </a:lnTo>
                <a:lnTo>
                  <a:pt x="983542" y="122857"/>
                </a:lnTo>
                <a:lnTo>
                  <a:pt x="1012415" y="139451"/>
                </a:lnTo>
                <a:lnTo>
                  <a:pt x="1015193" y="143718"/>
                </a:lnTo>
                <a:lnTo>
                  <a:pt x="1016582" y="148778"/>
                </a:lnTo>
                <a:lnTo>
                  <a:pt x="1016582" y="160585"/>
                </a:lnTo>
                <a:lnTo>
                  <a:pt x="1014647" y="166092"/>
                </a:lnTo>
                <a:lnTo>
                  <a:pt x="1010778" y="171152"/>
                </a:lnTo>
                <a:lnTo>
                  <a:pt x="1007007" y="176212"/>
                </a:lnTo>
                <a:lnTo>
                  <a:pt x="1001451" y="180330"/>
                </a:lnTo>
                <a:lnTo>
                  <a:pt x="999616" y="181123"/>
                </a:lnTo>
                <a:close/>
              </a:path>
              <a:path w="1132839" h="241935">
                <a:moveTo>
                  <a:pt x="1002294" y="81557"/>
                </a:moveTo>
                <a:lnTo>
                  <a:pt x="997036" y="77489"/>
                </a:lnTo>
                <a:lnTo>
                  <a:pt x="990884" y="74215"/>
                </a:lnTo>
                <a:lnTo>
                  <a:pt x="983840" y="71735"/>
                </a:lnTo>
                <a:lnTo>
                  <a:pt x="976894" y="69155"/>
                </a:lnTo>
                <a:lnTo>
                  <a:pt x="969205" y="67865"/>
                </a:lnTo>
                <a:lnTo>
                  <a:pt x="994614" y="67865"/>
                </a:lnTo>
                <a:lnTo>
                  <a:pt x="1001153" y="71090"/>
                </a:lnTo>
                <a:lnTo>
                  <a:pt x="1006908" y="75455"/>
                </a:lnTo>
                <a:lnTo>
                  <a:pt x="1002294" y="81557"/>
                </a:lnTo>
                <a:close/>
              </a:path>
              <a:path w="1132839" h="241935">
                <a:moveTo>
                  <a:pt x="967766" y="188118"/>
                </a:moveTo>
                <a:lnTo>
                  <a:pt x="926299" y="179300"/>
                </a:lnTo>
                <a:lnTo>
                  <a:pt x="907937" y="168919"/>
                </a:lnTo>
                <a:lnTo>
                  <a:pt x="912402" y="162817"/>
                </a:lnTo>
                <a:lnTo>
                  <a:pt x="917574" y="166594"/>
                </a:lnTo>
                <a:lnTo>
                  <a:pt x="923118" y="170036"/>
                </a:lnTo>
                <a:lnTo>
                  <a:pt x="968362" y="181123"/>
                </a:lnTo>
                <a:lnTo>
                  <a:pt x="999616" y="181123"/>
                </a:lnTo>
                <a:lnTo>
                  <a:pt x="994109" y="183505"/>
                </a:lnTo>
                <a:lnTo>
                  <a:pt x="988388" y="185523"/>
                </a:lnTo>
                <a:lnTo>
                  <a:pt x="982091" y="186965"/>
                </a:lnTo>
                <a:lnTo>
                  <a:pt x="975217" y="187830"/>
                </a:lnTo>
                <a:lnTo>
                  <a:pt x="967766" y="188118"/>
                </a:lnTo>
                <a:close/>
              </a:path>
              <a:path w="1132839" h="241935">
                <a:moveTo>
                  <a:pt x="1072630" y="229046"/>
                </a:moveTo>
                <a:lnTo>
                  <a:pt x="1068314" y="223242"/>
                </a:lnTo>
                <a:lnTo>
                  <a:pt x="1081411" y="212312"/>
                </a:lnTo>
                <a:lnTo>
                  <a:pt x="1092722" y="200657"/>
                </a:lnTo>
                <a:lnTo>
                  <a:pt x="1115976" y="161227"/>
                </a:lnTo>
                <a:lnTo>
                  <a:pt x="1123678" y="114597"/>
                </a:lnTo>
                <a:lnTo>
                  <a:pt x="1122822" y="98245"/>
                </a:lnTo>
                <a:lnTo>
                  <a:pt x="1109986" y="53875"/>
                </a:lnTo>
                <a:lnTo>
                  <a:pt x="1081411" y="16705"/>
                </a:lnTo>
                <a:lnTo>
                  <a:pt x="1068314" y="5953"/>
                </a:lnTo>
                <a:lnTo>
                  <a:pt x="1072630" y="0"/>
                </a:lnTo>
                <a:lnTo>
                  <a:pt x="1107735" y="34379"/>
                </a:lnTo>
                <a:lnTo>
                  <a:pt x="1128329" y="79176"/>
                </a:lnTo>
                <a:lnTo>
                  <a:pt x="1132310" y="114597"/>
                </a:lnTo>
                <a:lnTo>
                  <a:pt x="1131315" y="132801"/>
                </a:lnTo>
                <a:lnTo>
                  <a:pt x="1116386" y="180826"/>
                </a:lnTo>
                <a:lnTo>
                  <a:pt x="1085857" y="218721"/>
                </a:lnTo>
                <a:lnTo>
                  <a:pt x="1072630" y="2290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60116" y="3348779"/>
            <a:ext cx="2198690" cy="24154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662237" y="3573037"/>
            <a:ext cx="863663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4139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65991"/>
                </a:solidFill>
                <a:latin typeface="Times New Roman"/>
                <a:cs typeface="Times New Roman"/>
              </a:rPr>
              <a:t>If n </a:t>
            </a:r>
            <a:r>
              <a:rPr sz="1800" spc="-5" dirty="0">
                <a:solidFill>
                  <a:srgbClr val="265991"/>
                </a:solidFill>
                <a:latin typeface="Times New Roman"/>
                <a:cs typeface="Times New Roman"/>
              </a:rPr>
              <a:t>&lt;= </a:t>
            </a:r>
            <a:r>
              <a:rPr sz="1800" dirty="0">
                <a:solidFill>
                  <a:srgbClr val="265991"/>
                </a:solidFill>
                <a:latin typeface="Times New Roman"/>
                <a:cs typeface="Times New Roman"/>
              </a:rPr>
              <a:t>0 </a:t>
            </a:r>
            <a:r>
              <a:rPr sz="1800" spc="-5" dirty="0">
                <a:solidFill>
                  <a:srgbClr val="265991"/>
                </a:solidFill>
                <a:latin typeface="Times New Roman"/>
                <a:cs typeface="Times New Roman"/>
              </a:rPr>
              <a:t>the </a:t>
            </a:r>
            <a:r>
              <a:rPr sz="1800" b="1" spc="-5" dirty="0">
                <a:solidFill>
                  <a:srgbClr val="265991"/>
                </a:solidFill>
                <a:latin typeface="Times New Roman"/>
                <a:cs typeface="Times New Roman"/>
              </a:rPr>
              <a:t>return statement </a:t>
            </a:r>
            <a:r>
              <a:rPr sz="1800" spc="-5" dirty="0">
                <a:solidFill>
                  <a:srgbClr val="265991"/>
                </a:solidFill>
                <a:latin typeface="Times New Roman"/>
                <a:cs typeface="Times New Roman"/>
              </a:rPr>
              <a:t>exits the </a:t>
            </a:r>
            <a:r>
              <a:rPr sz="1800" dirty="0">
                <a:solidFill>
                  <a:srgbClr val="265991"/>
                </a:solidFill>
                <a:latin typeface="Times New Roman"/>
                <a:cs typeface="Times New Roman"/>
              </a:rPr>
              <a:t>function. </a:t>
            </a:r>
            <a:r>
              <a:rPr sz="1800" spc="-5" dirty="0">
                <a:solidFill>
                  <a:srgbClr val="265991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265991"/>
                </a:solidFill>
                <a:latin typeface="Times New Roman"/>
                <a:cs typeface="Times New Roman"/>
              </a:rPr>
              <a:t>flow of </a:t>
            </a:r>
            <a:r>
              <a:rPr sz="1800" spc="-5" dirty="0">
                <a:solidFill>
                  <a:srgbClr val="265991"/>
                </a:solidFill>
                <a:latin typeface="Times New Roman"/>
                <a:cs typeface="Times New Roman"/>
              </a:rPr>
              <a:t>execution immediately </a:t>
            </a:r>
            <a:r>
              <a:rPr sz="1800" dirty="0">
                <a:solidFill>
                  <a:srgbClr val="265991"/>
                </a:solidFill>
                <a:latin typeface="Times New Roman"/>
                <a:cs typeface="Times New Roman"/>
              </a:rPr>
              <a:t>returns </a:t>
            </a:r>
            <a:r>
              <a:rPr sz="1800" spc="-434" dirty="0">
                <a:solidFill>
                  <a:srgbClr val="26599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65991"/>
                </a:solidFill>
                <a:latin typeface="Times New Roman"/>
                <a:cs typeface="Times New Roman"/>
              </a:rPr>
              <a:t>to</a:t>
            </a:r>
            <a:r>
              <a:rPr sz="1800" spc="-10" dirty="0">
                <a:solidFill>
                  <a:srgbClr val="26599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65991"/>
                </a:solidFill>
                <a:latin typeface="Times New Roman"/>
                <a:cs typeface="Times New Roman"/>
              </a:rPr>
              <a:t>the caller, and the</a:t>
            </a:r>
            <a:r>
              <a:rPr sz="1800" spc="-10" dirty="0">
                <a:solidFill>
                  <a:srgbClr val="26599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65991"/>
                </a:solidFill>
                <a:latin typeface="Times New Roman"/>
                <a:cs typeface="Times New Roman"/>
              </a:rPr>
              <a:t>remaining </a:t>
            </a:r>
            <a:r>
              <a:rPr sz="1800" spc="-5" dirty="0">
                <a:solidFill>
                  <a:srgbClr val="265991"/>
                </a:solidFill>
                <a:latin typeface="Times New Roman"/>
                <a:cs typeface="Times New Roman"/>
              </a:rPr>
              <a:t>lines </a:t>
            </a:r>
            <a:r>
              <a:rPr sz="1800" dirty="0">
                <a:solidFill>
                  <a:srgbClr val="265991"/>
                </a:solidFill>
                <a:latin typeface="Times New Roman"/>
                <a:cs typeface="Times New Roman"/>
              </a:rPr>
              <a:t>of </a:t>
            </a:r>
            <a:r>
              <a:rPr sz="1800" spc="-5" dirty="0">
                <a:solidFill>
                  <a:srgbClr val="265991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265991"/>
                </a:solidFill>
                <a:latin typeface="Times New Roman"/>
                <a:cs typeface="Times New Roman"/>
              </a:rPr>
              <a:t>function</a:t>
            </a:r>
            <a:r>
              <a:rPr sz="1800" spc="-5" dirty="0">
                <a:solidFill>
                  <a:srgbClr val="26599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65991"/>
                </a:solidFill>
                <a:latin typeface="Times New Roman"/>
                <a:cs typeface="Times New Roman"/>
              </a:rPr>
              <a:t>don’t run.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265991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26599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65991"/>
                </a:solidFill>
                <a:latin typeface="Times New Roman"/>
                <a:cs typeface="Times New Roman"/>
              </a:rPr>
              <a:t>rest</a:t>
            </a:r>
            <a:r>
              <a:rPr sz="1800" spc="-5" dirty="0">
                <a:solidFill>
                  <a:srgbClr val="26599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65991"/>
                </a:solidFill>
                <a:latin typeface="Times New Roman"/>
                <a:cs typeface="Times New Roman"/>
              </a:rPr>
              <a:t>of </a:t>
            </a:r>
            <a:r>
              <a:rPr sz="1800" spc="-5" dirty="0">
                <a:solidFill>
                  <a:srgbClr val="265991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26599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65991"/>
                </a:solidFill>
                <a:latin typeface="Times New Roman"/>
                <a:cs typeface="Times New Roman"/>
              </a:rPr>
              <a:t>function </a:t>
            </a:r>
            <a:r>
              <a:rPr sz="1800" spc="-5" dirty="0">
                <a:solidFill>
                  <a:srgbClr val="265991"/>
                </a:solidFill>
                <a:latin typeface="Times New Roman"/>
                <a:cs typeface="Times New Roman"/>
              </a:rPr>
              <a:t>is</a:t>
            </a:r>
            <a:r>
              <a:rPr sz="1800" spc="-10" dirty="0">
                <a:solidFill>
                  <a:srgbClr val="26599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65991"/>
                </a:solidFill>
                <a:latin typeface="Times New Roman"/>
                <a:cs typeface="Times New Roman"/>
              </a:rPr>
              <a:t>similar to</a:t>
            </a:r>
            <a:r>
              <a:rPr sz="1800" spc="-10" dirty="0">
                <a:solidFill>
                  <a:srgbClr val="26599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65991"/>
                </a:solidFill>
                <a:latin typeface="Times New Roman"/>
                <a:cs typeface="Times New Roman"/>
              </a:rPr>
              <a:t>countdown: it</a:t>
            </a:r>
            <a:r>
              <a:rPr sz="1800" spc="-10" dirty="0">
                <a:solidFill>
                  <a:srgbClr val="26599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65991"/>
                </a:solidFill>
                <a:latin typeface="Times New Roman"/>
                <a:cs typeface="Times New Roman"/>
              </a:rPr>
              <a:t>displays s</a:t>
            </a:r>
            <a:r>
              <a:rPr sz="1800" spc="-10" dirty="0">
                <a:solidFill>
                  <a:srgbClr val="26599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65991"/>
                </a:solidFill>
                <a:latin typeface="Times New Roman"/>
                <a:cs typeface="Times New Roman"/>
              </a:rPr>
              <a:t>and then</a:t>
            </a:r>
            <a:r>
              <a:rPr sz="1800" spc="-10" dirty="0">
                <a:solidFill>
                  <a:srgbClr val="26599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65991"/>
                </a:solidFill>
                <a:latin typeface="Times New Roman"/>
                <a:cs typeface="Times New Roman"/>
              </a:rPr>
              <a:t>calls itself</a:t>
            </a:r>
            <a:r>
              <a:rPr sz="1800" spc="-10" dirty="0">
                <a:solidFill>
                  <a:srgbClr val="26599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65991"/>
                </a:solidFill>
                <a:latin typeface="Times New Roman"/>
                <a:cs typeface="Times New Roman"/>
              </a:rPr>
              <a:t>to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solidFill>
                  <a:srgbClr val="265991"/>
                </a:solidFill>
                <a:latin typeface="Times New Roman"/>
                <a:cs typeface="Times New Roman"/>
              </a:rPr>
              <a:t>display s n−1n−1 </a:t>
            </a:r>
            <a:r>
              <a:rPr sz="1800" spc="-5" dirty="0">
                <a:solidFill>
                  <a:srgbClr val="265991"/>
                </a:solidFill>
                <a:latin typeface="Times New Roman"/>
                <a:cs typeface="Times New Roman"/>
              </a:rPr>
              <a:t>additional times. So the </a:t>
            </a:r>
            <a:r>
              <a:rPr sz="1800" dirty="0">
                <a:solidFill>
                  <a:srgbClr val="265991"/>
                </a:solidFill>
                <a:latin typeface="Times New Roman"/>
                <a:cs typeface="Times New Roman"/>
              </a:rPr>
              <a:t>number of </a:t>
            </a:r>
            <a:r>
              <a:rPr sz="1800" spc="-5" dirty="0">
                <a:solidFill>
                  <a:srgbClr val="265991"/>
                </a:solidFill>
                <a:latin typeface="Times New Roman"/>
                <a:cs typeface="Times New Roman"/>
              </a:rPr>
              <a:t>lines </a:t>
            </a:r>
            <a:r>
              <a:rPr sz="1800" dirty="0">
                <a:solidFill>
                  <a:srgbClr val="265991"/>
                </a:solidFill>
                <a:latin typeface="Times New Roman"/>
                <a:cs typeface="Times New Roman"/>
              </a:rPr>
              <a:t>of output </a:t>
            </a:r>
            <a:r>
              <a:rPr sz="1800" spc="-5" dirty="0">
                <a:solidFill>
                  <a:srgbClr val="265991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265991"/>
                </a:solidFill>
                <a:latin typeface="Times New Roman"/>
                <a:cs typeface="Times New Roman"/>
              </a:rPr>
              <a:t>1+(n−1)1+(n−1), </a:t>
            </a:r>
            <a:r>
              <a:rPr sz="1800" spc="-5" dirty="0">
                <a:solidFill>
                  <a:srgbClr val="265991"/>
                </a:solidFill>
                <a:latin typeface="Times New Roman"/>
                <a:cs typeface="Times New Roman"/>
              </a:rPr>
              <a:t>which </a:t>
            </a:r>
            <a:r>
              <a:rPr sz="1800" spc="-434" dirty="0">
                <a:solidFill>
                  <a:srgbClr val="26599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65991"/>
                </a:solidFill>
                <a:latin typeface="Times New Roman"/>
                <a:cs typeface="Times New Roman"/>
              </a:rPr>
              <a:t>adds</a:t>
            </a:r>
            <a:r>
              <a:rPr sz="1800" spc="-10" dirty="0">
                <a:solidFill>
                  <a:srgbClr val="26599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65991"/>
                </a:solidFill>
                <a:latin typeface="Times New Roman"/>
                <a:cs typeface="Times New Roman"/>
              </a:rPr>
              <a:t>up </a:t>
            </a:r>
            <a:r>
              <a:rPr sz="1800" spc="-5" dirty="0">
                <a:solidFill>
                  <a:srgbClr val="265991"/>
                </a:solidFill>
                <a:latin typeface="Times New Roman"/>
                <a:cs typeface="Times New Roman"/>
              </a:rPr>
              <a:t>to </a:t>
            </a:r>
            <a:r>
              <a:rPr sz="1800" dirty="0">
                <a:solidFill>
                  <a:srgbClr val="265991"/>
                </a:solidFill>
                <a:latin typeface="Times New Roman"/>
                <a:cs typeface="Times New Roman"/>
              </a:rPr>
              <a:t>n.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265991"/>
                </a:solidFill>
                <a:latin typeface="Times New Roman"/>
                <a:cs typeface="Times New Roman"/>
              </a:rPr>
              <a:t>What</a:t>
            </a:r>
            <a:r>
              <a:rPr sz="1800" spc="-30" dirty="0">
                <a:solidFill>
                  <a:srgbClr val="26599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65991"/>
                </a:solidFill>
                <a:latin typeface="Times New Roman"/>
                <a:cs typeface="Times New Roman"/>
              </a:rPr>
              <a:t>is</a:t>
            </a:r>
            <a:r>
              <a:rPr sz="1800" spc="-25" dirty="0">
                <a:solidFill>
                  <a:srgbClr val="26599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65991"/>
                </a:solidFill>
                <a:latin typeface="Times New Roman"/>
                <a:cs typeface="Times New Roman"/>
              </a:rPr>
              <a:t>Infinite</a:t>
            </a:r>
            <a:r>
              <a:rPr sz="1800" spc="-20" dirty="0">
                <a:solidFill>
                  <a:srgbClr val="26599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65991"/>
                </a:solidFill>
                <a:latin typeface="Times New Roman"/>
                <a:cs typeface="Times New Roman"/>
              </a:rPr>
              <a:t>Recursion?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5706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168DBA"/>
                </a:solidFill>
                <a:latin typeface="Times New Roman"/>
                <a:cs typeface="Times New Roman"/>
              </a:rPr>
              <a:t>Example</a:t>
            </a:r>
            <a:r>
              <a:rPr sz="3600" spc="-3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factorial</a:t>
            </a:r>
            <a:r>
              <a:rPr sz="3600" spc="-2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168DBA"/>
                </a:solidFill>
                <a:latin typeface="Times New Roman"/>
                <a:cs typeface="Times New Roman"/>
              </a:rPr>
              <a:t>of</a:t>
            </a:r>
            <a:r>
              <a:rPr sz="3600" spc="-2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168DBA"/>
                </a:solidFill>
                <a:latin typeface="Times New Roman"/>
                <a:cs typeface="Times New Roman"/>
              </a:rPr>
              <a:t>a</a:t>
            </a:r>
            <a:r>
              <a:rPr sz="3600" spc="-3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Number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354" y="2149855"/>
            <a:ext cx="3084195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2759" marR="1256665" indent="-480695">
              <a:lnSpc>
                <a:spcPct val="100000"/>
              </a:lnSpc>
              <a:spcBef>
                <a:spcPts val="100"/>
              </a:spcBef>
              <a:tabLst>
                <a:tab pos="377825" algn="l"/>
              </a:tabLst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def</a:t>
            </a:r>
            <a:r>
              <a:rPr sz="1800" spc="-1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factorial(n):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if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==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0:</a:t>
            </a:r>
            <a:endParaRPr sz="1800">
              <a:latin typeface="Times New Roman"/>
              <a:cs typeface="Times New Roman"/>
            </a:endParaRPr>
          </a:p>
          <a:p>
            <a:pPr marL="949960">
              <a:lnSpc>
                <a:spcPct val="100000"/>
              </a:lnSpc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return</a:t>
            </a:r>
            <a:r>
              <a:rPr sz="1800" spc="-4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492759">
              <a:lnSpc>
                <a:spcPct val="100000"/>
              </a:lnSpc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else:</a:t>
            </a:r>
            <a:endParaRPr sz="1800">
              <a:latin typeface="Times New Roman"/>
              <a:cs typeface="Times New Roman"/>
            </a:endParaRPr>
          </a:p>
          <a:p>
            <a:pPr marL="949960" marR="5080">
              <a:lnSpc>
                <a:spcPct val="100000"/>
              </a:lnSpc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recurse</a:t>
            </a:r>
            <a:r>
              <a:rPr sz="1800" spc="-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5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factorial(n-1) </a:t>
            </a:r>
            <a:r>
              <a:rPr sz="1800" spc="-44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result = n * recurse </a:t>
            </a:r>
            <a:r>
              <a:rPr sz="18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return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result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5949" y="631221"/>
            <a:ext cx="56940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0" spc="-10" dirty="0">
                <a:latin typeface="Times New Roman"/>
                <a:cs typeface="Times New Roman"/>
              </a:rPr>
              <a:t>Example </a:t>
            </a:r>
            <a:r>
              <a:rPr sz="3600" b="0" dirty="0">
                <a:latin typeface="Times New Roman"/>
                <a:cs typeface="Times New Roman"/>
              </a:rPr>
              <a:t>of </a:t>
            </a:r>
            <a:r>
              <a:rPr sz="3600" b="0" spc="-5" dirty="0">
                <a:latin typeface="Times New Roman"/>
                <a:cs typeface="Times New Roman"/>
              </a:rPr>
              <a:t>Fibonnaci Number </a:t>
            </a:r>
            <a:r>
              <a:rPr sz="3600" b="0" spc="-885" dirty="0">
                <a:latin typeface="Times New Roman"/>
                <a:cs typeface="Times New Roman"/>
              </a:rPr>
              <a:t> </a:t>
            </a:r>
            <a:r>
              <a:rPr sz="3600" b="0" spc="-5" dirty="0">
                <a:latin typeface="Times New Roman"/>
                <a:cs typeface="Times New Roman"/>
              </a:rPr>
              <a:t>f0=0,</a:t>
            </a:r>
            <a:r>
              <a:rPr sz="3600" b="0" spc="-15" dirty="0">
                <a:latin typeface="Times New Roman"/>
                <a:cs typeface="Times New Roman"/>
              </a:rPr>
              <a:t> </a:t>
            </a:r>
            <a:r>
              <a:rPr sz="3600" b="0" spc="-5" dirty="0">
                <a:latin typeface="Times New Roman"/>
                <a:cs typeface="Times New Roman"/>
              </a:rPr>
              <a:t>f1=1,</a:t>
            </a:r>
            <a:r>
              <a:rPr sz="3600" b="0" spc="-15" dirty="0">
                <a:latin typeface="Times New Roman"/>
                <a:cs typeface="Times New Roman"/>
              </a:rPr>
              <a:t> </a:t>
            </a:r>
            <a:r>
              <a:rPr sz="3600" b="0" spc="-5" dirty="0">
                <a:latin typeface="Times New Roman"/>
                <a:cs typeface="Times New Roman"/>
              </a:rPr>
              <a:t>fn=</a:t>
            </a:r>
            <a:r>
              <a:rPr sz="3600" b="0" spc="-15" dirty="0">
                <a:latin typeface="Times New Roman"/>
                <a:cs typeface="Times New Roman"/>
              </a:rPr>
              <a:t> </a:t>
            </a:r>
            <a:r>
              <a:rPr sz="3600" b="0" spc="-5" dirty="0">
                <a:latin typeface="Times New Roman"/>
                <a:cs typeface="Times New Roman"/>
              </a:rPr>
              <a:t>f(n-2)+f(n-1)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2237" y="2022855"/>
            <a:ext cx="3713479" cy="295592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def</a:t>
            </a:r>
            <a:r>
              <a:rPr sz="1800" spc="-4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fib(n):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if</a:t>
            </a:r>
            <a:r>
              <a:rPr sz="18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(n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==</a:t>
            </a:r>
            <a:r>
              <a:rPr sz="18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0):</a:t>
            </a:r>
            <a:endParaRPr sz="1800">
              <a:latin typeface="Times New Roman"/>
              <a:cs typeface="Times New Roman"/>
            </a:endParaRPr>
          </a:p>
          <a:p>
            <a:pPr marL="984250">
              <a:lnSpc>
                <a:spcPct val="100000"/>
              </a:lnSpc>
              <a:spcBef>
                <a:spcPts val="1000"/>
              </a:spcBef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return</a:t>
            </a:r>
            <a:r>
              <a:rPr sz="1800" spc="-4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  <a:p>
            <a:pPr marR="1871980" algn="r">
              <a:lnSpc>
                <a:spcPct val="100000"/>
              </a:lnSpc>
              <a:spcBef>
                <a:spcPts val="990"/>
              </a:spcBef>
            </a:pPr>
            <a:r>
              <a:rPr sz="2000" spc="-5" dirty="0">
                <a:solidFill>
                  <a:srgbClr val="3E3E3E"/>
                </a:solidFill>
                <a:latin typeface="Times New Roman"/>
                <a:cs typeface="Times New Roman"/>
              </a:rPr>
              <a:t>elif</a:t>
            </a:r>
            <a:r>
              <a:rPr sz="20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E3E"/>
                </a:solidFill>
                <a:latin typeface="Times New Roman"/>
                <a:cs typeface="Times New Roman"/>
              </a:rPr>
              <a:t>(n</a:t>
            </a:r>
            <a:r>
              <a:rPr sz="20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Times New Roman"/>
                <a:cs typeface="Times New Roman"/>
              </a:rPr>
              <a:t>==</a:t>
            </a:r>
            <a:r>
              <a:rPr sz="20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E3E"/>
                </a:solidFill>
                <a:latin typeface="Times New Roman"/>
                <a:cs typeface="Times New Roman"/>
              </a:rPr>
              <a:t>1):</a:t>
            </a:r>
            <a:endParaRPr sz="2000">
              <a:latin typeface="Times New Roman"/>
              <a:cs typeface="Times New Roman"/>
            </a:endParaRPr>
          </a:p>
          <a:p>
            <a:pPr marR="1917700" algn="r">
              <a:lnSpc>
                <a:spcPct val="100000"/>
              </a:lnSpc>
              <a:spcBef>
                <a:spcPts val="1000"/>
              </a:spcBef>
            </a:pPr>
            <a:r>
              <a:rPr sz="2000" dirty="0">
                <a:solidFill>
                  <a:srgbClr val="3E3E3E"/>
                </a:solidFill>
                <a:latin typeface="Times New Roman"/>
                <a:cs typeface="Times New Roman"/>
              </a:rPr>
              <a:t>return</a:t>
            </a:r>
            <a:r>
              <a:rPr sz="2000" spc="-4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E3E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527050">
              <a:lnSpc>
                <a:spcPct val="100000"/>
              </a:lnSpc>
              <a:spcBef>
                <a:spcPts val="1000"/>
              </a:spcBef>
            </a:pPr>
            <a:r>
              <a:rPr sz="2000" spc="-5" dirty="0">
                <a:solidFill>
                  <a:srgbClr val="3E3E3E"/>
                </a:solidFill>
                <a:latin typeface="Times New Roman"/>
                <a:cs typeface="Times New Roman"/>
              </a:rPr>
              <a:t>else: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000"/>
              </a:spcBef>
            </a:pPr>
            <a:r>
              <a:rPr sz="2000" dirty="0">
                <a:solidFill>
                  <a:srgbClr val="3E3E3E"/>
                </a:solidFill>
                <a:latin typeface="Times New Roman"/>
                <a:cs typeface="Times New Roman"/>
              </a:rPr>
              <a:t>return</a:t>
            </a:r>
            <a:r>
              <a:rPr sz="20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E3E"/>
                </a:solidFill>
                <a:latin typeface="Times New Roman"/>
                <a:cs typeface="Times New Roman"/>
              </a:rPr>
              <a:t>fib(n</a:t>
            </a:r>
            <a:r>
              <a:rPr sz="20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E3E"/>
                </a:solidFill>
                <a:latin typeface="Times New Roman"/>
                <a:cs typeface="Times New Roman"/>
              </a:rPr>
              <a:t>-</a:t>
            </a:r>
            <a:r>
              <a:rPr sz="20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E3E"/>
                </a:solidFill>
                <a:latin typeface="Times New Roman"/>
                <a:cs typeface="Times New Roman"/>
              </a:rPr>
              <a:t>1)</a:t>
            </a:r>
            <a:r>
              <a:rPr sz="20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E3E"/>
                </a:solidFill>
                <a:latin typeface="Times New Roman"/>
                <a:cs typeface="Times New Roman"/>
              </a:rPr>
              <a:t>+</a:t>
            </a:r>
            <a:r>
              <a:rPr sz="20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E3E"/>
                </a:solidFill>
                <a:latin typeface="Times New Roman"/>
                <a:cs typeface="Times New Roman"/>
              </a:rPr>
              <a:t>fib(n</a:t>
            </a:r>
            <a:r>
              <a:rPr sz="20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E3E"/>
                </a:solidFill>
                <a:latin typeface="Times New Roman"/>
                <a:cs typeface="Times New Roman"/>
              </a:rPr>
              <a:t>-</a:t>
            </a:r>
            <a:r>
              <a:rPr sz="20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E3E"/>
                </a:solidFill>
                <a:latin typeface="Times New Roman"/>
                <a:cs typeface="Times New Roman"/>
              </a:rPr>
              <a:t>2)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913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Lists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354" y="1408567"/>
            <a:ext cx="7456805" cy="395224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1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store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sequence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values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belonging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to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any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type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.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(Sequence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Data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Structure).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Lists</a:t>
            </a:r>
            <a:r>
              <a:rPr sz="1800" b="1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are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contained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within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square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brackets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(</a:t>
            </a:r>
            <a:r>
              <a:rPr sz="1800" spc="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[</a:t>
            </a:r>
            <a:r>
              <a:rPr sz="1800" b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]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Each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item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list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has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an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assigned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index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value.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Items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list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are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separated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by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comma.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Lists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are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mutable.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(can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be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changed)</a:t>
            </a:r>
            <a:endParaRPr sz="18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  <a:spcBef>
                <a:spcPts val="2160"/>
              </a:spcBef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[</a:t>
            </a:r>
            <a:r>
              <a:rPr sz="18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]</a:t>
            </a:r>
            <a:r>
              <a:rPr sz="18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E3E3E"/>
                </a:solidFill>
                <a:latin typeface="Times New Roman"/>
                <a:cs typeface="Times New Roman"/>
              </a:rPr>
              <a:t>#Empty</a:t>
            </a:r>
            <a:r>
              <a:rPr sz="1800" i="1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list</a:t>
            </a:r>
            <a:endParaRPr sz="18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[1,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2,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3]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E3E3E"/>
                </a:solidFill>
                <a:latin typeface="Times New Roman"/>
                <a:cs typeface="Times New Roman"/>
              </a:rPr>
              <a:t>#List</a:t>
            </a:r>
            <a:r>
              <a:rPr sz="1800" i="1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800" i="1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integers</a:t>
            </a:r>
            <a:endParaRPr sz="18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[1,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2,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5.6,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9.8]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E3E3E"/>
                </a:solidFill>
                <a:latin typeface="Times New Roman"/>
                <a:cs typeface="Times New Roman"/>
              </a:rPr>
              <a:t>#List</a:t>
            </a:r>
            <a:r>
              <a:rPr sz="180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800" i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E3E3E"/>
                </a:solidFill>
                <a:latin typeface="Times New Roman"/>
                <a:cs typeface="Times New Roman"/>
              </a:rPr>
              <a:t>numbers</a:t>
            </a:r>
            <a:r>
              <a:rPr sz="1800" i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E3E3E"/>
                </a:solidFill>
                <a:latin typeface="Times New Roman"/>
                <a:cs typeface="Times New Roman"/>
              </a:rPr>
              <a:t>(Floating</a:t>
            </a:r>
            <a:r>
              <a:rPr sz="1800" i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E3E3E"/>
                </a:solidFill>
                <a:latin typeface="Times New Roman"/>
                <a:cs typeface="Times New Roman"/>
              </a:rPr>
              <a:t>point</a:t>
            </a:r>
            <a:r>
              <a:rPr sz="180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E3E3E"/>
                </a:solidFill>
                <a:latin typeface="Times New Roman"/>
                <a:cs typeface="Times New Roman"/>
              </a:rPr>
              <a:t>and</a:t>
            </a:r>
            <a:r>
              <a:rPr sz="1800" i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E3E3E"/>
                </a:solidFill>
                <a:latin typeface="Times New Roman"/>
                <a:cs typeface="Times New Roman"/>
              </a:rPr>
              <a:t>Integers)</a:t>
            </a:r>
            <a:endParaRPr sz="18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['a',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'b',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'c'] </a:t>
            </a:r>
            <a:r>
              <a:rPr sz="1800" i="1" dirty="0">
                <a:solidFill>
                  <a:srgbClr val="3E3E3E"/>
                </a:solidFill>
                <a:latin typeface="Times New Roman"/>
                <a:cs typeface="Times New Roman"/>
              </a:rPr>
              <a:t>#List</a:t>
            </a:r>
            <a:r>
              <a:rPr sz="1800" i="1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800" i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characters</a:t>
            </a:r>
            <a:endParaRPr sz="18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['a',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1,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4.3,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"Zero"]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E3E3E"/>
                </a:solidFill>
                <a:latin typeface="Times New Roman"/>
                <a:cs typeface="Times New Roman"/>
              </a:rPr>
              <a:t>#List</a:t>
            </a:r>
            <a:r>
              <a:rPr sz="1800" i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800" i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mixed</a:t>
            </a:r>
            <a:r>
              <a:rPr sz="1800" i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E3E3E"/>
                </a:solidFill>
                <a:latin typeface="Times New Roman"/>
                <a:cs typeface="Times New Roman"/>
              </a:rPr>
              <a:t>data</a:t>
            </a:r>
            <a:r>
              <a:rPr sz="1800" i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types</a:t>
            </a:r>
            <a:endParaRPr sz="18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["One",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"Two",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"Three"]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E3E3E"/>
                </a:solidFill>
                <a:latin typeface="Times New Roman"/>
                <a:cs typeface="Times New Roman"/>
              </a:rPr>
              <a:t>#List</a:t>
            </a:r>
            <a:r>
              <a:rPr sz="1800" i="1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800" i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strings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2581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168DBA"/>
                </a:solidFill>
                <a:latin typeface="Times New Roman"/>
                <a:cs typeface="Times New Roman"/>
              </a:rPr>
              <a:t>Creating</a:t>
            </a:r>
            <a:r>
              <a:rPr sz="3600" spc="-5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168DBA"/>
                </a:solidFill>
                <a:latin typeface="Times New Roman"/>
                <a:cs typeface="Times New Roman"/>
              </a:rPr>
              <a:t>a</a:t>
            </a:r>
            <a:r>
              <a:rPr sz="3600" spc="-5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list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2237" y="2149855"/>
            <a:ext cx="7446645" cy="300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list1</a:t>
            </a:r>
            <a:r>
              <a:rPr sz="18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[] </a:t>
            </a:r>
            <a:r>
              <a:rPr sz="1800" i="1" dirty="0">
                <a:solidFill>
                  <a:srgbClr val="3E3E3E"/>
                </a:solidFill>
                <a:latin typeface="Times New Roman"/>
                <a:cs typeface="Times New Roman"/>
              </a:rPr>
              <a:t>#Empty</a:t>
            </a:r>
            <a:r>
              <a:rPr sz="1800" i="1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list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list2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[1,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2,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3]</a:t>
            </a:r>
            <a:r>
              <a:rPr sz="18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E3E3E"/>
                </a:solidFill>
                <a:latin typeface="Times New Roman"/>
                <a:cs typeface="Times New Roman"/>
              </a:rPr>
              <a:t>#List</a:t>
            </a:r>
            <a:r>
              <a:rPr sz="1800" i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800" i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integers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list3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[1,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"One",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3.4]</a:t>
            </a:r>
            <a:r>
              <a:rPr sz="1800" spc="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E3E3E"/>
                </a:solidFill>
                <a:latin typeface="Times New Roman"/>
                <a:cs typeface="Times New Roman"/>
              </a:rPr>
              <a:t>#List</a:t>
            </a:r>
            <a:r>
              <a:rPr sz="1800" i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with</a:t>
            </a:r>
            <a:r>
              <a:rPr sz="1800" i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mixed</a:t>
            </a:r>
            <a:r>
              <a:rPr sz="1800" i="1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E3E3E"/>
                </a:solidFill>
                <a:latin typeface="Times New Roman"/>
                <a:cs typeface="Times New Roman"/>
              </a:rPr>
              <a:t>data</a:t>
            </a:r>
            <a:r>
              <a:rPr sz="180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 types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246300"/>
              </a:lnSpc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list can also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have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another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list as an element. Such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list is called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14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Nested List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.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list4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["One",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 [8, 4, 6],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['Three']]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5064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Download</a:t>
            </a:r>
            <a:r>
              <a:rPr sz="3600" spc="-3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168DBA"/>
                </a:solidFill>
                <a:latin typeface="Times New Roman"/>
                <a:cs typeface="Times New Roman"/>
              </a:rPr>
              <a:t>&amp;</a:t>
            </a:r>
            <a:r>
              <a:rPr sz="3600" spc="-4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Install</a:t>
            </a:r>
            <a:r>
              <a:rPr sz="3600" spc="-2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Spyder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68830" y="1900549"/>
            <a:ext cx="5876290" cy="641350"/>
            <a:chOff x="3168830" y="1900549"/>
            <a:chExt cx="5876290" cy="641350"/>
          </a:xfrm>
        </p:grpSpPr>
        <p:sp>
          <p:nvSpPr>
            <p:cNvPr id="5" name="object 5"/>
            <p:cNvSpPr/>
            <p:nvPr/>
          </p:nvSpPr>
          <p:spPr>
            <a:xfrm>
              <a:off x="3176768" y="1908486"/>
              <a:ext cx="5860415" cy="625475"/>
            </a:xfrm>
            <a:custGeom>
              <a:avLst/>
              <a:gdLst/>
              <a:ahLst/>
              <a:cxnLst/>
              <a:rect l="l" t="t" r="r" b="b"/>
              <a:pathLst>
                <a:path w="5860415" h="625475">
                  <a:moveTo>
                    <a:pt x="5703597" y="624857"/>
                  </a:moveTo>
                  <a:lnTo>
                    <a:pt x="0" y="624857"/>
                  </a:lnTo>
                  <a:lnTo>
                    <a:pt x="156214" y="0"/>
                  </a:lnTo>
                  <a:lnTo>
                    <a:pt x="5859811" y="0"/>
                  </a:lnTo>
                  <a:lnTo>
                    <a:pt x="5703597" y="6248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76768" y="1908486"/>
              <a:ext cx="5860415" cy="625475"/>
            </a:xfrm>
            <a:custGeom>
              <a:avLst/>
              <a:gdLst/>
              <a:ahLst/>
              <a:cxnLst/>
              <a:rect l="l" t="t" r="r" b="b"/>
              <a:pathLst>
                <a:path w="5860415" h="625475">
                  <a:moveTo>
                    <a:pt x="0" y="624857"/>
                  </a:moveTo>
                  <a:lnTo>
                    <a:pt x="156214" y="0"/>
                  </a:lnTo>
                  <a:lnTo>
                    <a:pt x="5859811" y="0"/>
                  </a:lnTo>
                  <a:lnTo>
                    <a:pt x="5703597" y="624857"/>
                  </a:lnTo>
                  <a:lnTo>
                    <a:pt x="0" y="624857"/>
                  </a:lnTo>
                  <a:close/>
                </a:path>
              </a:pathLst>
            </a:custGeom>
            <a:ln w="15874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967159" y="2061911"/>
            <a:ext cx="2277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1B4E6"/>
                </a:solidFill>
                <a:latin typeface="Times New Roman"/>
                <a:cs typeface="Times New Roman"/>
              </a:rPr>
              <a:t>Go</a:t>
            </a:r>
            <a:r>
              <a:rPr sz="1800" spc="-30" dirty="0">
                <a:solidFill>
                  <a:srgbClr val="31B4E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1B4E6"/>
                </a:solidFill>
                <a:latin typeface="Times New Roman"/>
                <a:cs typeface="Times New Roman"/>
              </a:rPr>
              <a:t>to</a:t>
            </a:r>
            <a:r>
              <a:rPr sz="1800" spc="-30" dirty="0">
                <a:solidFill>
                  <a:srgbClr val="31B4E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1B4E6"/>
                </a:solidFill>
                <a:latin typeface="Times New Roman"/>
                <a:cs typeface="Times New Roman"/>
              </a:rPr>
              <a:t>Anaconda</a:t>
            </a:r>
            <a:r>
              <a:rPr sz="1800" spc="-30" dirty="0">
                <a:solidFill>
                  <a:srgbClr val="31B4E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1B4E6"/>
                </a:solidFill>
                <a:latin typeface="Times New Roman"/>
                <a:cs typeface="Times New Roman"/>
              </a:rPr>
              <a:t>website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29345" y="1773383"/>
            <a:ext cx="1068070" cy="962660"/>
          </a:xfrm>
          <a:prstGeom prst="rect">
            <a:avLst/>
          </a:prstGeom>
          <a:solidFill>
            <a:srgbClr val="265991"/>
          </a:solidFill>
          <a:ln w="15874">
            <a:solidFill>
              <a:srgbClr val="262626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168830" y="4664403"/>
            <a:ext cx="6179185" cy="691515"/>
            <a:chOff x="3168830" y="4664403"/>
            <a:chExt cx="6179185" cy="691515"/>
          </a:xfrm>
        </p:grpSpPr>
        <p:sp>
          <p:nvSpPr>
            <p:cNvPr id="10" name="object 10"/>
            <p:cNvSpPr/>
            <p:nvPr/>
          </p:nvSpPr>
          <p:spPr>
            <a:xfrm>
              <a:off x="3176768" y="4672341"/>
              <a:ext cx="6163310" cy="675640"/>
            </a:xfrm>
            <a:custGeom>
              <a:avLst/>
              <a:gdLst/>
              <a:ahLst/>
              <a:cxnLst/>
              <a:rect l="l" t="t" r="r" b="b"/>
              <a:pathLst>
                <a:path w="6163309" h="675639">
                  <a:moveTo>
                    <a:pt x="5994024" y="675521"/>
                  </a:moveTo>
                  <a:lnTo>
                    <a:pt x="0" y="675521"/>
                  </a:lnTo>
                  <a:lnTo>
                    <a:pt x="168880" y="0"/>
                  </a:lnTo>
                  <a:lnTo>
                    <a:pt x="6162905" y="0"/>
                  </a:lnTo>
                  <a:lnTo>
                    <a:pt x="5994024" y="6755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76768" y="4672341"/>
              <a:ext cx="6163310" cy="675640"/>
            </a:xfrm>
            <a:custGeom>
              <a:avLst/>
              <a:gdLst/>
              <a:ahLst/>
              <a:cxnLst/>
              <a:rect l="l" t="t" r="r" b="b"/>
              <a:pathLst>
                <a:path w="6163309" h="675639">
                  <a:moveTo>
                    <a:pt x="0" y="675521"/>
                  </a:moveTo>
                  <a:lnTo>
                    <a:pt x="168880" y="0"/>
                  </a:lnTo>
                  <a:lnTo>
                    <a:pt x="6162905" y="0"/>
                  </a:lnTo>
                  <a:lnTo>
                    <a:pt x="5994024" y="675521"/>
                  </a:lnTo>
                  <a:lnTo>
                    <a:pt x="0" y="675521"/>
                  </a:lnTo>
                  <a:close/>
                </a:path>
              </a:pathLst>
            </a:custGeom>
            <a:ln w="15874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727920" y="4851097"/>
            <a:ext cx="3053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0A30A"/>
                </a:solidFill>
                <a:latin typeface="Times New Roman"/>
                <a:cs typeface="Times New Roman"/>
              </a:rPr>
              <a:t>Complete</a:t>
            </a:r>
            <a:r>
              <a:rPr sz="1800" spc="-25" dirty="0">
                <a:solidFill>
                  <a:srgbClr val="F0A30A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0A30A"/>
                </a:solidFill>
                <a:latin typeface="Times New Roman"/>
                <a:cs typeface="Times New Roman"/>
              </a:rPr>
              <a:t>Setup</a:t>
            </a:r>
            <a:r>
              <a:rPr sz="1800" spc="-25" dirty="0">
                <a:solidFill>
                  <a:srgbClr val="F0A30A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0A30A"/>
                </a:solidFill>
                <a:latin typeface="Times New Roman"/>
                <a:cs typeface="Times New Roman"/>
              </a:rPr>
              <a:t>and</a:t>
            </a:r>
            <a:r>
              <a:rPr sz="1800" spc="-20" dirty="0">
                <a:solidFill>
                  <a:srgbClr val="F0A30A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0A30A"/>
                </a:solidFill>
                <a:latin typeface="Times New Roman"/>
                <a:cs typeface="Times New Roman"/>
              </a:rPr>
              <a:t>Click</a:t>
            </a:r>
            <a:r>
              <a:rPr sz="1800" spc="-25" dirty="0">
                <a:solidFill>
                  <a:srgbClr val="F0A30A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0A30A"/>
                </a:solidFill>
                <a:latin typeface="Times New Roman"/>
                <a:cs typeface="Times New Roman"/>
              </a:rPr>
              <a:t>Finish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05855" y="4587900"/>
            <a:ext cx="1082675" cy="844550"/>
          </a:xfrm>
          <a:prstGeom prst="rect">
            <a:avLst/>
          </a:prstGeom>
          <a:solidFill>
            <a:srgbClr val="E4721B"/>
          </a:solidFill>
          <a:ln w="15874">
            <a:solidFill>
              <a:srgbClr val="262626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168830" y="3749742"/>
            <a:ext cx="5876290" cy="641350"/>
            <a:chOff x="3168830" y="3749742"/>
            <a:chExt cx="5876290" cy="641350"/>
          </a:xfrm>
        </p:grpSpPr>
        <p:sp>
          <p:nvSpPr>
            <p:cNvPr id="15" name="object 15"/>
            <p:cNvSpPr/>
            <p:nvPr/>
          </p:nvSpPr>
          <p:spPr>
            <a:xfrm>
              <a:off x="3176768" y="3757679"/>
              <a:ext cx="5860415" cy="625475"/>
            </a:xfrm>
            <a:custGeom>
              <a:avLst/>
              <a:gdLst/>
              <a:ahLst/>
              <a:cxnLst/>
              <a:rect l="l" t="t" r="r" b="b"/>
              <a:pathLst>
                <a:path w="5860415" h="625475">
                  <a:moveTo>
                    <a:pt x="5703597" y="624856"/>
                  </a:moveTo>
                  <a:lnTo>
                    <a:pt x="0" y="624856"/>
                  </a:lnTo>
                  <a:lnTo>
                    <a:pt x="156214" y="0"/>
                  </a:lnTo>
                  <a:lnTo>
                    <a:pt x="5859811" y="0"/>
                  </a:lnTo>
                  <a:lnTo>
                    <a:pt x="5703597" y="6248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76768" y="3757679"/>
              <a:ext cx="5860415" cy="625475"/>
            </a:xfrm>
            <a:custGeom>
              <a:avLst/>
              <a:gdLst/>
              <a:ahLst/>
              <a:cxnLst/>
              <a:rect l="l" t="t" r="r" b="b"/>
              <a:pathLst>
                <a:path w="5860415" h="625475">
                  <a:moveTo>
                    <a:pt x="0" y="624856"/>
                  </a:moveTo>
                  <a:lnTo>
                    <a:pt x="156214" y="0"/>
                  </a:lnTo>
                  <a:lnTo>
                    <a:pt x="5859811" y="0"/>
                  </a:lnTo>
                  <a:lnTo>
                    <a:pt x="5703597" y="624856"/>
                  </a:lnTo>
                  <a:lnTo>
                    <a:pt x="0" y="624856"/>
                  </a:lnTo>
                  <a:close/>
                </a:path>
              </a:pathLst>
            </a:custGeom>
            <a:ln w="15874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373446" y="3911104"/>
            <a:ext cx="3460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1B4E6"/>
                </a:solidFill>
                <a:latin typeface="Times New Roman"/>
                <a:cs typeface="Times New Roman"/>
              </a:rPr>
              <a:t>Choose</a:t>
            </a:r>
            <a:r>
              <a:rPr sz="1800" spc="-25" dirty="0">
                <a:solidFill>
                  <a:srgbClr val="31B4E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1B4E6"/>
                </a:solidFill>
                <a:latin typeface="Times New Roman"/>
                <a:cs typeface="Times New Roman"/>
              </a:rPr>
              <a:t>Installer</a:t>
            </a:r>
            <a:r>
              <a:rPr sz="1800" spc="-20" dirty="0">
                <a:solidFill>
                  <a:srgbClr val="31B4E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1B4E6"/>
                </a:solidFill>
                <a:latin typeface="Times New Roman"/>
                <a:cs typeface="Times New Roman"/>
              </a:rPr>
              <a:t>and</a:t>
            </a:r>
            <a:r>
              <a:rPr sz="1800" spc="-25" dirty="0">
                <a:solidFill>
                  <a:srgbClr val="31B4E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1B4E6"/>
                </a:solidFill>
                <a:latin typeface="Times New Roman"/>
                <a:cs typeface="Times New Roman"/>
              </a:rPr>
              <a:t>Click</a:t>
            </a:r>
            <a:r>
              <a:rPr sz="1800" spc="-25" dirty="0">
                <a:solidFill>
                  <a:srgbClr val="31B4E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1B4E6"/>
                </a:solidFill>
                <a:latin typeface="Times New Roman"/>
                <a:cs typeface="Times New Roman"/>
              </a:rPr>
              <a:t>Download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29345" y="3622576"/>
            <a:ext cx="1068070" cy="962660"/>
          </a:xfrm>
          <a:prstGeom prst="rect">
            <a:avLst/>
          </a:prstGeom>
          <a:solidFill>
            <a:srgbClr val="265991"/>
          </a:solidFill>
          <a:ln w="15874">
            <a:solidFill>
              <a:srgbClr val="262626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168830" y="2818102"/>
            <a:ext cx="6179185" cy="691515"/>
            <a:chOff x="3168830" y="2818102"/>
            <a:chExt cx="6179185" cy="691515"/>
          </a:xfrm>
        </p:grpSpPr>
        <p:sp>
          <p:nvSpPr>
            <p:cNvPr id="20" name="object 20"/>
            <p:cNvSpPr/>
            <p:nvPr/>
          </p:nvSpPr>
          <p:spPr>
            <a:xfrm>
              <a:off x="3176768" y="2826040"/>
              <a:ext cx="6163310" cy="675640"/>
            </a:xfrm>
            <a:custGeom>
              <a:avLst/>
              <a:gdLst/>
              <a:ahLst/>
              <a:cxnLst/>
              <a:rect l="l" t="t" r="r" b="b"/>
              <a:pathLst>
                <a:path w="6163309" h="675639">
                  <a:moveTo>
                    <a:pt x="5994024" y="675521"/>
                  </a:moveTo>
                  <a:lnTo>
                    <a:pt x="0" y="675521"/>
                  </a:lnTo>
                  <a:lnTo>
                    <a:pt x="168880" y="0"/>
                  </a:lnTo>
                  <a:lnTo>
                    <a:pt x="6162905" y="0"/>
                  </a:lnTo>
                  <a:lnTo>
                    <a:pt x="5994024" y="6755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76768" y="2826040"/>
              <a:ext cx="6163310" cy="675640"/>
            </a:xfrm>
            <a:custGeom>
              <a:avLst/>
              <a:gdLst/>
              <a:ahLst/>
              <a:cxnLst/>
              <a:rect l="l" t="t" r="r" b="b"/>
              <a:pathLst>
                <a:path w="6163309" h="675639">
                  <a:moveTo>
                    <a:pt x="0" y="675521"/>
                  </a:moveTo>
                  <a:lnTo>
                    <a:pt x="168880" y="0"/>
                  </a:lnTo>
                  <a:lnTo>
                    <a:pt x="6162905" y="0"/>
                  </a:lnTo>
                  <a:lnTo>
                    <a:pt x="5994024" y="675521"/>
                  </a:lnTo>
                  <a:lnTo>
                    <a:pt x="0" y="675521"/>
                  </a:lnTo>
                  <a:close/>
                </a:path>
              </a:pathLst>
            </a:custGeom>
            <a:ln w="15874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959701" y="3004797"/>
            <a:ext cx="2593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5DE00"/>
                </a:solidFill>
                <a:latin typeface="Times New Roman"/>
                <a:cs typeface="Times New Roman"/>
              </a:rPr>
              <a:t>Click</a:t>
            </a:r>
            <a:r>
              <a:rPr sz="1800" spc="-35" dirty="0">
                <a:solidFill>
                  <a:srgbClr val="35DE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5DE00"/>
                </a:solidFill>
                <a:latin typeface="Times New Roman"/>
                <a:cs typeface="Times New Roman"/>
              </a:rPr>
              <a:t>on</a:t>
            </a:r>
            <a:r>
              <a:rPr sz="1800" spc="-25" dirty="0">
                <a:solidFill>
                  <a:srgbClr val="35DE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5DE00"/>
                </a:solidFill>
                <a:latin typeface="Times New Roman"/>
                <a:cs typeface="Times New Roman"/>
              </a:rPr>
              <a:t>Download</a:t>
            </a:r>
            <a:r>
              <a:rPr sz="1800" spc="-30" dirty="0">
                <a:solidFill>
                  <a:srgbClr val="35DE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5DE00"/>
                </a:solidFill>
                <a:latin typeface="Times New Roman"/>
                <a:cs typeface="Times New Roman"/>
              </a:rPr>
              <a:t>Options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905855" y="2741599"/>
            <a:ext cx="1082675" cy="844550"/>
          </a:xfrm>
          <a:prstGeom prst="rect">
            <a:avLst/>
          </a:prstGeom>
          <a:solidFill>
            <a:srgbClr val="92D050"/>
          </a:solidFill>
          <a:ln w="15874">
            <a:solidFill>
              <a:srgbClr val="262626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168830" y="5579202"/>
            <a:ext cx="5876290" cy="641350"/>
            <a:chOff x="3168830" y="5579202"/>
            <a:chExt cx="5876290" cy="641350"/>
          </a:xfrm>
        </p:grpSpPr>
        <p:sp>
          <p:nvSpPr>
            <p:cNvPr id="25" name="object 25"/>
            <p:cNvSpPr/>
            <p:nvPr/>
          </p:nvSpPr>
          <p:spPr>
            <a:xfrm>
              <a:off x="3176768" y="5587140"/>
              <a:ext cx="5860415" cy="625475"/>
            </a:xfrm>
            <a:custGeom>
              <a:avLst/>
              <a:gdLst/>
              <a:ahLst/>
              <a:cxnLst/>
              <a:rect l="l" t="t" r="r" b="b"/>
              <a:pathLst>
                <a:path w="5860415" h="625475">
                  <a:moveTo>
                    <a:pt x="5703597" y="624857"/>
                  </a:moveTo>
                  <a:lnTo>
                    <a:pt x="0" y="624857"/>
                  </a:lnTo>
                  <a:lnTo>
                    <a:pt x="156214" y="0"/>
                  </a:lnTo>
                  <a:lnTo>
                    <a:pt x="5859811" y="0"/>
                  </a:lnTo>
                  <a:lnTo>
                    <a:pt x="5703597" y="6248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76768" y="5587140"/>
              <a:ext cx="5860415" cy="625475"/>
            </a:xfrm>
            <a:custGeom>
              <a:avLst/>
              <a:gdLst/>
              <a:ahLst/>
              <a:cxnLst/>
              <a:rect l="l" t="t" r="r" b="b"/>
              <a:pathLst>
                <a:path w="5860415" h="625475">
                  <a:moveTo>
                    <a:pt x="0" y="624857"/>
                  </a:moveTo>
                  <a:lnTo>
                    <a:pt x="156214" y="0"/>
                  </a:lnTo>
                  <a:lnTo>
                    <a:pt x="5859811" y="0"/>
                  </a:lnTo>
                  <a:lnTo>
                    <a:pt x="5703597" y="624857"/>
                  </a:lnTo>
                  <a:lnTo>
                    <a:pt x="0" y="624857"/>
                  </a:lnTo>
                  <a:close/>
                </a:path>
              </a:pathLst>
            </a:custGeom>
            <a:ln w="15874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656182" y="5740565"/>
            <a:ext cx="2898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1B4E6"/>
                </a:solidFill>
                <a:latin typeface="Times New Roman"/>
                <a:cs typeface="Times New Roman"/>
              </a:rPr>
              <a:t>Launch</a:t>
            </a:r>
            <a:r>
              <a:rPr sz="1800" spc="-35" dirty="0">
                <a:solidFill>
                  <a:srgbClr val="31B4E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1B4E6"/>
                </a:solidFill>
                <a:latin typeface="Times New Roman"/>
                <a:cs typeface="Times New Roman"/>
              </a:rPr>
              <a:t>Spyder</a:t>
            </a:r>
            <a:r>
              <a:rPr sz="1800" spc="-30" dirty="0">
                <a:solidFill>
                  <a:srgbClr val="31B4E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1B4E6"/>
                </a:solidFill>
                <a:latin typeface="Times New Roman"/>
                <a:cs typeface="Times New Roman"/>
              </a:rPr>
              <a:t>from</a:t>
            </a:r>
            <a:r>
              <a:rPr sz="1800" spc="-25" dirty="0">
                <a:solidFill>
                  <a:srgbClr val="31B4E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1B4E6"/>
                </a:solidFill>
                <a:latin typeface="Times New Roman"/>
                <a:cs typeface="Times New Roman"/>
              </a:rPr>
              <a:t>Anaconda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29345" y="5452036"/>
            <a:ext cx="1068070" cy="962660"/>
          </a:xfrm>
          <a:prstGeom prst="rect">
            <a:avLst/>
          </a:prstGeom>
          <a:solidFill>
            <a:srgbClr val="265991"/>
          </a:solidFill>
          <a:ln w="15874">
            <a:solidFill>
              <a:srgbClr val="262626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43067" y="209191"/>
            <a:ext cx="6513195" cy="1633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Operations</a:t>
            </a:r>
            <a:r>
              <a:rPr sz="3600" spc="-3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On</a:t>
            </a:r>
            <a:r>
              <a:rPr sz="3600" spc="-3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168DBA"/>
                </a:solidFill>
                <a:latin typeface="Times New Roman"/>
                <a:cs typeface="Times New Roman"/>
              </a:rPr>
              <a:t>Lists</a:t>
            </a:r>
            <a:endParaRPr sz="3600">
              <a:latin typeface="Times New Roman"/>
              <a:cs typeface="Times New Roman"/>
            </a:endParaRPr>
          </a:p>
          <a:p>
            <a:pPr marL="35560">
              <a:lnSpc>
                <a:spcPct val="100000"/>
              </a:lnSpc>
              <a:spcBef>
                <a:spcPts val="3020"/>
              </a:spcBef>
            </a:pP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Accessing</a:t>
            </a:r>
            <a:r>
              <a:rPr sz="1800" b="1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Elements</a:t>
            </a:r>
            <a:r>
              <a:rPr sz="1800" b="1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800" b="1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List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77825" algn="l"/>
              </a:tabLst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List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indices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start at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0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and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go on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till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1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less than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length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the list.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43067" y="3422591"/>
            <a:ext cx="8670290" cy="2621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5080" indent="-366395">
              <a:lnSpc>
                <a:spcPct val="100000"/>
              </a:lnSpc>
              <a:spcBef>
                <a:spcPts val="100"/>
              </a:spcBef>
              <a:tabLst>
                <a:tab pos="377825" algn="l"/>
              </a:tabLst>
            </a:pPr>
            <a:r>
              <a:rPr sz="1800" b="1" spc="-10" dirty="0">
                <a:solidFill>
                  <a:srgbClr val="353535"/>
                </a:solidFill>
                <a:latin typeface="Arial"/>
                <a:cs typeface="Arial"/>
              </a:rPr>
              <a:t>□	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Note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: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Trying to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access indexes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out of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range</a:t>
            </a:r>
            <a:r>
              <a:rPr sz="1800" spc="7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(0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,lengthOfList-1)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,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will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raise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IndexError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. Also, the index must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be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 integer. We can't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use float or other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types, this will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result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in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TypeError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00">
              <a:latin typeface="Times New Roman"/>
              <a:cs typeface="Times New Roman"/>
            </a:endParaRPr>
          </a:p>
          <a:p>
            <a:pPr marL="378460" marR="1906270" indent="-366395">
              <a:lnSpc>
                <a:spcPct val="100000"/>
              </a:lnSpc>
              <a:tabLst>
                <a:tab pos="377825" algn="l"/>
              </a:tabLst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Let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us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take an example to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understand how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 access elements in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list: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l1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['Mother',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'Father', 'Daughter',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 10, 23]</a:t>
            </a:r>
            <a:endParaRPr sz="18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&gt;&gt;</a:t>
            </a:r>
            <a:r>
              <a:rPr sz="18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print(l1[0])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E3E3E"/>
                </a:solidFill>
                <a:latin typeface="Times New Roman"/>
                <a:cs typeface="Times New Roman"/>
              </a:rPr>
              <a:t>#Output:</a:t>
            </a:r>
            <a:r>
              <a:rPr sz="1800" i="1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'Mother'</a:t>
            </a:r>
            <a:endParaRPr sz="18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&gt;&gt;</a:t>
            </a:r>
            <a:r>
              <a:rPr sz="18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print(l1[2])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E3E3E"/>
                </a:solidFill>
                <a:latin typeface="Times New Roman"/>
                <a:cs typeface="Times New Roman"/>
              </a:rPr>
              <a:t>#Output:</a:t>
            </a:r>
            <a:r>
              <a:rPr sz="1800" i="1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'Daughter'</a:t>
            </a:r>
            <a:endParaRPr sz="18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&gt;&gt;</a:t>
            </a:r>
            <a:r>
              <a:rPr sz="18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print(l1[4])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E3E3E"/>
                </a:solidFill>
                <a:latin typeface="Times New Roman"/>
                <a:cs typeface="Times New Roman"/>
              </a:rPr>
              <a:t>#Output:</a:t>
            </a:r>
            <a:r>
              <a:rPr sz="1800" i="1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E3E3E"/>
                </a:solidFill>
                <a:latin typeface="Times New Roman"/>
                <a:cs typeface="Times New Roman"/>
              </a:rPr>
              <a:t>23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0780" y="2388722"/>
            <a:ext cx="3838574" cy="1123949"/>
          </a:xfrm>
          <a:prstGeom prst="rect">
            <a:avLst/>
          </a:prstGeom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2237" y="633050"/>
            <a:ext cx="4646295" cy="158242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40"/>
              </a:spcBef>
            </a:pPr>
            <a:r>
              <a:rPr sz="3200" spc="10" dirty="0">
                <a:solidFill>
                  <a:srgbClr val="168DBA"/>
                </a:solidFill>
                <a:latin typeface="Times New Roman"/>
                <a:cs typeface="Times New Roman"/>
              </a:rPr>
              <a:t>Contd.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95"/>
              </a:spcBef>
            </a:pP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Negative</a:t>
            </a:r>
            <a:r>
              <a:rPr sz="1800" b="1" spc="-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Indexing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Python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allows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negative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indexing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for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its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sequences.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000250" algn="l"/>
                <a:tab pos="2628900" algn="l"/>
                <a:tab pos="3200400" algn="l"/>
                <a:tab pos="3829050" algn="l"/>
                <a:tab pos="4457700" algn="l"/>
              </a:tabLst>
            </a:pPr>
            <a:r>
              <a:rPr sz="1800" b="1" spc="-5" dirty="0">
                <a:solidFill>
                  <a:srgbClr val="980000"/>
                </a:solidFill>
                <a:latin typeface="Times New Roman"/>
                <a:cs typeface="Times New Roman"/>
              </a:rPr>
              <a:t>Positive Indexing:	</a:t>
            </a:r>
            <a:r>
              <a:rPr sz="1800" b="1" dirty="0">
                <a:latin typeface="Times New Roman"/>
                <a:cs typeface="Times New Roman"/>
              </a:rPr>
              <a:t>0	1	2	3	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91437" y="1915393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→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2237" y="3520673"/>
            <a:ext cx="4586605" cy="179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06345" algn="l"/>
                <a:tab pos="3096895" algn="l"/>
                <a:tab pos="3687445" algn="l"/>
                <a:tab pos="4335145" algn="l"/>
              </a:tabLst>
            </a:pP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Negative Indexing: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-5	-4	-3	-2	-1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l1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['Mother',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'Father',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'Daughter',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10,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23]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&gt;&gt;</a:t>
            </a:r>
            <a:r>
              <a:rPr sz="1800" spc="-4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print(l1[-1])</a:t>
            </a:r>
            <a:r>
              <a:rPr sz="18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E3E3E"/>
                </a:solidFill>
                <a:latin typeface="Times New Roman"/>
                <a:cs typeface="Times New Roman"/>
              </a:rPr>
              <a:t>#Output:</a:t>
            </a:r>
            <a:r>
              <a:rPr sz="1800" i="1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E3E3E"/>
                </a:solidFill>
                <a:latin typeface="Times New Roman"/>
                <a:cs typeface="Times New Roman"/>
              </a:rPr>
              <a:t>23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&gt;&gt;</a:t>
            </a:r>
            <a:r>
              <a:rPr sz="1800" spc="-4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print(l1[-2])</a:t>
            </a:r>
            <a:r>
              <a:rPr sz="18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E3E3E"/>
                </a:solidFill>
                <a:latin typeface="Times New Roman"/>
                <a:cs typeface="Times New Roman"/>
              </a:rPr>
              <a:t>#Output:</a:t>
            </a:r>
            <a:r>
              <a:rPr sz="1800" i="1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E3E3E"/>
                </a:solidFill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&gt;&gt;</a:t>
            </a:r>
            <a:r>
              <a:rPr sz="18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print(l1[-6])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E3E3E"/>
                </a:solidFill>
                <a:latin typeface="Times New Roman"/>
                <a:cs typeface="Times New Roman"/>
              </a:rPr>
              <a:t>#Output:</a:t>
            </a:r>
            <a:r>
              <a:rPr sz="1800" i="1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E3E3E"/>
                </a:solidFill>
                <a:latin typeface="Times New Roman"/>
                <a:cs typeface="Times New Roman"/>
              </a:rPr>
              <a:t>IndexOutOfRange</a:t>
            </a:r>
            <a:r>
              <a:rPr sz="1800" i="1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error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663254" y="2419986"/>
          <a:ext cx="3398517" cy="953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32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1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813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221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813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221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813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221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813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221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813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39354" y="631221"/>
            <a:ext cx="8755380" cy="392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168DBA"/>
                </a:solidFill>
                <a:latin typeface="Times New Roman"/>
                <a:cs typeface="Times New Roman"/>
              </a:rPr>
              <a:t>Changing</a:t>
            </a:r>
            <a:r>
              <a:rPr sz="3600" spc="-3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168DBA"/>
                </a:solidFill>
                <a:latin typeface="Times New Roman"/>
                <a:cs typeface="Times New Roman"/>
              </a:rPr>
              <a:t>elements</a:t>
            </a:r>
            <a:r>
              <a:rPr sz="3600" spc="-3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168DBA"/>
                </a:solidFill>
                <a:latin typeface="Times New Roman"/>
                <a:cs typeface="Times New Roman"/>
              </a:rPr>
              <a:t>of</a:t>
            </a:r>
            <a:r>
              <a:rPr sz="3600" spc="-2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list</a:t>
            </a:r>
            <a:endParaRPr sz="3600">
              <a:latin typeface="Times New Roman"/>
              <a:cs typeface="Times New Roman"/>
            </a:endParaRPr>
          </a:p>
          <a:p>
            <a:pPr marL="378460" marR="5080" indent="-366395">
              <a:lnSpc>
                <a:spcPct val="100000"/>
              </a:lnSpc>
              <a:spcBef>
                <a:spcPts val="2800"/>
              </a:spcBef>
              <a:tabLst>
                <a:tab pos="377825" algn="l"/>
              </a:tabLst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Once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list is created, we can even change the elements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list. This is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done by using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assignment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operator </a:t>
            </a:r>
            <a:r>
              <a:rPr sz="1800" spc="10" dirty="0">
                <a:solidFill>
                  <a:srgbClr val="3E3E3E"/>
                </a:solidFill>
                <a:latin typeface="Times New Roman"/>
                <a:cs typeface="Times New Roman"/>
              </a:rPr>
              <a:t>(</a:t>
            </a:r>
            <a:r>
              <a:rPr sz="1800" b="1" spc="1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10" dirty="0">
                <a:solidFill>
                  <a:srgbClr val="3E3E3E"/>
                </a:solidFill>
                <a:latin typeface="Times New Roman"/>
                <a:cs typeface="Times New Roman"/>
              </a:rPr>
              <a:t>)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change the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value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at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particular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list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index.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00">
              <a:latin typeface="Times New Roman"/>
              <a:cs typeface="Times New Roman"/>
            </a:endParaRPr>
          </a:p>
          <a:p>
            <a:pPr marL="35560">
              <a:lnSpc>
                <a:spcPct val="100000"/>
              </a:lnSpc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l1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['Mother',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'Father',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'Daughter',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10,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23]</a:t>
            </a:r>
            <a:endParaRPr sz="1800">
              <a:latin typeface="Times New Roman"/>
              <a:cs typeface="Times New Roman"/>
            </a:endParaRPr>
          </a:p>
          <a:p>
            <a:pPr marL="35560">
              <a:lnSpc>
                <a:spcPct val="100000"/>
              </a:lnSpc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l1[-1]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"Daughter"</a:t>
            </a:r>
            <a:r>
              <a:rPr sz="1800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E3E3E"/>
                </a:solidFill>
                <a:latin typeface="Times New Roman"/>
                <a:cs typeface="Times New Roman"/>
              </a:rPr>
              <a:t>#Changing</a:t>
            </a:r>
            <a:r>
              <a:rPr sz="1800" i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i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last</a:t>
            </a:r>
            <a:r>
              <a:rPr sz="1800" i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element</a:t>
            </a:r>
            <a:r>
              <a:rPr sz="1800" i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to</a:t>
            </a:r>
            <a:r>
              <a:rPr sz="1800" i="1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"Daughter"</a:t>
            </a:r>
            <a:endParaRPr sz="1800">
              <a:latin typeface="Times New Roman"/>
              <a:cs typeface="Times New Roman"/>
            </a:endParaRPr>
          </a:p>
          <a:p>
            <a:pPr marL="35560">
              <a:lnSpc>
                <a:spcPct val="100000"/>
              </a:lnSpc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L1[3]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12</a:t>
            </a:r>
            <a:r>
              <a:rPr sz="18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E3E3E"/>
                </a:solidFill>
                <a:latin typeface="Times New Roman"/>
                <a:cs typeface="Times New Roman"/>
              </a:rPr>
              <a:t>#Changing</a:t>
            </a:r>
            <a:r>
              <a:rPr sz="180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 the</a:t>
            </a:r>
            <a:r>
              <a:rPr sz="1800" i="1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element</a:t>
            </a:r>
            <a:r>
              <a:rPr sz="1800" i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E3E3E"/>
                </a:solidFill>
                <a:latin typeface="Times New Roman"/>
                <a:cs typeface="Times New Roman"/>
              </a:rPr>
              <a:t>at</a:t>
            </a:r>
            <a:r>
              <a:rPr sz="180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 index</a:t>
            </a:r>
            <a:r>
              <a:rPr sz="1800" i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E3E3E"/>
                </a:solidFill>
                <a:latin typeface="Times New Roman"/>
                <a:cs typeface="Times New Roman"/>
              </a:rPr>
              <a:t>3</a:t>
            </a:r>
            <a:r>
              <a:rPr sz="1800" i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to</a:t>
            </a:r>
            <a:r>
              <a:rPr sz="1800" i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E3E3E"/>
                </a:solidFill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  <a:p>
            <a:pPr marL="35560">
              <a:lnSpc>
                <a:spcPct val="100000"/>
              </a:lnSpc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print(l1)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00">
              <a:latin typeface="Times New Roman"/>
              <a:cs typeface="Times New Roman"/>
            </a:endParaRPr>
          </a:p>
          <a:p>
            <a:pPr marL="35560">
              <a:lnSpc>
                <a:spcPct val="100000"/>
              </a:lnSpc>
            </a:pP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Output:</a:t>
            </a:r>
            <a:endParaRPr sz="1800">
              <a:latin typeface="Times New Roman"/>
              <a:cs typeface="Times New Roman"/>
            </a:endParaRPr>
          </a:p>
          <a:p>
            <a:pPr marL="35560">
              <a:lnSpc>
                <a:spcPct val="100000"/>
              </a:lnSpc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['Mother',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'Father',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'Daughter',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12,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"Daughter"]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3050"/>
            <a:ext cx="3977004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b="1" spc="10" dirty="0">
                <a:solidFill>
                  <a:srgbClr val="168DBA"/>
                </a:solidFill>
                <a:latin typeface="Times New Roman"/>
                <a:cs typeface="Times New Roman"/>
              </a:rPr>
              <a:t>Concatenation</a:t>
            </a:r>
            <a:r>
              <a:rPr sz="3200" b="1" spc="-1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200" b="1" spc="15" dirty="0">
                <a:solidFill>
                  <a:srgbClr val="168DBA"/>
                </a:solidFill>
                <a:latin typeface="Times New Roman"/>
                <a:cs typeface="Times New Roman"/>
              </a:rPr>
              <a:t>of</a:t>
            </a:r>
            <a:r>
              <a:rPr sz="3200" b="1" spc="-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200" b="1" spc="10" dirty="0">
                <a:solidFill>
                  <a:srgbClr val="168DBA"/>
                </a:solidFill>
                <a:latin typeface="Times New Roman"/>
                <a:cs typeface="Times New Roman"/>
              </a:rPr>
              <a:t>Lists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354" y="1493363"/>
            <a:ext cx="8761730" cy="369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Joinin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g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or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concatenatin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g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tw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lis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t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i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Pytho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i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s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very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easy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.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Th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e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concatenatio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operator (</a:t>
            </a:r>
            <a:r>
              <a:rPr sz="1800" spc="-3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+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),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ca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</a:t>
            </a:r>
            <a:r>
              <a:rPr sz="18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be  used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to join two lists. Consider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example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given below: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</a:t>
            </a:r>
            <a:endParaRPr sz="1800">
              <a:latin typeface="Lucida Sans Unicode"/>
              <a:cs typeface="Lucida Sans Unicode"/>
            </a:endParaRPr>
          </a:p>
          <a:p>
            <a:pPr marL="378460">
              <a:lnSpc>
                <a:spcPct val="100000"/>
              </a:lnSpc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l1=</a:t>
            </a:r>
            <a:r>
              <a:rPr sz="18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[1,2,3]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E3E3E"/>
                </a:solidFill>
                <a:latin typeface="Times New Roman"/>
                <a:cs typeface="Times New Roman"/>
              </a:rPr>
              <a:t>#First</a:t>
            </a:r>
            <a:r>
              <a:rPr sz="1800" i="1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List</a:t>
            </a:r>
            <a:endParaRPr sz="18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l2=</a:t>
            </a:r>
            <a:r>
              <a:rPr sz="18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[3,4,5]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E3E3E"/>
                </a:solidFill>
                <a:latin typeface="Times New Roman"/>
                <a:cs typeface="Times New Roman"/>
              </a:rPr>
              <a:t>#Second</a:t>
            </a:r>
            <a:r>
              <a:rPr sz="1800" i="1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List</a:t>
            </a:r>
            <a:endParaRPr sz="18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l3=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l1+l2</a:t>
            </a:r>
            <a:r>
              <a:rPr sz="1800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E3E3E"/>
                </a:solidFill>
                <a:latin typeface="Times New Roman"/>
                <a:cs typeface="Times New Roman"/>
              </a:rPr>
              <a:t>#Concatenating</a:t>
            </a:r>
            <a:r>
              <a:rPr sz="1800" i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E3E3E"/>
                </a:solidFill>
                <a:latin typeface="Times New Roman"/>
                <a:cs typeface="Times New Roman"/>
              </a:rPr>
              <a:t>both</a:t>
            </a:r>
            <a:r>
              <a:rPr sz="1800" i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to</a:t>
            </a:r>
            <a:r>
              <a:rPr sz="1800" i="1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E3E3E"/>
                </a:solidFill>
                <a:latin typeface="Times New Roman"/>
                <a:cs typeface="Times New Roman"/>
              </a:rPr>
              <a:t>get</a:t>
            </a:r>
            <a:r>
              <a:rPr sz="180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i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E3E3E"/>
                </a:solidFill>
                <a:latin typeface="Times New Roman"/>
                <a:cs typeface="Times New Roman"/>
              </a:rPr>
              <a:t>new</a:t>
            </a:r>
            <a:r>
              <a:rPr sz="1800" i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list</a:t>
            </a:r>
            <a:endParaRPr sz="18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print(l3)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77825" algn="l"/>
              </a:tabLst>
            </a:pPr>
            <a:r>
              <a:rPr sz="1800" b="1" spc="-10" dirty="0">
                <a:solidFill>
                  <a:srgbClr val="353535"/>
                </a:solidFill>
                <a:latin typeface="Arial"/>
                <a:cs typeface="Arial"/>
              </a:rPr>
              <a:t>□	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Output:</a:t>
            </a:r>
            <a:endParaRPr sz="18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[1,2,3,3,4,5]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00">
              <a:latin typeface="Times New Roman"/>
              <a:cs typeface="Times New Roman"/>
            </a:endParaRPr>
          </a:p>
          <a:p>
            <a:pPr marL="35560" marR="5080">
              <a:lnSpc>
                <a:spcPct val="100000"/>
              </a:lnSpc>
            </a:pP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Note: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+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operator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when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used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with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lists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requires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that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both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the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operands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are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list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types.</a:t>
            </a:r>
            <a:r>
              <a:rPr sz="1800" spc="7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You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cannot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add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number or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any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other value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list.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54178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168DBA"/>
                </a:solidFill>
                <a:latin typeface="Times New Roman"/>
                <a:cs typeface="Times New Roman"/>
              </a:rPr>
              <a:t>Repeating/Replicating</a:t>
            </a:r>
            <a:r>
              <a:rPr sz="3600" b="1" spc="-8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168DBA"/>
                </a:solidFill>
                <a:latin typeface="Times New Roman"/>
                <a:cs typeface="Times New Roman"/>
              </a:rPr>
              <a:t>Lists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354" y="2149855"/>
            <a:ext cx="7782559" cy="2473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61594" indent="-366395">
              <a:lnSpc>
                <a:spcPct val="100000"/>
              </a:lnSpc>
              <a:spcBef>
                <a:spcPts val="100"/>
              </a:spcBef>
              <a:tabLst>
                <a:tab pos="377825" algn="l"/>
              </a:tabLst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Like strings,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you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can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use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*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operator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replicate a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list specified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number of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times.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Consider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example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given below: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</a:t>
            </a:r>
            <a:endParaRPr sz="1800">
              <a:latin typeface="Lucida Sans Unicode"/>
              <a:cs typeface="Lucida Sans Unicode"/>
            </a:endParaRPr>
          </a:p>
          <a:p>
            <a:pPr marL="378460">
              <a:lnSpc>
                <a:spcPct val="100000"/>
              </a:lnSpc>
            </a:pP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&gt;&gt;&gt;</a:t>
            </a:r>
            <a:r>
              <a:rPr sz="1800" b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l1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[1,2,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10,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23]</a:t>
            </a:r>
            <a:endParaRPr sz="1800">
              <a:latin typeface="Times New Roman"/>
              <a:cs typeface="Times New Roman"/>
            </a:endParaRPr>
          </a:p>
          <a:p>
            <a:pPr marL="378460" marR="3750945">
              <a:lnSpc>
                <a:spcPct val="100000"/>
              </a:lnSpc>
            </a:pP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&gt;&gt;&gt;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print(li*3) </a:t>
            </a:r>
            <a:r>
              <a:rPr sz="18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[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1,2,10,23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,1,2,10,23,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1,2,10,23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]</a:t>
            </a:r>
            <a:r>
              <a:rPr sz="1800" spc="-1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E3E3E"/>
                </a:solidFill>
                <a:latin typeface="Times New Roman"/>
                <a:cs typeface="Times New Roman"/>
              </a:rPr>
              <a:t>#Output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00">
              <a:latin typeface="Times New Roman"/>
              <a:cs typeface="Times New Roman"/>
            </a:endParaRPr>
          </a:p>
          <a:p>
            <a:pPr marL="35560">
              <a:lnSpc>
                <a:spcPct val="100000"/>
              </a:lnSpc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Notice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that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above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output has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the same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list</a:t>
            </a:r>
            <a:r>
              <a:rPr sz="1800" spc="6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l1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repeated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3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times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within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single list.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239154"/>
            <a:ext cx="1999614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b="1" spc="5" dirty="0">
                <a:solidFill>
                  <a:srgbClr val="168DBA"/>
                </a:solidFill>
                <a:latin typeface="Times New Roman"/>
                <a:cs typeface="Times New Roman"/>
              </a:rPr>
              <a:t>List</a:t>
            </a:r>
            <a:r>
              <a:rPr sz="3200" b="1" spc="-6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200" b="1" spc="10" dirty="0">
                <a:solidFill>
                  <a:srgbClr val="168DBA"/>
                </a:solidFill>
                <a:latin typeface="Times New Roman"/>
                <a:cs typeface="Times New Roman"/>
              </a:rPr>
              <a:t>Slicing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44855" y="918878"/>
            <a:ext cx="8287384" cy="456819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76555" marR="1353820" indent="-364490">
              <a:lnSpc>
                <a:spcPts val="1600"/>
              </a:lnSpc>
              <a:spcBef>
                <a:spcPts val="484"/>
              </a:spcBef>
              <a:tabLst>
                <a:tab pos="376555" algn="l"/>
              </a:tabLst>
            </a:pPr>
            <a:r>
              <a:rPr sz="1650" spc="-31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List slicing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refers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to accessing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a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specific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portion or a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subset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of a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list while the </a:t>
            </a:r>
            <a:r>
              <a:rPr sz="1650" spc="-4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original</a:t>
            </a:r>
            <a:r>
              <a:rPr sz="165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list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remains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unaffected.</a:t>
            </a: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ts val="1789"/>
              </a:lnSpc>
              <a:spcBef>
                <a:spcPts val="625"/>
              </a:spcBef>
              <a:tabLst>
                <a:tab pos="376555" algn="l"/>
              </a:tabLst>
            </a:pPr>
            <a:r>
              <a:rPr sz="1650" b="1" dirty="0">
                <a:solidFill>
                  <a:srgbClr val="353535"/>
                </a:solidFill>
                <a:latin typeface="Arial"/>
                <a:cs typeface="Arial"/>
              </a:rPr>
              <a:t>□	</a:t>
            </a:r>
            <a:r>
              <a:rPr sz="1650" b="1" dirty="0">
                <a:solidFill>
                  <a:srgbClr val="3E3E3E"/>
                </a:solidFill>
                <a:latin typeface="Times New Roman"/>
                <a:cs typeface="Times New Roman"/>
              </a:rPr>
              <a:t>Syntax</a:t>
            </a:r>
            <a:endParaRPr sz="1650">
              <a:latin typeface="Times New Roman"/>
              <a:cs typeface="Times New Roman"/>
            </a:endParaRPr>
          </a:p>
          <a:p>
            <a:pPr marL="376555">
              <a:lnSpc>
                <a:spcPts val="1789"/>
              </a:lnSpc>
            </a:pP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slice= &lt;List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Name&gt;[</a:t>
            </a:r>
            <a:r>
              <a:rPr sz="1650" b="1" dirty="0">
                <a:solidFill>
                  <a:srgbClr val="3E3E3E"/>
                </a:solidFill>
                <a:latin typeface="Times New Roman"/>
                <a:cs typeface="Times New Roman"/>
              </a:rPr>
              <a:t>StartIndex</a:t>
            </a:r>
            <a:r>
              <a:rPr sz="1650" b="1" spc="5" dirty="0">
                <a:solidFill>
                  <a:srgbClr val="3E3E3E"/>
                </a:solidFill>
                <a:latin typeface="Times New Roman"/>
                <a:cs typeface="Times New Roman"/>
              </a:rPr>
              <a:t> :</a:t>
            </a:r>
            <a:r>
              <a:rPr sz="1650" b="1" dirty="0">
                <a:solidFill>
                  <a:srgbClr val="3E3E3E"/>
                </a:solidFill>
                <a:latin typeface="Times New Roman"/>
                <a:cs typeface="Times New Roman"/>
              </a:rPr>
              <a:t> StopIndex</a:t>
            </a:r>
            <a:r>
              <a:rPr sz="1650" b="1" spc="5" dirty="0">
                <a:solidFill>
                  <a:srgbClr val="3E3E3E"/>
                </a:solidFill>
                <a:latin typeface="Times New Roman"/>
                <a:cs typeface="Times New Roman"/>
              </a:rPr>
              <a:t> : </a:t>
            </a:r>
            <a:r>
              <a:rPr sz="1650" b="1" dirty="0">
                <a:solidFill>
                  <a:srgbClr val="3E3E3E"/>
                </a:solidFill>
                <a:latin typeface="Times New Roman"/>
                <a:cs typeface="Times New Roman"/>
              </a:rPr>
              <a:t>Steps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]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 marL="33655" marR="1666239">
              <a:lnSpc>
                <a:spcPts val="1600"/>
              </a:lnSpc>
              <a:buChar char="●"/>
              <a:tabLst>
                <a:tab pos="214629" algn="l"/>
              </a:tabLst>
            </a:pP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3E3E3E"/>
                </a:solidFill>
                <a:latin typeface="Times New Roman"/>
                <a:cs typeface="Times New Roman"/>
              </a:rPr>
              <a:t>StartIndex</a:t>
            </a:r>
            <a:r>
              <a:rPr sz="1650" b="1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represents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the index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from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where the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list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slicing is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supposed </a:t>
            </a:r>
            <a:r>
              <a:rPr sz="1650" spc="-4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to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begin. Its default value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is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0,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i.e. the list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begins from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index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0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if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no </a:t>
            </a:r>
            <a:r>
              <a:rPr sz="1650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3E3E3E"/>
                </a:solidFill>
                <a:latin typeface="Times New Roman"/>
                <a:cs typeface="Times New Roman"/>
              </a:rPr>
              <a:t>StartIndex</a:t>
            </a:r>
            <a:r>
              <a:rPr sz="165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is specified.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E3E3E"/>
              </a:buClr>
              <a:buFont typeface="Times New Roman"/>
              <a:buChar char="●"/>
            </a:pPr>
            <a:endParaRPr sz="2250">
              <a:latin typeface="Times New Roman"/>
              <a:cs typeface="Times New Roman"/>
            </a:endParaRPr>
          </a:p>
          <a:p>
            <a:pPr marL="33655" marR="5080">
              <a:lnSpc>
                <a:spcPts val="1600"/>
              </a:lnSpc>
              <a:buChar char="●"/>
              <a:tabLst>
                <a:tab pos="214629" algn="l"/>
              </a:tabLst>
            </a:pP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3E3E3E"/>
                </a:solidFill>
                <a:latin typeface="Times New Roman"/>
                <a:cs typeface="Times New Roman"/>
              </a:rPr>
              <a:t>StopIndex</a:t>
            </a:r>
            <a:r>
              <a:rPr sz="1650" b="1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represents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the last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index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up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to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which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the list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slicing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will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go on. Its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default value </a:t>
            </a:r>
            <a:r>
              <a:rPr sz="1650" spc="-4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is </a:t>
            </a:r>
            <a:r>
              <a:rPr sz="1650" b="1" spc="5" dirty="0">
                <a:solidFill>
                  <a:srgbClr val="3E3E3E"/>
                </a:solidFill>
                <a:latin typeface="Times New Roman"/>
                <a:cs typeface="Times New Roman"/>
              </a:rPr>
              <a:t>(length(list)-1)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or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the index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the last element in the</a:t>
            </a:r>
            <a:endParaRPr sz="1650">
              <a:latin typeface="Times New Roman"/>
              <a:cs typeface="Times New Roman"/>
            </a:endParaRPr>
          </a:p>
          <a:p>
            <a:pPr marL="33655">
              <a:lnSpc>
                <a:spcPts val="1605"/>
              </a:lnSpc>
            </a:pPr>
            <a:r>
              <a:rPr sz="1650" spc="-5" dirty="0">
                <a:solidFill>
                  <a:srgbClr val="3E3E3E"/>
                </a:solidFill>
                <a:latin typeface="Times New Roman"/>
                <a:cs typeface="Times New Roman"/>
              </a:rPr>
              <a:t>list.</a:t>
            </a:r>
            <a:endParaRPr sz="1650">
              <a:latin typeface="Times New Roman"/>
              <a:cs typeface="Times New Roman"/>
            </a:endParaRPr>
          </a:p>
          <a:p>
            <a:pPr marL="33655" marR="1819275">
              <a:lnSpc>
                <a:spcPts val="1600"/>
              </a:lnSpc>
              <a:spcBef>
                <a:spcPts val="990"/>
              </a:spcBef>
            </a:pPr>
            <a:r>
              <a:rPr sz="1650" b="1" dirty="0">
                <a:solidFill>
                  <a:srgbClr val="3E3E3E"/>
                </a:solidFill>
                <a:latin typeface="Times New Roman"/>
                <a:cs typeface="Times New Roman"/>
              </a:rPr>
              <a:t>steps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represent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the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number of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steps. It is an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optional parameter. </a:t>
            </a:r>
            <a:r>
              <a:rPr sz="1650" b="1" dirty="0">
                <a:solidFill>
                  <a:srgbClr val="3E3E3E"/>
                </a:solidFill>
                <a:latin typeface="Times New Roman"/>
                <a:cs typeface="Times New Roman"/>
              </a:rPr>
              <a:t>steps, </a:t>
            </a:r>
            <a:r>
              <a:rPr sz="1650" spc="-5" dirty="0">
                <a:solidFill>
                  <a:srgbClr val="3E3E3E"/>
                </a:solidFill>
                <a:latin typeface="Times New Roman"/>
                <a:cs typeface="Times New Roman"/>
              </a:rPr>
              <a:t>if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defined,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specifies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the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number of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elements to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jump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over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while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counting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from </a:t>
            </a:r>
            <a:r>
              <a:rPr sz="1650" spc="-39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StartIndex</a:t>
            </a:r>
            <a:r>
              <a:rPr sz="165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to StopIndex.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By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default,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it is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1.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Times New Roman"/>
              <a:cs typeface="Times New Roman"/>
            </a:endParaRPr>
          </a:p>
          <a:p>
            <a:pPr marL="33655" marR="2347595">
              <a:lnSpc>
                <a:spcPts val="1600"/>
              </a:lnSpc>
              <a:buChar char="●"/>
              <a:tabLst>
                <a:tab pos="214629" algn="l"/>
              </a:tabLst>
            </a:pP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The list slices created, include elements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falling between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the indexes </a:t>
            </a:r>
            <a:r>
              <a:rPr sz="1650" spc="-4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3E3E3E"/>
                </a:solidFill>
                <a:latin typeface="Times New Roman"/>
                <a:cs typeface="Times New Roman"/>
              </a:rPr>
              <a:t>StartIndex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and</a:t>
            </a:r>
            <a:r>
              <a:rPr sz="1650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3E3E3E"/>
                </a:solidFill>
                <a:latin typeface="Times New Roman"/>
                <a:cs typeface="Times New Roman"/>
              </a:rPr>
              <a:t>StopIndex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, including</a:t>
            </a:r>
            <a:r>
              <a:rPr sz="1650" spc="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3E3E3E"/>
                </a:solidFill>
                <a:latin typeface="Times New Roman"/>
                <a:cs typeface="Times New Roman"/>
              </a:rPr>
              <a:t>StartIndex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and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not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including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3E3E3E"/>
                </a:solidFill>
                <a:latin typeface="Times New Roman"/>
                <a:cs typeface="Times New Roman"/>
              </a:rPr>
              <a:t>StopIndex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.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5949" y="631221"/>
            <a:ext cx="3056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Times New Roman"/>
                <a:cs typeface="Times New Roman"/>
              </a:rPr>
              <a:t>Slicing</a:t>
            </a:r>
            <a:r>
              <a:rPr sz="3600" b="0" spc="-90" dirty="0">
                <a:latin typeface="Times New Roman"/>
                <a:cs typeface="Times New Roman"/>
              </a:rPr>
              <a:t> </a:t>
            </a:r>
            <a:r>
              <a:rPr sz="3600" b="0" spc="-5" dirty="0">
                <a:latin typeface="Times New Roman"/>
                <a:cs typeface="Times New Roman"/>
              </a:rPr>
              <a:t>Example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1727" y="1266825"/>
            <a:ext cx="8450372" cy="4645024"/>
          </a:xfrm>
          <a:prstGeom prst="rect">
            <a:avLst/>
          </a:prstGeom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5949" y="631221"/>
            <a:ext cx="3084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Times New Roman"/>
                <a:cs typeface="Times New Roman"/>
              </a:rPr>
              <a:t>Negative</a:t>
            </a:r>
            <a:r>
              <a:rPr sz="3600" b="0" spc="-90" dirty="0">
                <a:latin typeface="Times New Roman"/>
                <a:cs typeface="Times New Roman"/>
              </a:rPr>
              <a:t> </a:t>
            </a:r>
            <a:r>
              <a:rPr sz="3600" b="0" spc="-5" dirty="0">
                <a:latin typeface="Times New Roman"/>
                <a:cs typeface="Times New Roman"/>
              </a:rPr>
              <a:t>Slicing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9305" y="1575582"/>
            <a:ext cx="8032651" cy="4811149"/>
          </a:xfrm>
          <a:prstGeom prst="rect">
            <a:avLst/>
          </a:prstGeom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5949" y="631221"/>
            <a:ext cx="3997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Times New Roman"/>
                <a:cs typeface="Times New Roman"/>
              </a:rPr>
              <a:t>Slicing</a:t>
            </a:r>
            <a:r>
              <a:rPr sz="3600" b="0" spc="-35" dirty="0">
                <a:latin typeface="Times New Roman"/>
                <a:cs typeface="Times New Roman"/>
              </a:rPr>
              <a:t> </a:t>
            </a:r>
            <a:r>
              <a:rPr sz="3600" b="0" spc="-5" dirty="0">
                <a:latin typeface="Times New Roman"/>
                <a:cs typeface="Times New Roman"/>
              </a:rPr>
              <a:t>with</a:t>
            </a:r>
            <a:r>
              <a:rPr sz="3600" b="0" spc="-30" dirty="0">
                <a:latin typeface="Times New Roman"/>
                <a:cs typeface="Times New Roman"/>
              </a:rPr>
              <a:t> </a:t>
            </a:r>
            <a:r>
              <a:rPr sz="3600" b="0" spc="-5" dirty="0">
                <a:latin typeface="Times New Roman"/>
                <a:cs typeface="Times New Roman"/>
              </a:rPr>
              <a:t>Step</a:t>
            </a:r>
            <a:r>
              <a:rPr sz="3600" b="0" spc="-30" dirty="0">
                <a:latin typeface="Times New Roman"/>
                <a:cs typeface="Times New Roman"/>
              </a:rPr>
              <a:t> </a:t>
            </a:r>
            <a:r>
              <a:rPr sz="3600" b="0" spc="-5" dirty="0">
                <a:latin typeface="Times New Roman"/>
                <a:cs typeface="Times New Roman"/>
              </a:rPr>
              <a:t>size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354" y="1338619"/>
            <a:ext cx="3953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7825" algn="l"/>
              </a:tabLst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Default</a:t>
            </a:r>
            <a:r>
              <a:rPr sz="18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size</a:t>
            </a:r>
            <a:r>
              <a:rPr sz="18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is</a:t>
            </a:r>
            <a:r>
              <a:rPr sz="18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1.</a:t>
            </a:r>
            <a:endParaRPr sz="18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Lets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see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Example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with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+ve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Steping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0199" y="2020616"/>
            <a:ext cx="7419975" cy="8381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89212" y="2967997"/>
            <a:ext cx="7981949" cy="2943224"/>
          </a:xfrm>
          <a:prstGeom prst="rect">
            <a:avLst/>
          </a:prstGeom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5949" y="631221"/>
            <a:ext cx="6252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0" dirty="0">
                <a:latin typeface="Times New Roman"/>
                <a:cs typeface="Times New Roman"/>
              </a:rPr>
              <a:t>Contd.</a:t>
            </a:r>
            <a:r>
              <a:rPr sz="3600" b="0" spc="-30" dirty="0">
                <a:latin typeface="Times New Roman"/>
                <a:cs typeface="Times New Roman"/>
              </a:rPr>
              <a:t> </a:t>
            </a:r>
            <a:r>
              <a:rPr sz="3600" b="0" spc="-5" dirty="0">
                <a:latin typeface="Times New Roman"/>
                <a:cs typeface="Times New Roman"/>
              </a:rPr>
              <a:t>(-ve</a:t>
            </a:r>
            <a:r>
              <a:rPr sz="3600" b="0" spc="-20" dirty="0">
                <a:latin typeface="Times New Roman"/>
                <a:cs typeface="Times New Roman"/>
              </a:rPr>
              <a:t> </a:t>
            </a:r>
            <a:r>
              <a:rPr sz="3600" b="0" spc="-5" dirty="0">
                <a:latin typeface="Times New Roman"/>
                <a:cs typeface="Times New Roman"/>
              </a:rPr>
              <a:t>Stepping</a:t>
            </a:r>
            <a:r>
              <a:rPr sz="3600" b="0" spc="-20" dirty="0">
                <a:latin typeface="Times New Roman"/>
                <a:cs typeface="Times New Roman"/>
              </a:rPr>
              <a:t> </a:t>
            </a:r>
            <a:r>
              <a:rPr sz="3600" b="0" spc="-5" dirty="0">
                <a:latin typeface="Times New Roman"/>
                <a:cs typeface="Times New Roman"/>
              </a:rPr>
              <a:t>with</a:t>
            </a:r>
            <a:r>
              <a:rPr sz="3600" b="0" spc="-25" dirty="0">
                <a:latin typeface="Times New Roman"/>
                <a:cs typeface="Times New Roman"/>
              </a:rPr>
              <a:t> </a:t>
            </a:r>
            <a:r>
              <a:rPr sz="3600" b="0" spc="-5" dirty="0">
                <a:latin typeface="Times New Roman"/>
                <a:cs typeface="Times New Roman"/>
              </a:rPr>
              <a:t>slicing)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3927" y="2188367"/>
            <a:ext cx="7543800" cy="366808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2348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Follow</a:t>
            </a:r>
            <a:r>
              <a:rPr sz="3600" spc="-9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steps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4142" y="1637238"/>
            <a:ext cx="7672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7825" algn="l"/>
              </a:tabLst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800" u="heavy" dirty="0">
                <a:solidFill>
                  <a:srgbClr val="2DA0F1"/>
                </a:solidFill>
                <a:uFill>
                  <a:solidFill>
                    <a:srgbClr val="2DA0F1"/>
                  </a:solidFill>
                </a:uFill>
                <a:latin typeface="Times New Roman"/>
                <a:cs typeface="Times New Roman"/>
              </a:rPr>
              <a:t>https://anaconda.com</a:t>
            </a:r>
            <a:r>
              <a:rPr sz="1800" spc="-10" dirty="0">
                <a:solidFill>
                  <a:srgbClr val="2DA0F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and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select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products,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click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Individual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Edition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&amp;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Download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073" y="2216726"/>
            <a:ext cx="5832761" cy="400396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5437" y="2270524"/>
            <a:ext cx="5473778" cy="3950166"/>
          </a:xfrm>
          <a:prstGeom prst="rect">
            <a:avLst/>
          </a:prstGeom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5949" y="631221"/>
            <a:ext cx="5294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Times New Roman"/>
                <a:cs typeface="Times New Roman"/>
              </a:rPr>
              <a:t>Slice</a:t>
            </a:r>
            <a:r>
              <a:rPr sz="3600" b="0" spc="-30" dirty="0">
                <a:latin typeface="Times New Roman"/>
                <a:cs typeface="Times New Roman"/>
              </a:rPr>
              <a:t> </a:t>
            </a:r>
            <a:r>
              <a:rPr sz="3600" b="0" spc="-5" dirty="0">
                <a:latin typeface="Times New Roman"/>
                <a:cs typeface="Times New Roman"/>
              </a:rPr>
              <a:t>at</a:t>
            </a:r>
            <a:r>
              <a:rPr sz="3600" b="0" spc="-30" dirty="0">
                <a:latin typeface="Times New Roman"/>
                <a:cs typeface="Times New Roman"/>
              </a:rPr>
              <a:t> </a:t>
            </a:r>
            <a:r>
              <a:rPr sz="3600" b="0" spc="-10" dirty="0">
                <a:latin typeface="Times New Roman"/>
                <a:cs typeface="Times New Roman"/>
              </a:rPr>
              <a:t>Beginning</a:t>
            </a:r>
            <a:r>
              <a:rPr sz="3600" b="0" spc="-30" dirty="0">
                <a:latin typeface="Times New Roman"/>
                <a:cs typeface="Times New Roman"/>
              </a:rPr>
              <a:t> </a:t>
            </a:r>
            <a:r>
              <a:rPr sz="3600" b="0" dirty="0">
                <a:latin typeface="Times New Roman"/>
                <a:cs typeface="Times New Roman"/>
              </a:rPr>
              <a:t>&amp;</a:t>
            </a:r>
            <a:r>
              <a:rPr sz="3600" b="0" spc="-30" dirty="0">
                <a:latin typeface="Times New Roman"/>
                <a:cs typeface="Times New Roman"/>
              </a:rPr>
              <a:t> </a:t>
            </a:r>
            <a:r>
              <a:rPr sz="3600" b="0" spc="-5" dirty="0">
                <a:latin typeface="Times New Roman"/>
                <a:cs typeface="Times New Roman"/>
              </a:rPr>
              <a:t>Ending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7225" y="1946617"/>
            <a:ext cx="5486399" cy="22002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22962" y="4264709"/>
            <a:ext cx="5581649" cy="2143124"/>
          </a:xfrm>
          <a:prstGeom prst="rect">
            <a:avLst/>
          </a:prstGeom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5949" y="631221"/>
            <a:ext cx="30118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0" dirty="0">
                <a:latin typeface="Times New Roman"/>
                <a:cs typeface="Times New Roman"/>
              </a:rPr>
              <a:t>Reversing</a:t>
            </a:r>
            <a:r>
              <a:rPr sz="3600" b="0" spc="-55" dirty="0">
                <a:latin typeface="Times New Roman"/>
                <a:cs typeface="Times New Roman"/>
              </a:rPr>
              <a:t> </a:t>
            </a:r>
            <a:r>
              <a:rPr sz="3600" b="0" dirty="0">
                <a:latin typeface="Times New Roman"/>
                <a:cs typeface="Times New Roman"/>
              </a:rPr>
              <a:t>a</a:t>
            </a:r>
            <a:r>
              <a:rPr sz="3600" b="0" spc="-50" dirty="0">
                <a:latin typeface="Times New Roman"/>
                <a:cs typeface="Times New Roman"/>
              </a:rPr>
              <a:t> </a:t>
            </a:r>
            <a:r>
              <a:rPr sz="3600" b="0" spc="-5" dirty="0">
                <a:latin typeface="Times New Roman"/>
                <a:cs typeface="Times New Roman"/>
              </a:rPr>
              <a:t>List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3712" y="1645921"/>
            <a:ext cx="8389863" cy="3995223"/>
          </a:xfrm>
          <a:prstGeom prst="rect">
            <a:avLst/>
          </a:prstGeom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265462"/>
            <a:ext cx="4124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Few</a:t>
            </a:r>
            <a:r>
              <a:rPr sz="3600" spc="-3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Functions</a:t>
            </a:r>
            <a:r>
              <a:rPr sz="3600" spc="-3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168DBA"/>
                </a:solidFill>
                <a:latin typeface="Times New Roman"/>
                <a:cs typeface="Times New Roman"/>
              </a:rPr>
              <a:t>on</a:t>
            </a:r>
            <a:r>
              <a:rPr sz="3600" spc="-2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List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354" y="986926"/>
            <a:ext cx="8176895" cy="517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00"/>
              </a:spcBef>
              <a:buClr>
                <a:srgbClr val="353535"/>
              </a:buClr>
              <a:buFont typeface="Arial"/>
              <a:buChar char="□"/>
              <a:tabLst>
                <a:tab pos="377825" algn="l"/>
                <a:tab pos="379095" algn="l"/>
              </a:tabLst>
            </a:pP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append():</a:t>
            </a:r>
            <a:r>
              <a:rPr sz="1800" b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Used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for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appending/adding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elements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end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list.</a:t>
            </a:r>
            <a:endParaRPr sz="18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</a:pP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Syntax:</a:t>
            </a:r>
            <a:r>
              <a:rPr sz="1800" b="1" spc="-4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&lt;ListName&gt;.append(element)</a:t>
            </a:r>
            <a:endParaRPr sz="1800">
              <a:latin typeface="Times New Roman"/>
              <a:cs typeface="Times New Roman"/>
            </a:endParaRPr>
          </a:p>
          <a:p>
            <a:pPr marL="378460" marR="2602865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Arial"/>
              <a:buChar char="□"/>
              <a:tabLst>
                <a:tab pos="377825" algn="l"/>
                <a:tab pos="379095" algn="l"/>
              </a:tabLst>
            </a:pP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extend():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Adds the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contents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800" spc="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List2</a:t>
            </a:r>
            <a:r>
              <a:rPr sz="1800" b="1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end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800" spc="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List1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.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Syntax: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&lt;ListName1&gt;.extend(&lt;ListName2)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Arial"/>
              <a:buChar char="□"/>
              <a:tabLst>
                <a:tab pos="377825" algn="l"/>
                <a:tab pos="379095" algn="l"/>
              </a:tabLst>
            </a:pP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insert():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Inserts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an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element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specified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position/index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in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list.</a:t>
            </a:r>
            <a:endParaRPr sz="18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</a:pP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Syntax:</a:t>
            </a:r>
            <a:r>
              <a:rPr sz="1800" b="1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&lt;ListName&gt;(position,</a:t>
            </a:r>
            <a:r>
              <a:rPr sz="18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element)</a:t>
            </a:r>
            <a:endParaRPr sz="1800">
              <a:latin typeface="Times New Roman"/>
              <a:cs typeface="Times New Roman"/>
            </a:endParaRPr>
          </a:p>
          <a:p>
            <a:pPr marL="378460" marR="108585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Arial"/>
              <a:buChar char="□"/>
              <a:tabLst>
                <a:tab pos="377825" algn="l"/>
                <a:tab pos="379095" algn="l"/>
              </a:tabLst>
            </a:pP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sum()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: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Returns the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sum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all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elements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List.</a:t>
            </a:r>
            <a:r>
              <a:rPr sz="1800" spc="8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E3E3E"/>
                </a:solidFill>
                <a:latin typeface="Times New Roman"/>
                <a:cs typeface="Times New Roman"/>
              </a:rPr>
              <a:t>(Used only</a:t>
            </a:r>
            <a:r>
              <a:rPr sz="180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 for</a:t>
            </a:r>
            <a:r>
              <a:rPr sz="1800" i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lists containing </a:t>
            </a:r>
            <a:r>
              <a:rPr sz="1800" i="1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E3E3E"/>
                </a:solidFill>
                <a:latin typeface="Times New Roman"/>
                <a:cs typeface="Times New Roman"/>
              </a:rPr>
              <a:t>numerical</a:t>
            </a:r>
            <a:r>
              <a:rPr sz="180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 values)</a:t>
            </a:r>
            <a:endParaRPr sz="18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</a:pP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Syntax:</a:t>
            </a:r>
            <a:r>
              <a:rPr sz="1800" b="1" spc="-4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sum(&lt;ListName&gt;)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Arial"/>
              <a:buChar char="□"/>
              <a:tabLst>
                <a:tab pos="377825" algn="l"/>
                <a:tab pos="379095" algn="l"/>
              </a:tabLst>
            </a:pP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count():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Returns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total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number of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times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given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element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occurs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in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List.</a:t>
            </a:r>
            <a:endParaRPr sz="18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</a:pP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Syntax:</a:t>
            </a:r>
            <a:r>
              <a:rPr sz="1800" b="1" spc="-4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&lt;ListName&gt;.count(element)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Arial"/>
              <a:buChar char="□"/>
              <a:tabLst>
                <a:tab pos="377825" algn="l"/>
                <a:tab pos="379095" algn="l"/>
              </a:tabLst>
            </a:pP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len():</a:t>
            </a:r>
            <a:r>
              <a:rPr sz="1800" b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Returns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total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length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List.</a:t>
            </a:r>
            <a:endParaRPr sz="18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</a:pP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Syntax:</a:t>
            </a:r>
            <a:r>
              <a:rPr sz="1800" b="1" spc="-4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len(&lt;ListName&gt;)</a:t>
            </a:r>
            <a:endParaRPr sz="1800">
              <a:latin typeface="Times New Roman"/>
              <a:cs typeface="Times New Roman"/>
            </a:endParaRPr>
          </a:p>
          <a:p>
            <a:pPr marL="378460" marR="508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Arial"/>
              <a:buChar char="□"/>
              <a:tabLst>
                <a:tab pos="377825" algn="l"/>
                <a:tab pos="379095" algn="l"/>
              </a:tabLst>
            </a:pP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index():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Returns the index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 first occurrence of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 element in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list.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If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element is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not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present,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it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returns -1.</a:t>
            </a:r>
            <a:endParaRPr sz="18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</a:pP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Syntax:</a:t>
            </a:r>
            <a:r>
              <a:rPr sz="1800" b="1" spc="-4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&lt;ListName&gt;.index(element)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39354" y="1119725"/>
            <a:ext cx="8649335" cy="4892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indent="-366395">
              <a:lnSpc>
                <a:spcPts val="2050"/>
              </a:lnSpc>
              <a:spcBef>
                <a:spcPts val="100"/>
              </a:spcBef>
              <a:buClr>
                <a:srgbClr val="353535"/>
              </a:buClr>
              <a:buFont typeface="Arial"/>
              <a:buChar char="□"/>
              <a:tabLst>
                <a:tab pos="377825" algn="l"/>
                <a:tab pos="379095" algn="l"/>
              </a:tabLst>
            </a:pP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min()</a:t>
            </a:r>
            <a:r>
              <a:rPr sz="1800" b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:</a:t>
            </a:r>
            <a:r>
              <a:rPr sz="1800" b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Returns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minimum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element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List.</a:t>
            </a:r>
            <a:endParaRPr sz="1800">
              <a:latin typeface="Times New Roman"/>
              <a:cs typeface="Times New Roman"/>
            </a:endParaRPr>
          </a:p>
          <a:p>
            <a:pPr marL="378460">
              <a:lnSpc>
                <a:spcPts val="2050"/>
              </a:lnSpc>
            </a:pP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Syntax:</a:t>
            </a:r>
            <a:r>
              <a:rPr sz="1800" b="1" spc="-4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min(&lt;ListName&gt;)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ts val="2050"/>
              </a:lnSpc>
              <a:spcBef>
                <a:spcPts val="785"/>
              </a:spcBef>
              <a:buClr>
                <a:srgbClr val="353535"/>
              </a:buClr>
              <a:buFont typeface="Arial"/>
              <a:buChar char="□"/>
              <a:tabLst>
                <a:tab pos="377825" algn="l"/>
                <a:tab pos="379095" algn="l"/>
              </a:tabLst>
            </a:pP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max():</a:t>
            </a:r>
            <a:r>
              <a:rPr sz="1800" b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Returns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maximum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element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List.</a:t>
            </a:r>
            <a:endParaRPr sz="1800">
              <a:latin typeface="Times New Roman"/>
              <a:cs typeface="Times New Roman"/>
            </a:endParaRPr>
          </a:p>
          <a:p>
            <a:pPr marL="378460">
              <a:lnSpc>
                <a:spcPts val="2050"/>
              </a:lnSpc>
            </a:pP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Syntax:</a:t>
            </a:r>
            <a:r>
              <a:rPr sz="1800" b="1" spc="-4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max(&lt;ListName&gt;)</a:t>
            </a:r>
            <a:endParaRPr sz="1800">
              <a:latin typeface="Times New Roman"/>
              <a:cs typeface="Times New Roman"/>
            </a:endParaRPr>
          </a:p>
          <a:p>
            <a:pPr marL="378460" marR="351155" indent="-366395">
              <a:lnSpc>
                <a:spcPts val="1939"/>
              </a:lnSpc>
              <a:spcBef>
                <a:spcPts val="1030"/>
              </a:spcBef>
              <a:buClr>
                <a:srgbClr val="353535"/>
              </a:buClr>
              <a:buFont typeface="Arial"/>
              <a:buChar char="□"/>
              <a:tabLst>
                <a:tab pos="377825" algn="l"/>
                <a:tab pos="379095" algn="l"/>
              </a:tabLst>
            </a:pP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pop():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It deletes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and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returns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element at the specified index.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If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don't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mention the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index,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it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by default pops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last element in the list.</a:t>
            </a:r>
            <a:endParaRPr sz="1800">
              <a:latin typeface="Times New Roman"/>
              <a:cs typeface="Times New Roman"/>
            </a:endParaRPr>
          </a:p>
          <a:p>
            <a:pPr marL="378460">
              <a:lnSpc>
                <a:spcPts val="1920"/>
              </a:lnSpc>
            </a:pP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Syntax:</a:t>
            </a:r>
            <a:r>
              <a:rPr sz="1800" b="1" spc="-4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&lt;ListName&gt;.pop([index])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ts val="2050"/>
              </a:lnSpc>
              <a:spcBef>
                <a:spcPts val="785"/>
              </a:spcBef>
              <a:buClr>
                <a:srgbClr val="353535"/>
              </a:buClr>
              <a:buFont typeface="Arial"/>
              <a:buChar char="□"/>
              <a:tabLst>
                <a:tab pos="377825" algn="l"/>
                <a:tab pos="379095" algn="l"/>
              </a:tabLst>
            </a:pP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del()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: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Element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be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deleted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is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mentioned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using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list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name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and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index.</a:t>
            </a:r>
            <a:endParaRPr sz="1800">
              <a:latin typeface="Times New Roman"/>
              <a:cs typeface="Times New Roman"/>
            </a:endParaRPr>
          </a:p>
          <a:p>
            <a:pPr marL="378460">
              <a:lnSpc>
                <a:spcPts val="2050"/>
              </a:lnSpc>
            </a:pP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Syntax:</a:t>
            </a:r>
            <a:r>
              <a:rPr sz="1800" b="1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del</a:t>
            </a:r>
            <a:r>
              <a:rPr sz="18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&lt;ListName&gt;[index]</a:t>
            </a:r>
            <a:endParaRPr sz="1800">
              <a:latin typeface="Times New Roman"/>
              <a:cs typeface="Times New Roman"/>
            </a:endParaRPr>
          </a:p>
          <a:p>
            <a:pPr marL="378460" marR="52069" indent="-366395">
              <a:lnSpc>
                <a:spcPts val="1939"/>
              </a:lnSpc>
              <a:spcBef>
                <a:spcPts val="1030"/>
              </a:spcBef>
              <a:buClr>
                <a:srgbClr val="353535"/>
              </a:buClr>
              <a:buFont typeface="Arial"/>
              <a:buChar char="□"/>
              <a:tabLst>
                <a:tab pos="377825" algn="l"/>
                <a:tab pos="379095" algn="l"/>
              </a:tabLst>
            </a:pP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remove():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Element to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be deleted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is mentioned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using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list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name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and element. Removes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first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occurance.</a:t>
            </a:r>
            <a:endParaRPr sz="1800">
              <a:latin typeface="Times New Roman"/>
              <a:cs typeface="Times New Roman"/>
            </a:endParaRPr>
          </a:p>
          <a:p>
            <a:pPr marL="378460">
              <a:lnSpc>
                <a:spcPts val="1920"/>
              </a:lnSpc>
            </a:pP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Syntax:</a:t>
            </a:r>
            <a:r>
              <a:rPr sz="1800" b="1" spc="-4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&lt;ListName&gt;.remove(element)</a:t>
            </a:r>
            <a:endParaRPr sz="1800">
              <a:latin typeface="Times New Roman"/>
              <a:cs typeface="Times New Roman"/>
            </a:endParaRPr>
          </a:p>
          <a:p>
            <a:pPr marL="378460" marR="5080" indent="-366395">
              <a:lnSpc>
                <a:spcPts val="1939"/>
              </a:lnSpc>
              <a:spcBef>
                <a:spcPts val="1035"/>
              </a:spcBef>
              <a:buClr>
                <a:srgbClr val="353535"/>
              </a:buClr>
              <a:buFont typeface="Arial"/>
              <a:buChar char="□"/>
              <a:tabLst>
                <a:tab pos="377825" algn="l"/>
                <a:tab pos="379095" algn="l"/>
              </a:tabLst>
            </a:pP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list.sort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(*,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key=None, reverse=False)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Sort the items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list in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place (the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arguments can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be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used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for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sort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customization, see</a:t>
            </a:r>
            <a:r>
              <a:rPr sz="1800" spc="40" dirty="0">
                <a:solidFill>
                  <a:srgbClr val="2DA0F1"/>
                </a:solidFill>
                <a:latin typeface="Times New Roman"/>
                <a:cs typeface="Times New Roman"/>
              </a:rPr>
              <a:t> </a:t>
            </a:r>
            <a:r>
              <a:rPr sz="1800" u="heavy" spc="-5" dirty="0">
                <a:solidFill>
                  <a:srgbClr val="2DA0F1"/>
                </a:solidFill>
                <a:uFill>
                  <a:solidFill>
                    <a:srgbClr val="2DA0F1"/>
                  </a:solidFill>
                </a:uFill>
                <a:latin typeface="Times New Roman"/>
                <a:cs typeface="Times New Roman"/>
              </a:rPr>
              <a:t>sorted()</a:t>
            </a:r>
            <a:r>
              <a:rPr sz="1800" spc="-5" dirty="0">
                <a:solidFill>
                  <a:srgbClr val="2DA0F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for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their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explanation).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Itemgetter() ,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key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755"/>
              </a:spcBef>
              <a:buClr>
                <a:srgbClr val="353535"/>
              </a:buClr>
              <a:buFont typeface="Arial"/>
              <a:buChar char="□"/>
              <a:tabLst>
                <a:tab pos="377825" algn="l"/>
                <a:tab pos="379095" algn="l"/>
              </a:tabLst>
            </a:pP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list.reverse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() Reverse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elements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the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list in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place.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785"/>
              </a:spcBef>
              <a:buClr>
                <a:srgbClr val="353535"/>
              </a:buClr>
              <a:buFont typeface="Arial"/>
              <a:buChar char="□"/>
              <a:tabLst>
                <a:tab pos="377825" algn="l"/>
                <a:tab pos="379095" algn="l"/>
              </a:tabLst>
            </a:pP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list.copy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() Return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shallow copy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the list.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Equivalent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a[:].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5949" y="265462"/>
            <a:ext cx="4124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Few</a:t>
            </a:r>
            <a:r>
              <a:rPr sz="3600" spc="-3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Functions</a:t>
            </a:r>
            <a:r>
              <a:rPr sz="3600" spc="-3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168DBA"/>
                </a:solidFill>
                <a:latin typeface="Times New Roman"/>
                <a:cs typeface="Times New Roman"/>
              </a:rPr>
              <a:t>on</a:t>
            </a:r>
            <a:r>
              <a:rPr sz="3600" spc="-2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List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2237" y="631221"/>
            <a:ext cx="5046980" cy="1422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168DBA"/>
                </a:solidFill>
                <a:latin typeface="Times New Roman"/>
                <a:cs typeface="Times New Roman"/>
              </a:rPr>
              <a:t>Looping</a:t>
            </a:r>
            <a:r>
              <a:rPr sz="3600" b="1" spc="-4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168DBA"/>
                </a:solidFill>
                <a:latin typeface="Times New Roman"/>
                <a:cs typeface="Times New Roman"/>
              </a:rPr>
              <a:t>On</a:t>
            </a:r>
            <a:r>
              <a:rPr sz="3600" b="1" spc="-3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168DBA"/>
                </a:solidFill>
                <a:latin typeface="Times New Roman"/>
                <a:cs typeface="Times New Roman"/>
              </a:rPr>
              <a:t>Lists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355"/>
              </a:spcBef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There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are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multiple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ways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iterate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over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list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Python.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Using</a:t>
            </a:r>
            <a:r>
              <a:rPr sz="1800" b="1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for</a:t>
            </a:r>
            <a:r>
              <a:rPr sz="1800" b="1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loop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2030" y="2111549"/>
            <a:ext cx="5120640" cy="3151505"/>
          </a:xfrm>
          <a:prstGeom prst="rect">
            <a:avLst/>
          </a:prstGeom>
          <a:solidFill>
            <a:srgbClr val="353535"/>
          </a:solidFill>
          <a:ln w="15874">
            <a:solidFill>
              <a:srgbClr val="262626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455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li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[1,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3,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5,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7,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9]</a:t>
            </a:r>
            <a:endParaRPr sz="18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800" i="1" dirty="0">
                <a:solidFill>
                  <a:srgbClr val="FFFFFF"/>
                </a:solidFill>
                <a:latin typeface="Times New Roman"/>
                <a:cs typeface="Times New Roman"/>
              </a:rPr>
              <a:t>#</a:t>
            </a:r>
            <a:r>
              <a:rPr sz="18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Using</a:t>
            </a:r>
            <a:r>
              <a:rPr sz="18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8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loop</a:t>
            </a:r>
            <a:endParaRPr sz="18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li:</a:t>
            </a:r>
            <a:endParaRPr sz="1800">
              <a:latin typeface="Times New Roman"/>
              <a:cs typeface="Times New Roman"/>
            </a:endParaRPr>
          </a:p>
          <a:p>
            <a:pPr marL="54292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print(i)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FFFFFF"/>
                </a:solidFill>
                <a:latin typeface="Times New Roman"/>
                <a:cs typeface="Times New Roman"/>
              </a:rPr>
              <a:t>#Print</a:t>
            </a:r>
            <a:r>
              <a:rPr sz="18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element</a:t>
            </a:r>
            <a:r>
              <a:rPr sz="1800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800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i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list</a:t>
            </a:r>
            <a:endParaRPr sz="1800">
              <a:latin typeface="Times New Roman"/>
              <a:cs typeface="Times New Roman"/>
            </a:endParaRPr>
          </a:p>
          <a:p>
            <a:pPr marL="85725" marR="424053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Output: 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52159" y="2084808"/>
            <a:ext cx="6049645" cy="3826510"/>
          </a:xfrm>
          <a:prstGeom prst="rect">
            <a:avLst/>
          </a:prstGeom>
          <a:solidFill>
            <a:srgbClr val="353535"/>
          </a:solidFill>
          <a:ln w="15874">
            <a:solidFill>
              <a:srgbClr val="262626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7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Using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loop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range()</a:t>
            </a:r>
            <a:endParaRPr sz="18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list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[1,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3,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5,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7,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9]</a:t>
            </a:r>
            <a:endParaRPr sz="18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length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len(list)</a:t>
            </a:r>
            <a:r>
              <a:rPr sz="18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FFFFFF"/>
                </a:solidFill>
                <a:latin typeface="Times New Roman"/>
                <a:cs typeface="Times New Roman"/>
              </a:rPr>
              <a:t>#Getting</a:t>
            </a:r>
            <a:r>
              <a:rPr sz="18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length</a:t>
            </a:r>
            <a:r>
              <a:rPr sz="18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list</a:t>
            </a:r>
            <a:endParaRPr sz="18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range(length):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FFFFFF"/>
                </a:solidFill>
                <a:latin typeface="Times New Roman"/>
                <a:cs typeface="Times New Roman"/>
              </a:rPr>
              <a:t>#Iterations</a:t>
            </a:r>
            <a:r>
              <a:rPr sz="18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18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18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800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FFFFFF"/>
                </a:solidFill>
                <a:latin typeface="Times New Roman"/>
                <a:cs typeface="Times New Roman"/>
              </a:rPr>
              <a:t>(length-1)</a:t>
            </a:r>
            <a:endParaRPr sz="1800">
              <a:latin typeface="Times New Roman"/>
              <a:cs typeface="Times New Roman"/>
            </a:endParaRPr>
          </a:p>
          <a:p>
            <a:pPr marL="54292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print(i)</a:t>
            </a:r>
            <a:endParaRPr sz="18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Output:</a:t>
            </a:r>
            <a:endParaRPr sz="18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range(1,10,2)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will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print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endParaRPr sz="1800">
              <a:latin typeface="Times New Roman"/>
              <a:cs typeface="Times New Roman"/>
            </a:endParaRPr>
          </a:p>
          <a:p>
            <a:pPr marL="85725" marR="227965">
              <a:lnSpc>
                <a:spcPct val="100000"/>
              </a:lnSpc>
            </a:pPr>
            <a:r>
              <a:rPr sz="18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You</a:t>
            </a:r>
            <a:r>
              <a:rPr sz="18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sz="18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even</a:t>
            </a:r>
            <a:r>
              <a:rPr sz="18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FFFFFF"/>
                </a:solidFill>
                <a:latin typeface="Times New Roman"/>
                <a:cs typeface="Times New Roman"/>
              </a:rPr>
              <a:t>use</a:t>
            </a:r>
            <a:r>
              <a:rPr sz="1800" i="1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while()</a:t>
            </a:r>
            <a:r>
              <a:rPr sz="1800" b="1" i="1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loops.</a:t>
            </a:r>
            <a:r>
              <a:rPr sz="18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Try</a:t>
            </a:r>
            <a:r>
              <a:rPr sz="18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FFFFFF"/>
                </a:solidFill>
                <a:latin typeface="Times New Roman"/>
                <a:cs typeface="Times New Roman"/>
              </a:rPr>
              <a:t>using</a:t>
            </a:r>
            <a:r>
              <a:rPr sz="18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 the</a:t>
            </a:r>
            <a:r>
              <a:rPr sz="1800" i="1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while()</a:t>
            </a:r>
            <a:r>
              <a:rPr sz="1800" b="1" i="1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loops</a:t>
            </a:r>
            <a:r>
              <a:rPr sz="1800" i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FFFFFF"/>
                </a:solidFill>
                <a:latin typeface="Times New Roman"/>
                <a:cs typeface="Times New Roman"/>
              </a:rPr>
              <a:t>on </a:t>
            </a:r>
            <a:r>
              <a:rPr sz="1800" i="1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your</a:t>
            </a:r>
            <a:r>
              <a:rPr sz="18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FFFFFF"/>
                </a:solidFill>
                <a:latin typeface="Times New Roman"/>
                <a:cs typeface="Times New Roman"/>
              </a:rPr>
              <a:t>own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46882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168DBA"/>
                </a:solidFill>
                <a:latin typeface="Times New Roman"/>
                <a:cs typeface="Times New Roman"/>
              </a:rPr>
              <a:t>Taking</a:t>
            </a:r>
            <a:r>
              <a:rPr sz="3600" spc="-3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168DBA"/>
                </a:solidFill>
                <a:latin typeface="Times New Roman"/>
                <a:cs typeface="Times New Roman"/>
              </a:rPr>
              <a:t>List</a:t>
            </a:r>
            <a:r>
              <a:rPr sz="3600" spc="-3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as</a:t>
            </a:r>
            <a:r>
              <a:rPr sz="3600" spc="-2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User</a:t>
            </a:r>
            <a:r>
              <a:rPr sz="3600" spc="-2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Input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354" y="1338227"/>
            <a:ext cx="7454265" cy="329692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  <a:tabLst>
                <a:tab pos="377825" algn="l"/>
              </a:tabLst>
            </a:pPr>
            <a:r>
              <a:rPr sz="1800" b="1" spc="-10" dirty="0">
                <a:solidFill>
                  <a:srgbClr val="353535"/>
                </a:solidFill>
                <a:latin typeface="Arial"/>
                <a:cs typeface="Arial"/>
              </a:rPr>
              <a:t>□	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Line</a:t>
            </a:r>
            <a:r>
              <a:rPr sz="1800" b="1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Separated</a:t>
            </a:r>
            <a:r>
              <a:rPr sz="1800" b="1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or</a:t>
            </a:r>
            <a:r>
              <a:rPr sz="1800" b="1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Space</a:t>
            </a:r>
            <a:r>
              <a:rPr sz="1800" b="1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Separated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way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take</a:t>
            </a:r>
            <a:r>
              <a:rPr sz="1800" spc="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line</a:t>
            </a:r>
            <a:r>
              <a:rPr sz="1800" b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separated</a:t>
            </a:r>
            <a:r>
              <a:rPr sz="1800" b="1" spc="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input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list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described below:</a:t>
            </a:r>
            <a:endParaRPr sz="1800">
              <a:latin typeface="Times New Roman"/>
              <a:cs typeface="Times New Roman"/>
            </a:endParaRPr>
          </a:p>
          <a:p>
            <a:pPr marL="573405" lvl="1" indent="-195580">
              <a:lnSpc>
                <a:spcPct val="100000"/>
              </a:lnSpc>
              <a:buFont typeface="Times New Roman"/>
              <a:buChar char="●"/>
              <a:tabLst>
                <a:tab pos="574040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Create</a:t>
            </a:r>
            <a:r>
              <a:rPr sz="18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</a:t>
            </a:r>
            <a:r>
              <a:rPr sz="18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empty</a:t>
            </a:r>
            <a:r>
              <a:rPr sz="18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list.</a:t>
            </a:r>
            <a:endParaRPr sz="1800">
              <a:latin typeface="Times New Roman"/>
              <a:cs typeface="Times New Roman"/>
            </a:endParaRPr>
          </a:p>
          <a:p>
            <a:pPr marL="573405" lvl="1" indent="-195580">
              <a:lnSpc>
                <a:spcPct val="100000"/>
              </a:lnSpc>
              <a:buFont typeface="Times New Roman"/>
              <a:buChar char="●"/>
              <a:tabLst>
                <a:tab pos="574040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Let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number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elements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you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wish to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put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in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list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be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N.</a:t>
            </a:r>
            <a:endParaRPr sz="1800">
              <a:latin typeface="Times New Roman"/>
              <a:cs typeface="Times New Roman"/>
            </a:endParaRPr>
          </a:p>
          <a:p>
            <a:pPr marL="573405" indent="-195580">
              <a:lnSpc>
                <a:spcPct val="100000"/>
              </a:lnSpc>
              <a:buChar char="●"/>
              <a:tabLst>
                <a:tab pos="574040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Run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loop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for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iterations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and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during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these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iterations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do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the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following:</a:t>
            </a:r>
            <a:endParaRPr sz="1800">
              <a:latin typeface="Times New Roman"/>
              <a:cs typeface="Times New Roman"/>
            </a:endParaRPr>
          </a:p>
          <a:p>
            <a:pPr marL="573405" indent="-195580">
              <a:lnSpc>
                <a:spcPct val="100000"/>
              </a:lnSpc>
              <a:buChar char="○"/>
              <a:tabLst>
                <a:tab pos="574040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Take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element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as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user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input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using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the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input()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function.</a:t>
            </a:r>
            <a:endParaRPr sz="1800">
              <a:latin typeface="Times New Roman"/>
              <a:cs typeface="Times New Roman"/>
            </a:endParaRPr>
          </a:p>
          <a:p>
            <a:pPr marL="573405" indent="-195580">
              <a:lnSpc>
                <a:spcPct val="100000"/>
              </a:lnSpc>
              <a:buChar char="○"/>
              <a:tabLst>
                <a:tab pos="574040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Append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this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element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list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created.</a:t>
            </a:r>
            <a:endParaRPr sz="1800">
              <a:latin typeface="Times New Roman"/>
              <a:cs typeface="Times New Roman"/>
            </a:endParaRPr>
          </a:p>
          <a:p>
            <a:pPr marL="378460" marR="5080">
              <a:lnSpc>
                <a:spcPct val="100000"/>
              </a:lnSpc>
              <a:buChar char="●"/>
              <a:tabLst>
                <a:tab pos="574040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At the end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 N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iterations,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you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would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have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appended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 desired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elements to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your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list.</a:t>
            </a:r>
            <a:endParaRPr sz="1800">
              <a:latin typeface="Times New Roman"/>
              <a:cs typeface="Times New Roman"/>
            </a:endParaRPr>
          </a:p>
          <a:p>
            <a:pPr marL="378460" marR="255904">
              <a:lnSpc>
                <a:spcPct val="100000"/>
              </a:lnSpc>
              <a:buChar char="●"/>
              <a:tabLst>
                <a:tab pos="574040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In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this,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different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elements will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have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be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entered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by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user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different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lines.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39354" y="633050"/>
            <a:ext cx="8745220" cy="270764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40"/>
              </a:spcBef>
            </a:pPr>
            <a:r>
              <a:rPr sz="3200" b="1" spc="15" dirty="0">
                <a:solidFill>
                  <a:srgbClr val="168DBA"/>
                </a:solidFill>
                <a:latin typeface="Times New Roman"/>
                <a:cs typeface="Times New Roman"/>
              </a:rPr>
              <a:t>Space</a:t>
            </a:r>
            <a:r>
              <a:rPr sz="3200" b="1" spc="-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200" b="1" spc="10" dirty="0">
                <a:solidFill>
                  <a:srgbClr val="168DBA"/>
                </a:solidFill>
                <a:latin typeface="Times New Roman"/>
                <a:cs typeface="Times New Roman"/>
              </a:rPr>
              <a:t>Separated</a:t>
            </a:r>
            <a:r>
              <a:rPr sz="3200" b="1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200" b="1" spc="15" dirty="0">
                <a:solidFill>
                  <a:srgbClr val="168DBA"/>
                </a:solidFill>
                <a:latin typeface="Times New Roman"/>
                <a:cs typeface="Times New Roman"/>
              </a:rPr>
              <a:t>Input</a:t>
            </a:r>
            <a:r>
              <a:rPr sz="3200" b="1" spc="-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200" b="1" spc="15" dirty="0">
                <a:solidFill>
                  <a:srgbClr val="168DBA"/>
                </a:solidFill>
                <a:latin typeface="Times New Roman"/>
                <a:cs typeface="Times New Roman"/>
              </a:rPr>
              <a:t>Of</a:t>
            </a:r>
            <a:r>
              <a:rPr sz="3200" b="1" spc="-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200" b="1" spc="10" dirty="0">
                <a:solidFill>
                  <a:srgbClr val="168DBA"/>
                </a:solidFill>
                <a:latin typeface="Times New Roman"/>
                <a:cs typeface="Times New Roman"/>
              </a:rPr>
              <a:t>List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15"/>
              </a:spcBef>
              <a:tabLst>
                <a:tab pos="377825" algn="l"/>
              </a:tabLst>
            </a:pPr>
            <a:r>
              <a:rPr sz="1800" b="1" spc="-10" dirty="0">
                <a:solidFill>
                  <a:srgbClr val="353535"/>
                </a:solidFill>
                <a:latin typeface="Arial"/>
                <a:cs typeface="Arial"/>
              </a:rPr>
              <a:t>□	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Using</a:t>
            </a:r>
            <a:r>
              <a:rPr sz="1800" b="1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split()</a:t>
            </a:r>
            <a:r>
              <a:rPr sz="1800" b="1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method</a:t>
            </a:r>
            <a:endParaRPr sz="1800">
              <a:latin typeface="Times New Roman"/>
              <a:cs typeface="Times New Roman"/>
            </a:endParaRPr>
          </a:p>
          <a:p>
            <a:pPr marL="378460" marR="5080">
              <a:lnSpc>
                <a:spcPct val="100000"/>
              </a:lnSpc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This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function helps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 taking multiple inputs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from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user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single line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. It breaks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 given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input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by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the specified</a:t>
            </a:r>
            <a:r>
              <a:rPr sz="1800" spc="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separator.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If a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separator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not provided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then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any white</a:t>
            </a:r>
            <a:r>
              <a:rPr sz="1800" spc="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space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treated as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separator.</a:t>
            </a:r>
            <a:endParaRPr sz="18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</a:pP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Note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: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split()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method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generally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used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to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split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string.</a:t>
            </a:r>
            <a:endParaRPr sz="18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</a:pP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Syntax</a:t>
            </a:r>
            <a:r>
              <a:rPr sz="1800" b="1" spc="-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input().split(&lt;separator&gt;)</a:t>
            </a:r>
            <a:r>
              <a:rPr sz="1800" spc="4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E3E3E"/>
                </a:solidFill>
                <a:latin typeface="Times New Roman"/>
                <a:cs typeface="Times New Roman"/>
              </a:rPr>
              <a:t>#&lt;separator&gt;</a:t>
            </a:r>
            <a:r>
              <a:rPr sz="1800" i="1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is</a:t>
            </a:r>
            <a:r>
              <a:rPr sz="1800" i="1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E3E3E"/>
                </a:solidFill>
                <a:latin typeface="Times New Roman"/>
                <a:cs typeface="Times New Roman"/>
              </a:rPr>
              <a:t>optional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96418" y="3644927"/>
            <a:ext cx="7554595" cy="2011680"/>
          </a:xfrm>
          <a:prstGeom prst="rect">
            <a:avLst/>
          </a:prstGeom>
          <a:solidFill>
            <a:srgbClr val="353535"/>
          </a:solidFill>
          <a:ln w="15874">
            <a:solidFill>
              <a:srgbClr val="262626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Times New Roman"/>
              <a:cs typeface="Times New Roman"/>
            </a:endParaRPr>
          </a:p>
          <a:p>
            <a:pPr marL="85725" marR="548830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In[]: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a=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input().split() </a:t>
            </a:r>
            <a:r>
              <a:rPr sz="1800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In[]: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print(a)</a:t>
            </a:r>
            <a:endParaRPr sz="18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User[]: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FFFFFF"/>
                </a:solidFill>
                <a:latin typeface="Times New Roman"/>
                <a:cs typeface="Times New Roman"/>
              </a:rPr>
              <a:t>#User</a:t>
            </a:r>
            <a:r>
              <a:rPr sz="18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 inputs</a:t>
            </a:r>
            <a:r>
              <a:rPr sz="18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8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FFFFFF"/>
                </a:solidFill>
                <a:latin typeface="Times New Roman"/>
                <a:cs typeface="Times New Roman"/>
              </a:rPr>
              <a:t>(space</a:t>
            </a:r>
            <a:r>
              <a:rPr sz="18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separated</a:t>
            </a:r>
            <a:r>
              <a:rPr sz="18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input)</a:t>
            </a:r>
            <a:endParaRPr sz="18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Out[]: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['1','2','3','4','5']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39354" y="442005"/>
            <a:ext cx="8512810" cy="4596130"/>
          </a:xfrm>
          <a:prstGeom prst="rect">
            <a:avLst/>
          </a:prstGeom>
        </p:spPr>
        <p:txBody>
          <a:bodyPr vert="horz" wrap="square" lIns="0" tIns="201930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590"/>
              </a:spcBef>
            </a:pP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Using</a:t>
            </a:r>
            <a:r>
              <a:rPr sz="3600" spc="-3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168DBA"/>
                </a:solidFill>
                <a:latin typeface="Times New Roman"/>
                <a:cs typeface="Times New Roman"/>
              </a:rPr>
              <a:t>List</a:t>
            </a:r>
            <a:r>
              <a:rPr sz="3600" spc="-3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Comprehension</a:t>
            </a:r>
            <a:endParaRPr sz="3600">
              <a:latin typeface="Times New Roman"/>
              <a:cs typeface="Times New Roman"/>
            </a:endParaRPr>
          </a:p>
          <a:p>
            <a:pPr marL="378460" marR="5080" indent="-366395">
              <a:lnSpc>
                <a:spcPts val="1939"/>
              </a:lnSpc>
              <a:spcBef>
                <a:spcPts val="990"/>
              </a:spcBef>
              <a:tabLst>
                <a:tab pos="377825" algn="l"/>
              </a:tabLst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List comprehension is an elegant way to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define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and create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list in Python. We can create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lists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just like mathematical statements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one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line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only.</a:t>
            </a:r>
            <a:endParaRPr sz="1800">
              <a:latin typeface="Times New Roman"/>
              <a:cs typeface="Times New Roman"/>
            </a:endParaRPr>
          </a:p>
          <a:p>
            <a:pPr marL="378460" marR="1473835">
              <a:lnSpc>
                <a:spcPts val="1939"/>
              </a:lnSpc>
              <a:spcBef>
                <a:spcPts val="10"/>
              </a:spcBef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common syntax to take input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using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list comprehension is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given below.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inputList=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[int(x)</a:t>
            </a:r>
            <a:r>
              <a:rPr sz="1800" spc="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for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x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in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input().split()]</a:t>
            </a:r>
            <a:endParaRPr sz="1800">
              <a:latin typeface="Times New Roman"/>
              <a:cs typeface="Times New Roman"/>
            </a:endParaRPr>
          </a:p>
          <a:p>
            <a:pPr marL="35560" marR="241935">
              <a:lnSpc>
                <a:spcPts val="1939"/>
              </a:lnSpc>
              <a:spcBef>
                <a:spcPts val="1005"/>
              </a:spcBef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Question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: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Based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on a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list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 fruits, you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want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 new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list, containing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only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fruits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with the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letter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"a" in the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name.</a:t>
            </a:r>
            <a:endParaRPr sz="1800">
              <a:latin typeface="Times New Roman"/>
              <a:cs typeface="Times New Roman"/>
            </a:endParaRPr>
          </a:p>
          <a:p>
            <a:pPr marL="35560" marR="3449320">
              <a:lnSpc>
                <a:spcPts val="1939"/>
              </a:lnSpc>
              <a:spcBef>
                <a:spcPts val="1010"/>
              </a:spcBef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fruits = ["apple",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"banana", "cherry", "kiwi", "mango"]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newlist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[]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Times New Roman"/>
              <a:cs typeface="Times New Roman"/>
            </a:endParaRPr>
          </a:p>
          <a:p>
            <a:pPr marL="35560" marR="7193280" algn="ctr">
              <a:lnSpc>
                <a:spcPts val="1939"/>
              </a:lnSpc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for</a:t>
            </a:r>
            <a:r>
              <a:rPr sz="18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x</a:t>
            </a:r>
            <a:r>
              <a:rPr sz="18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</a:t>
            </a:r>
            <a:r>
              <a:rPr sz="18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fruits: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if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"a"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x:</a:t>
            </a:r>
            <a:endParaRPr sz="1800">
              <a:latin typeface="Times New Roman"/>
              <a:cs typeface="Times New Roman"/>
            </a:endParaRPr>
          </a:p>
          <a:p>
            <a:pPr marL="378460">
              <a:lnSpc>
                <a:spcPts val="1920"/>
              </a:lnSpc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newlist.append(x)</a:t>
            </a:r>
            <a:endParaRPr sz="1800">
              <a:latin typeface="Times New Roman"/>
              <a:cs typeface="Times New Roman"/>
            </a:endParaRPr>
          </a:p>
          <a:p>
            <a:pPr marR="7188834" algn="ctr">
              <a:lnSpc>
                <a:spcPct val="100000"/>
              </a:lnSpc>
              <a:spcBef>
                <a:spcPts val="1730"/>
              </a:spcBef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print(newlist)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39354" y="631221"/>
            <a:ext cx="5740400" cy="3836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Now</a:t>
            </a:r>
            <a:r>
              <a:rPr sz="3600" spc="-2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168DBA"/>
                </a:solidFill>
                <a:latin typeface="Times New Roman"/>
                <a:cs typeface="Times New Roman"/>
              </a:rPr>
              <a:t>use</a:t>
            </a:r>
            <a:r>
              <a:rPr sz="3600" spc="-2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168DBA"/>
                </a:solidFill>
                <a:latin typeface="Times New Roman"/>
                <a:cs typeface="Times New Roman"/>
              </a:rPr>
              <a:t>List</a:t>
            </a:r>
            <a:r>
              <a:rPr sz="3600" spc="-3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Comprehension</a:t>
            </a:r>
            <a:endParaRPr sz="3600">
              <a:latin typeface="Times New Roman"/>
              <a:cs typeface="Times New Roman"/>
            </a:endParaRPr>
          </a:p>
          <a:p>
            <a:pPr marL="378460" marR="334010" indent="-366395">
              <a:lnSpc>
                <a:spcPct val="200000"/>
              </a:lnSpc>
              <a:spcBef>
                <a:spcPts val="85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fruits = ["apple",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"banana", "cherry", "kiwi", "mango"]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newlist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[x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for x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in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fruits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if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"a" in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x]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53535"/>
              </a:buClr>
              <a:buFont typeface="Lucida Sans Unicode"/>
              <a:buChar char="□"/>
            </a:pPr>
            <a:endParaRPr sz="185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print(newlist)</a:t>
            </a:r>
            <a:endParaRPr sz="1800">
              <a:latin typeface="Times New Roman"/>
              <a:cs typeface="Times New Roman"/>
            </a:endParaRPr>
          </a:p>
          <a:p>
            <a:pPr marL="377825" marR="835660" indent="-377825">
              <a:lnSpc>
                <a:spcPct val="146300"/>
              </a:lnSpc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Example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: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Only accept items that are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not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"apple":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newlist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[x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for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x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in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fruits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if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x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!=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"apple"]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Example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: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Return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"orange"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instead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"banana":</a:t>
            </a:r>
            <a:endParaRPr sz="1800">
              <a:latin typeface="Times New Roman"/>
              <a:cs typeface="Times New Roman"/>
            </a:endParaRPr>
          </a:p>
          <a:p>
            <a:pPr marL="492759">
              <a:lnSpc>
                <a:spcPct val="100000"/>
              </a:lnSpc>
              <a:spcBef>
                <a:spcPts val="1000"/>
              </a:spcBef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newlist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[x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if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x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!=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"banana"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else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"orange"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for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x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in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fruits]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6651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More</a:t>
            </a:r>
            <a:r>
              <a:rPr sz="3600" spc="-3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168DBA"/>
                </a:solidFill>
                <a:latin typeface="Times New Roman"/>
                <a:cs typeface="Times New Roman"/>
              </a:rPr>
              <a:t>Examples</a:t>
            </a:r>
            <a:r>
              <a:rPr sz="3600" spc="-3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168DBA"/>
                </a:solidFill>
                <a:latin typeface="Times New Roman"/>
                <a:cs typeface="Times New Roman"/>
              </a:rPr>
              <a:t>List</a:t>
            </a:r>
            <a:r>
              <a:rPr sz="3600" spc="-3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comprehension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9211" y="1447800"/>
            <a:ext cx="3251200" cy="1663700"/>
          </a:xfrm>
          <a:prstGeom prst="rect">
            <a:avLst/>
          </a:prstGeom>
          <a:solidFill>
            <a:srgbClr val="353535"/>
          </a:solidFill>
          <a:ln w="15874">
            <a:solidFill>
              <a:srgbClr val="262626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85725" marR="548640">
              <a:lnSpc>
                <a:spcPct val="100000"/>
              </a:lnSpc>
              <a:spcBef>
                <a:spcPts val="1075"/>
              </a:spcBef>
            </a:pPr>
            <a:r>
              <a:rPr sz="1800" spc="-5" dirty="0">
                <a:solidFill>
                  <a:srgbClr val="31B4E6"/>
                </a:solidFill>
                <a:latin typeface="Times New Roman"/>
                <a:cs typeface="Times New Roman"/>
              </a:rPr>
              <a:t>Without</a:t>
            </a:r>
            <a:r>
              <a:rPr sz="1800" spc="-50" dirty="0">
                <a:solidFill>
                  <a:srgbClr val="31B4E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1B4E6"/>
                </a:solidFill>
                <a:latin typeface="Times New Roman"/>
                <a:cs typeface="Times New Roman"/>
              </a:rPr>
              <a:t>List</a:t>
            </a:r>
            <a:r>
              <a:rPr sz="1800" spc="-45" dirty="0">
                <a:solidFill>
                  <a:srgbClr val="31B4E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1B4E6"/>
                </a:solidFill>
                <a:latin typeface="Times New Roman"/>
                <a:cs typeface="Times New Roman"/>
              </a:rPr>
              <a:t>comprehension </a:t>
            </a:r>
            <a:r>
              <a:rPr sz="1800" spc="-434" dirty="0">
                <a:solidFill>
                  <a:srgbClr val="31B4E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Squares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=[]</a:t>
            </a:r>
            <a:endParaRPr sz="1800">
              <a:latin typeface="Times New Roman"/>
              <a:cs typeface="Times New Roman"/>
            </a:endParaRPr>
          </a:p>
          <a:p>
            <a:pPr marL="542925" marR="669925" indent="-4572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range(10): 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squares.append(I</a:t>
            </a:r>
            <a:r>
              <a:rPr sz="18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**2)</a:t>
            </a:r>
            <a:endParaRPr sz="18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Print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(squares)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07200" y="1536700"/>
            <a:ext cx="4127500" cy="965200"/>
          </a:xfrm>
          <a:prstGeom prst="rect">
            <a:avLst/>
          </a:prstGeom>
          <a:solidFill>
            <a:srgbClr val="353535"/>
          </a:solidFill>
          <a:ln w="15874">
            <a:solidFill>
              <a:srgbClr val="262626"/>
            </a:solidFill>
          </a:ln>
        </p:spPr>
        <p:txBody>
          <a:bodyPr vert="horz" wrap="square" lIns="0" tIns="19875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565"/>
              </a:spcBef>
            </a:pPr>
            <a:r>
              <a:rPr sz="1800" spc="-5" dirty="0">
                <a:solidFill>
                  <a:srgbClr val="31B4E6"/>
                </a:solidFill>
                <a:latin typeface="Times New Roman"/>
                <a:cs typeface="Times New Roman"/>
              </a:rPr>
              <a:t>With</a:t>
            </a:r>
            <a:r>
              <a:rPr sz="1800" spc="-35" dirty="0">
                <a:solidFill>
                  <a:srgbClr val="31B4E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1B4E6"/>
                </a:solidFill>
                <a:latin typeface="Times New Roman"/>
                <a:cs typeface="Times New Roman"/>
              </a:rPr>
              <a:t>List</a:t>
            </a:r>
            <a:r>
              <a:rPr sz="1800" spc="-30" dirty="0">
                <a:solidFill>
                  <a:srgbClr val="31B4E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1B4E6"/>
                </a:solidFill>
                <a:latin typeface="Times New Roman"/>
                <a:cs typeface="Times New Roman"/>
              </a:rPr>
              <a:t>Comprehension</a:t>
            </a:r>
            <a:endParaRPr sz="18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Squares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[i**2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range(10)]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08600" y="3325590"/>
            <a:ext cx="5626100" cy="2387600"/>
          </a:xfrm>
          <a:prstGeom prst="rect">
            <a:avLst/>
          </a:prstGeom>
          <a:solidFill>
            <a:srgbClr val="353535"/>
          </a:solidFill>
          <a:ln w="15874">
            <a:solidFill>
              <a:srgbClr val="262626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685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lst=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[-10,-20,10,20,50]</a:t>
            </a:r>
            <a:endParaRPr sz="1800">
              <a:latin typeface="Times New Roman"/>
              <a:cs typeface="Times New Roman"/>
            </a:endParaRPr>
          </a:p>
          <a:p>
            <a:pPr marL="8509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print(lst)</a:t>
            </a:r>
            <a:endParaRPr sz="1800">
              <a:latin typeface="Times New Roman"/>
              <a:cs typeface="Times New Roman"/>
            </a:endParaRPr>
          </a:p>
          <a:p>
            <a:pPr marL="85090" marR="318389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#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Multiplying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by 2 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new_lst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[i*2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lst] </a:t>
            </a:r>
            <a:r>
              <a:rPr sz="1800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print(new_lst)</a:t>
            </a:r>
            <a:endParaRPr sz="1800">
              <a:latin typeface="Times New Roman"/>
              <a:cs typeface="Times New Roman"/>
            </a:endParaRPr>
          </a:p>
          <a:p>
            <a:pPr marL="85090" marR="223583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#finding positive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elements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new_pos_lst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[i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lst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if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i&gt;=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0] </a:t>
            </a:r>
            <a:r>
              <a:rPr sz="1800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print(new_pos_lst)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5949" y="633050"/>
            <a:ext cx="6943090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b="0" spc="10" dirty="0">
                <a:latin typeface="Times New Roman"/>
                <a:cs typeface="Times New Roman"/>
              </a:rPr>
              <a:t>Launch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spc="10" dirty="0">
                <a:latin typeface="Times New Roman"/>
                <a:cs typeface="Times New Roman"/>
              </a:rPr>
              <a:t>Spyder</a:t>
            </a:r>
            <a:r>
              <a:rPr b="0" dirty="0">
                <a:latin typeface="Times New Roman"/>
                <a:cs typeface="Times New Roman"/>
              </a:rPr>
              <a:t> </a:t>
            </a:r>
            <a:r>
              <a:rPr b="0" spc="15" dirty="0">
                <a:latin typeface="Times New Roman"/>
                <a:cs typeface="Times New Roman"/>
              </a:rPr>
              <a:t>from</a:t>
            </a:r>
            <a:r>
              <a:rPr b="0" dirty="0">
                <a:latin typeface="Times New Roman"/>
                <a:cs typeface="Times New Roman"/>
              </a:rPr>
              <a:t> </a:t>
            </a:r>
            <a:r>
              <a:rPr b="0" spc="15" dirty="0">
                <a:latin typeface="Times New Roman"/>
                <a:cs typeface="Times New Roman"/>
              </a:rPr>
              <a:t>Anaconda</a:t>
            </a:r>
            <a:r>
              <a:rPr b="0" dirty="0">
                <a:latin typeface="Times New Roman"/>
                <a:cs typeface="Times New Roman"/>
              </a:rPr>
              <a:t> </a:t>
            </a:r>
            <a:r>
              <a:rPr b="0" spc="10" dirty="0">
                <a:latin typeface="Times New Roman"/>
                <a:cs typeface="Times New Roman"/>
              </a:rPr>
              <a:t>Navigator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6787" y="1638300"/>
            <a:ext cx="9267824" cy="4724399"/>
          </a:xfrm>
          <a:prstGeom prst="rect">
            <a:avLst/>
          </a:prstGeom>
        </p:spPr>
      </p:pic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2237" y="426249"/>
            <a:ext cx="8093709" cy="4641215"/>
          </a:xfrm>
          <a:prstGeom prst="rect">
            <a:avLst/>
          </a:prstGeom>
        </p:spPr>
        <p:txBody>
          <a:bodyPr vert="horz" wrap="square" lIns="0" tIns="21717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710"/>
              </a:spcBef>
            </a:pP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Exercise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Given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list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(Matrix)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with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[</a:t>
            </a:r>
            <a:r>
              <a:rPr sz="1800" spc="15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[1</a:t>
            </a:r>
            <a:r>
              <a:rPr sz="1800" spc="44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,</a:t>
            </a:r>
            <a:r>
              <a:rPr sz="1800" spc="44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2</a:t>
            </a:r>
            <a:r>
              <a:rPr sz="1800" spc="44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,</a:t>
            </a:r>
            <a:r>
              <a:rPr sz="1800" spc="44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3</a:t>
            </a:r>
            <a:r>
              <a:rPr sz="1800" spc="44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,</a:t>
            </a:r>
            <a:r>
              <a:rPr sz="1800" spc="44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4] ,</a:t>
            </a:r>
            <a:endParaRPr sz="1800">
              <a:latin typeface="Times New Roman"/>
              <a:cs typeface="Times New Roman"/>
            </a:endParaRPr>
          </a:p>
          <a:p>
            <a:pPr marL="3098800">
              <a:lnSpc>
                <a:spcPct val="100000"/>
              </a:lnSpc>
              <a:spcBef>
                <a:spcPts val="1000"/>
              </a:spcBef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[5</a:t>
            </a:r>
            <a:r>
              <a:rPr sz="1800" spc="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,</a:t>
            </a:r>
            <a:r>
              <a:rPr sz="1800" spc="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6</a:t>
            </a:r>
            <a:r>
              <a:rPr sz="1800" spc="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,</a:t>
            </a:r>
            <a:r>
              <a:rPr sz="1800" spc="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7</a:t>
            </a:r>
            <a:r>
              <a:rPr sz="1800" spc="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,</a:t>
            </a:r>
            <a:r>
              <a:rPr sz="1800" spc="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8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]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  <a:p>
            <a:pPr marL="3098800">
              <a:lnSpc>
                <a:spcPct val="100000"/>
              </a:lnSpc>
              <a:spcBef>
                <a:spcPts val="1000"/>
              </a:spcBef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[9</a:t>
            </a:r>
            <a:r>
              <a:rPr sz="1800" spc="4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,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10</a:t>
            </a:r>
            <a:r>
              <a:rPr sz="1800" spc="4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,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11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,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12]]</a:t>
            </a:r>
            <a:endParaRPr sz="1800">
              <a:latin typeface="Times New Roman"/>
              <a:cs typeface="Times New Roman"/>
            </a:endParaRPr>
          </a:p>
          <a:p>
            <a:pPr marL="12700" marR="5080" indent="57150">
              <a:lnSpc>
                <a:spcPct val="100000"/>
              </a:lnSpc>
              <a:spcBef>
                <a:spcPts val="1000"/>
              </a:spcBef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Write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 program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 transpose the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given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matrix without list comprehension and with List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comprehension.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OUTPUT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transposed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[</a:t>
            </a:r>
            <a:r>
              <a:rPr sz="1800" spc="15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[1</a:t>
            </a:r>
            <a:r>
              <a:rPr sz="1800" spc="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,</a:t>
            </a:r>
            <a:r>
              <a:rPr sz="1800" spc="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5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,</a:t>
            </a:r>
            <a:r>
              <a:rPr sz="1800" spc="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9]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  <a:p>
            <a:pPr marL="1727200">
              <a:lnSpc>
                <a:spcPct val="100000"/>
              </a:lnSpc>
              <a:spcBef>
                <a:spcPts val="1000"/>
              </a:spcBef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[2</a:t>
            </a:r>
            <a:r>
              <a:rPr sz="1800" spc="4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,</a:t>
            </a:r>
            <a:r>
              <a:rPr sz="1800" spc="4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6</a:t>
            </a:r>
            <a:r>
              <a:rPr sz="1800" spc="4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,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10]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1000"/>
              </a:spcBef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[3</a:t>
            </a:r>
            <a:r>
              <a:rPr sz="1800" spc="4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,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7</a:t>
            </a:r>
            <a:r>
              <a:rPr sz="1800" spc="4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,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11]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1000"/>
              </a:spcBef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[4</a:t>
            </a:r>
            <a:r>
              <a:rPr sz="1800" spc="4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,</a:t>
            </a:r>
            <a:r>
              <a:rPr sz="1800" spc="4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8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,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12]]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1701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Solution: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9211" y="1434904"/>
            <a:ext cx="3559175" cy="2392045"/>
          </a:xfrm>
          <a:prstGeom prst="rect">
            <a:avLst/>
          </a:prstGeom>
          <a:solidFill>
            <a:srgbClr val="353535"/>
          </a:solidFill>
          <a:ln w="15874">
            <a:solidFill>
              <a:srgbClr val="262626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85725" marR="805815">
              <a:lnSpc>
                <a:spcPct val="100000"/>
              </a:lnSpc>
              <a:spcBef>
                <a:spcPts val="700"/>
              </a:spcBef>
            </a:pPr>
            <a:r>
              <a:rPr sz="1800" spc="-5" dirty="0">
                <a:solidFill>
                  <a:srgbClr val="31B4E6"/>
                </a:solidFill>
                <a:latin typeface="Times New Roman"/>
                <a:cs typeface="Times New Roman"/>
              </a:rPr>
              <a:t>Without</a:t>
            </a:r>
            <a:r>
              <a:rPr sz="1800" spc="-50" dirty="0">
                <a:solidFill>
                  <a:srgbClr val="31B4E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1B4E6"/>
                </a:solidFill>
                <a:latin typeface="Times New Roman"/>
                <a:cs typeface="Times New Roman"/>
              </a:rPr>
              <a:t>List</a:t>
            </a:r>
            <a:r>
              <a:rPr sz="1800" spc="-45" dirty="0">
                <a:solidFill>
                  <a:srgbClr val="31B4E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1B4E6"/>
                </a:solidFill>
                <a:latin typeface="Times New Roman"/>
                <a:cs typeface="Times New Roman"/>
              </a:rPr>
              <a:t>Comprehension </a:t>
            </a:r>
            <a:r>
              <a:rPr sz="1800" spc="-434" dirty="0">
                <a:solidFill>
                  <a:srgbClr val="31B4E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transposed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[]</a:t>
            </a:r>
            <a:endParaRPr sz="18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range(4):</a:t>
            </a:r>
            <a:endParaRPr sz="1800">
              <a:latin typeface="Times New Roman"/>
              <a:cs typeface="Times New Roman"/>
            </a:endParaRPr>
          </a:p>
          <a:p>
            <a:pPr marL="54292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lst[]</a:t>
            </a:r>
            <a:endParaRPr sz="1800">
              <a:latin typeface="Times New Roman"/>
              <a:cs typeface="Times New Roman"/>
            </a:endParaRPr>
          </a:p>
          <a:p>
            <a:pPr marL="1000125" marR="897890" indent="-4572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for row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in matrix: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lst.append(row[i])</a:t>
            </a:r>
            <a:endParaRPr sz="1800">
              <a:latin typeface="Times New Roman"/>
              <a:cs typeface="Times New Roman"/>
            </a:endParaRPr>
          </a:p>
          <a:p>
            <a:pPr marL="85725" marR="949325" indent="4572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transposed.append(lst)  Print(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transposed)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9211" y="4178105"/>
            <a:ext cx="9340215" cy="1463040"/>
          </a:xfrm>
          <a:prstGeom prst="rect">
            <a:avLst/>
          </a:prstGeom>
          <a:solidFill>
            <a:srgbClr val="353535"/>
          </a:solidFill>
          <a:ln w="15874">
            <a:solidFill>
              <a:srgbClr val="26262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  <a:spcBef>
                <a:spcPts val="1225"/>
              </a:spcBef>
            </a:pPr>
            <a:r>
              <a:rPr sz="1800" spc="-5" dirty="0">
                <a:solidFill>
                  <a:srgbClr val="31B4E6"/>
                </a:solidFill>
                <a:latin typeface="Times New Roman"/>
                <a:cs typeface="Times New Roman"/>
              </a:rPr>
              <a:t>With</a:t>
            </a:r>
            <a:r>
              <a:rPr sz="1800" spc="-35" dirty="0">
                <a:solidFill>
                  <a:srgbClr val="31B4E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1B4E6"/>
                </a:solidFill>
                <a:latin typeface="Times New Roman"/>
                <a:cs typeface="Times New Roman"/>
              </a:rPr>
              <a:t>List</a:t>
            </a:r>
            <a:r>
              <a:rPr sz="1800" spc="-30" dirty="0">
                <a:solidFill>
                  <a:srgbClr val="31B4E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1B4E6"/>
                </a:solidFill>
                <a:latin typeface="Times New Roman"/>
                <a:cs typeface="Times New Roman"/>
              </a:rPr>
              <a:t>Comprehension</a:t>
            </a:r>
            <a:endParaRPr sz="18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transposed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[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[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row[i]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row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in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matrix]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range(4)]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124785"/>
            <a:ext cx="2193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168DBA"/>
                </a:solidFill>
                <a:latin typeface="Times New Roman"/>
                <a:cs typeface="Times New Roman"/>
              </a:rPr>
              <a:t>List</a:t>
            </a:r>
            <a:r>
              <a:rPr sz="3600" spc="-9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Sorting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354" y="789588"/>
            <a:ext cx="5967095" cy="543052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  <a:tabLst>
                <a:tab pos="377825" algn="l"/>
              </a:tabLst>
            </a:pPr>
            <a:r>
              <a:rPr sz="1800" b="1" spc="-10" dirty="0">
                <a:solidFill>
                  <a:srgbClr val="353535"/>
                </a:solidFill>
                <a:latin typeface="Arial"/>
                <a:cs typeface="Arial"/>
              </a:rPr>
              <a:t>□	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Example</a:t>
            </a:r>
            <a:r>
              <a:rPr sz="1800" b="1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Sort</a:t>
            </a:r>
            <a:r>
              <a:rPr sz="1800" b="1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b="1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list</a:t>
            </a:r>
            <a:r>
              <a:rPr sz="1800" b="1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alphabetically:</a:t>
            </a:r>
            <a:endParaRPr sz="1800">
              <a:latin typeface="Times New Roman"/>
              <a:cs typeface="Times New Roman"/>
            </a:endParaRPr>
          </a:p>
          <a:p>
            <a:pPr marL="378460" marR="5080" indent="-366395">
              <a:lnSpc>
                <a:spcPct val="100000"/>
              </a:lnSpc>
              <a:spcBef>
                <a:spcPts val="1000"/>
              </a:spcBef>
              <a:tabLst>
                <a:tab pos="377825" algn="l"/>
              </a:tabLst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thislist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 ["orange",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"mango", "kiwi", "pineapple", "banana"]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thislist.sort()</a:t>
            </a:r>
            <a:endParaRPr sz="18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print(thislist)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Arial"/>
              <a:buChar char="□"/>
              <a:tabLst>
                <a:tab pos="377825" algn="l"/>
                <a:tab pos="379095" algn="l"/>
              </a:tabLst>
            </a:pP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Example</a:t>
            </a:r>
            <a:r>
              <a:rPr sz="1800" b="1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Sort</a:t>
            </a:r>
            <a:r>
              <a:rPr sz="1800" b="1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b="1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list</a:t>
            </a:r>
            <a:r>
              <a:rPr sz="1800" b="1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numerically:</a:t>
            </a:r>
            <a:endParaRPr sz="1800">
              <a:latin typeface="Times New Roman"/>
              <a:cs typeface="Times New Roman"/>
            </a:endParaRPr>
          </a:p>
          <a:p>
            <a:pPr marL="378460" marR="2863850" indent="-366395">
              <a:lnSpc>
                <a:spcPct val="100000"/>
              </a:lnSpc>
              <a:spcBef>
                <a:spcPts val="1000"/>
              </a:spcBef>
              <a:tabLst>
                <a:tab pos="377825" algn="l"/>
              </a:tabLst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thislist</a:t>
            </a:r>
            <a:r>
              <a:rPr sz="18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[100,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50,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65,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82,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23]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thislist.sort()</a:t>
            </a:r>
            <a:endParaRPr sz="18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print(thislist)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Arial"/>
              <a:buChar char="□"/>
              <a:tabLst>
                <a:tab pos="377825" algn="l"/>
                <a:tab pos="379095" algn="l"/>
              </a:tabLst>
            </a:pP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Example</a:t>
            </a:r>
            <a:r>
              <a:rPr sz="1800" b="1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Sort</a:t>
            </a:r>
            <a:r>
              <a:rPr sz="1800" b="1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b="1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list</a:t>
            </a:r>
            <a:r>
              <a:rPr sz="1800" b="1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descending(String)</a:t>
            </a:r>
            <a:endParaRPr sz="1800">
              <a:latin typeface="Times New Roman"/>
              <a:cs typeface="Times New Roman"/>
            </a:endParaRPr>
          </a:p>
          <a:p>
            <a:pPr marL="378460" marR="5080" indent="-366395">
              <a:lnSpc>
                <a:spcPct val="100000"/>
              </a:lnSpc>
              <a:spcBef>
                <a:spcPts val="1000"/>
              </a:spcBef>
              <a:tabLst>
                <a:tab pos="377825" algn="l"/>
              </a:tabLst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thislist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 ["orange",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"mango", "kiwi", "pineapple", "banana"]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thislist.sort(reverse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True)</a:t>
            </a:r>
            <a:endParaRPr sz="18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print(thislist)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77825" algn="l"/>
              </a:tabLst>
            </a:pPr>
            <a:r>
              <a:rPr sz="1800" b="1" spc="-10" dirty="0">
                <a:solidFill>
                  <a:srgbClr val="353535"/>
                </a:solidFill>
                <a:latin typeface="Arial"/>
                <a:cs typeface="Arial"/>
              </a:rPr>
              <a:t>□	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Example:</a:t>
            </a:r>
            <a:r>
              <a:rPr sz="1800" b="1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Sort</a:t>
            </a:r>
            <a:r>
              <a:rPr sz="1800" b="1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b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list</a:t>
            </a:r>
            <a:r>
              <a:rPr sz="1800" b="1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descending:</a:t>
            </a:r>
            <a:r>
              <a:rPr sz="1800" b="1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(numbers)</a:t>
            </a:r>
            <a:endParaRPr sz="1800">
              <a:latin typeface="Times New Roman"/>
              <a:cs typeface="Times New Roman"/>
            </a:endParaRPr>
          </a:p>
          <a:p>
            <a:pPr marL="378460" marR="2863850" indent="-366395">
              <a:lnSpc>
                <a:spcPct val="100000"/>
              </a:lnSpc>
              <a:spcBef>
                <a:spcPts val="1000"/>
              </a:spcBef>
              <a:tabLst>
                <a:tab pos="377825" algn="l"/>
              </a:tabLst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thislist</a:t>
            </a:r>
            <a:r>
              <a:rPr sz="18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[100,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50,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65,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82,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23]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thislist.sort(reverse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True)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 print(thislist)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276226"/>
            <a:ext cx="4348480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55" dirty="0">
                <a:latin typeface="Microsoft Sans Serif"/>
                <a:cs typeface="Microsoft Sans Serif"/>
              </a:rPr>
              <a:t>Customize</a:t>
            </a:r>
            <a:r>
              <a:rPr sz="3200" spc="-95" dirty="0">
                <a:latin typeface="Microsoft Sans Serif"/>
                <a:cs typeface="Microsoft Sans Serif"/>
              </a:rPr>
              <a:t> </a:t>
            </a:r>
            <a:r>
              <a:rPr sz="3200" spc="-25" dirty="0">
                <a:latin typeface="Microsoft Sans Serif"/>
                <a:cs typeface="Microsoft Sans Serif"/>
              </a:rPr>
              <a:t>Sort</a:t>
            </a:r>
            <a:r>
              <a:rPr sz="3200" spc="-90" dirty="0">
                <a:latin typeface="Microsoft Sans Serif"/>
                <a:cs typeface="Microsoft Sans Serif"/>
              </a:rPr>
              <a:t> </a:t>
            </a:r>
            <a:r>
              <a:rPr sz="3200" spc="-35" dirty="0">
                <a:latin typeface="Microsoft Sans Serif"/>
                <a:cs typeface="Microsoft Sans Serif"/>
              </a:rPr>
              <a:t>Function</a:t>
            </a:r>
            <a:endParaRPr sz="3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354" y="1310483"/>
            <a:ext cx="8129905" cy="369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" marR="71755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You can also customize your own function by using the keyword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argument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DC143C"/>
                </a:solidFill>
                <a:latin typeface="Consolas"/>
                <a:cs typeface="Consolas"/>
              </a:rPr>
              <a:t>key </a:t>
            </a:r>
            <a:r>
              <a:rPr sz="1800" dirty="0">
                <a:solidFill>
                  <a:srgbClr val="DC143C"/>
                </a:solidFill>
                <a:latin typeface="Consolas"/>
                <a:cs typeface="Consolas"/>
              </a:rPr>
              <a:t>=</a:t>
            </a:r>
            <a:r>
              <a:rPr sz="1800" spc="5" dirty="0">
                <a:solidFill>
                  <a:srgbClr val="DC143C"/>
                </a:solidFill>
                <a:latin typeface="Consolas"/>
                <a:cs typeface="Consolas"/>
              </a:rPr>
              <a:t> </a:t>
            </a:r>
            <a:r>
              <a:rPr sz="1800" i="1" spc="-5" dirty="0">
                <a:solidFill>
                  <a:srgbClr val="DC143C"/>
                </a:solidFill>
                <a:latin typeface="Consolas"/>
                <a:cs typeface="Consolas"/>
              </a:rPr>
              <a:t>function</a:t>
            </a:r>
            <a:r>
              <a:rPr sz="1800" spc="-5" dirty="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35560" marR="508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The function will return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number that will be used to sort the list (the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lowest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number first):</a:t>
            </a:r>
            <a:endParaRPr sz="1800">
              <a:latin typeface="Verdana"/>
              <a:cs typeface="Verdana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Example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Sort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list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based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on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how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close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number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is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50:</a:t>
            </a:r>
            <a:endParaRPr sz="1800">
              <a:latin typeface="Times New Roman"/>
              <a:cs typeface="Times New Roman"/>
            </a:endParaRPr>
          </a:p>
          <a:p>
            <a:pPr marL="377825" marR="6037580" indent="-37782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def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myfunc(n):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 return</a:t>
            </a:r>
            <a:r>
              <a:rPr sz="18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abs(n</a:t>
            </a:r>
            <a:r>
              <a:rPr sz="18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-</a:t>
            </a:r>
            <a:r>
              <a:rPr sz="18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50)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378460" marR="5027930">
              <a:lnSpc>
                <a:spcPct val="100000"/>
              </a:lnSpc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thislist</a:t>
            </a:r>
            <a:r>
              <a:rPr sz="18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[100,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50,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65,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82,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23]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thislist.sort(key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myfunc)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 print(thislist)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1141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Contd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354" y="2022855"/>
            <a:ext cx="5323840" cy="312928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  <a:tabLst>
                <a:tab pos="377825" algn="l"/>
              </a:tabLst>
            </a:pPr>
            <a:r>
              <a:rPr sz="1800" b="1" spc="-10" dirty="0">
                <a:solidFill>
                  <a:srgbClr val="353535"/>
                </a:solidFill>
                <a:latin typeface="Arial"/>
                <a:cs typeface="Arial"/>
              </a:rPr>
              <a:t>□	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Example</a:t>
            </a:r>
            <a:r>
              <a:rPr sz="1800" b="1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Perform</a:t>
            </a:r>
            <a:r>
              <a:rPr sz="1800" b="1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b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case-insensitive</a:t>
            </a:r>
            <a:r>
              <a:rPr sz="1800" b="1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sort</a:t>
            </a:r>
            <a:r>
              <a:rPr sz="1800" b="1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800" b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b="1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list:</a:t>
            </a:r>
            <a:endParaRPr sz="1800">
              <a:latin typeface="Times New Roman"/>
              <a:cs typeface="Times New Roman"/>
            </a:endParaRPr>
          </a:p>
          <a:p>
            <a:pPr marL="378460" marR="486409" indent="-366395">
              <a:lnSpc>
                <a:spcPct val="100000"/>
              </a:lnSpc>
              <a:spcBef>
                <a:spcPts val="1000"/>
              </a:spcBef>
              <a:tabLst>
                <a:tab pos="377825" algn="l"/>
              </a:tabLst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thislist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 ["banana",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"Orange", "Kiwi", "cherry"]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thislist.sort(key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str.lower)</a:t>
            </a:r>
            <a:endParaRPr sz="18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print(thislist)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77825" algn="l"/>
              </a:tabLst>
            </a:pPr>
            <a:r>
              <a:rPr sz="1800" b="1" spc="-10" dirty="0">
                <a:solidFill>
                  <a:srgbClr val="353535"/>
                </a:solidFill>
                <a:latin typeface="Arial"/>
                <a:cs typeface="Arial"/>
              </a:rPr>
              <a:t>□	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Example</a:t>
            </a:r>
            <a:r>
              <a:rPr sz="1800" b="1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Reverse</a:t>
            </a:r>
            <a:r>
              <a:rPr sz="1800" b="1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b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order</a:t>
            </a:r>
            <a:r>
              <a:rPr sz="1800" b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800" b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b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list</a:t>
            </a:r>
            <a:r>
              <a:rPr sz="1800" b="1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items:</a:t>
            </a:r>
            <a:endParaRPr sz="1800">
              <a:latin typeface="Times New Roman"/>
              <a:cs typeface="Times New Roman"/>
            </a:endParaRPr>
          </a:p>
          <a:p>
            <a:pPr marL="378460" marR="486409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thislist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 ["banana",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"Orange", "Kiwi", "cherry"]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thislist.reverse()</a:t>
            </a:r>
            <a:endParaRPr sz="18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print(thislist)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Question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:</a:t>
            </a:r>
            <a:r>
              <a:rPr sz="1800" spc="4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Sum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all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unique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numbers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list.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18535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Questions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43067" y="1565655"/>
            <a:ext cx="5397500" cy="466344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  <a:tabLst>
                <a:tab pos="434975" algn="l"/>
              </a:tabLst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WAP</a:t>
            </a:r>
            <a:r>
              <a:rPr sz="1800" b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to</a:t>
            </a:r>
            <a:r>
              <a:rPr sz="1800" b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Sum</a:t>
            </a:r>
            <a:r>
              <a:rPr sz="1800" b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800" b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all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 unique</a:t>
            </a:r>
            <a:r>
              <a:rPr sz="1800" b="1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numbers</a:t>
            </a:r>
            <a:r>
              <a:rPr sz="1800" b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in</a:t>
            </a:r>
            <a:r>
              <a:rPr sz="1800" b="1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 list.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Arial"/>
              <a:buChar char="□"/>
              <a:tabLst>
                <a:tab pos="377825" algn="l"/>
                <a:tab pos="379095" algn="l"/>
              </a:tabLst>
            </a:pP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WAP</a:t>
            </a:r>
            <a:r>
              <a:rPr sz="1800" b="1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to</a:t>
            </a:r>
            <a:r>
              <a:rPr sz="1800" b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remove</a:t>
            </a:r>
            <a:r>
              <a:rPr sz="1800" b="1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duplicates</a:t>
            </a:r>
            <a:r>
              <a:rPr sz="1800" b="1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from</a:t>
            </a:r>
            <a:r>
              <a:rPr sz="1800" b="1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b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list.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Arial"/>
              <a:buChar char="□"/>
              <a:tabLst>
                <a:tab pos="377825" algn="l"/>
                <a:tab pos="379095" algn="l"/>
              </a:tabLst>
            </a:pP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Given</a:t>
            </a:r>
            <a:r>
              <a:rPr sz="1800" b="1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two</a:t>
            </a:r>
            <a:r>
              <a:rPr sz="1800" b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lists</a:t>
            </a:r>
            <a:r>
              <a:rPr sz="1800" b="1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,</a:t>
            </a:r>
            <a:r>
              <a:rPr sz="1800" b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concatenate</a:t>
            </a:r>
            <a:r>
              <a:rPr sz="1800" b="1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index</a:t>
            </a:r>
            <a:r>
              <a:rPr sz="1800" b="1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wise</a:t>
            </a:r>
            <a:endParaRPr sz="1800">
              <a:latin typeface="Times New Roman"/>
              <a:cs typeface="Times New Roman"/>
            </a:endParaRPr>
          </a:p>
          <a:p>
            <a:pPr marL="472440">
              <a:lnSpc>
                <a:spcPct val="100000"/>
              </a:lnSpc>
              <a:spcBef>
                <a:spcPts val="1005"/>
              </a:spcBef>
              <a:tabLst>
                <a:tab pos="777875" algn="l"/>
              </a:tabLst>
            </a:pPr>
            <a:r>
              <a:rPr sz="1600" spc="-31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list1</a:t>
            </a:r>
            <a:r>
              <a:rPr sz="16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6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["M",</a:t>
            </a:r>
            <a:r>
              <a:rPr sz="16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"na",</a:t>
            </a:r>
            <a:r>
              <a:rPr sz="16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"i",</a:t>
            </a:r>
            <a:r>
              <a:rPr sz="16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"Ke"]</a:t>
            </a:r>
            <a:endParaRPr sz="1600">
              <a:latin typeface="Times New Roman"/>
              <a:cs typeface="Times New Roman"/>
            </a:endParaRPr>
          </a:p>
          <a:p>
            <a:pPr marL="472440">
              <a:lnSpc>
                <a:spcPct val="100000"/>
              </a:lnSpc>
              <a:spcBef>
                <a:spcPts val="1000"/>
              </a:spcBef>
              <a:tabLst>
                <a:tab pos="777875" algn="l"/>
              </a:tabLst>
            </a:pPr>
            <a:r>
              <a:rPr sz="1600" spc="-31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list2</a:t>
            </a:r>
            <a:r>
              <a:rPr sz="16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6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["y",</a:t>
            </a:r>
            <a:r>
              <a:rPr sz="16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"me",</a:t>
            </a:r>
            <a:r>
              <a:rPr sz="16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"s",</a:t>
            </a:r>
            <a:r>
              <a:rPr sz="16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"lly"]</a:t>
            </a:r>
            <a:endParaRPr sz="1600">
              <a:latin typeface="Times New Roman"/>
              <a:cs typeface="Times New Roman"/>
            </a:endParaRPr>
          </a:p>
          <a:p>
            <a:pPr marL="472440">
              <a:lnSpc>
                <a:spcPct val="100000"/>
              </a:lnSpc>
              <a:spcBef>
                <a:spcPts val="1000"/>
              </a:spcBef>
              <a:tabLst>
                <a:tab pos="777875" algn="l"/>
              </a:tabLst>
            </a:pPr>
            <a:r>
              <a:rPr sz="1600" spc="-31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Output</a:t>
            </a:r>
            <a:r>
              <a:rPr sz="16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[My,</a:t>
            </a:r>
            <a:r>
              <a:rPr sz="16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name,</a:t>
            </a:r>
            <a:r>
              <a:rPr sz="16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is</a:t>
            </a:r>
            <a:r>
              <a:rPr sz="16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Kelly]</a:t>
            </a:r>
            <a:endParaRPr sz="1600">
              <a:latin typeface="Times New Roman"/>
              <a:cs typeface="Times New Roman"/>
            </a:endParaRPr>
          </a:p>
          <a:p>
            <a:pPr marL="69215">
              <a:lnSpc>
                <a:spcPct val="100000"/>
              </a:lnSpc>
              <a:spcBef>
                <a:spcPts val="995"/>
              </a:spcBef>
              <a:tabLst>
                <a:tab pos="377825" algn="l"/>
              </a:tabLst>
            </a:pPr>
            <a:r>
              <a:rPr sz="1800" b="1" spc="-10" dirty="0">
                <a:solidFill>
                  <a:srgbClr val="353535"/>
                </a:solidFill>
                <a:latin typeface="Arial"/>
                <a:cs typeface="Arial"/>
              </a:rPr>
              <a:t>□	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Concatenate</a:t>
            </a:r>
            <a:r>
              <a:rPr sz="1800" b="1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two</a:t>
            </a:r>
            <a:r>
              <a:rPr sz="1800" b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lists</a:t>
            </a:r>
            <a:r>
              <a:rPr sz="1800" b="1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in</a:t>
            </a:r>
            <a:r>
              <a:rPr sz="1800" b="1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b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following</a:t>
            </a:r>
            <a:r>
              <a:rPr sz="1800" b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order</a:t>
            </a:r>
            <a:endParaRPr sz="1800">
              <a:latin typeface="Times New Roman"/>
              <a:cs typeface="Times New Roman"/>
            </a:endParaRPr>
          </a:p>
          <a:p>
            <a:pPr marL="492759">
              <a:lnSpc>
                <a:spcPct val="100000"/>
              </a:lnSpc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list1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["Hello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",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"take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"]</a:t>
            </a:r>
            <a:endParaRPr sz="1800">
              <a:latin typeface="Times New Roman"/>
              <a:cs typeface="Times New Roman"/>
            </a:endParaRPr>
          </a:p>
          <a:p>
            <a:pPr marL="492759">
              <a:lnSpc>
                <a:spcPct val="100000"/>
              </a:lnSpc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list2</a:t>
            </a:r>
            <a:r>
              <a:rPr sz="18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["Dear",</a:t>
            </a:r>
            <a:r>
              <a:rPr sz="18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"Sir"]</a:t>
            </a:r>
            <a:endParaRPr sz="1800">
              <a:latin typeface="Times New Roman"/>
              <a:cs typeface="Times New Roman"/>
            </a:endParaRPr>
          </a:p>
          <a:p>
            <a:pPr marL="492759">
              <a:lnSpc>
                <a:spcPct val="100000"/>
              </a:lnSpc>
            </a:pP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Expected</a:t>
            </a:r>
            <a:r>
              <a:rPr sz="1800" b="1" spc="-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output:</a:t>
            </a:r>
            <a:endParaRPr sz="1800">
              <a:latin typeface="Times New Roman"/>
              <a:cs typeface="Times New Roman"/>
            </a:endParaRPr>
          </a:p>
          <a:p>
            <a:pPr marL="492759">
              <a:lnSpc>
                <a:spcPct val="100000"/>
              </a:lnSpc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['Hello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Dear',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'Hello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Sir',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'take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Dear',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'take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Sir']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buFont typeface="Arial"/>
              <a:buChar char="□"/>
              <a:tabLst>
                <a:tab pos="377825" algn="l"/>
                <a:tab pos="379095" algn="l"/>
              </a:tabLst>
            </a:pP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Remove</a:t>
            </a:r>
            <a:r>
              <a:rPr sz="1800" b="1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empty</a:t>
            </a:r>
            <a:r>
              <a:rPr sz="1800" b="1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strings</a:t>
            </a:r>
            <a:r>
              <a:rPr sz="1800" b="1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from</a:t>
            </a:r>
            <a:r>
              <a:rPr sz="1800" b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b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list</a:t>
            </a:r>
            <a:r>
              <a:rPr sz="1800" b="1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800" b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strings</a:t>
            </a:r>
            <a:endParaRPr sz="1800">
              <a:latin typeface="Times New Roman"/>
              <a:cs typeface="Times New Roman"/>
            </a:endParaRPr>
          </a:p>
          <a:p>
            <a:pPr marL="492759">
              <a:lnSpc>
                <a:spcPct val="100000"/>
              </a:lnSpc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list1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["Mike",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"",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"Emma",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"Kelly",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"",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"Brad"]</a:t>
            </a:r>
            <a:endParaRPr sz="1800">
              <a:latin typeface="Times New Roman"/>
              <a:cs typeface="Times New Roman"/>
            </a:endParaRPr>
          </a:p>
          <a:p>
            <a:pPr marL="492759">
              <a:lnSpc>
                <a:spcPct val="100000"/>
              </a:lnSpc>
            </a:pPr>
            <a:r>
              <a:rPr sz="1800" b="1" spc="-5" dirty="0">
                <a:latin typeface="Consolas"/>
                <a:cs typeface="Consolas"/>
              </a:rPr>
              <a:t>output</a:t>
            </a:r>
            <a:r>
              <a:rPr sz="1800" spc="-5" dirty="0">
                <a:solidFill>
                  <a:srgbClr val="DDDDDD"/>
                </a:solidFill>
                <a:latin typeface="Consolas"/>
                <a:cs typeface="Consolas"/>
              </a:rPr>
              <a:t>“</a:t>
            </a:r>
            <a:r>
              <a:rPr sz="1800" spc="-5" dirty="0">
                <a:latin typeface="Consolas"/>
                <a:cs typeface="Consolas"/>
              </a:rPr>
              <a:t>[Mike",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"Emma",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"Kelly",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"Brad"]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1267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Tuples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99126" y="1226702"/>
            <a:ext cx="7183755" cy="113792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18135" indent="-306070">
              <a:lnSpc>
                <a:spcPct val="100000"/>
              </a:lnSpc>
              <a:spcBef>
                <a:spcPts val="1100"/>
              </a:spcBef>
              <a:buClr>
                <a:srgbClr val="353535"/>
              </a:buClr>
              <a:buFont typeface="Lucida Sans Unicode"/>
              <a:buChar char="□"/>
              <a:tabLst>
                <a:tab pos="318135" algn="l"/>
                <a:tab pos="318770" algn="l"/>
              </a:tabLst>
            </a:pP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Can</a:t>
            </a:r>
            <a:r>
              <a:rPr sz="16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be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viewed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as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writing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multiple</a:t>
            </a:r>
            <a:r>
              <a:rPr sz="16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elements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in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one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way.</a:t>
            </a:r>
            <a:endParaRPr sz="1600">
              <a:latin typeface="Times New Roman"/>
              <a:cs typeface="Times New Roman"/>
            </a:endParaRPr>
          </a:p>
          <a:p>
            <a:pPr marL="318135" indent="-306070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18135" algn="l"/>
                <a:tab pos="318770" algn="l"/>
              </a:tabLst>
            </a:pP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Similar</a:t>
            </a:r>
            <a:r>
              <a:rPr sz="16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to</a:t>
            </a:r>
            <a:r>
              <a:rPr sz="16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List.</a:t>
            </a:r>
            <a:endParaRPr sz="1600">
              <a:latin typeface="Times New Roman"/>
              <a:cs typeface="Times New Roman"/>
            </a:endParaRPr>
          </a:p>
          <a:p>
            <a:pPr marL="318135" indent="-306070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18135" algn="l"/>
                <a:tab pos="318770" algn="l"/>
              </a:tabLst>
            </a:pP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Most</a:t>
            </a:r>
            <a:r>
              <a:rPr sz="16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important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difference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 is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tuple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is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immutable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(cannot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 change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items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once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 created)`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99126" y="4564263"/>
            <a:ext cx="3577590" cy="76708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18135" indent="-306070">
              <a:lnSpc>
                <a:spcPct val="100000"/>
              </a:lnSpc>
              <a:spcBef>
                <a:spcPts val="1100"/>
              </a:spcBef>
              <a:buClr>
                <a:srgbClr val="353535"/>
              </a:buClr>
              <a:buFont typeface="Lucida Sans Unicode"/>
              <a:buChar char="□"/>
              <a:tabLst>
                <a:tab pos="318135" algn="l"/>
                <a:tab pos="318770" algn="l"/>
              </a:tabLst>
            </a:pP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What</a:t>
            </a:r>
            <a:r>
              <a:rPr sz="16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is</a:t>
            </a:r>
            <a:r>
              <a:rPr sz="16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t</a:t>
            </a:r>
            <a:r>
              <a:rPr sz="16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6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(‘Satish’)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?</a:t>
            </a:r>
            <a:r>
              <a:rPr sz="1600" spc="37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Tuple</a:t>
            </a:r>
            <a:r>
              <a:rPr sz="16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or</a:t>
            </a:r>
            <a:r>
              <a:rPr sz="1600" spc="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String</a:t>
            </a:r>
            <a:endParaRPr sz="1600">
              <a:latin typeface="Times New Roman"/>
              <a:cs typeface="Times New Roman"/>
            </a:endParaRPr>
          </a:p>
          <a:p>
            <a:pPr marL="318135" indent="-306070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18135" algn="l"/>
                <a:tab pos="318770" algn="l"/>
                <a:tab pos="2292350" algn="l"/>
              </a:tabLst>
            </a:pP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What is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t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= ‘Satish’, ?	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Tuple</a:t>
            </a:r>
            <a:r>
              <a:rPr sz="16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or</a:t>
            </a:r>
            <a:r>
              <a:rPr sz="16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String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24553" y="2813537"/>
            <a:ext cx="7470140" cy="1899285"/>
          </a:xfrm>
          <a:prstGeom prst="rect">
            <a:avLst/>
          </a:prstGeom>
          <a:solidFill>
            <a:srgbClr val="353535"/>
          </a:solidFill>
          <a:ln w="15874">
            <a:solidFill>
              <a:srgbClr val="262626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85725" marR="5645785">
              <a:lnSpc>
                <a:spcPct val="100000"/>
              </a:lnSpc>
              <a:spcBef>
                <a:spcPts val="925"/>
              </a:spcBef>
            </a:pPr>
            <a:r>
              <a:rPr sz="1800" spc="-5" dirty="0">
                <a:solidFill>
                  <a:srgbClr val="31B4E6"/>
                </a:solidFill>
                <a:latin typeface="Times New Roman"/>
                <a:cs typeface="Times New Roman"/>
              </a:rPr>
              <a:t>Create</a:t>
            </a:r>
            <a:r>
              <a:rPr sz="1800" dirty="0">
                <a:solidFill>
                  <a:srgbClr val="31B4E6"/>
                </a:solidFill>
                <a:latin typeface="Times New Roman"/>
                <a:cs typeface="Times New Roman"/>
              </a:rPr>
              <a:t> a</a:t>
            </a:r>
            <a:r>
              <a:rPr sz="1800" spc="450" dirty="0">
                <a:solidFill>
                  <a:srgbClr val="31B4E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1B4E6"/>
                </a:solidFill>
                <a:latin typeface="Times New Roman"/>
                <a:cs typeface="Times New Roman"/>
              </a:rPr>
              <a:t>tuple </a:t>
            </a:r>
            <a:r>
              <a:rPr sz="1800" dirty="0">
                <a:solidFill>
                  <a:srgbClr val="31B4E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T=()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#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empty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tuple</a:t>
            </a:r>
            <a:endParaRPr sz="18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T=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1,2,3)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#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tuple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integers</a:t>
            </a:r>
            <a:endParaRPr sz="18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(1,’raju’,28,’abc’)#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mixed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tuple</a:t>
            </a:r>
            <a:endParaRPr sz="18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(1,(2,3,4),[1,’raju’])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#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nested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tuple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3050"/>
            <a:ext cx="4466590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10" dirty="0">
                <a:solidFill>
                  <a:srgbClr val="168DBA"/>
                </a:solidFill>
                <a:latin typeface="Times New Roman"/>
                <a:cs typeface="Times New Roman"/>
              </a:rPr>
              <a:t>Accessing</a:t>
            </a:r>
            <a:r>
              <a:rPr sz="3200" spc="-1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200" spc="30" dirty="0">
                <a:solidFill>
                  <a:srgbClr val="168DBA"/>
                </a:solidFill>
                <a:latin typeface="Times New Roman"/>
                <a:cs typeface="Times New Roman"/>
              </a:rPr>
              <a:t>&amp;</a:t>
            </a:r>
            <a:r>
              <a:rPr sz="3200" spc="-1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200" spc="10" dirty="0">
                <a:solidFill>
                  <a:srgbClr val="168DBA"/>
                </a:solidFill>
                <a:latin typeface="Times New Roman"/>
                <a:cs typeface="Times New Roman"/>
              </a:rPr>
              <a:t>Slicing</a:t>
            </a:r>
            <a:r>
              <a:rPr sz="3200" spc="-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200" spc="10" dirty="0">
                <a:solidFill>
                  <a:srgbClr val="168DBA"/>
                </a:solidFill>
                <a:latin typeface="Times New Roman"/>
                <a:cs typeface="Times New Roman"/>
              </a:rPr>
              <a:t>Tuple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354" y="1141281"/>
            <a:ext cx="5629910" cy="443992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1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T=</a:t>
            </a:r>
            <a:r>
              <a:rPr sz="1800" spc="-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(‘Satish’,’murali’,’Naveen’,’siri’,’brahma’)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T[1]</a:t>
            </a:r>
            <a:r>
              <a:rPr sz="18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---</a:t>
            </a:r>
            <a:r>
              <a:rPr sz="18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murali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T[-1]</a:t>
            </a:r>
            <a:r>
              <a:rPr sz="1800" spc="4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---</a:t>
            </a:r>
            <a:r>
              <a:rPr sz="18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brahma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T=(‘ABC’,</a:t>
            </a:r>
            <a:r>
              <a:rPr sz="1800" spc="-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(‘Satish’,’Naveen’,’siri’))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T[1]</a:t>
            </a:r>
            <a:r>
              <a:rPr sz="18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(‘Satish’,’Naveen’,’siri’)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77825" algn="l"/>
              </a:tabLst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T[1][2]</a:t>
            </a:r>
            <a:r>
              <a:rPr sz="18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‘siri’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77825" algn="l"/>
              </a:tabLst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T=</a:t>
            </a:r>
            <a:r>
              <a:rPr sz="1800" spc="-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(1,2,3,4,5,6)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77825" algn="l"/>
              </a:tabLst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T[0:4]</a:t>
            </a:r>
            <a:r>
              <a:rPr sz="1800" spc="409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or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T[:4]–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1,2,3,4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77825" algn="l"/>
              </a:tabLst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T[:-2]</a:t>
            </a:r>
            <a:r>
              <a:rPr sz="18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--</a:t>
            </a:r>
            <a:r>
              <a:rPr sz="18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1,2,3,4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77825" algn="l"/>
              </a:tabLst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T[:]</a:t>
            </a:r>
            <a:r>
              <a:rPr sz="1800" spc="-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=1,2,3,4,5,6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Strings,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tuples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and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list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are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ordered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as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they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can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be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indexed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4711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168DBA"/>
                </a:solidFill>
                <a:latin typeface="Times New Roman"/>
                <a:cs typeface="Times New Roman"/>
              </a:rPr>
              <a:t>Concatenation</a:t>
            </a:r>
            <a:r>
              <a:rPr sz="3600" spc="-5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168DBA"/>
                </a:solidFill>
                <a:latin typeface="Times New Roman"/>
                <a:cs typeface="Times New Roman"/>
              </a:rPr>
              <a:t>&amp;</a:t>
            </a:r>
            <a:r>
              <a:rPr sz="3600" spc="-5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168DBA"/>
                </a:solidFill>
                <a:latin typeface="Times New Roman"/>
                <a:cs typeface="Times New Roman"/>
              </a:rPr>
              <a:t>deletion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43067" y="1422633"/>
            <a:ext cx="8116570" cy="323596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  <a:tabLst>
                <a:tab pos="377825" algn="l"/>
              </a:tabLst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T=</a:t>
            </a:r>
            <a:r>
              <a:rPr sz="18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(1,2,3,4,</a:t>
            </a:r>
            <a:r>
              <a:rPr sz="18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[5,6,7])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What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will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be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result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800" spc="44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T[2]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=‘x’?</a:t>
            </a:r>
            <a:r>
              <a:rPr sz="1800" spc="4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And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T[4][1]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=‘Satish’?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77825" algn="l"/>
              </a:tabLst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T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(1,2,3)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+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(4,5,6)</a:t>
            </a:r>
            <a:r>
              <a:rPr sz="1800" spc="4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#concatenation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If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1,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2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and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3,4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What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will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be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d=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a,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#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Tuple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Tuples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T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(‘Satish’,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*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4)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–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WHAT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WILL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HAPPEN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IF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YOU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REMOVE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EXTRA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COMMA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77825" algn="l"/>
              </a:tabLst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IF</a:t>
            </a:r>
            <a:r>
              <a:rPr sz="18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T</a:t>
            </a:r>
            <a:r>
              <a:rPr sz="18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1,2,3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WHAT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WILL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BE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NEW_T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T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*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2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?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  <a:tab pos="102552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del T	---</a:t>
            </a:r>
            <a:r>
              <a:rPr sz="18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deletes</a:t>
            </a:r>
            <a:r>
              <a:rPr sz="18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tuple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2903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168DBA"/>
                </a:solidFill>
                <a:latin typeface="Times New Roman"/>
                <a:cs typeface="Times New Roman"/>
              </a:rPr>
              <a:t>Tuple</a:t>
            </a:r>
            <a:r>
              <a:rPr sz="3600" spc="-9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168DBA"/>
                </a:solidFill>
                <a:latin typeface="Times New Roman"/>
                <a:cs typeface="Times New Roman"/>
              </a:rPr>
              <a:t>functions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354" y="1160834"/>
            <a:ext cx="5964555" cy="451231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  <a:tabLst>
                <a:tab pos="377825" algn="l"/>
              </a:tabLst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T</a:t>
            </a:r>
            <a:r>
              <a:rPr sz="18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(1,2,3,1,3,3,4,1)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78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T.count(1)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----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3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#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No.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occurrence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785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T.index(3)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----2</a:t>
            </a:r>
            <a:r>
              <a:rPr sz="1800" spc="4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#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First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occurrence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785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  <a:tab pos="130365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( 1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T)	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--</a:t>
            </a:r>
            <a:r>
              <a:rPr sz="1800" spc="-4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True</a:t>
            </a:r>
            <a:endParaRPr sz="1800">
              <a:latin typeface="Times New Roman"/>
              <a:cs typeface="Times New Roman"/>
            </a:endParaRPr>
          </a:p>
          <a:p>
            <a:pPr marL="435609" indent="-423545">
              <a:lnSpc>
                <a:spcPct val="100000"/>
              </a:lnSpc>
              <a:spcBef>
                <a:spcPts val="785"/>
              </a:spcBef>
              <a:buClr>
                <a:srgbClr val="353535"/>
              </a:buClr>
              <a:buFont typeface="Lucida Sans Unicode"/>
              <a:buChar char="□"/>
              <a:tabLst>
                <a:tab pos="434975" algn="l"/>
                <a:tab pos="43624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7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not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T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---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True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78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len(T)</a:t>
            </a:r>
            <a:r>
              <a:rPr sz="18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---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#length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tuple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785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sorted(T)</a:t>
            </a:r>
            <a:r>
              <a:rPr sz="18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----sorts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tuple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785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max(T)</a:t>
            </a:r>
            <a:r>
              <a:rPr sz="1800" spc="4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---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maximum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element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Tuple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(not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for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mixed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tuple)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785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min(T)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---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minimum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element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Tuple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785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sum(T)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---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sum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up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all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elements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tuple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  <a:tabLst>
                <a:tab pos="377825" algn="l"/>
              </a:tabLst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L1</a:t>
            </a:r>
            <a:r>
              <a:rPr sz="18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[1,2,3]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785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tuple(L1)</a:t>
            </a:r>
            <a:r>
              <a:rPr sz="1800" spc="4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#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generates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tuple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from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list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49193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168DBA"/>
                </a:solidFill>
                <a:latin typeface="Times New Roman"/>
                <a:cs typeface="Times New Roman"/>
              </a:rPr>
              <a:t>Create</a:t>
            </a:r>
            <a:r>
              <a:rPr sz="3600" spc="-3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New</a:t>
            </a:r>
            <a:r>
              <a:rPr sz="3600" spc="-2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File</a:t>
            </a:r>
            <a:r>
              <a:rPr sz="3600" spc="-2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168DBA"/>
                </a:solidFill>
                <a:latin typeface="Times New Roman"/>
                <a:cs typeface="Times New Roman"/>
              </a:rPr>
              <a:t>or</a:t>
            </a:r>
            <a:r>
              <a:rPr sz="3600" spc="-2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Project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354" y="1356105"/>
            <a:ext cx="8463280" cy="1875789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1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Go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File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Menu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and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select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new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File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or</a:t>
            </a:r>
            <a:endParaRPr sz="1800">
              <a:latin typeface="Times New Roman"/>
              <a:cs typeface="Times New Roman"/>
            </a:endParaRPr>
          </a:p>
          <a:p>
            <a:pPr marL="378460" marR="508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Go to Projects Menu and select New Project- Give some Name to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your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Project and click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Create.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Now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You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can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see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Python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interface..</a:t>
            </a:r>
            <a:endParaRPr sz="1800">
              <a:latin typeface="Times New Roman"/>
              <a:cs typeface="Times New Roman"/>
            </a:endParaRPr>
          </a:p>
          <a:p>
            <a:pPr marL="472440">
              <a:lnSpc>
                <a:spcPct val="100000"/>
              </a:lnSpc>
              <a:spcBef>
                <a:spcPts val="1005"/>
              </a:spcBef>
              <a:tabLst>
                <a:tab pos="777875" algn="l"/>
              </a:tabLst>
            </a:pPr>
            <a:r>
              <a:rPr sz="1600" spc="-31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Lets</a:t>
            </a:r>
            <a:r>
              <a:rPr sz="1600" spc="-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See….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1979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Dictionary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354" y="1451161"/>
            <a:ext cx="8686165" cy="365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5080" indent="-366395">
              <a:lnSpc>
                <a:spcPct val="100000"/>
              </a:lnSpc>
              <a:spcBef>
                <a:spcPts val="1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It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is Unordered collection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items.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(Key: value pair placed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within curly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braces} </a:t>
            </a:r>
            <a:r>
              <a:rPr sz="1800" spc="5" dirty="0">
                <a:solidFill>
                  <a:srgbClr val="3E3E3E"/>
                </a:solidFill>
                <a:latin typeface="Times New Roman"/>
                <a:cs typeface="Times New Roman"/>
              </a:rPr>
              <a:t>(</a:t>
            </a:r>
            <a:r>
              <a:rPr sz="1800" i="1" spc="5" dirty="0">
                <a:solidFill>
                  <a:srgbClr val="3E3E3E"/>
                </a:solidFill>
                <a:latin typeface="Times New Roman"/>
                <a:cs typeface="Times New Roman"/>
              </a:rPr>
              <a:t>tuple, </a:t>
            </a:r>
            <a:r>
              <a:rPr sz="180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list </a:t>
            </a:r>
            <a:r>
              <a:rPr sz="1800" i="1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E3E3E"/>
                </a:solidFill>
                <a:latin typeface="Times New Roman"/>
                <a:cs typeface="Times New Roman"/>
              </a:rPr>
              <a:t>and</a:t>
            </a:r>
            <a:r>
              <a:rPr sz="180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 string </a:t>
            </a:r>
            <a:r>
              <a:rPr sz="1800" i="1" dirty="0">
                <a:solidFill>
                  <a:srgbClr val="3E3E3E"/>
                </a:solidFill>
                <a:latin typeface="Times New Roman"/>
                <a:cs typeface="Times New Roman"/>
              </a:rPr>
              <a:t>are ordered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Mydict</a:t>
            </a:r>
            <a:r>
              <a:rPr sz="18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={}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#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empty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dictionary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Mydict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{1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: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”one”,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2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: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“two”}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#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dictionary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with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integer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keys</a:t>
            </a:r>
            <a:endParaRPr sz="1800">
              <a:latin typeface="Times New Roman"/>
              <a:cs typeface="Times New Roman"/>
            </a:endParaRPr>
          </a:p>
          <a:p>
            <a:pPr marL="378460" marR="1264285" indent="-366395">
              <a:lnSpc>
                <a:spcPct val="100000"/>
              </a:lnSpc>
              <a:spcBef>
                <a:spcPts val="1000"/>
              </a:spcBef>
              <a:tabLst>
                <a:tab pos="377825" algn="l"/>
              </a:tabLst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Mydict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{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“one”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: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“namit”,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1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: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[“cse”,”fet”]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,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2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: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(2,”gkv),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3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: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[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(AI,ML,DL),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(PYTHON,R)}</a:t>
            </a:r>
            <a:r>
              <a:rPr sz="1800" spc="44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#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mixed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valued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dictionary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with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mixed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keys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Create</a:t>
            </a:r>
            <a:r>
              <a:rPr sz="18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dictionary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using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dict()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Mydict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dict()#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pass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list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comma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separated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pairs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in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round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brackets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Mydict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dict([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(1,’abc’)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,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(2,’pqr’)])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#dict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from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list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tuples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Mydict.copy()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#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copying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dictionary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39354" y="733707"/>
            <a:ext cx="8673465" cy="1651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600710" indent="-366395">
              <a:lnSpc>
                <a:spcPct val="100000"/>
              </a:lnSpc>
              <a:spcBef>
                <a:spcPts val="1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Mydict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dict.fromkeys([1,2,”one”])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#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generates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key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value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pair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from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the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list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keys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passed,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the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value by default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will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be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NONE</a:t>
            </a:r>
            <a:endParaRPr sz="1800">
              <a:latin typeface="Times New Roman"/>
              <a:cs typeface="Times New Roman"/>
            </a:endParaRPr>
          </a:p>
          <a:p>
            <a:pPr marL="378460" marR="508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Mydict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dict.fromkeys([1,2,”one”],10)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#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generates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dictionary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with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keys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passed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as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list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and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value 10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assigned to all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keys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77825" algn="l"/>
              </a:tabLst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Mydict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{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1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: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2,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3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: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4,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’list’: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[1,23],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’dict’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: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{1:2}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}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#Mixed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dictionary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5607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Accessing</a:t>
            </a:r>
            <a:r>
              <a:rPr sz="3600" spc="-5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168DBA"/>
                </a:solidFill>
                <a:latin typeface="Times New Roman"/>
                <a:cs typeface="Times New Roman"/>
              </a:rPr>
              <a:t>dictionary</a:t>
            </a:r>
            <a:r>
              <a:rPr sz="3600" spc="-4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elements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354" y="2022855"/>
            <a:ext cx="7203440" cy="3637279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  <a:tabLst>
                <a:tab pos="377825" algn="l"/>
              </a:tabLst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Let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={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1: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2,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3: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4,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“list”:[1,2,3],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‘dict’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: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{1:2}}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a[1]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#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2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,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index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using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keys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a.get(1)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#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2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,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index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using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keys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a[4]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#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error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key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not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present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a.get(4)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#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no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response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(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no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error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message)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a.get(4,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0)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#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prints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0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if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key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not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present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&amp;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will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return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value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if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key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is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present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a.keys()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#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allows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access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all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keys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ONLY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KEYS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a.values()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#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allows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access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all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values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ONLY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VALUES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a.items()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#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allows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access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key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value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pairs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KEY,VALUE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PAIRS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1599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Deletion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354" y="1603755"/>
            <a:ext cx="7866380" cy="3637279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  <a:tabLst>
                <a:tab pos="377825" algn="l"/>
              </a:tabLst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Let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={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1: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2,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3: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4,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“list”:[1,2,3],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‘dict’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: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{1:2}}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77825" algn="l"/>
              </a:tabLst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b={3:5,</a:t>
            </a:r>
            <a:r>
              <a:rPr sz="18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‘the’:4,</a:t>
            </a:r>
            <a:r>
              <a:rPr sz="18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2:1000}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a[5]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12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#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Add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dictionary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a.popitem()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#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Removes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last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item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from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dict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a.pop(3)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#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Removes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item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with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key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=3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del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a[1]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#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Removes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item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with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key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=3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a.clear()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#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Removes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all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elements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from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dict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a.update(b)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comman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values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will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be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updated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with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value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and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rest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will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be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added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77825" algn="l"/>
              </a:tabLst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={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1: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2,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3: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5,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“list”:[1,2,3],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‘dict’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: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{1:2},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‘the’:4,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2:1000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5949" y="631221"/>
            <a:ext cx="5074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Times New Roman"/>
                <a:cs typeface="Times New Roman"/>
              </a:rPr>
              <a:t>Note</a:t>
            </a:r>
            <a:r>
              <a:rPr sz="3600" b="0" spc="-30" dirty="0">
                <a:latin typeface="Times New Roman"/>
                <a:cs typeface="Times New Roman"/>
              </a:rPr>
              <a:t> </a:t>
            </a:r>
            <a:r>
              <a:rPr sz="3600" b="0" dirty="0">
                <a:latin typeface="Times New Roman"/>
                <a:cs typeface="Times New Roman"/>
              </a:rPr>
              <a:t>on</a:t>
            </a:r>
            <a:r>
              <a:rPr sz="3600" b="0" spc="-20" dirty="0">
                <a:latin typeface="Times New Roman"/>
                <a:cs typeface="Times New Roman"/>
              </a:rPr>
              <a:t> </a:t>
            </a:r>
            <a:r>
              <a:rPr sz="3600" b="0" spc="-5" dirty="0">
                <a:latin typeface="Times New Roman"/>
                <a:cs typeface="Times New Roman"/>
              </a:rPr>
              <a:t>Keys</a:t>
            </a:r>
            <a:r>
              <a:rPr sz="3600" b="0" spc="-25" dirty="0">
                <a:latin typeface="Times New Roman"/>
                <a:cs typeface="Times New Roman"/>
              </a:rPr>
              <a:t> </a:t>
            </a:r>
            <a:r>
              <a:rPr sz="3600" b="0" spc="-5" dirty="0">
                <a:latin typeface="Times New Roman"/>
                <a:cs typeface="Times New Roman"/>
              </a:rPr>
              <a:t>in</a:t>
            </a:r>
            <a:r>
              <a:rPr sz="3600" b="0" spc="-35" dirty="0">
                <a:latin typeface="Times New Roman"/>
                <a:cs typeface="Times New Roman"/>
              </a:rPr>
              <a:t> </a:t>
            </a:r>
            <a:r>
              <a:rPr sz="3600" b="0" spc="-5" dirty="0">
                <a:latin typeface="Times New Roman"/>
                <a:cs typeface="Times New Roman"/>
              </a:rPr>
              <a:t>Dictionary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27438" y="2538444"/>
            <a:ext cx="8877300" cy="3539490"/>
          </a:xfrm>
          <a:custGeom>
            <a:avLst/>
            <a:gdLst/>
            <a:ahLst/>
            <a:cxnLst/>
            <a:rect l="l" t="t" r="r" b="b"/>
            <a:pathLst>
              <a:path w="8877300" h="3539490">
                <a:moveTo>
                  <a:pt x="8877173" y="3539429"/>
                </a:moveTo>
                <a:lnTo>
                  <a:pt x="0" y="3539429"/>
                </a:lnTo>
                <a:lnTo>
                  <a:pt x="0" y="0"/>
                </a:lnTo>
                <a:lnTo>
                  <a:pt x="8877173" y="0"/>
                </a:lnTo>
                <a:lnTo>
                  <a:pt x="8877173" y="3539429"/>
                </a:lnTo>
                <a:close/>
              </a:path>
            </a:pathLst>
          </a:custGeom>
          <a:solidFill>
            <a:srgbClr val="002B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00463" y="2635315"/>
            <a:ext cx="7866380" cy="3319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47345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Important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remember</a:t>
            </a:r>
            <a:r>
              <a:rPr sz="2800" spc="-5" dirty="0">
                <a:latin typeface="Times New Roman"/>
                <a:cs typeface="Times New Roman"/>
              </a:rPr>
              <a:t> is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key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has</a:t>
            </a:r>
            <a:r>
              <a:rPr sz="2800" spc="-5" dirty="0">
                <a:latin typeface="Times New Roman"/>
                <a:cs typeface="Times New Roman"/>
              </a:rPr>
              <a:t> to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unique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dictionary,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duplicates </a:t>
            </a:r>
            <a:r>
              <a:rPr sz="2800" spc="-5" dirty="0">
                <a:latin typeface="Times New Roman"/>
                <a:cs typeface="Times New Roman"/>
              </a:rPr>
              <a:t>are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allowed.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However, in case </a:t>
            </a:r>
            <a:r>
              <a:rPr sz="2800" dirty="0">
                <a:latin typeface="Times New Roman"/>
                <a:cs typeface="Times New Roman"/>
              </a:rPr>
              <a:t>of duplicate keys rather </a:t>
            </a:r>
            <a:r>
              <a:rPr sz="2800" spc="-5" dirty="0">
                <a:latin typeface="Times New Roman"/>
                <a:cs typeface="Times New Roman"/>
              </a:rPr>
              <a:t>than </a:t>
            </a:r>
            <a:r>
              <a:rPr sz="2800" dirty="0">
                <a:latin typeface="Times New Roman"/>
                <a:cs typeface="Times New Roman"/>
              </a:rPr>
              <a:t>giving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 error, Python will take the last instance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key </a:t>
            </a:r>
            <a:r>
              <a:rPr sz="2800" spc="-5" dirty="0">
                <a:latin typeface="Times New Roman"/>
                <a:cs typeface="Times New Roman"/>
              </a:rPr>
              <a:t>to </a:t>
            </a:r>
            <a:r>
              <a:rPr sz="2800" spc="-6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valid</a:t>
            </a:r>
            <a:r>
              <a:rPr sz="2800" spc="-5" dirty="0">
                <a:latin typeface="Times New Roman"/>
                <a:cs typeface="Times New Roman"/>
              </a:rPr>
              <a:t> and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simply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ignore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first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key-value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pair.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See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yourself:</a:t>
            </a:r>
            <a:endParaRPr sz="2800">
              <a:latin typeface="Times New Roman"/>
              <a:cs typeface="Times New Roman"/>
            </a:endParaRPr>
          </a:p>
          <a:p>
            <a:pPr marL="12700" marR="1221740">
              <a:lnSpc>
                <a:spcPct val="100000"/>
              </a:lnSpc>
              <a:spcBef>
                <a:spcPts val="15"/>
              </a:spcBef>
            </a:pPr>
            <a:r>
              <a:rPr sz="2400" spc="-5" dirty="0">
                <a:solidFill>
                  <a:srgbClr val="839496"/>
                </a:solidFill>
                <a:latin typeface="Times New Roman"/>
                <a:cs typeface="Times New Roman"/>
              </a:rPr>
              <a:t>sweet_dict </a:t>
            </a:r>
            <a:r>
              <a:rPr sz="2400" dirty="0">
                <a:solidFill>
                  <a:srgbClr val="839496"/>
                </a:solidFill>
                <a:latin typeface="Times New Roman"/>
                <a:cs typeface="Times New Roman"/>
              </a:rPr>
              <a:t>= </a:t>
            </a:r>
            <a:r>
              <a:rPr sz="2400" spc="-5" dirty="0">
                <a:solidFill>
                  <a:srgbClr val="839496"/>
                </a:solidFill>
                <a:latin typeface="Times New Roman"/>
                <a:cs typeface="Times New Roman"/>
              </a:rPr>
              <a:t>{</a:t>
            </a:r>
            <a:r>
              <a:rPr sz="2400" spc="-5" dirty="0">
                <a:solidFill>
                  <a:srgbClr val="2AA198"/>
                </a:solidFill>
                <a:latin typeface="Times New Roman"/>
                <a:cs typeface="Times New Roman"/>
              </a:rPr>
              <a:t>'a1'</a:t>
            </a:r>
            <a:r>
              <a:rPr sz="2400" spc="-5" dirty="0">
                <a:solidFill>
                  <a:srgbClr val="839496"/>
                </a:solidFill>
                <a:latin typeface="Times New Roman"/>
                <a:cs typeface="Times New Roman"/>
              </a:rPr>
              <a:t>: </a:t>
            </a:r>
            <a:r>
              <a:rPr sz="2400" spc="-5" dirty="0">
                <a:solidFill>
                  <a:srgbClr val="2AA198"/>
                </a:solidFill>
                <a:latin typeface="Times New Roman"/>
                <a:cs typeface="Times New Roman"/>
              </a:rPr>
              <a:t>'cake'</a:t>
            </a:r>
            <a:r>
              <a:rPr sz="2400" spc="-5" dirty="0">
                <a:solidFill>
                  <a:srgbClr val="839496"/>
                </a:solidFill>
                <a:latin typeface="Times New Roman"/>
                <a:cs typeface="Times New Roman"/>
              </a:rPr>
              <a:t>, </a:t>
            </a:r>
            <a:r>
              <a:rPr sz="2400" spc="-5" dirty="0">
                <a:solidFill>
                  <a:srgbClr val="2AA198"/>
                </a:solidFill>
                <a:latin typeface="Times New Roman"/>
                <a:cs typeface="Times New Roman"/>
              </a:rPr>
              <a:t>'a2'</a:t>
            </a:r>
            <a:r>
              <a:rPr sz="2400" spc="-5" dirty="0">
                <a:solidFill>
                  <a:srgbClr val="839496"/>
                </a:solidFill>
                <a:latin typeface="Times New Roman"/>
                <a:cs typeface="Times New Roman"/>
              </a:rPr>
              <a:t>:</a:t>
            </a:r>
            <a:r>
              <a:rPr sz="2400" spc="-5" dirty="0">
                <a:solidFill>
                  <a:srgbClr val="2AA198"/>
                </a:solidFill>
                <a:latin typeface="Times New Roman"/>
                <a:cs typeface="Times New Roman"/>
              </a:rPr>
              <a:t>'cookie'</a:t>
            </a:r>
            <a:r>
              <a:rPr sz="2400" spc="-5" dirty="0">
                <a:solidFill>
                  <a:srgbClr val="839496"/>
                </a:solidFill>
                <a:latin typeface="Times New Roman"/>
                <a:cs typeface="Times New Roman"/>
              </a:rPr>
              <a:t>, </a:t>
            </a:r>
            <a:r>
              <a:rPr sz="2400" spc="-5" dirty="0">
                <a:solidFill>
                  <a:srgbClr val="2AA198"/>
                </a:solidFill>
                <a:latin typeface="Times New Roman"/>
                <a:cs typeface="Times New Roman"/>
              </a:rPr>
              <a:t>'a1'</a:t>
            </a:r>
            <a:r>
              <a:rPr sz="2400" spc="-5" dirty="0">
                <a:solidFill>
                  <a:srgbClr val="839496"/>
                </a:solidFill>
                <a:latin typeface="Times New Roman"/>
                <a:cs typeface="Times New Roman"/>
              </a:rPr>
              <a:t>: </a:t>
            </a:r>
            <a:r>
              <a:rPr sz="2400" spc="-5" dirty="0">
                <a:solidFill>
                  <a:srgbClr val="2AA198"/>
                </a:solidFill>
                <a:latin typeface="Times New Roman"/>
                <a:cs typeface="Times New Roman"/>
              </a:rPr>
              <a:t>'icecream'</a:t>
            </a:r>
            <a:r>
              <a:rPr sz="2400" spc="-5" dirty="0">
                <a:solidFill>
                  <a:srgbClr val="839496"/>
                </a:solidFill>
                <a:latin typeface="Times New Roman"/>
                <a:cs typeface="Times New Roman"/>
              </a:rPr>
              <a:t>} </a:t>
            </a:r>
            <a:r>
              <a:rPr sz="2400" spc="-585" dirty="0">
                <a:solidFill>
                  <a:srgbClr val="839496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839496"/>
                </a:solidFill>
                <a:latin typeface="Times New Roman"/>
                <a:cs typeface="Times New Roman"/>
              </a:rPr>
              <a:t>print(sweet_dict[</a:t>
            </a:r>
            <a:r>
              <a:rPr sz="2400" spc="-5" dirty="0">
                <a:solidFill>
                  <a:srgbClr val="2AA198"/>
                </a:solidFill>
                <a:latin typeface="Times New Roman"/>
                <a:cs typeface="Times New Roman"/>
              </a:rPr>
              <a:t>'a1'</a:t>
            </a:r>
            <a:r>
              <a:rPr sz="2400" spc="-5" dirty="0">
                <a:solidFill>
                  <a:srgbClr val="839496"/>
                </a:solidFill>
                <a:latin typeface="Times New Roman"/>
                <a:cs typeface="Times New Roman"/>
              </a:rPr>
              <a:t>])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5949" y="631221"/>
            <a:ext cx="4982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Dictionary</a:t>
            </a:r>
            <a:r>
              <a:rPr sz="3600" b="0" spc="-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Comprehension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2237" y="2022855"/>
            <a:ext cx="5245735" cy="332740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800" b="1" spc="-5" dirty="0">
                <a:latin typeface="Times New Roman"/>
                <a:cs typeface="Times New Roman"/>
              </a:rPr>
              <a:t>Example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1: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spc="-5" dirty="0">
                <a:latin typeface="Times New Roman"/>
                <a:cs typeface="Times New Roman"/>
              </a:rPr>
              <a:t>square_dict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dict()</a:t>
            </a:r>
            <a:endParaRPr sz="1800">
              <a:latin typeface="Times New Roman"/>
              <a:cs typeface="Times New Roman"/>
            </a:endParaRPr>
          </a:p>
          <a:p>
            <a:pPr marL="241300" marR="2214880" indent="-171450">
              <a:lnSpc>
                <a:spcPct val="146300"/>
              </a:lnSpc>
            </a:pPr>
            <a:r>
              <a:rPr sz="1800" dirty="0">
                <a:latin typeface="Times New Roman"/>
                <a:cs typeface="Times New Roman"/>
              </a:rPr>
              <a:t>for num </a:t>
            </a:r>
            <a:r>
              <a:rPr sz="1800" spc="-5" dirty="0">
                <a:latin typeface="Times New Roman"/>
                <a:cs typeface="Times New Roman"/>
              </a:rPr>
              <a:t>in </a:t>
            </a:r>
            <a:r>
              <a:rPr sz="1800" dirty="0">
                <a:latin typeface="Times New Roman"/>
                <a:cs typeface="Times New Roman"/>
              </a:rPr>
              <a:t>range(1, 11):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square_dict[num]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num*num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1800" dirty="0">
                <a:latin typeface="Times New Roman"/>
                <a:cs typeface="Times New Roman"/>
              </a:rPr>
              <a:t>print(square_dict)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1800" dirty="0">
                <a:latin typeface="Times New Roman"/>
                <a:cs typeface="Times New Roman"/>
              </a:rPr>
              <a:t>#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dictionary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comprehension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example</a:t>
            </a:r>
            <a:endParaRPr sz="1800">
              <a:latin typeface="Times New Roman"/>
              <a:cs typeface="Times New Roman"/>
            </a:endParaRPr>
          </a:p>
          <a:p>
            <a:pPr marL="69850" marR="5080" indent="-57150">
              <a:lnSpc>
                <a:spcPct val="146300"/>
              </a:lnSpc>
            </a:pPr>
            <a:r>
              <a:rPr sz="1800" spc="-5" dirty="0">
                <a:latin typeface="Times New Roman"/>
                <a:cs typeface="Times New Roman"/>
              </a:rPr>
              <a:t>square_dict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{num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num*num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num</a:t>
            </a:r>
            <a:r>
              <a:rPr sz="1800" spc="-5" dirty="0">
                <a:latin typeface="Times New Roman"/>
                <a:cs typeface="Times New Roman"/>
              </a:rPr>
              <a:t> in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range(1,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11)}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print(square_dict)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3511" y="1382632"/>
            <a:ext cx="7649845" cy="636905"/>
          </a:xfrm>
          <a:prstGeom prst="rect">
            <a:avLst/>
          </a:prstGeom>
          <a:solidFill>
            <a:srgbClr val="373B40"/>
          </a:solidFill>
        </p:spPr>
        <p:txBody>
          <a:bodyPr vert="horz" wrap="square" lIns="0" tIns="927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30"/>
              </a:spcBef>
            </a:pPr>
            <a:r>
              <a:rPr sz="2400" spc="-5" dirty="0">
                <a:solidFill>
                  <a:srgbClr val="D4D4D4"/>
                </a:solidFill>
                <a:latin typeface="Times New Roman"/>
                <a:cs typeface="Times New Roman"/>
              </a:rPr>
              <a:t>Syntax</a:t>
            </a:r>
            <a:r>
              <a:rPr sz="2400" spc="-15" dirty="0">
                <a:solidFill>
                  <a:srgbClr val="D4D4D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D4D4D4"/>
                </a:solidFill>
                <a:latin typeface="Times New Roman"/>
                <a:cs typeface="Times New Roman"/>
              </a:rPr>
              <a:t>:dictionary</a:t>
            </a:r>
            <a:r>
              <a:rPr sz="2400" spc="-15" dirty="0">
                <a:solidFill>
                  <a:srgbClr val="D4D4D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4D4D4"/>
                </a:solidFill>
                <a:latin typeface="Times New Roman"/>
                <a:cs typeface="Times New Roman"/>
              </a:rPr>
              <a:t>=</a:t>
            </a:r>
            <a:r>
              <a:rPr sz="2400" spc="-15" dirty="0">
                <a:solidFill>
                  <a:srgbClr val="D4D4D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D4D4D4"/>
                </a:solidFill>
                <a:latin typeface="Times New Roman"/>
                <a:cs typeface="Times New Roman"/>
              </a:rPr>
              <a:t>{key:</a:t>
            </a:r>
            <a:r>
              <a:rPr sz="2400" spc="-10" dirty="0">
                <a:solidFill>
                  <a:srgbClr val="D4D4D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4D4D4"/>
                </a:solidFill>
                <a:latin typeface="Times New Roman"/>
                <a:cs typeface="Times New Roman"/>
              </a:rPr>
              <a:t>value</a:t>
            </a:r>
            <a:r>
              <a:rPr sz="2400" spc="-10" dirty="0">
                <a:solidFill>
                  <a:srgbClr val="D4D4D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4D4D4"/>
                </a:solidFill>
                <a:latin typeface="Times New Roman"/>
                <a:cs typeface="Times New Roman"/>
              </a:rPr>
              <a:t>for</a:t>
            </a:r>
            <a:r>
              <a:rPr sz="2400" spc="-10" dirty="0">
                <a:solidFill>
                  <a:srgbClr val="D4D4D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4D4D4"/>
                </a:solidFill>
                <a:latin typeface="Times New Roman"/>
                <a:cs typeface="Times New Roman"/>
              </a:rPr>
              <a:t>vars</a:t>
            </a:r>
            <a:r>
              <a:rPr sz="2400" spc="-5" dirty="0">
                <a:solidFill>
                  <a:srgbClr val="D4D4D4"/>
                </a:solidFill>
                <a:latin typeface="Times New Roman"/>
                <a:cs typeface="Times New Roman"/>
              </a:rPr>
              <a:t> in</a:t>
            </a:r>
            <a:r>
              <a:rPr sz="2400" spc="-15" dirty="0">
                <a:solidFill>
                  <a:srgbClr val="D4D4D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D4D4D4"/>
                </a:solidFill>
                <a:latin typeface="Times New Roman"/>
                <a:cs typeface="Times New Roman"/>
              </a:rPr>
              <a:t>iterable}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5949" y="631221"/>
            <a:ext cx="1988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0" dirty="0">
                <a:latin typeface="Times New Roman"/>
                <a:cs typeface="Times New Roman"/>
              </a:rPr>
              <a:t>Example</a:t>
            </a:r>
            <a:r>
              <a:rPr sz="3600" b="0" spc="-90" dirty="0">
                <a:latin typeface="Times New Roman"/>
                <a:cs typeface="Times New Roman"/>
              </a:rPr>
              <a:t> </a:t>
            </a:r>
            <a:r>
              <a:rPr sz="3600" b="0" dirty="0">
                <a:latin typeface="Times New Roman"/>
                <a:cs typeface="Times New Roman"/>
              </a:rPr>
              <a:t>2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2925" y="2063771"/>
            <a:ext cx="6454140" cy="2031364"/>
          </a:xfrm>
          <a:prstGeom prst="rect">
            <a:avLst/>
          </a:prstGeom>
          <a:solidFill>
            <a:srgbClr val="002B36"/>
          </a:solidFill>
        </p:spPr>
        <p:txBody>
          <a:bodyPr vert="horz" wrap="square" lIns="0" tIns="4318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340"/>
              </a:spcBef>
            </a:pPr>
            <a:r>
              <a:rPr sz="2400" dirty="0">
                <a:solidFill>
                  <a:srgbClr val="839496"/>
                </a:solidFill>
                <a:latin typeface="Times New Roman"/>
                <a:cs typeface="Times New Roman"/>
              </a:rPr>
              <a:t>dict1</a:t>
            </a:r>
            <a:r>
              <a:rPr sz="2400" spc="-5" dirty="0">
                <a:solidFill>
                  <a:srgbClr val="83949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839496"/>
                </a:solidFill>
                <a:latin typeface="Times New Roman"/>
                <a:cs typeface="Times New Roman"/>
              </a:rPr>
              <a:t>=</a:t>
            </a:r>
            <a:r>
              <a:rPr sz="2400" spc="-10" dirty="0">
                <a:solidFill>
                  <a:srgbClr val="839496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839496"/>
                </a:solidFill>
                <a:latin typeface="Times New Roman"/>
                <a:cs typeface="Times New Roman"/>
              </a:rPr>
              <a:t>{</a:t>
            </a:r>
            <a:r>
              <a:rPr sz="2400" spc="-5" dirty="0">
                <a:solidFill>
                  <a:srgbClr val="2AA198"/>
                </a:solidFill>
                <a:latin typeface="Times New Roman"/>
                <a:cs typeface="Times New Roman"/>
              </a:rPr>
              <a:t>'a'</a:t>
            </a:r>
            <a:r>
              <a:rPr sz="2400" spc="-5" dirty="0">
                <a:solidFill>
                  <a:srgbClr val="839496"/>
                </a:solidFill>
                <a:latin typeface="Times New Roman"/>
                <a:cs typeface="Times New Roman"/>
              </a:rPr>
              <a:t>: </a:t>
            </a:r>
            <a:r>
              <a:rPr sz="2400" dirty="0">
                <a:solidFill>
                  <a:srgbClr val="2AA198"/>
                </a:solidFill>
                <a:latin typeface="Times New Roman"/>
                <a:cs typeface="Times New Roman"/>
              </a:rPr>
              <a:t>1</a:t>
            </a:r>
            <a:r>
              <a:rPr sz="2400" dirty="0">
                <a:solidFill>
                  <a:srgbClr val="839496"/>
                </a:solidFill>
                <a:latin typeface="Times New Roman"/>
                <a:cs typeface="Times New Roman"/>
              </a:rPr>
              <a:t>, </a:t>
            </a:r>
            <a:r>
              <a:rPr sz="2400" spc="-5" dirty="0">
                <a:solidFill>
                  <a:srgbClr val="2AA198"/>
                </a:solidFill>
                <a:latin typeface="Times New Roman"/>
                <a:cs typeface="Times New Roman"/>
              </a:rPr>
              <a:t>'b'</a:t>
            </a:r>
            <a:r>
              <a:rPr sz="2400" spc="-5" dirty="0">
                <a:solidFill>
                  <a:srgbClr val="839496"/>
                </a:solidFill>
                <a:latin typeface="Times New Roman"/>
                <a:cs typeface="Times New Roman"/>
              </a:rPr>
              <a:t>: </a:t>
            </a:r>
            <a:r>
              <a:rPr sz="2400" dirty="0">
                <a:solidFill>
                  <a:srgbClr val="2AA198"/>
                </a:solidFill>
                <a:latin typeface="Times New Roman"/>
                <a:cs typeface="Times New Roman"/>
              </a:rPr>
              <a:t>2</a:t>
            </a:r>
            <a:r>
              <a:rPr sz="2400" dirty="0">
                <a:solidFill>
                  <a:srgbClr val="839496"/>
                </a:solidFill>
                <a:latin typeface="Times New Roman"/>
                <a:cs typeface="Times New Roman"/>
              </a:rPr>
              <a:t>,</a:t>
            </a:r>
            <a:r>
              <a:rPr sz="2400" spc="-5" dirty="0">
                <a:solidFill>
                  <a:srgbClr val="839496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AA198"/>
                </a:solidFill>
                <a:latin typeface="Times New Roman"/>
                <a:cs typeface="Times New Roman"/>
              </a:rPr>
              <a:t>'c'</a:t>
            </a:r>
            <a:r>
              <a:rPr sz="2400" spc="-5" dirty="0">
                <a:solidFill>
                  <a:srgbClr val="839496"/>
                </a:solidFill>
                <a:latin typeface="Times New Roman"/>
                <a:cs typeface="Times New Roman"/>
              </a:rPr>
              <a:t>: </a:t>
            </a:r>
            <a:r>
              <a:rPr sz="2400" dirty="0">
                <a:solidFill>
                  <a:srgbClr val="2AA198"/>
                </a:solidFill>
                <a:latin typeface="Times New Roman"/>
                <a:cs typeface="Times New Roman"/>
              </a:rPr>
              <a:t>3</a:t>
            </a:r>
            <a:r>
              <a:rPr sz="2400" dirty="0">
                <a:solidFill>
                  <a:srgbClr val="839496"/>
                </a:solidFill>
                <a:latin typeface="Times New Roman"/>
                <a:cs typeface="Times New Roman"/>
              </a:rPr>
              <a:t>, </a:t>
            </a:r>
            <a:r>
              <a:rPr sz="2400" spc="-5" dirty="0">
                <a:solidFill>
                  <a:srgbClr val="2AA198"/>
                </a:solidFill>
                <a:latin typeface="Times New Roman"/>
                <a:cs typeface="Times New Roman"/>
              </a:rPr>
              <a:t>'d'</a:t>
            </a:r>
            <a:r>
              <a:rPr sz="2400" spc="-5" dirty="0">
                <a:solidFill>
                  <a:srgbClr val="839496"/>
                </a:solidFill>
                <a:latin typeface="Times New Roman"/>
                <a:cs typeface="Times New Roman"/>
              </a:rPr>
              <a:t>: </a:t>
            </a:r>
            <a:r>
              <a:rPr sz="2400" dirty="0">
                <a:solidFill>
                  <a:srgbClr val="2AA198"/>
                </a:solidFill>
                <a:latin typeface="Times New Roman"/>
                <a:cs typeface="Times New Roman"/>
              </a:rPr>
              <a:t>4</a:t>
            </a:r>
            <a:r>
              <a:rPr sz="2400" dirty="0">
                <a:solidFill>
                  <a:srgbClr val="839496"/>
                </a:solidFill>
                <a:latin typeface="Times New Roman"/>
                <a:cs typeface="Times New Roman"/>
              </a:rPr>
              <a:t>,</a:t>
            </a:r>
            <a:r>
              <a:rPr sz="2400" spc="-5" dirty="0">
                <a:solidFill>
                  <a:srgbClr val="839496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AA198"/>
                </a:solidFill>
                <a:latin typeface="Times New Roman"/>
                <a:cs typeface="Times New Roman"/>
              </a:rPr>
              <a:t>'e'</a:t>
            </a:r>
            <a:r>
              <a:rPr sz="2400" spc="-5" dirty="0">
                <a:solidFill>
                  <a:srgbClr val="839496"/>
                </a:solidFill>
                <a:latin typeface="Times New Roman"/>
                <a:cs typeface="Times New Roman"/>
              </a:rPr>
              <a:t>: </a:t>
            </a:r>
            <a:r>
              <a:rPr sz="2400" dirty="0">
                <a:solidFill>
                  <a:srgbClr val="2AA198"/>
                </a:solidFill>
                <a:latin typeface="Times New Roman"/>
                <a:cs typeface="Times New Roman"/>
              </a:rPr>
              <a:t>5</a:t>
            </a:r>
            <a:r>
              <a:rPr sz="2400" dirty="0">
                <a:solidFill>
                  <a:srgbClr val="839496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85090" marR="427355">
              <a:lnSpc>
                <a:spcPct val="100000"/>
              </a:lnSpc>
            </a:pPr>
            <a:r>
              <a:rPr sz="2400" dirty="0">
                <a:solidFill>
                  <a:srgbClr val="586E75"/>
                </a:solidFill>
                <a:latin typeface="Times New Roman"/>
                <a:cs typeface="Times New Roman"/>
              </a:rPr>
              <a:t># </a:t>
            </a:r>
            <a:r>
              <a:rPr sz="2400" spc="-5" dirty="0">
                <a:solidFill>
                  <a:srgbClr val="00B0F0"/>
                </a:solidFill>
                <a:latin typeface="Times New Roman"/>
                <a:cs typeface="Times New Roman"/>
              </a:rPr>
              <a:t>Double each </a:t>
            </a:r>
            <a:r>
              <a:rPr sz="2400" dirty="0">
                <a:solidFill>
                  <a:srgbClr val="00B0F0"/>
                </a:solidFill>
                <a:latin typeface="Times New Roman"/>
                <a:cs typeface="Times New Roman"/>
              </a:rPr>
              <a:t>value </a:t>
            </a:r>
            <a:r>
              <a:rPr sz="2400" spc="-5" dirty="0">
                <a:solidFill>
                  <a:srgbClr val="00B0F0"/>
                </a:solidFill>
                <a:latin typeface="Times New Roman"/>
                <a:cs typeface="Times New Roman"/>
              </a:rPr>
              <a:t>in the </a:t>
            </a:r>
            <a:r>
              <a:rPr sz="2400" dirty="0">
                <a:solidFill>
                  <a:srgbClr val="00B0F0"/>
                </a:solidFill>
                <a:latin typeface="Times New Roman"/>
                <a:cs typeface="Times New Roman"/>
              </a:rPr>
              <a:t>dictionary </a:t>
            </a:r>
            <a:r>
              <a:rPr sz="2400" spc="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839496"/>
                </a:solidFill>
                <a:latin typeface="Times New Roman"/>
                <a:cs typeface="Times New Roman"/>
              </a:rPr>
              <a:t>double_dict1</a:t>
            </a:r>
            <a:r>
              <a:rPr sz="2400" spc="-15" dirty="0">
                <a:solidFill>
                  <a:srgbClr val="83949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839496"/>
                </a:solidFill>
                <a:latin typeface="Times New Roman"/>
                <a:cs typeface="Times New Roman"/>
              </a:rPr>
              <a:t>=</a:t>
            </a:r>
            <a:r>
              <a:rPr sz="2400" spc="-15" dirty="0">
                <a:solidFill>
                  <a:srgbClr val="839496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839496"/>
                </a:solidFill>
                <a:latin typeface="Times New Roman"/>
                <a:cs typeface="Times New Roman"/>
              </a:rPr>
              <a:t>{k:v*</a:t>
            </a:r>
            <a:r>
              <a:rPr sz="2400" spc="-5" dirty="0">
                <a:solidFill>
                  <a:srgbClr val="2AA198"/>
                </a:solidFill>
                <a:latin typeface="Times New Roman"/>
                <a:cs typeface="Times New Roman"/>
              </a:rPr>
              <a:t>2</a:t>
            </a:r>
            <a:r>
              <a:rPr sz="2400" spc="-15" dirty="0">
                <a:solidFill>
                  <a:srgbClr val="2AA1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859900"/>
                </a:solidFill>
                <a:latin typeface="Times New Roman"/>
                <a:cs typeface="Times New Roman"/>
              </a:rPr>
              <a:t>for</a:t>
            </a:r>
            <a:r>
              <a:rPr sz="2400" spc="-10" dirty="0">
                <a:solidFill>
                  <a:srgbClr val="8599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839496"/>
                </a:solidFill>
                <a:latin typeface="Times New Roman"/>
                <a:cs typeface="Times New Roman"/>
              </a:rPr>
              <a:t>(k,v)</a:t>
            </a:r>
            <a:r>
              <a:rPr sz="2400" spc="-15" dirty="0">
                <a:solidFill>
                  <a:srgbClr val="839496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859900"/>
                </a:solidFill>
                <a:latin typeface="Times New Roman"/>
                <a:cs typeface="Times New Roman"/>
              </a:rPr>
              <a:t>in</a:t>
            </a:r>
            <a:r>
              <a:rPr sz="2400" spc="-10" dirty="0">
                <a:solidFill>
                  <a:srgbClr val="8599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839496"/>
                </a:solidFill>
                <a:latin typeface="Times New Roman"/>
                <a:cs typeface="Times New Roman"/>
              </a:rPr>
              <a:t>dict1.items()} </a:t>
            </a:r>
            <a:r>
              <a:rPr sz="2400" spc="-585" dirty="0">
                <a:solidFill>
                  <a:srgbClr val="83949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839496"/>
                </a:solidFill>
                <a:latin typeface="Times New Roman"/>
                <a:cs typeface="Times New Roman"/>
              </a:rPr>
              <a:t>print(double_dict1)</a:t>
            </a:r>
            <a:endParaRPr sz="2400">
              <a:latin typeface="Times New Roman"/>
              <a:cs typeface="Times New Roman"/>
            </a:endParaRPr>
          </a:p>
          <a:p>
            <a:pPr marL="85090">
              <a:lnSpc>
                <a:spcPct val="100000"/>
              </a:lnSpc>
            </a:pPr>
            <a:r>
              <a:rPr sz="2400" spc="-5" dirty="0">
                <a:solidFill>
                  <a:srgbClr val="686F75"/>
                </a:solidFill>
                <a:latin typeface="Times New Roman"/>
                <a:cs typeface="Times New Roman"/>
              </a:rPr>
              <a:t>OUTPUT</a:t>
            </a:r>
            <a:r>
              <a:rPr sz="2400" spc="-15" dirty="0">
                <a:solidFill>
                  <a:srgbClr val="686F7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86F75"/>
                </a:solidFill>
                <a:latin typeface="Times New Roman"/>
                <a:cs typeface="Times New Roman"/>
              </a:rPr>
              <a:t>{'e':</a:t>
            </a:r>
            <a:r>
              <a:rPr sz="2400" spc="-10" dirty="0">
                <a:solidFill>
                  <a:srgbClr val="686F7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F75"/>
                </a:solidFill>
                <a:latin typeface="Times New Roman"/>
                <a:cs typeface="Times New Roman"/>
              </a:rPr>
              <a:t>10,</a:t>
            </a:r>
            <a:r>
              <a:rPr sz="2400" spc="-5" dirty="0">
                <a:solidFill>
                  <a:srgbClr val="686F75"/>
                </a:solidFill>
                <a:latin typeface="Times New Roman"/>
                <a:cs typeface="Times New Roman"/>
              </a:rPr>
              <a:t> 'a':</a:t>
            </a:r>
            <a:r>
              <a:rPr sz="2400" spc="-10" dirty="0">
                <a:solidFill>
                  <a:srgbClr val="686F7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F75"/>
                </a:solidFill>
                <a:latin typeface="Times New Roman"/>
                <a:cs typeface="Times New Roman"/>
              </a:rPr>
              <a:t>2,</a:t>
            </a:r>
            <a:r>
              <a:rPr sz="2400" spc="-10" dirty="0">
                <a:solidFill>
                  <a:srgbClr val="686F7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86F75"/>
                </a:solidFill>
                <a:latin typeface="Times New Roman"/>
                <a:cs typeface="Times New Roman"/>
              </a:rPr>
              <a:t>'c':</a:t>
            </a:r>
            <a:r>
              <a:rPr sz="2400" spc="-10" dirty="0">
                <a:solidFill>
                  <a:srgbClr val="686F7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F75"/>
                </a:solidFill>
                <a:latin typeface="Times New Roman"/>
                <a:cs typeface="Times New Roman"/>
              </a:rPr>
              <a:t>6,</a:t>
            </a:r>
            <a:r>
              <a:rPr sz="2400" spc="-5" dirty="0">
                <a:solidFill>
                  <a:srgbClr val="686F75"/>
                </a:solidFill>
                <a:latin typeface="Times New Roman"/>
                <a:cs typeface="Times New Roman"/>
              </a:rPr>
              <a:t> 'b':</a:t>
            </a:r>
            <a:r>
              <a:rPr sz="2400" spc="-10" dirty="0">
                <a:solidFill>
                  <a:srgbClr val="686F7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F75"/>
                </a:solidFill>
                <a:latin typeface="Times New Roman"/>
                <a:cs typeface="Times New Roman"/>
              </a:rPr>
              <a:t>4,</a:t>
            </a:r>
            <a:r>
              <a:rPr sz="2400" spc="-10" dirty="0">
                <a:solidFill>
                  <a:srgbClr val="686F7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86F75"/>
                </a:solidFill>
                <a:latin typeface="Times New Roman"/>
                <a:cs typeface="Times New Roman"/>
              </a:rPr>
              <a:t>'d':</a:t>
            </a:r>
            <a:r>
              <a:rPr sz="2400" spc="-10" dirty="0">
                <a:solidFill>
                  <a:srgbClr val="686F7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F75"/>
                </a:solidFill>
                <a:latin typeface="Times New Roman"/>
                <a:cs typeface="Times New Roman"/>
              </a:rPr>
              <a:t>8}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2925" y="4253869"/>
            <a:ext cx="6454140" cy="1569720"/>
          </a:xfrm>
          <a:prstGeom prst="rect">
            <a:avLst/>
          </a:prstGeom>
          <a:solidFill>
            <a:srgbClr val="002B36"/>
          </a:solidFill>
        </p:spPr>
        <p:txBody>
          <a:bodyPr vert="horz" wrap="square" lIns="0" tIns="4064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320"/>
              </a:spcBef>
            </a:pPr>
            <a:r>
              <a:rPr sz="2400" spc="-5" dirty="0">
                <a:solidFill>
                  <a:srgbClr val="839496"/>
                </a:solidFill>
                <a:latin typeface="Times New Roman"/>
                <a:cs typeface="Times New Roman"/>
              </a:rPr>
              <a:t>#</a:t>
            </a:r>
            <a:r>
              <a:rPr sz="2400" spc="-5" dirty="0">
                <a:solidFill>
                  <a:srgbClr val="00B0F0"/>
                </a:solidFill>
                <a:latin typeface="Times New Roman"/>
                <a:cs typeface="Times New Roman"/>
              </a:rPr>
              <a:t>Changing</a:t>
            </a:r>
            <a:r>
              <a:rPr sz="2400" spc="-4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B0F0"/>
                </a:solidFill>
                <a:latin typeface="Times New Roman"/>
                <a:cs typeface="Times New Roman"/>
              </a:rPr>
              <a:t>Keys</a:t>
            </a:r>
            <a:endParaRPr sz="2400">
              <a:latin typeface="Times New Roman"/>
              <a:cs typeface="Times New Roman"/>
            </a:endParaRPr>
          </a:p>
          <a:p>
            <a:pPr marL="85090" marR="698500">
              <a:lnSpc>
                <a:spcPct val="100000"/>
              </a:lnSpc>
            </a:pPr>
            <a:r>
              <a:rPr sz="2400" dirty="0">
                <a:solidFill>
                  <a:srgbClr val="839496"/>
                </a:solidFill>
                <a:latin typeface="Times New Roman"/>
                <a:cs typeface="Times New Roman"/>
              </a:rPr>
              <a:t>dict1_keys</a:t>
            </a:r>
            <a:r>
              <a:rPr sz="2400" spc="-15" dirty="0">
                <a:solidFill>
                  <a:srgbClr val="83949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839496"/>
                </a:solidFill>
                <a:latin typeface="Times New Roman"/>
                <a:cs typeface="Times New Roman"/>
              </a:rPr>
              <a:t>=</a:t>
            </a:r>
            <a:r>
              <a:rPr sz="2400" spc="-15" dirty="0">
                <a:solidFill>
                  <a:srgbClr val="839496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839496"/>
                </a:solidFill>
                <a:latin typeface="Times New Roman"/>
                <a:cs typeface="Times New Roman"/>
              </a:rPr>
              <a:t>{k*</a:t>
            </a:r>
            <a:r>
              <a:rPr sz="2400" spc="-5" dirty="0">
                <a:solidFill>
                  <a:srgbClr val="2AA198"/>
                </a:solidFill>
                <a:latin typeface="Times New Roman"/>
                <a:cs typeface="Times New Roman"/>
              </a:rPr>
              <a:t>2</a:t>
            </a:r>
            <a:r>
              <a:rPr sz="2400" spc="-5" dirty="0">
                <a:solidFill>
                  <a:srgbClr val="839496"/>
                </a:solidFill>
                <a:latin typeface="Times New Roman"/>
                <a:cs typeface="Times New Roman"/>
              </a:rPr>
              <a:t>:v</a:t>
            </a:r>
            <a:r>
              <a:rPr sz="2400" spc="-15" dirty="0">
                <a:solidFill>
                  <a:srgbClr val="83949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859900"/>
                </a:solidFill>
                <a:latin typeface="Times New Roman"/>
                <a:cs typeface="Times New Roman"/>
              </a:rPr>
              <a:t>for</a:t>
            </a:r>
            <a:r>
              <a:rPr sz="2400" spc="-10" dirty="0">
                <a:solidFill>
                  <a:srgbClr val="8599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839496"/>
                </a:solidFill>
                <a:latin typeface="Times New Roman"/>
                <a:cs typeface="Times New Roman"/>
              </a:rPr>
              <a:t>(k,v)</a:t>
            </a:r>
            <a:r>
              <a:rPr sz="2400" spc="-15" dirty="0">
                <a:solidFill>
                  <a:srgbClr val="839496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859900"/>
                </a:solidFill>
                <a:latin typeface="Times New Roman"/>
                <a:cs typeface="Times New Roman"/>
              </a:rPr>
              <a:t>in</a:t>
            </a:r>
            <a:r>
              <a:rPr sz="2400" spc="-10" dirty="0">
                <a:solidFill>
                  <a:srgbClr val="8599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839496"/>
                </a:solidFill>
                <a:latin typeface="Times New Roman"/>
                <a:cs typeface="Times New Roman"/>
              </a:rPr>
              <a:t>dict1.items()} </a:t>
            </a:r>
            <a:r>
              <a:rPr sz="2400" spc="-585" dirty="0">
                <a:solidFill>
                  <a:srgbClr val="83949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839496"/>
                </a:solidFill>
                <a:latin typeface="Times New Roman"/>
                <a:cs typeface="Times New Roman"/>
              </a:rPr>
              <a:t>print(dict1_keys)</a:t>
            </a:r>
            <a:endParaRPr sz="2400">
              <a:latin typeface="Times New Roman"/>
              <a:cs typeface="Times New Roman"/>
            </a:endParaRPr>
          </a:p>
          <a:p>
            <a:pPr marL="161290">
              <a:lnSpc>
                <a:spcPct val="100000"/>
              </a:lnSpc>
            </a:pPr>
            <a:r>
              <a:rPr sz="2400" spc="-5" dirty="0">
                <a:solidFill>
                  <a:srgbClr val="839496"/>
                </a:solidFill>
                <a:latin typeface="Times New Roman"/>
                <a:cs typeface="Times New Roman"/>
              </a:rPr>
              <a:t>O/P</a:t>
            </a:r>
            <a:r>
              <a:rPr sz="2400" spc="-10" dirty="0">
                <a:solidFill>
                  <a:srgbClr val="839496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86F75"/>
                </a:solidFill>
                <a:latin typeface="Times New Roman"/>
                <a:cs typeface="Times New Roman"/>
              </a:rPr>
              <a:t>{'dd':</a:t>
            </a:r>
            <a:r>
              <a:rPr sz="2400" spc="-10" dirty="0">
                <a:solidFill>
                  <a:srgbClr val="686F7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F75"/>
                </a:solidFill>
                <a:latin typeface="Times New Roman"/>
                <a:cs typeface="Times New Roman"/>
              </a:rPr>
              <a:t>4,</a:t>
            </a:r>
            <a:r>
              <a:rPr sz="2400" spc="-5" dirty="0">
                <a:solidFill>
                  <a:srgbClr val="686F75"/>
                </a:solidFill>
                <a:latin typeface="Times New Roman"/>
                <a:cs typeface="Times New Roman"/>
              </a:rPr>
              <a:t> 'ee':</a:t>
            </a:r>
            <a:r>
              <a:rPr sz="2400" spc="-10" dirty="0">
                <a:solidFill>
                  <a:srgbClr val="686F7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F75"/>
                </a:solidFill>
                <a:latin typeface="Times New Roman"/>
                <a:cs typeface="Times New Roman"/>
              </a:rPr>
              <a:t>5,</a:t>
            </a:r>
            <a:r>
              <a:rPr sz="2400" spc="-10" dirty="0">
                <a:solidFill>
                  <a:srgbClr val="686F7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86F75"/>
                </a:solidFill>
                <a:latin typeface="Times New Roman"/>
                <a:cs typeface="Times New Roman"/>
              </a:rPr>
              <a:t>'aa':</a:t>
            </a:r>
            <a:r>
              <a:rPr sz="2400" spc="-10" dirty="0">
                <a:solidFill>
                  <a:srgbClr val="686F7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F75"/>
                </a:solidFill>
                <a:latin typeface="Times New Roman"/>
                <a:cs typeface="Times New Roman"/>
              </a:rPr>
              <a:t>1,</a:t>
            </a:r>
            <a:r>
              <a:rPr sz="2400" spc="-5" dirty="0">
                <a:solidFill>
                  <a:srgbClr val="686F75"/>
                </a:solidFill>
                <a:latin typeface="Times New Roman"/>
                <a:cs typeface="Times New Roman"/>
              </a:rPr>
              <a:t> 'bb':</a:t>
            </a:r>
            <a:r>
              <a:rPr sz="2400" spc="-10" dirty="0">
                <a:solidFill>
                  <a:srgbClr val="686F7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F75"/>
                </a:solidFill>
                <a:latin typeface="Times New Roman"/>
                <a:cs typeface="Times New Roman"/>
              </a:rPr>
              <a:t>2,</a:t>
            </a:r>
            <a:r>
              <a:rPr sz="2400" spc="-10" dirty="0">
                <a:solidFill>
                  <a:srgbClr val="686F7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86F75"/>
                </a:solidFill>
                <a:latin typeface="Times New Roman"/>
                <a:cs typeface="Times New Roman"/>
              </a:rPr>
              <a:t>'cc':</a:t>
            </a:r>
            <a:r>
              <a:rPr sz="2400" spc="-10" dirty="0">
                <a:solidFill>
                  <a:srgbClr val="686F7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86F75"/>
                </a:solidFill>
                <a:latin typeface="Times New Roman"/>
                <a:cs typeface="Times New Roman"/>
              </a:rPr>
              <a:t>3}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5949" y="631221"/>
            <a:ext cx="1988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0" dirty="0">
                <a:latin typeface="Times New Roman"/>
                <a:cs typeface="Times New Roman"/>
              </a:rPr>
              <a:t>Example</a:t>
            </a:r>
            <a:r>
              <a:rPr sz="3600" b="0" spc="-90" dirty="0">
                <a:latin typeface="Times New Roman"/>
                <a:cs typeface="Times New Roman"/>
              </a:rPr>
              <a:t> </a:t>
            </a:r>
            <a:r>
              <a:rPr sz="3600" b="0" dirty="0">
                <a:latin typeface="Times New Roman"/>
                <a:cs typeface="Times New Roman"/>
              </a:rPr>
              <a:t>3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92925" y="1905000"/>
            <a:ext cx="7935595" cy="4001135"/>
          </a:xfrm>
          <a:custGeom>
            <a:avLst/>
            <a:gdLst/>
            <a:ahLst/>
            <a:cxnLst/>
            <a:rect l="l" t="t" r="r" b="b"/>
            <a:pathLst>
              <a:path w="7935595" h="4001135">
                <a:moveTo>
                  <a:pt x="7935374" y="4001094"/>
                </a:moveTo>
                <a:lnTo>
                  <a:pt x="0" y="4001094"/>
                </a:lnTo>
                <a:lnTo>
                  <a:pt x="0" y="0"/>
                </a:lnTo>
                <a:lnTo>
                  <a:pt x="7935374" y="0"/>
                </a:lnTo>
                <a:lnTo>
                  <a:pt x="7935374" y="4001094"/>
                </a:lnTo>
                <a:close/>
              </a:path>
            </a:pathLst>
          </a:custGeom>
          <a:solidFill>
            <a:srgbClr val="002B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65949" y="1948223"/>
            <a:ext cx="7551420" cy="3895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B0F0"/>
                </a:solidFill>
                <a:latin typeface="Times New Roman"/>
                <a:cs typeface="Times New Roman"/>
              </a:rPr>
              <a:t>Consider the </a:t>
            </a:r>
            <a:r>
              <a:rPr sz="1800" dirty="0">
                <a:solidFill>
                  <a:srgbClr val="00B0F0"/>
                </a:solidFill>
                <a:latin typeface="Times New Roman"/>
                <a:cs typeface="Times New Roman"/>
              </a:rPr>
              <a:t>following problem, </a:t>
            </a:r>
            <a:r>
              <a:rPr sz="1800" spc="-5" dirty="0">
                <a:solidFill>
                  <a:srgbClr val="00B0F0"/>
                </a:solidFill>
                <a:latin typeface="Times New Roman"/>
                <a:cs typeface="Times New Roman"/>
              </a:rPr>
              <a:t>where </a:t>
            </a:r>
            <a:r>
              <a:rPr sz="1800" dirty="0">
                <a:solidFill>
                  <a:srgbClr val="00B0F0"/>
                </a:solidFill>
                <a:latin typeface="Times New Roman"/>
                <a:cs typeface="Times New Roman"/>
              </a:rPr>
              <a:t>you </a:t>
            </a:r>
            <a:r>
              <a:rPr sz="1800" spc="-5" dirty="0">
                <a:solidFill>
                  <a:srgbClr val="00B0F0"/>
                </a:solidFill>
                <a:latin typeface="Times New Roman"/>
                <a:cs typeface="Times New Roman"/>
              </a:rPr>
              <a:t>want to create </a:t>
            </a:r>
            <a:r>
              <a:rPr sz="1800" dirty="0">
                <a:solidFill>
                  <a:srgbClr val="00B0F0"/>
                </a:solidFill>
                <a:latin typeface="Times New Roman"/>
                <a:cs typeface="Times New Roman"/>
              </a:rPr>
              <a:t>a new dictionary </a:t>
            </a:r>
            <a:r>
              <a:rPr sz="1800" spc="-5" dirty="0">
                <a:solidFill>
                  <a:srgbClr val="00B0F0"/>
                </a:solidFill>
                <a:latin typeface="Times New Roman"/>
                <a:cs typeface="Times New Roman"/>
              </a:rPr>
              <a:t>where </a:t>
            </a:r>
            <a:r>
              <a:rPr sz="1800" spc="-434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B0F0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00B0F0"/>
                </a:solidFill>
                <a:latin typeface="Times New Roman"/>
                <a:cs typeface="Times New Roman"/>
              </a:rPr>
              <a:t>key </a:t>
            </a:r>
            <a:r>
              <a:rPr sz="1800" spc="-5" dirty="0">
                <a:solidFill>
                  <a:srgbClr val="00B0F0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00B0F0"/>
                </a:solidFill>
                <a:latin typeface="Times New Roman"/>
                <a:cs typeface="Times New Roman"/>
              </a:rPr>
              <a:t>a number divisible by 2 </a:t>
            </a:r>
            <a:r>
              <a:rPr sz="1800" spc="-5" dirty="0">
                <a:solidFill>
                  <a:srgbClr val="00B0F0"/>
                </a:solidFill>
                <a:latin typeface="Times New Roman"/>
                <a:cs typeface="Times New Roman"/>
              </a:rPr>
              <a:t>in </a:t>
            </a:r>
            <a:r>
              <a:rPr sz="1800" dirty="0">
                <a:solidFill>
                  <a:srgbClr val="00B0F0"/>
                </a:solidFill>
                <a:latin typeface="Times New Roman"/>
                <a:cs typeface="Times New Roman"/>
              </a:rPr>
              <a:t>a range of 0-10 </a:t>
            </a:r>
            <a:r>
              <a:rPr sz="1800" spc="-5" dirty="0">
                <a:solidFill>
                  <a:srgbClr val="00B0F0"/>
                </a:solidFill>
                <a:latin typeface="Times New Roman"/>
                <a:cs typeface="Times New Roman"/>
              </a:rPr>
              <a:t>and it's </a:t>
            </a:r>
            <a:r>
              <a:rPr sz="1800" dirty="0">
                <a:solidFill>
                  <a:srgbClr val="00B0F0"/>
                </a:solidFill>
                <a:latin typeface="Times New Roman"/>
                <a:cs typeface="Times New Roman"/>
              </a:rPr>
              <a:t>value </a:t>
            </a:r>
            <a:r>
              <a:rPr sz="1800" spc="-5" dirty="0">
                <a:solidFill>
                  <a:srgbClr val="00B0F0"/>
                </a:solidFill>
                <a:latin typeface="Times New Roman"/>
                <a:cs typeface="Times New Roman"/>
              </a:rPr>
              <a:t>is the square </a:t>
            </a:r>
            <a:r>
              <a:rPr sz="1800" dirty="0">
                <a:solidFill>
                  <a:srgbClr val="00B0F0"/>
                </a:solidFill>
                <a:latin typeface="Times New Roman"/>
                <a:cs typeface="Times New Roman"/>
              </a:rPr>
              <a:t>of </a:t>
            </a:r>
            <a:r>
              <a:rPr sz="1800" spc="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B0F0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B0F0"/>
                </a:solidFill>
                <a:latin typeface="Times New Roman"/>
                <a:cs typeface="Times New Roman"/>
              </a:rPr>
              <a:t>number. </a:t>
            </a:r>
            <a:r>
              <a:rPr sz="1800" spc="-5" dirty="0">
                <a:solidFill>
                  <a:srgbClr val="00B0F0"/>
                </a:solidFill>
                <a:latin typeface="Times New Roman"/>
                <a:cs typeface="Times New Roman"/>
              </a:rPr>
              <a:t>A) </a:t>
            </a:r>
            <a:r>
              <a:rPr sz="1800" dirty="0">
                <a:solidFill>
                  <a:srgbClr val="00B0F0"/>
                </a:solidFill>
                <a:latin typeface="Times New Roman"/>
                <a:cs typeface="Times New Roman"/>
              </a:rPr>
              <a:t>for</a:t>
            </a:r>
            <a:r>
              <a:rPr sz="1800" spc="-5" dirty="0">
                <a:solidFill>
                  <a:srgbClr val="00B0F0"/>
                </a:solidFill>
                <a:latin typeface="Times New Roman"/>
                <a:cs typeface="Times New Roman"/>
              </a:rPr>
              <a:t> loop and B)</a:t>
            </a:r>
            <a:r>
              <a:rPr sz="1800" spc="-1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B0F0"/>
                </a:solidFill>
                <a:latin typeface="Times New Roman"/>
                <a:cs typeface="Times New Roman"/>
              </a:rPr>
              <a:t>dictionary </a:t>
            </a:r>
            <a:r>
              <a:rPr sz="1800" spc="-5" dirty="0">
                <a:solidFill>
                  <a:srgbClr val="00B0F0"/>
                </a:solidFill>
                <a:latin typeface="Times New Roman"/>
                <a:cs typeface="Times New Roman"/>
              </a:rPr>
              <a:t>comprehension:</a:t>
            </a:r>
            <a:endParaRPr sz="1800">
              <a:latin typeface="Times New Roman"/>
              <a:cs typeface="Times New Roman"/>
            </a:endParaRPr>
          </a:p>
          <a:p>
            <a:pPr marL="12700" marR="5398770">
              <a:lnSpc>
                <a:spcPts val="2400"/>
              </a:lnSpc>
              <a:spcBef>
                <a:spcPts val="70"/>
              </a:spcBef>
            </a:pPr>
            <a:r>
              <a:rPr sz="2000" dirty="0">
                <a:solidFill>
                  <a:srgbClr val="839496"/>
                </a:solidFill>
                <a:latin typeface="Times New Roman"/>
                <a:cs typeface="Times New Roman"/>
              </a:rPr>
              <a:t>numbers</a:t>
            </a:r>
            <a:r>
              <a:rPr sz="2000" spc="-35" dirty="0">
                <a:solidFill>
                  <a:srgbClr val="83949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839496"/>
                </a:solidFill>
                <a:latin typeface="Times New Roman"/>
                <a:cs typeface="Times New Roman"/>
              </a:rPr>
              <a:t>=</a:t>
            </a:r>
            <a:r>
              <a:rPr sz="2000" spc="-35" dirty="0">
                <a:solidFill>
                  <a:srgbClr val="83949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839496"/>
                </a:solidFill>
                <a:latin typeface="Times New Roman"/>
                <a:cs typeface="Times New Roman"/>
              </a:rPr>
              <a:t>range(</a:t>
            </a:r>
            <a:r>
              <a:rPr sz="2000" spc="-5" dirty="0">
                <a:solidFill>
                  <a:srgbClr val="2AA198"/>
                </a:solidFill>
                <a:latin typeface="Times New Roman"/>
                <a:cs typeface="Times New Roman"/>
              </a:rPr>
              <a:t>10</a:t>
            </a:r>
            <a:r>
              <a:rPr sz="2000" spc="-5" dirty="0">
                <a:solidFill>
                  <a:srgbClr val="839496"/>
                </a:solidFill>
                <a:latin typeface="Times New Roman"/>
                <a:cs typeface="Times New Roman"/>
              </a:rPr>
              <a:t>) </a:t>
            </a:r>
            <a:r>
              <a:rPr sz="2000" spc="-484" dirty="0">
                <a:solidFill>
                  <a:srgbClr val="83949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839496"/>
                </a:solidFill>
                <a:latin typeface="Times New Roman"/>
                <a:cs typeface="Times New Roman"/>
              </a:rPr>
              <a:t>new_dict_for</a:t>
            </a:r>
            <a:r>
              <a:rPr sz="2000" spc="-20" dirty="0">
                <a:solidFill>
                  <a:srgbClr val="83949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839496"/>
                </a:solidFill>
                <a:latin typeface="Times New Roman"/>
                <a:cs typeface="Times New Roman"/>
              </a:rPr>
              <a:t>=</a:t>
            </a:r>
            <a:r>
              <a:rPr sz="2000" spc="-20" dirty="0">
                <a:solidFill>
                  <a:srgbClr val="83949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839496"/>
                </a:solidFill>
                <a:latin typeface="Times New Roman"/>
                <a:cs typeface="Times New Roman"/>
              </a:rPr>
              <a:t>{}</a:t>
            </a:r>
            <a:endParaRPr sz="2000">
              <a:latin typeface="Times New Roman"/>
              <a:cs typeface="Times New Roman"/>
            </a:endParaRPr>
          </a:p>
          <a:p>
            <a:pPr marL="12700" marR="3278504">
              <a:lnSpc>
                <a:spcPts val="2400"/>
              </a:lnSpc>
            </a:pPr>
            <a:r>
              <a:rPr sz="2000" dirty="0">
                <a:solidFill>
                  <a:srgbClr val="586E75"/>
                </a:solidFill>
                <a:latin typeface="Times New Roman"/>
                <a:cs typeface="Times New Roman"/>
              </a:rPr>
              <a:t>#</a:t>
            </a:r>
            <a:r>
              <a:rPr sz="2000" spc="-15" dirty="0">
                <a:solidFill>
                  <a:srgbClr val="586E7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86E75"/>
                </a:solidFill>
                <a:latin typeface="Times New Roman"/>
                <a:cs typeface="Times New Roman"/>
              </a:rPr>
              <a:t>Add</a:t>
            </a:r>
            <a:r>
              <a:rPr sz="2000" spc="-20" dirty="0">
                <a:solidFill>
                  <a:srgbClr val="586E7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86E75"/>
                </a:solidFill>
                <a:latin typeface="Times New Roman"/>
                <a:cs typeface="Times New Roman"/>
              </a:rPr>
              <a:t>values</a:t>
            </a:r>
            <a:r>
              <a:rPr sz="2000" spc="-10" dirty="0">
                <a:solidFill>
                  <a:srgbClr val="586E7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86E75"/>
                </a:solidFill>
                <a:latin typeface="Times New Roman"/>
                <a:cs typeface="Times New Roman"/>
              </a:rPr>
              <a:t>to</a:t>
            </a:r>
            <a:r>
              <a:rPr sz="2000" spc="-20" dirty="0">
                <a:solidFill>
                  <a:srgbClr val="586E7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86E75"/>
                </a:solidFill>
                <a:latin typeface="Times New Roman"/>
                <a:cs typeface="Times New Roman"/>
              </a:rPr>
              <a:t>`new_dict`</a:t>
            </a:r>
            <a:r>
              <a:rPr sz="2000" spc="-10" dirty="0">
                <a:solidFill>
                  <a:srgbClr val="586E7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86E75"/>
                </a:solidFill>
                <a:latin typeface="Times New Roman"/>
                <a:cs typeface="Times New Roman"/>
              </a:rPr>
              <a:t>using</a:t>
            </a:r>
            <a:r>
              <a:rPr sz="2000" spc="-15" dirty="0">
                <a:solidFill>
                  <a:srgbClr val="586E7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86E75"/>
                </a:solidFill>
                <a:latin typeface="Times New Roman"/>
                <a:cs typeface="Times New Roman"/>
              </a:rPr>
              <a:t>for</a:t>
            </a:r>
            <a:r>
              <a:rPr sz="2000" spc="-10" dirty="0">
                <a:solidFill>
                  <a:srgbClr val="586E7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86E75"/>
                </a:solidFill>
                <a:latin typeface="Times New Roman"/>
                <a:cs typeface="Times New Roman"/>
              </a:rPr>
              <a:t>loop </a:t>
            </a:r>
            <a:r>
              <a:rPr sz="2000" spc="-484" dirty="0">
                <a:solidFill>
                  <a:srgbClr val="586E7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859900"/>
                </a:solidFill>
                <a:latin typeface="Times New Roman"/>
                <a:cs typeface="Times New Roman"/>
              </a:rPr>
              <a:t>for</a:t>
            </a:r>
            <a:r>
              <a:rPr sz="2000" spc="-10" dirty="0">
                <a:solidFill>
                  <a:srgbClr val="8599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839496"/>
                </a:solidFill>
                <a:latin typeface="Times New Roman"/>
                <a:cs typeface="Times New Roman"/>
              </a:rPr>
              <a:t>n</a:t>
            </a:r>
            <a:r>
              <a:rPr sz="2000" spc="-5" dirty="0">
                <a:solidFill>
                  <a:srgbClr val="83949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859900"/>
                </a:solidFill>
                <a:latin typeface="Times New Roman"/>
                <a:cs typeface="Times New Roman"/>
              </a:rPr>
              <a:t>in </a:t>
            </a:r>
            <a:r>
              <a:rPr sz="2000" dirty="0">
                <a:solidFill>
                  <a:srgbClr val="839496"/>
                </a:solidFill>
                <a:latin typeface="Times New Roman"/>
                <a:cs typeface="Times New Roman"/>
              </a:rPr>
              <a:t>numbers:</a:t>
            </a:r>
            <a:endParaRPr sz="2000">
              <a:latin typeface="Times New Roman"/>
              <a:cs typeface="Times New Roman"/>
            </a:endParaRPr>
          </a:p>
          <a:p>
            <a:pPr marL="12700" marR="3414395" indent="457200">
              <a:lnSpc>
                <a:spcPts val="2400"/>
              </a:lnSpc>
            </a:pPr>
            <a:r>
              <a:rPr sz="2000" spc="-5" dirty="0">
                <a:solidFill>
                  <a:srgbClr val="859900"/>
                </a:solidFill>
                <a:latin typeface="Times New Roman"/>
                <a:cs typeface="Times New Roman"/>
              </a:rPr>
              <a:t>if</a:t>
            </a:r>
            <a:r>
              <a:rPr sz="2000" spc="-20" dirty="0">
                <a:solidFill>
                  <a:srgbClr val="8599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839496"/>
                </a:solidFill>
                <a:latin typeface="Times New Roman"/>
                <a:cs typeface="Times New Roman"/>
              </a:rPr>
              <a:t>n%</a:t>
            </a:r>
            <a:r>
              <a:rPr sz="2000" spc="-5" dirty="0">
                <a:solidFill>
                  <a:srgbClr val="2AA198"/>
                </a:solidFill>
                <a:latin typeface="Times New Roman"/>
                <a:cs typeface="Times New Roman"/>
              </a:rPr>
              <a:t>2</a:t>
            </a:r>
            <a:r>
              <a:rPr sz="2000" spc="-5" dirty="0">
                <a:solidFill>
                  <a:srgbClr val="839496"/>
                </a:solidFill>
                <a:latin typeface="Times New Roman"/>
                <a:cs typeface="Times New Roman"/>
              </a:rPr>
              <a:t>==</a:t>
            </a:r>
            <a:r>
              <a:rPr sz="2000" spc="-5" dirty="0">
                <a:solidFill>
                  <a:srgbClr val="2AA198"/>
                </a:solidFill>
                <a:latin typeface="Times New Roman"/>
                <a:cs typeface="Times New Roman"/>
              </a:rPr>
              <a:t>0</a:t>
            </a:r>
            <a:r>
              <a:rPr sz="2000" spc="-5" dirty="0">
                <a:solidFill>
                  <a:srgbClr val="839496"/>
                </a:solidFill>
                <a:latin typeface="Times New Roman"/>
                <a:cs typeface="Times New Roman"/>
              </a:rPr>
              <a:t>:</a:t>
            </a:r>
            <a:r>
              <a:rPr sz="2000" spc="-20" dirty="0">
                <a:solidFill>
                  <a:srgbClr val="83949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839496"/>
                </a:solidFill>
                <a:latin typeface="Times New Roman"/>
                <a:cs typeface="Times New Roman"/>
              </a:rPr>
              <a:t>new_dict_for[n]</a:t>
            </a:r>
            <a:r>
              <a:rPr sz="2000" spc="-15" dirty="0">
                <a:solidFill>
                  <a:srgbClr val="83949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839496"/>
                </a:solidFill>
                <a:latin typeface="Times New Roman"/>
                <a:cs typeface="Times New Roman"/>
              </a:rPr>
              <a:t>=</a:t>
            </a:r>
            <a:r>
              <a:rPr sz="2000" spc="-20" dirty="0">
                <a:solidFill>
                  <a:srgbClr val="83949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839496"/>
                </a:solidFill>
                <a:latin typeface="Times New Roman"/>
                <a:cs typeface="Times New Roman"/>
              </a:rPr>
              <a:t>n**</a:t>
            </a:r>
            <a:r>
              <a:rPr sz="2000" spc="-5" dirty="0">
                <a:solidFill>
                  <a:srgbClr val="2AA198"/>
                </a:solidFill>
                <a:latin typeface="Times New Roman"/>
                <a:cs typeface="Times New Roman"/>
              </a:rPr>
              <a:t>2 </a:t>
            </a:r>
            <a:r>
              <a:rPr sz="2000" spc="-484" dirty="0">
                <a:solidFill>
                  <a:srgbClr val="2AA1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839496"/>
                </a:solidFill>
                <a:latin typeface="Times New Roman"/>
                <a:cs typeface="Times New Roman"/>
              </a:rPr>
              <a:t>print(new_dict_for)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20"/>
              </a:lnSpc>
            </a:pPr>
            <a:r>
              <a:rPr sz="2000" spc="-5" dirty="0">
                <a:solidFill>
                  <a:srgbClr val="686F75"/>
                </a:solidFill>
                <a:latin typeface="Times New Roman"/>
                <a:cs typeface="Times New Roman"/>
              </a:rPr>
              <a:t>{0:</a:t>
            </a:r>
            <a:r>
              <a:rPr sz="2000" spc="-15" dirty="0">
                <a:solidFill>
                  <a:srgbClr val="686F7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86F75"/>
                </a:solidFill>
                <a:latin typeface="Times New Roman"/>
                <a:cs typeface="Times New Roman"/>
              </a:rPr>
              <a:t>0,</a:t>
            </a:r>
            <a:r>
              <a:rPr sz="2000" spc="-10" dirty="0">
                <a:solidFill>
                  <a:srgbClr val="686F7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86F75"/>
                </a:solidFill>
                <a:latin typeface="Times New Roman"/>
                <a:cs typeface="Times New Roman"/>
              </a:rPr>
              <a:t>8:</a:t>
            </a:r>
            <a:r>
              <a:rPr sz="2000" spc="-10" dirty="0">
                <a:solidFill>
                  <a:srgbClr val="686F7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86F75"/>
                </a:solidFill>
                <a:latin typeface="Times New Roman"/>
                <a:cs typeface="Times New Roman"/>
              </a:rPr>
              <a:t>64,</a:t>
            </a:r>
            <a:r>
              <a:rPr sz="2000" spc="-10" dirty="0">
                <a:solidFill>
                  <a:srgbClr val="686F7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86F75"/>
                </a:solidFill>
                <a:latin typeface="Times New Roman"/>
                <a:cs typeface="Times New Roman"/>
              </a:rPr>
              <a:t>2:</a:t>
            </a:r>
            <a:r>
              <a:rPr sz="2000" spc="-10" dirty="0">
                <a:solidFill>
                  <a:srgbClr val="686F7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86F75"/>
                </a:solidFill>
                <a:latin typeface="Times New Roman"/>
                <a:cs typeface="Times New Roman"/>
              </a:rPr>
              <a:t>4,</a:t>
            </a:r>
            <a:r>
              <a:rPr sz="2000" spc="-10" dirty="0">
                <a:solidFill>
                  <a:srgbClr val="686F7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86F75"/>
                </a:solidFill>
                <a:latin typeface="Times New Roman"/>
                <a:cs typeface="Times New Roman"/>
              </a:rPr>
              <a:t>4:</a:t>
            </a:r>
            <a:r>
              <a:rPr sz="2000" spc="-5" dirty="0">
                <a:solidFill>
                  <a:srgbClr val="686F7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86F75"/>
                </a:solidFill>
                <a:latin typeface="Times New Roman"/>
                <a:cs typeface="Times New Roman"/>
              </a:rPr>
              <a:t>16,</a:t>
            </a:r>
            <a:r>
              <a:rPr sz="2000" spc="-10" dirty="0">
                <a:solidFill>
                  <a:srgbClr val="686F7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86F75"/>
                </a:solidFill>
                <a:latin typeface="Times New Roman"/>
                <a:cs typeface="Times New Roman"/>
              </a:rPr>
              <a:t>6:</a:t>
            </a:r>
            <a:r>
              <a:rPr sz="2000" spc="-10" dirty="0">
                <a:solidFill>
                  <a:srgbClr val="686F7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86F75"/>
                </a:solidFill>
                <a:latin typeface="Times New Roman"/>
                <a:cs typeface="Times New Roman"/>
              </a:rPr>
              <a:t>36}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586E75"/>
                </a:solidFill>
                <a:latin typeface="Times New Roman"/>
                <a:cs typeface="Times New Roman"/>
              </a:rPr>
              <a:t>#</a:t>
            </a:r>
            <a:r>
              <a:rPr sz="2000" spc="-25" dirty="0">
                <a:solidFill>
                  <a:srgbClr val="586E7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86E75"/>
                </a:solidFill>
                <a:latin typeface="Times New Roman"/>
                <a:cs typeface="Times New Roman"/>
              </a:rPr>
              <a:t>Use</a:t>
            </a:r>
            <a:r>
              <a:rPr sz="2000" spc="-25" dirty="0">
                <a:solidFill>
                  <a:srgbClr val="586E7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86E75"/>
                </a:solidFill>
                <a:latin typeface="Times New Roman"/>
                <a:cs typeface="Times New Roman"/>
              </a:rPr>
              <a:t>dictionary</a:t>
            </a:r>
            <a:r>
              <a:rPr sz="2000" spc="-25" dirty="0">
                <a:solidFill>
                  <a:srgbClr val="586E7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86E75"/>
                </a:solidFill>
                <a:latin typeface="Times New Roman"/>
                <a:cs typeface="Times New Roman"/>
              </a:rPr>
              <a:t>comprehension</a:t>
            </a:r>
            <a:endParaRPr sz="2000">
              <a:latin typeface="Times New Roman"/>
              <a:cs typeface="Times New Roman"/>
            </a:endParaRPr>
          </a:p>
          <a:p>
            <a:pPr marL="12700" marR="1525905">
              <a:lnSpc>
                <a:spcPct val="100000"/>
              </a:lnSpc>
            </a:pPr>
            <a:r>
              <a:rPr sz="2000" dirty="0">
                <a:solidFill>
                  <a:srgbClr val="839496"/>
                </a:solidFill>
                <a:latin typeface="Times New Roman"/>
                <a:cs typeface="Times New Roman"/>
              </a:rPr>
              <a:t>new_dict_comp</a:t>
            </a:r>
            <a:r>
              <a:rPr sz="2000" spc="-5" dirty="0">
                <a:solidFill>
                  <a:srgbClr val="83949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839496"/>
                </a:solidFill>
                <a:latin typeface="Times New Roman"/>
                <a:cs typeface="Times New Roman"/>
              </a:rPr>
              <a:t>=</a:t>
            </a:r>
            <a:r>
              <a:rPr sz="2000" spc="-10" dirty="0">
                <a:solidFill>
                  <a:srgbClr val="83949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839496"/>
                </a:solidFill>
                <a:latin typeface="Times New Roman"/>
                <a:cs typeface="Times New Roman"/>
              </a:rPr>
              <a:t>{n</a:t>
            </a:r>
            <a:r>
              <a:rPr sz="2000" spc="-10" dirty="0">
                <a:solidFill>
                  <a:srgbClr val="83949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839496"/>
                </a:solidFill>
                <a:latin typeface="Times New Roman"/>
                <a:cs typeface="Times New Roman"/>
              </a:rPr>
              <a:t>:</a:t>
            </a:r>
            <a:r>
              <a:rPr sz="2000" spc="-10" dirty="0">
                <a:solidFill>
                  <a:srgbClr val="83949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839496"/>
                </a:solidFill>
                <a:latin typeface="Times New Roman"/>
                <a:cs typeface="Times New Roman"/>
              </a:rPr>
              <a:t>n**</a:t>
            </a:r>
            <a:r>
              <a:rPr sz="2000" dirty="0">
                <a:solidFill>
                  <a:srgbClr val="2AA198"/>
                </a:solidFill>
                <a:latin typeface="Times New Roman"/>
                <a:cs typeface="Times New Roman"/>
              </a:rPr>
              <a:t>2</a:t>
            </a:r>
            <a:r>
              <a:rPr sz="2000" spc="-10" dirty="0">
                <a:solidFill>
                  <a:srgbClr val="2AA1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859900"/>
                </a:solidFill>
                <a:latin typeface="Times New Roman"/>
                <a:cs typeface="Times New Roman"/>
              </a:rPr>
              <a:t>for</a:t>
            </a:r>
            <a:r>
              <a:rPr sz="2000" spc="-10" dirty="0">
                <a:solidFill>
                  <a:srgbClr val="8599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839496"/>
                </a:solidFill>
                <a:latin typeface="Times New Roman"/>
                <a:cs typeface="Times New Roman"/>
              </a:rPr>
              <a:t>n</a:t>
            </a:r>
            <a:r>
              <a:rPr sz="2000" spc="-10" dirty="0">
                <a:solidFill>
                  <a:srgbClr val="83949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859900"/>
                </a:solidFill>
                <a:latin typeface="Times New Roman"/>
                <a:cs typeface="Times New Roman"/>
              </a:rPr>
              <a:t>in </a:t>
            </a:r>
            <a:r>
              <a:rPr sz="2000" dirty="0">
                <a:solidFill>
                  <a:srgbClr val="839496"/>
                </a:solidFill>
                <a:latin typeface="Times New Roman"/>
                <a:cs typeface="Times New Roman"/>
              </a:rPr>
              <a:t>numbers</a:t>
            </a:r>
            <a:r>
              <a:rPr sz="2000" spc="-10" dirty="0">
                <a:solidFill>
                  <a:srgbClr val="83949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859900"/>
                </a:solidFill>
                <a:latin typeface="Times New Roman"/>
                <a:cs typeface="Times New Roman"/>
              </a:rPr>
              <a:t>if </a:t>
            </a:r>
            <a:r>
              <a:rPr sz="2000" spc="-5" dirty="0">
                <a:solidFill>
                  <a:srgbClr val="839496"/>
                </a:solidFill>
                <a:latin typeface="Times New Roman"/>
                <a:cs typeface="Times New Roman"/>
              </a:rPr>
              <a:t>n%</a:t>
            </a:r>
            <a:r>
              <a:rPr sz="2000" spc="-5" dirty="0">
                <a:solidFill>
                  <a:srgbClr val="2AA198"/>
                </a:solidFill>
                <a:latin typeface="Times New Roman"/>
                <a:cs typeface="Times New Roman"/>
              </a:rPr>
              <a:t>2</a:t>
            </a:r>
            <a:r>
              <a:rPr sz="2000" spc="-10" dirty="0">
                <a:solidFill>
                  <a:srgbClr val="2AA19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839496"/>
                </a:solidFill>
                <a:latin typeface="Times New Roman"/>
                <a:cs typeface="Times New Roman"/>
              </a:rPr>
              <a:t>== </a:t>
            </a:r>
            <a:r>
              <a:rPr sz="2000" spc="-5" dirty="0">
                <a:solidFill>
                  <a:srgbClr val="2AA198"/>
                </a:solidFill>
                <a:latin typeface="Times New Roman"/>
                <a:cs typeface="Times New Roman"/>
              </a:rPr>
              <a:t>0</a:t>
            </a:r>
            <a:r>
              <a:rPr sz="2000" spc="-5" dirty="0">
                <a:solidFill>
                  <a:srgbClr val="839496"/>
                </a:solidFill>
                <a:latin typeface="Times New Roman"/>
                <a:cs typeface="Times New Roman"/>
              </a:rPr>
              <a:t>} </a:t>
            </a:r>
            <a:r>
              <a:rPr sz="2000" spc="-484" dirty="0">
                <a:solidFill>
                  <a:srgbClr val="83949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839496"/>
                </a:solidFill>
                <a:latin typeface="Times New Roman"/>
                <a:cs typeface="Times New Roman"/>
              </a:rPr>
              <a:t>print(new_dict_comp)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8422" y="575804"/>
            <a:ext cx="1988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0" dirty="0">
                <a:latin typeface="Times New Roman"/>
                <a:cs typeface="Times New Roman"/>
              </a:rPr>
              <a:t>Example</a:t>
            </a:r>
            <a:r>
              <a:rPr sz="3600" b="0" spc="-90" dirty="0">
                <a:latin typeface="Times New Roman"/>
                <a:cs typeface="Times New Roman"/>
              </a:rPr>
              <a:t> </a:t>
            </a:r>
            <a:r>
              <a:rPr sz="3600" b="0" dirty="0">
                <a:latin typeface="Times New Roman"/>
                <a:cs typeface="Times New Roman"/>
              </a:rPr>
              <a:t>4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8448" y="1828979"/>
            <a:ext cx="6577965" cy="908050"/>
          </a:xfrm>
          <a:prstGeom prst="rect">
            <a:avLst/>
          </a:prstGeom>
          <a:solidFill>
            <a:srgbClr val="373B4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20"/>
              </a:lnSpc>
            </a:pPr>
            <a:r>
              <a:rPr sz="2400" dirty="0">
                <a:solidFill>
                  <a:srgbClr val="FFDDBE"/>
                </a:solidFill>
                <a:latin typeface="Times New Roman"/>
                <a:cs typeface="Times New Roman"/>
              </a:rPr>
              <a:t>#item</a:t>
            </a:r>
            <a:r>
              <a:rPr sz="2400" spc="-25" dirty="0">
                <a:solidFill>
                  <a:srgbClr val="FFDDB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DDBE"/>
                </a:solidFill>
                <a:latin typeface="Times New Roman"/>
                <a:cs typeface="Times New Roman"/>
              </a:rPr>
              <a:t>price</a:t>
            </a:r>
            <a:r>
              <a:rPr sz="2400" spc="-20" dirty="0">
                <a:solidFill>
                  <a:srgbClr val="FFDDBE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DDBE"/>
                </a:solidFill>
                <a:latin typeface="Times New Roman"/>
                <a:cs typeface="Times New Roman"/>
              </a:rPr>
              <a:t>in</a:t>
            </a:r>
            <a:r>
              <a:rPr sz="2400" spc="-30" dirty="0">
                <a:solidFill>
                  <a:srgbClr val="FFDDB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DDBE"/>
                </a:solidFill>
                <a:latin typeface="Times New Roman"/>
                <a:cs typeface="Times New Roman"/>
              </a:rPr>
              <a:t>dollars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400" dirty="0">
                <a:solidFill>
                  <a:srgbClr val="D3D3D3"/>
                </a:solidFill>
                <a:latin typeface="Times New Roman"/>
                <a:cs typeface="Times New Roman"/>
              </a:rPr>
              <a:t>old_price =</a:t>
            </a:r>
            <a:r>
              <a:rPr sz="2400" spc="-5" dirty="0">
                <a:solidFill>
                  <a:srgbClr val="D3D3D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3D3D3"/>
                </a:solidFill>
                <a:latin typeface="Times New Roman"/>
                <a:cs typeface="Times New Roman"/>
              </a:rPr>
              <a:t>{</a:t>
            </a:r>
            <a:r>
              <a:rPr sz="2400" spc="-5" dirty="0">
                <a:solidFill>
                  <a:srgbClr val="98C378"/>
                </a:solidFill>
                <a:latin typeface="Times New Roman"/>
                <a:cs typeface="Times New Roman"/>
              </a:rPr>
              <a:t>'milk</a:t>
            </a:r>
            <a:r>
              <a:rPr sz="2400" dirty="0">
                <a:solidFill>
                  <a:srgbClr val="98C378"/>
                </a:solidFill>
                <a:latin typeface="Times New Roman"/>
                <a:cs typeface="Times New Roman"/>
              </a:rPr>
              <a:t>'</a:t>
            </a:r>
            <a:r>
              <a:rPr sz="2400" dirty="0">
                <a:solidFill>
                  <a:srgbClr val="D3D3D3"/>
                </a:solidFill>
                <a:latin typeface="Times New Roman"/>
                <a:cs typeface="Times New Roman"/>
              </a:rPr>
              <a:t>: </a:t>
            </a:r>
            <a:r>
              <a:rPr sz="2400" dirty="0">
                <a:solidFill>
                  <a:srgbClr val="D19A66"/>
                </a:solidFill>
                <a:latin typeface="Times New Roman"/>
                <a:cs typeface="Times New Roman"/>
              </a:rPr>
              <a:t>1.02</a:t>
            </a:r>
            <a:r>
              <a:rPr sz="2400" dirty="0">
                <a:solidFill>
                  <a:srgbClr val="D3D3D3"/>
                </a:solidFill>
                <a:latin typeface="Times New Roman"/>
                <a:cs typeface="Times New Roman"/>
              </a:rPr>
              <a:t>, </a:t>
            </a:r>
            <a:r>
              <a:rPr sz="2400" spc="-5" dirty="0">
                <a:solidFill>
                  <a:srgbClr val="98C378"/>
                </a:solidFill>
                <a:latin typeface="Times New Roman"/>
                <a:cs typeface="Times New Roman"/>
              </a:rPr>
              <a:t>'coffee</a:t>
            </a:r>
            <a:r>
              <a:rPr sz="2400" dirty="0">
                <a:solidFill>
                  <a:srgbClr val="98C378"/>
                </a:solidFill>
                <a:latin typeface="Times New Roman"/>
                <a:cs typeface="Times New Roman"/>
              </a:rPr>
              <a:t>'</a:t>
            </a:r>
            <a:r>
              <a:rPr sz="2400" dirty="0">
                <a:solidFill>
                  <a:srgbClr val="D3D3D3"/>
                </a:solidFill>
                <a:latin typeface="Times New Roman"/>
                <a:cs typeface="Times New Roman"/>
              </a:rPr>
              <a:t>: </a:t>
            </a:r>
            <a:r>
              <a:rPr sz="2400" dirty="0">
                <a:solidFill>
                  <a:srgbClr val="D19A66"/>
                </a:solidFill>
                <a:latin typeface="Times New Roman"/>
                <a:cs typeface="Times New Roman"/>
              </a:rPr>
              <a:t>2.5</a:t>
            </a:r>
            <a:r>
              <a:rPr sz="2400" dirty="0">
                <a:solidFill>
                  <a:srgbClr val="D3D3D3"/>
                </a:solidFill>
                <a:latin typeface="Times New Roman"/>
                <a:cs typeface="Times New Roman"/>
              </a:rPr>
              <a:t>, </a:t>
            </a:r>
            <a:r>
              <a:rPr sz="2400" spc="-5" dirty="0">
                <a:solidFill>
                  <a:srgbClr val="98C378"/>
                </a:solidFill>
                <a:latin typeface="Times New Roman"/>
                <a:cs typeface="Times New Roman"/>
              </a:rPr>
              <a:t>'bread</a:t>
            </a:r>
            <a:r>
              <a:rPr sz="2400" dirty="0">
                <a:solidFill>
                  <a:srgbClr val="98C378"/>
                </a:solidFill>
                <a:latin typeface="Times New Roman"/>
                <a:cs typeface="Times New Roman"/>
              </a:rPr>
              <a:t>'</a:t>
            </a:r>
            <a:r>
              <a:rPr sz="2400" dirty="0">
                <a:solidFill>
                  <a:srgbClr val="D3D3D3"/>
                </a:solidFill>
                <a:latin typeface="Times New Roman"/>
                <a:cs typeface="Times New Roman"/>
              </a:rPr>
              <a:t>: </a:t>
            </a:r>
            <a:r>
              <a:rPr sz="2400" dirty="0">
                <a:solidFill>
                  <a:srgbClr val="D19A66"/>
                </a:solidFill>
                <a:latin typeface="Times New Roman"/>
                <a:cs typeface="Times New Roman"/>
              </a:rPr>
              <a:t>2.5</a:t>
            </a:r>
            <a:r>
              <a:rPr sz="1000" dirty="0">
                <a:solidFill>
                  <a:srgbClr val="D3D3D3"/>
                </a:solidFill>
                <a:latin typeface="Times New Roman"/>
                <a:cs typeface="Times New Roman"/>
              </a:rPr>
              <a:t>}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28448" y="2902268"/>
            <a:ext cx="10863580" cy="1108075"/>
          </a:xfrm>
          <a:custGeom>
            <a:avLst/>
            <a:gdLst/>
            <a:ahLst/>
            <a:cxnLst/>
            <a:rect l="l" t="t" r="r" b="b"/>
            <a:pathLst>
              <a:path w="10863580" h="1108075">
                <a:moveTo>
                  <a:pt x="10863550" y="1107995"/>
                </a:moveTo>
                <a:lnTo>
                  <a:pt x="0" y="1107995"/>
                </a:lnTo>
                <a:lnTo>
                  <a:pt x="0" y="0"/>
                </a:lnTo>
                <a:lnTo>
                  <a:pt x="10863550" y="0"/>
                </a:lnTo>
                <a:lnTo>
                  <a:pt x="10863550" y="1107995"/>
                </a:lnTo>
                <a:close/>
              </a:path>
            </a:pathLst>
          </a:custGeom>
          <a:solidFill>
            <a:srgbClr val="373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15749" y="2882735"/>
            <a:ext cx="99866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D3D3D3"/>
                </a:solidFill>
                <a:latin typeface="Times New Roman"/>
                <a:cs typeface="Times New Roman"/>
              </a:rPr>
              <a:t>dollar_to_pound</a:t>
            </a:r>
            <a:r>
              <a:rPr sz="2400" spc="-30" dirty="0">
                <a:solidFill>
                  <a:srgbClr val="D3D3D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3D3D3"/>
                </a:solidFill>
                <a:latin typeface="Times New Roman"/>
                <a:cs typeface="Times New Roman"/>
              </a:rPr>
              <a:t>=</a:t>
            </a:r>
            <a:r>
              <a:rPr sz="2400" spc="-30" dirty="0">
                <a:solidFill>
                  <a:srgbClr val="D3D3D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19A66"/>
                </a:solidFill>
                <a:latin typeface="Times New Roman"/>
                <a:cs typeface="Times New Roman"/>
              </a:rPr>
              <a:t>0.76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solidFill>
                  <a:srgbClr val="D3D3D3"/>
                </a:solidFill>
                <a:latin typeface="Times New Roman"/>
                <a:cs typeface="Times New Roman"/>
              </a:rPr>
              <a:t>new_price</a:t>
            </a:r>
            <a:r>
              <a:rPr sz="2400" spc="-15" dirty="0">
                <a:solidFill>
                  <a:srgbClr val="D3D3D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3D3D3"/>
                </a:solidFill>
                <a:latin typeface="Times New Roman"/>
                <a:cs typeface="Times New Roman"/>
              </a:rPr>
              <a:t>=</a:t>
            </a:r>
            <a:r>
              <a:rPr sz="2400" spc="-15" dirty="0">
                <a:solidFill>
                  <a:srgbClr val="D3D3D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D3D3D3"/>
                </a:solidFill>
                <a:latin typeface="Times New Roman"/>
                <a:cs typeface="Times New Roman"/>
              </a:rPr>
              <a:t>{item:</a:t>
            </a:r>
            <a:r>
              <a:rPr sz="2400" spc="-15" dirty="0">
                <a:solidFill>
                  <a:srgbClr val="D3D3D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3D3D3"/>
                </a:solidFill>
                <a:latin typeface="Times New Roman"/>
                <a:cs typeface="Times New Roman"/>
              </a:rPr>
              <a:t>value*dollar_to_pound</a:t>
            </a:r>
            <a:r>
              <a:rPr sz="2400" spc="20" dirty="0">
                <a:solidFill>
                  <a:srgbClr val="D3D3D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678DD"/>
                </a:solidFill>
                <a:latin typeface="Times New Roman"/>
                <a:cs typeface="Times New Roman"/>
              </a:rPr>
              <a:t>for</a:t>
            </a:r>
            <a:r>
              <a:rPr sz="2400" spc="-15" dirty="0">
                <a:solidFill>
                  <a:srgbClr val="C678D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3D3D3"/>
                </a:solidFill>
                <a:latin typeface="Times New Roman"/>
                <a:cs typeface="Times New Roman"/>
              </a:rPr>
              <a:t>(item,</a:t>
            </a:r>
            <a:r>
              <a:rPr sz="2400" spc="-10" dirty="0">
                <a:solidFill>
                  <a:srgbClr val="D3D3D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3D3D3"/>
                </a:solidFill>
                <a:latin typeface="Times New Roman"/>
                <a:cs typeface="Times New Roman"/>
              </a:rPr>
              <a:t>value)</a:t>
            </a:r>
            <a:r>
              <a:rPr sz="2400" spc="-10" dirty="0">
                <a:solidFill>
                  <a:srgbClr val="D3D3D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678DD"/>
                </a:solidFill>
                <a:latin typeface="Times New Roman"/>
                <a:cs typeface="Times New Roman"/>
              </a:rPr>
              <a:t>in</a:t>
            </a:r>
            <a:r>
              <a:rPr sz="2400" spc="-10" dirty="0">
                <a:solidFill>
                  <a:srgbClr val="C678D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3D3D3"/>
                </a:solidFill>
                <a:latin typeface="Times New Roman"/>
                <a:cs typeface="Times New Roman"/>
              </a:rPr>
              <a:t>old_price.items()} </a:t>
            </a:r>
            <a:r>
              <a:rPr sz="2400" spc="-585" dirty="0">
                <a:solidFill>
                  <a:srgbClr val="D3D3D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678DD"/>
                </a:solidFill>
                <a:latin typeface="Times New Roman"/>
                <a:cs typeface="Times New Roman"/>
              </a:rPr>
              <a:t>print</a:t>
            </a:r>
            <a:r>
              <a:rPr sz="2400" dirty="0">
                <a:solidFill>
                  <a:srgbClr val="D3D3D3"/>
                </a:solidFill>
                <a:latin typeface="Times New Roman"/>
                <a:cs typeface="Times New Roman"/>
              </a:rPr>
              <a:t>(new_price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5949" y="633050"/>
            <a:ext cx="5010150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b="0" spc="10" dirty="0">
                <a:latin typeface="Times New Roman"/>
                <a:cs typeface="Times New Roman"/>
              </a:rPr>
              <a:t>Example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spc="20" dirty="0">
                <a:latin typeface="Times New Roman"/>
                <a:cs typeface="Times New Roman"/>
              </a:rPr>
              <a:t>5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spc="10" dirty="0">
                <a:latin typeface="Times New Roman"/>
                <a:cs typeface="Times New Roman"/>
              </a:rPr>
              <a:t>(with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spc="10" dirty="0">
                <a:latin typeface="Times New Roman"/>
                <a:cs typeface="Times New Roman"/>
              </a:rPr>
              <a:t>conditionals)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62237" y="1510776"/>
            <a:ext cx="7155815" cy="2284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1365">
              <a:lnSpc>
                <a:spcPct val="135000"/>
              </a:lnSpc>
              <a:spcBef>
                <a:spcPts val="100"/>
              </a:spcBef>
            </a:pPr>
            <a:r>
              <a:rPr sz="1850" b="1" dirty="0">
                <a:solidFill>
                  <a:srgbClr val="3E3E3E"/>
                </a:solidFill>
                <a:latin typeface="Times New Roman"/>
                <a:cs typeface="Times New Roman"/>
              </a:rPr>
              <a:t>original_dict = </a:t>
            </a:r>
            <a:r>
              <a:rPr sz="185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{'jack': </a:t>
            </a:r>
            <a:r>
              <a:rPr sz="1850" b="1" dirty="0">
                <a:solidFill>
                  <a:srgbClr val="3E3E3E"/>
                </a:solidFill>
                <a:latin typeface="Times New Roman"/>
                <a:cs typeface="Times New Roman"/>
              </a:rPr>
              <a:t>38, </a:t>
            </a:r>
            <a:r>
              <a:rPr sz="185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'michael': </a:t>
            </a:r>
            <a:r>
              <a:rPr sz="1850" b="1" dirty="0">
                <a:solidFill>
                  <a:srgbClr val="3E3E3E"/>
                </a:solidFill>
                <a:latin typeface="Times New Roman"/>
                <a:cs typeface="Times New Roman"/>
              </a:rPr>
              <a:t>48, </a:t>
            </a:r>
            <a:r>
              <a:rPr sz="185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'guido': </a:t>
            </a:r>
            <a:r>
              <a:rPr sz="1850" b="1" dirty="0">
                <a:solidFill>
                  <a:srgbClr val="3E3E3E"/>
                </a:solidFill>
                <a:latin typeface="Times New Roman"/>
                <a:cs typeface="Times New Roman"/>
              </a:rPr>
              <a:t>57, </a:t>
            </a:r>
            <a:r>
              <a:rPr sz="185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'john': </a:t>
            </a:r>
            <a:r>
              <a:rPr sz="1850" b="1" dirty="0">
                <a:solidFill>
                  <a:srgbClr val="3E3E3E"/>
                </a:solidFill>
                <a:latin typeface="Times New Roman"/>
                <a:cs typeface="Times New Roman"/>
              </a:rPr>
              <a:t>33} </a:t>
            </a:r>
            <a:r>
              <a:rPr sz="1850" b="1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3E3E3E"/>
                </a:solidFill>
                <a:latin typeface="Times New Roman"/>
                <a:cs typeface="Times New Roman"/>
              </a:rPr>
              <a:t>1)even_dict</a:t>
            </a:r>
            <a:r>
              <a:rPr sz="185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5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50" spc="-5" dirty="0">
                <a:solidFill>
                  <a:srgbClr val="3E3E3E"/>
                </a:solidFill>
                <a:latin typeface="Times New Roman"/>
                <a:cs typeface="Times New Roman"/>
              </a:rPr>
              <a:t>{k:</a:t>
            </a:r>
            <a:r>
              <a:rPr sz="185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3E3E3E"/>
                </a:solidFill>
                <a:latin typeface="Times New Roman"/>
                <a:cs typeface="Times New Roman"/>
              </a:rPr>
              <a:t>v</a:t>
            </a:r>
            <a:r>
              <a:rPr sz="185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3E3E3E"/>
                </a:solidFill>
                <a:latin typeface="Times New Roman"/>
                <a:cs typeface="Times New Roman"/>
              </a:rPr>
              <a:t>for</a:t>
            </a:r>
            <a:r>
              <a:rPr sz="185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3E3E3E"/>
                </a:solidFill>
                <a:latin typeface="Times New Roman"/>
                <a:cs typeface="Times New Roman"/>
              </a:rPr>
              <a:t>(k,</a:t>
            </a:r>
            <a:r>
              <a:rPr sz="185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3E3E3E"/>
                </a:solidFill>
                <a:latin typeface="Times New Roman"/>
                <a:cs typeface="Times New Roman"/>
              </a:rPr>
              <a:t>v)</a:t>
            </a:r>
            <a:r>
              <a:rPr sz="1850" spc="-5" dirty="0">
                <a:solidFill>
                  <a:srgbClr val="3E3E3E"/>
                </a:solidFill>
                <a:latin typeface="Times New Roman"/>
                <a:cs typeface="Times New Roman"/>
              </a:rPr>
              <a:t> in</a:t>
            </a:r>
            <a:r>
              <a:rPr sz="185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3E3E3E"/>
                </a:solidFill>
                <a:latin typeface="Times New Roman"/>
                <a:cs typeface="Times New Roman"/>
              </a:rPr>
              <a:t>original_dict.items()</a:t>
            </a:r>
            <a:r>
              <a:rPr sz="1850" spc="-5" dirty="0">
                <a:solidFill>
                  <a:srgbClr val="3E3E3E"/>
                </a:solidFill>
                <a:latin typeface="Times New Roman"/>
                <a:cs typeface="Times New Roman"/>
              </a:rPr>
              <a:t> if</a:t>
            </a:r>
            <a:r>
              <a:rPr sz="185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3E3E3E"/>
                </a:solidFill>
                <a:latin typeface="Times New Roman"/>
                <a:cs typeface="Times New Roman"/>
              </a:rPr>
              <a:t>v</a:t>
            </a:r>
            <a:r>
              <a:rPr sz="185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3E3E3E"/>
                </a:solidFill>
                <a:latin typeface="Times New Roman"/>
                <a:cs typeface="Times New Roman"/>
              </a:rPr>
              <a:t>%</a:t>
            </a:r>
            <a:r>
              <a:rPr sz="185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3E3E3E"/>
                </a:solidFill>
                <a:latin typeface="Times New Roman"/>
                <a:cs typeface="Times New Roman"/>
              </a:rPr>
              <a:t>2</a:t>
            </a:r>
            <a:r>
              <a:rPr sz="1850" spc="-5" dirty="0">
                <a:solidFill>
                  <a:srgbClr val="3E3E3E"/>
                </a:solidFill>
                <a:latin typeface="Times New Roman"/>
                <a:cs typeface="Times New Roman"/>
              </a:rPr>
              <a:t> ==</a:t>
            </a:r>
            <a:r>
              <a:rPr sz="185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3E3E3E"/>
                </a:solidFill>
                <a:latin typeface="Times New Roman"/>
                <a:cs typeface="Times New Roman"/>
              </a:rPr>
              <a:t>0} </a:t>
            </a:r>
            <a:r>
              <a:rPr sz="1850" spc="-4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3E3E3E"/>
                </a:solidFill>
                <a:latin typeface="Times New Roman"/>
                <a:cs typeface="Times New Roman"/>
              </a:rPr>
              <a:t>print(even_dict)</a:t>
            </a:r>
            <a:endParaRPr sz="1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35000"/>
              </a:lnSpc>
            </a:pPr>
            <a:r>
              <a:rPr sz="1850" dirty="0">
                <a:solidFill>
                  <a:srgbClr val="3E3E3E"/>
                </a:solidFill>
                <a:latin typeface="Times New Roman"/>
                <a:cs typeface="Times New Roman"/>
              </a:rPr>
              <a:t>2)new_dict</a:t>
            </a:r>
            <a:r>
              <a:rPr sz="185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5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50" spc="-5" dirty="0">
                <a:solidFill>
                  <a:srgbClr val="3E3E3E"/>
                </a:solidFill>
                <a:latin typeface="Times New Roman"/>
                <a:cs typeface="Times New Roman"/>
              </a:rPr>
              <a:t>{k:</a:t>
            </a:r>
            <a:r>
              <a:rPr sz="185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3E3E3E"/>
                </a:solidFill>
                <a:latin typeface="Times New Roman"/>
                <a:cs typeface="Times New Roman"/>
              </a:rPr>
              <a:t>v</a:t>
            </a:r>
            <a:r>
              <a:rPr sz="185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3E3E3E"/>
                </a:solidFill>
                <a:latin typeface="Times New Roman"/>
                <a:cs typeface="Times New Roman"/>
              </a:rPr>
              <a:t>for</a:t>
            </a:r>
            <a:r>
              <a:rPr sz="185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3E3E3E"/>
                </a:solidFill>
                <a:latin typeface="Times New Roman"/>
                <a:cs typeface="Times New Roman"/>
              </a:rPr>
              <a:t>(k,</a:t>
            </a:r>
            <a:r>
              <a:rPr sz="185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3E3E3E"/>
                </a:solidFill>
                <a:latin typeface="Times New Roman"/>
                <a:cs typeface="Times New Roman"/>
              </a:rPr>
              <a:t>v)</a:t>
            </a:r>
            <a:r>
              <a:rPr sz="1850" spc="-5" dirty="0">
                <a:solidFill>
                  <a:srgbClr val="3E3E3E"/>
                </a:solidFill>
                <a:latin typeface="Times New Roman"/>
                <a:cs typeface="Times New Roman"/>
              </a:rPr>
              <a:t> in</a:t>
            </a:r>
            <a:r>
              <a:rPr sz="185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3E3E3E"/>
                </a:solidFill>
                <a:latin typeface="Times New Roman"/>
                <a:cs typeface="Times New Roman"/>
              </a:rPr>
              <a:t>original_dict.items() </a:t>
            </a:r>
            <a:r>
              <a:rPr sz="1850" spc="-5" dirty="0">
                <a:solidFill>
                  <a:srgbClr val="3E3E3E"/>
                </a:solidFill>
                <a:latin typeface="Times New Roman"/>
                <a:cs typeface="Times New Roman"/>
              </a:rPr>
              <a:t>if</a:t>
            </a:r>
            <a:r>
              <a:rPr sz="185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3E3E3E"/>
                </a:solidFill>
                <a:latin typeface="Times New Roman"/>
                <a:cs typeface="Times New Roman"/>
              </a:rPr>
              <a:t>v</a:t>
            </a:r>
            <a:r>
              <a:rPr sz="185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3E3E3E"/>
                </a:solidFill>
                <a:latin typeface="Times New Roman"/>
                <a:cs typeface="Times New Roman"/>
              </a:rPr>
              <a:t>%</a:t>
            </a:r>
            <a:r>
              <a:rPr sz="185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3E3E3E"/>
                </a:solidFill>
                <a:latin typeface="Times New Roman"/>
                <a:cs typeface="Times New Roman"/>
              </a:rPr>
              <a:t>2</a:t>
            </a:r>
            <a:r>
              <a:rPr sz="185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3E3E3E"/>
                </a:solidFill>
                <a:latin typeface="Times New Roman"/>
                <a:cs typeface="Times New Roman"/>
              </a:rPr>
              <a:t>!=</a:t>
            </a:r>
            <a:r>
              <a:rPr sz="185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3E3E3E"/>
                </a:solidFill>
                <a:latin typeface="Times New Roman"/>
                <a:cs typeface="Times New Roman"/>
              </a:rPr>
              <a:t>0</a:t>
            </a:r>
            <a:r>
              <a:rPr sz="1850" spc="-5" dirty="0">
                <a:solidFill>
                  <a:srgbClr val="3E3E3E"/>
                </a:solidFill>
                <a:latin typeface="Times New Roman"/>
                <a:cs typeface="Times New Roman"/>
              </a:rPr>
              <a:t> if</a:t>
            </a:r>
            <a:r>
              <a:rPr sz="185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3E3E3E"/>
                </a:solidFill>
                <a:latin typeface="Times New Roman"/>
                <a:cs typeface="Times New Roman"/>
              </a:rPr>
              <a:t>v</a:t>
            </a:r>
            <a:r>
              <a:rPr sz="185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3E3E3E"/>
                </a:solidFill>
                <a:latin typeface="Times New Roman"/>
                <a:cs typeface="Times New Roman"/>
              </a:rPr>
              <a:t>&lt;</a:t>
            </a:r>
            <a:r>
              <a:rPr sz="185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3E3E3E"/>
                </a:solidFill>
                <a:latin typeface="Times New Roman"/>
                <a:cs typeface="Times New Roman"/>
              </a:rPr>
              <a:t>40} </a:t>
            </a:r>
            <a:r>
              <a:rPr sz="1850" spc="-4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3E3E3E"/>
                </a:solidFill>
                <a:latin typeface="Times New Roman"/>
                <a:cs typeface="Times New Roman"/>
              </a:rPr>
              <a:t>print(new_dict)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2237" y="4480995"/>
            <a:ext cx="408432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4154" marR="5080" indent="-211454">
              <a:lnSpc>
                <a:spcPct val="141300"/>
              </a:lnSpc>
              <a:spcBef>
                <a:spcPts val="95"/>
              </a:spcBef>
            </a:pP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3) new_dict_1 =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{k: ('old' if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v &gt; 40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else 'young') </a:t>
            </a:r>
            <a:r>
              <a:rPr sz="1650" spc="-4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for</a:t>
            </a:r>
            <a:r>
              <a:rPr sz="165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(k,</a:t>
            </a:r>
            <a:r>
              <a:rPr sz="165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v)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in</a:t>
            </a:r>
            <a:r>
              <a:rPr sz="165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original_dict.items()}</a:t>
            </a: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print(new_dict_1)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3050"/>
            <a:ext cx="7367905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b="1" spc="15" dirty="0">
                <a:solidFill>
                  <a:srgbClr val="168DBA"/>
                </a:solidFill>
                <a:latin typeface="Times New Roman"/>
                <a:cs typeface="Times New Roman"/>
              </a:rPr>
              <a:t>Download</a:t>
            </a:r>
            <a:r>
              <a:rPr sz="3200" b="1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200" b="1" spc="30" dirty="0">
                <a:solidFill>
                  <a:srgbClr val="168DBA"/>
                </a:solidFill>
                <a:latin typeface="Times New Roman"/>
                <a:cs typeface="Times New Roman"/>
              </a:rPr>
              <a:t>&amp;</a:t>
            </a:r>
            <a:r>
              <a:rPr sz="3200" b="1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200" b="1" spc="10" dirty="0">
                <a:solidFill>
                  <a:srgbClr val="168DBA"/>
                </a:solidFill>
                <a:latin typeface="Times New Roman"/>
                <a:cs typeface="Times New Roman"/>
              </a:rPr>
              <a:t>Install</a:t>
            </a:r>
            <a:r>
              <a:rPr sz="3200" b="1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200" b="1" spc="10" dirty="0">
                <a:solidFill>
                  <a:srgbClr val="168DBA"/>
                </a:solidFill>
                <a:latin typeface="Times New Roman"/>
                <a:cs typeface="Times New Roman"/>
              </a:rPr>
              <a:t>Python:</a:t>
            </a:r>
            <a:r>
              <a:rPr sz="3200" b="1" spc="-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200" b="1" spc="10" dirty="0">
                <a:solidFill>
                  <a:srgbClr val="168DBA"/>
                </a:solidFill>
                <a:latin typeface="Times New Roman"/>
                <a:cs typeface="Times New Roman"/>
              </a:rPr>
              <a:t>Version</a:t>
            </a:r>
            <a:r>
              <a:rPr sz="3200" b="1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200" b="1" spc="15" dirty="0">
                <a:solidFill>
                  <a:srgbClr val="168DBA"/>
                </a:solidFill>
                <a:latin typeface="Times New Roman"/>
                <a:cs typeface="Times New Roman"/>
              </a:rPr>
              <a:t>3.9.6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354" y="2149855"/>
            <a:ext cx="8742045" cy="205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5080" indent="-366395">
              <a:lnSpc>
                <a:spcPct val="100000"/>
              </a:lnSpc>
              <a:spcBef>
                <a:spcPts val="100"/>
              </a:spcBef>
              <a:tabLst>
                <a:tab pos="377825" algn="l"/>
              </a:tabLst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Python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download requires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about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25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Mb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 disk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space;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keep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it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on your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machine, in case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you</a:t>
            </a:r>
            <a:r>
              <a:rPr sz="1800" spc="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need</a:t>
            </a:r>
            <a:r>
              <a:rPr sz="1800" spc="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</a:t>
            </a:r>
            <a:r>
              <a:rPr sz="1800" spc="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re-install</a:t>
            </a:r>
            <a:r>
              <a:rPr sz="1800" spc="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Python.</a:t>
            </a:r>
            <a:r>
              <a:rPr sz="1800" spc="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When</a:t>
            </a:r>
            <a:r>
              <a:rPr sz="1800" spc="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installed,</a:t>
            </a:r>
            <a:r>
              <a:rPr sz="1800" spc="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Python</a:t>
            </a:r>
            <a:r>
              <a:rPr sz="1800" spc="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requires</a:t>
            </a:r>
            <a:r>
              <a:rPr sz="1800" spc="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about</a:t>
            </a:r>
            <a:r>
              <a:rPr sz="1800" spc="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</a:t>
            </a:r>
            <a:r>
              <a:rPr sz="1800" spc="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additional</a:t>
            </a:r>
            <a:r>
              <a:rPr sz="1800" spc="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90</a:t>
            </a:r>
            <a:r>
              <a:rPr sz="1800" spc="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Mb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 of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disk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space.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77825" algn="l"/>
              </a:tabLst>
            </a:pPr>
            <a:r>
              <a:rPr sz="1800" b="1" spc="-10" dirty="0">
                <a:solidFill>
                  <a:srgbClr val="353535"/>
                </a:solidFill>
                <a:latin typeface="Arial"/>
                <a:cs typeface="Arial"/>
              </a:rPr>
              <a:t>□	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Downloading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Click</a:t>
            </a:r>
            <a:r>
              <a:rPr sz="1800" spc="-10" dirty="0">
                <a:solidFill>
                  <a:srgbClr val="2DA0F1"/>
                </a:solidFill>
                <a:latin typeface="Times New Roman"/>
                <a:cs typeface="Times New Roman"/>
              </a:rPr>
              <a:t> </a:t>
            </a:r>
            <a:r>
              <a:rPr sz="1800" u="heavy" spc="-5" dirty="0">
                <a:solidFill>
                  <a:srgbClr val="2DA0F1"/>
                </a:solidFill>
                <a:uFill>
                  <a:solidFill>
                    <a:srgbClr val="2DA0F1"/>
                  </a:solidFill>
                </a:uFill>
                <a:latin typeface="Times New Roman"/>
                <a:cs typeface="Times New Roman"/>
              </a:rPr>
              <a:t>Python</a:t>
            </a:r>
            <a:r>
              <a:rPr sz="1800" u="heavy" spc="-20" dirty="0">
                <a:solidFill>
                  <a:srgbClr val="2DA0F1"/>
                </a:solidFill>
                <a:uFill>
                  <a:solidFill>
                    <a:srgbClr val="2DA0F1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heavy" spc="-5" dirty="0">
                <a:solidFill>
                  <a:srgbClr val="2DA0F1"/>
                </a:solidFill>
                <a:uFill>
                  <a:solidFill>
                    <a:srgbClr val="2DA0F1"/>
                  </a:solidFill>
                </a:uFill>
                <a:latin typeface="Times New Roman"/>
                <a:cs typeface="Times New Roman"/>
              </a:rPr>
              <a:t>Download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.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  <a:hlinkClick r:id="rId2"/>
              </a:rPr>
              <a:t>(https://www.python.org/downloads/)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following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page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will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appear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your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browser.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5949" y="631221"/>
            <a:ext cx="1988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0" dirty="0">
                <a:latin typeface="Times New Roman"/>
                <a:cs typeface="Times New Roman"/>
              </a:rPr>
              <a:t>Example</a:t>
            </a:r>
            <a:r>
              <a:rPr sz="3600" b="0" spc="-90" dirty="0">
                <a:latin typeface="Times New Roman"/>
                <a:cs typeface="Times New Roman"/>
              </a:rPr>
              <a:t> </a:t>
            </a:r>
            <a:r>
              <a:rPr sz="3600" b="0" dirty="0">
                <a:latin typeface="Times New Roman"/>
                <a:cs typeface="Times New Roman"/>
              </a:rPr>
              <a:t>6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2925" y="4181621"/>
            <a:ext cx="8912225" cy="1631314"/>
          </a:xfrm>
          <a:prstGeom prst="rect">
            <a:avLst/>
          </a:prstGeom>
          <a:solidFill>
            <a:srgbClr val="002B36"/>
          </a:solidFill>
        </p:spPr>
        <p:txBody>
          <a:bodyPr vert="horz" wrap="square" lIns="0" tIns="4318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340"/>
              </a:spcBef>
            </a:pPr>
            <a:r>
              <a:rPr sz="2000" dirty="0">
                <a:solidFill>
                  <a:srgbClr val="839496"/>
                </a:solidFill>
                <a:latin typeface="Times New Roman"/>
                <a:cs typeface="Times New Roman"/>
              </a:rPr>
              <a:t>dict1</a:t>
            </a:r>
            <a:r>
              <a:rPr sz="2000" spc="-5" dirty="0">
                <a:solidFill>
                  <a:srgbClr val="83949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839496"/>
                </a:solidFill>
                <a:latin typeface="Times New Roman"/>
                <a:cs typeface="Times New Roman"/>
              </a:rPr>
              <a:t>=</a:t>
            </a:r>
            <a:r>
              <a:rPr sz="2000" spc="-5" dirty="0">
                <a:solidFill>
                  <a:srgbClr val="839496"/>
                </a:solidFill>
                <a:latin typeface="Times New Roman"/>
                <a:cs typeface="Times New Roman"/>
              </a:rPr>
              <a:t> {</a:t>
            </a:r>
            <a:r>
              <a:rPr sz="2000" spc="-5" dirty="0">
                <a:solidFill>
                  <a:srgbClr val="2AA198"/>
                </a:solidFill>
                <a:latin typeface="Times New Roman"/>
                <a:cs typeface="Times New Roman"/>
              </a:rPr>
              <a:t>'a'</a:t>
            </a:r>
            <a:r>
              <a:rPr sz="2000" spc="-5" dirty="0">
                <a:solidFill>
                  <a:srgbClr val="839496"/>
                </a:solidFill>
                <a:latin typeface="Times New Roman"/>
                <a:cs typeface="Times New Roman"/>
              </a:rPr>
              <a:t>: </a:t>
            </a:r>
            <a:r>
              <a:rPr sz="2000" spc="-5" dirty="0">
                <a:solidFill>
                  <a:srgbClr val="2AA198"/>
                </a:solidFill>
                <a:latin typeface="Times New Roman"/>
                <a:cs typeface="Times New Roman"/>
              </a:rPr>
              <a:t>1</a:t>
            </a:r>
            <a:r>
              <a:rPr sz="2000" spc="-5" dirty="0">
                <a:solidFill>
                  <a:srgbClr val="839496"/>
                </a:solidFill>
                <a:latin typeface="Times New Roman"/>
                <a:cs typeface="Times New Roman"/>
              </a:rPr>
              <a:t>, </a:t>
            </a:r>
            <a:r>
              <a:rPr sz="2000" spc="-5" dirty="0">
                <a:solidFill>
                  <a:srgbClr val="2AA198"/>
                </a:solidFill>
                <a:latin typeface="Times New Roman"/>
                <a:cs typeface="Times New Roman"/>
              </a:rPr>
              <a:t>'b'</a:t>
            </a:r>
            <a:r>
              <a:rPr sz="2000" spc="-5" dirty="0">
                <a:solidFill>
                  <a:srgbClr val="839496"/>
                </a:solidFill>
                <a:latin typeface="Times New Roman"/>
                <a:cs typeface="Times New Roman"/>
              </a:rPr>
              <a:t>: </a:t>
            </a:r>
            <a:r>
              <a:rPr sz="2000" spc="-5" dirty="0">
                <a:solidFill>
                  <a:srgbClr val="2AA198"/>
                </a:solidFill>
                <a:latin typeface="Times New Roman"/>
                <a:cs typeface="Times New Roman"/>
              </a:rPr>
              <a:t>2</a:t>
            </a:r>
            <a:r>
              <a:rPr sz="2000" spc="-5" dirty="0">
                <a:solidFill>
                  <a:srgbClr val="839496"/>
                </a:solidFill>
                <a:latin typeface="Times New Roman"/>
                <a:cs typeface="Times New Roman"/>
              </a:rPr>
              <a:t>, </a:t>
            </a:r>
            <a:r>
              <a:rPr sz="2000" spc="-5" dirty="0">
                <a:solidFill>
                  <a:srgbClr val="2AA198"/>
                </a:solidFill>
                <a:latin typeface="Times New Roman"/>
                <a:cs typeface="Times New Roman"/>
              </a:rPr>
              <a:t>'c'</a:t>
            </a:r>
            <a:r>
              <a:rPr sz="2000" spc="-5" dirty="0">
                <a:solidFill>
                  <a:srgbClr val="839496"/>
                </a:solidFill>
                <a:latin typeface="Times New Roman"/>
                <a:cs typeface="Times New Roman"/>
              </a:rPr>
              <a:t>:</a:t>
            </a:r>
            <a:r>
              <a:rPr sz="2000" spc="-10" dirty="0">
                <a:solidFill>
                  <a:srgbClr val="83949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AA198"/>
                </a:solidFill>
                <a:latin typeface="Times New Roman"/>
                <a:cs typeface="Times New Roman"/>
              </a:rPr>
              <a:t>3</a:t>
            </a:r>
            <a:r>
              <a:rPr sz="2000" spc="-5" dirty="0">
                <a:solidFill>
                  <a:srgbClr val="839496"/>
                </a:solidFill>
                <a:latin typeface="Times New Roman"/>
                <a:cs typeface="Times New Roman"/>
              </a:rPr>
              <a:t>, </a:t>
            </a:r>
            <a:r>
              <a:rPr sz="2000" spc="-5" dirty="0">
                <a:solidFill>
                  <a:srgbClr val="2AA198"/>
                </a:solidFill>
                <a:latin typeface="Times New Roman"/>
                <a:cs typeface="Times New Roman"/>
              </a:rPr>
              <a:t>'d'</a:t>
            </a:r>
            <a:r>
              <a:rPr sz="2000" spc="-5" dirty="0">
                <a:solidFill>
                  <a:srgbClr val="839496"/>
                </a:solidFill>
                <a:latin typeface="Times New Roman"/>
                <a:cs typeface="Times New Roman"/>
              </a:rPr>
              <a:t>: </a:t>
            </a:r>
            <a:r>
              <a:rPr sz="2000" spc="-5" dirty="0">
                <a:solidFill>
                  <a:srgbClr val="2AA198"/>
                </a:solidFill>
                <a:latin typeface="Times New Roman"/>
                <a:cs typeface="Times New Roman"/>
              </a:rPr>
              <a:t>4</a:t>
            </a:r>
            <a:r>
              <a:rPr sz="2000" spc="-5" dirty="0">
                <a:solidFill>
                  <a:srgbClr val="839496"/>
                </a:solidFill>
                <a:latin typeface="Times New Roman"/>
                <a:cs typeface="Times New Roman"/>
              </a:rPr>
              <a:t>, </a:t>
            </a:r>
            <a:r>
              <a:rPr sz="2000" spc="-5" dirty="0">
                <a:solidFill>
                  <a:srgbClr val="2AA198"/>
                </a:solidFill>
                <a:latin typeface="Times New Roman"/>
                <a:cs typeface="Times New Roman"/>
              </a:rPr>
              <a:t>'e'</a:t>
            </a:r>
            <a:r>
              <a:rPr sz="2000" spc="-5" dirty="0">
                <a:solidFill>
                  <a:srgbClr val="839496"/>
                </a:solidFill>
                <a:latin typeface="Times New Roman"/>
                <a:cs typeface="Times New Roman"/>
              </a:rPr>
              <a:t>: </a:t>
            </a:r>
            <a:r>
              <a:rPr sz="2000" spc="-5" dirty="0">
                <a:solidFill>
                  <a:srgbClr val="2AA198"/>
                </a:solidFill>
                <a:latin typeface="Times New Roman"/>
                <a:cs typeface="Times New Roman"/>
              </a:rPr>
              <a:t>5</a:t>
            </a:r>
            <a:r>
              <a:rPr sz="2000" spc="-5" dirty="0">
                <a:solidFill>
                  <a:srgbClr val="839496"/>
                </a:solidFill>
                <a:latin typeface="Times New Roman"/>
                <a:cs typeface="Times New Roman"/>
              </a:rPr>
              <a:t>, </a:t>
            </a:r>
            <a:r>
              <a:rPr sz="2000" spc="-5" dirty="0">
                <a:solidFill>
                  <a:srgbClr val="2AA198"/>
                </a:solidFill>
                <a:latin typeface="Times New Roman"/>
                <a:cs typeface="Times New Roman"/>
              </a:rPr>
              <a:t>'f'</a:t>
            </a:r>
            <a:r>
              <a:rPr sz="2000" spc="-5" dirty="0">
                <a:solidFill>
                  <a:srgbClr val="839496"/>
                </a:solidFill>
                <a:latin typeface="Times New Roman"/>
                <a:cs typeface="Times New Roman"/>
              </a:rPr>
              <a:t>:</a:t>
            </a:r>
            <a:r>
              <a:rPr sz="2000" spc="-5" dirty="0">
                <a:solidFill>
                  <a:srgbClr val="2AA198"/>
                </a:solidFill>
                <a:latin typeface="Times New Roman"/>
                <a:cs typeface="Times New Roman"/>
              </a:rPr>
              <a:t>6</a:t>
            </a:r>
            <a:r>
              <a:rPr sz="2000" spc="-5" dirty="0">
                <a:solidFill>
                  <a:srgbClr val="839496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85090">
              <a:lnSpc>
                <a:spcPct val="100000"/>
              </a:lnSpc>
            </a:pPr>
            <a:r>
              <a:rPr sz="2000" dirty="0">
                <a:solidFill>
                  <a:srgbClr val="B927E9"/>
                </a:solidFill>
                <a:latin typeface="Times New Roman"/>
                <a:cs typeface="Times New Roman"/>
              </a:rPr>
              <a:t>#</a:t>
            </a:r>
            <a:r>
              <a:rPr sz="2000" spc="-15" dirty="0">
                <a:solidFill>
                  <a:srgbClr val="B927E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B927E9"/>
                </a:solidFill>
                <a:latin typeface="Times New Roman"/>
                <a:cs typeface="Times New Roman"/>
              </a:rPr>
              <a:t>Identify</a:t>
            </a:r>
            <a:r>
              <a:rPr sz="2000" spc="-15" dirty="0">
                <a:solidFill>
                  <a:srgbClr val="B927E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B927E9"/>
                </a:solidFill>
                <a:latin typeface="Times New Roman"/>
                <a:cs typeface="Times New Roman"/>
              </a:rPr>
              <a:t>odd</a:t>
            </a:r>
            <a:r>
              <a:rPr sz="2000" spc="-15" dirty="0">
                <a:solidFill>
                  <a:srgbClr val="B927E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B927E9"/>
                </a:solidFill>
                <a:latin typeface="Times New Roman"/>
                <a:cs typeface="Times New Roman"/>
              </a:rPr>
              <a:t>and</a:t>
            </a:r>
            <a:r>
              <a:rPr sz="2000" spc="-20" dirty="0">
                <a:solidFill>
                  <a:srgbClr val="B927E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B927E9"/>
                </a:solidFill>
                <a:latin typeface="Times New Roman"/>
                <a:cs typeface="Times New Roman"/>
              </a:rPr>
              <a:t>even</a:t>
            </a:r>
            <a:r>
              <a:rPr sz="2000" spc="-20" dirty="0">
                <a:solidFill>
                  <a:srgbClr val="B927E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B927E9"/>
                </a:solidFill>
                <a:latin typeface="Times New Roman"/>
                <a:cs typeface="Times New Roman"/>
              </a:rPr>
              <a:t>entries</a:t>
            </a:r>
            <a:endParaRPr sz="2000">
              <a:latin typeface="Times New Roman"/>
              <a:cs typeface="Times New Roman"/>
            </a:endParaRPr>
          </a:p>
          <a:p>
            <a:pPr marL="85090" marR="966469">
              <a:lnSpc>
                <a:spcPct val="100000"/>
              </a:lnSpc>
            </a:pPr>
            <a:r>
              <a:rPr sz="2000" dirty="0">
                <a:solidFill>
                  <a:srgbClr val="839496"/>
                </a:solidFill>
                <a:latin typeface="Times New Roman"/>
                <a:cs typeface="Times New Roman"/>
              </a:rPr>
              <a:t>dict1_tripleCond = </a:t>
            </a:r>
            <a:r>
              <a:rPr sz="2000" spc="-5" dirty="0">
                <a:solidFill>
                  <a:srgbClr val="839496"/>
                </a:solidFill>
                <a:latin typeface="Times New Roman"/>
                <a:cs typeface="Times New Roman"/>
              </a:rPr>
              <a:t>{k:(</a:t>
            </a:r>
            <a:r>
              <a:rPr sz="2000" spc="-5" dirty="0">
                <a:solidFill>
                  <a:srgbClr val="2AA198"/>
                </a:solidFill>
                <a:latin typeface="Times New Roman"/>
                <a:cs typeface="Times New Roman"/>
              </a:rPr>
              <a:t>'even' </a:t>
            </a:r>
            <a:r>
              <a:rPr sz="2000" spc="-5" dirty="0">
                <a:solidFill>
                  <a:srgbClr val="859900"/>
                </a:solidFill>
                <a:latin typeface="Times New Roman"/>
                <a:cs typeface="Times New Roman"/>
              </a:rPr>
              <a:t>if </a:t>
            </a:r>
            <a:r>
              <a:rPr sz="2000" spc="-5" dirty="0">
                <a:solidFill>
                  <a:srgbClr val="839496"/>
                </a:solidFill>
                <a:latin typeface="Times New Roman"/>
                <a:cs typeface="Times New Roman"/>
              </a:rPr>
              <a:t>v%</a:t>
            </a:r>
            <a:r>
              <a:rPr sz="2000" spc="-5" dirty="0">
                <a:solidFill>
                  <a:srgbClr val="2AA198"/>
                </a:solidFill>
                <a:latin typeface="Times New Roman"/>
                <a:cs typeface="Times New Roman"/>
              </a:rPr>
              <a:t>2</a:t>
            </a:r>
            <a:r>
              <a:rPr sz="2000" spc="-5" dirty="0">
                <a:solidFill>
                  <a:srgbClr val="839496"/>
                </a:solidFill>
                <a:latin typeface="Times New Roman"/>
                <a:cs typeface="Times New Roman"/>
              </a:rPr>
              <a:t>==</a:t>
            </a:r>
            <a:r>
              <a:rPr sz="2000" spc="-5" dirty="0">
                <a:solidFill>
                  <a:srgbClr val="2AA198"/>
                </a:solidFill>
                <a:latin typeface="Times New Roman"/>
                <a:cs typeface="Times New Roman"/>
              </a:rPr>
              <a:t>0 </a:t>
            </a:r>
            <a:r>
              <a:rPr sz="2000" spc="-5" dirty="0">
                <a:solidFill>
                  <a:srgbClr val="859900"/>
                </a:solidFill>
                <a:latin typeface="Times New Roman"/>
                <a:cs typeface="Times New Roman"/>
              </a:rPr>
              <a:t>else </a:t>
            </a:r>
            <a:r>
              <a:rPr sz="2000" spc="-5" dirty="0">
                <a:solidFill>
                  <a:srgbClr val="2AA198"/>
                </a:solidFill>
                <a:latin typeface="Times New Roman"/>
                <a:cs typeface="Times New Roman"/>
              </a:rPr>
              <a:t>'odd'</a:t>
            </a:r>
            <a:r>
              <a:rPr sz="2000" spc="-5" dirty="0">
                <a:solidFill>
                  <a:srgbClr val="839496"/>
                </a:solidFill>
                <a:latin typeface="Times New Roman"/>
                <a:cs typeface="Times New Roman"/>
              </a:rPr>
              <a:t>) </a:t>
            </a:r>
            <a:r>
              <a:rPr sz="2000" dirty="0">
                <a:solidFill>
                  <a:srgbClr val="859900"/>
                </a:solidFill>
                <a:latin typeface="Times New Roman"/>
                <a:cs typeface="Times New Roman"/>
              </a:rPr>
              <a:t>for </a:t>
            </a:r>
            <a:r>
              <a:rPr sz="2000" dirty="0">
                <a:solidFill>
                  <a:srgbClr val="839496"/>
                </a:solidFill>
                <a:latin typeface="Times New Roman"/>
                <a:cs typeface="Times New Roman"/>
              </a:rPr>
              <a:t>(k,v) </a:t>
            </a:r>
            <a:r>
              <a:rPr sz="2000" spc="-5" dirty="0">
                <a:solidFill>
                  <a:srgbClr val="859900"/>
                </a:solidFill>
                <a:latin typeface="Times New Roman"/>
                <a:cs typeface="Times New Roman"/>
              </a:rPr>
              <a:t>in </a:t>
            </a:r>
            <a:r>
              <a:rPr sz="2000" dirty="0">
                <a:solidFill>
                  <a:srgbClr val="839496"/>
                </a:solidFill>
                <a:latin typeface="Times New Roman"/>
                <a:cs typeface="Times New Roman"/>
              </a:rPr>
              <a:t>dict1.items()} </a:t>
            </a:r>
            <a:r>
              <a:rPr sz="2000" spc="-484" dirty="0">
                <a:solidFill>
                  <a:srgbClr val="83949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839496"/>
                </a:solidFill>
                <a:latin typeface="Times New Roman"/>
                <a:cs typeface="Times New Roman"/>
              </a:rPr>
              <a:t>print(dict1_tripleCond)</a:t>
            </a:r>
            <a:endParaRPr sz="2000">
              <a:latin typeface="Times New Roman"/>
              <a:cs typeface="Times New Roman"/>
            </a:endParaRPr>
          </a:p>
          <a:p>
            <a:pPr marL="85090">
              <a:lnSpc>
                <a:spcPct val="100000"/>
              </a:lnSpc>
            </a:pPr>
            <a:r>
              <a:rPr sz="2000" spc="-5" dirty="0">
                <a:solidFill>
                  <a:srgbClr val="686F75"/>
                </a:solidFill>
                <a:latin typeface="Times New Roman"/>
                <a:cs typeface="Times New Roman"/>
              </a:rPr>
              <a:t>{'f':</a:t>
            </a:r>
            <a:r>
              <a:rPr sz="2000" spc="-10" dirty="0">
                <a:solidFill>
                  <a:srgbClr val="686F7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86F75"/>
                </a:solidFill>
                <a:latin typeface="Times New Roman"/>
                <a:cs typeface="Times New Roman"/>
              </a:rPr>
              <a:t>'even',</a:t>
            </a:r>
            <a:r>
              <a:rPr sz="2000" spc="-10" dirty="0">
                <a:solidFill>
                  <a:srgbClr val="686F7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86F75"/>
                </a:solidFill>
                <a:latin typeface="Times New Roman"/>
                <a:cs typeface="Times New Roman"/>
              </a:rPr>
              <a:t>'c':</a:t>
            </a:r>
            <a:r>
              <a:rPr sz="2000" spc="-10" dirty="0">
                <a:solidFill>
                  <a:srgbClr val="686F7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86F75"/>
                </a:solidFill>
                <a:latin typeface="Times New Roman"/>
                <a:cs typeface="Times New Roman"/>
              </a:rPr>
              <a:t>'odd', 'b':</a:t>
            </a:r>
            <a:r>
              <a:rPr sz="2000" spc="-10" dirty="0">
                <a:solidFill>
                  <a:srgbClr val="686F7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86F75"/>
                </a:solidFill>
                <a:latin typeface="Times New Roman"/>
                <a:cs typeface="Times New Roman"/>
              </a:rPr>
              <a:t>'even',</a:t>
            </a:r>
            <a:r>
              <a:rPr sz="2000" spc="-10" dirty="0">
                <a:solidFill>
                  <a:srgbClr val="686F7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86F75"/>
                </a:solidFill>
                <a:latin typeface="Times New Roman"/>
                <a:cs typeface="Times New Roman"/>
              </a:rPr>
              <a:t>'d':</a:t>
            </a:r>
            <a:r>
              <a:rPr sz="2000" spc="-10" dirty="0">
                <a:solidFill>
                  <a:srgbClr val="686F7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86F75"/>
                </a:solidFill>
                <a:latin typeface="Times New Roman"/>
                <a:cs typeface="Times New Roman"/>
              </a:rPr>
              <a:t>'even', 'e':</a:t>
            </a:r>
            <a:r>
              <a:rPr sz="2000" spc="-10" dirty="0">
                <a:solidFill>
                  <a:srgbClr val="686F7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86F75"/>
                </a:solidFill>
                <a:latin typeface="Times New Roman"/>
                <a:cs typeface="Times New Roman"/>
              </a:rPr>
              <a:t>'odd',</a:t>
            </a:r>
            <a:r>
              <a:rPr sz="2000" spc="-10" dirty="0">
                <a:solidFill>
                  <a:srgbClr val="686F7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86F75"/>
                </a:solidFill>
                <a:latin typeface="Times New Roman"/>
                <a:cs typeface="Times New Roman"/>
              </a:rPr>
              <a:t>'a':</a:t>
            </a:r>
            <a:r>
              <a:rPr sz="2000" spc="-10" dirty="0">
                <a:solidFill>
                  <a:srgbClr val="686F7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86F75"/>
                </a:solidFill>
                <a:latin typeface="Times New Roman"/>
                <a:cs typeface="Times New Roman"/>
              </a:rPr>
              <a:t>'odd'}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5949" y="2443552"/>
            <a:ext cx="825436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dict1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{'a':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1, 'b':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2,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'c':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3, 'd':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4,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'e': 5,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'f':6}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dict1_tripleCond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5" dirty="0">
                <a:latin typeface="Courier New"/>
                <a:cs typeface="Courier New"/>
              </a:rPr>
              <a:t>{k:v for (k,v) in dict1.items() if v&gt;2 if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v%2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== </a:t>
            </a:r>
            <a:r>
              <a:rPr sz="1800" dirty="0">
                <a:latin typeface="Courier New"/>
                <a:cs typeface="Courier New"/>
              </a:rPr>
              <a:t>0</a:t>
            </a:r>
            <a:r>
              <a:rPr sz="1800" spc="-5" dirty="0">
                <a:latin typeface="Courier New"/>
                <a:cs typeface="Courier New"/>
              </a:rPr>
              <a:t> if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v%3 == 0}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print(dict1_tripleCond)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{‘f’:6}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5949" y="631221"/>
            <a:ext cx="1371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Times New Roman"/>
                <a:cs typeface="Times New Roman"/>
              </a:rPr>
              <a:t>Sorting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4518" y="1555824"/>
            <a:ext cx="8452485" cy="365760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78460" marR="5080" indent="-366395">
              <a:lnSpc>
                <a:spcPts val="1939"/>
              </a:lnSpc>
              <a:spcBef>
                <a:spcPts val="345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 dictionary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is an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unordered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collection that itself cannot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be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sorted. Sorting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 dictionary </a:t>
            </a:r>
            <a:r>
              <a:rPr sz="18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returns a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list containing tuples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 key-value pairs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where the tuples are sorted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by key.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For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example, sorting the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dictionary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{"b":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2,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"c":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3,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"a":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1} by key returns [("a", 1), ("b", 2), </a:t>
            </a:r>
            <a:r>
              <a:rPr sz="18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("c",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3)].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77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#sorting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  <a:tabLst>
                <a:tab pos="377825" algn="l"/>
              </a:tabLst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{1:"d",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2:"z",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5:"b",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4:'a'}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78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print(sorted(a))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785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print(sorted(a.keys()))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785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print(sorted(a.values()))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785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print(sorted(a.items(),reverse=True))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785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print(sorted(a,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key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a.get))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#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sort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by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values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11092" y="3575015"/>
            <a:ext cx="6400800" cy="166243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85"/>
              </a:lnSpc>
            </a:pPr>
            <a:r>
              <a:rPr sz="2000" spc="-5" dirty="0">
                <a:solidFill>
                  <a:srgbClr val="F183D8"/>
                </a:solidFill>
                <a:latin typeface="Courier New"/>
                <a:cs typeface="Courier New"/>
              </a:rPr>
              <a:t>[1,</a:t>
            </a:r>
            <a:r>
              <a:rPr sz="2000" spc="-15" dirty="0">
                <a:solidFill>
                  <a:srgbClr val="F183D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183D8"/>
                </a:solidFill>
                <a:latin typeface="Courier New"/>
                <a:cs typeface="Courier New"/>
              </a:rPr>
              <a:t>2,</a:t>
            </a:r>
            <a:r>
              <a:rPr sz="2000" spc="-15" dirty="0">
                <a:solidFill>
                  <a:srgbClr val="F183D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183D8"/>
                </a:solidFill>
                <a:latin typeface="Courier New"/>
                <a:cs typeface="Courier New"/>
              </a:rPr>
              <a:t>4,</a:t>
            </a:r>
            <a:r>
              <a:rPr sz="2000" spc="-15" dirty="0">
                <a:solidFill>
                  <a:srgbClr val="F183D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183D8"/>
                </a:solidFill>
                <a:latin typeface="Courier New"/>
                <a:cs typeface="Courier New"/>
              </a:rPr>
              <a:t>5]</a:t>
            </a:r>
            <a:r>
              <a:rPr sz="2000" spc="-15" dirty="0">
                <a:solidFill>
                  <a:srgbClr val="F183D8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183D8"/>
                </a:solidFill>
                <a:latin typeface="Courier New"/>
                <a:cs typeface="Courier New"/>
              </a:rPr>
              <a:t>#</a:t>
            </a:r>
            <a:r>
              <a:rPr sz="2000" spc="-15" dirty="0">
                <a:solidFill>
                  <a:srgbClr val="F183D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183D8"/>
                </a:solidFill>
                <a:latin typeface="Courier New"/>
                <a:cs typeface="Courier New"/>
              </a:rPr>
              <a:t>sort</a:t>
            </a:r>
            <a:r>
              <a:rPr sz="2000" spc="-15" dirty="0">
                <a:solidFill>
                  <a:srgbClr val="F183D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183D8"/>
                </a:solidFill>
                <a:latin typeface="Courier New"/>
                <a:cs typeface="Courier New"/>
              </a:rPr>
              <a:t>by</a:t>
            </a:r>
            <a:r>
              <a:rPr sz="2000" spc="-10" dirty="0">
                <a:solidFill>
                  <a:srgbClr val="F183D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183D8"/>
                </a:solidFill>
                <a:latin typeface="Courier New"/>
                <a:cs typeface="Courier New"/>
              </a:rPr>
              <a:t>keys</a:t>
            </a:r>
            <a:endParaRPr sz="2000">
              <a:latin typeface="Courier New"/>
              <a:cs typeface="Courier New"/>
            </a:endParaRPr>
          </a:p>
          <a:p>
            <a:pPr marR="2278380">
              <a:lnSpc>
                <a:spcPct val="100000"/>
              </a:lnSpc>
            </a:pPr>
            <a:r>
              <a:rPr sz="2000" spc="-5" dirty="0">
                <a:solidFill>
                  <a:srgbClr val="F183D8"/>
                </a:solidFill>
                <a:latin typeface="Courier New"/>
                <a:cs typeface="Courier New"/>
              </a:rPr>
              <a:t>[1, 2, 4, 5] </a:t>
            </a:r>
            <a:r>
              <a:rPr sz="2000" dirty="0">
                <a:solidFill>
                  <a:srgbClr val="F183D8"/>
                </a:solidFill>
                <a:latin typeface="Courier New"/>
                <a:cs typeface="Courier New"/>
              </a:rPr>
              <a:t># </a:t>
            </a:r>
            <a:r>
              <a:rPr sz="2000" spc="-5" dirty="0">
                <a:solidFill>
                  <a:srgbClr val="F183D8"/>
                </a:solidFill>
                <a:latin typeface="Courier New"/>
                <a:cs typeface="Courier New"/>
              </a:rPr>
              <a:t>sort by keys </a:t>
            </a:r>
            <a:r>
              <a:rPr sz="2000" spc="-1190" dirty="0">
                <a:solidFill>
                  <a:srgbClr val="F183D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183D8"/>
                </a:solidFill>
                <a:latin typeface="Courier New"/>
                <a:cs typeface="Courier New"/>
              </a:rPr>
              <a:t>['a',</a:t>
            </a:r>
            <a:r>
              <a:rPr sz="2000" spc="-15" dirty="0">
                <a:solidFill>
                  <a:srgbClr val="F183D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183D8"/>
                </a:solidFill>
                <a:latin typeface="Courier New"/>
                <a:cs typeface="Courier New"/>
              </a:rPr>
              <a:t>'b',</a:t>
            </a:r>
            <a:r>
              <a:rPr sz="2000" spc="-15" dirty="0">
                <a:solidFill>
                  <a:srgbClr val="F183D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183D8"/>
                </a:solidFill>
                <a:latin typeface="Courier New"/>
                <a:cs typeface="Courier New"/>
              </a:rPr>
              <a:t>'d',</a:t>
            </a:r>
            <a:r>
              <a:rPr sz="2000" spc="-15" dirty="0">
                <a:solidFill>
                  <a:srgbClr val="F183D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183D8"/>
                </a:solidFill>
                <a:latin typeface="Courier New"/>
                <a:cs typeface="Courier New"/>
              </a:rPr>
              <a:t>'z']</a:t>
            </a:r>
            <a:r>
              <a:rPr sz="2000" spc="-15" dirty="0">
                <a:solidFill>
                  <a:srgbClr val="F183D8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183D8"/>
                </a:solidFill>
                <a:latin typeface="Courier New"/>
                <a:cs typeface="Courier New"/>
              </a:rPr>
              <a:t>#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2000" spc="-5" dirty="0">
                <a:solidFill>
                  <a:srgbClr val="F183D8"/>
                </a:solidFill>
                <a:latin typeface="Courier New"/>
                <a:cs typeface="Courier New"/>
              </a:rPr>
              <a:t>[(5,</a:t>
            </a:r>
            <a:r>
              <a:rPr sz="2000" spc="-15" dirty="0">
                <a:solidFill>
                  <a:srgbClr val="F183D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183D8"/>
                </a:solidFill>
                <a:latin typeface="Courier New"/>
                <a:cs typeface="Courier New"/>
              </a:rPr>
              <a:t>'b'),</a:t>
            </a:r>
            <a:r>
              <a:rPr sz="2000" spc="-15" dirty="0">
                <a:solidFill>
                  <a:srgbClr val="F183D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183D8"/>
                </a:solidFill>
                <a:latin typeface="Courier New"/>
                <a:cs typeface="Courier New"/>
              </a:rPr>
              <a:t>(4,</a:t>
            </a:r>
            <a:r>
              <a:rPr sz="2000" spc="-15" dirty="0">
                <a:solidFill>
                  <a:srgbClr val="F183D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183D8"/>
                </a:solidFill>
                <a:latin typeface="Courier New"/>
                <a:cs typeface="Courier New"/>
              </a:rPr>
              <a:t>'a'),</a:t>
            </a:r>
            <a:r>
              <a:rPr sz="2000" spc="-10" dirty="0">
                <a:solidFill>
                  <a:srgbClr val="F183D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183D8"/>
                </a:solidFill>
                <a:latin typeface="Courier New"/>
                <a:cs typeface="Courier New"/>
              </a:rPr>
              <a:t>(2,</a:t>
            </a:r>
            <a:r>
              <a:rPr sz="2000" spc="-15" dirty="0">
                <a:solidFill>
                  <a:srgbClr val="F183D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183D8"/>
                </a:solidFill>
                <a:latin typeface="Courier New"/>
                <a:cs typeface="Courier New"/>
              </a:rPr>
              <a:t>'z'),</a:t>
            </a:r>
            <a:r>
              <a:rPr sz="2000" spc="-15" dirty="0">
                <a:solidFill>
                  <a:srgbClr val="F183D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183D8"/>
                </a:solidFill>
                <a:latin typeface="Courier New"/>
                <a:cs typeface="Courier New"/>
              </a:rPr>
              <a:t>(1,</a:t>
            </a:r>
            <a:r>
              <a:rPr sz="2000" spc="-15" dirty="0">
                <a:solidFill>
                  <a:srgbClr val="F183D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183D8"/>
                </a:solidFill>
                <a:latin typeface="Courier New"/>
                <a:cs typeface="Courier New"/>
              </a:rPr>
              <a:t>'d')]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65"/>
              </a:spcBef>
            </a:pPr>
            <a:r>
              <a:rPr sz="2000" spc="-5" dirty="0">
                <a:solidFill>
                  <a:srgbClr val="F183D8"/>
                </a:solidFill>
                <a:latin typeface="Courier New"/>
                <a:cs typeface="Courier New"/>
              </a:rPr>
              <a:t>[4,</a:t>
            </a:r>
            <a:r>
              <a:rPr sz="2000" spc="-30" dirty="0">
                <a:solidFill>
                  <a:srgbClr val="F183D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183D8"/>
                </a:solidFill>
                <a:latin typeface="Courier New"/>
                <a:cs typeface="Courier New"/>
              </a:rPr>
              <a:t>5,</a:t>
            </a:r>
            <a:r>
              <a:rPr sz="2000" spc="-30" dirty="0">
                <a:solidFill>
                  <a:srgbClr val="F183D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183D8"/>
                </a:solidFill>
                <a:latin typeface="Courier New"/>
                <a:cs typeface="Courier New"/>
              </a:rPr>
              <a:t>1,</a:t>
            </a:r>
            <a:r>
              <a:rPr sz="2000" spc="-30" dirty="0">
                <a:solidFill>
                  <a:srgbClr val="F183D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183D8"/>
                </a:solidFill>
                <a:latin typeface="Courier New"/>
                <a:cs typeface="Courier New"/>
              </a:rPr>
              <a:t>2]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72682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Sorting</a:t>
            </a:r>
            <a:r>
              <a:rPr sz="3600" spc="-3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with</a:t>
            </a:r>
            <a:r>
              <a:rPr sz="3600" spc="-3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Dictionary</a:t>
            </a:r>
            <a:r>
              <a:rPr sz="3600" spc="-3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comprehension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354" y="1925411"/>
            <a:ext cx="6765290" cy="371094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  <a:tabLst>
                <a:tab pos="377825" algn="l"/>
              </a:tabLst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{1:"d",2:"z",5:"b",4:'a'}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print(sorted(a.keys()))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latin typeface="Courier New"/>
                <a:cs typeface="Courier New"/>
              </a:rPr>
              <a:t>o/p[1,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2,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4,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5]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#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sort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by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keys</a:t>
            </a:r>
            <a:endParaRPr sz="1800">
              <a:latin typeface="Courier New"/>
              <a:cs typeface="Courier New"/>
            </a:endParaRPr>
          </a:p>
          <a:p>
            <a:pPr marL="35560">
              <a:lnSpc>
                <a:spcPct val="100000"/>
              </a:lnSpc>
              <a:spcBef>
                <a:spcPts val="1000"/>
              </a:spcBef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1)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Creating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dic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with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loops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2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)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Create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dic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with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dict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comp</a:t>
            </a:r>
            <a:endParaRPr sz="1800">
              <a:latin typeface="Times New Roman"/>
              <a:cs typeface="Times New Roman"/>
            </a:endParaRPr>
          </a:p>
          <a:p>
            <a:pPr marL="35560" marR="5080">
              <a:lnSpc>
                <a:spcPct val="146300"/>
              </a:lnSpc>
            </a:pPr>
            <a:r>
              <a:rPr sz="1800" dirty="0">
                <a:solidFill>
                  <a:srgbClr val="6199D7"/>
                </a:solidFill>
                <a:latin typeface="Times New Roman"/>
                <a:cs typeface="Times New Roman"/>
              </a:rPr>
              <a:t>#creating dict </a:t>
            </a:r>
            <a:r>
              <a:rPr sz="1800" spc="-5" dirty="0">
                <a:solidFill>
                  <a:srgbClr val="6199D7"/>
                </a:solidFill>
                <a:latin typeface="Times New Roman"/>
                <a:cs typeface="Times New Roman"/>
              </a:rPr>
              <a:t>with sorting </a:t>
            </a:r>
            <a:r>
              <a:rPr sz="1800" dirty="0">
                <a:solidFill>
                  <a:srgbClr val="6199D7"/>
                </a:solidFill>
                <a:latin typeface="Times New Roman"/>
                <a:cs typeface="Times New Roman"/>
              </a:rPr>
              <a:t>by keys using </a:t>
            </a:r>
            <a:r>
              <a:rPr sz="1800" spc="-5" dirty="0">
                <a:solidFill>
                  <a:srgbClr val="6199D7"/>
                </a:solidFill>
                <a:latin typeface="Times New Roman"/>
                <a:cs typeface="Times New Roman"/>
              </a:rPr>
              <a:t>sorted method with </a:t>
            </a:r>
            <a:r>
              <a:rPr sz="1800" dirty="0">
                <a:solidFill>
                  <a:srgbClr val="6199D7"/>
                </a:solidFill>
                <a:latin typeface="Times New Roman"/>
                <a:cs typeface="Times New Roman"/>
              </a:rPr>
              <a:t>a </a:t>
            </a:r>
            <a:r>
              <a:rPr sz="1800" spc="-5" dirty="0">
                <a:solidFill>
                  <a:srgbClr val="6199D7"/>
                </a:solidFill>
                <a:latin typeface="Times New Roman"/>
                <a:cs typeface="Times New Roman"/>
              </a:rPr>
              <a:t>and a.keys </a:t>
            </a:r>
            <a:r>
              <a:rPr sz="1800" spc="-434" dirty="0">
                <a:solidFill>
                  <a:srgbClr val="6199D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{1:"d",2:"z",5:"b",4:'a'}</a:t>
            </a:r>
            <a:endParaRPr sz="1800">
              <a:latin typeface="Times New Roman"/>
              <a:cs typeface="Times New Roman"/>
            </a:endParaRPr>
          </a:p>
          <a:p>
            <a:pPr marL="35560" marR="1169035">
              <a:lnSpc>
                <a:spcPct val="146300"/>
              </a:lnSpc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 =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{k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: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a.get(k,0)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for k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 sorted(a)}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#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try a.keys() instead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print(d)</a:t>
            </a:r>
            <a:endParaRPr sz="1800">
              <a:latin typeface="Times New Roman"/>
              <a:cs typeface="Times New Roman"/>
            </a:endParaRPr>
          </a:p>
          <a:p>
            <a:pPr marL="35560">
              <a:lnSpc>
                <a:spcPct val="100000"/>
              </a:lnSpc>
              <a:spcBef>
                <a:spcPts val="1575"/>
              </a:spcBef>
            </a:pPr>
            <a:r>
              <a:rPr sz="1800" spc="-5" dirty="0">
                <a:latin typeface="Courier New"/>
                <a:cs typeface="Courier New"/>
              </a:rPr>
              <a:t>{1: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'd',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2: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'z',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4: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'a',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5: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'b'}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1988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168DBA"/>
                </a:solidFill>
                <a:latin typeface="Times New Roman"/>
                <a:cs typeface="Times New Roman"/>
              </a:rPr>
              <a:t>Example</a:t>
            </a:r>
            <a:r>
              <a:rPr sz="3600" spc="-9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168DBA"/>
                </a:solidFill>
                <a:latin typeface="Times New Roman"/>
                <a:cs typeface="Times New Roman"/>
              </a:rPr>
              <a:t>2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354" y="2028342"/>
            <a:ext cx="6973570" cy="3764279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885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#sorting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  <a:tabLst>
                <a:tab pos="377825" algn="l"/>
              </a:tabLst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{1:"d",2:"z",5:"b",4:'a'}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785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print(sorted(a.items(),reverse=True))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  <a:tabLst>
                <a:tab pos="377825" algn="l"/>
              </a:tabLst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800" spc="-5" dirty="0">
                <a:latin typeface="Courier New"/>
                <a:cs typeface="Courier New"/>
              </a:rPr>
              <a:t>[(5,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'b'),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(4,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'a'),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(2,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'z'),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(1,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'd')]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  <a:tabLst>
                <a:tab pos="377825" algn="l"/>
              </a:tabLst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[5,4,2,1]</a:t>
            </a:r>
            <a:endParaRPr sz="1800">
              <a:latin typeface="Times New Roman"/>
              <a:cs typeface="Times New Roman"/>
            </a:endParaRPr>
          </a:p>
          <a:p>
            <a:pPr marL="35560">
              <a:lnSpc>
                <a:spcPct val="100000"/>
              </a:lnSpc>
              <a:spcBef>
                <a:spcPts val="780"/>
              </a:spcBef>
            </a:pP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#creating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 dict</a:t>
            </a:r>
            <a:r>
              <a:rPr sz="1800" b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with</a:t>
            </a:r>
            <a:r>
              <a:rPr sz="1800" b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reverse</a:t>
            </a:r>
            <a:r>
              <a:rPr sz="1800" b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sorting</a:t>
            </a:r>
            <a:r>
              <a:rPr sz="1800" b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by</a:t>
            </a:r>
            <a:r>
              <a:rPr sz="1800" b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items</a:t>
            </a:r>
            <a:r>
              <a:rPr sz="1800" b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i.e key</a:t>
            </a:r>
            <a:r>
              <a:rPr sz="1800" b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using</a:t>
            </a:r>
            <a:r>
              <a:rPr sz="1800" b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sorted</a:t>
            </a:r>
            <a:r>
              <a:rPr sz="1800" b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method</a:t>
            </a:r>
            <a:endParaRPr sz="1800">
              <a:latin typeface="Times New Roman"/>
              <a:cs typeface="Times New Roman"/>
            </a:endParaRPr>
          </a:p>
          <a:p>
            <a:pPr marL="35560">
              <a:lnSpc>
                <a:spcPct val="100000"/>
              </a:lnSpc>
              <a:spcBef>
                <a:spcPts val="785"/>
              </a:spcBef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{1:"d",2:"z",5:"b",4:'a'}</a:t>
            </a:r>
            <a:endParaRPr sz="1800">
              <a:latin typeface="Times New Roman"/>
              <a:cs typeface="Times New Roman"/>
            </a:endParaRPr>
          </a:p>
          <a:p>
            <a:pPr marL="35560" marR="2200275">
              <a:lnSpc>
                <a:spcPct val="136300"/>
              </a:lnSpc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{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k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: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a.get(k,0)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for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k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sorted(a,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reverse=True)}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print(d)</a:t>
            </a:r>
            <a:endParaRPr sz="1800">
              <a:latin typeface="Times New Roman"/>
              <a:cs typeface="Times New Roman"/>
            </a:endParaRPr>
          </a:p>
          <a:p>
            <a:pPr marL="35560">
              <a:lnSpc>
                <a:spcPct val="100000"/>
              </a:lnSpc>
              <a:spcBef>
                <a:spcPts val="785"/>
              </a:spcBef>
            </a:pPr>
            <a:r>
              <a:rPr sz="1800" spc="-5" dirty="0">
                <a:latin typeface="Courier New"/>
                <a:cs typeface="Courier New"/>
              </a:rPr>
              <a:t>{5: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'b',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4: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'a',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2: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'z',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1: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'd'}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86772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168DBA"/>
                </a:solidFill>
                <a:latin typeface="Times New Roman"/>
                <a:cs typeface="Times New Roman"/>
              </a:rPr>
              <a:t>Exercise </a:t>
            </a:r>
            <a:r>
              <a:rPr sz="3600" dirty="0">
                <a:solidFill>
                  <a:srgbClr val="168DBA"/>
                </a:solidFill>
                <a:latin typeface="Times New Roman"/>
                <a:cs typeface="Times New Roman"/>
              </a:rPr>
              <a:t>: </a:t>
            </a:r>
            <a:r>
              <a:rPr sz="3600" spc="-10" dirty="0">
                <a:solidFill>
                  <a:srgbClr val="168DBA"/>
                </a:solidFill>
                <a:latin typeface="Times New Roman"/>
                <a:cs typeface="Times New Roman"/>
              </a:rPr>
              <a:t>Create </a:t>
            </a:r>
            <a:r>
              <a:rPr sz="3600" dirty="0">
                <a:solidFill>
                  <a:srgbClr val="168DBA"/>
                </a:solidFill>
                <a:latin typeface="Times New Roman"/>
                <a:cs typeface="Times New Roman"/>
              </a:rPr>
              <a:t>dict using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sorting </a:t>
            </a:r>
            <a:r>
              <a:rPr sz="3600" spc="-10" dirty="0">
                <a:solidFill>
                  <a:srgbClr val="168DBA"/>
                </a:solidFill>
                <a:latin typeface="Times New Roman"/>
                <a:cs typeface="Times New Roman"/>
              </a:rPr>
              <a:t>method and </a:t>
            </a:r>
            <a:r>
              <a:rPr sz="3600" spc="-88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168DBA"/>
                </a:solidFill>
                <a:latin typeface="Times New Roman"/>
                <a:cs typeface="Times New Roman"/>
              </a:rPr>
              <a:t>dict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 comprehension.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354" y="2022855"/>
            <a:ext cx="8471535" cy="298196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1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print(sorted(a))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print(sorted(a.keys()))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print(sorted(a.values()))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print(sorted(a.items(),reverse=True))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print(sorted(a,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key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a.get))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#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sort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by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values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353535"/>
              </a:buClr>
              <a:buFont typeface="Lucida Sans Unicode"/>
              <a:buChar char="□"/>
            </a:pPr>
            <a:endParaRPr sz="2700">
              <a:latin typeface="Times New Roman"/>
              <a:cs typeface="Times New Roman"/>
            </a:endParaRPr>
          </a:p>
          <a:p>
            <a:pPr marL="378460" marR="5080" indent="-366395">
              <a:lnSpc>
                <a:spcPct val="100000"/>
              </a:lnSpc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For all above methods create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dict using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sorted method and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dict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comprehension? Without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dict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comprehension i.e with loops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1596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Exercise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354" y="2022855"/>
            <a:ext cx="4842510" cy="203200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1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Combine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values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two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dict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having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same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key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Concat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values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with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same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keys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list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dict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Merge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two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dict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with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diff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keys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Merge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two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dict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with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same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keys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Do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it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Lab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file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787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Sets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354" y="1492972"/>
            <a:ext cx="8091170" cy="190500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1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#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1.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sets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are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unordered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collection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items.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(No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indexing)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#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2.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All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elements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sets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are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unique.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(No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Duplicates)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#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3.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sets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are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mutable.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can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add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and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remove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elements.</a:t>
            </a:r>
            <a:endParaRPr sz="1800">
              <a:latin typeface="Times New Roman"/>
              <a:cs typeface="Times New Roman"/>
            </a:endParaRPr>
          </a:p>
          <a:p>
            <a:pPr marL="378460" marR="508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# 4. used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perform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mathematical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operations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like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union,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intersection and symmetric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difference.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2392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168DBA"/>
                </a:solidFill>
                <a:latin typeface="Times New Roman"/>
                <a:cs typeface="Times New Roman"/>
              </a:rPr>
              <a:t>Creating</a:t>
            </a:r>
            <a:r>
              <a:rPr sz="3600" spc="-9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sets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2237" y="2149855"/>
            <a:ext cx="1555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#</a:t>
            </a:r>
            <a:r>
              <a:rPr sz="1800" b="1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Creating</a:t>
            </a:r>
            <a:r>
              <a:rPr sz="1800" b="1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b="1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set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39354" y="2424176"/>
            <a:ext cx="163195" cy="203200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05137" y="2424176"/>
            <a:ext cx="3646804" cy="203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81685">
              <a:lnSpc>
                <a:spcPct val="146300"/>
              </a:lnSpc>
              <a:spcBef>
                <a:spcPts val="100"/>
              </a:spcBef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s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{1,2,3}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#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contain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only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keys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print(type(s))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print(s)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46300"/>
              </a:lnSpc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s1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set([3,4,5])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#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creating set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uisng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list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print(s1)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39354" y="4430775"/>
            <a:ext cx="4456430" cy="82804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1100"/>
              </a:spcBef>
            </a:pP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#</a:t>
            </a:r>
            <a:r>
              <a:rPr sz="1800" b="1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indexing:</a:t>
            </a:r>
            <a:r>
              <a:rPr sz="1800" b="1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unordered,</a:t>
            </a:r>
            <a:r>
              <a:rPr sz="1800" b="1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they</a:t>
            </a:r>
            <a:r>
              <a:rPr sz="1800" b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have</a:t>
            </a:r>
            <a:r>
              <a:rPr sz="1800" b="1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no</a:t>
            </a:r>
            <a:r>
              <a:rPr sz="1800" b="1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indexing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77825" algn="l"/>
              </a:tabLst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s[1]</a:t>
            </a:r>
            <a:r>
              <a:rPr sz="18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#</a:t>
            </a:r>
            <a:r>
              <a:rPr sz="18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error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3132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Adding</a:t>
            </a:r>
            <a:r>
              <a:rPr sz="3600" spc="-9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elements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354" y="2022855"/>
            <a:ext cx="4641850" cy="283464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1100"/>
              </a:spcBef>
            </a:pP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#</a:t>
            </a:r>
            <a:r>
              <a:rPr sz="1800" b="1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adding</a:t>
            </a:r>
            <a:r>
              <a:rPr sz="1800" b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elements</a:t>
            </a:r>
            <a:r>
              <a:rPr sz="1800" b="1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:</a:t>
            </a:r>
            <a:r>
              <a:rPr sz="1800" b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sets</a:t>
            </a:r>
            <a:r>
              <a:rPr sz="1800" b="1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are</a:t>
            </a:r>
            <a:r>
              <a:rPr sz="1800" b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mutable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print(s)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s.add(4)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#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adds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single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element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set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print(s)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s.update([5,6,7])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#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multiple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elements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set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print(s)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77825" algn="l"/>
              </a:tabLst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s.update([8,9],</a:t>
            </a:r>
            <a:r>
              <a:rPr sz="1800" spc="-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{10,11,12})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5281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168DBA"/>
                </a:solidFill>
                <a:latin typeface="Times New Roman"/>
                <a:cs typeface="Times New Roman"/>
              </a:rPr>
              <a:t>Removing</a:t>
            </a:r>
            <a:r>
              <a:rPr sz="3600" spc="-3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168DBA"/>
                </a:solidFill>
                <a:latin typeface="Times New Roman"/>
                <a:cs typeface="Times New Roman"/>
              </a:rPr>
              <a:t>elements</a:t>
            </a:r>
            <a:r>
              <a:rPr sz="3600" spc="-3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from</a:t>
            </a:r>
            <a:r>
              <a:rPr sz="3600" spc="-2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set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354" y="2022855"/>
            <a:ext cx="7986395" cy="203200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1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s.remove(4)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---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removes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element.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if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element/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key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is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not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present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gives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error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S.discard(4)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---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removes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element.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if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element/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key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is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not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present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does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not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give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error.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s.pop()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#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removes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one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element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randomly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s.clear()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–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removes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all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elements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set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del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s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#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deletes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entire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set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6444" y="685800"/>
            <a:ext cx="5290837" cy="37782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807325" y="949705"/>
            <a:ext cx="33762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Click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Download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Python</a:t>
            </a:r>
            <a:endParaRPr sz="1800">
              <a:latin typeface="Times New Roman"/>
              <a:cs typeface="Times New Roman"/>
            </a:endParaRPr>
          </a:p>
          <a:p>
            <a:pPr marL="12700" marR="137795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3.9.6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button.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following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pop-up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window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titled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Opening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Times New Roman"/>
                <a:cs typeface="Times New Roman"/>
              </a:rPr>
              <a:t>python-3.96-amd64.exe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will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appear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34300" y="2587625"/>
            <a:ext cx="4133849" cy="18764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9044" y="4701923"/>
            <a:ext cx="105346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Click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Save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File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button.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file named </a:t>
            </a:r>
            <a:r>
              <a:rPr sz="1800" b="1" spc="-5" dirty="0">
                <a:latin typeface="Times New Roman"/>
                <a:cs typeface="Times New Roman"/>
              </a:rPr>
              <a:t>python-3.9.6-amd64.exe </a:t>
            </a:r>
            <a:r>
              <a:rPr sz="1800" spc="-5" dirty="0">
                <a:latin typeface="Times New Roman"/>
                <a:cs typeface="Times New Roman"/>
              </a:rPr>
              <a:t>should start </a:t>
            </a:r>
            <a:r>
              <a:rPr sz="1800" dirty="0">
                <a:latin typeface="Times New Roman"/>
                <a:cs typeface="Times New Roman"/>
              </a:rPr>
              <a:t>downloading </a:t>
            </a:r>
            <a:r>
              <a:rPr sz="1800" spc="-5" dirty="0">
                <a:latin typeface="Times New Roman"/>
                <a:cs typeface="Times New Roman"/>
              </a:rPr>
              <a:t>into </a:t>
            </a:r>
            <a:r>
              <a:rPr sz="1800" dirty="0">
                <a:latin typeface="Times New Roman"/>
                <a:cs typeface="Times New Roman"/>
              </a:rPr>
              <a:t>your </a:t>
            </a:r>
            <a:r>
              <a:rPr sz="1800" spc="-5" dirty="0">
                <a:latin typeface="Times New Roman"/>
                <a:cs typeface="Times New Roman"/>
              </a:rPr>
              <a:t>standard </a:t>
            </a:r>
            <a:r>
              <a:rPr sz="1800" dirty="0">
                <a:latin typeface="Times New Roman"/>
                <a:cs typeface="Times New Roman"/>
              </a:rPr>
              <a:t>download folder. </a:t>
            </a:r>
            <a:r>
              <a:rPr sz="1800" spc="-5" dirty="0">
                <a:latin typeface="Times New Roman"/>
                <a:cs typeface="Times New Roman"/>
              </a:rPr>
              <a:t>This </a:t>
            </a:r>
            <a:r>
              <a:rPr sz="1800" dirty="0">
                <a:latin typeface="Times New Roman"/>
                <a:cs typeface="Times New Roman"/>
              </a:rPr>
              <a:t>file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about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25 </a:t>
            </a:r>
            <a:r>
              <a:rPr sz="1800" spc="-5" dirty="0">
                <a:latin typeface="Times New Roman"/>
                <a:cs typeface="Times New Roman"/>
              </a:rPr>
              <a:t>Mb so it might take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while to </a:t>
            </a:r>
            <a:r>
              <a:rPr sz="1800" dirty="0">
                <a:latin typeface="Times New Roman"/>
                <a:cs typeface="Times New Roman"/>
              </a:rPr>
              <a:t>download fully </a:t>
            </a:r>
            <a:r>
              <a:rPr sz="1800" spc="-5" dirty="0">
                <a:latin typeface="Times New Roman"/>
                <a:cs typeface="Times New Roman"/>
              </a:rPr>
              <a:t>if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you </a:t>
            </a:r>
            <a:r>
              <a:rPr sz="1800" spc="-5" dirty="0">
                <a:latin typeface="Times New Roman"/>
                <a:cs typeface="Times New Roman"/>
              </a:rPr>
              <a:t>are </a:t>
            </a:r>
            <a:r>
              <a:rPr sz="1800" dirty="0">
                <a:latin typeface="Times New Roman"/>
                <a:cs typeface="Times New Roman"/>
              </a:rPr>
              <a:t>on a</a:t>
            </a:r>
            <a:r>
              <a:rPr sz="1800" spc="-5" dirty="0">
                <a:latin typeface="Times New Roman"/>
                <a:cs typeface="Times New Roman"/>
              </a:rPr>
              <a:t> slow internet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connection.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2237" y="631221"/>
            <a:ext cx="5396230" cy="523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set</a:t>
            </a:r>
            <a:r>
              <a:rPr sz="3600" spc="-5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168DBA"/>
                </a:solidFill>
                <a:latin typeface="Times New Roman"/>
                <a:cs typeface="Times New Roman"/>
              </a:rPr>
              <a:t>operations</a:t>
            </a:r>
            <a:endParaRPr sz="3600">
              <a:latin typeface="Times New Roman"/>
              <a:cs typeface="Times New Roman"/>
            </a:endParaRPr>
          </a:p>
          <a:p>
            <a:pPr marL="12700" marR="5080">
              <a:lnSpc>
                <a:spcPct val="146300"/>
              </a:lnSpc>
              <a:spcBef>
                <a:spcPts val="1180"/>
              </a:spcBef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#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set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operations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: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union,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intersection,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symmetric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difference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s1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{1,2,3,4,5}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s2</a:t>
            </a:r>
            <a:r>
              <a:rPr sz="1800" spc="-5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{3,4,5,6,7}</a:t>
            </a:r>
            <a:endParaRPr sz="1800">
              <a:latin typeface="Times New Roman"/>
              <a:cs typeface="Times New Roman"/>
            </a:endParaRPr>
          </a:p>
          <a:p>
            <a:pPr marL="12700" marR="560070">
              <a:lnSpc>
                <a:spcPct val="146300"/>
              </a:lnSpc>
            </a:pP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#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union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- all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elements in s1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and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s2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(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no duplicates) </a:t>
            </a:r>
            <a:r>
              <a:rPr sz="1800" b="1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print(s1 |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s2)</a:t>
            </a:r>
            <a:r>
              <a:rPr sz="1800" spc="44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# using or operation </a:t>
            </a:r>
            <a:r>
              <a:rPr sz="18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print(s1.union(s2))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#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using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union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method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1800" spc="-5" dirty="0">
                <a:latin typeface="Courier New"/>
                <a:cs typeface="Courier New"/>
              </a:rPr>
              <a:t>{1,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2,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3,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4,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5,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6,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7}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#</a:t>
            </a:r>
            <a:r>
              <a:rPr sz="1800" b="1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intersection</a:t>
            </a:r>
            <a:r>
              <a:rPr sz="1800" b="1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--</a:t>
            </a:r>
            <a:r>
              <a:rPr sz="1800" b="1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only</a:t>
            </a:r>
            <a:r>
              <a:rPr sz="1800" b="1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comman</a:t>
            </a:r>
            <a:r>
              <a:rPr sz="1800" b="1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elements</a:t>
            </a:r>
            <a:endParaRPr sz="1800">
              <a:latin typeface="Times New Roman"/>
              <a:cs typeface="Times New Roman"/>
            </a:endParaRPr>
          </a:p>
          <a:p>
            <a:pPr marL="12700" marR="524510">
              <a:lnSpc>
                <a:spcPct val="146300"/>
              </a:lnSpc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print(s1 &amp;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s2)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 # using &amp; operation </a:t>
            </a:r>
            <a:r>
              <a:rPr sz="18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print(s1.intersection(s2))</a:t>
            </a:r>
            <a:r>
              <a:rPr sz="18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#</a:t>
            </a:r>
            <a:r>
              <a:rPr sz="18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using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intersection</a:t>
            </a:r>
            <a:r>
              <a:rPr sz="18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method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spc="-5" dirty="0">
                <a:latin typeface="Courier New"/>
                <a:cs typeface="Courier New"/>
              </a:rPr>
              <a:t>{3,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4,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5}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2237" y="633050"/>
            <a:ext cx="8683625" cy="52247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40"/>
              </a:spcBef>
            </a:pPr>
            <a:r>
              <a:rPr sz="3200" spc="10" dirty="0">
                <a:solidFill>
                  <a:srgbClr val="168DBA"/>
                </a:solidFill>
                <a:latin typeface="Times New Roman"/>
                <a:cs typeface="Times New Roman"/>
              </a:rPr>
              <a:t>contd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15"/>
              </a:spcBef>
            </a:pP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#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 set</a:t>
            </a:r>
            <a:r>
              <a:rPr sz="1800" b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difference</a:t>
            </a:r>
            <a:r>
              <a:rPr sz="1800" b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: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set</a:t>
            </a:r>
            <a:r>
              <a:rPr sz="1800" b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 elements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that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are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only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in</a:t>
            </a:r>
            <a:r>
              <a:rPr sz="1800" b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s1</a:t>
            </a:r>
            <a:r>
              <a:rPr sz="1800" b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but not</a:t>
            </a:r>
            <a:r>
              <a:rPr sz="1800" b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in</a:t>
            </a:r>
            <a:r>
              <a:rPr sz="1800" b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s2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print(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s1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-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s2)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#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using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minus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operation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print(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s1.difference(s2))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#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using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difference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method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800" spc="-5" dirty="0">
                <a:latin typeface="Courier New"/>
                <a:cs typeface="Courier New"/>
              </a:rPr>
              <a:t>{1,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2}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50"/>
              </a:lnSpc>
              <a:spcBef>
                <a:spcPts val="915"/>
              </a:spcBef>
            </a:pP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#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 symmetric</a:t>
            </a:r>
            <a:r>
              <a:rPr sz="1800" b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difference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: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 Elements present</a:t>
            </a:r>
            <a:r>
              <a:rPr sz="1800" b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in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b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and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B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 but</a:t>
            </a:r>
            <a:r>
              <a:rPr sz="1800" b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not in</a:t>
            </a:r>
            <a:r>
              <a:rPr sz="1800" b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both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them ,i.e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(A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U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 B)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050"/>
              </a:lnSpc>
            </a:pP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-</a:t>
            </a:r>
            <a:r>
              <a:rPr sz="1800" b="1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(A</a:t>
            </a:r>
            <a:r>
              <a:rPr sz="1800" b="1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inter</a:t>
            </a:r>
            <a:r>
              <a:rPr sz="1800" b="1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B)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print(s1</a:t>
            </a:r>
            <a:r>
              <a:rPr sz="18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^</a:t>
            </a:r>
            <a:r>
              <a:rPr sz="18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s2)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print(</a:t>
            </a:r>
            <a:r>
              <a:rPr sz="1800" spc="-4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s1.symmetric_difference(s2))</a:t>
            </a:r>
            <a:endParaRPr sz="1800">
              <a:latin typeface="Times New Roman"/>
              <a:cs typeface="Times New Roman"/>
            </a:endParaRPr>
          </a:p>
          <a:p>
            <a:pPr marL="12700" marR="7016750">
              <a:lnSpc>
                <a:spcPct val="139300"/>
              </a:lnSpc>
              <a:spcBef>
                <a:spcPts val="450"/>
              </a:spcBef>
            </a:pPr>
            <a:r>
              <a:rPr sz="1800" spc="-5" dirty="0">
                <a:latin typeface="Courier New"/>
                <a:cs typeface="Courier New"/>
              </a:rPr>
              <a:t>{1,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2,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6,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7}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x</a:t>
            </a:r>
            <a:r>
              <a:rPr sz="1800" spc="4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{'a','b','c','d'}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 y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{'c','d'}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print(y.issubset(x))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#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if</a:t>
            </a:r>
            <a:r>
              <a:rPr sz="1800" b="1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y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 is</a:t>
            </a:r>
            <a:r>
              <a:rPr sz="1800" b="1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in</a:t>
            </a:r>
            <a:r>
              <a:rPr sz="1800" b="1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x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 return</a:t>
            </a:r>
            <a:r>
              <a:rPr sz="1800" b="1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true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19805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Frozensets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354" y="2022855"/>
            <a:ext cx="8190865" cy="230632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1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#</a:t>
            </a:r>
            <a:r>
              <a:rPr sz="1800" spc="-4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immutable</a:t>
            </a:r>
            <a:endParaRPr sz="1800">
              <a:latin typeface="Times New Roman"/>
              <a:cs typeface="Times New Roman"/>
            </a:endParaRPr>
          </a:p>
          <a:p>
            <a:pPr marL="378460" marR="508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#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sets cannot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be used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key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dict, but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we can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use frozen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sets as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key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dict.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Sets are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unhashable.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Supports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union,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intersection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and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other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operations.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#</a:t>
            </a:r>
            <a:r>
              <a:rPr sz="18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create</a:t>
            </a:r>
            <a:r>
              <a:rPr sz="18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frozenset()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77825" algn="l"/>
              </a:tabLst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s3</a:t>
            </a:r>
            <a:r>
              <a:rPr sz="18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frozenset([1,2,3,4])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85047" y="631221"/>
            <a:ext cx="7859395" cy="4358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6440" algn="ctr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168DBA"/>
                </a:solidFill>
                <a:latin typeface="Times New Roman"/>
                <a:cs typeface="Times New Roman"/>
              </a:rPr>
              <a:t>Linear</a:t>
            </a:r>
            <a:r>
              <a:rPr sz="3600" spc="-3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Search</a:t>
            </a:r>
            <a:r>
              <a:rPr sz="3600" spc="-2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(Optional</a:t>
            </a:r>
            <a:r>
              <a:rPr sz="3600" spc="-2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Reading)</a:t>
            </a:r>
            <a:endParaRPr sz="3600">
              <a:latin typeface="Times New Roman"/>
              <a:cs typeface="Times New Roman"/>
            </a:endParaRPr>
          </a:p>
          <a:p>
            <a:pPr marL="378460" marR="5080" indent="-366395">
              <a:lnSpc>
                <a:spcPct val="100000"/>
              </a:lnSpc>
              <a:spcBef>
                <a:spcPts val="2465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Linear search is the simplest searching algorithm that searches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for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 element in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list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 sequential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order.</a:t>
            </a:r>
            <a:endParaRPr sz="18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</a:pP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Given:</a:t>
            </a:r>
            <a:r>
              <a:rPr sz="1800" b="1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Array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and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target_value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be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searched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If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target_value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found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,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index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location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else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-1.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Arial"/>
              <a:buChar char="□"/>
              <a:tabLst>
                <a:tab pos="377825" algn="l"/>
                <a:tab pos="379095" algn="l"/>
              </a:tabLst>
            </a:pP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Linear</a:t>
            </a:r>
            <a:r>
              <a:rPr sz="1800" b="1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Search</a:t>
            </a:r>
            <a:r>
              <a:rPr sz="1800" b="1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Algorithm:</a:t>
            </a:r>
            <a:endParaRPr sz="1800">
              <a:latin typeface="Times New Roman"/>
              <a:cs typeface="Times New Roman"/>
            </a:endParaRPr>
          </a:p>
          <a:p>
            <a:pPr marL="835660" lvl="1" indent="-394335">
              <a:lnSpc>
                <a:spcPct val="100000"/>
              </a:lnSpc>
              <a:spcBef>
                <a:spcPts val="1010"/>
              </a:spcBef>
              <a:buClr>
                <a:srgbClr val="353535"/>
              </a:buClr>
              <a:buAutoNum type="arabicPeriod"/>
              <a:tabLst>
                <a:tab pos="835025" algn="l"/>
                <a:tab pos="836294" algn="l"/>
              </a:tabLst>
            </a:pP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Traverse</a:t>
            </a:r>
            <a:r>
              <a:rPr sz="16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6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given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list</a:t>
            </a:r>
            <a:r>
              <a:rPr sz="16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using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6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loop.</a:t>
            </a:r>
            <a:endParaRPr sz="1600">
              <a:latin typeface="Times New Roman"/>
              <a:cs typeface="Times New Roman"/>
            </a:endParaRPr>
          </a:p>
          <a:p>
            <a:pPr marL="835660" marR="820419" lvl="1" indent="-393700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AutoNum type="arabicPeriod"/>
              <a:tabLst>
                <a:tab pos="835025" algn="l"/>
                <a:tab pos="836294" algn="l"/>
              </a:tabLst>
            </a:pP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In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every iteration, compare the </a:t>
            </a:r>
            <a:r>
              <a:rPr sz="1600" b="1" dirty="0">
                <a:solidFill>
                  <a:srgbClr val="3E3E3E"/>
                </a:solidFill>
                <a:latin typeface="Times New Roman"/>
                <a:cs typeface="Times New Roman"/>
              </a:rPr>
              <a:t>targetValue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with the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value of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element in </a:t>
            </a:r>
            <a:r>
              <a:rPr sz="1600" spc="-38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list in the current iteration.</a:t>
            </a:r>
            <a:endParaRPr sz="1600">
              <a:latin typeface="Times New Roman"/>
              <a:cs typeface="Times New Roman"/>
            </a:endParaRPr>
          </a:p>
          <a:p>
            <a:pPr marL="1009015" lvl="2" indent="-173990">
              <a:lnSpc>
                <a:spcPct val="100000"/>
              </a:lnSpc>
              <a:buChar char="○"/>
              <a:tabLst>
                <a:tab pos="1009650" algn="l"/>
              </a:tabLst>
            </a:pP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If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values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 match,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print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current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index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list.</a:t>
            </a:r>
            <a:endParaRPr sz="1600">
              <a:latin typeface="Times New Roman"/>
              <a:cs typeface="Times New Roman"/>
            </a:endParaRPr>
          </a:p>
          <a:p>
            <a:pPr marL="1009015" lvl="2" indent="-173990">
              <a:lnSpc>
                <a:spcPct val="100000"/>
              </a:lnSpc>
              <a:buChar char="○"/>
              <a:tabLst>
                <a:tab pos="1009650" algn="l"/>
              </a:tabLst>
            </a:pP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If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values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do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not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 match,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move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on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 to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next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 list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element.</a:t>
            </a:r>
            <a:endParaRPr sz="1600">
              <a:latin typeface="Times New Roman"/>
              <a:cs typeface="Times New Roman"/>
            </a:endParaRPr>
          </a:p>
          <a:p>
            <a:pPr marL="835660" lvl="1" indent="-39433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AutoNum type="arabicPeriod"/>
              <a:tabLst>
                <a:tab pos="835025" algn="l"/>
                <a:tab pos="836294" algn="l"/>
              </a:tabLst>
            </a:pP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If</a:t>
            </a:r>
            <a:r>
              <a:rPr sz="16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no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match</a:t>
            </a:r>
            <a:r>
              <a:rPr sz="16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is</a:t>
            </a:r>
            <a:r>
              <a:rPr sz="16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found,</a:t>
            </a:r>
            <a:r>
              <a:rPr sz="16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print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-1.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39354" y="631221"/>
            <a:ext cx="8644890" cy="5160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168DBA"/>
                </a:solidFill>
                <a:latin typeface="Times New Roman"/>
                <a:cs typeface="Times New Roman"/>
              </a:rPr>
              <a:t>Linear</a:t>
            </a:r>
            <a:r>
              <a:rPr sz="3600" spc="-3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Search</a:t>
            </a:r>
            <a:r>
              <a:rPr sz="3600" spc="-2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168DBA"/>
                </a:solidFill>
                <a:latin typeface="Times New Roman"/>
                <a:cs typeface="Times New Roman"/>
              </a:rPr>
              <a:t>Code</a:t>
            </a:r>
            <a:r>
              <a:rPr sz="3600" spc="-3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168DBA"/>
                </a:solidFill>
                <a:latin typeface="Times New Roman"/>
                <a:cs typeface="Times New Roman"/>
              </a:rPr>
              <a:t>(python)</a:t>
            </a:r>
            <a:endParaRPr sz="3600">
              <a:latin typeface="Times New Roman"/>
              <a:cs typeface="Times New Roman"/>
            </a:endParaRPr>
          </a:p>
          <a:p>
            <a:pPr marL="35560" marR="6949440">
              <a:lnSpc>
                <a:spcPct val="146300"/>
              </a:lnSpc>
              <a:spcBef>
                <a:spcPts val="915"/>
              </a:spcBef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val_found</a:t>
            </a:r>
            <a:r>
              <a:rPr sz="1800" spc="-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5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False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for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x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list1: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If</a:t>
            </a:r>
            <a:r>
              <a:rPr sz="18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x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==</a:t>
            </a:r>
            <a:r>
              <a:rPr sz="18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target_value:</a:t>
            </a:r>
            <a:endParaRPr sz="1800">
              <a:latin typeface="Times New Roman"/>
              <a:cs typeface="Times New Roman"/>
            </a:endParaRPr>
          </a:p>
          <a:p>
            <a:pPr marL="778510" lvl="1" indent="-306705">
              <a:lnSpc>
                <a:spcPct val="100000"/>
              </a:lnSpc>
              <a:spcBef>
                <a:spcPts val="1005"/>
              </a:spcBef>
              <a:buClr>
                <a:srgbClr val="353535"/>
              </a:buClr>
              <a:buFont typeface="Lucida Sans Unicode"/>
              <a:buChar char="□"/>
              <a:tabLst>
                <a:tab pos="777875" algn="l"/>
                <a:tab pos="779145" algn="l"/>
              </a:tabLst>
            </a:pP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print(list1.index(x))</a:t>
            </a:r>
            <a:endParaRPr sz="1600">
              <a:latin typeface="Times New Roman"/>
              <a:cs typeface="Times New Roman"/>
            </a:endParaRPr>
          </a:p>
          <a:p>
            <a:pPr marL="778510" lvl="1" indent="-30670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777875" algn="l"/>
                <a:tab pos="779145" algn="l"/>
              </a:tabLst>
            </a:pP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val_found</a:t>
            </a:r>
            <a:r>
              <a:rPr sz="16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6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True</a:t>
            </a:r>
            <a:endParaRPr sz="1600">
              <a:latin typeface="Times New Roman"/>
              <a:cs typeface="Times New Roman"/>
            </a:endParaRPr>
          </a:p>
          <a:p>
            <a:pPr marL="778510" lvl="1" indent="-30670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777875" algn="l"/>
                <a:tab pos="779145" algn="l"/>
              </a:tabLst>
            </a:pP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break;</a:t>
            </a:r>
            <a:endParaRPr sz="1600">
              <a:latin typeface="Times New Roman"/>
              <a:cs typeface="Times New Roman"/>
            </a:endParaRPr>
          </a:p>
          <a:p>
            <a:pPr marL="492759" marR="6504305" indent="-400050">
              <a:lnSpc>
                <a:spcPts val="3160"/>
              </a:lnSpc>
              <a:spcBef>
                <a:spcPts val="265"/>
              </a:spcBef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if</a:t>
            </a:r>
            <a:r>
              <a:rPr sz="18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val_found</a:t>
            </a:r>
            <a:r>
              <a:rPr sz="18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==</a:t>
            </a:r>
            <a:r>
              <a:rPr sz="18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False: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print(-1)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92710" marR="5080">
              <a:lnSpc>
                <a:spcPct val="100000"/>
              </a:lnSpc>
              <a:spcBef>
                <a:spcPts val="1590"/>
              </a:spcBef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#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Write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 program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 take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user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input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comma separated list and the target_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value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be </a:t>
            </a:r>
            <a:r>
              <a:rPr sz="18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searched. Use linear search algorithm to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find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index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target_value if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found, otherwise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-1.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Use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functions.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39354" y="631221"/>
            <a:ext cx="8575040" cy="200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168DBA"/>
                </a:solidFill>
                <a:latin typeface="Times New Roman"/>
                <a:cs typeface="Times New Roman"/>
              </a:rPr>
              <a:t>Binary</a:t>
            </a:r>
            <a:r>
              <a:rPr sz="3600" spc="-5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Search</a:t>
            </a:r>
            <a:endParaRPr sz="3600">
              <a:latin typeface="Times New Roman"/>
              <a:cs typeface="Times New Roman"/>
            </a:endParaRPr>
          </a:p>
          <a:p>
            <a:pPr marL="378460" marR="5080" indent="-366395" algn="just">
              <a:lnSpc>
                <a:spcPct val="100000"/>
              </a:lnSpc>
              <a:spcBef>
                <a:spcPts val="2635"/>
              </a:spcBef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</a:t>
            </a:r>
            <a:r>
              <a:rPr sz="1800" spc="-350" dirty="0">
                <a:solidFill>
                  <a:srgbClr val="35353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Given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sorted array/list. Find the mid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array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using (start +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end)/2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(integer division),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compare the element at mid with the target_value, if target is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greater,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then change start to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mid, if target is smaller change end to mid, and again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find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mid. Keep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doing until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target is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 found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or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array/list is exhausted.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6010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168DBA"/>
                </a:solidFill>
                <a:latin typeface="Times New Roman"/>
                <a:cs typeface="Times New Roman"/>
              </a:rPr>
              <a:t>Learn</a:t>
            </a:r>
            <a:r>
              <a:rPr sz="3600" spc="-3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168DBA"/>
                </a:solidFill>
                <a:latin typeface="Times New Roman"/>
                <a:cs typeface="Times New Roman"/>
              </a:rPr>
              <a:t>and</a:t>
            </a:r>
            <a:r>
              <a:rPr sz="3600" spc="-2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Make</a:t>
            </a:r>
            <a:r>
              <a:rPr sz="3600" spc="-2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Python</a:t>
            </a:r>
            <a:r>
              <a:rPr sz="3600" spc="-2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Projects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354" y="2022855"/>
            <a:ext cx="8429625" cy="82804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1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u="heavy" dirty="0">
                <a:solidFill>
                  <a:srgbClr val="2DA0F1"/>
                </a:solidFill>
                <a:uFill>
                  <a:solidFill>
                    <a:srgbClr val="2DA0F1"/>
                  </a:solidFill>
                </a:uFill>
                <a:latin typeface="Times New Roman"/>
                <a:cs typeface="Times New Roman"/>
                <a:hlinkClick r:id="rId2"/>
              </a:rPr>
              <a:t>https://www.datacamp.com/community/tutorials/simplifying-sentiment-analysis-python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  <a:hlinkClick r:id="rId3"/>
              </a:rPr>
              <a:t>https://www.datacamp.com/community/tutorials/building-a-chatbot-using-chatterbot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0062" y="2960914"/>
            <a:ext cx="6343649" cy="389708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36154" y="437170"/>
            <a:ext cx="9297035" cy="5424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652780" indent="-366395">
              <a:lnSpc>
                <a:spcPct val="100000"/>
              </a:lnSpc>
              <a:spcBef>
                <a:spcPts val="1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Move this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file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more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permanent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location, so that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you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can install Python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(and reinstall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it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easily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later, if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necessary).</a:t>
            </a:r>
            <a:endParaRPr sz="1800">
              <a:latin typeface="Times New Roman"/>
              <a:cs typeface="Times New Roman"/>
            </a:endParaRPr>
          </a:p>
          <a:p>
            <a:pPr marL="378460" marR="71374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Feel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free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 explore this webpage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further;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if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you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want to just continue the installation,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you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can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terminate the tab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browsing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this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webpage.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Start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Installing</a:t>
            </a:r>
            <a:r>
              <a:rPr sz="1800" b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instructions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directly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below.</a:t>
            </a:r>
            <a:endParaRPr sz="1800">
              <a:latin typeface="Times New Roman"/>
              <a:cs typeface="Times New Roman"/>
            </a:endParaRPr>
          </a:p>
          <a:p>
            <a:pPr marL="378460" marR="77978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Double-click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icon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labeling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file</a:t>
            </a:r>
            <a:r>
              <a:rPr sz="1800" spc="5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python-3.9.6-amd64.exe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.A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Python</a:t>
            </a:r>
            <a:r>
              <a:rPr sz="1800" b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3.9.6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(64-bit) </a:t>
            </a:r>
            <a:r>
              <a:rPr sz="1800" b="1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Setup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pop-up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window will appear.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Times New Roman"/>
              <a:cs typeface="Times New Roman"/>
            </a:endParaRPr>
          </a:p>
          <a:p>
            <a:pPr marL="4601845" marR="508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Ensure that </a:t>
            </a:r>
            <a:r>
              <a:rPr sz="1800" b="1" spc="-5" dirty="0">
                <a:latin typeface="Times New Roman"/>
                <a:cs typeface="Times New Roman"/>
              </a:rPr>
              <a:t>both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b="1" spc="-5" dirty="0">
                <a:latin typeface="Times New Roman"/>
                <a:cs typeface="Times New Roman"/>
              </a:rPr>
              <a:t>Install launcher </a:t>
            </a:r>
            <a:r>
              <a:rPr sz="1800" b="1" dirty="0">
                <a:latin typeface="Times New Roman"/>
                <a:cs typeface="Times New Roman"/>
              </a:rPr>
              <a:t>for all </a:t>
            </a:r>
            <a:r>
              <a:rPr sz="1800" b="1" spc="-5" dirty="0">
                <a:latin typeface="Times New Roman"/>
                <a:cs typeface="Times New Roman"/>
              </a:rPr>
              <a:t>users </a:t>
            </a:r>
            <a:r>
              <a:rPr sz="1800" b="1" spc="-434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(recommended) </a:t>
            </a:r>
            <a:r>
              <a:rPr sz="1800" spc="-5" dirty="0">
                <a:latin typeface="Times New Roman"/>
                <a:cs typeface="Times New Roman"/>
              </a:rPr>
              <a:t>and the </a:t>
            </a:r>
            <a:r>
              <a:rPr sz="1800" b="1" spc="-5" dirty="0">
                <a:latin typeface="Times New Roman"/>
                <a:cs typeface="Times New Roman"/>
              </a:rPr>
              <a:t>Add Python </a:t>
            </a:r>
            <a:r>
              <a:rPr sz="1800" b="1" dirty="0">
                <a:latin typeface="Times New Roman"/>
                <a:cs typeface="Times New Roman"/>
              </a:rPr>
              <a:t>3.9 to 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PATH </a:t>
            </a:r>
            <a:r>
              <a:rPr sz="1800" spc="-5" dirty="0">
                <a:latin typeface="Times New Roman"/>
                <a:cs typeface="Times New Roman"/>
              </a:rPr>
              <a:t>checkboxes at the </a:t>
            </a:r>
            <a:r>
              <a:rPr sz="1800" dirty="0">
                <a:latin typeface="Times New Roman"/>
                <a:cs typeface="Times New Roman"/>
              </a:rPr>
              <a:t>bottom </a:t>
            </a:r>
            <a:r>
              <a:rPr sz="1800" spc="-5" dirty="0">
                <a:latin typeface="Times New Roman"/>
                <a:cs typeface="Times New Roman"/>
              </a:rPr>
              <a:t>are checked: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typically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only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first</a:t>
            </a:r>
            <a:r>
              <a:rPr sz="1800" spc="-5" dirty="0">
                <a:latin typeface="Times New Roman"/>
                <a:cs typeface="Times New Roman"/>
              </a:rPr>
              <a:t> is checked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default.</a:t>
            </a:r>
            <a:endParaRPr sz="1800">
              <a:latin typeface="Times New Roman"/>
              <a:cs typeface="Times New Roman"/>
            </a:endParaRPr>
          </a:p>
          <a:p>
            <a:pPr marL="4601845" marR="28638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Python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Installer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finds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earlier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version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Python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installed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your</a:t>
            </a:r>
            <a:r>
              <a:rPr sz="1800" spc="-5" dirty="0">
                <a:latin typeface="Times New Roman"/>
                <a:cs typeface="Times New Roman"/>
              </a:rPr>
              <a:t> computer,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Install 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Now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message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instead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appear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Upgrade 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Now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(and</a:t>
            </a:r>
            <a:r>
              <a:rPr sz="1800" spc="-5" dirty="0">
                <a:latin typeface="Times New Roman"/>
                <a:cs typeface="Times New Roman"/>
              </a:rPr>
              <a:t> 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checkboxes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will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</a:t>
            </a:r>
            <a:r>
              <a:rPr sz="1800" spc="-5" dirty="0">
                <a:latin typeface="Times New Roman"/>
                <a:cs typeface="Times New Roman"/>
              </a:rPr>
              <a:t> appear).</a:t>
            </a:r>
            <a:endParaRPr sz="1800">
              <a:latin typeface="Times New Roman"/>
              <a:cs typeface="Times New Roman"/>
            </a:endParaRPr>
          </a:p>
          <a:p>
            <a:pPr marL="4601845" marR="483234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Highlight the </a:t>
            </a:r>
            <a:r>
              <a:rPr sz="1800" b="1" spc="-5" dirty="0">
                <a:latin typeface="Times New Roman"/>
                <a:cs typeface="Times New Roman"/>
              </a:rPr>
              <a:t>Install Now </a:t>
            </a:r>
            <a:r>
              <a:rPr sz="1800" dirty="0">
                <a:latin typeface="Times New Roman"/>
                <a:cs typeface="Times New Roman"/>
              </a:rPr>
              <a:t>(or </a:t>
            </a:r>
            <a:r>
              <a:rPr sz="1800" b="1" spc="-5" dirty="0">
                <a:latin typeface="Times New Roman"/>
                <a:cs typeface="Times New Roman"/>
              </a:rPr>
              <a:t>Upgrade Now</a:t>
            </a:r>
            <a:r>
              <a:rPr sz="1800" spc="-5" dirty="0">
                <a:latin typeface="Times New Roman"/>
                <a:cs typeface="Times New Roman"/>
              </a:rPr>
              <a:t>)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message,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 then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click it.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617" y="1283062"/>
            <a:ext cx="5153296" cy="39052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68382" y="509742"/>
            <a:ext cx="9139555" cy="209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1666875" indent="-366395">
              <a:lnSpc>
                <a:spcPct val="100000"/>
              </a:lnSpc>
              <a:spcBef>
                <a:spcPts val="100"/>
              </a:spcBef>
              <a:tabLst>
                <a:tab pos="377825" algn="l"/>
              </a:tabLst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 new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Python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3.9.6 (64-bit)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Setup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pop-up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window will appear with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Setup </a:t>
            </a:r>
            <a:r>
              <a:rPr sz="1800" b="1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Progress</a:t>
            </a:r>
            <a:r>
              <a:rPr sz="1800" b="1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message and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progress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bar.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marL="3312795" marR="508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During installation, it will show the </a:t>
            </a:r>
            <a:r>
              <a:rPr sz="1800" dirty="0">
                <a:latin typeface="Times New Roman"/>
                <a:cs typeface="Times New Roman"/>
              </a:rPr>
              <a:t>various </a:t>
            </a:r>
            <a:r>
              <a:rPr sz="1800" spc="-5" dirty="0">
                <a:latin typeface="Times New Roman"/>
                <a:cs typeface="Times New Roman"/>
              </a:rPr>
              <a:t>components it is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installing and move the </a:t>
            </a:r>
            <a:r>
              <a:rPr sz="1800" dirty="0">
                <a:latin typeface="Times New Roman"/>
                <a:cs typeface="Times New Roman"/>
              </a:rPr>
              <a:t>progress bar </a:t>
            </a:r>
            <a:r>
              <a:rPr sz="1800" spc="-5" dirty="0">
                <a:latin typeface="Times New Roman"/>
                <a:cs typeface="Times New Roman"/>
              </a:rPr>
              <a:t>towards completion. Soon,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new </a:t>
            </a:r>
            <a:r>
              <a:rPr sz="1800" b="1" spc="-5" dirty="0">
                <a:latin typeface="Times New Roman"/>
                <a:cs typeface="Times New Roman"/>
              </a:rPr>
              <a:t>Python </a:t>
            </a:r>
            <a:r>
              <a:rPr sz="1800" b="1" dirty="0">
                <a:latin typeface="Times New Roman"/>
                <a:cs typeface="Times New Roman"/>
              </a:rPr>
              <a:t>3.9.6 (64-bit) </a:t>
            </a:r>
            <a:r>
              <a:rPr sz="1800" b="1" spc="-5" dirty="0">
                <a:latin typeface="Times New Roman"/>
                <a:cs typeface="Times New Roman"/>
              </a:rPr>
              <a:t>Setup </a:t>
            </a:r>
            <a:r>
              <a:rPr sz="1800" dirty="0">
                <a:latin typeface="Times New Roman"/>
                <a:cs typeface="Times New Roman"/>
              </a:rPr>
              <a:t>pop-up </a:t>
            </a:r>
            <a:r>
              <a:rPr sz="1800" spc="-5" dirty="0">
                <a:latin typeface="Times New Roman"/>
                <a:cs typeface="Times New Roman"/>
              </a:rPr>
              <a:t>window will appear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with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b="1" spc="-5" dirty="0">
                <a:latin typeface="Times New Roman"/>
                <a:cs typeface="Times New Roman"/>
              </a:rPr>
              <a:t>Setup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was successfuly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message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71878" y="2666271"/>
            <a:ext cx="5945504" cy="351245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968728" y="6227925"/>
            <a:ext cx="5128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Click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Close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button.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Python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should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now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installed.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3042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168DBA"/>
                </a:solidFill>
                <a:latin typeface="Times New Roman"/>
                <a:cs typeface="Times New Roman"/>
              </a:rPr>
              <a:t>What</a:t>
            </a:r>
            <a:r>
              <a:rPr sz="3600" spc="-5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is</a:t>
            </a:r>
            <a:r>
              <a:rPr sz="3600" spc="-5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Python?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354" y="2149855"/>
            <a:ext cx="8545195" cy="2199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5080" indent="-366395">
              <a:lnSpc>
                <a:spcPct val="100000"/>
              </a:lnSpc>
              <a:spcBef>
                <a:spcPts val="100"/>
              </a:spcBef>
              <a:tabLst>
                <a:tab pos="377825" algn="l"/>
              </a:tabLst>
            </a:pPr>
            <a:r>
              <a:rPr sz="1800" b="1" spc="-10" dirty="0">
                <a:solidFill>
                  <a:srgbClr val="353535"/>
                </a:solidFill>
                <a:latin typeface="Arial"/>
                <a:cs typeface="Arial"/>
              </a:rPr>
              <a:t>□	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Python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General Purpose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object-oriented programming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language, which means that it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can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model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real-world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entities.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It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is also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dynamically-typed because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it carries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out</a:t>
            </a:r>
            <a:endParaRPr sz="18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type-checking</a:t>
            </a:r>
            <a:r>
              <a:rPr sz="18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at</a:t>
            </a:r>
            <a:r>
              <a:rPr sz="18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runtime.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77825" algn="l"/>
              </a:tabLst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Python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is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5" dirty="0">
                <a:solidFill>
                  <a:srgbClr val="2DA0F1"/>
                </a:solidFill>
                <a:latin typeface="Times New Roman"/>
                <a:cs typeface="Times New Roman"/>
              </a:rPr>
              <a:t> </a:t>
            </a:r>
            <a:r>
              <a:rPr sz="1800" u="heavy" spc="-5" dirty="0">
                <a:solidFill>
                  <a:srgbClr val="2DA0F1"/>
                </a:solidFill>
                <a:uFill>
                  <a:solidFill>
                    <a:srgbClr val="2DA0F1"/>
                  </a:solidFill>
                </a:uFill>
                <a:latin typeface="Times New Roman"/>
                <a:cs typeface="Times New Roman"/>
              </a:rPr>
              <a:t>multi-paradigm</a:t>
            </a:r>
            <a:r>
              <a:rPr sz="1800" u="heavy" spc="-15" dirty="0">
                <a:solidFill>
                  <a:srgbClr val="2DA0F1"/>
                </a:solidFill>
                <a:uFill>
                  <a:solidFill>
                    <a:srgbClr val="2DA0F1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heavy" dirty="0">
                <a:solidFill>
                  <a:srgbClr val="2DA0F1"/>
                </a:solidFill>
                <a:uFill>
                  <a:solidFill>
                    <a:srgbClr val="2DA0F1"/>
                  </a:solidFill>
                </a:uFill>
                <a:latin typeface="Times New Roman"/>
                <a:cs typeface="Times New Roman"/>
              </a:rPr>
              <a:t>programming</a:t>
            </a:r>
            <a:r>
              <a:rPr sz="1800" u="heavy" spc="-10" dirty="0">
                <a:solidFill>
                  <a:srgbClr val="2DA0F1"/>
                </a:solidFill>
                <a:uFill>
                  <a:solidFill>
                    <a:srgbClr val="2DA0F1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heavy" dirty="0">
                <a:solidFill>
                  <a:srgbClr val="2DA0F1"/>
                </a:solidFill>
                <a:uFill>
                  <a:solidFill>
                    <a:srgbClr val="2DA0F1"/>
                  </a:solidFill>
                </a:uFill>
                <a:latin typeface="Times New Roman"/>
                <a:cs typeface="Times New Roman"/>
              </a:rPr>
              <a:t>language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.</a:t>
            </a:r>
            <a:r>
              <a:rPr sz="1800" spc="-10" dirty="0">
                <a:solidFill>
                  <a:srgbClr val="2DA0F1"/>
                </a:solidFill>
                <a:latin typeface="Times New Roman"/>
                <a:cs typeface="Times New Roman"/>
              </a:rPr>
              <a:t> </a:t>
            </a:r>
            <a:r>
              <a:rPr sz="1800" u="heavy" spc="-5" dirty="0">
                <a:solidFill>
                  <a:srgbClr val="2DA0F1"/>
                </a:solidFill>
                <a:uFill>
                  <a:solidFill>
                    <a:srgbClr val="2DA0F1"/>
                  </a:solidFill>
                </a:uFill>
                <a:latin typeface="Times New Roman"/>
                <a:cs typeface="Times New Roman"/>
              </a:rPr>
              <a:t>Object-oriented</a:t>
            </a:r>
            <a:endParaRPr sz="1800">
              <a:latin typeface="Times New Roman"/>
              <a:cs typeface="Times New Roman"/>
            </a:endParaRPr>
          </a:p>
          <a:p>
            <a:pPr marL="378460" marR="165735">
              <a:lnSpc>
                <a:spcPct val="100000"/>
              </a:lnSpc>
            </a:pPr>
            <a:r>
              <a:rPr sz="1800" u="heavy" dirty="0">
                <a:solidFill>
                  <a:srgbClr val="2DA0F1"/>
                </a:solidFill>
                <a:uFill>
                  <a:solidFill>
                    <a:srgbClr val="2DA0F1"/>
                  </a:solidFill>
                </a:uFill>
                <a:latin typeface="Times New Roman"/>
                <a:cs typeface="Times New Roman"/>
              </a:rPr>
              <a:t>programming</a:t>
            </a:r>
            <a:r>
              <a:rPr sz="1800" dirty="0">
                <a:solidFill>
                  <a:srgbClr val="2DA0F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and </a:t>
            </a:r>
            <a:r>
              <a:rPr sz="1800" u="heavy" spc="-5" dirty="0">
                <a:solidFill>
                  <a:srgbClr val="2DA0F1"/>
                </a:solidFill>
                <a:uFill>
                  <a:solidFill>
                    <a:srgbClr val="2DA0F1"/>
                  </a:solidFill>
                </a:uFill>
                <a:latin typeface="Times New Roman"/>
                <a:cs typeface="Times New Roman"/>
              </a:rPr>
              <a:t>structured </a:t>
            </a:r>
            <a:r>
              <a:rPr sz="1800" u="heavy" dirty="0">
                <a:solidFill>
                  <a:srgbClr val="2DA0F1"/>
                </a:solidFill>
                <a:uFill>
                  <a:solidFill>
                    <a:srgbClr val="2DA0F1"/>
                  </a:solidFill>
                </a:uFill>
                <a:latin typeface="Times New Roman"/>
                <a:cs typeface="Times New Roman"/>
              </a:rPr>
              <a:t>programming</a:t>
            </a:r>
            <a:r>
              <a:rPr sz="1800" dirty="0">
                <a:solidFill>
                  <a:srgbClr val="2DA0F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are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fully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supported, and many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its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features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support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functional programming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and</a:t>
            </a:r>
            <a:r>
              <a:rPr sz="1800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u="heavy" spc="-5" dirty="0">
                <a:solidFill>
                  <a:srgbClr val="2DA0F1"/>
                </a:solidFill>
                <a:uFill>
                  <a:solidFill>
                    <a:srgbClr val="2DA0F1"/>
                  </a:solidFill>
                </a:uFill>
                <a:latin typeface="Times New Roman"/>
                <a:cs typeface="Times New Roman"/>
              </a:rPr>
              <a:t>aspect-oriented</a:t>
            </a:r>
            <a:r>
              <a:rPr sz="1800" u="heavy" spc="-10" dirty="0">
                <a:solidFill>
                  <a:srgbClr val="2DA0F1"/>
                </a:solidFill>
                <a:uFill>
                  <a:solidFill>
                    <a:srgbClr val="2DA0F1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heavy" dirty="0">
                <a:solidFill>
                  <a:srgbClr val="2DA0F1"/>
                </a:solidFill>
                <a:uFill>
                  <a:solidFill>
                    <a:srgbClr val="2DA0F1"/>
                  </a:solidFill>
                </a:uFill>
                <a:latin typeface="Times New Roman"/>
                <a:cs typeface="Times New Roman"/>
              </a:rPr>
              <a:t>programming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6471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Download</a:t>
            </a:r>
            <a:r>
              <a:rPr sz="3600" spc="-3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168DBA"/>
                </a:solidFill>
                <a:latin typeface="Times New Roman"/>
                <a:cs typeface="Times New Roman"/>
              </a:rPr>
              <a:t>&amp;</a:t>
            </a:r>
            <a:r>
              <a:rPr sz="3600" spc="-3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Install</a:t>
            </a:r>
            <a:r>
              <a:rPr sz="3600" spc="-2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Sublime</a:t>
            </a:r>
            <a:r>
              <a:rPr sz="3600" spc="-2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Text3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354" y="1366364"/>
            <a:ext cx="8689975" cy="433324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1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Go</a:t>
            </a:r>
            <a:r>
              <a:rPr sz="18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</a:t>
            </a:r>
            <a:r>
              <a:rPr sz="18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website</a:t>
            </a:r>
            <a:r>
              <a:rPr sz="1800" spc="-10" dirty="0">
                <a:solidFill>
                  <a:srgbClr val="2DA0F1"/>
                </a:solidFill>
                <a:latin typeface="Times New Roman"/>
                <a:cs typeface="Times New Roman"/>
              </a:rPr>
              <a:t> </a:t>
            </a:r>
            <a:r>
              <a:rPr sz="1800" u="heavy" dirty="0">
                <a:solidFill>
                  <a:srgbClr val="2DA0F1"/>
                </a:solidFill>
                <a:uFill>
                  <a:solidFill>
                    <a:srgbClr val="2DA0F1"/>
                  </a:solidFill>
                </a:uFill>
                <a:latin typeface="Times New Roman"/>
                <a:cs typeface="Times New Roman"/>
                <a:hlinkClick r:id="rId2"/>
              </a:rPr>
              <a:t>https://www.sublimetext.com/3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Select</a:t>
            </a:r>
            <a:r>
              <a:rPr sz="18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your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OS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and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download.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Go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download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location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and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double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click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installation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file.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Once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installed,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open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sublime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Text3,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you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are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ready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to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write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your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code.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Write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code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and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save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file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using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.py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extension.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Go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Tools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menu select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Build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sytem,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it should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be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on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Automatic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(confirm)</a:t>
            </a:r>
            <a:endParaRPr sz="1800">
              <a:latin typeface="Times New Roman"/>
              <a:cs typeface="Times New Roman"/>
            </a:endParaRPr>
          </a:p>
          <a:p>
            <a:pPr marL="378460" marR="508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Now Again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go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 Tools and select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build.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Your code should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run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and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console window with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ouput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should appear.</a:t>
            </a:r>
            <a:endParaRPr sz="1800">
              <a:latin typeface="Times New Roman"/>
              <a:cs typeface="Times New Roman"/>
            </a:endParaRPr>
          </a:p>
          <a:p>
            <a:pPr marL="378460" marR="64769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For taking input install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packagecontrol</a:t>
            </a:r>
            <a:r>
              <a:rPr sz="18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(press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ctrl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+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shift +p) and type install, click and it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should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be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installed and then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press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ctrl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+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shift +p and select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packagecontrol:Install package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and it will list the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packeges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which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you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can install, type sublimeREPL and install. Lets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see…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5607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New</a:t>
            </a:r>
            <a:r>
              <a:rPr sz="3600" spc="-2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168DBA"/>
                </a:solidFill>
                <a:latin typeface="Times New Roman"/>
                <a:cs typeface="Times New Roman"/>
              </a:rPr>
              <a:t>Build</a:t>
            </a:r>
            <a:r>
              <a:rPr sz="3600" spc="-3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system</a:t>
            </a:r>
            <a:r>
              <a:rPr sz="3600" spc="-2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for</a:t>
            </a:r>
            <a:r>
              <a:rPr sz="3600" spc="-2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sublime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30616" y="1768108"/>
            <a:ext cx="11270615" cy="4151629"/>
            <a:chOff x="730616" y="1768108"/>
            <a:chExt cx="11270615" cy="4151629"/>
          </a:xfrm>
        </p:grpSpPr>
        <p:sp>
          <p:nvSpPr>
            <p:cNvPr id="5" name="object 5"/>
            <p:cNvSpPr/>
            <p:nvPr/>
          </p:nvSpPr>
          <p:spPr>
            <a:xfrm>
              <a:off x="738553" y="1776046"/>
              <a:ext cx="11254740" cy="4135754"/>
            </a:xfrm>
            <a:custGeom>
              <a:avLst/>
              <a:gdLst/>
              <a:ahLst/>
              <a:cxnLst/>
              <a:rect l="l" t="t" r="r" b="b"/>
              <a:pathLst>
                <a:path w="11254740" h="4135754">
                  <a:moveTo>
                    <a:pt x="11254152" y="4135175"/>
                  </a:moveTo>
                  <a:lnTo>
                    <a:pt x="0" y="4135175"/>
                  </a:lnTo>
                  <a:lnTo>
                    <a:pt x="0" y="0"/>
                  </a:lnTo>
                  <a:lnTo>
                    <a:pt x="11254152" y="0"/>
                  </a:lnTo>
                  <a:lnTo>
                    <a:pt x="11254152" y="4135175"/>
                  </a:lnTo>
                  <a:close/>
                </a:path>
              </a:pathLst>
            </a:custGeom>
            <a:solidFill>
              <a:srgbClr val="3535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8553" y="1776046"/>
              <a:ext cx="11254740" cy="4135754"/>
            </a:xfrm>
            <a:custGeom>
              <a:avLst/>
              <a:gdLst/>
              <a:ahLst/>
              <a:cxnLst/>
              <a:rect l="l" t="t" r="r" b="b"/>
              <a:pathLst>
                <a:path w="11254740" h="4135754">
                  <a:moveTo>
                    <a:pt x="0" y="0"/>
                  </a:moveTo>
                  <a:lnTo>
                    <a:pt x="11254152" y="0"/>
                  </a:lnTo>
                  <a:lnTo>
                    <a:pt x="11254152" y="4135175"/>
                  </a:lnTo>
                  <a:lnTo>
                    <a:pt x="0" y="4135175"/>
                  </a:lnTo>
                  <a:lnTo>
                    <a:pt x="0" y="0"/>
                  </a:lnTo>
                  <a:close/>
                </a:path>
              </a:pathLst>
            </a:custGeom>
            <a:ln w="15874">
              <a:solidFill>
                <a:srgbClr val="2626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11578" y="2998830"/>
            <a:ext cx="926909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69850" marR="5080">
              <a:lnSpc>
                <a:spcPct val="100000"/>
              </a:lnSpc>
            </a:pPr>
            <a:r>
              <a:rPr sz="1800" spc="-5" dirty="0">
                <a:solidFill>
                  <a:srgbClr val="31B4E6"/>
                </a:solidFill>
                <a:latin typeface="Times New Roman"/>
                <a:cs typeface="Times New Roman"/>
              </a:rPr>
              <a:t>"cmd":["C:/Users/&lt;user&gt;/AppData/Local/Programs/Python/Python37-32/python.exe", "-u", "$file"], </a:t>
            </a:r>
            <a:r>
              <a:rPr sz="1800" spc="-434" dirty="0">
                <a:solidFill>
                  <a:srgbClr val="31B4E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1B4E6"/>
                </a:solidFill>
                <a:latin typeface="Times New Roman"/>
                <a:cs typeface="Times New Roman"/>
              </a:rPr>
              <a:t>"file_regex":</a:t>
            </a:r>
            <a:r>
              <a:rPr sz="1800" spc="-10" dirty="0">
                <a:solidFill>
                  <a:srgbClr val="31B4E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1B4E6"/>
                </a:solidFill>
                <a:latin typeface="Times New Roman"/>
                <a:cs typeface="Times New Roman"/>
              </a:rPr>
              <a:t>"^[ </a:t>
            </a:r>
            <a:r>
              <a:rPr sz="1800" dirty="0">
                <a:solidFill>
                  <a:srgbClr val="31B4E6"/>
                </a:solidFill>
                <a:latin typeface="Times New Roman"/>
                <a:cs typeface="Times New Roman"/>
              </a:rPr>
              <a:t>]File </a:t>
            </a:r>
            <a:r>
              <a:rPr sz="1800" spc="-5" dirty="0">
                <a:solidFill>
                  <a:srgbClr val="31B4E6"/>
                </a:solidFill>
                <a:latin typeface="Times New Roman"/>
                <a:cs typeface="Times New Roman"/>
              </a:rPr>
              <a:t>\"(...?)\", line </a:t>
            </a:r>
            <a:r>
              <a:rPr sz="1800" dirty="0">
                <a:solidFill>
                  <a:srgbClr val="31B4E6"/>
                </a:solidFill>
                <a:latin typeface="Times New Roman"/>
                <a:cs typeface="Times New Roman"/>
              </a:rPr>
              <a:t>([0-9]*)",</a:t>
            </a:r>
            <a:endParaRPr sz="1800">
              <a:latin typeface="Times New Roman"/>
              <a:cs typeface="Times New Roman"/>
            </a:endParaRPr>
          </a:p>
          <a:p>
            <a:pPr marL="69850">
              <a:lnSpc>
                <a:spcPct val="100000"/>
              </a:lnSpc>
            </a:pPr>
            <a:r>
              <a:rPr sz="1800" spc="-5" dirty="0">
                <a:solidFill>
                  <a:srgbClr val="31B4E6"/>
                </a:solidFill>
                <a:latin typeface="Times New Roman"/>
                <a:cs typeface="Times New Roman"/>
              </a:rPr>
              <a:t>"selector":</a:t>
            </a:r>
            <a:r>
              <a:rPr sz="1800" spc="-50" dirty="0">
                <a:solidFill>
                  <a:srgbClr val="31B4E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1B4E6"/>
                </a:solidFill>
                <a:latin typeface="Times New Roman"/>
                <a:cs typeface="Times New Roman"/>
              </a:rPr>
              <a:t>"source.python"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51142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First</a:t>
            </a:r>
            <a:r>
              <a:rPr sz="3600" spc="-3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Program</a:t>
            </a:r>
            <a:r>
              <a:rPr sz="3600" spc="-3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-Hello</a:t>
            </a:r>
            <a:r>
              <a:rPr sz="3600" spc="-2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World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354" y="2022855"/>
            <a:ext cx="2326005" cy="203200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1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print(“Hello</a:t>
            </a:r>
            <a:r>
              <a:rPr sz="1800" spc="-8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World”)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Or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print(‘Hello</a:t>
            </a:r>
            <a:r>
              <a:rPr sz="1800" spc="-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World’)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353535"/>
              </a:buClr>
              <a:buFont typeface="Lucida Sans Unicode"/>
              <a:buChar char="□"/>
            </a:pPr>
            <a:endParaRPr sz="24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4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Ex:</a:t>
            </a:r>
            <a:r>
              <a:rPr sz="1800" spc="-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Hello.py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35956" y="546815"/>
            <a:ext cx="4297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168DBA"/>
                </a:solidFill>
                <a:latin typeface="Times New Roman"/>
                <a:cs typeface="Times New Roman"/>
              </a:rPr>
              <a:t>Two</a:t>
            </a:r>
            <a:r>
              <a:rPr sz="3600" spc="-4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ways</a:t>
            </a:r>
            <a:r>
              <a:rPr sz="3600" spc="-3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168DBA"/>
                </a:solidFill>
                <a:latin typeface="Times New Roman"/>
                <a:cs typeface="Times New Roman"/>
              </a:rPr>
              <a:t>of</a:t>
            </a:r>
            <a:r>
              <a:rPr sz="3600" spc="-3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execution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4615" y="1495883"/>
            <a:ext cx="8651240" cy="4290695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235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Interactive</a:t>
            </a:r>
            <a:r>
              <a:rPr sz="1800" spc="-4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Mode</a:t>
            </a:r>
            <a:endParaRPr sz="1800">
              <a:latin typeface="Times New Roman"/>
              <a:cs typeface="Times New Roman"/>
            </a:endParaRPr>
          </a:p>
          <a:p>
            <a:pPr marL="778510" marR="13970" lvl="1" indent="-306070">
              <a:lnSpc>
                <a:spcPct val="100000"/>
              </a:lnSpc>
              <a:spcBef>
                <a:spcPts val="1005"/>
              </a:spcBef>
              <a:buClr>
                <a:srgbClr val="353535"/>
              </a:buClr>
              <a:buFont typeface="Lucida Sans Unicode"/>
              <a:buChar char="□"/>
              <a:tabLst>
                <a:tab pos="777875" algn="l"/>
                <a:tab pos="779145" algn="l"/>
              </a:tabLst>
            </a:pP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Open command Prompt, type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python or python3 ( depending on python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installation) and then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hit </a:t>
            </a:r>
            <a:r>
              <a:rPr sz="1600" spc="-38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enter.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Interface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is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open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in interactive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mode.</a:t>
            </a:r>
            <a:endParaRPr sz="1600">
              <a:latin typeface="Times New Roman"/>
              <a:cs typeface="Times New Roman"/>
            </a:endParaRPr>
          </a:p>
          <a:p>
            <a:pPr marL="778510" marR="5080" lvl="1" indent="-306070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777875" algn="l"/>
                <a:tab pos="779145" algn="l"/>
              </a:tabLst>
            </a:pP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standard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prompt for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interactive mode is &gt;&gt;&gt;, so as soon as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you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see these characters,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 you’ll know you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are in. Now,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you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can write and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run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Python code as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you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wish, with the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only </a:t>
            </a:r>
            <a:r>
              <a:rPr sz="16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drawback being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that when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you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close the session,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your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code will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be gone.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when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you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work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interactively,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every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expression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and statement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you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 type in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is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evaluated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and executed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immediately:</a:t>
            </a:r>
            <a:endParaRPr sz="16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99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Script</a:t>
            </a:r>
            <a:r>
              <a:rPr sz="1800" spc="-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Mode</a:t>
            </a:r>
            <a:endParaRPr sz="1800">
              <a:latin typeface="Times New Roman"/>
              <a:cs typeface="Times New Roman"/>
            </a:endParaRPr>
          </a:p>
          <a:p>
            <a:pPr marL="778510" marR="313690" lvl="1" indent="-306070">
              <a:lnSpc>
                <a:spcPct val="100000"/>
              </a:lnSpc>
              <a:spcBef>
                <a:spcPts val="1010"/>
              </a:spcBef>
              <a:buClr>
                <a:srgbClr val="353535"/>
              </a:buClr>
              <a:buFont typeface="Lucida Sans Unicode"/>
              <a:buChar char="□"/>
              <a:tabLst>
                <a:tab pos="777875" algn="l"/>
                <a:tab pos="779145" algn="l"/>
              </a:tabLst>
            </a:pP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A plain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text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file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containing Python code that is intended to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be directly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executed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by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user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is </a:t>
            </a:r>
            <a:r>
              <a:rPr sz="1600" spc="-38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usually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 called</a:t>
            </a:r>
            <a:r>
              <a:rPr sz="1600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script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472440">
              <a:lnSpc>
                <a:spcPct val="100000"/>
              </a:lnSpc>
              <a:spcBef>
                <a:spcPts val="1000"/>
              </a:spcBef>
              <a:tabLst>
                <a:tab pos="777875" algn="l"/>
              </a:tabLst>
            </a:pPr>
            <a:r>
              <a:rPr sz="1600" b="1" spc="-10" dirty="0">
                <a:solidFill>
                  <a:srgbClr val="353535"/>
                </a:solidFill>
                <a:latin typeface="Arial"/>
                <a:cs typeface="Arial"/>
              </a:rPr>
              <a:t>□	</a:t>
            </a:r>
            <a:r>
              <a:rPr sz="1600" b="1" dirty="0">
                <a:solidFill>
                  <a:srgbClr val="3E3E3E"/>
                </a:solidFill>
                <a:latin typeface="Times New Roman"/>
                <a:cs typeface="Times New Roman"/>
              </a:rPr>
              <a:t>modules</a:t>
            </a:r>
            <a:r>
              <a:rPr sz="16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E3E3E"/>
                </a:solidFill>
                <a:latin typeface="Times New Roman"/>
                <a:cs typeface="Times New Roman"/>
              </a:rPr>
              <a:t>are</a:t>
            </a:r>
            <a:r>
              <a:rPr sz="16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E3E3E"/>
                </a:solidFill>
                <a:latin typeface="Times New Roman"/>
                <a:cs typeface="Times New Roman"/>
              </a:rPr>
              <a:t>meant to</a:t>
            </a:r>
            <a:r>
              <a:rPr sz="16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 be</a:t>
            </a:r>
            <a:r>
              <a:rPr sz="1600" b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imported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,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while </a:t>
            </a:r>
            <a:r>
              <a:rPr sz="16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scripts</a:t>
            </a:r>
            <a:r>
              <a:rPr sz="1600" b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E3E3E"/>
                </a:solidFill>
                <a:latin typeface="Times New Roman"/>
                <a:cs typeface="Times New Roman"/>
              </a:rPr>
              <a:t>are made</a:t>
            </a:r>
            <a:r>
              <a:rPr sz="16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E3E3E"/>
                </a:solidFill>
                <a:latin typeface="Times New Roman"/>
                <a:cs typeface="Times New Roman"/>
              </a:rPr>
              <a:t>to </a:t>
            </a:r>
            <a:r>
              <a:rPr sz="16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be</a:t>
            </a:r>
            <a:r>
              <a:rPr sz="1600" b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directly</a:t>
            </a:r>
            <a:r>
              <a:rPr sz="1600" b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executed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778510" indent="-30670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777875" algn="l"/>
                <a:tab pos="779145" algn="l"/>
              </a:tabLst>
            </a:pP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Script</a:t>
            </a:r>
            <a:r>
              <a:rPr sz="16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mode</a:t>
            </a:r>
            <a:r>
              <a:rPr sz="16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can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be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run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from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command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prompt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&amp;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IDE</a:t>
            </a:r>
            <a:endParaRPr sz="1600">
              <a:latin typeface="Times New Roman"/>
              <a:cs typeface="Times New Roman"/>
            </a:endParaRPr>
          </a:p>
          <a:p>
            <a:pPr marL="778510" indent="-30670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777875" algn="l"/>
                <a:tab pos="779145" algn="l"/>
              </a:tabLst>
            </a:pP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Output</a:t>
            </a:r>
            <a:r>
              <a:rPr sz="16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can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be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saved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using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c;\&gt;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python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Hello.py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&gt;</a:t>
            </a:r>
            <a:r>
              <a:rPr sz="16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out.txt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51142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First</a:t>
            </a:r>
            <a:r>
              <a:rPr sz="3600" spc="-3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168DBA"/>
                </a:solidFill>
                <a:latin typeface="Times New Roman"/>
                <a:cs typeface="Times New Roman"/>
              </a:rPr>
              <a:t>program</a:t>
            </a:r>
            <a:r>
              <a:rPr sz="3600" spc="-3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with</a:t>
            </a:r>
            <a:r>
              <a:rPr sz="3600" spc="-3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modules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354" y="2022855"/>
            <a:ext cx="7679690" cy="243332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1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Create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file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and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put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print(“Hello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World”)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file.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Name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file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HWM.py.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On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python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shell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&gt;&gt;&gt;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import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sys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&gt;&gt;&gt;</a:t>
            </a:r>
            <a:r>
              <a:rPr sz="1800" spc="-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sys.path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&gt;&gt;&gt;sys.path.append(r’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C:\Users\DIRECTORY_FOR_MODULE’)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latin typeface="Times New Roman"/>
                <a:cs typeface="Times New Roman"/>
              </a:rPr>
              <a:t>&gt;&gt;&gt;import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HWM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latin typeface="Times New Roman"/>
                <a:cs typeface="Times New Roman"/>
              </a:rPr>
              <a:t>&gt;&gt;&gt;Hello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World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-----Output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5949" y="631221"/>
            <a:ext cx="3374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Times New Roman"/>
                <a:cs typeface="Times New Roman"/>
              </a:rPr>
              <a:t>Agenda</a:t>
            </a:r>
            <a:r>
              <a:rPr sz="3600" b="0" spc="-50" dirty="0">
                <a:latin typeface="Times New Roman"/>
                <a:cs typeface="Times New Roman"/>
              </a:rPr>
              <a:t> </a:t>
            </a:r>
            <a:r>
              <a:rPr sz="3600" b="0" spc="-5" dirty="0">
                <a:latin typeface="Times New Roman"/>
                <a:cs typeface="Times New Roman"/>
              </a:rPr>
              <a:t>for</a:t>
            </a:r>
            <a:r>
              <a:rPr sz="3600" b="0" spc="-40" dirty="0">
                <a:latin typeface="Times New Roman"/>
                <a:cs typeface="Times New Roman"/>
              </a:rPr>
              <a:t> </a:t>
            </a:r>
            <a:r>
              <a:rPr sz="3600" b="0" spc="-5" dirty="0">
                <a:latin typeface="Times New Roman"/>
                <a:cs typeface="Times New Roman"/>
              </a:rPr>
              <a:t>Today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1727" y="2019808"/>
            <a:ext cx="2675890" cy="1996439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86080" indent="-374015">
              <a:lnSpc>
                <a:spcPct val="100000"/>
              </a:lnSpc>
              <a:spcBef>
                <a:spcPts val="1100"/>
              </a:spcBef>
              <a:buClr>
                <a:srgbClr val="353535"/>
              </a:buClr>
              <a:buFont typeface="Lucida Sans Unicode"/>
              <a:buChar char="□"/>
              <a:tabLst>
                <a:tab pos="385445" algn="l"/>
                <a:tab pos="386715" algn="l"/>
              </a:tabLst>
            </a:pP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Identifiers</a:t>
            </a:r>
            <a:endParaRPr sz="2400">
              <a:latin typeface="Times New Roman"/>
              <a:cs typeface="Times New Roman"/>
            </a:endParaRPr>
          </a:p>
          <a:p>
            <a:pPr marL="386080" indent="-37401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85445" algn="l"/>
                <a:tab pos="386715" algn="l"/>
              </a:tabLst>
            </a:pPr>
            <a:r>
              <a:rPr sz="2400" spc="-5" dirty="0">
                <a:solidFill>
                  <a:srgbClr val="3E3E3E"/>
                </a:solidFill>
                <a:latin typeface="Times New Roman"/>
                <a:cs typeface="Times New Roman"/>
              </a:rPr>
              <a:t>Variables</a:t>
            </a:r>
            <a:endParaRPr sz="2400">
              <a:latin typeface="Times New Roman"/>
              <a:cs typeface="Times New Roman"/>
            </a:endParaRPr>
          </a:p>
          <a:p>
            <a:pPr marL="386080" indent="-37401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85445" algn="l"/>
                <a:tab pos="386715" algn="l"/>
              </a:tabLst>
            </a:pPr>
            <a:r>
              <a:rPr sz="2400" spc="-5" dirty="0">
                <a:solidFill>
                  <a:srgbClr val="3E3E3E"/>
                </a:solidFill>
                <a:latin typeface="Times New Roman"/>
                <a:cs typeface="Times New Roman"/>
              </a:rPr>
              <a:t>String</a:t>
            </a:r>
            <a:r>
              <a:rPr sz="2400" spc="-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formatters</a:t>
            </a:r>
            <a:endParaRPr sz="2400">
              <a:latin typeface="Times New Roman"/>
              <a:cs typeface="Times New Roman"/>
            </a:endParaRPr>
          </a:p>
          <a:p>
            <a:pPr marL="386080" indent="-37401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85445" algn="l"/>
                <a:tab pos="386715" algn="l"/>
              </a:tabLst>
            </a:pPr>
            <a:r>
              <a:rPr sz="2400" spc="-5" dirty="0">
                <a:solidFill>
                  <a:srgbClr val="3E3E3E"/>
                </a:solidFill>
                <a:latin typeface="Times New Roman"/>
                <a:cs typeface="Times New Roman"/>
              </a:rPr>
              <a:t>Python</a:t>
            </a:r>
            <a:r>
              <a:rPr sz="2400" spc="-8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Times New Roman"/>
                <a:cs typeface="Times New Roman"/>
              </a:rPr>
              <a:t>Statements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19043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168DBA"/>
                </a:solidFill>
                <a:latin typeface="Times New Roman"/>
                <a:cs typeface="Times New Roman"/>
              </a:rPr>
              <a:t>Identifiers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354" y="1482528"/>
            <a:ext cx="7028815" cy="416687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  <a:tabLst>
                <a:tab pos="377825" algn="l"/>
              </a:tabLst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Names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give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identity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variables,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functions,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variables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and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classes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etc.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Arial"/>
              <a:buChar char="□"/>
              <a:tabLst>
                <a:tab pos="377825" algn="l"/>
                <a:tab pos="379095" algn="l"/>
              </a:tabLst>
            </a:pP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Rules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778510" lvl="1" indent="-306705">
              <a:lnSpc>
                <a:spcPct val="100000"/>
              </a:lnSpc>
              <a:spcBef>
                <a:spcPts val="1005"/>
              </a:spcBef>
              <a:buClr>
                <a:srgbClr val="353535"/>
              </a:buClr>
              <a:buFont typeface="Lucida Sans Unicode"/>
              <a:buChar char="□"/>
              <a:tabLst>
                <a:tab pos="777875" algn="l"/>
                <a:tab pos="779145" algn="l"/>
              </a:tabLst>
            </a:pP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Only</a:t>
            </a:r>
            <a:r>
              <a:rPr sz="16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begin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with</a:t>
            </a:r>
            <a:r>
              <a:rPr sz="16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A-Z,</a:t>
            </a:r>
            <a:r>
              <a:rPr sz="16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6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–z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or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underscore</a:t>
            </a:r>
            <a:endParaRPr sz="1600">
              <a:latin typeface="Times New Roman"/>
              <a:cs typeface="Times New Roman"/>
            </a:endParaRPr>
          </a:p>
          <a:p>
            <a:pPr marL="778510" lvl="1" indent="-30670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777875" algn="l"/>
                <a:tab pos="779145" algn="l"/>
              </a:tabLst>
            </a:pP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0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or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more</a:t>
            </a:r>
            <a:r>
              <a:rPr sz="16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letters,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digits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and</a:t>
            </a:r>
            <a:r>
              <a:rPr sz="16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underscore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 may</a:t>
            </a:r>
            <a:r>
              <a:rPr sz="16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follow.</a:t>
            </a:r>
            <a:endParaRPr sz="1600">
              <a:latin typeface="Times New Roman"/>
              <a:cs typeface="Times New Roman"/>
            </a:endParaRPr>
          </a:p>
          <a:p>
            <a:pPr marL="778510" lvl="1" indent="-30670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777875" algn="l"/>
                <a:tab pos="779145" algn="l"/>
              </a:tabLst>
            </a:pP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It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is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case</a:t>
            </a:r>
            <a:r>
              <a:rPr sz="16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sensitive;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name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 is</a:t>
            </a:r>
            <a:r>
              <a:rPr sz="16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not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 same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as</a:t>
            </a:r>
            <a:r>
              <a:rPr sz="16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Name</a:t>
            </a:r>
            <a:endParaRPr sz="1600">
              <a:latin typeface="Times New Roman"/>
              <a:cs typeface="Times New Roman"/>
            </a:endParaRPr>
          </a:p>
          <a:p>
            <a:pPr marL="778510" lvl="1" indent="-30670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777875" algn="l"/>
                <a:tab pos="779145" algn="l"/>
              </a:tabLst>
            </a:pP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Reserved</a:t>
            </a:r>
            <a:r>
              <a:rPr sz="16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words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cannot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be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used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as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identifiers.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(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 approx.</a:t>
            </a:r>
            <a:r>
              <a:rPr sz="16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35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  <a:p>
            <a:pPr marL="492759">
              <a:lnSpc>
                <a:spcPct val="100000"/>
              </a:lnSpc>
              <a:spcBef>
                <a:spcPts val="1000"/>
              </a:spcBef>
            </a:pPr>
            <a:r>
              <a:rPr sz="16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Best</a:t>
            </a:r>
            <a:r>
              <a:rPr sz="1600" b="1" spc="-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Practice</a:t>
            </a:r>
            <a:endParaRPr sz="1600">
              <a:latin typeface="Times New Roman"/>
              <a:cs typeface="Times New Roman"/>
            </a:endParaRPr>
          </a:p>
          <a:p>
            <a:pPr marL="492759" marR="1812925">
              <a:lnSpc>
                <a:spcPct val="152100"/>
              </a:lnSpc>
            </a:pP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Upper case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Initials for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class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name,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lowercase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for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all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other. </a:t>
            </a:r>
            <a:r>
              <a:rPr sz="1600" spc="-39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Name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private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 identifier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with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leading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underscore</a:t>
            </a:r>
            <a:endParaRPr sz="1600">
              <a:latin typeface="Times New Roman"/>
              <a:cs typeface="Times New Roman"/>
            </a:endParaRPr>
          </a:p>
          <a:p>
            <a:pPr marL="492759" marR="1163320">
              <a:lnSpc>
                <a:spcPct val="152100"/>
              </a:lnSpc>
            </a:pP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Name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of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strongly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private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identifier with two leading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underscore </a:t>
            </a:r>
            <a:r>
              <a:rPr sz="16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Special</a:t>
            </a:r>
            <a:r>
              <a:rPr sz="16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identifiers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by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python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begin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 and</a:t>
            </a:r>
            <a:r>
              <a:rPr sz="16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end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with</a:t>
            </a:r>
            <a:r>
              <a:rPr sz="16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two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underscores.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39354" y="631221"/>
            <a:ext cx="5548630" cy="4775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Variables</a:t>
            </a:r>
            <a:endParaRPr sz="36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2665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Dynamic</a:t>
            </a:r>
            <a:r>
              <a:rPr sz="1800" spc="-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typing</a:t>
            </a:r>
            <a:endParaRPr sz="1800">
              <a:latin typeface="Times New Roman"/>
              <a:cs typeface="Times New Roman"/>
            </a:endParaRPr>
          </a:p>
          <a:p>
            <a:pPr marL="778510" lvl="1" indent="-306705">
              <a:lnSpc>
                <a:spcPct val="100000"/>
              </a:lnSpc>
              <a:spcBef>
                <a:spcPts val="1010"/>
              </a:spcBef>
              <a:buClr>
                <a:srgbClr val="353535"/>
              </a:buClr>
              <a:buFont typeface="Lucida Sans Unicode"/>
              <a:buChar char="□"/>
              <a:tabLst>
                <a:tab pos="777875" algn="l"/>
                <a:tab pos="779145" algn="l"/>
              </a:tabLst>
            </a:pP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No</a:t>
            </a:r>
            <a:r>
              <a:rPr sz="16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need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to</a:t>
            </a:r>
            <a:r>
              <a:rPr sz="16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define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datatype</a:t>
            </a:r>
            <a:r>
              <a:rPr sz="16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before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assigning.</a:t>
            </a:r>
            <a:endParaRPr sz="1600">
              <a:latin typeface="Times New Roman"/>
              <a:cs typeface="Times New Roman"/>
            </a:endParaRPr>
          </a:p>
          <a:p>
            <a:pPr marL="778510" lvl="1" indent="-30670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777875" algn="l"/>
                <a:tab pos="779145" algn="l"/>
              </a:tabLst>
            </a:pP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6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=10</a:t>
            </a:r>
            <a:r>
              <a:rPr sz="16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(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python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knows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it</a:t>
            </a:r>
            <a:r>
              <a:rPr sz="16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is</a:t>
            </a:r>
            <a:r>
              <a:rPr sz="16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integer)</a:t>
            </a:r>
            <a:endParaRPr sz="1600">
              <a:latin typeface="Times New Roman"/>
              <a:cs typeface="Times New Roman"/>
            </a:endParaRPr>
          </a:p>
          <a:p>
            <a:pPr marL="778510" lvl="1" indent="-30670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777875" algn="l"/>
                <a:tab pos="779145" algn="l"/>
              </a:tabLst>
            </a:pP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B=</a:t>
            </a:r>
            <a:r>
              <a:rPr sz="16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1.2</a:t>
            </a:r>
            <a:r>
              <a:rPr sz="16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(float)</a:t>
            </a:r>
            <a:endParaRPr sz="1600">
              <a:latin typeface="Times New Roman"/>
              <a:cs typeface="Times New Roman"/>
            </a:endParaRPr>
          </a:p>
          <a:p>
            <a:pPr marL="778510" lvl="1" indent="-30670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777875" algn="l"/>
                <a:tab pos="779145" algn="l"/>
              </a:tabLst>
            </a:pP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C</a:t>
            </a:r>
            <a:r>
              <a:rPr sz="16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6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1+3j</a:t>
            </a:r>
            <a:r>
              <a:rPr sz="16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(complex)</a:t>
            </a:r>
            <a:endParaRPr sz="1600">
              <a:latin typeface="Times New Roman"/>
              <a:cs typeface="Times New Roman"/>
            </a:endParaRPr>
          </a:p>
          <a:p>
            <a:pPr marL="778510" lvl="1" indent="-30670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777875" algn="l"/>
                <a:tab pos="779145" algn="l"/>
              </a:tabLst>
            </a:pP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D=“Hello”</a:t>
            </a:r>
            <a:r>
              <a:rPr sz="16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or</a:t>
            </a:r>
            <a:r>
              <a:rPr sz="16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‘Hello’</a:t>
            </a:r>
            <a:r>
              <a:rPr sz="16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(string)</a:t>
            </a:r>
            <a:endParaRPr sz="1600">
              <a:latin typeface="Times New Roman"/>
              <a:cs typeface="Times New Roman"/>
            </a:endParaRPr>
          </a:p>
          <a:p>
            <a:pPr marL="778510" lvl="1" indent="-30670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777875" algn="l"/>
                <a:tab pos="779145" algn="l"/>
              </a:tabLst>
            </a:pP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We</a:t>
            </a:r>
            <a:r>
              <a:rPr sz="16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can</a:t>
            </a:r>
            <a:r>
              <a:rPr sz="16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find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 the</a:t>
            </a:r>
            <a:r>
              <a:rPr sz="16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datatype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variable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by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using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 type</a:t>
            </a:r>
            <a:r>
              <a:rPr sz="16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method</a:t>
            </a:r>
            <a:endParaRPr sz="1600">
              <a:latin typeface="Times New Roman"/>
              <a:cs typeface="Times New Roman"/>
            </a:endParaRPr>
          </a:p>
          <a:p>
            <a:pPr marL="1178560" lvl="2" indent="-247015">
              <a:lnSpc>
                <a:spcPct val="100000"/>
              </a:lnSpc>
              <a:spcBef>
                <a:spcPts val="1005"/>
              </a:spcBef>
              <a:buClr>
                <a:srgbClr val="353535"/>
              </a:buClr>
              <a:buFont typeface="Lucida Sans Unicode"/>
              <a:buChar char="□"/>
              <a:tabLst>
                <a:tab pos="1177925" algn="l"/>
                <a:tab pos="1179195" algn="l"/>
              </a:tabLst>
            </a:pP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type(A)</a:t>
            </a:r>
            <a:r>
              <a:rPr sz="14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E3E3E"/>
                </a:solidFill>
                <a:latin typeface="Times New Roman"/>
                <a:cs typeface="Times New Roman"/>
              </a:rPr>
              <a:t>–</a:t>
            </a:r>
            <a:r>
              <a:rPr sz="14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int</a:t>
            </a:r>
            <a:endParaRPr sz="1400">
              <a:latin typeface="Times New Roman"/>
              <a:cs typeface="Times New Roman"/>
            </a:endParaRPr>
          </a:p>
          <a:p>
            <a:pPr marL="1178560" lvl="2" indent="-24701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1177925" algn="l"/>
                <a:tab pos="1179195" algn="l"/>
              </a:tabLst>
            </a:pP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Type(B)</a:t>
            </a:r>
            <a:r>
              <a:rPr sz="14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E3E3E"/>
                </a:solidFill>
                <a:latin typeface="Times New Roman"/>
                <a:cs typeface="Times New Roman"/>
              </a:rPr>
              <a:t>-</a:t>
            </a:r>
            <a:r>
              <a:rPr sz="14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E3E3E"/>
                </a:solidFill>
                <a:latin typeface="Times New Roman"/>
                <a:cs typeface="Times New Roman"/>
              </a:rPr>
              <a:t>float</a:t>
            </a:r>
            <a:endParaRPr sz="1400">
              <a:latin typeface="Times New Roman"/>
              <a:cs typeface="Times New Roman"/>
            </a:endParaRPr>
          </a:p>
          <a:p>
            <a:pPr marL="1178560" lvl="2" indent="-24701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1177925" algn="l"/>
                <a:tab pos="1179195" algn="l"/>
              </a:tabLst>
            </a:pP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type(C)</a:t>
            </a:r>
            <a:r>
              <a:rPr sz="14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E3E3E"/>
                </a:solidFill>
                <a:latin typeface="Times New Roman"/>
                <a:cs typeface="Times New Roman"/>
              </a:rPr>
              <a:t>–</a:t>
            </a:r>
            <a:r>
              <a:rPr sz="14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complex</a:t>
            </a:r>
            <a:endParaRPr sz="1400">
              <a:latin typeface="Times New Roman"/>
              <a:cs typeface="Times New Roman"/>
            </a:endParaRPr>
          </a:p>
          <a:p>
            <a:pPr marL="1178560" lvl="2" indent="-24701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1177925" algn="l"/>
                <a:tab pos="1179195" algn="l"/>
              </a:tabLst>
            </a:pP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type(D)</a:t>
            </a:r>
            <a:r>
              <a:rPr sz="14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E3E3E"/>
                </a:solidFill>
                <a:latin typeface="Times New Roman"/>
                <a:cs typeface="Times New Roman"/>
              </a:rPr>
              <a:t>–</a:t>
            </a:r>
            <a:r>
              <a:rPr sz="14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str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43230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Variables</a:t>
            </a:r>
            <a:r>
              <a:rPr sz="3600" spc="-3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168DBA"/>
                </a:solidFill>
                <a:latin typeface="Times New Roman"/>
                <a:cs typeface="Times New Roman"/>
              </a:rPr>
              <a:t>–</a:t>
            </a:r>
            <a:r>
              <a:rPr sz="3600" spc="-2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168DBA"/>
                </a:solidFill>
                <a:latin typeface="Times New Roman"/>
                <a:cs typeface="Times New Roman"/>
              </a:rPr>
              <a:t>Little</a:t>
            </a:r>
            <a:r>
              <a:rPr sz="3600" spc="-3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More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2237" y="4156455"/>
            <a:ext cx="35325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What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happens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when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we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change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89074" y="2166256"/>
            <a:ext cx="3331210" cy="1581150"/>
          </a:xfrm>
          <a:prstGeom prst="rect">
            <a:avLst/>
          </a:prstGeom>
          <a:solidFill>
            <a:srgbClr val="353535"/>
          </a:solidFill>
          <a:ln w="15874">
            <a:solidFill>
              <a:srgbClr val="262626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1223010" marR="1216025" indent="238760">
              <a:lnSpc>
                <a:spcPct val="100000"/>
              </a:lnSpc>
              <a:spcBef>
                <a:spcPts val="75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Java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Int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  <a:p>
            <a:pPr marL="198755" marR="197485" indent="317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Assigns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4 byte of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memory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for a </a:t>
            </a:r>
            <a:r>
              <a:rPr sz="1800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put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value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assigned </a:t>
            </a:r>
            <a:r>
              <a:rPr sz="1800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space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9211" y="2133600"/>
            <a:ext cx="3840479" cy="1645920"/>
          </a:xfrm>
          <a:prstGeom prst="rect">
            <a:avLst/>
          </a:prstGeom>
          <a:solidFill>
            <a:srgbClr val="353535"/>
          </a:solidFill>
          <a:ln w="15874">
            <a:solidFill>
              <a:srgbClr val="262626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Times New Roman"/>
              <a:cs typeface="Times New Roman"/>
            </a:endParaRPr>
          </a:p>
          <a:p>
            <a:pPr marL="1595755" marR="1588770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Python 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  <a:p>
            <a:pPr marL="97790" marR="9588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Puts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value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memory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refers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1800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address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that memory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89211" y="4493902"/>
            <a:ext cx="3840479" cy="1645920"/>
          </a:xfrm>
          <a:prstGeom prst="rect">
            <a:avLst/>
          </a:prstGeom>
          <a:solidFill>
            <a:srgbClr val="353535"/>
          </a:solidFill>
          <a:ln w="15874">
            <a:solidFill>
              <a:srgbClr val="26262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95755" marR="1588770" algn="ctr">
              <a:lnSpc>
                <a:spcPts val="2160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Python 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  <a:p>
            <a:pPr marL="97790" marR="95885" algn="ctr">
              <a:lnSpc>
                <a:spcPts val="2160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Puts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value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12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memory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refers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1800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address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that memory. Reference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to memory address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value 10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lost.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80663" y="4444917"/>
            <a:ext cx="3331210" cy="1581150"/>
          </a:xfrm>
          <a:prstGeom prst="rect">
            <a:avLst/>
          </a:prstGeom>
          <a:solidFill>
            <a:srgbClr val="353535"/>
          </a:solidFill>
          <a:ln w="15874">
            <a:solidFill>
              <a:srgbClr val="26262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30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Java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8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  <a:p>
            <a:pPr marL="163830" marR="158750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use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same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byte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memory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1800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put new value 12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in the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assigned space, earlier where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10 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was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written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54286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168DBA"/>
                </a:solidFill>
                <a:latin typeface="Times New Roman"/>
                <a:cs typeface="Times New Roman"/>
              </a:rPr>
              <a:t>Checking</a:t>
            </a:r>
            <a:r>
              <a:rPr sz="3600" spc="-3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168DBA"/>
                </a:solidFill>
                <a:latin typeface="Times New Roman"/>
                <a:cs typeface="Times New Roman"/>
              </a:rPr>
              <a:t>the</a:t>
            </a:r>
            <a:r>
              <a:rPr sz="3600" spc="-3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168DBA"/>
                </a:solidFill>
                <a:latin typeface="Times New Roman"/>
                <a:cs typeface="Times New Roman"/>
              </a:rPr>
              <a:t>concept</a:t>
            </a:r>
            <a:r>
              <a:rPr sz="3600" spc="-3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learned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354" y="2022855"/>
            <a:ext cx="8597900" cy="3694429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  <a:tabLst>
                <a:tab pos="377825" algn="l"/>
              </a:tabLst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A=</a:t>
            </a:r>
            <a:r>
              <a:rPr sz="1800" spc="-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Id(A)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–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some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unique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number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associated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with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storage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suppose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x1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77825" algn="l"/>
              </a:tabLst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=11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Id(A)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-some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unique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number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associated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with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storage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suppose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x2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two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outputs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from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call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function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id()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will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be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different.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Lets</a:t>
            </a:r>
            <a:r>
              <a:rPr sz="1800" spc="-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check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Limit</a:t>
            </a:r>
            <a:r>
              <a:rPr sz="18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</a:t>
            </a:r>
            <a:r>
              <a:rPr sz="18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storage</a:t>
            </a:r>
            <a:endParaRPr sz="1800">
              <a:latin typeface="Times New Roman"/>
              <a:cs typeface="Times New Roman"/>
            </a:endParaRPr>
          </a:p>
          <a:p>
            <a:pPr marL="778510" marR="5080" indent="-306070">
              <a:lnSpc>
                <a:spcPct val="100000"/>
              </a:lnSpc>
              <a:spcBef>
                <a:spcPts val="1005"/>
              </a:spcBef>
              <a:tabLst>
                <a:tab pos="777875" algn="l"/>
              </a:tabLst>
            </a:pPr>
            <a:r>
              <a:rPr sz="1600" spc="-31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In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java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4 bytes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are allocated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for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integer so the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range of values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it can store is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fixed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whereas in </a:t>
            </a:r>
            <a:r>
              <a:rPr sz="1600" spc="-38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python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there is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no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limit to the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range of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values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it can store, the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only restriction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is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how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much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space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your program has been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allocated.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2524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168DBA"/>
                </a:solidFill>
                <a:latin typeface="Times New Roman"/>
                <a:cs typeface="Times New Roman"/>
              </a:rPr>
              <a:t>Why</a:t>
            </a:r>
            <a:r>
              <a:rPr sz="3600" spc="-9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Python?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354" y="1286148"/>
            <a:ext cx="4989830" cy="499999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1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Easy</a:t>
            </a:r>
            <a:r>
              <a:rPr sz="18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</a:t>
            </a:r>
            <a:r>
              <a:rPr sz="18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learn.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Popular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Wide</a:t>
            </a:r>
            <a:r>
              <a:rPr sz="18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application</a:t>
            </a:r>
            <a:r>
              <a:rPr sz="18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Area</a:t>
            </a:r>
            <a:endParaRPr sz="1800">
              <a:latin typeface="Times New Roman"/>
              <a:cs typeface="Times New Roman"/>
            </a:endParaRPr>
          </a:p>
          <a:p>
            <a:pPr marL="747395" lvl="1" indent="-81280">
              <a:lnSpc>
                <a:spcPct val="100000"/>
              </a:lnSpc>
              <a:spcBef>
                <a:spcPts val="1605"/>
              </a:spcBef>
              <a:buSzPct val="94444"/>
              <a:buChar char="•"/>
              <a:tabLst>
                <a:tab pos="748030" algn="l"/>
              </a:tabLst>
            </a:pPr>
            <a:r>
              <a:rPr sz="1800" spc="-5" dirty="0">
                <a:solidFill>
                  <a:srgbClr val="202122"/>
                </a:solidFill>
                <a:latin typeface="Arial MT"/>
                <a:cs typeface="Arial MT"/>
              </a:rPr>
              <a:t>Web</a:t>
            </a:r>
            <a:r>
              <a:rPr sz="1800" spc="-50" dirty="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122"/>
                </a:solidFill>
                <a:latin typeface="Arial MT"/>
                <a:cs typeface="Arial MT"/>
              </a:rPr>
              <a:t>development</a:t>
            </a:r>
            <a:endParaRPr sz="1800">
              <a:latin typeface="Arial MT"/>
              <a:cs typeface="Arial MT"/>
            </a:endParaRPr>
          </a:p>
          <a:p>
            <a:pPr marL="747395" lvl="1" indent="-81280">
              <a:lnSpc>
                <a:spcPct val="100000"/>
              </a:lnSpc>
              <a:buSzPct val="94444"/>
              <a:buChar char="•"/>
              <a:tabLst>
                <a:tab pos="748030" algn="l"/>
              </a:tabLst>
            </a:pPr>
            <a:r>
              <a:rPr sz="1800" spc="-5" dirty="0">
                <a:solidFill>
                  <a:srgbClr val="202122"/>
                </a:solidFill>
                <a:latin typeface="Arial MT"/>
                <a:cs typeface="Arial MT"/>
              </a:rPr>
              <a:t>Scientific</a:t>
            </a:r>
            <a:r>
              <a:rPr sz="1800" spc="-55" dirty="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122"/>
                </a:solidFill>
                <a:latin typeface="Arial MT"/>
                <a:cs typeface="Arial MT"/>
              </a:rPr>
              <a:t>programming</a:t>
            </a:r>
            <a:endParaRPr sz="1800">
              <a:latin typeface="Arial MT"/>
              <a:cs typeface="Arial MT"/>
            </a:endParaRPr>
          </a:p>
          <a:p>
            <a:pPr marL="1489710" lvl="2" indent="-252095">
              <a:lnSpc>
                <a:spcPct val="100000"/>
              </a:lnSpc>
              <a:buClr>
                <a:srgbClr val="0645AD"/>
              </a:buClr>
              <a:buChar char="•"/>
              <a:tabLst>
                <a:tab pos="1489710" algn="l"/>
                <a:tab pos="1490345" algn="l"/>
              </a:tabLst>
            </a:pPr>
            <a:r>
              <a:rPr sz="1800" u="heavy" spc="-5" dirty="0">
                <a:solidFill>
                  <a:srgbClr val="2DA0F1"/>
                </a:solidFill>
                <a:uFill>
                  <a:solidFill>
                    <a:srgbClr val="2DA0F1"/>
                  </a:solidFill>
                </a:uFill>
                <a:latin typeface="Arial MT"/>
                <a:cs typeface="Arial MT"/>
              </a:rPr>
              <a:t>Data</a:t>
            </a:r>
            <a:r>
              <a:rPr sz="1800" u="heavy" spc="-50" dirty="0">
                <a:solidFill>
                  <a:srgbClr val="2DA0F1"/>
                </a:solidFill>
                <a:uFill>
                  <a:solidFill>
                    <a:srgbClr val="2DA0F1"/>
                  </a:solidFill>
                </a:uFill>
                <a:latin typeface="Arial MT"/>
                <a:cs typeface="Arial MT"/>
              </a:rPr>
              <a:t> </a:t>
            </a:r>
            <a:r>
              <a:rPr sz="1800" u="heavy" dirty="0">
                <a:solidFill>
                  <a:srgbClr val="2DA0F1"/>
                </a:solidFill>
                <a:uFill>
                  <a:solidFill>
                    <a:srgbClr val="2DA0F1"/>
                  </a:solidFill>
                </a:uFill>
                <a:latin typeface="Arial MT"/>
                <a:cs typeface="Arial MT"/>
              </a:rPr>
              <a:t>science</a:t>
            </a:r>
            <a:endParaRPr sz="1800">
              <a:latin typeface="Arial MT"/>
              <a:cs typeface="Arial MT"/>
            </a:endParaRPr>
          </a:p>
          <a:p>
            <a:pPr marL="1489710" lvl="2" indent="-252095">
              <a:lnSpc>
                <a:spcPct val="100000"/>
              </a:lnSpc>
              <a:buClr>
                <a:srgbClr val="0645AD"/>
              </a:buClr>
              <a:buChar char="•"/>
              <a:tabLst>
                <a:tab pos="1489710" algn="l"/>
                <a:tab pos="1490345" algn="l"/>
              </a:tabLst>
            </a:pPr>
            <a:r>
              <a:rPr sz="1800" u="heavy" dirty="0">
                <a:solidFill>
                  <a:srgbClr val="2DA0F1"/>
                </a:solidFill>
                <a:uFill>
                  <a:solidFill>
                    <a:srgbClr val="2DA0F1"/>
                  </a:solidFill>
                </a:uFill>
                <a:latin typeface="Arial MT"/>
                <a:cs typeface="Arial MT"/>
              </a:rPr>
              <a:t>Machine</a:t>
            </a:r>
            <a:r>
              <a:rPr sz="1800" u="heavy" spc="-55" dirty="0">
                <a:solidFill>
                  <a:srgbClr val="2DA0F1"/>
                </a:solidFill>
                <a:uFill>
                  <a:solidFill>
                    <a:srgbClr val="2DA0F1"/>
                  </a:solidFill>
                </a:uFill>
                <a:latin typeface="Arial MT"/>
                <a:cs typeface="Arial MT"/>
              </a:rPr>
              <a:t> </a:t>
            </a:r>
            <a:r>
              <a:rPr sz="1800" u="heavy" spc="-5" dirty="0">
                <a:solidFill>
                  <a:srgbClr val="2DA0F1"/>
                </a:solidFill>
                <a:uFill>
                  <a:solidFill>
                    <a:srgbClr val="2DA0F1"/>
                  </a:solidFill>
                </a:uFill>
                <a:latin typeface="Arial MT"/>
                <a:cs typeface="Arial MT"/>
              </a:rPr>
              <a:t>learning</a:t>
            </a:r>
            <a:endParaRPr sz="1800">
              <a:latin typeface="Arial MT"/>
              <a:cs typeface="Arial MT"/>
            </a:endParaRPr>
          </a:p>
          <a:p>
            <a:pPr marL="1489710" lvl="2" indent="-252095">
              <a:lnSpc>
                <a:spcPct val="100000"/>
              </a:lnSpc>
              <a:buClr>
                <a:srgbClr val="0645AD"/>
              </a:buClr>
              <a:buChar char="•"/>
              <a:tabLst>
                <a:tab pos="1489710" algn="l"/>
                <a:tab pos="1490345" algn="l"/>
              </a:tabLst>
            </a:pPr>
            <a:r>
              <a:rPr sz="1800" u="heavy" spc="-5" dirty="0">
                <a:solidFill>
                  <a:srgbClr val="2DA0F1"/>
                </a:solidFill>
                <a:uFill>
                  <a:solidFill>
                    <a:srgbClr val="2DA0F1"/>
                  </a:solidFill>
                </a:uFill>
                <a:latin typeface="Arial MT"/>
                <a:cs typeface="Arial MT"/>
              </a:rPr>
              <a:t>Numerical</a:t>
            </a:r>
            <a:r>
              <a:rPr sz="1800" u="heavy" spc="-50" dirty="0">
                <a:solidFill>
                  <a:srgbClr val="2DA0F1"/>
                </a:solidFill>
                <a:uFill>
                  <a:solidFill>
                    <a:srgbClr val="2DA0F1"/>
                  </a:solidFill>
                </a:uFill>
                <a:latin typeface="Arial MT"/>
                <a:cs typeface="Arial MT"/>
              </a:rPr>
              <a:t> </a:t>
            </a:r>
            <a:r>
              <a:rPr sz="1800" u="heavy" spc="-5" dirty="0">
                <a:solidFill>
                  <a:srgbClr val="2DA0F1"/>
                </a:solidFill>
                <a:uFill>
                  <a:solidFill>
                    <a:srgbClr val="2DA0F1"/>
                  </a:solidFill>
                </a:uFill>
                <a:latin typeface="Arial MT"/>
                <a:cs typeface="Arial MT"/>
              </a:rPr>
              <a:t>analysis</a:t>
            </a:r>
            <a:endParaRPr sz="1800">
              <a:latin typeface="Arial MT"/>
              <a:cs typeface="Arial MT"/>
            </a:endParaRPr>
          </a:p>
          <a:p>
            <a:pPr marL="1489710" lvl="2" indent="-252095">
              <a:lnSpc>
                <a:spcPct val="100000"/>
              </a:lnSpc>
              <a:buClr>
                <a:srgbClr val="0645AD"/>
              </a:buClr>
              <a:buChar char="•"/>
              <a:tabLst>
                <a:tab pos="1489710" algn="l"/>
                <a:tab pos="1490345" algn="l"/>
              </a:tabLst>
            </a:pPr>
            <a:r>
              <a:rPr sz="1800" u="heavy" spc="-5" dirty="0">
                <a:solidFill>
                  <a:srgbClr val="2DA0F1"/>
                </a:solidFill>
                <a:uFill>
                  <a:solidFill>
                    <a:srgbClr val="2DA0F1"/>
                  </a:solidFill>
                </a:uFill>
                <a:latin typeface="Arial MT"/>
                <a:cs typeface="Arial MT"/>
              </a:rPr>
              <a:t>Statistics</a:t>
            </a:r>
            <a:endParaRPr sz="1800">
              <a:latin typeface="Arial MT"/>
              <a:cs typeface="Arial MT"/>
            </a:endParaRPr>
          </a:p>
          <a:p>
            <a:pPr marL="747395" lvl="1" indent="-81280">
              <a:lnSpc>
                <a:spcPct val="100000"/>
              </a:lnSpc>
              <a:buSzPct val="94444"/>
              <a:buChar char="•"/>
              <a:tabLst>
                <a:tab pos="748030" algn="l"/>
              </a:tabLst>
            </a:pPr>
            <a:r>
              <a:rPr sz="1800" spc="-5" dirty="0">
                <a:solidFill>
                  <a:srgbClr val="202122"/>
                </a:solidFill>
                <a:latin typeface="Arial MT"/>
                <a:cs typeface="Arial MT"/>
              </a:rPr>
              <a:t>Desktop</a:t>
            </a:r>
            <a:r>
              <a:rPr sz="1800" spc="-30" dirty="0">
                <a:solidFill>
                  <a:srgbClr val="2DA0F1"/>
                </a:solidFill>
                <a:latin typeface="Arial MT"/>
                <a:cs typeface="Arial MT"/>
              </a:rPr>
              <a:t> </a:t>
            </a:r>
            <a:r>
              <a:rPr sz="1800" u="heavy" spc="-5" dirty="0">
                <a:solidFill>
                  <a:srgbClr val="2DA0F1"/>
                </a:solidFill>
                <a:uFill>
                  <a:solidFill>
                    <a:srgbClr val="2DA0F1"/>
                  </a:solidFill>
                </a:uFill>
                <a:latin typeface="Arial MT"/>
                <a:cs typeface="Arial MT"/>
              </a:rPr>
              <a:t>GUIs</a:t>
            </a:r>
            <a:r>
              <a:rPr sz="1800" spc="-30" dirty="0">
                <a:solidFill>
                  <a:srgbClr val="2DA0F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122"/>
                </a:solidFill>
                <a:latin typeface="Arial MT"/>
                <a:cs typeface="Arial MT"/>
              </a:rPr>
              <a:t>applications</a:t>
            </a:r>
            <a:endParaRPr sz="1800">
              <a:latin typeface="Arial MT"/>
              <a:cs typeface="Arial MT"/>
            </a:endParaRPr>
          </a:p>
          <a:p>
            <a:pPr marL="747395" lvl="1" indent="-81280">
              <a:lnSpc>
                <a:spcPct val="100000"/>
              </a:lnSpc>
              <a:buSzPct val="94444"/>
              <a:buChar char="•"/>
              <a:tabLst>
                <a:tab pos="748030" algn="l"/>
              </a:tabLst>
            </a:pPr>
            <a:r>
              <a:rPr sz="1800" spc="-5" dirty="0">
                <a:solidFill>
                  <a:srgbClr val="202122"/>
                </a:solidFill>
                <a:latin typeface="Arial MT"/>
                <a:cs typeface="Arial MT"/>
              </a:rPr>
              <a:t>Network</a:t>
            </a:r>
            <a:r>
              <a:rPr sz="1800" spc="-50" dirty="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122"/>
                </a:solidFill>
                <a:latin typeface="Arial MT"/>
                <a:cs typeface="Arial MT"/>
              </a:rPr>
              <a:t>programming</a:t>
            </a:r>
            <a:endParaRPr sz="1800">
              <a:latin typeface="Arial MT"/>
              <a:cs typeface="Arial MT"/>
            </a:endParaRPr>
          </a:p>
          <a:p>
            <a:pPr marL="747395" lvl="1" indent="-81280">
              <a:lnSpc>
                <a:spcPct val="100000"/>
              </a:lnSpc>
              <a:buClr>
                <a:srgbClr val="0645AD"/>
              </a:buClr>
              <a:buSzPct val="94444"/>
              <a:buChar char="•"/>
              <a:tabLst>
                <a:tab pos="748030" algn="l"/>
              </a:tabLst>
            </a:pPr>
            <a:r>
              <a:rPr sz="1800" u="heavy" spc="-5" dirty="0">
                <a:solidFill>
                  <a:srgbClr val="2DA0F1"/>
                </a:solidFill>
                <a:uFill>
                  <a:solidFill>
                    <a:srgbClr val="2DA0F1"/>
                  </a:solidFill>
                </a:uFill>
                <a:latin typeface="Arial MT"/>
                <a:cs typeface="Arial MT"/>
              </a:rPr>
              <a:t>Game</a:t>
            </a:r>
            <a:r>
              <a:rPr sz="1800" spc="-45" dirty="0">
                <a:solidFill>
                  <a:srgbClr val="2DA0F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122"/>
                </a:solidFill>
                <a:latin typeface="Arial MT"/>
                <a:cs typeface="Arial MT"/>
              </a:rPr>
              <a:t>programming.</a:t>
            </a:r>
            <a:endParaRPr sz="1800">
              <a:latin typeface="Arial MT"/>
              <a:cs typeface="Arial MT"/>
            </a:endParaRPr>
          </a:p>
          <a:p>
            <a:pPr marL="747395" lvl="1" indent="-81280">
              <a:lnSpc>
                <a:spcPct val="100000"/>
              </a:lnSpc>
              <a:buSzPct val="94444"/>
              <a:buChar char="•"/>
              <a:tabLst>
                <a:tab pos="748030" algn="l"/>
              </a:tabLst>
            </a:pPr>
            <a:r>
              <a:rPr sz="1800" spc="-5" dirty="0">
                <a:solidFill>
                  <a:srgbClr val="202122"/>
                </a:solidFill>
                <a:latin typeface="Arial MT"/>
                <a:cs typeface="Arial MT"/>
              </a:rPr>
              <a:t>Complex</a:t>
            </a:r>
            <a:r>
              <a:rPr sz="1800" spc="-30" dirty="0">
                <a:solidFill>
                  <a:srgbClr val="2DA0F1"/>
                </a:solidFill>
                <a:latin typeface="Arial MT"/>
                <a:cs typeface="Arial MT"/>
              </a:rPr>
              <a:t> </a:t>
            </a:r>
            <a:r>
              <a:rPr sz="1800" u="heavy" spc="-5" dirty="0">
                <a:solidFill>
                  <a:srgbClr val="2DA0F1"/>
                </a:solidFill>
                <a:uFill>
                  <a:solidFill>
                    <a:srgbClr val="2DA0F1"/>
                  </a:solidFill>
                </a:uFill>
                <a:latin typeface="Arial MT"/>
                <a:cs typeface="Arial MT"/>
              </a:rPr>
              <a:t>algorithms</a:t>
            </a:r>
            <a:r>
              <a:rPr sz="1800" spc="-30" dirty="0">
                <a:solidFill>
                  <a:srgbClr val="2DA0F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122"/>
                </a:solidFill>
                <a:latin typeface="Arial MT"/>
                <a:cs typeface="Arial MT"/>
              </a:rPr>
              <a:t>creation</a:t>
            </a:r>
            <a:endParaRPr sz="1800">
              <a:latin typeface="Arial MT"/>
              <a:cs typeface="Arial MT"/>
            </a:endParaRPr>
          </a:p>
          <a:p>
            <a:pPr marL="747395" lvl="1" indent="-81280">
              <a:lnSpc>
                <a:spcPct val="100000"/>
              </a:lnSpc>
              <a:buSzPct val="94444"/>
              <a:buChar char="•"/>
              <a:tabLst>
                <a:tab pos="748030" algn="l"/>
              </a:tabLst>
            </a:pPr>
            <a:r>
              <a:rPr sz="1800" spc="-5" dirty="0">
                <a:solidFill>
                  <a:srgbClr val="202122"/>
                </a:solidFill>
                <a:latin typeface="Arial MT"/>
                <a:cs typeface="Arial MT"/>
              </a:rPr>
              <a:t>Automation</a:t>
            </a:r>
            <a:r>
              <a:rPr sz="1800" spc="-55" dirty="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122"/>
                </a:solidFill>
                <a:latin typeface="Arial MT"/>
                <a:cs typeface="Arial MT"/>
              </a:rPr>
              <a:t>scripts</a:t>
            </a:r>
            <a:endParaRPr sz="1800">
              <a:latin typeface="Arial MT"/>
              <a:cs typeface="Arial MT"/>
            </a:endParaRPr>
          </a:p>
          <a:p>
            <a:pPr marL="747395" lvl="1" indent="-81280">
              <a:lnSpc>
                <a:spcPct val="100000"/>
              </a:lnSpc>
              <a:buClr>
                <a:srgbClr val="0645AD"/>
              </a:buClr>
              <a:buSzPct val="94444"/>
              <a:buChar char="•"/>
              <a:tabLst>
                <a:tab pos="748030" algn="l"/>
              </a:tabLst>
            </a:pPr>
            <a:r>
              <a:rPr sz="1800" u="heavy" dirty="0">
                <a:solidFill>
                  <a:srgbClr val="2DA0F1"/>
                </a:solidFill>
                <a:uFill>
                  <a:solidFill>
                    <a:srgbClr val="2DA0F1"/>
                  </a:solidFill>
                </a:uFill>
                <a:latin typeface="Arial MT"/>
                <a:cs typeface="Arial MT"/>
              </a:rPr>
              <a:t>Machine</a:t>
            </a:r>
            <a:r>
              <a:rPr sz="1800" u="heavy" spc="-25" dirty="0">
                <a:solidFill>
                  <a:srgbClr val="2DA0F1"/>
                </a:solidFill>
                <a:uFill>
                  <a:solidFill>
                    <a:srgbClr val="2DA0F1"/>
                  </a:solidFill>
                </a:uFill>
                <a:latin typeface="Arial MT"/>
                <a:cs typeface="Arial MT"/>
              </a:rPr>
              <a:t> </a:t>
            </a:r>
            <a:r>
              <a:rPr sz="1800" u="heavy" spc="-5" dirty="0">
                <a:solidFill>
                  <a:srgbClr val="2DA0F1"/>
                </a:solidFill>
                <a:uFill>
                  <a:solidFill>
                    <a:srgbClr val="2DA0F1"/>
                  </a:solidFill>
                </a:uFill>
                <a:latin typeface="Arial MT"/>
                <a:cs typeface="Arial MT"/>
              </a:rPr>
              <a:t>learning</a:t>
            </a:r>
            <a:r>
              <a:rPr sz="1800" spc="-20" dirty="0">
                <a:solidFill>
                  <a:srgbClr val="2DA0F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122"/>
                </a:solidFill>
                <a:latin typeface="Arial MT"/>
                <a:cs typeface="Arial MT"/>
              </a:rPr>
              <a:t>and</a:t>
            </a:r>
            <a:r>
              <a:rPr sz="1800" spc="-20" dirty="0">
                <a:solidFill>
                  <a:srgbClr val="2DA0F1"/>
                </a:solidFill>
                <a:latin typeface="Arial MT"/>
                <a:cs typeface="Arial MT"/>
              </a:rPr>
              <a:t> </a:t>
            </a:r>
            <a:r>
              <a:rPr sz="1800" u="heavy" spc="-5" dirty="0">
                <a:solidFill>
                  <a:srgbClr val="2DA0F1"/>
                </a:solidFill>
                <a:uFill>
                  <a:solidFill>
                    <a:srgbClr val="2DA0F1"/>
                  </a:solidFill>
                </a:uFill>
                <a:latin typeface="Arial MT"/>
                <a:cs typeface="Arial MT"/>
              </a:rPr>
              <a:t>artificial</a:t>
            </a:r>
            <a:r>
              <a:rPr sz="1800" u="heavy" spc="-25" dirty="0">
                <a:solidFill>
                  <a:srgbClr val="2DA0F1"/>
                </a:solidFill>
                <a:uFill>
                  <a:solidFill>
                    <a:srgbClr val="2DA0F1"/>
                  </a:solidFill>
                </a:uFill>
                <a:latin typeface="Arial MT"/>
                <a:cs typeface="Arial MT"/>
              </a:rPr>
              <a:t> </a:t>
            </a:r>
            <a:r>
              <a:rPr sz="1800" u="heavy" spc="-5" dirty="0">
                <a:solidFill>
                  <a:srgbClr val="2DA0F1"/>
                </a:solidFill>
                <a:uFill>
                  <a:solidFill>
                    <a:srgbClr val="2DA0F1"/>
                  </a:solidFill>
                </a:uFill>
                <a:latin typeface="Arial MT"/>
                <a:cs typeface="Arial MT"/>
              </a:rPr>
              <a:t>intelligence</a:t>
            </a:r>
            <a:endParaRPr sz="1800">
              <a:latin typeface="Arial MT"/>
              <a:cs typeface="Arial MT"/>
            </a:endParaRPr>
          </a:p>
          <a:p>
            <a:pPr marL="747395" lvl="1" indent="-81280">
              <a:lnSpc>
                <a:spcPct val="100000"/>
              </a:lnSpc>
              <a:buSzPct val="94444"/>
              <a:buChar char="•"/>
              <a:tabLst>
                <a:tab pos="748030" algn="l"/>
              </a:tabLst>
            </a:pPr>
            <a:r>
              <a:rPr sz="1800" spc="-5" dirty="0">
                <a:solidFill>
                  <a:srgbClr val="202122"/>
                </a:solidFill>
                <a:latin typeface="Arial MT"/>
                <a:cs typeface="Arial MT"/>
              </a:rPr>
              <a:t>Audio</a:t>
            </a:r>
            <a:r>
              <a:rPr sz="1800" spc="-35" dirty="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122"/>
                </a:solidFill>
                <a:latin typeface="Arial MT"/>
                <a:cs typeface="Arial MT"/>
              </a:rPr>
              <a:t>and</a:t>
            </a:r>
            <a:r>
              <a:rPr sz="1800" spc="-25" dirty="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122"/>
                </a:solidFill>
                <a:latin typeface="Arial MT"/>
                <a:cs typeface="Arial MT"/>
              </a:rPr>
              <a:t>video</a:t>
            </a:r>
            <a:r>
              <a:rPr sz="1800" spc="-25" dirty="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122"/>
                </a:solidFill>
                <a:latin typeface="Arial MT"/>
                <a:cs typeface="Arial MT"/>
              </a:rPr>
              <a:t>applications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4265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Assign</a:t>
            </a:r>
            <a:r>
              <a:rPr sz="3600" spc="-5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Multiple</a:t>
            </a:r>
            <a:r>
              <a:rPr sz="3600" spc="-4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168DBA"/>
                </a:solidFill>
                <a:latin typeface="Times New Roman"/>
                <a:cs typeface="Times New Roman"/>
              </a:rPr>
              <a:t>values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354" y="2005838"/>
            <a:ext cx="3974465" cy="3792854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23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Many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Values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Multiple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Variables</a:t>
            </a:r>
            <a:endParaRPr sz="1800">
              <a:latin typeface="Times New Roman"/>
              <a:cs typeface="Times New Roman"/>
            </a:endParaRPr>
          </a:p>
          <a:p>
            <a:pPr marL="778510" marR="5080" lvl="1" indent="-306070">
              <a:lnSpc>
                <a:spcPct val="100000"/>
              </a:lnSpc>
              <a:spcBef>
                <a:spcPts val="1010"/>
              </a:spcBef>
              <a:buClr>
                <a:srgbClr val="353535"/>
              </a:buClr>
              <a:buFont typeface="Lucida Sans Unicode"/>
              <a:buChar char="□"/>
              <a:tabLst>
                <a:tab pos="777875" algn="l"/>
                <a:tab pos="779145" algn="l"/>
              </a:tabLst>
            </a:pP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x, y, z =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"Orange", "Banana", "Cherry" </a:t>
            </a:r>
            <a:r>
              <a:rPr sz="1600" spc="-38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print(x)</a:t>
            </a:r>
            <a:endParaRPr sz="1600">
              <a:latin typeface="Times New Roman"/>
              <a:cs typeface="Times New Roman"/>
            </a:endParaRPr>
          </a:p>
          <a:p>
            <a:pPr marL="778510" marR="2566670">
              <a:lnSpc>
                <a:spcPct val="100000"/>
              </a:lnSpc>
            </a:pP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print(y)  print(z)</a:t>
            </a:r>
            <a:endParaRPr sz="16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99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One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Value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Multiple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Variables</a:t>
            </a:r>
            <a:endParaRPr sz="1800">
              <a:latin typeface="Times New Roman"/>
              <a:cs typeface="Times New Roman"/>
            </a:endParaRPr>
          </a:p>
          <a:p>
            <a:pPr marL="778510" marR="1483360" lvl="1" indent="-306070">
              <a:lnSpc>
                <a:spcPct val="100000"/>
              </a:lnSpc>
              <a:spcBef>
                <a:spcPts val="1010"/>
              </a:spcBef>
              <a:buClr>
                <a:srgbClr val="353535"/>
              </a:buClr>
              <a:buFont typeface="Lucida Sans Unicode"/>
              <a:buChar char="□"/>
              <a:tabLst>
                <a:tab pos="777875" algn="l"/>
                <a:tab pos="779145" algn="l"/>
              </a:tabLst>
            </a:pP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x</a:t>
            </a:r>
            <a:r>
              <a:rPr sz="16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6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y</a:t>
            </a:r>
            <a:r>
              <a:rPr sz="16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6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z</a:t>
            </a:r>
            <a:r>
              <a:rPr sz="16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6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"Orange" </a:t>
            </a:r>
            <a:r>
              <a:rPr sz="1600" spc="-38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print(x)</a:t>
            </a:r>
            <a:endParaRPr sz="1600">
              <a:latin typeface="Times New Roman"/>
              <a:cs typeface="Times New Roman"/>
            </a:endParaRPr>
          </a:p>
          <a:p>
            <a:pPr marL="778510" marR="2566670">
              <a:lnSpc>
                <a:spcPct val="100000"/>
              </a:lnSpc>
            </a:pP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print(y)  print(z)</a:t>
            </a:r>
            <a:endParaRPr sz="1600">
              <a:latin typeface="Times New Roman"/>
              <a:cs typeface="Times New Roman"/>
            </a:endParaRPr>
          </a:p>
          <a:p>
            <a:pPr marL="492759" marR="531495">
              <a:lnSpc>
                <a:spcPct val="152100"/>
              </a:lnSpc>
            </a:pP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Write</a:t>
            </a:r>
            <a:r>
              <a:rPr sz="16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6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program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to</a:t>
            </a:r>
            <a:r>
              <a:rPr sz="16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swap</a:t>
            </a:r>
            <a:r>
              <a:rPr sz="16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two</a:t>
            </a:r>
            <a:r>
              <a:rPr sz="16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values </a:t>
            </a:r>
            <a:r>
              <a:rPr sz="1600" spc="-38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num1,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num2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7,8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3135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String</a:t>
            </a:r>
            <a:r>
              <a:rPr sz="3600" spc="-9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168DBA"/>
                </a:solidFill>
                <a:latin typeface="Times New Roman"/>
                <a:cs typeface="Times New Roman"/>
              </a:rPr>
              <a:t>formatters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354" y="2022855"/>
            <a:ext cx="8672195" cy="310896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1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X=10,</a:t>
            </a:r>
            <a:r>
              <a:rPr sz="1800" spc="-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printer=“HP”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print(“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I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just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printed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%s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pages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from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printer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%s”%(X,printer)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-%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353535"/>
              </a:buClr>
              <a:buFont typeface="Lucida Sans Unicode"/>
              <a:buChar char="□"/>
            </a:pPr>
            <a:endParaRPr sz="24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4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print(“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I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just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printed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{}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pages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from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printer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{1}”.format(X,printer)-format</a:t>
            </a:r>
            <a:endParaRPr sz="1800">
              <a:latin typeface="Times New Roman"/>
              <a:cs typeface="Times New Roman"/>
            </a:endParaRPr>
          </a:p>
          <a:p>
            <a:pPr marL="378460" marR="508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print(“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I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just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printed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{X}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pages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from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the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printer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{printer}”,format(X=11,printer=‘Epson)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–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format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with assignment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353535"/>
              </a:buClr>
              <a:buFont typeface="Lucida Sans Unicode"/>
              <a:buChar char="□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53535"/>
              </a:buClr>
              <a:buFont typeface="Lucida Sans Unicode"/>
              <a:buChar char="□"/>
            </a:pPr>
            <a:endParaRPr sz="16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Print(f”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I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just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printed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{x}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pages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from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the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printer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{printer}”)</a:t>
            </a:r>
            <a:r>
              <a:rPr sz="1800" spc="4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-f-strings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73580" y="392634"/>
            <a:ext cx="1825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Examples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9127" y="1494202"/>
            <a:ext cx="4488180" cy="26936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985" rIns="0" bIns="0" rtlCol="0">
            <a:spAutoFit/>
          </a:bodyPr>
          <a:lstStyle/>
          <a:p>
            <a:pPr marR="2027555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008200"/>
                </a:solidFill>
                <a:latin typeface="Consolas"/>
                <a:cs typeface="Consolas"/>
              </a:rPr>
              <a:t>#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Python3 program to demonstrate </a:t>
            </a:r>
            <a:r>
              <a:rPr sz="1100" spc="-59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008200"/>
                </a:solidFill>
                <a:latin typeface="Consolas"/>
                <a:cs typeface="Consolas"/>
              </a:rPr>
              <a:t>#</a:t>
            </a:r>
            <a:r>
              <a:rPr sz="1100" spc="-1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the</a:t>
            </a:r>
            <a:r>
              <a:rPr sz="1100" spc="-1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str.format()</a:t>
            </a:r>
            <a:r>
              <a:rPr sz="1100" spc="-1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method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875"/>
              </a:spcBef>
            </a:pPr>
            <a:r>
              <a:rPr sz="1100" dirty="0">
                <a:solidFill>
                  <a:srgbClr val="008200"/>
                </a:solidFill>
                <a:latin typeface="Consolas"/>
                <a:cs typeface="Consolas"/>
              </a:rPr>
              <a:t>#</a:t>
            </a:r>
            <a:r>
              <a:rPr sz="1100" spc="-1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using</a:t>
            </a:r>
            <a:r>
              <a:rPr sz="1100" spc="-1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format</a:t>
            </a:r>
            <a:r>
              <a:rPr sz="1100" spc="-1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option</a:t>
            </a:r>
            <a:r>
              <a:rPr sz="1100" spc="-1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in</a:t>
            </a:r>
            <a:r>
              <a:rPr sz="1100" spc="-1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008200"/>
                </a:solidFill>
                <a:latin typeface="Consolas"/>
                <a:cs typeface="Consolas"/>
              </a:rPr>
              <a:t>a</a:t>
            </a:r>
            <a:r>
              <a:rPr sz="1100" spc="-1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simple</a:t>
            </a:r>
            <a:r>
              <a:rPr sz="1100" spc="-1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string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100" b="1" spc="-5" dirty="0">
                <a:solidFill>
                  <a:srgbClr val="006699"/>
                </a:solidFill>
                <a:latin typeface="Consolas"/>
                <a:cs typeface="Consolas"/>
              </a:rPr>
              <a:t>print</a:t>
            </a:r>
            <a:r>
              <a:rPr sz="1100" spc="-5" dirty="0">
                <a:latin typeface="Consolas"/>
                <a:cs typeface="Consolas"/>
              </a:rPr>
              <a:t>(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"{},</a:t>
            </a:r>
            <a:r>
              <a:rPr sz="1100" spc="-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0000FF"/>
                </a:solidFill>
                <a:latin typeface="Consolas"/>
                <a:cs typeface="Consolas"/>
              </a:rPr>
              <a:t>A</a:t>
            </a:r>
            <a:r>
              <a:rPr sz="11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computer</a:t>
            </a:r>
            <a:r>
              <a:rPr sz="11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science</a:t>
            </a:r>
            <a:r>
              <a:rPr sz="11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Engineering</a:t>
            </a:r>
            <a:r>
              <a:rPr sz="11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1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."</a:t>
            </a:r>
            <a:endParaRPr sz="1100">
              <a:latin typeface="Consolas"/>
              <a:cs typeface="Consolas"/>
            </a:endParaRPr>
          </a:p>
          <a:p>
            <a:pPr marL="460375">
              <a:lnSpc>
                <a:spcPct val="100000"/>
              </a:lnSpc>
            </a:pPr>
            <a:r>
              <a:rPr sz="1100" spc="-5" dirty="0"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FF1493"/>
                </a:solidFill>
                <a:latin typeface="Consolas"/>
                <a:cs typeface="Consolas"/>
              </a:rPr>
              <a:t>format</a:t>
            </a:r>
            <a:r>
              <a:rPr sz="1100" spc="-5" dirty="0">
                <a:latin typeface="Consolas"/>
                <a:cs typeface="Consolas"/>
              </a:rPr>
              <a:t>(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“Faculty</a:t>
            </a:r>
            <a:r>
              <a:rPr sz="11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of</a:t>
            </a:r>
            <a:r>
              <a:rPr sz="11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Engineering</a:t>
            </a:r>
            <a:r>
              <a:rPr sz="11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0000FF"/>
                </a:solidFill>
                <a:latin typeface="Consolas"/>
                <a:cs typeface="Consolas"/>
              </a:rPr>
              <a:t>&amp;</a:t>
            </a:r>
            <a:r>
              <a:rPr sz="11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Technolgy"</a:t>
            </a:r>
            <a:r>
              <a:rPr sz="1100" spc="-5" dirty="0">
                <a:latin typeface="Consolas"/>
                <a:cs typeface="Consolas"/>
              </a:rPr>
              <a:t>))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Consolas"/>
              <a:cs typeface="Consolas"/>
            </a:endParaRPr>
          </a:p>
          <a:p>
            <a:pPr marR="2333625">
              <a:lnSpc>
                <a:spcPct val="100000"/>
              </a:lnSpc>
              <a:spcBef>
                <a:spcPts val="869"/>
              </a:spcBef>
            </a:pPr>
            <a:r>
              <a:rPr sz="1100" dirty="0">
                <a:solidFill>
                  <a:srgbClr val="008200"/>
                </a:solidFill>
                <a:latin typeface="Consolas"/>
                <a:cs typeface="Consolas"/>
              </a:rPr>
              <a:t>#</a:t>
            </a:r>
            <a:r>
              <a:rPr sz="1100" spc="1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using</a:t>
            </a:r>
            <a:r>
              <a:rPr sz="1100" spc="1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format</a:t>
            </a:r>
            <a:r>
              <a:rPr sz="1100" spc="1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option</a:t>
            </a:r>
            <a:r>
              <a:rPr sz="1100" spc="1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for</a:t>
            </a:r>
            <a:r>
              <a:rPr sz="1100" spc="2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008200"/>
                </a:solidFill>
                <a:latin typeface="Consolas"/>
                <a:cs typeface="Consolas"/>
              </a:rPr>
              <a:t>a </a:t>
            </a:r>
            <a:r>
              <a:rPr sz="1100" spc="-59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008200"/>
                </a:solidFill>
                <a:latin typeface="Consolas"/>
                <a:cs typeface="Consolas"/>
              </a:rPr>
              <a:t>#</a:t>
            </a:r>
            <a:r>
              <a:rPr sz="1100" spc="-2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value</a:t>
            </a:r>
            <a:r>
              <a:rPr sz="1100" spc="-2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stored</a:t>
            </a:r>
            <a:r>
              <a:rPr sz="1100" spc="-2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in</a:t>
            </a:r>
            <a:r>
              <a:rPr sz="1100" spc="-2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008200"/>
                </a:solidFill>
                <a:latin typeface="Consolas"/>
                <a:cs typeface="Consolas"/>
              </a:rPr>
              <a:t>a</a:t>
            </a:r>
            <a:r>
              <a:rPr sz="1100" spc="-2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variable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100" spc="-5" dirty="0">
                <a:solidFill>
                  <a:srgbClr val="FF1493"/>
                </a:solidFill>
                <a:latin typeface="Consolas"/>
                <a:cs typeface="Consolas"/>
              </a:rPr>
              <a:t>str</a:t>
            </a:r>
            <a:r>
              <a:rPr sz="1100" spc="-10" dirty="0">
                <a:solidFill>
                  <a:srgbClr val="FF1493"/>
                </a:solidFill>
                <a:latin typeface="Consolas"/>
                <a:cs typeface="Consolas"/>
              </a:rPr>
              <a:t> </a:t>
            </a:r>
            <a:r>
              <a:rPr sz="1100" b="1" dirty="0">
                <a:solidFill>
                  <a:srgbClr val="006699"/>
                </a:solidFill>
                <a:latin typeface="Consolas"/>
                <a:cs typeface="Consolas"/>
              </a:rPr>
              <a:t>=</a:t>
            </a:r>
            <a:r>
              <a:rPr sz="1100" b="1" spc="-15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"This</a:t>
            </a:r>
            <a:r>
              <a:rPr sz="11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article</a:t>
            </a:r>
            <a:r>
              <a:rPr sz="11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is</a:t>
            </a:r>
            <a:r>
              <a:rPr sz="11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written</a:t>
            </a:r>
            <a:r>
              <a:rPr sz="11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1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{}"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100" b="1" spc="-5" dirty="0">
                <a:solidFill>
                  <a:srgbClr val="006699"/>
                </a:solidFill>
                <a:latin typeface="Consolas"/>
                <a:cs typeface="Consolas"/>
              </a:rPr>
              <a:t>print</a:t>
            </a:r>
            <a:r>
              <a:rPr sz="1100" spc="-5" dirty="0">
                <a:latin typeface="Consolas"/>
                <a:cs typeface="Consolas"/>
              </a:rPr>
              <a:t>(</a:t>
            </a:r>
            <a:r>
              <a:rPr sz="1100" spc="-5" dirty="0">
                <a:solidFill>
                  <a:srgbClr val="FF1493"/>
                </a:solidFill>
                <a:latin typeface="Consolas"/>
                <a:cs typeface="Consolas"/>
              </a:rPr>
              <a:t>str</a:t>
            </a:r>
            <a:r>
              <a:rPr sz="1100" spc="-5" dirty="0"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FF1493"/>
                </a:solidFill>
                <a:latin typeface="Consolas"/>
                <a:cs typeface="Consolas"/>
              </a:rPr>
              <a:t>format</a:t>
            </a:r>
            <a:r>
              <a:rPr sz="1100" spc="-5" dirty="0">
                <a:latin typeface="Consolas"/>
                <a:cs typeface="Consolas"/>
              </a:rPr>
              <a:t>(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"Python"</a:t>
            </a:r>
            <a:r>
              <a:rPr sz="1100" spc="-5" dirty="0">
                <a:latin typeface="Consolas"/>
                <a:cs typeface="Consolas"/>
              </a:rPr>
              <a:t>))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Consolas"/>
              <a:cs typeface="Consolas"/>
            </a:endParaRPr>
          </a:p>
          <a:p>
            <a:pPr marR="949325">
              <a:lnSpc>
                <a:spcPct val="100000"/>
              </a:lnSpc>
              <a:spcBef>
                <a:spcPts val="875"/>
              </a:spcBef>
            </a:pPr>
            <a:r>
              <a:rPr sz="1100" dirty="0">
                <a:solidFill>
                  <a:srgbClr val="008200"/>
                </a:solidFill>
                <a:latin typeface="Consolas"/>
                <a:cs typeface="Consolas"/>
              </a:rPr>
              <a:t>#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formatting </a:t>
            </a:r>
            <a:r>
              <a:rPr sz="1100" dirty="0">
                <a:solidFill>
                  <a:srgbClr val="008200"/>
                </a:solidFill>
                <a:latin typeface="Consolas"/>
                <a:cs typeface="Consolas"/>
              </a:rPr>
              <a:t>a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string using </a:t>
            </a:r>
            <a:r>
              <a:rPr sz="1100" dirty="0">
                <a:solidFill>
                  <a:srgbClr val="008200"/>
                </a:solidFill>
                <a:latin typeface="Consolas"/>
                <a:cs typeface="Consolas"/>
              </a:rPr>
              <a:t>a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numeric constant </a:t>
            </a:r>
            <a:r>
              <a:rPr sz="1100" spc="-59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FF1493"/>
                </a:solidFill>
                <a:latin typeface="Consolas"/>
                <a:cs typeface="Consolas"/>
              </a:rPr>
              <a:t>print</a:t>
            </a:r>
            <a:r>
              <a:rPr sz="1100" spc="-5" dirty="0">
                <a:latin typeface="Consolas"/>
                <a:cs typeface="Consolas"/>
              </a:rPr>
              <a:t>(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"Hello,</a:t>
            </a:r>
            <a:r>
              <a:rPr sz="11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1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am</a:t>
            </a:r>
            <a:r>
              <a:rPr sz="11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{}</a:t>
            </a:r>
            <a:r>
              <a:rPr sz="11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years</a:t>
            </a:r>
            <a:r>
              <a:rPr sz="11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old</a:t>
            </a:r>
            <a:r>
              <a:rPr sz="11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!"</a:t>
            </a:r>
            <a:r>
              <a:rPr sz="1100" spc="-5" dirty="0"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FF1493"/>
                </a:solidFill>
                <a:latin typeface="Consolas"/>
                <a:cs typeface="Consolas"/>
              </a:rPr>
              <a:t>format</a:t>
            </a:r>
            <a:r>
              <a:rPr sz="1100" spc="-5" dirty="0">
                <a:latin typeface="Consolas"/>
                <a:cs typeface="Consolas"/>
              </a:rPr>
              <a:t>(</a:t>
            </a:r>
            <a:r>
              <a:rPr sz="1100" spc="-5" dirty="0">
                <a:solidFill>
                  <a:srgbClr val="009900"/>
                </a:solidFill>
                <a:latin typeface="Consolas"/>
                <a:cs typeface="Consolas"/>
              </a:rPr>
              <a:t>18</a:t>
            </a:r>
            <a:r>
              <a:rPr sz="1100" spc="-5" dirty="0">
                <a:latin typeface="Consolas"/>
                <a:cs typeface="Consolas"/>
              </a:rPr>
              <a:t>))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9127" y="4611740"/>
            <a:ext cx="4079875" cy="20777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solidFill>
                  <a:srgbClr val="008200"/>
                </a:solidFill>
                <a:latin typeface="Consolas"/>
                <a:cs typeface="Consolas"/>
              </a:rPr>
              <a:t>#</a:t>
            </a:r>
            <a:r>
              <a:rPr sz="1100" spc="-2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Python</a:t>
            </a:r>
            <a:r>
              <a:rPr sz="1100" spc="-2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program</a:t>
            </a:r>
            <a:r>
              <a:rPr sz="1100" spc="-2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using</a:t>
            </a:r>
            <a:r>
              <a:rPr sz="1100" spc="-2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multiple</a:t>
            </a:r>
            <a:r>
              <a:rPr sz="1100" spc="-2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place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100" dirty="0">
                <a:solidFill>
                  <a:srgbClr val="008200"/>
                </a:solidFill>
                <a:latin typeface="Consolas"/>
                <a:cs typeface="Consolas"/>
              </a:rPr>
              <a:t>#</a:t>
            </a:r>
            <a:r>
              <a:rPr sz="1100" spc="-2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holders</a:t>
            </a:r>
            <a:r>
              <a:rPr sz="1100" spc="-2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to</a:t>
            </a:r>
            <a:r>
              <a:rPr sz="1100" spc="-2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demonstrate</a:t>
            </a:r>
            <a:r>
              <a:rPr sz="1100" spc="-2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str.format()</a:t>
            </a:r>
            <a:r>
              <a:rPr sz="1100" spc="-2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method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Consolas"/>
              <a:cs typeface="Consolas"/>
            </a:endParaRPr>
          </a:p>
          <a:p>
            <a:pPr marR="393065">
              <a:lnSpc>
                <a:spcPct val="100000"/>
              </a:lnSpc>
              <a:spcBef>
                <a:spcPts val="869"/>
              </a:spcBef>
            </a:pPr>
            <a:r>
              <a:rPr sz="1100" dirty="0">
                <a:solidFill>
                  <a:srgbClr val="008200"/>
                </a:solidFill>
                <a:latin typeface="Consolas"/>
                <a:cs typeface="Consolas"/>
              </a:rPr>
              <a:t>#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different datatypes can be used in formatting </a:t>
            </a:r>
            <a:r>
              <a:rPr sz="110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FF1493"/>
                </a:solidFill>
                <a:latin typeface="Consolas"/>
                <a:cs typeface="Consolas"/>
              </a:rPr>
              <a:t>print</a:t>
            </a:r>
            <a:r>
              <a:rPr sz="1100" spc="-5" dirty="0">
                <a:latin typeface="Consolas"/>
                <a:cs typeface="Consolas"/>
              </a:rPr>
              <a:t>(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"Hi</a:t>
            </a:r>
            <a:r>
              <a:rPr sz="11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0000FF"/>
                </a:solidFill>
                <a:latin typeface="Consolas"/>
                <a:cs typeface="Consolas"/>
              </a:rPr>
              <a:t>!</a:t>
            </a:r>
            <a:r>
              <a:rPr sz="11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My</a:t>
            </a:r>
            <a:r>
              <a:rPr sz="11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name</a:t>
            </a:r>
            <a:r>
              <a:rPr sz="11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is</a:t>
            </a:r>
            <a:r>
              <a:rPr sz="11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{}</a:t>
            </a:r>
            <a:r>
              <a:rPr sz="11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and</a:t>
            </a:r>
            <a:r>
              <a:rPr sz="11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1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am</a:t>
            </a:r>
            <a:r>
              <a:rPr sz="11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{} years</a:t>
            </a:r>
            <a:r>
              <a:rPr sz="11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old"</a:t>
            </a:r>
            <a:endParaRPr sz="1100">
              <a:latin typeface="Consolas"/>
              <a:cs typeface="Consolas"/>
            </a:endParaRPr>
          </a:p>
          <a:p>
            <a:pPr marL="460375">
              <a:lnSpc>
                <a:spcPct val="100000"/>
              </a:lnSpc>
            </a:pPr>
            <a:r>
              <a:rPr sz="1100" spc="-5" dirty="0"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FF1493"/>
                </a:solidFill>
                <a:latin typeface="Consolas"/>
                <a:cs typeface="Consolas"/>
              </a:rPr>
              <a:t>format</a:t>
            </a:r>
            <a:r>
              <a:rPr sz="1100" spc="-5" dirty="0">
                <a:latin typeface="Consolas"/>
                <a:cs typeface="Consolas"/>
              </a:rPr>
              <a:t>(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"User"</a:t>
            </a:r>
            <a:r>
              <a:rPr sz="1100" spc="-5" dirty="0">
                <a:latin typeface="Consolas"/>
                <a:cs typeface="Consolas"/>
              </a:rPr>
              <a:t>,</a:t>
            </a:r>
            <a:r>
              <a:rPr sz="1100" spc="-55" dirty="0"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9900"/>
                </a:solidFill>
                <a:latin typeface="Consolas"/>
                <a:cs typeface="Consolas"/>
              </a:rPr>
              <a:t>19</a:t>
            </a:r>
            <a:r>
              <a:rPr sz="1100" spc="-5" dirty="0">
                <a:latin typeface="Consolas"/>
                <a:cs typeface="Consolas"/>
              </a:rPr>
              <a:t>))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875"/>
              </a:spcBef>
            </a:pPr>
            <a:r>
              <a:rPr sz="1100" dirty="0">
                <a:solidFill>
                  <a:srgbClr val="008200"/>
                </a:solidFill>
                <a:latin typeface="Consolas"/>
                <a:cs typeface="Consolas"/>
              </a:rPr>
              <a:t>#</a:t>
            </a:r>
            <a:r>
              <a:rPr sz="1100" spc="-2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The</a:t>
            </a:r>
            <a:r>
              <a:rPr sz="1100" spc="-2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values</a:t>
            </a:r>
            <a:r>
              <a:rPr sz="1100" spc="-2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passed</a:t>
            </a:r>
            <a:r>
              <a:rPr sz="1100" spc="-2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as</a:t>
            </a:r>
            <a:r>
              <a:rPr sz="1100" spc="-2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parameters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100" dirty="0">
                <a:solidFill>
                  <a:srgbClr val="008200"/>
                </a:solidFill>
                <a:latin typeface="Consolas"/>
                <a:cs typeface="Consolas"/>
              </a:rPr>
              <a:t>#</a:t>
            </a:r>
            <a:r>
              <a:rPr sz="1100" spc="-1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are</a:t>
            </a:r>
            <a:r>
              <a:rPr sz="1100" spc="-1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replaced</a:t>
            </a:r>
            <a:r>
              <a:rPr sz="1100" spc="-1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in</a:t>
            </a:r>
            <a:r>
              <a:rPr sz="1100" spc="-1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order</a:t>
            </a:r>
            <a:r>
              <a:rPr sz="1100" spc="-1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of</a:t>
            </a:r>
            <a:r>
              <a:rPr sz="1100" spc="-1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their</a:t>
            </a:r>
            <a:r>
              <a:rPr sz="1100" spc="-1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entry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100" b="1" spc="-5" dirty="0">
                <a:solidFill>
                  <a:srgbClr val="006699"/>
                </a:solidFill>
                <a:latin typeface="Consolas"/>
                <a:cs typeface="Consolas"/>
              </a:rPr>
              <a:t>print</a:t>
            </a:r>
            <a:r>
              <a:rPr sz="1100" spc="-5" dirty="0">
                <a:latin typeface="Consolas"/>
                <a:cs typeface="Consolas"/>
              </a:rPr>
              <a:t>(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"This</a:t>
            </a:r>
            <a:r>
              <a:rPr sz="1100" spc="-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is</a:t>
            </a:r>
            <a:r>
              <a:rPr sz="11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{}</a:t>
            </a:r>
            <a:r>
              <a:rPr sz="1100" spc="-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{}</a:t>
            </a:r>
            <a:r>
              <a:rPr sz="11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{}</a:t>
            </a:r>
            <a:r>
              <a:rPr sz="1100" spc="-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{}"</a:t>
            </a:r>
            <a:endParaRPr sz="1100">
              <a:latin typeface="Consolas"/>
              <a:cs typeface="Consolas"/>
            </a:endParaRPr>
          </a:p>
          <a:p>
            <a:pPr marL="460375">
              <a:lnSpc>
                <a:spcPct val="100000"/>
              </a:lnSpc>
            </a:pPr>
            <a:r>
              <a:rPr sz="1100" spc="-5" dirty="0"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FF1493"/>
                </a:solidFill>
                <a:latin typeface="Consolas"/>
                <a:cs typeface="Consolas"/>
              </a:rPr>
              <a:t>format</a:t>
            </a:r>
            <a:r>
              <a:rPr sz="1100" spc="-5" dirty="0">
                <a:latin typeface="Consolas"/>
                <a:cs typeface="Consolas"/>
              </a:rPr>
              <a:t>(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"one"</a:t>
            </a:r>
            <a:r>
              <a:rPr sz="1100" spc="-5" dirty="0">
                <a:latin typeface="Consolas"/>
                <a:cs typeface="Consolas"/>
              </a:rPr>
              <a:t>,</a:t>
            </a:r>
            <a:r>
              <a:rPr sz="1100" spc="-25" dirty="0"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"two"</a:t>
            </a:r>
            <a:r>
              <a:rPr sz="1100" spc="-5" dirty="0">
                <a:latin typeface="Consolas"/>
                <a:cs typeface="Consolas"/>
              </a:rPr>
              <a:t>,</a:t>
            </a:r>
            <a:r>
              <a:rPr sz="1100" spc="-20" dirty="0"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"three"</a:t>
            </a:r>
            <a:r>
              <a:rPr sz="1100" spc="-5" dirty="0">
                <a:latin typeface="Consolas"/>
                <a:cs typeface="Consolas"/>
              </a:rPr>
              <a:t>,</a:t>
            </a:r>
            <a:r>
              <a:rPr sz="1100" spc="-20" dirty="0"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"four"</a:t>
            </a:r>
            <a:r>
              <a:rPr sz="1100" spc="-5" dirty="0">
                <a:latin typeface="Consolas"/>
                <a:cs typeface="Consolas"/>
              </a:rPr>
              <a:t>))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92503" y="1801977"/>
            <a:ext cx="5346065" cy="4770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7145" rIns="0" bIns="0" rtlCol="0">
            <a:spAutoFit/>
          </a:bodyPr>
          <a:lstStyle/>
          <a:p>
            <a:pPr marR="2579370">
              <a:lnSpc>
                <a:spcPct val="100000"/>
              </a:lnSpc>
              <a:spcBef>
                <a:spcPts val="135"/>
              </a:spcBef>
            </a:pP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To demonstrate the use of formatters </a:t>
            </a:r>
            <a:r>
              <a:rPr sz="1100" spc="-59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008200"/>
                </a:solidFill>
                <a:latin typeface="Consolas"/>
                <a:cs typeface="Consolas"/>
              </a:rPr>
              <a:t>#</a:t>
            </a:r>
            <a:r>
              <a:rPr sz="1100" spc="-2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with</a:t>
            </a:r>
            <a:r>
              <a:rPr sz="1100" spc="-1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positional</a:t>
            </a:r>
            <a:r>
              <a:rPr sz="1100" spc="-1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key</a:t>
            </a:r>
            <a:r>
              <a:rPr sz="1100" spc="-1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arguments.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Consolas"/>
              <a:cs typeface="Consolas"/>
            </a:endParaRPr>
          </a:p>
          <a:p>
            <a:pPr marR="3651885">
              <a:lnSpc>
                <a:spcPct val="100000"/>
              </a:lnSpc>
              <a:spcBef>
                <a:spcPts val="875"/>
              </a:spcBef>
            </a:pPr>
            <a:r>
              <a:rPr sz="1100" dirty="0">
                <a:solidFill>
                  <a:srgbClr val="008200"/>
                </a:solidFill>
                <a:latin typeface="Consolas"/>
                <a:cs typeface="Consolas"/>
              </a:rPr>
              <a:t>#</a:t>
            </a:r>
            <a:r>
              <a:rPr sz="1100" spc="-5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Positional</a:t>
            </a:r>
            <a:r>
              <a:rPr sz="1100" spc="-5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arguments </a:t>
            </a:r>
            <a:r>
              <a:rPr sz="1100" spc="-59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008200"/>
                </a:solidFill>
                <a:latin typeface="Consolas"/>
                <a:cs typeface="Consolas"/>
              </a:rPr>
              <a:t>#</a:t>
            </a:r>
            <a:r>
              <a:rPr sz="1100" spc="-2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are</a:t>
            </a:r>
            <a:r>
              <a:rPr sz="1100" spc="-2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placed</a:t>
            </a:r>
            <a:r>
              <a:rPr sz="1100" spc="-2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in</a:t>
            </a:r>
            <a:r>
              <a:rPr sz="1100" spc="-2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order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100" b="1" spc="-5" dirty="0">
                <a:solidFill>
                  <a:srgbClr val="006699"/>
                </a:solidFill>
                <a:latin typeface="Consolas"/>
                <a:cs typeface="Consolas"/>
              </a:rPr>
              <a:t>print</a:t>
            </a:r>
            <a:r>
              <a:rPr sz="1100" spc="-5" dirty="0">
                <a:latin typeface="Consolas"/>
                <a:cs typeface="Consolas"/>
              </a:rPr>
              <a:t>(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"{0}</a:t>
            </a:r>
            <a:r>
              <a:rPr sz="1100" spc="-3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love</a:t>
            </a:r>
            <a:r>
              <a:rPr sz="1100" spc="-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{1}!!"</a:t>
            </a:r>
            <a:r>
              <a:rPr sz="1100" spc="-5" dirty="0"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FF1493"/>
                </a:solidFill>
                <a:latin typeface="Consolas"/>
                <a:cs typeface="Consolas"/>
              </a:rPr>
              <a:t>format</a:t>
            </a:r>
            <a:r>
              <a:rPr sz="1100" spc="-5" dirty="0">
                <a:latin typeface="Consolas"/>
                <a:cs typeface="Consolas"/>
              </a:rPr>
              <a:t>(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“Fetians"</a:t>
            </a:r>
            <a:r>
              <a:rPr sz="1100" spc="-5" dirty="0">
                <a:latin typeface="Consolas"/>
                <a:cs typeface="Consolas"/>
              </a:rPr>
              <a:t>,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“FET"</a:t>
            </a:r>
            <a:r>
              <a:rPr sz="1100" spc="-5" dirty="0">
                <a:latin typeface="Consolas"/>
                <a:cs typeface="Consolas"/>
              </a:rPr>
              <a:t>))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Consolas"/>
              <a:cs typeface="Consolas"/>
            </a:endParaRPr>
          </a:p>
          <a:p>
            <a:pPr marR="2580005">
              <a:lnSpc>
                <a:spcPct val="100000"/>
              </a:lnSpc>
              <a:spcBef>
                <a:spcPts val="869"/>
              </a:spcBef>
            </a:pPr>
            <a:r>
              <a:rPr sz="1100" dirty="0">
                <a:solidFill>
                  <a:srgbClr val="008200"/>
                </a:solidFill>
                <a:latin typeface="Consolas"/>
                <a:cs typeface="Consolas"/>
              </a:rPr>
              <a:t>#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Reverse the index numbers with the </a:t>
            </a:r>
            <a:r>
              <a:rPr sz="1100" spc="-59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008200"/>
                </a:solidFill>
                <a:latin typeface="Consolas"/>
                <a:cs typeface="Consolas"/>
              </a:rPr>
              <a:t>#</a:t>
            </a:r>
            <a:r>
              <a:rPr sz="1100" spc="-2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parameters</a:t>
            </a:r>
            <a:r>
              <a:rPr sz="1100" spc="-1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of</a:t>
            </a:r>
            <a:r>
              <a:rPr sz="1100" spc="-1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the</a:t>
            </a:r>
            <a:r>
              <a:rPr sz="1100" spc="-1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placeholders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100" spc="-5" dirty="0">
                <a:solidFill>
                  <a:srgbClr val="FF1493"/>
                </a:solidFill>
                <a:latin typeface="Consolas"/>
                <a:cs typeface="Consolas"/>
              </a:rPr>
              <a:t>print</a:t>
            </a:r>
            <a:r>
              <a:rPr sz="1100" spc="-5" dirty="0">
                <a:latin typeface="Consolas"/>
                <a:cs typeface="Consolas"/>
              </a:rPr>
              <a:t>(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"{1}</a:t>
            </a:r>
            <a:r>
              <a:rPr sz="1100" spc="-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love</a:t>
            </a:r>
            <a:r>
              <a:rPr sz="1100" spc="-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{0}!!"</a:t>
            </a:r>
            <a:r>
              <a:rPr sz="1100" spc="-5" dirty="0"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FF1493"/>
                </a:solidFill>
                <a:latin typeface="Consolas"/>
                <a:cs typeface="Consolas"/>
              </a:rPr>
              <a:t>format</a:t>
            </a:r>
            <a:r>
              <a:rPr sz="1100" spc="-5" dirty="0">
                <a:latin typeface="Consolas"/>
                <a:cs typeface="Consolas"/>
              </a:rPr>
              <a:t>(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“Fetians"</a:t>
            </a:r>
            <a:r>
              <a:rPr sz="1100" spc="-5" dirty="0">
                <a:latin typeface="Consolas"/>
                <a:cs typeface="Consolas"/>
              </a:rPr>
              <a:t>,</a:t>
            </a:r>
            <a:r>
              <a:rPr sz="1100" spc="-20" dirty="0"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“FET"</a:t>
            </a:r>
            <a:r>
              <a:rPr sz="1100" spc="-5" dirty="0">
                <a:latin typeface="Consolas"/>
                <a:cs typeface="Consolas"/>
              </a:rPr>
              <a:t>))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869"/>
              </a:spcBef>
            </a:pPr>
            <a:r>
              <a:rPr sz="1100" b="1" spc="-5" dirty="0">
                <a:solidFill>
                  <a:srgbClr val="006699"/>
                </a:solidFill>
                <a:latin typeface="Consolas"/>
                <a:cs typeface="Consolas"/>
              </a:rPr>
              <a:t>print</a:t>
            </a:r>
            <a:r>
              <a:rPr sz="1100" spc="-5" dirty="0">
                <a:latin typeface="Consolas"/>
                <a:cs typeface="Consolas"/>
              </a:rPr>
              <a:t>(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"Every</a:t>
            </a:r>
            <a:r>
              <a:rPr sz="11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{}</a:t>
            </a:r>
            <a:r>
              <a:rPr sz="11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should</a:t>
            </a:r>
            <a:r>
              <a:rPr sz="11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know the</a:t>
            </a:r>
            <a:r>
              <a:rPr sz="11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use</a:t>
            </a:r>
            <a:r>
              <a:rPr sz="11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of {}</a:t>
            </a:r>
            <a:r>
              <a:rPr sz="11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{}</a:t>
            </a:r>
            <a:r>
              <a:rPr sz="11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programming and</a:t>
            </a:r>
            <a:r>
              <a:rPr sz="11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{}"</a:t>
            </a:r>
            <a:endParaRPr sz="1100">
              <a:latin typeface="Consolas"/>
              <a:cs typeface="Consolas"/>
            </a:endParaRPr>
          </a:p>
          <a:p>
            <a:pPr marL="1074420" marR="1884045" indent="-614045">
              <a:lnSpc>
                <a:spcPct val="100000"/>
              </a:lnSpc>
            </a:pPr>
            <a:r>
              <a:rPr sz="1100" spc="-5" dirty="0"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FF1493"/>
                </a:solidFill>
                <a:latin typeface="Consolas"/>
                <a:cs typeface="Consolas"/>
              </a:rPr>
              <a:t>format</a:t>
            </a:r>
            <a:r>
              <a:rPr sz="1100" spc="-5" dirty="0">
                <a:latin typeface="Consolas"/>
                <a:cs typeface="Consolas"/>
              </a:rPr>
              <a:t>(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"programmer"</a:t>
            </a:r>
            <a:r>
              <a:rPr sz="1100" spc="-5" dirty="0">
                <a:latin typeface="Consolas"/>
                <a:cs typeface="Consolas"/>
              </a:rPr>
              <a:t>, 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"Open"</a:t>
            </a:r>
            <a:r>
              <a:rPr sz="1100" spc="-5" dirty="0">
                <a:latin typeface="Consolas"/>
                <a:cs typeface="Consolas"/>
              </a:rPr>
              <a:t>, 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"Source"</a:t>
            </a:r>
            <a:r>
              <a:rPr sz="1100" spc="-5" dirty="0">
                <a:latin typeface="Consolas"/>
                <a:cs typeface="Consolas"/>
              </a:rPr>
              <a:t>, </a:t>
            </a:r>
            <a:r>
              <a:rPr sz="1100" spc="-590" dirty="0"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"Operating</a:t>
            </a:r>
            <a:r>
              <a:rPr sz="11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Systems"</a:t>
            </a:r>
            <a:r>
              <a:rPr sz="1100" spc="-5" dirty="0">
                <a:latin typeface="Consolas"/>
                <a:cs typeface="Consolas"/>
              </a:rPr>
              <a:t>))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875"/>
              </a:spcBef>
            </a:pPr>
            <a:r>
              <a:rPr sz="1100" dirty="0">
                <a:solidFill>
                  <a:srgbClr val="008200"/>
                </a:solidFill>
                <a:latin typeface="Consolas"/>
                <a:cs typeface="Consolas"/>
              </a:rPr>
              <a:t>#</a:t>
            </a:r>
            <a:r>
              <a:rPr sz="1100" spc="-2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Use</a:t>
            </a:r>
            <a:r>
              <a:rPr sz="1100" spc="-1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the</a:t>
            </a:r>
            <a:r>
              <a:rPr sz="1100" spc="-1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index</a:t>
            </a:r>
            <a:r>
              <a:rPr sz="1100" spc="-2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numbers</a:t>
            </a:r>
            <a:r>
              <a:rPr sz="1100" spc="-1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of</a:t>
            </a:r>
            <a:r>
              <a:rPr sz="1100" spc="-1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the</a:t>
            </a:r>
            <a:endParaRPr sz="1100">
              <a:latin typeface="Consolas"/>
              <a:cs typeface="Consolas"/>
            </a:endParaRPr>
          </a:p>
          <a:p>
            <a:pPr marR="2809240">
              <a:lnSpc>
                <a:spcPct val="100000"/>
              </a:lnSpc>
            </a:pPr>
            <a:r>
              <a:rPr sz="1100" dirty="0">
                <a:solidFill>
                  <a:srgbClr val="008200"/>
                </a:solidFill>
                <a:latin typeface="Consolas"/>
                <a:cs typeface="Consolas"/>
              </a:rPr>
              <a:t>#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values to change the order that </a:t>
            </a:r>
            <a:r>
              <a:rPr sz="1100" spc="-59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008200"/>
                </a:solidFill>
                <a:latin typeface="Consolas"/>
                <a:cs typeface="Consolas"/>
              </a:rPr>
              <a:t>#</a:t>
            </a:r>
            <a:r>
              <a:rPr sz="1100" spc="-1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they</a:t>
            </a:r>
            <a:r>
              <a:rPr sz="1100" spc="-1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appear</a:t>
            </a:r>
            <a:r>
              <a:rPr sz="1100" spc="-1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in</a:t>
            </a:r>
            <a:r>
              <a:rPr sz="1100" spc="-1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the</a:t>
            </a:r>
            <a:r>
              <a:rPr sz="1100" spc="-1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string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100" b="1" spc="-5" dirty="0">
                <a:solidFill>
                  <a:srgbClr val="006699"/>
                </a:solidFill>
                <a:latin typeface="Consolas"/>
                <a:cs typeface="Consolas"/>
              </a:rPr>
              <a:t>print</a:t>
            </a:r>
            <a:r>
              <a:rPr sz="1100" spc="-5" dirty="0">
                <a:latin typeface="Consolas"/>
                <a:cs typeface="Consolas"/>
              </a:rPr>
              <a:t>(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"Every</a:t>
            </a:r>
            <a:r>
              <a:rPr sz="11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{3}</a:t>
            </a:r>
            <a:r>
              <a:rPr sz="11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should</a:t>
            </a:r>
            <a:r>
              <a:rPr sz="11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know the</a:t>
            </a:r>
            <a:r>
              <a:rPr sz="11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use</a:t>
            </a:r>
            <a:r>
              <a:rPr sz="11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of {2}</a:t>
            </a:r>
            <a:r>
              <a:rPr sz="11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{1}</a:t>
            </a:r>
            <a:r>
              <a:rPr sz="11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programming and</a:t>
            </a:r>
            <a:r>
              <a:rPr sz="11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{0}"</a:t>
            </a:r>
            <a:endParaRPr sz="1100">
              <a:latin typeface="Consolas"/>
              <a:cs typeface="Consolas"/>
            </a:endParaRPr>
          </a:p>
          <a:p>
            <a:pPr marL="460375">
              <a:lnSpc>
                <a:spcPct val="100000"/>
              </a:lnSpc>
            </a:pPr>
            <a:r>
              <a:rPr sz="1100" spc="-5" dirty="0"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FF1493"/>
                </a:solidFill>
                <a:latin typeface="Consolas"/>
                <a:cs typeface="Consolas"/>
              </a:rPr>
              <a:t>format</a:t>
            </a:r>
            <a:r>
              <a:rPr sz="1100" spc="-5" dirty="0">
                <a:latin typeface="Consolas"/>
                <a:cs typeface="Consolas"/>
              </a:rPr>
              <a:t>(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"programmer"</a:t>
            </a:r>
            <a:r>
              <a:rPr sz="1100" spc="-5" dirty="0">
                <a:latin typeface="Consolas"/>
                <a:cs typeface="Consolas"/>
              </a:rPr>
              <a:t>,</a:t>
            </a:r>
            <a:r>
              <a:rPr sz="1100" spc="-15" dirty="0"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"Open"</a:t>
            </a:r>
            <a:r>
              <a:rPr sz="1100" spc="-5" dirty="0">
                <a:latin typeface="Consolas"/>
                <a:cs typeface="Consolas"/>
              </a:rPr>
              <a:t>,</a:t>
            </a:r>
            <a:r>
              <a:rPr sz="1100" spc="-15" dirty="0"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"Source"</a:t>
            </a:r>
            <a:r>
              <a:rPr sz="1100" spc="-5" dirty="0">
                <a:latin typeface="Consolas"/>
                <a:cs typeface="Consolas"/>
              </a:rPr>
              <a:t>,</a:t>
            </a:r>
            <a:r>
              <a:rPr sz="1100" spc="-15" dirty="0"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"Operating</a:t>
            </a:r>
            <a:r>
              <a:rPr sz="11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Systems"</a:t>
            </a:r>
            <a:r>
              <a:rPr sz="1100" spc="-5" dirty="0">
                <a:latin typeface="Consolas"/>
                <a:cs typeface="Consolas"/>
              </a:rPr>
              <a:t>))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Consolas"/>
              <a:cs typeface="Consolas"/>
            </a:endParaRPr>
          </a:p>
          <a:p>
            <a:pPr marR="3039110">
              <a:lnSpc>
                <a:spcPct val="100000"/>
              </a:lnSpc>
              <a:spcBef>
                <a:spcPts val="869"/>
              </a:spcBef>
            </a:pPr>
            <a:r>
              <a:rPr sz="1100" dirty="0">
                <a:solidFill>
                  <a:srgbClr val="008200"/>
                </a:solidFill>
                <a:latin typeface="Consolas"/>
                <a:cs typeface="Consolas"/>
              </a:rPr>
              <a:t>#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Keyword arguments are called </a:t>
            </a:r>
            <a:r>
              <a:rPr sz="1100" spc="-59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008200"/>
                </a:solidFill>
                <a:latin typeface="Consolas"/>
                <a:cs typeface="Consolas"/>
              </a:rPr>
              <a:t>#</a:t>
            </a:r>
            <a:r>
              <a:rPr sz="1100" spc="-1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by</a:t>
            </a:r>
            <a:r>
              <a:rPr sz="1100" spc="-1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their</a:t>
            </a:r>
            <a:r>
              <a:rPr sz="1100" spc="-1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keyword</a:t>
            </a:r>
            <a:r>
              <a:rPr sz="1100" spc="-1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200"/>
                </a:solidFill>
                <a:latin typeface="Consolas"/>
                <a:cs typeface="Consolas"/>
              </a:rPr>
              <a:t>name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100" spc="-5" dirty="0">
                <a:solidFill>
                  <a:srgbClr val="FF1493"/>
                </a:solidFill>
                <a:latin typeface="Consolas"/>
                <a:cs typeface="Consolas"/>
              </a:rPr>
              <a:t>print</a:t>
            </a:r>
            <a:r>
              <a:rPr sz="1100" spc="-5" dirty="0">
                <a:latin typeface="Consolas"/>
                <a:cs typeface="Consolas"/>
              </a:rPr>
              <a:t>(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"{gfg}</a:t>
            </a:r>
            <a:r>
              <a:rPr sz="11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is</a:t>
            </a:r>
            <a:r>
              <a:rPr sz="11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0000FF"/>
                </a:solidFill>
                <a:latin typeface="Consolas"/>
                <a:cs typeface="Consolas"/>
              </a:rPr>
              <a:t>a</a:t>
            </a:r>
            <a:r>
              <a:rPr sz="11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{0}</a:t>
            </a:r>
            <a:r>
              <a:rPr sz="11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science</a:t>
            </a:r>
            <a:r>
              <a:rPr sz="11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portal</a:t>
            </a:r>
            <a:r>
              <a:rPr sz="11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sz="11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{1}"</a:t>
            </a:r>
            <a:endParaRPr sz="1100">
              <a:latin typeface="Consolas"/>
              <a:cs typeface="Consolas"/>
            </a:endParaRPr>
          </a:p>
          <a:p>
            <a:pPr marL="460375">
              <a:lnSpc>
                <a:spcPct val="100000"/>
              </a:lnSpc>
            </a:pPr>
            <a:r>
              <a:rPr sz="1100" spc="-5" dirty="0">
                <a:latin typeface="Consolas"/>
                <a:cs typeface="Consolas"/>
              </a:rPr>
              <a:t>.</a:t>
            </a:r>
            <a:r>
              <a:rPr sz="1100" spc="-5" dirty="0">
                <a:solidFill>
                  <a:srgbClr val="FF1493"/>
                </a:solidFill>
                <a:latin typeface="Consolas"/>
                <a:cs typeface="Consolas"/>
              </a:rPr>
              <a:t>format</a:t>
            </a:r>
            <a:r>
              <a:rPr sz="1100" spc="-5" dirty="0">
                <a:latin typeface="Consolas"/>
                <a:cs typeface="Consolas"/>
              </a:rPr>
              <a:t>(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"computer"</a:t>
            </a:r>
            <a:r>
              <a:rPr sz="1100" spc="-5" dirty="0">
                <a:latin typeface="Consolas"/>
                <a:cs typeface="Consolas"/>
              </a:rPr>
              <a:t>,</a:t>
            </a:r>
            <a:r>
              <a:rPr sz="1100" spc="-30" dirty="0"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"geeks"</a:t>
            </a:r>
            <a:r>
              <a:rPr sz="1100" spc="-5" dirty="0">
                <a:latin typeface="Consolas"/>
                <a:cs typeface="Consolas"/>
              </a:rPr>
              <a:t>,</a:t>
            </a:r>
            <a:r>
              <a:rPr sz="1100" spc="-30" dirty="0">
                <a:latin typeface="Consolas"/>
                <a:cs typeface="Consolas"/>
              </a:rPr>
              <a:t> </a:t>
            </a:r>
            <a:r>
              <a:rPr sz="1100" spc="-5" dirty="0">
                <a:latin typeface="Consolas"/>
                <a:cs typeface="Consolas"/>
              </a:rPr>
              <a:t>gfg</a:t>
            </a:r>
            <a:r>
              <a:rPr sz="1100" b="1" spc="-5" dirty="0">
                <a:solidFill>
                  <a:srgbClr val="006699"/>
                </a:solidFill>
                <a:latin typeface="Consolas"/>
                <a:cs typeface="Consolas"/>
              </a:rPr>
              <a:t>=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"GeeksforGeeks"</a:t>
            </a:r>
            <a:r>
              <a:rPr sz="1100" spc="-5" dirty="0">
                <a:latin typeface="Consolas"/>
                <a:cs typeface="Consolas"/>
              </a:rPr>
              <a:t>))</a:t>
            </a:r>
            <a:endParaRPr sz="11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35128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168DBA"/>
                </a:solidFill>
                <a:latin typeface="Times New Roman"/>
                <a:cs typeface="Times New Roman"/>
              </a:rPr>
              <a:t>Python</a:t>
            </a:r>
            <a:r>
              <a:rPr sz="3600" b="1" spc="-9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168DBA"/>
                </a:solidFill>
                <a:latin typeface="Times New Roman"/>
                <a:cs typeface="Times New Roman"/>
              </a:rPr>
              <a:t>Statement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42840" y="1349622"/>
            <a:ext cx="8571865" cy="4777740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374650" indent="-362585">
              <a:lnSpc>
                <a:spcPct val="100000"/>
              </a:lnSpc>
              <a:spcBef>
                <a:spcPts val="944"/>
              </a:spcBef>
              <a:buClr>
                <a:srgbClr val="353535"/>
              </a:buClr>
              <a:buFont typeface="Lucida Sans Unicode"/>
              <a:buChar char="□"/>
              <a:tabLst>
                <a:tab pos="374650" algn="l"/>
                <a:tab pos="375285" algn="l"/>
              </a:tabLst>
            </a:pP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Instructions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 that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 a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Python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 interpreter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 can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 execute</a:t>
            </a:r>
            <a:r>
              <a:rPr sz="15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are called statements.</a:t>
            </a:r>
            <a:endParaRPr sz="1500">
              <a:latin typeface="Times New Roman"/>
              <a:cs typeface="Times New Roman"/>
            </a:endParaRPr>
          </a:p>
          <a:p>
            <a:pPr marL="374650" indent="-362585">
              <a:lnSpc>
                <a:spcPct val="100000"/>
              </a:lnSpc>
              <a:spcBef>
                <a:spcPts val="850"/>
              </a:spcBef>
              <a:buClr>
                <a:srgbClr val="353535"/>
              </a:buClr>
              <a:buFont typeface="Lucida Sans Unicode"/>
              <a:buChar char="□"/>
              <a:tabLst>
                <a:tab pos="374650" algn="l"/>
                <a:tab pos="375285" algn="l"/>
              </a:tabLst>
            </a:pP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5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15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5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15" dirty="0">
                <a:solidFill>
                  <a:srgbClr val="3E3E3E"/>
                </a:solidFill>
                <a:latin typeface="Times New Roman"/>
                <a:cs typeface="Times New Roman"/>
              </a:rPr>
              <a:t>1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 is</a:t>
            </a:r>
            <a:r>
              <a:rPr sz="15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an</a:t>
            </a:r>
            <a:r>
              <a:rPr sz="15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assignment</a:t>
            </a:r>
            <a:r>
              <a:rPr sz="15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statement.</a:t>
            </a:r>
            <a:endParaRPr sz="1500">
              <a:latin typeface="Times New Roman"/>
              <a:cs typeface="Times New Roman"/>
            </a:endParaRPr>
          </a:p>
          <a:p>
            <a:pPr marL="423545" indent="-411480">
              <a:lnSpc>
                <a:spcPct val="100000"/>
              </a:lnSpc>
              <a:spcBef>
                <a:spcPts val="855"/>
              </a:spcBef>
              <a:buClr>
                <a:srgbClr val="353535"/>
              </a:buClr>
              <a:buFont typeface="Lucida Sans Unicode"/>
              <a:buChar char="□"/>
              <a:tabLst>
                <a:tab pos="422909" algn="l"/>
                <a:tab pos="424180" algn="l"/>
              </a:tabLst>
            </a:pP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if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statement,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 for</a:t>
            </a:r>
            <a:r>
              <a:rPr sz="1500" spc="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statement,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while</a:t>
            </a:r>
            <a:r>
              <a:rPr sz="1500" spc="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statement,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etc.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are 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other</a:t>
            </a:r>
            <a:r>
              <a:rPr sz="1500" spc="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kinds of</a:t>
            </a:r>
            <a:r>
              <a:rPr sz="1500" spc="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statements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Times New Roman"/>
              <a:cs typeface="Times New Roman"/>
            </a:endParaRPr>
          </a:p>
          <a:p>
            <a:pPr marL="31750">
              <a:lnSpc>
                <a:spcPct val="100000"/>
              </a:lnSpc>
            </a:pPr>
            <a:r>
              <a:rPr sz="1700" b="1" dirty="0">
                <a:solidFill>
                  <a:srgbClr val="25265E"/>
                </a:solidFill>
                <a:latin typeface="Arial"/>
                <a:cs typeface="Arial"/>
              </a:rPr>
              <a:t>Multi-line</a:t>
            </a:r>
            <a:r>
              <a:rPr sz="1700" b="1" spc="-55" dirty="0">
                <a:solidFill>
                  <a:srgbClr val="25265E"/>
                </a:solidFill>
                <a:latin typeface="Arial"/>
                <a:cs typeface="Arial"/>
              </a:rPr>
              <a:t> </a:t>
            </a:r>
            <a:r>
              <a:rPr sz="1700" b="1" spc="-5" dirty="0">
                <a:solidFill>
                  <a:srgbClr val="25265E"/>
                </a:solidFill>
                <a:latin typeface="Arial"/>
                <a:cs typeface="Arial"/>
              </a:rPr>
              <a:t>statement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Arial"/>
              <a:cs typeface="Arial"/>
            </a:endParaRPr>
          </a:p>
          <a:p>
            <a:pPr marL="31750" marR="43815">
              <a:lnSpc>
                <a:spcPts val="1650"/>
              </a:lnSpc>
            </a:pP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In 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Python,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 end of a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 statement</a:t>
            </a:r>
            <a:r>
              <a:rPr sz="1500" spc="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is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 marked </a:t>
            </a:r>
            <a:r>
              <a:rPr sz="1500" spc="15" dirty="0">
                <a:solidFill>
                  <a:srgbClr val="3E3E3E"/>
                </a:solidFill>
                <a:latin typeface="Times New Roman"/>
                <a:cs typeface="Times New Roman"/>
              </a:rPr>
              <a:t>by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 a newline 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character. 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But </a:t>
            </a:r>
            <a:r>
              <a:rPr sz="1500" spc="15" dirty="0">
                <a:solidFill>
                  <a:srgbClr val="3E3E3E"/>
                </a:solidFill>
                <a:latin typeface="Times New Roman"/>
                <a:cs typeface="Times New Roman"/>
              </a:rPr>
              <a:t>we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 can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make a 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statement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extend 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over </a:t>
            </a:r>
            <a:r>
              <a:rPr sz="1500" spc="-36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multiple lines with the line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continuation</a:t>
            </a:r>
            <a:r>
              <a:rPr sz="15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character</a:t>
            </a:r>
            <a:r>
              <a:rPr sz="15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(\). 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For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 example:</a:t>
            </a:r>
            <a:endParaRPr sz="1500">
              <a:latin typeface="Times New Roman"/>
              <a:cs typeface="Times New Roman"/>
            </a:endParaRPr>
          </a:p>
          <a:p>
            <a:pPr marL="31750">
              <a:lnSpc>
                <a:spcPts val="1550"/>
              </a:lnSpc>
            </a:pP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5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15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5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15" dirty="0">
                <a:solidFill>
                  <a:srgbClr val="3E3E3E"/>
                </a:solidFill>
                <a:latin typeface="Times New Roman"/>
                <a:cs typeface="Times New Roman"/>
              </a:rPr>
              <a:t>1</a:t>
            </a:r>
            <a:r>
              <a:rPr sz="15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15" dirty="0">
                <a:solidFill>
                  <a:srgbClr val="3E3E3E"/>
                </a:solidFill>
                <a:latin typeface="Times New Roman"/>
                <a:cs typeface="Times New Roman"/>
              </a:rPr>
              <a:t>+</a:t>
            </a:r>
            <a:r>
              <a:rPr sz="15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15" dirty="0">
                <a:solidFill>
                  <a:srgbClr val="3E3E3E"/>
                </a:solidFill>
                <a:latin typeface="Times New Roman"/>
                <a:cs typeface="Times New Roman"/>
              </a:rPr>
              <a:t>2</a:t>
            </a:r>
            <a:r>
              <a:rPr sz="15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15" dirty="0">
                <a:solidFill>
                  <a:srgbClr val="3E3E3E"/>
                </a:solidFill>
                <a:latin typeface="Times New Roman"/>
                <a:cs typeface="Times New Roman"/>
              </a:rPr>
              <a:t>+</a:t>
            </a:r>
            <a:r>
              <a:rPr sz="15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15" dirty="0">
                <a:solidFill>
                  <a:srgbClr val="3E3E3E"/>
                </a:solidFill>
                <a:latin typeface="Times New Roman"/>
                <a:cs typeface="Times New Roman"/>
              </a:rPr>
              <a:t>3</a:t>
            </a:r>
            <a:r>
              <a:rPr sz="15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15" dirty="0">
                <a:solidFill>
                  <a:srgbClr val="3E3E3E"/>
                </a:solidFill>
                <a:latin typeface="Times New Roman"/>
                <a:cs typeface="Times New Roman"/>
              </a:rPr>
              <a:t>+</a:t>
            </a:r>
            <a:r>
              <a:rPr sz="15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\</a:t>
            </a:r>
            <a:endParaRPr sz="1500">
              <a:latin typeface="Times New Roman"/>
              <a:cs typeface="Times New Roman"/>
            </a:endParaRPr>
          </a:p>
          <a:p>
            <a:pPr marL="323215">
              <a:lnSpc>
                <a:spcPts val="1650"/>
              </a:lnSpc>
            </a:pPr>
            <a:r>
              <a:rPr sz="1500" spc="15" dirty="0">
                <a:solidFill>
                  <a:srgbClr val="3E3E3E"/>
                </a:solidFill>
                <a:latin typeface="Times New Roman"/>
                <a:cs typeface="Times New Roman"/>
              </a:rPr>
              <a:t>4</a:t>
            </a:r>
            <a:r>
              <a:rPr sz="15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15" dirty="0">
                <a:solidFill>
                  <a:srgbClr val="3E3E3E"/>
                </a:solidFill>
                <a:latin typeface="Times New Roman"/>
                <a:cs typeface="Times New Roman"/>
              </a:rPr>
              <a:t>+</a:t>
            </a:r>
            <a:r>
              <a:rPr sz="15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15" dirty="0">
                <a:solidFill>
                  <a:srgbClr val="3E3E3E"/>
                </a:solidFill>
                <a:latin typeface="Times New Roman"/>
                <a:cs typeface="Times New Roman"/>
              </a:rPr>
              <a:t>5</a:t>
            </a:r>
            <a:r>
              <a:rPr sz="15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15" dirty="0">
                <a:solidFill>
                  <a:srgbClr val="3E3E3E"/>
                </a:solidFill>
                <a:latin typeface="Times New Roman"/>
                <a:cs typeface="Times New Roman"/>
              </a:rPr>
              <a:t>+</a:t>
            </a:r>
            <a:r>
              <a:rPr sz="15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15" dirty="0">
                <a:solidFill>
                  <a:srgbClr val="3E3E3E"/>
                </a:solidFill>
                <a:latin typeface="Times New Roman"/>
                <a:cs typeface="Times New Roman"/>
              </a:rPr>
              <a:t>6</a:t>
            </a:r>
            <a:r>
              <a:rPr sz="15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15" dirty="0">
                <a:solidFill>
                  <a:srgbClr val="3E3E3E"/>
                </a:solidFill>
                <a:latin typeface="Times New Roman"/>
                <a:cs typeface="Times New Roman"/>
              </a:rPr>
              <a:t>+</a:t>
            </a:r>
            <a:r>
              <a:rPr sz="15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\</a:t>
            </a:r>
            <a:endParaRPr sz="1500">
              <a:latin typeface="Times New Roman"/>
              <a:cs typeface="Times New Roman"/>
            </a:endParaRPr>
          </a:p>
          <a:p>
            <a:pPr marL="323215">
              <a:lnSpc>
                <a:spcPts val="1650"/>
              </a:lnSpc>
            </a:pPr>
            <a:r>
              <a:rPr sz="1500" spc="15" dirty="0">
                <a:solidFill>
                  <a:srgbClr val="3E3E3E"/>
                </a:solidFill>
                <a:latin typeface="Times New Roman"/>
                <a:cs typeface="Times New Roman"/>
              </a:rPr>
              <a:t>7</a:t>
            </a:r>
            <a:r>
              <a:rPr sz="15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15" dirty="0">
                <a:solidFill>
                  <a:srgbClr val="3E3E3E"/>
                </a:solidFill>
                <a:latin typeface="Times New Roman"/>
                <a:cs typeface="Times New Roman"/>
              </a:rPr>
              <a:t>+</a:t>
            </a:r>
            <a:r>
              <a:rPr sz="15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15" dirty="0">
                <a:solidFill>
                  <a:srgbClr val="3E3E3E"/>
                </a:solidFill>
                <a:latin typeface="Times New Roman"/>
                <a:cs typeface="Times New Roman"/>
              </a:rPr>
              <a:t>8</a:t>
            </a:r>
            <a:r>
              <a:rPr sz="15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15" dirty="0">
                <a:solidFill>
                  <a:srgbClr val="3E3E3E"/>
                </a:solidFill>
                <a:latin typeface="Times New Roman"/>
                <a:cs typeface="Times New Roman"/>
              </a:rPr>
              <a:t>+</a:t>
            </a:r>
            <a:r>
              <a:rPr sz="15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15" dirty="0">
                <a:solidFill>
                  <a:srgbClr val="3E3E3E"/>
                </a:solidFill>
                <a:latin typeface="Times New Roman"/>
                <a:cs typeface="Times New Roman"/>
              </a:rPr>
              <a:t>9</a:t>
            </a:r>
            <a:endParaRPr sz="1500">
              <a:latin typeface="Times New Roman"/>
              <a:cs typeface="Times New Roman"/>
            </a:endParaRPr>
          </a:p>
          <a:p>
            <a:pPr marL="31750" marR="5080">
              <a:lnSpc>
                <a:spcPts val="1650"/>
              </a:lnSpc>
              <a:spcBef>
                <a:spcPts val="110"/>
              </a:spcBef>
            </a:pP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This is</a:t>
            </a:r>
            <a:r>
              <a:rPr sz="1500" spc="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an 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explicit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line</a:t>
            </a:r>
            <a:r>
              <a:rPr sz="1500" spc="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continuation.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 In</a:t>
            </a:r>
            <a:r>
              <a:rPr sz="1500" spc="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Python,</a:t>
            </a:r>
            <a:r>
              <a:rPr sz="1500" spc="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line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continuation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is</a:t>
            </a:r>
            <a:r>
              <a:rPr sz="1500" spc="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implied</a:t>
            </a:r>
            <a:r>
              <a:rPr sz="1500" spc="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inside</a:t>
            </a:r>
            <a:r>
              <a:rPr sz="1500" spc="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parentheses</a:t>
            </a:r>
            <a:r>
              <a:rPr sz="1500" spc="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(</a:t>
            </a:r>
            <a:r>
              <a:rPr sz="1500" spc="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),</a:t>
            </a:r>
            <a:r>
              <a:rPr sz="1500" spc="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brackets</a:t>
            </a:r>
            <a:r>
              <a:rPr sz="1500" spc="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[ 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], </a:t>
            </a:r>
            <a:r>
              <a:rPr sz="1500" spc="-36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and</a:t>
            </a:r>
            <a:r>
              <a:rPr sz="15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braces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{</a:t>
            </a:r>
            <a:r>
              <a:rPr sz="15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}.</a:t>
            </a:r>
            <a:r>
              <a:rPr sz="15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For 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instance, </a:t>
            </a:r>
            <a:r>
              <a:rPr sz="1500" spc="15" dirty="0">
                <a:solidFill>
                  <a:srgbClr val="3E3E3E"/>
                </a:solidFill>
                <a:latin typeface="Times New Roman"/>
                <a:cs typeface="Times New Roman"/>
              </a:rPr>
              <a:t>we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can</a:t>
            </a:r>
            <a:r>
              <a:rPr sz="15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implement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the 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above</a:t>
            </a:r>
            <a:r>
              <a:rPr sz="15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multi-line statement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as:</a:t>
            </a:r>
            <a:endParaRPr sz="1500">
              <a:latin typeface="Times New Roman"/>
              <a:cs typeface="Times New Roman"/>
            </a:endParaRPr>
          </a:p>
          <a:p>
            <a:pPr marL="31750">
              <a:lnSpc>
                <a:spcPts val="1550"/>
              </a:lnSpc>
            </a:pP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5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15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5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(1</a:t>
            </a:r>
            <a:r>
              <a:rPr sz="15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15" dirty="0">
                <a:solidFill>
                  <a:srgbClr val="3E3E3E"/>
                </a:solidFill>
                <a:latin typeface="Times New Roman"/>
                <a:cs typeface="Times New Roman"/>
              </a:rPr>
              <a:t>+</a:t>
            </a:r>
            <a:r>
              <a:rPr sz="15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15" dirty="0">
                <a:solidFill>
                  <a:srgbClr val="3E3E3E"/>
                </a:solidFill>
                <a:latin typeface="Times New Roman"/>
                <a:cs typeface="Times New Roman"/>
              </a:rPr>
              <a:t>2</a:t>
            </a:r>
            <a:r>
              <a:rPr sz="15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15" dirty="0">
                <a:solidFill>
                  <a:srgbClr val="3E3E3E"/>
                </a:solidFill>
                <a:latin typeface="Times New Roman"/>
                <a:cs typeface="Times New Roman"/>
              </a:rPr>
              <a:t>+</a:t>
            </a:r>
            <a:r>
              <a:rPr sz="15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15" dirty="0">
                <a:solidFill>
                  <a:srgbClr val="3E3E3E"/>
                </a:solidFill>
                <a:latin typeface="Times New Roman"/>
                <a:cs typeface="Times New Roman"/>
              </a:rPr>
              <a:t>3</a:t>
            </a:r>
            <a:r>
              <a:rPr sz="15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15" dirty="0">
                <a:solidFill>
                  <a:srgbClr val="3E3E3E"/>
                </a:solidFill>
                <a:latin typeface="Times New Roman"/>
                <a:cs typeface="Times New Roman"/>
              </a:rPr>
              <a:t>+</a:t>
            </a:r>
            <a:endParaRPr sz="1500">
              <a:latin typeface="Times New Roman"/>
              <a:cs typeface="Times New Roman"/>
            </a:endParaRPr>
          </a:p>
          <a:p>
            <a:pPr marL="372110">
              <a:lnSpc>
                <a:spcPts val="1650"/>
              </a:lnSpc>
            </a:pPr>
            <a:r>
              <a:rPr sz="1500" spc="15" dirty="0">
                <a:solidFill>
                  <a:srgbClr val="3E3E3E"/>
                </a:solidFill>
                <a:latin typeface="Times New Roman"/>
                <a:cs typeface="Times New Roman"/>
              </a:rPr>
              <a:t>4</a:t>
            </a:r>
            <a:r>
              <a:rPr sz="15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15" dirty="0">
                <a:solidFill>
                  <a:srgbClr val="3E3E3E"/>
                </a:solidFill>
                <a:latin typeface="Times New Roman"/>
                <a:cs typeface="Times New Roman"/>
              </a:rPr>
              <a:t>+</a:t>
            </a:r>
            <a:r>
              <a:rPr sz="15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15" dirty="0">
                <a:solidFill>
                  <a:srgbClr val="3E3E3E"/>
                </a:solidFill>
                <a:latin typeface="Times New Roman"/>
                <a:cs typeface="Times New Roman"/>
              </a:rPr>
              <a:t>5</a:t>
            </a:r>
            <a:r>
              <a:rPr sz="15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15" dirty="0">
                <a:solidFill>
                  <a:srgbClr val="3E3E3E"/>
                </a:solidFill>
                <a:latin typeface="Times New Roman"/>
                <a:cs typeface="Times New Roman"/>
              </a:rPr>
              <a:t>+</a:t>
            </a:r>
            <a:r>
              <a:rPr sz="15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15" dirty="0">
                <a:solidFill>
                  <a:srgbClr val="3E3E3E"/>
                </a:solidFill>
                <a:latin typeface="Times New Roman"/>
                <a:cs typeface="Times New Roman"/>
              </a:rPr>
              <a:t>6</a:t>
            </a:r>
            <a:r>
              <a:rPr sz="15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15" dirty="0">
                <a:solidFill>
                  <a:srgbClr val="3E3E3E"/>
                </a:solidFill>
                <a:latin typeface="Times New Roman"/>
                <a:cs typeface="Times New Roman"/>
              </a:rPr>
              <a:t>+</a:t>
            </a:r>
            <a:endParaRPr sz="1500">
              <a:latin typeface="Times New Roman"/>
              <a:cs typeface="Times New Roman"/>
            </a:endParaRPr>
          </a:p>
          <a:p>
            <a:pPr marL="420370">
              <a:lnSpc>
                <a:spcPts val="1650"/>
              </a:lnSpc>
            </a:pPr>
            <a:r>
              <a:rPr sz="1500" spc="15" dirty="0">
                <a:solidFill>
                  <a:srgbClr val="3E3E3E"/>
                </a:solidFill>
                <a:latin typeface="Times New Roman"/>
                <a:cs typeface="Times New Roman"/>
              </a:rPr>
              <a:t>7</a:t>
            </a:r>
            <a:r>
              <a:rPr sz="15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15" dirty="0">
                <a:solidFill>
                  <a:srgbClr val="3E3E3E"/>
                </a:solidFill>
                <a:latin typeface="Times New Roman"/>
                <a:cs typeface="Times New Roman"/>
              </a:rPr>
              <a:t>+</a:t>
            </a:r>
            <a:r>
              <a:rPr sz="15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15" dirty="0">
                <a:solidFill>
                  <a:srgbClr val="3E3E3E"/>
                </a:solidFill>
                <a:latin typeface="Times New Roman"/>
                <a:cs typeface="Times New Roman"/>
              </a:rPr>
              <a:t>8</a:t>
            </a:r>
            <a:r>
              <a:rPr sz="15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15" dirty="0">
                <a:solidFill>
                  <a:srgbClr val="3E3E3E"/>
                </a:solidFill>
                <a:latin typeface="Times New Roman"/>
                <a:cs typeface="Times New Roman"/>
              </a:rPr>
              <a:t>+</a:t>
            </a:r>
            <a:r>
              <a:rPr sz="15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9)</a:t>
            </a:r>
            <a:endParaRPr sz="1500">
              <a:latin typeface="Times New Roman"/>
              <a:cs typeface="Times New Roman"/>
            </a:endParaRPr>
          </a:p>
          <a:p>
            <a:pPr marL="31750" marR="3413125">
              <a:lnSpc>
                <a:spcPts val="1650"/>
              </a:lnSpc>
              <a:spcBef>
                <a:spcPts val="105"/>
              </a:spcBef>
            </a:pPr>
            <a:r>
              <a:rPr sz="1500" spc="15" dirty="0">
                <a:solidFill>
                  <a:srgbClr val="3E3E3E"/>
                </a:solidFill>
                <a:latin typeface="Times New Roman"/>
                <a:cs typeface="Times New Roman"/>
              </a:rPr>
              <a:t>We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can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 also 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put 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multi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line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statements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in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 a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 single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statement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 using 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; </a:t>
            </a:r>
            <a:r>
              <a:rPr sz="1500" spc="-36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A=1;b=2;c=3;</a:t>
            </a:r>
            <a:endParaRPr sz="1500">
              <a:latin typeface="Times New Roman"/>
              <a:cs typeface="Times New Roman"/>
            </a:endParaRPr>
          </a:p>
          <a:p>
            <a:pPr marL="31750">
              <a:lnSpc>
                <a:spcPct val="100000"/>
              </a:lnSpc>
              <a:spcBef>
                <a:spcPts val="1475"/>
              </a:spcBef>
            </a:pP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For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 multi line string statements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15" dirty="0">
                <a:solidFill>
                  <a:srgbClr val="3E3E3E"/>
                </a:solidFill>
                <a:latin typeface="Times New Roman"/>
                <a:cs typeface="Times New Roman"/>
              </a:rPr>
              <a:t>we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can</a:t>
            </a:r>
            <a:r>
              <a:rPr sz="15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use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 triple 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quotes.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54480" y="2937803"/>
            <a:ext cx="35560" cy="277495"/>
          </a:xfrm>
          <a:custGeom>
            <a:avLst/>
            <a:gdLst/>
            <a:ahLst/>
            <a:cxnLst/>
            <a:rect l="l" t="t" r="r" b="b"/>
            <a:pathLst>
              <a:path w="35559" h="277494">
                <a:moveTo>
                  <a:pt x="35319" y="276998"/>
                </a:moveTo>
                <a:lnTo>
                  <a:pt x="0" y="276998"/>
                </a:lnTo>
                <a:lnTo>
                  <a:pt x="0" y="0"/>
                </a:lnTo>
                <a:lnTo>
                  <a:pt x="35319" y="0"/>
                </a:lnTo>
                <a:lnTo>
                  <a:pt x="35319" y="276998"/>
                </a:lnTo>
                <a:close/>
              </a:path>
            </a:pathLst>
          </a:custGeom>
          <a:solidFill>
            <a:srgbClr val="F9FA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0099"/>
            <a:ext cx="635" cy="277495"/>
          </a:xfrm>
          <a:custGeom>
            <a:avLst/>
            <a:gdLst/>
            <a:ahLst/>
            <a:cxnLst/>
            <a:rect l="l" t="t" r="r" b="b"/>
            <a:pathLst>
              <a:path w="635" h="277495">
                <a:moveTo>
                  <a:pt x="64" y="276998"/>
                </a:moveTo>
                <a:lnTo>
                  <a:pt x="0" y="0"/>
                </a:lnTo>
                <a:lnTo>
                  <a:pt x="64" y="276998"/>
                </a:lnTo>
                <a:close/>
              </a:path>
            </a:pathLst>
          </a:custGeom>
          <a:solidFill>
            <a:srgbClr val="373B4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1596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Exercise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354" y="2149855"/>
            <a:ext cx="823722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7825" algn="l"/>
              </a:tabLst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Exercise</a:t>
            </a:r>
            <a:r>
              <a:rPr sz="18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1.1: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interpreter</a:t>
            </a:r>
            <a:endParaRPr sz="18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Open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Python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interpreter.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What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happens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when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you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input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following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statements:</a:t>
            </a:r>
            <a:endParaRPr sz="18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(a)</a:t>
            </a:r>
            <a:r>
              <a:rPr sz="18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3</a:t>
            </a:r>
            <a:r>
              <a:rPr sz="18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+</a:t>
            </a:r>
            <a:r>
              <a:rPr sz="18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(b)</a:t>
            </a:r>
            <a:r>
              <a:rPr sz="18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3</a:t>
            </a:r>
            <a:r>
              <a:rPr sz="18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*</a:t>
            </a:r>
            <a:r>
              <a:rPr sz="18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(c)</a:t>
            </a:r>
            <a:r>
              <a:rPr sz="18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2</a:t>
            </a:r>
            <a:r>
              <a:rPr sz="18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**</a:t>
            </a:r>
            <a:r>
              <a:rPr sz="18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  <a:p>
            <a:pPr marL="378460" marR="5967730">
              <a:lnSpc>
                <a:spcPct val="100000"/>
              </a:lnSpc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(d)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"Hello, world!"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Exercise</a:t>
            </a:r>
            <a:r>
              <a:rPr sz="1800" spc="-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1.2:</a:t>
            </a:r>
            <a:r>
              <a:rPr sz="1800" spc="-4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Scripts</a:t>
            </a:r>
            <a:endParaRPr sz="1800">
              <a:latin typeface="Times New Roman"/>
              <a:cs typeface="Times New Roman"/>
            </a:endParaRPr>
          </a:p>
          <a:p>
            <a:pPr marL="378460" marR="5080">
              <a:lnSpc>
                <a:spcPct val="100000"/>
              </a:lnSpc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Now copy the above to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script, and save it as script1.py. What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happens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if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you run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script?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(try:</a:t>
            </a:r>
            <a:endParaRPr sz="18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python</a:t>
            </a:r>
            <a:r>
              <a:rPr sz="1800" spc="-4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script1.py)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3374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Agenda</a:t>
            </a:r>
            <a:r>
              <a:rPr sz="3600" spc="-5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for</a:t>
            </a:r>
            <a:r>
              <a:rPr sz="3600" spc="-4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Today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1727" y="2146808"/>
            <a:ext cx="1262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5445" algn="l"/>
              </a:tabLst>
            </a:pPr>
            <a:r>
              <a:rPr sz="2400" spc="-470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2400" spc="-5" dirty="0">
                <a:solidFill>
                  <a:srgbClr val="3E3E3E"/>
                </a:solidFill>
                <a:latin typeface="Times New Roman"/>
                <a:cs typeface="Times New Roman"/>
              </a:rPr>
              <a:t>Strings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1600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Strings:-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354" y="1340685"/>
            <a:ext cx="8545830" cy="372364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1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S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“Namit”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or</a:t>
            </a:r>
            <a:r>
              <a:rPr sz="1800" spc="4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S=‘Namit’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are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same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S=‘’’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My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Name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is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Namit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‘’’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---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multi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line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strings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Indexing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starts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from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0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(strings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as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Arrays)</a:t>
            </a:r>
            <a:endParaRPr sz="1800">
              <a:latin typeface="Times New Roman"/>
              <a:cs typeface="Times New Roman"/>
            </a:endParaRPr>
          </a:p>
          <a:p>
            <a:pPr marL="472440">
              <a:lnSpc>
                <a:spcPct val="100000"/>
              </a:lnSpc>
              <a:spcBef>
                <a:spcPts val="1005"/>
              </a:spcBef>
              <a:tabLst>
                <a:tab pos="777875" algn="l"/>
              </a:tabLst>
            </a:pPr>
            <a:r>
              <a:rPr sz="1600" spc="-31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S[0]</a:t>
            </a:r>
            <a:r>
              <a:rPr sz="16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---’N’</a:t>
            </a:r>
            <a:r>
              <a:rPr sz="16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,</a:t>
            </a:r>
            <a:r>
              <a:rPr sz="16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S[1]</a:t>
            </a:r>
            <a:r>
              <a:rPr sz="16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---’a’…..</a:t>
            </a:r>
            <a:endParaRPr sz="1600">
              <a:latin typeface="Times New Roman"/>
              <a:cs typeface="Times New Roman"/>
            </a:endParaRPr>
          </a:p>
          <a:p>
            <a:pPr marL="472440">
              <a:lnSpc>
                <a:spcPct val="100000"/>
              </a:lnSpc>
              <a:spcBef>
                <a:spcPts val="1000"/>
              </a:spcBef>
              <a:tabLst>
                <a:tab pos="777875" algn="l"/>
              </a:tabLst>
            </a:pPr>
            <a:r>
              <a:rPr sz="1600" spc="-31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Supports</a:t>
            </a:r>
            <a:r>
              <a:rPr sz="16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negative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indexing</a:t>
            </a:r>
            <a:r>
              <a:rPr sz="16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i.e</a:t>
            </a:r>
            <a:r>
              <a:rPr sz="16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S[-1]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---t,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S[-2]----</a:t>
            </a:r>
            <a:r>
              <a:rPr sz="16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  <a:p>
            <a:pPr marL="92710">
              <a:lnSpc>
                <a:spcPct val="100000"/>
              </a:lnSpc>
              <a:spcBef>
                <a:spcPts val="995"/>
              </a:spcBef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Strings</a:t>
            </a:r>
            <a:r>
              <a:rPr sz="18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are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immutable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(Not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changeable)</a:t>
            </a:r>
            <a:endParaRPr sz="1800">
              <a:latin typeface="Times New Roman"/>
              <a:cs typeface="Times New Roman"/>
            </a:endParaRPr>
          </a:p>
          <a:p>
            <a:pPr marL="492759">
              <a:lnSpc>
                <a:spcPct val="100000"/>
              </a:lnSpc>
              <a:spcBef>
                <a:spcPts val="1000"/>
              </a:spcBef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“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Namit”</a:t>
            </a:r>
            <a:r>
              <a:rPr sz="1800" spc="4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---a[0]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‘S’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---ERROR</a:t>
            </a:r>
            <a:endParaRPr sz="1800">
              <a:latin typeface="Times New Roman"/>
              <a:cs typeface="Times New Roman"/>
            </a:endParaRPr>
          </a:p>
          <a:p>
            <a:pPr marL="92710" marR="5080">
              <a:lnSpc>
                <a:spcPct val="100000"/>
              </a:lnSpc>
              <a:spcBef>
                <a:spcPts val="1000"/>
              </a:spcBef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For shorter strings with same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value,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they are stored at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one place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and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reference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is shared with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different variables.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That’s why strings are made immutable, so changes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occur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and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both </a:t>
            </a:r>
            <a:r>
              <a:rPr sz="18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variables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can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have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consistent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view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string.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2552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String</a:t>
            </a:r>
            <a:r>
              <a:rPr sz="3600" spc="-9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Slicing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10145" y="1281908"/>
            <a:ext cx="8679180" cy="312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5080" indent="-366395">
              <a:lnSpc>
                <a:spcPct val="100000"/>
              </a:lnSpc>
              <a:spcBef>
                <a:spcPts val="1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"slice" syntax is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 handy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way to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refer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 sub-parts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sequences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--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typically strings and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lists. The slice s[start:end] is the elements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beginning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at start and extending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up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but not </a:t>
            </a:r>
            <a:r>
              <a:rPr sz="18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including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end. Suppose we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have 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"Hello“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s[1:4]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is 'ell'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--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chars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starting at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index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1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and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extending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up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to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but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not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including index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s[1:]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'ello'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--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omitting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either index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defaults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start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or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end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the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string</a:t>
            </a:r>
            <a:endParaRPr sz="1800">
              <a:latin typeface="Times New Roman"/>
              <a:cs typeface="Times New Roman"/>
            </a:endParaRPr>
          </a:p>
          <a:p>
            <a:pPr marL="378460" marR="748665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s[:] is 'Hello'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-- omitting both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always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gives us a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copy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whole thing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(this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is the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pythonic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way to copy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sequence like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string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or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list)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s[1:100]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is 'ello'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--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index that is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too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big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is truncated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down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to the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string length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778" y="2521194"/>
            <a:ext cx="2562224" cy="1428749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3007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Negative</a:t>
            </a:r>
            <a:r>
              <a:rPr sz="3600" spc="-9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slicing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354" y="1690311"/>
            <a:ext cx="8773795" cy="353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207010" indent="-366395">
              <a:lnSpc>
                <a:spcPct val="100000"/>
              </a:lnSpc>
              <a:spcBef>
                <a:spcPts val="1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standard zero-based index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numbers give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easy access to chars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near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start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string. As an alternative, Python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uses negative numbers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give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easy access to the chars at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end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string: s[-1] is the last char 'o', s[-2] is 'l' the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next-to-last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char, and so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on. </a:t>
            </a:r>
            <a:r>
              <a:rPr sz="18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Negative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index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numbers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count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back from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end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string: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s[-1]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'o'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--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last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char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(1st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from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the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end)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s[-4]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is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'e'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--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4th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from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end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s[:-3]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'He'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--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going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up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to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but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not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including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last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3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chars.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s[-3:]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is 'llo'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--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starting with the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3rd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char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from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end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and extending to the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end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string.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353535"/>
              </a:buClr>
              <a:buFont typeface="Lucida Sans Unicode"/>
              <a:buChar char="□"/>
            </a:pPr>
            <a:endParaRPr sz="24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4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WHAT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WILL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BE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s[:3]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+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s[3:]?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5547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Some</a:t>
            </a:r>
            <a:r>
              <a:rPr sz="3600" spc="-3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Useful</a:t>
            </a:r>
            <a:r>
              <a:rPr sz="3600" spc="-3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String</a:t>
            </a:r>
            <a:r>
              <a:rPr sz="3600" spc="-3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Functions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354" y="1464836"/>
            <a:ext cx="8724900" cy="433324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1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“Hello</a:t>
            </a:r>
            <a:r>
              <a:rPr sz="18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Python”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len(a)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–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Gives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length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String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a.lower()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–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Converts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all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Uppercase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Lower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a.upper()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–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Converts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all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lowercase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upper</a:t>
            </a:r>
            <a:endParaRPr sz="1800">
              <a:latin typeface="Times New Roman"/>
              <a:cs typeface="Times New Roman"/>
            </a:endParaRPr>
          </a:p>
          <a:p>
            <a:pPr marL="378460" marR="508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a.find(‘Python’)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-searches for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given other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string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(not a regular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expression) within s, and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returns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the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first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index where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it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begins or -1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if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not found.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a.strip()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--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returns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string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with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whitespace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removed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from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the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start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and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end.</a:t>
            </a:r>
            <a:endParaRPr sz="1800">
              <a:latin typeface="Times New Roman"/>
              <a:cs typeface="Times New Roman"/>
            </a:endParaRPr>
          </a:p>
          <a:p>
            <a:pPr marL="378460" marR="407034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s.startswith('other'), s.endswith('other')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--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tests if the string starts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or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ends with the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given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other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string</a:t>
            </a:r>
            <a:endParaRPr sz="1800">
              <a:latin typeface="Times New Roman"/>
              <a:cs typeface="Times New Roman"/>
            </a:endParaRPr>
          </a:p>
          <a:p>
            <a:pPr marL="378460" marR="79375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s.split('delim')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-- returns a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list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substrings separated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by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given delimiter.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delimiter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not a regular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expression, it's just text. 'aaa,bbb,ccc'.split(',')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-&gt; ['aaa',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'bbb', 'ccc']. As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 </a:t>
            </a:r>
            <a:r>
              <a:rPr sz="18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convenient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special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case s.split()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(with no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arguments) splits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on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all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whitespace chars.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5949" y="631221"/>
            <a:ext cx="38601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Times New Roman"/>
                <a:cs typeface="Times New Roman"/>
              </a:rPr>
              <a:t>EASY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600" b="0" spc="-5" dirty="0">
                <a:latin typeface="Times New Roman"/>
                <a:cs typeface="Times New Roman"/>
              </a:rPr>
              <a:t>JAVA</a:t>
            </a:r>
            <a:r>
              <a:rPr sz="3600" b="0" spc="-50" dirty="0">
                <a:latin typeface="Times New Roman"/>
                <a:cs typeface="Times New Roman"/>
              </a:rPr>
              <a:t> </a:t>
            </a:r>
            <a:r>
              <a:rPr sz="3600" b="0" spc="-5" dirty="0">
                <a:latin typeface="Times New Roman"/>
                <a:cs typeface="Times New Roman"/>
              </a:rPr>
              <a:t>VS</a:t>
            </a:r>
            <a:r>
              <a:rPr sz="3600" b="0" spc="-45" dirty="0">
                <a:latin typeface="Times New Roman"/>
                <a:cs typeface="Times New Roman"/>
              </a:rPr>
              <a:t> </a:t>
            </a:r>
            <a:r>
              <a:rPr sz="3600" b="0" spc="-5" dirty="0">
                <a:latin typeface="Times New Roman"/>
                <a:cs typeface="Times New Roman"/>
              </a:rPr>
              <a:t>PYTHON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9213" y="2464313"/>
            <a:ext cx="8915400" cy="3116822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2831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More</a:t>
            </a:r>
            <a:r>
              <a:rPr sz="3600" spc="-9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168DBA"/>
                </a:solidFill>
                <a:latin typeface="Times New Roman"/>
                <a:cs typeface="Times New Roman"/>
              </a:rPr>
              <a:t>functions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354" y="1324550"/>
            <a:ext cx="8550275" cy="152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5080" indent="-366395">
              <a:lnSpc>
                <a:spcPct val="100000"/>
              </a:lnSpc>
              <a:spcBef>
                <a:spcPts val="1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a.count(‘Python’)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-Python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string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method</a:t>
            </a:r>
            <a:r>
              <a:rPr sz="1800" spc="6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count()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returns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the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number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occurrences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 </a:t>
            </a:r>
            <a:r>
              <a:rPr sz="18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substring sub in the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range [start,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end]. Optional arguments start and end are interpreted as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slice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notation.</a:t>
            </a:r>
            <a:endParaRPr sz="1800">
              <a:latin typeface="Times New Roman"/>
              <a:cs typeface="Times New Roman"/>
            </a:endParaRPr>
          </a:p>
          <a:p>
            <a:pPr marL="378460" marR="36195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a.index(str,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beg=0,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end=len(string))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-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Same as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find(), but raises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 exception if str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not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found.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3891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String</a:t>
            </a:r>
            <a:r>
              <a:rPr sz="3600" spc="-9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Concatenation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354" y="1369712"/>
            <a:ext cx="6146165" cy="403860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1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S</a:t>
            </a:r>
            <a:r>
              <a:rPr sz="18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“red”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S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+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“blue”</a:t>
            </a:r>
            <a:r>
              <a:rPr sz="1800" spc="4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----redblue</a:t>
            </a:r>
            <a:r>
              <a:rPr sz="1800" spc="44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(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new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string)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strings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are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immutable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S+=</a:t>
            </a:r>
            <a:r>
              <a:rPr sz="18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‘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blue’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-----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redblueblue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“</a:t>
            </a:r>
            <a:r>
              <a:rPr sz="18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blue”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*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2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----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blueblue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(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i.e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A+A)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=A*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3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----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blueblueblueblueblueblue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(A+A+A)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What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will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*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1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?</a:t>
            </a:r>
            <a:endParaRPr sz="1800">
              <a:latin typeface="Times New Roman"/>
              <a:cs typeface="Times New Roman"/>
            </a:endParaRPr>
          </a:p>
          <a:p>
            <a:pPr marL="435609" indent="-42354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434975" algn="l"/>
                <a:tab pos="43624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</a:t>
            </a:r>
            <a:r>
              <a:rPr sz="18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“yellow”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+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3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---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error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3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is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integer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Do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+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str(3)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---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yellow3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5949" y="631221"/>
            <a:ext cx="3374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Times New Roman"/>
                <a:cs typeface="Times New Roman"/>
              </a:rPr>
              <a:t>Agenda</a:t>
            </a:r>
            <a:r>
              <a:rPr sz="3600" b="0" spc="-50" dirty="0">
                <a:latin typeface="Times New Roman"/>
                <a:cs typeface="Times New Roman"/>
              </a:rPr>
              <a:t> </a:t>
            </a:r>
            <a:r>
              <a:rPr sz="3600" b="0" spc="-5" dirty="0">
                <a:latin typeface="Times New Roman"/>
                <a:cs typeface="Times New Roman"/>
              </a:rPr>
              <a:t>for</a:t>
            </a:r>
            <a:r>
              <a:rPr sz="3600" b="0" spc="-40" dirty="0">
                <a:latin typeface="Times New Roman"/>
                <a:cs typeface="Times New Roman"/>
              </a:rPr>
              <a:t> </a:t>
            </a:r>
            <a:r>
              <a:rPr sz="3600" b="0" spc="-5" dirty="0">
                <a:latin typeface="Times New Roman"/>
                <a:cs typeface="Times New Roman"/>
              </a:rPr>
              <a:t>Today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354" y="2022855"/>
            <a:ext cx="2660650" cy="82804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1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Indentation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Comments</a:t>
            </a:r>
            <a:r>
              <a:rPr sz="1800" spc="-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&amp;</a:t>
            </a:r>
            <a:r>
              <a:rPr sz="1800" spc="-4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Docstrings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2107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168DBA"/>
                </a:solidFill>
                <a:latin typeface="Times New Roman"/>
                <a:cs typeface="Times New Roman"/>
              </a:rPr>
              <a:t>Indentation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354" y="2022855"/>
            <a:ext cx="6797675" cy="234315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1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Python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does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not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support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use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curly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braces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delimit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the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code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blocks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Use</a:t>
            </a:r>
            <a:r>
              <a:rPr sz="18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Spaces,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tabs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or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combination.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def</a:t>
            </a:r>
            <a:r>
              <a:rPr sz="1800" spc="-4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square(a):</a:t>
            </a:r>
            <a:endParaRPr sz="1800">
              <a:latin typeface="Times New Roman"/>
              <a:cs typeface="Times New Roman"/>
            </a:endParaRPr>
          </a:p>
          <a:p>
            <a:pPr marL="472440">
              <a:lnSpc>
                <a:spcPct val="100000"/>
              </a:lnSpc>
              <a:spcBef>
                <a:spcPts val="1005"/>
              </a:spcBef>
              <a:tabLst>
                <a:tab pos="777875" algn="l"/>
              </a:tabLst>
            </a:pPr>
            <a:r>
              <a:rPr sz="1600" spc="-31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return</a:t>
            </a:r>
            <a:r>
              <a:rPr sz="1600" spc="-4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a**2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492759">
              <a:lnSpc>
                <a:spcPct val="100000"/>
              </a:lnSpc>
              <a:spcBef>
                <a:spcPts val="1390"/>
              </a:spcBef>
            </a:pP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Use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can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use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global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keyword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 to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mark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any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variable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 to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global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 space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9211" y="4487090"/>
            <a:ext cx="2717165" cy="2116455"/>
          </a:xfrm>
          <a:prstGeom prst="rect">
            <a:avLst/>
          </a:prstGeom>
          <a:solidFill>
            <a:srgbClr val="353535"/>
          </a:solidFill>
          <a:ln w="15874">
            <a:solidFill>
              <a:srgbClr val="26262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725">
              <a:lnSpc>
                <a:spcPts val="1780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def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myfunc():</a:t>
            </a:r>
            <a:endParaRPr sz="1800">
              <a:latin typeface="Times New Roman"/>
              <a:cs typeface="Times New Roman"/>
            </a:endParaRPr>
          </a:p>
          <a:p>
            <a:pPr marL="31432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global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  <a:p>
            <a:pPr marL="31432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"fantastic"</a:t>
            </a:r>
            <a:endParaRPr sz="1800">
              <a:latin typeface="Times New Roman"/>
              <a:cs typeface="Times New Roman"/>
            </a:endParaRPr>
          </a:p>
          <a:p>
            <a:pPr marL="85725" marR="581660">
              <a:lnSpc>
                <a:spcPct val="200000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myfunc()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print("Python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x)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42217" y="4376055"/>
            <a:ext cx="3279140" cy="2482215"/>
          </a:xfrm>
          <a:prstGeom prst="rect">
            <a:avLst/>
          </a:prstGeom>
          <a:solidFill>
            <a:srgbClr val="353535"/>
          </a:solidFill>
          <a:ln w="15874">
            <a:solidFill>
              <a:srgbClr val="26262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090">
              <a:lnSpc>
                <a:spcPts val="2140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"awesome"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313690" marR="1923414" indent="-2286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def</a:t>
            </a:r>
            <a:r>
              <a:rPr sz="18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myfunc(): </a:t>
            </a:r>
            <a:r>
              <a:rPr sz="1800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global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  <a:p>
            <a:pPr marL="31369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"fantastic"</a:t>
            </a:r>
            <a:endParaRPr sz="1800">
              <a:latin typeface="Times New Roman"/>
              <a:cs typeface="Times New Roman"/>
            </a:endParaRPr>
          </a:p>
          <a:p>
            <a:pPr marL="85090" marR="1143635">
              <a:lnSpc>
                <a:spcPct val="200000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myfunc()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print("Python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x)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4563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168DBA"/>
                </a:solidFill>
                <a:latin typeface="Times New Roman"/>
                <a:cs typeface="Times New Roman"/>
              </a:rPr>
              <a:t>Comments</a:t>
            </a:r>
            <a:r>
              <a:rPr sz="3600" spc="-5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168DBA"/>
                </a:solidFill>
                <a:latin typeface="Times New Roman"/>
                <a:cs typeface="Times New Roman"/>
              </a:rPr>
              <a:t>&amp;</a:t>
            </a:r>
            <a:r>
              <a:rPr sz="3600" spc="-5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Docstrings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42840" y="1553453"/>
            <a:ext cx="8682355" cy="275907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74650" marR="143510" indent="-362585">
              <a:lnSpc>
                <a:spcPts val="1650"/>
              </a:lnSpc>
              <a:spcBef>
                <a:spcPts val="310"/>
              </a:spcBef>
              <a:buClr>
                <a:srgbClr val="353535"/>
              </a:buClr>
              <a:buFont typeface="Lucida Sans Unicode"/>
              <a:buChar char="□"/>
              <a:tabLst>
                <a:tab pos="374650" algn="l"/>
                <a:tab pos="375285" algn="l"/>
              </a:tabLst>
            </a:pP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Comments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 are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 non-executable 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statements</a:t>
            </a:r>
            <a:r>
              <a:rPr sz="1500" spc="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in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 Python</a:t>
            </a:r>
            <a:r>
              <a:rPr sz="1500" spc="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and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 are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 present for</a:t>
            </a:r>
            <a:r>
              <a:rPr sz="1500" spc="15" dirty="0">
                <a:solidFill>
                  <a:srgbClr val="3E3E3E"/>
                </a:solidFill>
                <a:latin typeface="Times New Roman"/>
                <a:cs typeface="Times New Roman"/>
              </a:rPr>
              <a:t> human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 understanding,</a:t>
            </a:r>
            <a:r>
              <a:rPr sz="1500" spc="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not for</a:t>
            </a:r>
            <a:r>
              <a:rPr sz="1500" spc="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the </a:t>
            </a:r>
            <a:r>
              <a:rPr sz="1500" spc="-36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compiler. 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Commenting your code helps 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explain 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your 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thought 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process and helps </a:t>
            </a:r>
            <a:r>
              <a:rPr sz="1500" spc="15" dirty="0">
                <a:solidFill>
                  <a:srgbClr val="3E3E3E"/>
                </a:solidFill>
                <a:latin typeface="Times New Roman"/>
                <a:cs typeface="Times New Roman"/>
              </a:rPr>
              <a:t>you 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and others 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to 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 understand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 the intention 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your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 code.</a:t>
            </a:r>
            <a:endParaRPr sz="1500">
              <a:latin typeface="Times New Roman"/>
              <a:cs typeface="Times New Roman"/>
            </a:endParaRPr>
          </a:p>
          <a:p>
            <a:pPr marL="374650" marR="100965" indent="-362585">
              <a:lnSpc>
                <a:spcPts val="1650"/>
              </a:lnSpc>
              <a:spcBef>
                <a:spcPts val="1005"/>
              </a:spcBef>
              <a:buClr>
                <a:srgbClr val="353535"/>
              </a:buClr>
              <a:buFont typeface="Lucida Sans Unicode"/>
              <a:buChar char="□"/>
              <a:tabLst>
                <a:tab pos="422909" algn="l"/>
                <a:tab pos="424180" algn="l"/>
              </a:tabLst>
            </a:pPr>
            <a:r>
              <a:rPr dirty="0"/>
              <a:t>	</a:t>
            </a:r>
            <a:r>
              <a:rPr sz="1500" spc="2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 comment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 in</a:t>
            </a:r>
            <a:r>
              <a:rPr sz="1500" spc="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Python 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starts</a:t>
            </a:r>
            <a:r>
              <a:rPr sz="1500" spc="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with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 hash/Octothrope</a:t>
            </a:r>
            <a:r>
              <a:rPr sz="1500" spc="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character, 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#,</a:t>
            </a:r>
            <a:r>
              <a:rPr sz="1500" spc="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and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 extends to</a:t>
            </a:r>
            <a:r>
              <a:rPr sz="1500" spc="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 end of 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 physical </a:t>
            </a:r>
            <a:r>
              <a:rPr sz="1500" spc="-36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line.</a:t>
            </a:r>
            <a:endParaRPr sz="1500">
              <a:latin typeface="Times New Roman"/>
              <a:cs typeface="Times New Roman"/>
            </a:endParaRPr>
          </a:p>
          <a:p>
            <a:pPr marL="374650" marR="5080" indent="-362585">
              <a:lnSpc>
                <a:spcPts val="1650"/>
              </a:lnSpc>
              <a:spcBef>
                <a:spcPts val="1005"/>
              </a:spcBef>
              <a:buClr>
                <a:srgbClr val="353535"/>
              </a:buClr>
              <a:buFont typeface="Lucida Sans Unicode"/>
              <a:buChar char="□"/>
              <a:tabLst>
                <a:tab pos="374650" algn="l"/>
                <a:tab pos="375285" algn="l"/>
              </a:tabLst>
            </a:pP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Python docstrings 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are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string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literals</a:t>
            </a:r>
            <a:r>
              <a:rPr sz="1500" spc="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that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appear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 right 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after the</a:t>
            </a:r>
            <a:r>
              <a:rPr sz="1500" spc="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definition of a function, 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method,</a:t>
            </a:r>
            <a:r>
              <a:rPr sz="1500" spc="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class, </a:t>
            </a:r>
            <a:r>
              <a:rPr sz="1500" spc="10" dirty="0">
                <a:solidFill>
                  <a:srgbClr val="3E3E3E"/>
                </a:solidFill>
                <a:latin typeface="Times New Roman"/>
                <a:cs typeface="Times New Roman"/>
              </a:rPr>
              <a:t>or </a:t>
            </a:r>
            <a:r>
              <a:rPr sz="1500" spc="-36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module.</a:t>
            </a:r>
            <a:r>
              <a:rPr sz="1500" spc="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b="1" i="1" spc="10" dirty="0">
                <a:solidFill>
                  <a:srgbClr val="3E3E3E"/>
                </a:solidFill>
                <a:latin typeface="Times New Roman"/>
                <a:cs typeface="Times New Roman"/>
              </a:rPr>
              <a:t>Always</a:t>
            </a:r>
            <a:r>
              <a:rPr sz="1500" b="1" i="1" spc="5" dirty="0">
                <a:solidFill>
                  <a:srgbClr val="3E3E3E"/>
                </a:solidFill>
                <a:latin typeface="Times New Roman"/>
                <a:cs typeface="Times New Roman"/>
              </a:rPr>
              <a:t> start/end</a:t>
            </a:r>
            <a:r>
              <a:rPr sz="1500" b="1" i="1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b="1" i="1" spc="5" dirty="0">
                <a:solidFill>
                  <a:srgbClr val="3E3E3E"/>
                </a:solidFill>
                <a:latin typeface="Times New Roman"/>
                <a:cs typeface="Times New Roman"/>
              </a:rPr>
              <a:t>with triple</a:t>
            </a:r>
            <a:r>
              <a:rPr sz="1500" b="1" i="1" spc="10" dirty="0">
                <a:solidFill>
                  <a:srgbClr val="3E3E3E"/>
                </a:solidFill>
                <a:latin typeface="Times New Roman"/>
                <a:cs typeface="Times New Roman"/>
              </a:rPr>
              <a:t> quotes </a:t>
            </a:r>
            <a:r>
              <a:rPr sz="1500" b="1" i="1" spc="15" dirty="0">
                <a:solidFill>
                  <a:srgbClr val="3E3E3E"/>
                </a:solidFill>
                <a:latin typeface="Times New Roman"/>
                <a:cs typeface="Times New Roman"/>
              </a:rPr>
              <a:t>and</a:t>
            </a:r>
            <a:r>
              <a:rPr sz="1500" b="1" i="1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b="1" i="1" spc="5" dirty="0">
                <a:solidFill>
                  <a:srgbClr val="3E3E3E"/>
                </a:solidFill>
                <a:latin typeface="Times New Roman"/>
                <a:cs typeface="Times New Roman"/>
              </a:rPr>
              <a:t>is</a:t>
            </a:r>
            <a:r>
              <a:rPr sz="1500" b="1" i="1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b="1" i="1" spc="5" dirty="0">
                <a:solidFill>
                  <a:srgbClr val="3E3E3E"/>
                </a:solidFill>
                <a:latin typeface="Times New Roman"/>
                <a:cs typeface="Times New Roman"/>
              </a:rPr>
              <a:t>just</a:t>
            </a:r>
            <a:r>
              <a:rPr sz="1500" b="1" i="1" spc="10" dirty="0">
                <a:solidFill>
                  <a:srgbClr val="3E3E3E"/>
                </a:solidFill>
                <a:latin typeface="Times New Roman"/>
                <a:cs typeface="Times New Roman"/>
              </a:rPr>
              <a:t> bellow </a:t>
            </a:r>
            <a:r>
              <a:rPr sz="1500" b="1" i="1" spc="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500" b="1" i="1" spc="10" dirty="0">
                <a:solidFill>
                  <a:srgbClr val="3E3E3E"/>
                </a:solidFill>
                <a:latin typeface="Times New Roman"/>
                <a:cs typeface="Times New Roman"/>
              </a:rPr>
              <a:t> declaration of function,class </a:t>
            </a:r>
            <a:r>
              <a:rPr sz="1500" b="1" i="1" spc="5" dirty="0">
                <a:solidFill>
                  <a:srgbClr val="3E3E3E"/>
                </a:solidFill>
                <a:latin typeface="Times New Roman"/>
                <a:cs typeface="Times New Roman"/>
              </a:rPr>
              <a:t>etc.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  <a:tabLst>
                <a:tab pos="374650" algn="l"/>
              </a:tabLst>
            </a:pPr>
            <a:r>
              <a:rPr sz="1550" b="1" i="1" spc="-20" dirty="0">
                <a:solidFill>
                  <a:srgbClr val="353535"/>
                </a:solidFill>
                <a:latin typeface="Arial"/>
                <a:cs typeface="Arial"/>
              </a:rPr>
              <a:t>□	</a:t>
            </a:r>
            <a:r>
              <a:rPr sz="1500" b="1" i="1" spc="10" dirty="0">
                <a:solidFill>
                  <a:srgbClr val="3E3E3E"/>
                </a:solidFill>
                <a:latin typeface="Times New Roman"/>
                <a:cs typeface="Times New Roman"/>
              </a:rPr>
              <a:t>def</a:t>
            </a:r>
            <a:r>
              <a:rPr sz="1500" b="1" i="1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b="1" i="1" spc="5" dirty="0">
                <a:solidFill>
                  <a:srgbClr val="3E3E3E"/>
                </a:solidFill>
                <a:latin typeface="Times New Roman"/>
                <a:cs typeface="Times New Roman"/>
              </a:rPr>
              <a:t>square(a):</a:t>
            </a:r>
            <a:endParaRPr sz="1500">
              <a:latin typeface="Times New Roman"/>
              <a:cs typeface="Times New Roman"/>
            </a:endParaRPr>
          </a:p>
          <a:p>
            <a:pPr marL="471805">
              <a:lnSpc>
                <a:spcPct val="100000"/>
              </a:lnSpc>
              <a:spcBef>
                <a:spcPts val="844"/>
              </a:spcBef>
              <a:tabLst>
                <a:tab pos="774700" algn="l"/>
              </a:tabLst>
            </a:pPr>
            <a:r>
              <a:rPr sz="1350" b="1" i="1" dirty="0">
                <a:solidFill>
                  <a:srgbClr val="353535"/>
                </a:solidFill>
                <a:latin typeface="Arial"/>
                <a:cs typeface="Arial"/>
              </a:rPr>
              <a:t>□	</a:t>
            </a:r>
            <a:r>
              <a:rPr sz="1350" b="1" i="1" dirty="0">
                <a:solidFill>
                  <a:srgbClr val="3E3E3E"/>
                </a:solidFill>
                <a:latin typeface="Times New Roman"/>
                <a:cs typeface="Times New Roman"/>
              </a:rPr>
              <a:t>‘’’computes square of</a:t>
            </a:r>
            <a:r>
              <a:rPr sz="1350" b="1" i="1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350" b="1" i="1" dirty="0">
                <a:solidFill>
                  <a:srgbClr val="3E3E3E"/>
                </a:solidFill>
                <a:latin typeface="Times New Roman"/>
                <a:cs typeface="Times New Roman"/>
              </a:rPr>
              <a:t>input </a:t>
            </a:r>
            <a:r>
              <a:rPr sz="1350" b="1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variable</a:t>
            </a:r>
            <a:r>
              <a:rPr sz="1350" b="1" i="1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350" b="1" i="1" dirty="0">
                <a:solidFill>
                  <a:srgbClr val="3E3E3E"/>
                </a:solidFill>
                <a:latin typeface="Times New Roman"/>
                <a:cs typeface="Times New Roman"/>
              </a:rPr>
              <a:t>a’’’</a:t>
            </a:r>
            <a:endParaRPr sz="1350">
              <a:latin typeface="Times New Roman"/>
              <a:cs typeface="Times New Roman"/>
            </a:endParaRPr>
          </a:p>
          <a:p>
            <a:pPr marL="488950">
              <a:lnSpc>
                <a:spcPct val="100000"/>
              </a:lnSpc>
              <a:spcBef>
                <a:spcPts val="844"/>
              </a:spcBef>
            </a:pPr>
            <a:r>
              <a:rPr sz="1500" b="1" i="1" spc="5" dirty="0">
                <a:solidFill>
                  <a:srgbClr val="3E3E3E"/>
                </a:solidFill>
                <a:latin typeface="Times New Roman"/>
                <a:cs typeface="Times New Roman"/>
              </a:rPr>
              <a:t>return</a:t>
            </a:r>
            <a:r>
              <a:rPr sz="1500" b="1" i="1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b="1" i="1" spc="15" dirty="0">
                <a:solidFill>
                  <a:srgbClr val="3E3E3E"/>
                </a:solidFill>
                <a:latin typeface="Times New Roman"/>
                <a:cs typeface="Times New Roman"/>
              </a:rPr>
              <a:t>a*a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2237" y="4727540"/>
            <a:ext cx="1171575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b="1" i="1" spc="10" dirty="0">
                <a:solidFill>
                  <a:srgbClr val="3E3E3E"/>
                </a:solidFill>
                <a:latin typeface="Times New Roman"/>
                <a:cs typeface="Times New Roman"/>
              </a:rPr>
              <a:t>&gt;&gt;&gt;</a:t>
            </a:r>
            <a:r>
              <a:rPr sz="1500" b="1" i="1" spc="-4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b="1" i="1" spc="5" dirty="0">
                <a:solidFill>
                  <a:srgbClr val="3E3E3E"/>
                </a:solidFill>
                <a:latin typeface="Times New Roman"/>
                <a:cs typeface="Times New Roman"/>
              </a:rPr>
              <a:t>square(3)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02195" y="4727540"/>
            <a:ext cx="1737995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203960" algn="l"/>
                <a:tab pos="1724660" algn="l"/>
              </a:tabLst>
            </a:pPr>
            <a:r>
              <a:rPr sz="1500" b="1" i="1" spc="15" dirty="0">
                <a:solidFill>
                  <a:srgbClr val="3E3E3E"/>
                </a:solidFill>
                <a:latin typeface="Times New Roman"/>
                <a:cs typeface="Times New Roman"/>
              </a:rPr>
              <a:t>#</a:t>
            </a:r>
            <a:r>
              <a:rPr sz="1500" b="1" i="1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b="1" i="1" spc="5" dirty="0">
                <a:solidFill>
                  <a:srgbClr val="3E3E3E"/>
                </a:solidFill>
                <a:latin typeface="Times New Roman"/>
                <a:cs typeface="Times New Roman"/>
              </a:rPr>
              <a:t>try</a:t>
            </a:r>
            <a:r>
              <a:rPr sz="1500" b="1" i="1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500" b="1" i="1" spc="5" dirty="0">
                <a:solidFill>
                  <a:srgbClr val="3E3E3E"/>
                </a:solidFill>
                <a:latin typeface="Times New Roman"/>
                <a:cs typeface="Times New Roman"/>
              </a:rPr>
              <a:t>square.</a:t>
            </a:r>
            <a:r>
              <a:rPr sz="1500" b="1" i="1" u="sng" spc="5" dirty="0">
                <a:solidFill>
                  <a:srgbClr val="3E3E3E"/>
                </a:solidFill>
                <a:uFill>
                  <a:solidFill>
                    <a:srgbClr val="3D3D3D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500" b="1" i="1" spc="5" dirty="0">
                <a:solidFill>
                  <a:srgbClr val="3E3E3E"/>
                </a:solidFill>
                <a:latin typeface="Times New Roman"/>
                <a:cs typeface="Times New Roman"/>
              </a:rPr>
              <a:t>doc</a:t>
            </a:r>
            <a:r>
              <a:rPr sz="1500" u="sng" dirty="0">
                <a:solidFill>
                  <a:srgbClr val="3E3E3E"/>
                </a:solidFill>
                <a:uFill>
                  <a:solidFill>
                    <a:srgbClr val="3D3D3D"/>
                  </a:solidFill>
                </a:uFill>
                <a:latin typeface="Times New Roman"/>
                <a:cs typeface="Times New Roman"/>
              </a:rPr>
              <a:t> 	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42840" y="5401250"/>
            <a:ext cx="1438275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74650" algn="l"/>
              </a:tabLst>
            </a:pPr>
            <a:r>
              <a:rPr sz="1500" spc="-27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500" spc="5" dirty="0">
                <a:solidFill>
                  <a:srgbClr val="3E3E3E"/>
                </a:solidFill>
                <a:latin typeface="Times New Roman"/>
                <a:cs typeface="Times New Roman"/>
              </a:rPr>
              <a:t>Ex:Square.py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3921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Arithmetic</a:t>
            </a:r>
            <a:r>
              <a:rPr sz="3600" spc="-8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Operators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354" y="2028342"/>
            <a:ext cx="5354955" cy="3764279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  <a:tabLst>
                <a:tab pos="377825" algn="l"/>
                <a:tab pos="949325" algn="l"/>
              </a:tabLst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+	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Addition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78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  <a:tab pos="94932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-	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Subtraction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785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  <a:tab pos="140652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*	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Multiplication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785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  <a:tab pos="94932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/	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Division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785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  <a:tab pos="94932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//	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Integer</a:t>
            </a:r>
            <a:r>
              <a:rPr sz="1800" spc="-4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Division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78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  <a:tab pos="94932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**	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Exponentiation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785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  <a:tab pos="94932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%	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Modulus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  <a:tabLst>
                <a:tab pos="377825" algn="l"/>
              </a:tabLst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A=10;</a:t>
            </a:r>
            <a:r>
              <a:rPr sz="18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</a:t>
            </a:r>
            <a:r>
              <a:rPr sz="18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=4;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  <a:tabLst>
                <a:tab pos="377825" algn="l"/>
              </a:tabLst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A/B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=2.5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and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A//B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=2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and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A**B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10000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and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A%B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785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“23”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+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“43”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–string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uses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+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operator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for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concatenation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3306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168DBA"/>
                </a:solidFill>
                <a:latin typeface="Times New Roman"/>
                <a:cs typeface="Times New Roman"/>
              </a:rPr>
              <a:t>Boolean</a:t>
            </a:r>
            <a:r>
              <a:rPr sz="3600" spc="-9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Datatype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354" y="2149855"/>
            <a:ext cx="8576945" cy="245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167005" indent="-366395">
              <a:lnSpc>
                <a:spcPct val="100000"/>
              </a:lnSpc>
              <a:spcBef>
                <a:spcPts val="1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 boolean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expression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(or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logical expression) evaluates to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one of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two states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-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True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or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False.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Several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functions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and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operations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in Python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return boolean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objects.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&gt;&gt;&gt;</a:t>
            </a:r>
            <a:r>
              <a:rPr sz="18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True</a:t>
            </a:r>
            <a:endParaRPr sz="1800">
              <a:latin typeface="Times New Roman"/>
              <a:cs typeface="Times New Roman"/>
            </a:endParaRPr>
          </a:p>
          <a:p>
            <a:pPr marL="435609" indent="-42354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434975" algn="l"/>
                <a:tab pos="43624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&gt;&gt;&gt;</a:t>
            </a:r>
            <a:r>
              <a:rPr sz="18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type(a)</a:t>
            </a:r>
            <a:r>
              <a:rPr sz="1800" spc="409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-&lt;class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‘bool’&gt;</a:t>
            </a:r>
            <a:endParaRPr sz="1800">
              <a:latin typeface="Times New Roman"/>
              <a:cs typeface="Times New Roman"/>
            </a:endParaRPr>
          </a:p>
          <a:p>
            <a:pPr marL="378460" marR="508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Here True and False are Reserved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keywords.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ie They are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not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written as "True"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or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"False",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then they will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be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taken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as strings and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not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boolean values.</a:t>
            </a:r>
            <a:endParaRPr sz="1800">
              <a:latin typeface="Times New Roman"/>
              <a:cs typeface="Times New Roman"/>
            </a:endParaRPr>
          </a:p>
          <a:p>
            <a:pPr marL="435609" indent="-42354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434975" algn="l"/>
                <a:tab pos="43624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C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"True"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"False"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Here,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C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and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are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type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String.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68819" y="633050"/>
            <a:ext cx="3227705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10" dirty="0">
                <a:solidFill>
                  <a:srgbClr val="168DBA"/>
                </a:solidFill>
                <a:latin typeface="Times New Roman"/>
                <a:cs typeface="Times New Roman"/>
              </a:rPr>
              <a:t>Boolean</a:t>
            </a:r>
            <a:r>
              <a:rPr sz="3200" spc="-5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200" spc="10" dirty="0">
                <a:solidFill>
                  <a:srgbClr val="168DBA"/>
                </a:solidFill>
                <a:latin typeface="Times New Roman"/>
                <a:cs typeface="Times New Roman"/>
              </a:rPr>
              <a:t>Examples: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354" y="1264485"/>
            <a:ext cx="8712835" cy="386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5080" indent="-366395">
              <a:lnSpc>
                <a:spcPct val="100000"/>
              </a:lnSpc>
              <a:spcBef>
                <a:spcPts val="1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When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you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compare two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values,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expression is evaluated and Python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returns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Boolean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answer:</a:t>
            </a:r>
            <a:endParaRPr sz="1800" dirty="0">
              <a:latin typeface="Times New Roman"/>
              <a:cs typeface="Times New Roman"/>
            </a:endParaRPr>
          </a:p>
          <a:p>
            <a:pPr marL="778510" marR="6771640" indent="-306070">
              <a:lnSpc>
                <a:spcPct val="100000"/>
              </a:lnSpc>
              <a:spcBef>
                <a:spcPts val="1005"/>
              </a:spcBef>
              <a:tabLst>
                <a:tab pos="777875" algn="l"/>
              </a:tabLst>
            </a:pPr>
            <a:r>
              <a:rPr sz="1600" spc="-31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print(10 &gt; 9) </a:t>
            </a:r>
            <a:r>
              <a:rPr sz="16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print(10</a:t>
            </a:r>
            <a:r>
              <a:rPr sz="1600" spc="-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==</a:t>
            </a:r>
            <a:r>
              <a:rPr sz="1600" spc="-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9) </a:t>
            </a:r>
            <a:r>
              <a:rPr sz="1600" spc="-38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print(10</a:t>
            </a:r>
            <a:r>
              <a:rPr sz="16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&lt;</a:t>
            </a:r>
            <a:r>
              <a:rPr sz="16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9)</a:t>
            </a:r>
            <a:endParaRPr sz="1600" dirty="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995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When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you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run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condition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 if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statement,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Python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returns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True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or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False</a:t>
            </a:r>
            <a:endParaRPr sz="1800" dirty="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bool()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function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allows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you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to evaluate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any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value,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and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give you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True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or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False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return</a:t>
            </a:r>
            <a:endParaRPr sz="1800" dirty="0">
              <a:latin typeface="Times New Roman"/>
              <a:cs typeface="Times New Roman"/>
            </a:endParaRPr>
          </a:p>
          <a:p>
            <a:pPr marL="378460" marR="648843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print(bool("Hello"))  print(bool(15))</a:t>
            </a:r>
            <a:endParaRPr sz="1800" dirty="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In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fact,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there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are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not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many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values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that evaluate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False, except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empty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values,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such</a:t>
            </a:r>
            <a:endParaRPr sz="1800" dirty="0">
              <a:latin typeface="Times New Roman"/>
              <a:cs typeface="Times New Roman"/>
            </a:endParaRPr>
          </a:p>
          <a:p>
            <a:pPr marL="378460" marR="87630">
              <a:lnSpc>
                <a:spcPct val="100000"/>
              </a:lnSpc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(), [],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{}, "", the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number 0,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and the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value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None. And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course the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value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False evaluates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False.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38119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168DBA"/>
                </a:solidFill>
                <a:latin typeface="Times New Roman"/>
                <a:cs typeface="Times New Roman"/>
              </a:rPr>
              <a:t>Relational</a:t>
            </a:r>
            <a:r>
              <a:rPr sz="3600" spc="-9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Operators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93925" marR="5080" indent="-366395">
              <a:lnSpc>
                <a:spcPct val="100000"/>
              </a:lnSpc>
              <a:spcBef>
                <a:spcPts val="100"/>
              </a:spcBef>
              <a:buClr>
                <a:srgbClr val="353535"/>
              </a:buClr>
              <a:buFont typeface="Lucida Sans Unicode"/>
              <a:buChar char="□"/>
              <a:tabLst>
                <a:tab pos="2193925" algn="l"/>
                <a:tab pos="2195195" algn="l"/>
              </a:tabLst>
            </a:pPr>
            <a:r>
              <a:rPr spc="-5" dirty="0"/>
              <a:t>The </a:t>
            </a:r>
            <a:r>
              <a:rPr dirty="0"/>
              <a:t>operators </a:t>
            </a:r>
            <a:r>
              <a:rPr spc="-5" dirty="0"/>
              <a:t>which compare the </a:t>
            </a:r>
            <a:r>
              <a:rPr dirty="0"/>
              <a:t>values of </a:t>
            </a:r>
            <a:r>
              <a:rPr spc="-5" dirty="0"/>
              <a:t>their </a:t>
            </a:r>
            <a:r>
              <a:rPr dirty="0"/>
              <a:t>operands </a:t>
            </a:r>
            <a:r>
              <a:rPr spc="-5" dirty="0"/>
              <a:t>are called comparison/ </a:t>
            </a:r>
            <a:r>
              <a:rPr dirty="0"/>
              <a:t>relational </a:t>
            </a:r>
            <a:r>
              <a:rPr spc="-434" dirty="0"/>
              <a:t> </a:t>
            </a:r>
            <a:r>
              <a:rPr dirty="0"/>
              <a:t>operators.</a:t>
            </a:r>
            <a:r>
              <a:rPr spc="-5" dirty="0"/>
              <a:t> Python </a:t>
            </a:r>
            <a:r>
              <a:rPr dirty="0"/>
              <a:t>has 6 </a:t>
            </a:r>
            <a:r>
              <a:rPr spc="-5" dirty="0"/>
              <a:t>most</a:t>
            </a:r>
            <a:r>
              <a:rPr spc="-10" dirty="0"/>
              <a:t> </a:t>
            </a:r>
            <a:r>
              <a:rPr spc="-5" dirty="0"/>
              <a:t>common </a:t>
            </a:r>
            <a:r>
              <a:rPr dirty="0"/>
              <a:t>relational</a:t>
            </a:r>
          </a:p>
          <a:p>
            <a:pPr marL="2193925" marR="109855" indent="-366395">
              <a:lnSpc>
                <a:spcPct val="100000"/>
              </a:lnSpc>
              <a:spcBef>
                <a:spcPts val="1000"/>
              </a:spcBef>
              <a:tabLst>
                <a:tab pos="2193925" algn="l"/>
              </a:tabLst>
            </a:pPr>
            <a:r>
              <a:rPr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pc="-5" dirty="0"/>
              <a:t>== </a:t>
            </a:r>
            <a:r>
              <a:rPr dirty="0"/>
              <a:t>If </a:t>
            </a:r>
            <a:r>
              <a:rPr spc="-5" dirty="0"/>
              <a:t>the </a:t>
            </a:r>
            <a:r>
              <a:rPr dirty="0"/>
              <a:t>values of </a:t>
            </a:r>
            <a:r>
              <a:rPr spc="-5" dirty="0"/>
              <a:t>two </a:t>
            </a:r>
            <a:r>
              <a:rPr dirty="0"/>
              <a:t>operands </a:t>
            </a:r>
            <a:r>
              <a:rPr spc="-5" dirty="0"/>
              <a:t>are equal, then the condition is true, </a:t>
            </a:r>
            <a:r>
              <a:rPr dirty="0"/>
              <a:t>otherwise, </a:t>
            </a:r>
            <a:r>
              <a:rPr spc="-5" dirty="0"/>
              <a:t>it is </a:t>
            </a:r>
            <a:r>
              <a:rPr dirty="0"/>
              <a:t>false. </a:t>
            </a:r>
            <a:r>
              <a:rPr spc="-434" dirty="0"/>
              <a:t> </a:t>
            </a:r>
            <a:r>
              <a:rPr spc="-5" dirty="0"/>
              <a:t>Common</a:t>
            </a:r>
            <a:r>
              <a:rPr spc="-10" dirty="0"/>
              <a:t> </a:t>
            </a:r>
            <a:r>
              <a:rPr spc="-5" dirty="0"/>
              <a:t>Mistake:-</a:t>
            </a:r>
            <a:r>
              <a:rPr spc="-10" dirty="0"/>
              <a:t> </a:t>
            </a:r>
            <a:r>
              <a:rPr spc="-5" dirty="0"/>
              <a:t>Do </a:t>
            </a:r>
            <a:r>
              <a:rPr dirty="0"/>
              <a:t>not</a:t>
            </a:r>
            <a:r>
              <a:rPr spc="-5" dirty="0"/>
              <a:t> confuse it</a:t>
            </a:r>
            <a:r>
              <a:rPr spc="-10" dirty="0"/>
              <a:t> </a:t>
            </a:r>
            <a:r>
              <a:rPr spc="-5" dirty="0"/>
              <a:t>with the</a:t>
            </a:r>
            <a:r>
              <a:rPr spc="-10" dirty="0"/>
              <a:t> </a:t>
            </a:r>
            <a:r>
              <a:rPr spc="-5" dirty="0"/>
              <a:t>Assignment Operator(=).</a:t>
            </a:r>
            <a:r>
              <a:rPr spc="-10" dirty="0"/>
              <a:t> </a:t>
            </a:r>
            <a:r>
              <a:rPr dirty="0"/>
              <a:t>(X </a:t>
            </a:r>
            <a:r>
              <a:rPr spc="-5" dirty="0"/>
              <a:t>==</a:t>
            </a:r>
            <a:r>
              <a:rPr spc="-10" dirty="0"/>
              <a:t> </a:t>
            </a:r>
            <a:r>
              <a:rPr spc="-5" dirty="0"/>
              <a:t>Y) is</a:t>
            </a:r>
            <a:r>
              <a:rPr spc="-10" dirty="0"/>
              <a:t> </a:t>
            </a:r>
            <a:r>
              <a:rPr spc="-5" dirty="0"/>
              <a:t>True</a:t>
            </a:r>
          </a:p>
          <a:p>
            <a:pPr marL="2193925" marR="29337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2251075" algn="l"/>
                <a:tab pos="2252345" algn="l"/>
              </a:tabLst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/>
              <a:t>!= If </a:t>
            </a:r>
            <a:r>
              <a:rPr spc="-5" dirty="0"/>
              <a:t>the </a:t>
            </a:r>
            <a:r>
              <a:rPr dirty="0"/>
              <a:t>values of </a:t>
            </a:r>
            <a:r>
              <a:rPr spc="-5" dirty="0"/>
              <a:t>the two </a:t>
            </a:r>
            <a:r>
              <a:rPr dirty="0"/>
              <a:t>operands </a:t>
            </a:r>
            <a:r>
              <a:rPr spc="-5" dirty="0"/>
              <a:t>are </a:t>
            </a:r>
            <a:r>
              <a:rPr dirty="0"/>
              <a:t>not </a:t>
            </a:r>
            <a:r>
              <a:rPr spc="-5" dirty="0"/>
              <a:t>equal, then the condition is true. </a:t>
            </a:r>
            <a:r>
              <a:rPr dirty="0"/>
              <a:t>(X != </a:t>
            </a:r>
            <a:r>
              <a:rPr spc="-5" dirty="0"/>
              <a:t>Y) is </a:t>
            </a:r>
            <a:r>
              <a:rPr spc="-434" dirty="0"/>
              <a:t> </a:t>
            </a:r>
            <a:r>
              <a:rPr spc="-5" dirty="0"/>
              <a:t>true.</a:t>
            </a:r>
          </a:p>
          <a:p>
            <a:pPr marL="2193925" marR="43688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2193925" algn="l"/>
                <a:tab pos="2195195" algn="l"/>
              </a:tabLst>
            </a:pPr>
            <a:r>
              <a:rPr dirty="0"/>
              <a:t>&gt;</a:t>
            </a:r>
            <a:r>
              <a:rPr spc="-10" dirty="0"/>
              <a:t> </a:t>
            </a:r>
            <a:r>
              <a:rPr dirty="0"/>
              <a:t>If</a:t>
            </a:r>
            <a:r>
              <a:rPr spc="-5" dirty="0"/>
              <a:t> the </a:t>
            </a:r>
            <a:r>
              <a:rPr dirty="0"/>
              <a:t>value</a:t>
            </a:r>
            <a:r>
              <a:rPr spc="-5" dirty="0"/>
              <a:t> </a:t>
            </a:r>
            <a:r>
              <a:rPr dirty="0"/>
              <a:t>of</a:t>
            </a:r>
            <a:r>
              <a:rPr spc="-5" dirty="0"/>
              <a:t> the left</a:t>
            </a:r>
            <a:r>
              <a:rPr spc="-10" dirty="0"/>
              <a:t> </a:t>
            </a:r>
            <a:r>
              <a:rPr dirty="0"/>
              <a:t>operand</a:t>
            </a:r>
            <a:r>
              <a:rPr spc="-5" dirty="0"/>
              <a:t> is </a:t>
            </a:r>
            <a:r>
              <a:rPr dirty="0"/>
              <a:t>greater</a:t>
            </a:r>
            <a:r>
              <a:rPr spc="-5" dirty="0"/>
              <a:t> than</a:t>
            </a:r>
            <a:r>
              <a:rPr spc="-10" dirty="0"/>
              <a:t> </a:t>
            </a:r>
            <a:r>
              <a:rPr spc="-5" dirty="0"/>
              <a:t>the </a:t>
            </a:r>
            <a:r>
              <a:rPr dirty="0"/>
              <a:t>value</a:t>
            </a:r>
            <a:r>
              <a:rPr spc="-5" dirty="0"/>
              <a:t> </a:t>
            </a:r>
            <a:r>
              <a:rPr dirty="0"/>
              <a:t>of</a:t>
            </a:r>
            <a:r>
              <a:rPr spc="-5" dirty="0"/>
              <a:t> the </a:t>
            </a:r>
            <a:r>
              <a:rPr dirty="0"/>
              <a:t>right</a:t>
            </a:r>
            <a:r>
              <a:rPr spc="-5" dirty="0"/>
              <a:t> </a:t>
            </a:r>
            <a:r>
              <a:rPr dirty="0"/>
              <a:t>operand,</a:t>
            </a:r>
            <a:r>
              <a:rPr spc="-5" dirty="0"/>
              <a:t> then the </a:t>
            </a:r>
            <a:r>
              <a:rPr spc="-434" dirty="0"/>
              <a:t> </a:t>
            </a:r>
            <a:r>
              <a:rPr spc="-5" dirty="0"/>
              <a:t>condition</a:t>
            </a:r>
            <a:r>
              <a:rPr spc="-10" dirty="0"/>
              <a:t> </a:t>
            </a:r>
            <a:r>
              <a:rPr spc="-5" dirty="0"/>
              <a:t>is true. </a:t>
            </a:r>
            <a:r>
              <a:rPr dirty="0"/>
              <a:t>(X &gt;</a:t>
            </a:r>
            <a:r>
              <a:rPr spc="-5" dirty="0"/>
              <a:t> Y) is</a:t>
            </a:r>
            <a:r>
              <a:rPr spc="-10" dirty="0"/>
              <a:t> </a:t>
            </a:r>
            <a:r>
              <a:rPr dirty="0"/>
              <a:t>false</a:t>
            </a:r>
          </a:p>
          <a:p>
            <a:pPr marL="2193925" marR="73025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2193925" algn="l"/>
                <a:tab pos="2195195" algn="l"/>
              </a:tabLst>
            </a:pPr>
            <a:r>
              <a:rPr dirty="0"/>
              <a:t>&lt; If </a:t>
            </a:r>
            <a:r>
              <a:rPr spc="-5" dirty="0"/>
              <a:t>the </a:t>
            </a:r>
            <a:r>
              <a:rPr dirty="0"/>
              <a:t>value of </a:t>
            </a:r>
            <a:r>
              <a:rPr spc="-5" dirty="0"/>
              <a:t>the left </a:t>
            </a:r>
            <a:r>
              <a:rPr dirty="0"/>
              <a:t>operand </a:t>
            </a:r>
            <a:r>
              <a:rPr spc="-5" dirty="0"/>
              <a:t>is less than the </a:t>
            </a:r>
            <a:r>
              <a:rPr dirty="0"/>
              <a:t>value of </a:t>
            </a:r>
            <a:r>
              <a:rPr spc="-5" dirty="0"/>
              <a:t>the </a:t>
            </a:r>
            <a:r>
              <a:rPr dirty="0"/>
              <a:t>right operand, </a:t>
            </a:r>
            <a:r>
              <a:rPr spc="-5" dirty="0"/>
              <a:t>then the </a:t>
            </a:r>
            <a:r>
              <a:rPr spc="-434" dirty="0"/>
              <a:t> </a:t>
            </a:r>
            <a:r>
              <a:rPr spc="-5" dirty="0"/>
              <a:t>condition</a:t>
            </a:r>
            <a:r>
              <a:rPr spc="-10" dirty="0"/>
              <a:t> </a:t>
            </a:r>
            <a:r>
              <a:rPr spc="-5" dirty="0"/>
              <a:t>is true. </a:t>
            </a:r>
            <a:r>
              <a:rPr dirty="0"/>
              <a:t>(X &lt;</a:t>
            </a:r>
            <a:r>
              <a:rPr spc="-5" dirty="0"/>
              <a:t> Y)</a:t>
            </a:r>
            <a:r>
              <a:rPr spc="-10" dirty="0"/>
              <a:t> </a:t>
            </a:r>
            <a:r>
              <a:rPr spc="-5" dirty="0"/>
              <a:t>is true.</a:t>
            </a:r>
          </a:p>
          <a:p>
            <a:pPr marL="2193925" marR="609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2193925" algn="l"/>
                <a:tab pos="2195195" algn="l"/>
              </a:tabLst>
            </a:pPr>
            <a:r>
              <a:rPr spc="-5" dirty="0"/>
              <a:t>&gt;= </a:t>
            </a:r>
            <a:r>
              <a:rPr dirty="0"/>
              <a:t>If </a:t>
            </a:r>
            <a:r>
              <a:rPr spc="-5" dirty="0"/>
              <a:t>the </a:t>
            </a:r>
            <a:r>
              <a:rPr dirty="0"/>
              <a:t>value of </a:t>
            </a:r>
            <a:r>
              <a:rPr spc="-5" dirty="0"/>
              <a:t>the left </a:t>
            </a:r>
            <a:r>
              <a:rPr dirty="0"/>
              <a:t>operand </a:t>
            </a:r>
            <a:r>
              <a:rPr spc="-5" dirty="0"/>
              <a:t>is </a:t>
            </a:r>
            <a:r>
              <a:rPr dirty="0"/>
              <a:t>greater </a:t>
            </a:r>
            <a:r>
              <a:rPr spc="-5" dirty="0"/>
              <a:t>than </a:t>
            </a:r>
            <a:r>
              <a:rPr dirty="0"/>
              <a:t>or </a:t>
            </a:r>
            <a:r>
              <a:rPr spc="-5" dirty="0"/>
              <a:t>equal to the </a:t>
            </a:r>
            <a:r>
              <a:rPr dirty="0"/>
              <a:t>value of </a:t>
            </a:r>
            <a:r>
              <a:rPr spc="-5" dirty="0"/>
              <a:t>the </a:t>
            </a:r>
            <a:r>
              <a:rPr dirty="0"/>
              <a:t>right operand, </a:t>
            </a:r>
            <a:r>
              <a:rPr spc="-434" dirty="0"/>
              <a:t> </a:t>
            </a:r>
            <a:r>
              <a:rPr spc="-5" dirty="0"/>
              <a:t>then</a:t>
            </a:r>
            <a:r>
              <a:rPr spc="-10" dirty="0"/>
              <a:t> </a:t>
            </a:r>
            <a:r>
              <a:rPr spc="-5" dirty="0"/>
              <a:t>the condition is true. </a:t>
            </a:r>
            <a:r>
              <a:rPr dirty="0"/>
              <a:t>(X </a:t>
            </a:r>
            <a:r>
              <a:rPr spc="-5" dirty="0"/>
              <a:t>&gt;= Y)</a:t>
            </a:r>
            <a:r>
              <a:rPr spc="-10" dirty="0"/>
              <a:t> </a:t>
            </a:r>
            <a:r>
              <a:rPr spc="-5" dirty="0"/>
              <a:t>is </a:t>
            </a:r>
            <a:r>
              <a:rPr dirty="0"/>
              <a:t>false.</a:t>
            </a:r>
          </a:p>
          <a:p>
            <a:pPr marL="2193925" marR="29718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2251075" algn="l"/>
                <a:tab pos="2252345" algn="l"/>
              </a:tabLst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spc="-5" dirty="0"/>
              <a:t>&lt;= </a:t>
            </a:r>
            <a:r>
              <a:rPr dirty="0"/>
              <a:t>If </a:t>
            </a:r>
            <a:r>
              <a:rPr spc="-5" dirty="0"/>
              <a:t>the </a:t>
            </a:r>
            <a:r>
              <a:rPr dirty="0"/>
              <a:t>value of </a:t>
            </a:r>
            <a:r>
              <a:rPr spc="-5" dirty="0"/>
              <a:t>the left </a:t>
            </a:r>
            <a:r>
              <a:rPr dirty="0"/>
              <a:t>operand </a:t>
            </a:r>
            <a:r>
              <a:rPr spc="-5" dirty="0"/>
              <a:t>is less than </a:t>
            </a:r>
            <a:r>
              <a:rPr dirty="0"/>
              <a:t>or </a:t>
            </a:r>
            <a:r>
              <a:rPr spc="-5" dirty="0"/>
              <a:t>equal to the </a:t>
            </a:r>
            <a:r>
              <a:rPr dirty="0"/>
              <a:t>value of </a:t>
            </a:r>
            <a:r>
              <a:rPr spc="-5" dirty="0"/>
              <a:t>the </a:t>
            </a:r>
            <a:r>
              <a:rPr dirty="0"/>
              <a:t>right operand, </a:t>
            </a:r>
            <a:r>
              <a:rPr spc="-434" dirty="0"/>
              <a:t> </a:t>
            </a:r>
            <a:r>
              <a:rPr spc="-5" dirty="0"/>
              <a:t>then</a:t>
            </a:r>
            <a:r>
              <a:rPr spc="-10" dirty="0"/>
              <a:t> </a:t>
            </a:r>
            <a:r>
              <a:rPr spc="-5" dirty="0"/>
              <a:t>the condition is true. </a:t>
            </a:r>
            <a:r>
              <a:rPr dirty="0"/>
              <a:t>(X </a:t>
            </a:r>
            <a:r>
              <a:rPr spc="-5" dirty="0"/>
              <a:t>&lt;= Y)</a:t>
            </a:r>
            <a:r>
              <a:rPr spc="-10" dirty="0"/>
              <a:t> </a:t>
            </a:r>
            <a:r>
              <a:rPr spc="-5" dirty="0"/>
              <a:t>is true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3333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168DBA"/>
                </a:solidFill>
                <a:latin typeface="Times New Roman"/>
                <a:cs typeface="Times New Roman"/>
              </a:rPr>
              <a:t>Logical</a:t>
            </a:r>
            <a:r>
              <a:rPr sz="3600" spc="-9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Operators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1572" rIns="0" bIns="0" rtlCol="0">
            <a:spAutoFit/>
          </a:bodyPr>
          <a:lstStyle/>
          <a:p>
            <a:pPr marL="2193925" marR="5080" indent="-366395">
              <a:lnSpc>
                <a:spcPct val="100000"/>
              </a:lnSpc>
              <a:spcBef>
                <a:spcPts val="100"/>
              </a:spcBef>
              <a:tabLst>
                <a:tab pos="2193925" algn="l"/>
              </a:tabLst>
            </a:pPr>
            <a:r>
              <a:rPr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pc="-5" dirty="0"/>
              <a:t>The </a:t>
            </a:r>
            <a:r>
              <a:rPr dirty="0"/>
              <a:t>operators </a:t>
            </a:r>
            <a:r>
              <a:rPr spc="-5" dirty="0"/>
              <a:t>which act </a:t>
            </a:r>
            <a:r>
              <a:rPr dirty="0"/>
              <a:t>on one or </a:t>
            </a:r>
            <a:r>
              <a:rPr spc="-5" dirty="0"/>
              <a:t>two </a:t>
            </a:r>
            <a:r>
              <a:rPr dirty="0"/>
              <a:t>boolean values </a:t>
            </a:r>
            <a:r>
              <a:rPr spc="-5" dirty="0"/>
              <a:t>and </a:t>
            </a:r>
            <a:r>
              <a:rPr dirty="0"/>
              <a:t>return </a:t>
            </a:r>
            <a:r>
              <a:rPr spc="-5" dirty="0"/>
              <a:t>another </a:t>
            </a:r>
            <a:r>
              <a:rPr dirty="0"/>
              <a:t>boolean value </a:t>
            </a:r>
            <a:r>
              <a:rPr spc="-5" dirty="0"/>
              <a:t>are </a:t>
            </a:r>
            <a:r>
              <a:rPr spc="-440" dirty="0"/>
              <a:t> </a:t>
            </a:r>
            <a:r>
              <a:rPr spc="-5" dirty="0"/>
              <a:t>called</a:t>
            </a:r>
            <a:r>
              <a:rPr spc="-10" dirty="0"/>
              <a:t> </a:t>
            </a:r>
            <a:r>
              <a:rPr spc="-5" dirty="0"/>
              <a:t>logical </a:t>
            </a:r>
            <a:r>
              <a:rPr dirty="0"/>
              <a:t>operators. </a:t>
            </a:r>
            <a:r>
              <a:rPr spc="-5" dirty="0"/>
              <a:t>There are</a:t>
            </a:r>
            <a:r>
              <a:rPr spc="-10" dirty="0"/>
              <a:t> </a:t>
            </a:r>
            <a:r>
              <a:rPr dirty="0"/>
              <a:t>3 key </a:t>
            </a:r>
            <a:r>
              <a:rPr spc="-5" dirty="0"/>
              <a:t>logical </a:t>
            </a:r>
            <a:r>
              <a:rPr dirty="0"/>
              <a:t>operators.</a:t>
            </a:r>
          </a:p>
          <a:p>
            <a:pPr marL="2193925" marR="35814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Arial"/>
              <a:buChar char="□"/>
              <a:tabLst>
                <a:tab pos="2193925" algn="l"/>
                <a:tab pos="2195195" algn="l"/>
              </a:tabLst>
            </a:pPr>
            <a:r>
              <a:rPr b="1" dirty="0">
                <a:latin typeface="Times New Roman"/>
                <a:cs typeface="Times New Roman"/>
              </a:rPr>
              <a:t>and </a:t>
            </a:r>
            <a:r>
              <a:rPr b="1" spc="-5" dirty="0">
                <a:latin typeface="Times New Roman"/>
                <a:cs typeface="Times New Roman"/>
              </a:rPr>
              <a:t>Logical AND: </a:t>
            </a:r>
            <a:r>
              <a:rPr dirty="0"/>
              <a:t>If both </a:t>
            </a:r>
            <a:r>
              <a:rPr spc="-5" dirty="0"/>
              <a:t>the </a:t>
            </a:r>
            <a:r>
              <a:rPr dirty="0"/>
              <a:t>operands </a:t>
            </a:r>
            <a:r>
              <a:rPr spc="-5" dirty="0"/>
              <a:t>are true then the condition is true. </a:t>
            </a:r>
            <a:r>
              <a:rPr dirty="0"/>
              <a:t>(X </a:t>
            </a:r>
            <a:r>
              <a:rPr spc="-5" dirty="0"/>
              <a:t>and Y) is </a:t>
            </a:r>
            <a:r>
              <a:rPr spc="-434" dirty="0"/>
              <a:t> </a:t>
            </a:r>
            <a:r>
              <a:rPr dirty="0"/>
              <a:t>false</a:t>
            </a:r>
          </a:p>
          <a:p>
            <a:pPr marL="2193925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Arial"/>
              <a:buChar char="□"/>
              <a:tabLst>
                <a:tab pos="2193925" algn="l"/>
                <a:tab pos="2195195" algn="l"/>
              </a:tabLst>
            </a:pPr>
            <a:r>
              <a:rPr b="1" dirty="0">
                <a:latin typeface="Times New Roman"/>
                <a:cs typeface="Times New Roman"/>
              </a:rPr>
              <a:t>or</a:t>
            </a:r>
            <a:r>
              <a:rPr b="1" spc="-5" dirty="0">
                <a:latin typeface="Times New Roman"/>
                <a:cs typeface="Times New Roman"/>
              </a:rPr>
              <a:t> Logical OR:</a:t>
            </a:r>
            <a:r>
              <a:rPr b="1" spc="25" dirty="0">
                <a:latin typeface="Times New Roman"/>
                <a:cs typeface="Times New Roman"/>
              </a:rPr>
              <a:t> </a:t>
            </a:r>
            <a:r>
              <a:rPr dirty="0"/>
              <a:t>If </a:t>
            </a:r>
            <a:r>
              <a:rPr spc="-5" dirty="0"/>
              <a:t>any </a:t>
            </a:r>
            <a:r>
              <a:rPr dirty="0"/>
              <a:t>of</a:t>
            </a:r>
            <a:r>
              <a:rPr spc="-5" dirty="0"/>
              <a:t> the two </a:t>
            </a:r>
            <a:r>
              <a:rPr dirty="0"/>
              <a:t>operands</a:t>
            </a:r>
            <a:r>
              <a:rPr spc="-5" dirty="0"/>
              <a:t> are then the</a:t>
            </a:r>
            <a:r>
              <a:rPr spc="-10" dirty="0"/>
              <a:t> </a:t>
            </a:r>
            <a:r>
              <a:rPr spc="-5" dirty="0"/>
              <a:t>condition is true.</a:t>
            </a:r>
            <a:r>
              <a:rPr spc="-10" dirty="0"/>
              <a:t> </a:t>
            </a:r>
            <a:r>
              <a:rPr dirty="0"/>
              <a:t>(X or </a:t>
            </a:r>
            <a:r>
              <a:rPr spc="-5" dirty="0"/>
              <a:t>Y)</a:t>
            </a:r>
            <a:r>
              <a:rPr spc="-10" dirty="0"/>
              <a:t> </a:t>
            </a:r>
            <a:r>
              <a:rPr spc="-5" dirty="0"/>
              <a:t>is true</a:t>
            </a:r>
          </a:p>
          <a:p>
            <a:pPr marL="2193925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Arial"/>
              <a:buChar char="□"/>
              <a:tabLst>
                <a:tab pos="2193925" algn="l"/>
                <a:tab pos="2195195" algn="l"/>
              </a:tabLst>
            </a:pPr>
            <a:r>
              <a:rPr b="1" spc="-5" dirty="0">
                <a:latin typeface="Times New Roman"/>
                <a:cs typeface="Times New Roman"/>
              </a:rPr>
              <a:t>not</a:t>
            </a:r>
            <a:r>
              <a:rPr b="1" spc="-1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Logical</a:t>
            </a:r>
            <a:r>
              <a:rPr b="1" spc="-1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NOT:</a:t>
            </a:r>
            <a:r>
              <a:rPr b="1" spc="25" dirty="0">
                <a:latin typeface="Times New Roman"/>
                <a:cs typeface="Times New Roman"/>
              </a:rPr>
              <a:t> </a:t>
            </a:r>
            <a:r>
              <a:rPr spc="-5" dirty="0"/>
              <a:t>Used</a:t>
            </a:r>
            <a:r>
              <a:rPr spc="-10" dirty="0"/>
              <a:t> </a:t>
            </a:r>
            <a:r>
              <a:rPr spc="-5" dirty="0"/>
              <a:t>to </a:t>
            </a:r>
            <a:r>
              <a:rPr dirty="0"/>
              <a:t>reverse</a:t>
            </a:r>
            <a:r>
              <a:rPr spc="-5" dirty="0"/>
              <a:t> the</a:t>
            </a:r>
            <a:r>
              <a:rPr spc="-10" dirty="0"/>
              <a:t> </a:t>
            </a:r>
            <a:r>
              <a:rPr spc="-5" dirty="0"/>
              <a:t>logical state</a:t>
            </a:r>
            <a:r>
              <a:rPr spc="-10" dirty="0"/>
              <a:t> </a:t>
            </a:r>
            <a:r>
              <a:rPr dirty="0"/>
              <a:t>of </a:t>
            </a:r>
            <a:r>
              <a:rPr spc="-5" dirty="0"/>
              <a:t>its</a:t>
            </a:r>
            <a:r>
              <a:rPr spc="-10" dirty="0"/>
              <a:t> </a:t>
            </a:r>
            <a:r>
              <a:rPr dirty="0"/>
              <a:t>operand.</a:t>
            </a:r>
            <a:r>
              <a:rPr spc="-5" dirty="0"/>
              <a:t> Not(X) is</a:t>
            </a:r>
            <a:r>
              <a:rPr spc="-10" dirty="0"/>
              <a:t> </a:t>
            </a:r>
            <a:r>
              <a:rPr dirty="0"/>
              <a:t>false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6181" y="481244"/>
            <a:ext cx="2056764" cy="612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3E3E3E"/>
                </a:solidFill>
                <a:latin typeface="Times New Roman"/>
                <a:cs typeface="Times New Roman"/>
              </a:rPr>
              <a:t>Google </a:t>
            </a:r>
            <a:r>
              <a:rPr sz="40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3E3E3E"/>
                </a:solidFill>
                <a:latin typeface="Times New Roman"/>
                <a:cs typeface="Times New Roman"/>
              </a:rPr>
              <a:t>Facebook </a:t>
            </a:r>
            <a:r>
              <a:rPr sz="4000" spc="-98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3E3E3E"/>
                </a:solidFill>
                <a:latin typeface="Times New Roman"/>
                <a:cs typeface="Times New Roman"/>
              </a:rPr>
              <a:t>Quora </a:t>
            </a:r>
            <a:r>
              <a:rPr sz="40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3E3E3E"/>
                </a:solidFill>
                <a:latin typeface="Times New Roman"/>
                <a:cs typeface="Times New Roman"/>
              </a:rPr>
              <a:t>Amazon </a:t>
            </a:r>
            <a:r>
              <a:rPr sz="40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3E3E3E"/>
                </a:solidFill>
                <a:latin typeface="Times New Roman"/>
                <a:cs typeface="Times New Roman"/>
              </a:rPr>
              <a:t>Stripe </a:t>
            </a:r>
            <a:r>
              <a:rPr sz="40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3E3E3E"/>
                </a:solidFill>
                <a:latin typeface="Times New Roman"/>
                <a:cs typeface="Times New Roman"/>
              </a:rPr>
              <a:t>Instagram  Spotify </a:t>
            </a:r>
            <a:r>
              <a:rPr sz="40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3E3E3E"/>
                </a:solidFill>
                <a:latin typeface="Times New Roman"/>
                <a:cs typeface="Times New Roman"/>
              </a:rPr>
              <a:t>Netflix </a:t>
            </a:r>
            <a:r>
              <a:rPr sz="40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3E3E3E"/>
                </a:solidFill>
                <a:latin typeface="Times New Roman"/>
                <a:cs typeface="Times New Roman"/>
              </a:rPr>
              <a:t>Uber </a:t>
            </a:r>
            <a:r>
              <a:rPr sz="40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4000" spc="-10" dirty="0">
                <a:solidFill>
                  <a:srgbClr val="3E3E3E"/>
                </a:solidFill>
                <a:latin typeface="Times New Roman"/>
                <a:cs typeface="Times New Roman"/>
              </a:rPr>
              <a:t>Reddit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75540" y="410074"/>
            <a:ext cx="1830705" cy="307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3E3E3E"/>
                </a:solidFill>
                <a:latin typeface="Times New Roman"/>
                <a:cs typeface="Times New Roman"/>
              </a:rPr>
              <a:t>Dropbox  Pinterest </a:t>
            </a:r>
            <a:r>
              <a:rPr sz="4000" spc="-99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3E3E3E"/>
                </a:solidFill>
                <a:latin typeface="Times New Roman"/>
                <a:cs typeface="Times New Roman"/>
              </a:rPr>
              <a:t>NASA</a:t>
            </a:r>
            <a:endParaRPr sz="4000">
              <a:latin typeface="Times New Roman"/>
              <a:cs typeface="Times New Roman"/>
            </a:endParaRPr>
          </a:p>
          <a:p>
            <a:pPr marL="12700" marR="60960">
              <a:lnSpc>
                <a:spcPct val="100000"/>
              </a:lnSpc>
            </a:pPr>
            <a:r>
              <a:rPr sz="4000" dirty="0">
                <a:solidFill>
                  <a:srgbClr val="3E3E3E"/>
                </a:solidFill>
                <a:latin typeface="Times New Roman"/>
                <a:cs typeface="Times New Roman"/>
              </a:rPr>
              <a:t>Instacart  </a:t>
            </a:r>
            <a:r>
              <a:rPr sz="4000" spc="-10" dirty="0">
                <a:solidFill>
                  <a:srgbClr val="3E3E3E"/>
                </a:solidFill>
                <a:latin typeface="Times New Roman"/>
                <a:cs typeface="Times New Roman"/>
              </a:rPr>
              <a:t>Lyft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75540" y="3458074"/>
            <a:ext cx="5478145" cy="307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0" marR="5080" indent="-1270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3E3E3E"/>
                </a:solidFill>
                <a:latin typeface="Times New Roman"/>
                <a:cs typeface="Times New Roman"/>
              </a:rPr>
              <a:t>Industrial </a:t>
            </a:r>
            <a:r>
              <a:rPr sz="4000" spc="-10" dirty="0">
                <a:solidFill>
                  <a:srgbClr val="3E3E3E"/>
                </a:solidFill>
                <a:latin typeface="Times New Roman"/>
                <a:cs typeface="Times New Roman"/>
              </a:rPr>
              <a:t>Light and </a:t>
            </a:r>
            <a:r>
              <a:rPr sz="4000" spc="-5" dirty="0">
                <a:solidFill>
                  <a:srgbClr val="3E3E3E"/>
                </a:solidFill>
                <a:latin typeface="Times New Roman"/>
                <a:cs typeface="Times New Roman"/>
              </a:rPr>
              <a:t>Magic </a:t>
            </a:r>
            <a:r>
              <a:rPr sz="4000" spc="-98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3E3E3E"/>
                </a:solidFill>
                <a:latin typeface="Times New Roman"/>
                <a:cs typeface="Times New Roman"/>
              </a:rPr>
              <a:t>Intel</a:t>
            </a: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000" dirty="0">
                <a:solidFill>
                  <a:srgbClr val="3E3E3E"/>
                </a:solidFill>
                <a:latin typeface="Times New Roman"/>
                <a:cs typeface="Times New Roman"/>
              </a:rPr>
              <a:t>IBM</a:t>
            </a: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000" spc="-5" dirty="0">
                <a:solidFill>
                  <a:srgbClr val="3E3E3E"/>
                </a:solidFill>
                <a:latin typeface="Times New Roman"/>
                <a:cs typeface="Times New Roman"/>
              </a:rPr>
              <a:t>Pixar</a:t>
            </a: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000" spc="-5" dirty="0">
                <a:solidFill>
                  <a:srgbClr val="3E3E3E"/>
                </a:solidFill>
                <a:latin typeface="Times New Roman"/>
                <a:cs typeface="Times New Roman"/>
              </a:rPr>
              <a:t>JP</a:t>
            </a:r>
            <a:r>
              <a:rPr sz="40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3E3E3E"/>
                </a:solidFill>
                <a:latin typeface="Times New Roman"/>
                <a:cs typeface="Times New Roman"/>
              </a:rPr>
              <a:t>Morgan</a:t>
            </a:r>
            <a:r>
              <a:rPr sz="40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3E3E3E"/>
                </a:solidFill>
                <a:latin typeface="Times New Roman"/>
                <a:cs typeface="Times New Roman"/>
              </a:rPr>
              <a:t>Chase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09025" y="421251"/>
            <a:ext cx="2098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68DBA"/>
                </a:solidFill>
                <a:latin typeface="Times New Roman"/>
                <a:cs typeface="Times New Roman"/>
              </a:rPr>
              <a:t>COMPANIES</a:t>
            </a:r>
            <a:r>
              <a:rPr sz="1800" spc="-9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68DBA"/>
                </a:solidFill>
                <a:latin typeface="Times New Roman"/>
                <a:cs typeface="Times New Roman"/>
              </a:rPr>
              <a:t>USING </a:t>
            </a:r>
            <a:r>
              <a:rPr sz="1800" spc="-434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68DBA"/>
                </a:solidFill>
                <a:latin typeface="Times New Roman"/>
                <a:cs typeface="Times New Roman"/>
              </a:rPr>
              <a:t>PYTHON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590" y="16256"/>
            <a:ext cx="1778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b="0" spc="-4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2475" baseline="-23569" dirty="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62319" y="104188"/>
            <a:ext cx="916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an example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code to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understand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650" spc="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3E3E3E"/>
                </a:solidFill>
                <a:latin typeface="Times New Roman"/>
                <a:cs typeface="Times New Roman"/>
              </a:rPr>
              <a:t>relational</a:t>
            </a:r>
            <a:r>
              <a:rPr sz="1650" b="1" spc="5" dirty="0">
                <a:solidFill>
                  <a:srgbClr val="3E3E3E"/>
                </a:solidFill>
                <a:latin typeface="Times New Roman"/>
                <a:cs typeface="Times New Roman"/>
              </a:rPr>
              <a:t> operators</a:t>
            </a:r>
            <a:r>
              <a:rPr sz="1650" b="1" spc="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in </a:t>
            </a:r>
            <a:r>
              <a:rPr sz="1650" spc="-135" dirty="0">
                <a:solidFill>
                  <a:srgbClr val="3E3E3E"/>
                </a:solidFill>
                <a:latin typeface="Times New Roman"/>
                <a:cs typeface="Times New Roman"/>
              </a:rPr>
              <a:t>Pytho</a:t>
            </a:r>
            <a:r>
              <a:rPr sz="2700" spc="-202" baseline="-9259" dirty="0">
                <a:latin typeface="Times New Roman"/>
                <a:cs typeface="Times New Roman"/>
              </a:rPr>
              <a:t>a</a:t>
            </a:r>
            <a:r>
              <a:rPr sz="1650" spc="-135" dirty="0">
                <a:solidFill>
                  <a:srgbClr val="3E3E3E"/>
                </a:solidFill>
                <a:latin typeface="Times New Roman"/>
                <a:cs typeface="Times New Roman"/>
              </a:rPr>
              <a:t>n</a:t>
            </a:r>
            <a:r>
              <a:rPr sz="2700" spc="-202" baseline="-9259" dirty="0">
                <a:latin typeface="Times New Roman"/>
                <a:cs typeface="Times New Roman"/>
              </a:rPr>
              <a:t>n</a:t>
            </a:r>
            <a:r>
              <a:rPr sz="1650" spc="-135" dirty="0">
                <a:solidFill>
                  <a:srgbClr val="3E3E3E"/>
                </a:solidFill>
                <a:latin typeface="Times New Roman"/>
                <a:cs typeface="Times New Roman"/>
              </a:rPr>
              <a:t>:</a:t>
            </a:r>
            <a:r>
              <a:rPr sz="2700" spc="-202" baseline="-9259" dirty="0">
                <a:latin typeface="Times New Roman"/>
                <a:cs typeface="Times New Roman"/>
              </a:rPr>
              <a:t>other</a:t>
            </a:r>
            <a:r>
              <a:rPr sz="2700" baseline="-9259" dirty="0">
                <a:latin typeface="Times New Roman"/>
                <a:cs typeface="Times New Roman"/>
              </a:rPr>
              <a:t> </a:t>
            </a:r>
            <a:r>
              <a:rPr sz="2700" spc="-7" baseline="-9259" dirty="0">
                <a:latin typeface="Times New Roman"/>
                <a:cs typeface="Times New Roman"/>
              </a:rPr>
              <a:t>example</a:t>
            </a:r>
            <a:r>
              <a:rPr sz="2700" baseline="-9259" dirty="0">
                <a:latin typeface="Times New Roman"/>
                <a:cs typeface="Times New Roman"/>
              </a:rPr>
              <a:t> </a:t>
            </a:r>
            <a:r>
              <a:rPr sz="2700" spc="-7" baseline="-9259" dirty="0">
                <a:latin typeface="Times New Roman"/>
                <a:cs typeface="Times New Roman"/>
              </a:rPr>
              <a:t>code</a:t>
            </a:r>
            <a:r>
              <a:rPr sz="2700" baseline="-9259" dirty="0">
                <a:latin typeface="Times New Roman"/>
                <a:cs typeface="Times New Roman"/>
              </a:rPr>
              <a:t> </a:t>
            </a:r>
            <a:r>
              <a:rPr sz="2700" spc="-7" baseline="-9259" dirty="0">
                <a:latin typeface="Times New Roman"/>
                <a:cs typeface="Times New Roman"/>
              </a:rPr>
              <a:t>to </a:t>
            </a:r>
            <a:r>
              <a:rPr sz="2700" baseline="-9259" dirty="0">
                <a:latin typeface="Times New Roman"/>
                <a:cs typeface="Times New Roman"/>
              </a:rPr>
              <a:t>understand</a:t>
            </a:r>
            <a:r>
              <a:rPr sz="2700" spc="7" baseline="-9259" dirty="0">
                <a:latin typeface="Times New Roman"/>
                <a:cs typeface="Times New Roman"/>
              </a:rPr>
              <a:t> </a:t>
            </a:r>
            <a:r>
              <a:rPr sz="2700" spc="-7" baseline="-9259" dirty="0">
                <a:latin typeface="Times New Roman"/>
                <a:cs typeface="Times New Roman"/>
              </a:rPr>
              <a:t>the</a:t>
            </a:r>
            <a:endParaRPr sz="2700" baseline="-925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51461" y="415266"/>
            <a:ext cx="266001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logical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operators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Python: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True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False</a:t>
            </a:r>
            <a:endParaRPr sz="1800">
              <a:latin typeface="Times New Roman"/>
              <a:cs typeface="Times New Roman"/>
            </a:endParaRPr>
          </a:p>
          <a:p>
            <a:pPr marL="12700" marR="36385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print('x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is',x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y)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print('x or y </a:t>
            </a:r>
            <a:r>
              <a:rPr sz="1800" spc="-5" dirty="0">
                <a:latin typeface="Times New Roman"/>
                <a:cs typeface="Times New Roman"/>
              </a:rPr>
              <a:t>is',x </a:t>
            </a:r>
            <a:r>
              <a:rPr sz="1800" dirty="0">
                <a:latin typeface="Times New Roman"/>
                <a:cs typeface="Times New Roman"/>
              </a:rPr>
              <a:t>or y)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print('not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is',not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x)</a:t>
            </a:r>
            <a:endParaRPr sz="1800">
              <a:latin typeface="Times New Roman"/>
              <a:cs typeface="Times New Roman"/>
            </a:endParaRPr>
          </a:p>
          <a:p>
            <a:pPr marL="12700" marR="29845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output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as: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</a:t>
            </a:r>
            <a:r>
              <a:rPr sz="1800" spc="-5" dirty="0">
                <a:latin typeface="Times New Roman"/>
                <a:cs typeface="Times New Roman"/>
              </a:rPr>
              <a:t> 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</a:t>
            </a:r>
            <a:r>
              <a:rPr sz="1800" spc="-5" dirty="0">
                <a:latin typeface="Times New Roman"/>
                <a:cs typeface="Times New Roman"/>
              </a:rPr>
              <a:t> 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False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6424" y="375079"/>
            <a:ext cx="7070725" cy="535622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15"/>
              </a:spcBef>
              <a:tabLst>
                <a:tab pos="363855" algn="l"/>
              </a:tabLst>
            </a:pPr>
            <a:r>
              <a:rPr sz="1650" spc="-31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x</a:t>
            </a:r>
            <a:r>
              <a:rPr sz="165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65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9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5"/>
              </a:spcBef>
              <a:tabLst>
                <a:tab pos="363855" algn="l"/>
              </a:tabLst>
            </a:pPr>
            <a:r>
              <a:rPr sz="1650" spc="-31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y</a:t>
            </a:r>
            <a:r>
              <a:rPr sz="165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65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13</a:t>
            </a:r>
            <a:endParaRPr sz="1650">
              <a:latin typeface="Times New Roman"/>
              <a:cs typeface="Times New Roman"/>
            </a:endParaRPr>
          </a:p>
          <a:p>
            <a:pPr marL="363855" indent="-364490">
              <a:lnSpc>
                <a:spcPct val="100000"/>
              </a:lnSpc>
              <a:spcBef>
                <a:spcPts val="819"/>
              </a:spcBef>
              <a:buClr>
                <a:srgbClr val="353535"/>
              </a:buClr>
              <a:buFont typeface="Lucida Sans Unicode"/>
              <a:buChar char="□"/>
              <a:tabLst>
                <a:tab pos="363855" algn="l"/>
                <a:tab pos="364490" algn="l"/>
              </a:tabLst>
            </a:pP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print('x</a:t>
            </a:r>
            <a:r>
              <a:rPr sz="165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&gt;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y</a:t>
            </a:r>
            <a:r>
              <a:rPr sz="165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is',x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&gt;</a:t>
            </a:r>
            <a:r>
              <a:rPr sz="165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y)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#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Here</a:t>
            </a:r>
            <a:r>
              <a:rPr sz="165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9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is</a:t>
            </a:r>
            <a:r>
              <a:rPr sz="165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not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greater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than</a:t>
            </a:r>
            <a:r>
              <a:rPr sz="165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13</a:t>
            </a:r>
            <a:endParaRPr sz="1650">
              <a:latin typeface="Times New Roman"/>
              <a:cs typeface="Times New Roman"/>
            </a:endParaRPr>
          </a:p>
          <a:p>
            <a:pPr marL="363855" indent="-364490">
              <a:lnSpc>
                <a:spcPct val="100000"/>
              </a:lnSpc>
              <a:spcBef>
                <a:spcPts val="820"/>
              </a:spcBef>
              <a:buClr>
                <a:srgbClr val="353535"/>
              </a:buClr>
              <a:buFont typeface="Lucida Sans Unicode"/>
              <a:buChar char="□"/>
              <a:tabLst>
                <a:tab pos="363855" algn="l"/>
                <a:tab pos="364490" algn="l"/>
              </a:tabLst>
            </a:pP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print('x</a:t>
            </a:r>
            <a:r>
              <a:rPr sz="165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&lt;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y</a:t>
            </a:r>
            <a:r>
              <a:rPr sz="165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is',x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&lt;</a:t>
            </a:r>
            <a:r>
              <a:rPr sz="165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y)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#</a:t>
            </a:r>
            <a:r>
              <a:rPr sz="165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Here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9</a:t>
            </a:r>
            <a:r>
              <a:rPr sz="165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is less</a:t>
            </a:r>
            <a:r>
              <a:rPr sz="165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than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13</a:t>
            </a:r>
            <a:endParaRPr sz="1650">
              <a:latin typeface="Times New Roman"/>
              <a:cs typeface="Times New Roman"/>
            </a:endParaRPr>
          </a:p>
          <a:p>
            <a:pPr marL="363855" indent="-364490">
              <a:lnSpc>
                <a:spcPct val="100000"/>
              </a:lnSpc>
              <a:spcBef>
                <a:spcPts val="815"/>
              </a:spcBef>
              <a:buClr>
                <a:srgbClr val="353535"/>
              </a:buClr>
              <a:buFont typeface="Lucida Sans Unicode"/>
              <a:buChar char="□"/>
              <a:tabLst>
                <a:tab pos="363855" algn="l"/>
                <a:tab pos="364490" algn="l"/>
              </a:tabLst>
            </a:pP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print('x</a:t>
            </a:r>
            <a:r>
              <a:rPr sz="165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==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y</a:t>
            </a:r>
            <a:r>
              <a:rPr sz="165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is',x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==</a:t>
            </a:r>
            <a:r>
              <a:rPr sz="165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y)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#</a:t>
            </a:r>
            <a:r>
              <a:rPr sz="165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Here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9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is</a:t>
            </a:r>
            <a:r>
              <a:rPr sz="165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not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equal</a:t>
            </a:r>
            <a:r>
              <a:rPr sz="165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to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13</a:t>
            </a:r>
            <a:endParaRPr sz="1650">
              <a:latin typeface="Times New Roman"/>
              <a:cs typeface="Times New Roman"/>
            </a:endParaRPr>
          </a:p>
          <a:p>
            <a:pPr marL="363855" indent="-364490">
              <a:lnSpc>
                <a:spcPct val="100000"/>
              </a:lnSpc>
              <a:spcBef>
                <a:spcPts val="819"/>
              </a:spcBef>
              <a:buClr>
                <a:srgbClr val="353535"/>
              </a:buClr>
              <a:buFont typeface="Lucida Sans Unicode"/>
              <a:buChar char="□"/>
              <a:tabLst>
                <a:tab pos="363855" algn="l"/>
                <a:tab pos="364490" algn="l"/>
              </a:tabLst>
            </a:pP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print('x</a:t>
            </a:r>
            <a:r>
              <a:rPr sz="165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!=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y</a:t>
            </a:r>
            <a:r>
              <a:rPr sz="165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is',x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!=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y)</a:t>
            </a:r>
            <a:r>
              <a:rPr sz="165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#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Here</a:t>
            </a:r>
            <a:r>
              <a:rPr sz="165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9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is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not</a:t>
            </a:r>
            <a:r>
              <a:rPr sz="165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equal to</a:t>
            </a:r>
            <a:r>
              <a:rPr sz="165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13</a:t>
            </a:r>
            <a:endParaRPr sz="1650">
              <a:latin typeface="Times New Roman"/>
              <a:cs typeface="Times New Roman"/>
            </a:endParaRPr>
          </a:p>
          <a:p>
            <a:pPr marL="363855" indent="-364490">
              <a:lnSpc>
                <a:spcPct val="100000"/>
              </a:lnSpc>
              <a:spcBef>
                <a:spcPts val="670"/>
              </a:spcBef>
              <a:buClr>
                <a:srgbClr val="353535"/>
              </a:buClr>
              <a:buFont typeface="Lucida Sans Unicode"/>
              <a:buChar char="□"/>
              <a:tabLst>
                <a:tab pos="363855" algn="l"/>
                <a:tab pos="364490" algn="l"/>
              </a:tabLst>
            </a:pP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print('x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&gt;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y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E3E3E"/>
                </a:solidFill>
                <a:latin typeface="Times New Roman"/>
                <a:cs typeface="Times New Roman"/>
              </a:rPr>
              <a:t>is',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x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&gt;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y)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#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Her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e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9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E3E3E"/>
                </a:solidFill>
                <a:latin typeface="Times New Roman"/>
                <a:cs typeface="Times New Roman"/>
              </a:rPr>
              <a:t>i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s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not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greater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tha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n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or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equal </a:t>
            </a:r>
            <a:r>
              <a:rPr sz="1650" spc="-5" dirty="0">
                <a:solidFill>
                  <a:srgbClr val="3E3E3E"/>
                </a:solidFill>
                <a:latin typeface="Times New Roman"/>
                <a:cs typeface="Times New Roman"/>
              </a:rPr>
              <a:t>t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o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1</a:t>
            </a:r>
            <a:r>
              <a:rPr sz="1650" spc="-615" dirty="0">
                <a:solidFill>
                  <a:srgbClr val="3E3E3E"/>
                </a:solidFill>
                <a:latin typeface="Times New Roman"/>
                <a:cs typeface="Times New Roman"/>
              </a:rPr>
              <a:t>3</a:t>
            </a:r>
            <a:r>
              <a:rPr sz="2700" baseline="-4629" dirty="0">
                <a:latin typeface="Times New Roman"/>
                <a:cs typeface="Times New Roman"/>
              </a:rPr>
              <a:t>x or y </a:t>
            </a:r>
            <a:r>
              <a:rPr sz="2700" spc="-7" baseline="-4629" dirty="0">
                <a:latin typeface="Times New Roman"/>
                <a:cs typeface="Times New Roman"/>
              </a:rPr>
              <a:t>i</a:t>
            </a:r>
            <a:r>
              <a:rPr sz="2700" baseline="-4629" dirty="0">
                <a:latin typeface="Times New Roman"/>
                <a:cs typeface="Times New Roman"/>
              </a:rPr>
              <a:t>s</a:t>
            </a:r>
            <a:r>
              <a:rPr sz="2700" spc="-7" baseline="-4629" dirty="0">
                <a:latin typeface="Times New Roman"/>
                <a:cs typeface="Times New Roman"/>
              </a:rPr>
              <a:t> True</a:t>
            </a:r>
            <a:endParaRPr sz="2700" baseline="-4629">
              <a:latin typeface="Times New Roman"/>
              <a:cs typeface="Times New Roman"/>
            </a:endParaRPr>
          </a:p>
          <a:p>
            <a:pPr marL="363855" indent="-364490">
              <a:lnSpc>
                <a:spcPct val="100000"/>
              </a:lnSpc>
              <a:spcBef>
                <a:spcPts val="785"/>
              </a:spcBef>
              <a:buClr>
                <a:srgbClr val="353535"/>
              </a:buClr>
              <a:buFont typeface="Lucida Sans Unicode"/>
              <a:buChar char="□"/>
              <a:tabLst>
                <a:tab pos="363855" algn="l"/>
                <a:tab pos="364490" algn="l"/>
              </a:tabLst>
            </a:pP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print('x</a:t>
            </a:r>
            <a:r>
              <a:rPr sz="165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&lt;=</a:t>
            </a:r>
            <a:r>
              <a:rPr sz="165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y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is',x</a:t>
            </a:r>
            <a:r>
              <a:rPr sz="165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&lt;=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y)</a:t>
            </a:r>
            <a:r>
              <a:rPr sz="165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#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Here</a:t>
            </a:r>
            <a:r>
              <a:rPr sz="165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9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is</a:t>
            </a:r>
            <a:r>
              <a:rPr sz="165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less than</a:t>
            </a:r>
            <a:r>
              <a:rPr sz="165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13</a:t>
            </a:r>
            <a:endParaRPr sz="1650">
              <a:latin typeface="Times New Roman"/>
              <a:cs typeface="Times New Roman"/>
            </a:endParaRPr>
          </a:p>
          <a:p>
            <a:pPr marL="363855" indent="-364490">
              <a:lnSpc>
                <a:spcPct val="100000"/>
              </a:lnSpc>
              <a:spcBef>
                <a:spcPts val="819"/>
              </a:spcBef>
              <a:buClr>
                <a:srgbClr val="353535"/>
              </a:buClr>
              <a:buFont typeface="Lucida Sans Unicode"/>
              <a:buChar char="□"/>
              <a:tabLst>
                <a:tab pos="363855" algn="l"/>
                <a:tab pos="364490" algn="l"/>
              </a:tabLst>
            </a:pP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And</a:t>
            </a:r>
            <a:r>
              <a:rPr sz="165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we</a:t>
            </a:r>
            <a:r>
              <a:rPr sz="165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get</a:t>
            </a:r>
            <a:r>
              <a:rPr sz="165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65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output</a:t>
            </a:r>
            <a:r>
              <a:rPr sz="165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as:</a:t>
            </a:r>
            <a:endParaRPr sz="1650">
              <a:latin typeface="Times New Roman"/>
              <a:cs typeface="Times New Roman"/>
            </a:endParaRPr>
          </a:p>
          <a:p>
            <a:pPr marL="363855" indent="-364490">
              <a:lnSpc>
                <a:spcPct val="100000"/>
              </a:lnSpc>
              <a:spcBef>
                <a:spcPts val="815"/>
              </a:spcBef>
              <a:buClr>
                <a:srgbClr val="353535"/>
              </a:buClr>
              <a:buFont typeface="Lucida Sans Unicode"/>
              <a:buChar char="□"/>
              <a:tabLst>
                <a:tab pos="363855" algn="l"/>
                <a:tab pos="364490" algn="l"/>
              </a:tabLst>
            </a:pP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x</a:t>
            </a:r>
            <a:r>
              <a:rPr sz="165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&gt;</a:t>
            </a:r>
            <a:r>
              <a:rPr sz="165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y</a:t>
            </a:r>
            <a:r>
              <a:rPr sz="165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is</a:t>
            </a:r>
            <a:r>
              <a:rPr sz="165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False</a:t>
            </a:r>
            <a:endParaRPr sz="1650">
              <a:latin typeface="Times New Roman"/>
              <a:cs typeface="Times New Roman"/>
            </a:endParaRPr>
          </a:p>
          <a:p>
            <a:pPr marL="363855" indent="-364490">
              <a:lnSpc>
                <a:spcPct val="100000"/>
              </a:lnSpc>
              <a:spcBef>
                <a:spcPts val="819"/>
              </a:spcBef>
              <a:buClr>
                <a:srgbClr val="353535"/>
              </a:buClr>
              <a:buFont typeface="Lucida Sans Unicode"/>
              <a:buChar char="□"/>
              <a:tabLst>
                <a:tab pos="363855" algn="l"/>
                <a:tab pos="364490" algn="l"/>
              </a:tabLst>
            </a:pP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x</a:t>
            </a:r>
            <a:r>
              <a:rPr sz="165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&lt;</a:t>
            </a:r>
            <a:r>
              <a:rPr sz="165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y</a:t>
            </a:r>
            <a:r>
              <a:rPr sz="165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is</a:t>
            </a:r>
            <a:r>
              <a:rPr sz="165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True</a:t>
            </a:r>
            <a:endParaRPr sz="1650">
              <a:latin typeface="Times New Roman"/>
              <a:cs typeface="Times New Roman"/>
            </a:endParaRPr>
          </a:p>
          <a:p>
            <a:pPr marL="363855" indent="-364490">
              <a:lnSpc>
                <a:spcPct val="100000"/>
              </a:lnSpc>
              <a:spcBef>
                <a:spcPts val="819"/>
              </a:spcBef>
              <a:buClr>
                <a:srgbClr val="353535"/>
              </a:buClr>
              <a:buFont typeface="Lucida Sans Unicode"/>
              <a:buChar char="□"/>
              <a:tabLst>
                <a:tab pos="363855" algn="l"/>
                <a:tab pos="364490" algn="l"/>
              </a:tabLst>
            </a:pP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x</a:t>
            </a:r>
            <a:r>
              <a:rPr sz="165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==</a:t>
            </a:r>
            <a:r>
              <a:rPr sz="165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y</a:t>
            </a:r>
            <a:r>
              <a:rPr sz="165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is</a:t>
            </a:r>
            <a:r>
              <a:rPr sz="165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False</a:t>
            </a:r>
            <a:endParaRPr sz="1650">
              <a:latin typeface="Times New Roman"/>
              <a:cs typeface="Times New Roman"/>
            </a:endParaRPr>
          </a:p>
          <a:p>
            <a:pPr marL="363855" indent="-364490">
              <a:lnSpc>
                <a:spcPct val="100000"/>
              </a:lnSpc>
              <a:spcBef>
                <a:spcPts val="815"/>
              </a:spcBef>
              <a:buClr>
                <a:srgbClr val="353535"/>
              </a:buClr>
              <a:buFont typeface="Lucida Sans Unicode"/>
              <a:buChar char="□"/>
              <a:tabLst>
                <a:tab pos="363855" algn="l"/>
                <a:tab pos="364490" algn="l"/>
              </a:tabLst>
            </a:pP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x</a:t>
            </a:r>
            <a:r>
              <a:rPr sz="165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!=</a:t>
            </a:r>
            <a:r>
              <a:rPr sz="165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y</a:t>
            </a:r>
            <a:r>
              <a:rPr sz="165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is</a:t>
            </a:r>
            <a:r>
              <a:rPr sz="165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True</a:t>
            </a:r>
            <a:endParaRPr sz="1650">
              <a:latin typeface="Times New Roman"/>
              <a:cs typeface="Times New Roman"/>
            </a:endParaRPr>
          </a:p>
          <a:p>
            <a:pPr marL="363855" indent="-364490">
              <a:lnSpc>
                <a:spcPct val="100000"/>
              </a:lnSpc>
              <a:spcBef>
                <a:spcPts val="819"/>
              </a:spcBef>
              <a:buClr>
                <a:srgbClr val="353535"/>
              </a:buClr>
              <a:buFont typeface="Lucida Sans Unicode"/>
              <a:buChar char="□"/>
              <a:tabLst>
                <a:tab pos="363855" algn="l"/>
                <a:tab pos="364490" algn="l"/>
              </a:tabLst>
            </a:pP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x</a:t>
            </a:r>
            <a:r>
              <a:rPr sz="165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&gt;=</a:t>
            </a:r>
            <a:r>
              <a:rPr sz="165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y</a:t>
            </a:r>
            <a:r>
              <a:rPr sz="165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is</a:t>
            </a:r>
            <a:r>
              <a:rPr sz="165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False</a:t>
            </a:r>
            <a:endParaRPr sz="1650">
              <a:latin typeface="Times New Roman"/>
              <a:cs typeface="Times New Roman"/>
            </a:endParaRPr>
          </a:p>
          <a:p>
            <a:pPr marL="363855" indent="-364490">
              <a:lnSpc>
                <a:spcPct val="100000"/>
              </a:lnSpc>
              <a:spcBef>
                <a:spcPts val="820"/>
              </a:spcBef>
              <a:buClr>
                <a:srgbClr val="353535"/>
              </a:buClr>
              <a:buFont typeface="Lucida Sans Unicode"/>
              <a:buChar char="□"/>
              <a:tabLst>
                <a:tab pos="363855" algn="l"/>
                <a:tab pos="364490" algn="l"/>
              </a:tabLst>
            </a:pP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x</a:t>
            </a:r>
            <a:r>
              <a:rPr sz="165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&lt;=</a:t>
            </a:r>
            <a:r>
              <a:rPr sz="165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y</a:t>
            </a:r>
            <a:r>
              <a:rPr sz="165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is</a:t>
            </a:r>
            <a:r>
              <a:rPr sz="165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True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51461" y="2884147"/>
            <a:ext cx="1237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not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False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51461" y="3432787"/>
            <a:ext cx="302069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68DBA"/>
                </a:solidFill>
                <a:latin typeface="Times New Roman"/>
                <a:cs typeface="Times New Roman"/>
              </a:rPr>
              <a:t>Do</a:t>
            </a:r>
            <a:r>
              <a:rPr sz="1800" spc="-3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68DBA"/>
                </a:solidFill>
                <a:latin typeface="Times New Roman"/>
                <a:cs typeface="Times New Roman"/>
              </a:rPr>
              <a:t>It</a:t>
            </a:r>
            <a:r>
              <a:rPr sz="1800" spc="-3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68DBA"/>
                </a:solidFill>
                <a:latin typeface="Times New Roman"/>
                <a:cs typeface="Times New Roman"/>
              </a:rPr>
              <a:t>yourself?</a:t>
            </a:r>
            <a:endParaRPr sz="1800">
              <a:latin typeface="Times New Roman"/>
              <a:cs typeface="Times New Roman"/>
            </a:endParaRPr>
          </a:p>
          <a:p>
            <a:pPr marL="12700" marR="237490">
              <a:lnSpc>
                <a:spcPct val="100000"/>
              </a:lnSpc>
            </a:pPr>
            <a:r>
              <a:rPr sz="1800" spc="-5" dirty="0">
                <a:solidFill>
                  <a:srgbClr val="168DBA"/>
                </a:solidFill>
                <a:latin typeface="Times New Roman"/>
                <a:cs typeface="Times New Roman"/>
              </a:rPr>
              <a:t>What</a:t>
            </a:r>
            <a:r>
              <a:rPr sz="1800" spc="4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68DBA"/>
                </a:solidFill>
                <a:latin typeface="Times New Roman"/>
                <a:cs typeface="Times New Roman"/>
              </a:rPr>
              <a:t>if</a:t>
            </a:r>
            <a:r>
              <a:rPr sz="1800" spc="4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68DBA"/>
                </a:solidFill>
                <a:latin typeface="Times New Roman"/>
                <a:cs typeface="Times New Roman"/>
              </a:rPr>
              <a:t>X</a:t>
            </a:r>
            <a:r>
              <a:rPr sz="1800" spc="4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68DBA"/>
                </a:solidFill>
                <a:latin typeface="Times New Roman"/>
                <a:cs typeface="Times New Roman"/>
              </a:rPr>
              <a:t>is</a:t>
            </a:r>
            <a:r>
              <a:rPr sz="1800" spc="4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68DBA"/>
                </a:solidFill>
                <a:latin typeface="Times New Roman"/>
                <a:cs typeface="Times New Roman"/>
              </a:rPr>
              <a:t>3</a:t>
            </a:r>
            <a:r>
              <a:rPr sz="1800" spc="5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68DBA"/>
                </a:solidFill>
                <a:latin typeface="Times New Roman"/>
                <a:cs typeface="Times New Roman"/>
              </a:rPr>
              <a:t>and</a:t>
            </a:r>
            <a:r>
              <a:rPr sz="1800" spc="4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68DBA"/>
                </a:solidFill>
                <a:latin typeface="Times New Roman"/>
                <a:cs typeface="Times New Roman"/>
              </a:rPr>
              <a:t>y</a:t>
            </a:r>
            <a:r>
              <a:rPr sz="1800" spc="5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68DBA"/>
                </a:solidFill>
                <a:latin typeface="Times New Roman"/>
                <a:cs typeface="Times New Roman"/>
              </a:rPr>
              <a:t>is</a:t>
            </a:r>
            <a:r>
              <a:rPr sz="1800" spc="4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68DBA"/>
                </a:solidFill>
                <a:latin typeface="Times New Roman"/>
                <a:cs typeface="Times New Roman"/>
              </a:rPr>
              <a:t>4 </a:t>
            </a:r>
            <a:r>
              <a:rPr sz="1800" spc="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68DBA"/>
                </a:solidFill>
                <a:latin typeface="Times New Roman"/>
                <a:cs typeface="Times New Roman"/>
              </a:rPr>
              <a:t>What</a:t>
            </a:r>
            <a:r>
              <a:rPr sz="1800" spc="-1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68DBA"/>
                </a:solidFill>
                <a:latin typeface="Times New Roman"/>
                <a:cs typeface="Times New Roman"/>
              </a:rPr>
              <a:t>if</a:t>
            </a:r>
            <a:r>
              <a:rPr sz="1800" spc="-1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68DBA"/>
                </a:solidFill>
                <a:latin typeface="Times New Roman"/>
                <a:cs typeface="Times New Roman"/>
              </a:rPr>
              <a:t>x</a:t>
            </a:r>
            <a:r>
              <a:rPr sz="1800" spc="-1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68DBA"/>
                </a:solidFill>
                <a:latin typeface="Times New Roman"/>
                <a:cs typeface="Times New Roman"/>
              </a:rPr>
              <a:t>is</a:t>
            </a:r>
            <a:r>
              <a:rPr sz="1800" spc="-1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68DBA"/>
                </a:solidFill>
                <a:latin typeface="Times New Roman"/>
                <a:cs typeface="Times New Roman"/>
              </a:rPr>
              <a:t>‘hi’</a:t>
            </a:r>
            <a:r>
              <a:rPr sz="1800" spc="-1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68DBA"/>
                </a:solidFill>
                <a:latin typeface="Times New Roman"/>
                <a:cs typeface="Times New Roman"/>
              </a:rPr>
              <a:t>and</a:t>
            </a:r>
            <a:r>
              <a:rPr sz="1800" spc="-1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68DBA"/>
                </a:solidFill>
                <a:latin typeface="Times New Roman"/>
                <a:cs typeface="Times New Roman"/>
              </a:rPr>
              <a:t>y</a:t>
            </a:r>
            <a:r>
              <a:rPr sz="1800" spc="-5" dirty="0">
                <a:solidFill>
                  <a:srgbClr val="168DBA"/>
                </a:solidFill>
                <a:latin typeface="Times New Roman"/>
                <a:cs typeface="Times New Roman"/>
              </a:rPr>
              <a:t> is</a:t>
            </a:r>
            <a:r>
              <a:rPr sz="1800" spc="-1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68DBA"/>
                </a:solidFill>
                <a:latin typeface="Times New Roman"/>
                <a:cs typeface="Times New Roman"/>
              </a:rPr>
              <a:t>‘hey’ </a:t>
            </a:r>
            <a:r>
              <a:rPr sz="1800" spc="-434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68DBA"/>
                </a:solidFill>
                <a:latin typeface="Times New Roman"/>
                <a:cs typeface="Times New Roman"/>
              </a:rPr>
              <a:t>What</a:t>
            </a:r>
            <a:r>
              <a:rPr sz="1800" spc="-1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68DBA"/>
                </a:solidFill>
                <a:latin typeface="Times New Roman"/>
                <a:cs typeface="Times New Roman"/>
              </a:rPr>
              <a:t>if</a:t>
            </a:r>
            <a:r>
              <a:rPr sz="1800" spc="-1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68DBA"/>
                </a:solidFill>
                <a:latin typeface="Times New Roman"/>
                <a:cs typeface="Times New Roman"/>
              </a:rPr>
              <a:t>x</a:t>
            </a:r>
            <a:r>
              <a:rPr sz="1800" spc="-5" dirty="0">
                <a:solidFill>
                  <a:srgbClr val="168DBA"/>
                </a:solidFill>
                <a:latin typeface="Times New Roman"/>
                <a:cs typeface="Times New Roman"/>
              </a:rPr>
              <a:t> is</a:t>
            </a:r>
            <a:r>
              <a:rPr sz="1800" spc="-1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68DBA"/>
                </a:solidFill>
                <a:latin typeface="Times New Roman"/>
                <a:cs typeface="Times New Roman"/>
              </a:rPr>
              <a:t>1</a:t>
            </a:r>
            <a:r>
              <a:rPr sz="1800" spc="-5" dirty="0">
                <a:solidFill>
                  <a:srgbClr val="168DBA"/>
                </a:solidFill>
                <a:latin typeface="Times New Roman"/>
                <a:cs typeface="Times New Roman"/>
              </a:rPr>
              <a:t> and</a:t>
            </a:r>
            <a:r>
              <a:rPr sz="1800" spc="-1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68DBA"/>
                </a:solidFill>
                <a:latin typeface="Times New Roman"/>
                <a:cs typeface="Times New Roman"/>
              </a:rPr>
              <a:t>y</a:t>
            </a:r>
            <a:r>
              <a:rPr sz="1800" spc="-5" dirty="0">
                <a:solidFill>
                  <a:srgbClr val="168DBA"/>
                </a:solidFill>
                <a:latin typeface="Times New Roman"/>
                <a:cs typeface="Times New Roman"/>
              </a:rPr>
              <a:t> is</a:t>
            </a:r>
            <a:r>
              <a:rPr sz="1800" spc="-1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68DBA"/>
                </a:solidFill>
                <a:latin typeface="Times New Roman"/>
                <a:cs typeface="Times New Roman"/>
              </a:rPr>
              <a:t>‘hi’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68DBA"/>
                </a:solidFill>
                <a:latin typeface="Times New Roman"/>
                <a:cs typeface="Times New Roman"/>
              </a:rPr>
              <a:t>Refer</a:t>
            </a:r>
            <a:r>
              <a:rPr sz="1800" spc="-2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68DBA"/>
                </a:solidFill>
                <a:latin typeface="Times New Roman"/>
                <a:cs typeface="Times New Roman"/>
              </a:rPr>
              <a:t>:</a:t>
            </a:r>
            <a:r>
              <a:rPr sz="1800" spc="-2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68DBA"/>
                </a:solidFill>
                <a:latin typeface="Times New Roman"/>
                <a:cs typeface="Times New Roman"/>
              </a:rPr>
              <a:t>short</a:t>
            </a:r>
            <a:r>
              <a:rPr sz="1800" spc="-2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68DBA"/>
                </a:solidFill>
                <a:latin typeface="Times New Roman"/>
                <a:cs typeface="Times New Roman"/>
              </a:rPr>
              <a:t>circuiting</a:t>
            </a:r>
            <a:r>
              <a:rPr sz="1800" spc="-2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68DBA"/>
                </a:solidFill>
                <a:latin typeface="Times New Roman"/>
                <a:cs typeface="Times New Roman"/>
              </a:rPr>
              <a:t>in</a:t>
            </a:r>
            <a:r>
              <a:rPr sz="1800" spc="-2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68DBA"/>
                </a:solidFill>
                <a:latin typeface="Times New Roman"/>
                <a:cs typeface="Times New Roman"/>
              </a:rPr>
              <a:t>python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5949" y="631221"/>
            <a:ext cx="3374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Times New Roman"/>
                <a:cs typeface="Times New Roman"/>
              </a:rPr>
              <a:t>Agenda</a:t>
            </a:r>
            <a:r>
              <a:rPr sz="3600" b="0" spc="-50" dirty="0">
                <a:latin typeface="Times New Roman"/>
                <a:cs typeface="Times New Roman"/>
              </a:rPr>
              <a:t> </a:t>
            </a:r>
            <a:r>
              <a:rPr sz="3600" b="0" spc="-5" dirty="0">
                <a:latin typeface="Times New Roman"/>
                <a:cs typeface="Times New Roman"/>
              </a:rPr>
              <a:t>for</a:t>
            </a:r>
            <a:r>
              <a:rPr sz="3600" b="0" spc="-40" dirty="0">
                <a:latin typeface="Times New Roman"/>
                <a:cs typeface="Times New Roman"/>
              </a:rPr>
              <a:t> </a:t>
            </a:r>
            <a:r>
              <a:rPr sz="3600" b="0" spc="-5" dirty="0">
                <a:latin typeface="Times New Roman"/>
                <a:cs typeface="Times New Roman"/>
              </a:rPr>
              <a:t>Today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1727" y="2019808"/>
            <a:ext cx="4848860" cy="150368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86080" indent="-374015">
              <a:lnSpc>
                <a:spcPct val="100000"/>
              </a:lnSpc>
              <a:spcBef>
                <a:spcPts val="1100"/>
              </a:spcBef>
              <a:buClr>
                <a:srgbClr val="353535"/>
              </a:buClr>
              <a:buFont typeface="Lucida Sans Unicode"/>
              <a:buChar char="□"/>
              <a:tabLst>
                <a:tab pos="385445" algn="l"/>
                <a:tab pos="386715" algn="l"/>
              </a:tabLst>
            </a:pPr>
            <a:r>
              <a:rPr sz="2400" spc="-5" dirty="0">
                <a:solidFill>
                  <a:srgbClr val="3E3E3E"/>
                </a:solidFill>
                <a:latin typeface="Times New Roman"/>
                <a:cs typeface="Times New Roman"/>
              </a:rPr>
              <a:t>Order</a:t>
            </a:r>
            <a:r>
              <a:rPr sz="24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24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Times New Roman"/>
                <a:cs typeface="Times New Roman"/>
              </a:rPr>
              <a:t>Operations</a:t>
            </a:r>
            <a:r>
              <a:rPr sz="24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&amp;</a:t>
            </a:r>
            <a:r>
              <a:rPr sz="24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Times New Roman"/>
                <a:cs typeface="Times New Roman"/>
              </a:rPr>
              <a:t>Associativity</a:t>
            </a:r>
            <a:endParaRPr sz="2400">
              <a:latin typeface="Times New Roman"/>
              <a:cs typeface="Times New Roman"/>
            </a:endParaRPr>
          </a:p>
          <a:p>
            <a:pPr marL="386080" indent="-37401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85445" algn="l"/>
                <a:tab pos="386715" algn="l"/>
              </a:tabLst>
            </a:pPr>
            <a:r>
              <a:rPr sz="2400" spc="-5" dirty="0">
                <a:solidFill>
                  <a:srgbClr val="3E3E3E"/>
                </a:solidFill>
                <a:latin typeface="Times New Roman"/>
                <a:cs typeface="Times New Roman"/>
              </a:rPr>
              <a:t>Taking</a:t>
            </a:r>
            <a:r>
              <a:rPr sz="24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Input</a:t>
            </a:r>
            <a:r>
              <a:rPr sz="24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from</a:t>
            </a:r>
            <a:r>
              <a:rPr sz="24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user</a:t>
            </a:r>
            <a:endParaRPr sz="2400">
              <a:latin typeface="Times New Roman"/>
              <a:cs typeface="Times New Roman"/>
            </a:endParaRPr>
          </a:p>
          <a:p>
            <a:pPr marL="386080" indent="-37401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85445" algn="l"/>
                <a:tab pos="386715" algn="l"/>
              </a:tabLst>
            </a:pPr>
            <a:r>
              <a:rPr sz="2400" spc="-5" dirty="0">
                <a:solidFill>
                  <a:srgbClr val="3E3E3E"/>
                </a:solidFill>
                <a:latin typeface="Times New Roman"/>
                <a:cs typeface="Times New Roman"/>
              </a:rPr>
              <a:t>Programming</a:t>
            </a:r>
            <a:r>
              <a:rPr sz="2400" spc="-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Times New Roman"/>
                <a:cs typeface="Times New Roman"/>
              </a:rPr>
              <a:t>Exercise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471566"/>
            <a:ext cx="6700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Order</a:t>
            </a:r>
            <a:r>
              <a:rPr sz="3600" spc="-3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168DBA"/>
                </a:solidFill>
                <a:latin typeface="Times New Roman"/>
                <a:cs typeface="Times New Roman"/>
              </a:rPr>
              <a:t>of</a:t>
            </a:r>
            <a:r>
              <a:rPr sz="3600" spc="-2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Operations</a:t>
            </a:r>
            <a:r>
              <a:rPr sz="3600" spc="-2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168DBA"/>
                </a:solidFill>
                <a:latin typeface="Times New Roman"/>
                <a:cs typeface="Times New Roman"/>
              </a:rPr>
              <a:t>&amp;</a:t>
            </a:r>
            <a:r>
              <a:rPr sz="3600" spc="-3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Associativity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44853" y="1287399"/>
            <a:ext cx="8282305" cy="73660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  <a:tabLst>
                <a:tab pos="376555" algn="l"/>
              </a:tabLst>
            </a:pPr>
            <a:r>
              <a:rPr sz="1650" spc="-31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The combination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of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values,</a:t>
            </a:r>
            <a:r>
              <a:rPr sz="1650" spc="35" dirty="0">
                <a:solidFill>
                  <a:srgbClr val="2DA0F1"/>
                </a:solidFill>
                <a:latin typeface="Times New Roman"/>
                <a:cs typeface="Times New Roman"/>
              </a:rPr>
              <a:t> </a:t>
            </a:r>
            <a:r>
              <a:rPr sz="1650" u="heavy" spc="5" dirty="0">
                <a:solidFill>
                  <a:srgbClr val="2DA0F1"/>
                </a:solidFill>
                <a:uFill>
                  <a:solidFill>
                    <a:srgbClr val="2DA0F1"/>
                  </a:solidFill>
                </a:uFill>
                <a:latin typeface="Times New Roman"/>
                <a:cs typeface="Times New Roman"/>
              </a:rPr>
              <a:t>variables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,</a:t>
            </a:r>
            <a:r>
              <a:rPr sz="1650" dirty="0">
                <a:solidFill>
                  <a:srgbClr val="2DA0F1"/>
                </a:solidFill>
                <a:latin typeface="Times New Roman"/>
                <a:cs typeface="Times New Roman"/>
              </a:rPr>
              <a:t> </a:t>
            </a:r>
            <a:r>
              <a:rPr sz="1650" u="heavy" spc="5" dirty="0">
                <a:solidFill>
                  <a:srgbClr val="2DA0F1"/>
                </a:solidFill>
                <a:uFill>
                  <a:solidFill>
                    <a:srgbClr val="2DA0F1"/>
                  </a:solidFill>
                </a:uFill>
                <a:latin typeface="Times New Roman"/>
                <a:cs typeface="Times New Roman"/>
              </a:rPr>
              <a:t>operators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,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and</a:t>
            </a:r>
            <a:r>
              <a:rPr sz="1650" spc="5" dirty="0">
                <a:solidFill>
                  <a:srgbClr val="2DA0F1"/>
                </a:solidFill>
                <a:latin typeface="Times New Roman"/>
                <a:cs typeface="Times New Roman"/>
              </a:rPr>
              <a:t> </a:t>
            </a:r>
            <a:r>
              <a:rPr sz="1650" u="heavy" spc="5" dirty="0">
                <a:solidFill>
                  <a:srgbClr val="2DA0F1"/>
                </a:solidFill>
                <a:uFill>
                  <a:solidFill>
                    <a:srgbClr val="2DA0F1"/>
                  </a:solidFill>
                </a:uFill>
                <a:latin typeface="Times New Roman"/>
                <a:cs typeface="Times New Roman"/>
              </a:rPr>
              <a:t>function</a:t>
            </a:r>
            <a:r>
              <a:rPr sz="1650" spc="5" dirty="0">
                <a:solidFill>
                  <a:srgbClr val="2DA0F1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calls is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termed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as an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expression</a:t>
            </a: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  <a:tabLst>
                <a:tab pos="376555" algn="l"/>
              </a:tabLst>
            </a:pPr>
            <a:r>
              <a:rPr sz="1650" b="1" dirty="0">
                <a:solidFill>
                  <a:srgbClr val="353535"/>
                </a:solidFill>
                <a:latin typeface="Arial"/>
                <a:cs typeface="Arial"/>
              </a:rPr>
              <a:t>□	</a:t>
            </a:r>
            <a:r>
              <a:rPr sz="1650" b="1" dirty="0">
                <a:solidFill>
                  <a:srgbClr val="3E3E3E"/>
                </a:solidFill>
                <a:latin typeface="Times New Roman"/>
                <a:cs typeface="Times New Roman"/>
              </a:rPr>
              <a:t>Please</a:t>
            </a:r>
            <a:r>
              <a:rPr sz="165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3E3E3E"/>
                </a:solidFill>
                <a:latin typeface="Times New Roman"/>
                <a:cs typeface="Times New Roman"/>
              </a:rPr>
              <a:t>Excuse</a:t>
            </a:r>
            <a:r>
              <a:rPr sz="165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b="1" spc="5" dirty="0">
                <a:solidFill>
                  <a:srgbClr val="3E3E3E"/>
                </a:solidFill>
                <a:latin typeface="Times New Roman"/>
                <a:cs typeface="Times New Roman"/>
              </a:rPr>
              <a:t>My</a:t>
            </a:r>
            <a:r>
              <a:rPr sz="1650" b="1" dirty="0">
                <a:solidFill>
                  <a:srgbClr val="3E3E3E"/>
                </a:solidFill>
                <a:latin typeface="Times New Roman"/>
                <a:cs typeface="Times New Roman"/>
              </a:rPr>
              <a:t> Dear</a:t>
            </a:r>
            <a:r>
              <a:rPr sz="165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3E3E3E"/>
                </a:solidFill>
                <a:latin typeface="Times New Roman"/>
                <a:cs typeface="Times New Roman"/>
              </a:rPr>
              <a:t>Aunt Sally</a:t>
            </a:r>
            <a:endParaRPr sz="165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590850" y="2444321"/>
          <a:ext cx="2397125" cy="429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658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Parenthesis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00025" marB="0">
                    <a:lnL w="19050">
                      <a:solidFill>
                        <a:srgbClr val="262626"/>
                      </a:solidFill>
                      <a:prstDash val="solid"/>
                    </a:lnL>
                    <a:lnR w="19050">
                      <a:solidFill>
                        <a:srgbClr val="262626"/>
                      </a:solidFill>
                      <a:prstDash val="solid"/>
                    </a:lnR>
                    <a:lnT w="19050">
                      <a:solidFill>
                        <a:srgbClr val="262626"/>
                      </a:solidFill>
                      <a:prstDash val="solid"/>
                    </a:lnT>
                    <a:lnB w="19050">
                      <a:solidFill>
                        <a:srgbClr val="262626"/>
                      </a:solidFill>
                      <a:prstDash val="solid"/>
                    </a:lnB>
                    <a:solidFill>
                      <a:srgbClr val="3535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437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Exponentiation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13995" marB="0">
                    <a:lnL w="19050">
                      <a:solidFill>
                        <a:srgbClr val="262626"/>
                      </a:solidFill>
                      <a:prstDash val="solid"/>
                    </a:lnL>
                    <a:lnR w="19050">
                      <a:solidFill>
                        <a:srgbClr val="262626"/>
                      </a:solidFill>
                      <a:prstDash val="solid"/>
                    </a:lnR>
                    <a:lnT w="19050">
                      <a:solidFill>
                        <a:srgbClr val="262626"/>
                      </a:solidFill>
                      <a:prstDash val="solid"/>
                    </a:lnT>
                    <a:lnB w="19050">
                      <a:solidFill>
                        <a:srgbClr val="262626"/>
                      </a:solidFill>
                      <a:prstDash val="solid"/>
                    </a:lnB>
                    <a:solidFill>
                      <a:srgbClr val="3535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436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Multiplication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13995" marB="0">
                    <a:lnL w="19050">
                      <a:solidFill>
                        <a:srgbClr val="262626"/>
                      </a:solidFill>
                      <a:prstDash val="solid"/>
                    </a:lnL>
                    <a:lnR w="19050">
                      <a:solidFill>
                        <a:srgbClr val="262626"/>
                      </a:solidFill>
                      <a:prstDash val="solid"/>
                    </a:lnR>
                    <a:lnT w="19050">
                      <a:solidFill>
                        <a:srgbClr val="262626"/>
                      </a:solidFill>
                      <a:prstDash val="solid"/>
                    </a:lnT>
                    <a:lnB w="19050">
                      <a:solidFill>
                        <a:srgbClr val="262626"/>
                      </a:solidFill>
                      <a:prstDash val="solid"/>
                    </a:lnB>
                    <a:solidFill>
                      <a:srgbClr val="3535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436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Division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13995" marB="0">
                    <a:lnL w="19050">
                      <a:solidFill>
                        <a:srgbClr val="262626"/>
                      </a:solidFill>
                      <a:prstDash val="solid"/>
                    </a:lnL>
                    <a:lnR w="19050">
                      <a:solidFill>
                        <a:srgbClr val="262626"/>
                      </a:solidFill>
                      <a:prstDash val="solid"/>
                    </a:lnR>
                    <a:lnT w="19050">
                      <a:solidFill>
                        <a:srgbClr val="262626"/>
                      </a:solidFill>
                      <a:prstDash val="solid"/>
                    </a:lnT>
                    <a:lnB w="19050">
                      <a:solidFill>
                        <a:srgbClr val="262626"/>
                      </a:solidFill>
                      <a:prstDash val="solid"/>
                    </a:lnB>
                    <a:solidFill>
                      <a:srgbClr val="3535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43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Addition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13995" marB="0">
                    <a:lnL w="19050">
                      <a:solidFill>
                        <a:srgbClr val="262626"/>
                      </a:solidFill>
                      <a:prstDash val="solid"/>
                    </a:lnL>
                    <a:lnR w="19050">
                      <a:solidFill>
                        <a:srgbClr val="262626"/>
                      </a:solidFill>
                      <a:prstDash val="solid"/>
                    </a:lnR>
                    <a:lnT w="19050">
                      <a:solidFill>
                        <a:srgbClr val="262626"/>
                      </a:solidFill>
                      <a:prstDash val="solid"/>
                    </a:lnT>
                    <a:lnB w="19050">
                      <a:solidFill>
                        <a:srgbClr val="262626"/>
                      </a:solidFill>
                      <a:prstDash val="solid"/>
                    </a:lnB>
                    <a:solidFill>
                      <a:srgbClr val="3535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658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Subtraction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13995" marB="0">
                    <a:lnL w="19050">
                      <a:solidFill>
                        <a:srgbClr val="262626"/>
                      </a:solidFill>
                      <a:prstDash val="solid"/>
                    </a:lnL>
                    <a:lnR w="19050">
                      <a:solidFill>
                        <a:srgbClr val="262626"/>
                      </a:solidFill>
                      <a:prstDash val="solid"/>
                    </a:lnR>
                    <a:lnT w="19050">
                      <a:solidFill>
                        <a:srgbClr val="262626"/>
                      </a:solidFill>
                      <a:prstDash val="solid"/>
                    </a:lnT>
                    <a:lnB w="19050">
                      <a:solidFill>
                        <a:srgbClr val="262626"/>
                      </a:solidFill>
                      <a:prstDash val="solid"/>
                    </a:lnB>
                    <a:solidFill>
                      <a:srgbClr val="3535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317672" y="2320636"/>
            <a:ext cx="5347970" cy="3851910"/>
          </a:xfrm>
          <a:prstGeom prst="rect">
            <a:avLst/>
          </a:prstGeom>
          <a:solidFill>
            <a:srgbClr val="353535"/>
          </a:solidFill>
          <a:ln w="15874">
            <a:solidFill>
              <a:srgbClr val="262626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Times New Roman"/>
              <a:cs typeface="Times New Roman"/>
            </a:endParaRPr>
          </a:p>
          <a:p>
            <a:pPr marL="1467485">
              <a:lnSpc>
                <a:spcPct val="100000"/>
              </a:lnSpc>
            </a:pPr>
            <a:r>
              <a:rPr sz="1800" spc="-5" dirty="0">
                <a:solidFill>
                  <a:srgbClr val="31B4E6"/>
                </a:solidFill>
                <a:latin typeface="Times New Roman"/>
                <a:cs typeface="Times New Roman"/>
              </a:rPr>
              <a:t>Associativity</a:t>
            </a:r>
            <a:r>
              <a:rPr sz="1800" spc="-35" dirty="0">
                <a:solidFill>
                  <a:srgbClr val="31B4E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1B4E6"/>
                </a:solidFill>
                <a:latin typeface="Times New Roman"/>
                <a:cs typeface="Times New Roman"/>
              </a:rPr>
              <a:t>of</a:t>
            </a:r>
            <a:r>
              <a:rPr sz="1800" spc="-30" dirty="0">
                <a:solidFill>
                  <a:srgbClr val="31B4E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1B4E6"/>
                </a:solidFill>
                <a:latin typeface="Times New Roman"/>
                <a:cs typeface="Times New Roman"/>
              </a:rPr>
              <a:t>Operators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85725" marR="260985">
              <a:lnSpc>
                <a:spcPct val="100000"/>
              </a:lnSpc>
            </a:pPr>
            <a:r>
              <a:rPr sz="1800" spc="-5" dirty="0">
                <a:solidFill>
                  <a:srgbClr val="31B4E6"/>
                </a:solidFill>
                <a:latin typeface="Times New Roman"/>
                <a:cs typeface="Times New Roman"/>
              </a:rPr>
              <a:t>Operators with the </a:t>
            </a:r>
            <a:r>
              <a:rPr sz="1800" i="1" spc="-5" dirty="0">
                <a:solidFill>
                  <a:srgbClr val="31B4E6"/>
                </a:solidFill>
                <a:latin typeface="Times New Roman"/>
                <a:cs typeface="Times New Roman"/>
              </a:rPr>
              <a:t>same </a:t>
            </a:r>
            <a:r>
              <a:rPr sz="1800" dirty="0">
                <a:solidFill>
                  <a:srgbClr val="31B4E6"/>
                </a:solidFill>
                <a:latin typeface="Times New Roman"/>
                <a:cs typeface="Times New Roman"/>
              </a:rPr>
              <a:t>precedence (except for </a:t>
            </a:r>
            <a:r>
              <a:rPr sz="1600" spc="-5" dirty="0">
                <a:solidFill>
                  <a:srgbClr val="31B4E6"/>
                </a:solidFill>
                <a:latin typeface="Arial MT"/>
                <a:cs typeface="Arial MT"/>
              </a:rPr>
              <a:t>**</a:t>
            </a:r>
            <a:r>
              <a:rPr sz="1800" spc="-5" dirty="0">
                <a:solidFill>
                  <a:srgbClr val="31B4E6"/>
                </a:solidFill>
                <a:latin typeface="Times New Roman"/>
                <a:cs typeface="Times New Roman"/>
              </a:rPr>
              <a:t>) are </a:t>
            </a:r>
            <a:r>
              <a:rPr sz="1800" spc="-434" dirty="0">
                <a:solidFill>
                  <a:srgbClr val="31B4E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1B4E6"/>
                </a:solidFill>
                <a:latin typeface="Times New Roman"/>
                <a:cs typeface="Times New Roman"/>
              </a:rPr>
              <a:t>evaluated</a:t>
            </a:r>
            <a:r>
              <a:rPr sz="1800" spc="-15" dirty="0">
                <a:solidFill>
                  <a:srgbClr val="31B4E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1B4E6"/>
                </a:solidFill>
                <a:latin typeface="Times New Roman"/>
                <a:cs typeface="Times New Roman"/>
              </a:rPr>
              <a:t>from</a:t>
            </a:r>
            <a:r>
              <a:rPr sz="1800" spc="-5" dirty="0">
                <a:solidFill>
                  <a:srgbClr val="31B4E6"/>
                </a:solidFill>
                <a:latin typeface="Times New Roman"/>
                <a:cs typeface="Times New Roman"/>
              </a:rPr>
              <a:t> left-to-right.</a:t>
            </a:r>
            <a:r>
              <a:rPr sz="1800" spc="-10" dirty="0">
                <a:solidFill>
                  <a:srgbClr val="31B4E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1B4E6"/>
                </a:solidFill>
                <a:latin typeface="Times New Roman"/>
                <a:cs typeface="Times New Roman"/>
              </a:rPr>
              <a:t>In</a:t>
            </a:r>
            <a:r>
              <a:rPr sz="1800" spc="-5" dirty="0">
                <a:solidFill>
                  <a:srgbClr val="31B4E6"/>
                </a:solidFill>
                <a:latin typeface="Times New Roman"/>
                <a:cs typeface="Times New Roman"/>
              </a:rPr>
              <a:t> algebra</a:t>
            </a:r>
            <a:r>
              <a:rPr sz="1800" spc="-10" dirty="0">
                <a:solidFill>
                  <a:srgbClr val="31B4E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1B4E6"/>
                </a:solidFill>
                <a:latin typeface="Times New Roman"/>
                <a:cs typeface="Times New Roman"/>
              </a:rPr>
              <a:t>we</a:t>
            </a:r>
            <a:r>
              <a:rPr sz="1800" spc="-10" dirty="0">
                <a:solidFill>
                  <a:srgbClr val="31B4E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1B4E6"/>
                </a:solidFill>
                <a:latin typeface="Times New Roman"/>
                <a:cs typeface="Times New Roman"/>
              </a:rPr>
              <a:t>say</a:t>
            </a:r>
            <a:r>
              <a:rPr sz="1800" spc="-10" dirty="0">
                <a:solidFill>
                  <a:srgbClr val="31B4E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1B4E6"/>
                </a:solidFill>
                <a:latin typeface="Times New Roman"/>
                <a:cs typeface="Times New Roman"/>
              </a:rPr>
              <a:t>they</a:t>
            </a:r>
            <a:endParaRPr sz="18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800" spc="-5" dirty="0">
                <a:solidFill>
                  <a:srgbClr val="31B4E6"/>
                </a:solidFill>
                <a:latin typeface="Times New Roman"/>
                <a:cs typeface="Times New Roman"/>
              </a:rPr>
              <a:t>are</a:t>
            </a:r>
            <a:r>
              <a:rPr sz="1800" spc="-40" dirty="0">
                <a:solidFill>
                  <a:srgbClr val="31B4E6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31B4E6"/>
                </a:solidFill>
                <a:latin typeface="Times New Roman"/>
                <a:cs typeface="Times New Roman"/>
              </a:rPr>
              <a:t>left-associative.</a:t>
            </a:r>
            <a:endParaRPr sz="1800">
              <a:latin typeface="Times New Roman"/>
              <a:cs typeface="Times New Roman"/>
            </a:endParaRPr>
          </a:p>
          <a:p>
            <a:pPr marL="85725" marR="705485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division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,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multiplication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,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remainder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, etc. and the </a:t>
            </a:r>
            <a:r>
              <a:rPr sz="1800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expressions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will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evaluated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left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right</a:t>
            </a:r>
            <a:endParaRPr sz="1800">
              <a:latin typeface="Times New Roman"/>
              <a:cs typeface="Times New Roman"/>
            </a:endParaRPr>
          </a:p>
          <a:p>
            <a:pPr marL="1426210">
              <a:lnSpc>
                <a:spcPct val="100000"/>
              </a:lnSpc>
            </a:pPr>
            <a:r>
              <a:rPr sz="1800" spc="-5" dirty="0">
                <a:solidFill>
                  <a:srgbClr val="31B4E6"/>
                </a:solidFill>
                <a:latin typeface="Times New Roman"/>
                <a:cs typeface="Times New Roman"/>
              </a:rPr>
              <a:t>Non-Associative</a:t>
            </a:r>
            <a:r>
              <a:rPr sz="1800" spc="-50" dirty="0">
                <a:solidFill>
                  <a:srgbClr val="31B4E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1B4E6"/>
                </a:solidFill>
                <a:latin typeface="Times New Roman"/>
                <a:cs typeface="Times New Roman"/>
              </a:rPr>
              <a:t>Operators</a:t>
            </a:r>
            <a:endParaRPr sz="1800">
              <a:latin typeface="Times New Roman"/>
              <a:cs typeface="Times New Roman"/>
            </a:endParaRPr>
          </a:p>
          <a:p>
            <a:pPr marL="85725" marR="25019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comparison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operator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assignment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operators </a:t>
            </a:r>
            <a:r>
              <a:rPr sz="1800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do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not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support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associativity.</a:t>
            </a:r>
            <a:endParaRPr sz="18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10&lt;20&lt;30</a:t>
            </a:r>
            <a:r>
              <a:rPr sz="1800" b="1" spc="4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10&lt;20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20&lt;30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5949" y="631221"/>
            <a:ext cx="1497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Times New Roman"/>
                <a:cs typeface="Times New Roman"/>
              </a:rPr>
              <a:t>Practice</a:t>
            </a:r>
            <a:endParaRPr sz="36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95480" y="2208789"/>
          <a:ext cx="2687954" cy="2563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9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91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2=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262626"/>
                      </a:solidFill>
                      <a:prstDash val="solid"/>
                    </a:lnL>
                    <a:lnR w="19050">
                      <a:solidFill>
                        <a:srgbClr val="262626"/>
                      </a:solidFill>
                      <a:prstDash val="solid"/>
                    </a:lnR>
                    <a:lnT w="19050">
                      <a:solidFill>
                        <a:srgbClr val="262626"/>
                      </a:solidFill>
                      <a:prstDash val="solid"/>
                    </a:lnT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marR="31305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9.0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262626"/>
                      </a:solidFill>
                      <a:prstDash val="solid"/>
                    </a:lnL>
                    <a:lnR w="19050">
                      <a:solidFill>
                        <a:srgbClr val="262626"/>
                      </a:solidFill>
                      <a:prstDash val="solid"/>
                    </a:lnR>
                    <a:lnT w="19050">
                      <a:solidFill>
                        <a:srgbClr val="262626"/>
                      </a:solidFill>
                      <a:prstDash val="solid"/>
                    </a:lnT>
                    <a:solidFill>
                      <a:srgbClr val="3535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85725">
                        <a:lnSpc>
                          <a:spcPts val="204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10-5/5=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62626"/>
                      </a:solidFill>
                      <a:prstDash val="solid"/>
                    </a:lnL>
                    <a:lnR w="19050">
                      <a:solidFill>
                        <a:srgbClr val="262626"/>
                      </a:solidFill>
                      <a:prstDash val="solid"/>
                    </a:lnR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marR="313055" algn="r">
                        <a:lnSpc>
                          <a:spcPts val="204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1.0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62626"/>
                      </a:solidFill>
                      <a:prstDash val="solid"/>
                    </a:lnL>
                    <a:lnR w="19050">
                      <a:solidFill>
                        <a:srgbClr val="262626"/>
                      </a:solidFill>
                      <a:prstDash val="solid"/>
                    </a:lnR>
                    <a:solidFill>
                      <a:srgbClr val="3535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85725">
                        <a:lnSpc>
                          <a:spcPts val="204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(3-1)=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62626"/>
                      </a:solidFill>
                      <a:prstDash val="solid"/>
                    </a:lnL>
                    <a:lnR w="19050">
                      <a:solidFill>
                        <a:srgbClr val="262626"/>
                      </a:solidFill>
                      <a:prstDash val="solid"/>
                    </a:lnR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marR="313055" algn="r">
                        <a:lnSpc>
                          <a:spcPts val="204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4.0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62626"/>
                      </a:solidFill>
                      <a:prstDash val="solid"/>
                    </a:lnL>
                    <a:lnR w="19050">
                      <a:solidFill>
                        <a:srgbClr val="262626"/>
                      </a:solidFill>
                      <a:prstDash val="solid"/>
                    </a:lnR>
                    <a:solidFill>
                      <a:srgbClr val="3535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85725">
                        <a:lnSpc>
                          <a:spcPts val="204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(1+1)**(5-2)=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62626"/>
                      </a:solidFill>
                      <a:prstDash val="solid"/>
                    </a:lnL>
                    <a:lnR w="19050">
                      <a:solidFill>
                        <a:srgbClr val="262626"/>
                      </a:solidFill>
                      <a:prstDash val="solid"/>
                    </a:lnR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marR="313055" algn="r">
                        <a:lnSpc>
                          <a:spcPts val="204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8.0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62626"/>
                      </a:solidFill>
                      <a:prstDash val="solid"/>
                    </a:lnL>
                    <a:lnR w="19050">
                      <a:solidFill>
                        <a:srgbClr val="262626"/>
                      </a:solidFill>
                      <a:prstDash val="solid"/>
                    </a:lnR>
                    <a:solidFill>
                      <a:srgbClr val="3535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85725">
                        <a:lnSpc>
                          <a:spcPts val="204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2**1+1=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62626"/>
                      </a:solidFill>
                      <a:prstDash val="solid"/>
                    </a:lnL>
                    <a:lnR w="19050">
                      <a:solidFill>
                        <a:srgbClr val="262626"/>
                      </a:solidFill>
                      <a:prstDash val="solid"/>
                    </a:lnR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marR="313055" algn="r">
                        <a:lnSpc>
                          <a:spcPts val="204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3.0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62626"/>
                      </a:solidFill>
                      <a:prstDash val="solid"/>
                    </a:lnL>
                    <a:lnR w="19050">
                      <a:solidFill>
                        <a:srgbClr val="262626"/>
                      </a:solidFill>
                      <a:prstDash val="solid"/>
                    </a:lnR>
                    <a:solidFill>
                      <a:srgbClr val="3535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85725">
                        <a:lnSpc>
                          <a:spcPts val="204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3*1**3=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62626"/>
                      </a:solidFill>
                      <a:prstDash val="solid"/>
                    </a:lnL>
                    <a:lnR w="19050">
                      <a:solidFill>
                        <a:srgbClr val="262626"/>
                      </a:solidFill>
                      <a:prstDash val="solid"/>
                    </a:lnR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marR="313055" algn="r">
                        <a:lnSpc>
                          <a:spcPts val="204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3.0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62626"/>
                      </a:solidFill>
                      <a:prstDash val="solid"/>
                    </a:lnL>
                    <a:lnR w="19050">
                      <a:solidFill>
                        <a:srgbClr val="262626"/>
                      </a:solidFill>
                      <a:prstDash val="solid"/>
                    </a:lnR>
                    <a:solidFill>
                      <a:srgbClr val="3535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85725">
                        <a:lnSpc>
                          <a:spcPts val="204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**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**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2=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62626"/>
                      </a:solidFill>
                      <a:prstDash val="solid"/>
                    </a:lnL>
                    <a:lnR w="19050">
                      <a:solidFill>
                        <a:srgbClr val="262626"/>
                      </a:solidFill>
                      <a:prstDash val="solid"/>
                    </a:lnR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marR="284480" algn="r">
                        <a:lnSpc>
                          <a:spcPts val="204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62626"/>
                      </a:solidFill>
                      <a:prstDash val="solid"/>
                    </a:lnL>
                    <a:lnR w="19050">
                      <a:solidFill>
                        <a:srgbClr val="262626"/>
                      </a:solidFill>
                      <a:prstDash val="solid"/>
                    </a:lnR>
                    <a:solidFill>
                      <a:srgbClr val="3535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0579">
                <a:tc>
                  <a:txBody>
                    <a:bodyPr/>
                    <a:lstStyle/>
                    <a:p>
                      <a:pPr marL="85725">
                        <a:lnSpc>
                          <a:spcPts val="204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45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%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62626"/>
                      </a:solidFill>
                      <a:prstDash val="solid"/>
                    </a:lnL>
                    <a:lnR w="19050">
                      <a:solidFill>
                        <a:srgbClr val="262626"/>
                      </a:solidFill>
                      <a:prstDash val="solid"/>
                    </a:lnR>
                    <a:lnB w="19050">
                      <a:solidFill>
                        <a:srgbClr val="262626"/>
                      </a:solidFill>
                      <a:prstDash val="soli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marR="313055" algn="r">
                        <a:lnSpc>
                          <a:spcPts val="204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2.5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62626"/>
                      </a:solidFill>
                      <a:prstDash val="solid"/>
                    </a:lnL>
                    <a:lnR w="19050">
                      <a:solidFill>
                        <a:srgbClr val="262626"/>
                      </a:solidFill>
                      <a:prstDash val="solid"/>
                    </a:lnR>
                    <a:lnB w="19050">
                      <a:solidFill>
                        <a:srgbClr val="262626"/>
                      </a:solidFill>
                      <a:prstDash val="solid"/>
                    </a:lnB>
                    <a:solidFill>
                      <a:srgbClr val="3535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70411"/>
            <a:ext cx="2395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168DBA"/>
                </a:solidFill>
                <a:latin typeface="Times New Roman"/>
                <a:cs typeface="Times New Roman"/>
              </a:rPr>
              <a:t>Taking</a:t>
            </a:r>
            <a:r>
              <a:rPr sz="3600" spc="-9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168DBA"/>
                </a:solidFill>
                <a:latin typeface="Times New Roman"/>
                <a:cs typeface="Times New Roman"/>
              </a:rPr>
              <a:t>Input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354" y="2022855"/>
            <a:ext cx="6096635" cy="243332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1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Taking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Input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(Fah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Cel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converter)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input()–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This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will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input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string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int(input(“Enter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temp.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Fahrenheit:”)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77825" algn="l"/>
              </a:tabLst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C</a:t>
            </a:r>
            <a:r>
              <a:rPr sz="18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(F-32)*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5/9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Print(C)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Change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code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above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so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prints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only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upto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2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decimal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places.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72116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168DBA"/>
                </a:solidFill>
                <a:latin typeface="Times New Roman"/>
                <a:cs typeface="Times New Roman"/>
              </a:rPr>
              <a:t>Convert </a:t>
            </a:r>
            <a:r>
              <a:rPr sz="3600" dirty="0">
                <a:solidFill>
                  <a:srgbClr val="168DBA"/>
                </a:solidFill>
                <a:latin typeface="Times New Roman"/>
                <a:cs typeface="Times New Roman"/>
              </a:rPr>
              <a:t>given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Seconds to Hrs, </a:t>
            </a:r>
            <a:r>
              <a:rPr sz="3600" spc="-10" dirty="0">
                <a:solidFill>
                  <a:srgbClr val="168DBA"/>
                </a:solidFill>
                <a:latin typeface="Times New Roman"/>
                <a:cs typeface="Times New Roman"/>
              </a:rPr>
              <a:t>min and </a:t>
            </a:r>
            <a:r>
              <a:rPr sz="3600" spc="-88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seconds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354" y="2028342"/>
            <a:ext cx="7582534" cy="339090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885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str_seconds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input("Please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enter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number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seconds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you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wish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convert")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78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total_secs</a:t>
            </a:r>
            <a:r>
              <a:rPr sz="18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int(str_seconds)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53535"/>
              </a:buClr>
              <a:buFont typeface="Lucida Sans Unicode"/>
              <a:buChar char="□"/>
            </a:pPr>
            <a:endParaRPr sz="32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hours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total_secs</a:t>
            </a:r>
            <a:r>
              <a:rPr sz="18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//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3600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785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secs_still_remaining</a:t>
            </a:r>
            <a:r>
              <a:rPr sz="18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total_secs</a:t>
            </a:r>
            <a:r>
              <a:rPr sz="18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%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3600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785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minutes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4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secs_still_remaining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//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60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78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secs_finally_remaining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secs_still_remaining</a:t>
            </a:r>
            <a:r>
              <a:rPr sz="1800" spc="4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%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60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53535"/>
              </a:buClr>
              <a:buFont typeface="Lucida Sans Unicode"/>
              <a:buChar char="□"/>
            </a:pPr>
            <a:endParaRPr sz="32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print("Hrs=",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hours,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"mins=",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minutes,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"secs=",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secs_finally_remaining)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4302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Programming</a:t>
            </a:r>
            <a:r>
              <a:rPr sz="3600" spc="-8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Question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354" y="1743455"/>
            <a:ext cx="8470265" cy="2600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5080" indent="-366395">
              <a:lnSpc>
                <a:spcPct val="100000"/>
              </a:lnSpc>
              <a:spcBef>
                <a:spcPts val="1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Write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 program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that takes,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from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user value for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Principal amount,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rate of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interest and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time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and calculates the simple interest.</a:t>
            </a:r>
            <a:endParaRPr sz="1800">
              <a:latin typeface="Times New Roman"/>
              <a:cs typeface="Times New Roman"/>
            </a:endParaRPr>
          </a:p>
          <a:p>
            <a:pPr marL="378460" marR="37973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Write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 program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that takes,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from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user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length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base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and the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height of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triangle.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Make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function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output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resulting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area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the triangle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as an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integer.</a:t>
            </a:r>
            <a:endParaRPr sz="1800">
              <a:latin typeface="Times New Roman"/>
              <a:cs typeface="Times New Roman"/>
            </a:endParaRPr>
          </a:p>
          <a:p>
            <a:pPr marL="378460" marR="26034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Write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 program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that takes input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from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user a number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and calculates the square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number.</a:t>
            </a:r>
            <a:endParaRPr sz="1800">
              <a:latin typeface="Times New Roman"/>
              <a:cs typeface="Times New Roman"/>
            </a:endParaRPr>
          </a:p>
          <a:p>
            <a:pPr marL="378460" marR="518159" indent="-366395">
              <a:lnSpc>
                <a:spcPct val="100000"/>
              </a:lnSpc>
              <a:spcBef>
                <a:spcPts val="1000"/>
              </a:spcBef>
              <a:tabLst>
                <a:tab pos="377825" algn="l"/>
              </a:tabLst>
            </a:pPr>
            <a:r>
              <a:rPr sz="1800" b="1" spc="-10" dirty="0">
                <a:solidFill>
                  <a:srgbClr val="353535"/>
                </a:solidFill>
                <a:latin typeface="Arial"/>
                <a:cs typeface="Arial"/>
              </a:rPr>
              <a:t>□	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Write a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program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to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input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marks of three tests of a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student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(all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integers). Then </a:t>
            </a:r>
            <a:r>
              <a:rPr sz="1800" b="1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calculate</a:t>
            </a:r>
            <a:r>
              <a:rPr sz="1800" b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and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print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average of all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test marks.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2214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168DBA"/>
                </a:solidFill>
                <a:latin typeface="Times New Roman"/>
                <a:cs typeface="Times New Roman"/>
              </a:rPr>
              <a:t>Challenge</a:t>
            </a:r>
            <a:r>
              <a:rPr sz="3600" spc="-9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168DBA"/>
                </a:solidFill>
                <a:latin typeface="Times New Roman"/>
                <a:cs typeface="Times New Roman"/>
              </a:rPr>
              <a:t>1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354" y="2149855"/>
            <a:ext cx="875284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5080" indent="-366395">
              <a:lnSpc>
                <a:spcPct val="100000"/>
              </a:lnSpc>
              <a:spcBef>
                <a:spcPts val="100"/>
              </a:spcBef>
              <a:tabLst>
                <a:tab pos="377825" algn="l"/>
              </a:tabLst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Challenge: Many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people keep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time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using a 24 hour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clock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(11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11am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and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23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11pm, 0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midnight).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If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it is currently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13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and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you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set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your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alarm to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go off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50 hours,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it will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be 15 </a:t>
            </a:r>
            <a:r>
              <a:rPr sz="18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(3pm).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Write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Python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program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 solve the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general version of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above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problem.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Ask the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 user for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time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now (in hours),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and then ask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for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number of hours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 wait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for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alarm.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Your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program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should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output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what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time will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be on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the clock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when the alarm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goes off.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2214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168DBA"/>
                </a:solidFill>
                <a:latin typeface="Times New Roman"/>
                <a:cs typeface="Times New Roman"/>
              </a:rPr>
              <a:t>Challenge</a:t>
            </a:r>
            <a:r>
              <a:rPr sz="3600" spc="-9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168DBA"/>
                </a:solidFill>
                <a:latin typeface="Times New Roman"/>
                <a:cs typeface="Times New Roman"/>
              </a:rPr>
              <a:t>2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354" y="2149855"/>
            <a:ext cx="876427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5080" indent="-366395">
              <a:lnSpc>
                <a:spcPct val="100000"/>
              </a:lnSpc>
              <a:spcBef>
                <a:spcPts val="100"/>
              </a:spcBef>
              <a:tabLst>
                <a:tab pos="377825" algn="l"/>
              </a:tabLst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It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possible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name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days 0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thru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6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where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day 0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is Sunday and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day 6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is Saturday.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If you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go on a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wonderful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holiday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leaving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on day number 3 (a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Wednesday) and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you return home </a:t>
            </a:r>
            <a:r>
              <a:rPr sz="18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after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10 nights you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would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return home on a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Saturday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(day 6).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Write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 general version of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</a:t>
            </a:r>
            <a:r>
              <a:rPr sz="1800" spc="-44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program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which asks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for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starting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day number,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and the length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 your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stay, and it will tell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 you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the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number of day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week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you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will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return on.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5949" y="631221"/>
            <a:ext cx="2214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0" dirty="0">
                <a:latin typeface="Times New Roman"/>
                <a:cs typeface="Times New Roman"/>
              </a:rPr>
              <a:t>Challenge</a:t>
            </a:r>
            <a:r>
              <a:rPr sz="3600" b="0" spc="-90" dirty="0">
                <a:latin typeface="Times New Roman"/>
                <a:cs typeface="Times New Roman"/>
              </a:rPr>
              <a:t> </a:t>
            </a:r>
            <a:r>
              <a:rPr sz="3600" b="0" dirty="0">
                <a:latin typeface="Times New Roman"/>
                <a:cs typeface="Times New Roman"/>
              </a:rPr>
              <a:t>3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354" y="2149855"/>
            <a:ext cx="8754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5080" indent="-366395">
              <a:lnSpc>
                <a:spcPct val="100000"/>
              </a:lnSpc>
              <a:spcBef>
                <a:spcPts val="100"/>
              </a:spcBef>
              <a:tabLst>
                <a:tab pos="377825" algn="l"/>
              </a:tabLst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Challenge: The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formula for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computing the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final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amount if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one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is earning compound interest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given on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Wikipedia as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4595" y="2883735"/>
            <a:ext cx="5432714" cy="22773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083522" y="5214807"/>
            <a:ext cx="9421495" cy="1447165"/>
          </a:xfrm>
          <a:prstGeom prst="rect">
            <a:avLst/>
          </a:prstGeom>
          <a:solidFill>
            <a:srgbClr val="F9F1F4"/>
          </a:solidFill>
        </p:spPr>
        <p:txBody>
          <a:bodyPr vert="horz" wrap="square" lIns="0" tIns="42545" rIns="0" bIns="0" rtlCol="0">
            <a:spAutoFit/>
          </a:bodyPr>
          <a:lstStyle/>
          <a:p>
            <a:pPr marL="85725" marR="370205">
              <a:lnSpc>
                <a:spcPct val="100000"/>
              </a:lnSpc>
              <a:spcBef>
                <a:spcPts val="335"/>
              </a:spcBef>
            </a:pP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Write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Python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program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 that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assigns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principal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 amount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10000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variable</a:t>
            </a:r>
            <a:r>
              <a:rPr sz="2000" spc="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7254E"/>
                </a:solidFill>
                <a:latin typeface="Arial MT"/>
                <a:cs typeface="Arial MT"/>
              </a:rPr>
              <a:t>P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,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 assign </a:t>
            </a:r>
            <a:r>
              <a:rPr sz="2000" spc="-48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1800" dirty="0">
                <a:solidFill>
                  <a:srgbClr val="C7254E"/>
                </a:solidFill>
                <a:latin typeface="Arial MT"/>
                <a:cs typeface="Arial MT"/>
              </a:rPr>
              <a:t>n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value 12,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and assign to </a:t>
            </a:r>
            <a:r>
              <a:rPr sz="1800" dirty="0">
                <a:solidFill>
                  <a:srgbClr val="C7254E"/>
                </a:solidFill>
                <a:latin typeface="Arial MT"/>
                <a:cs typeface="Arial MT"/>
              </a:rPr>
              <a:t>r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the interest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rate of 8% (0.08).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Then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have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program </a:t>
            </a:r>
            <a:r>
              <a:rPr sz="20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prompt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 the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user for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 the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number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of years, </a:t>
            </a:r>
            <a:r>
              <a:rPr sz="1800" dirty="0">
                <a:solidFill>
                  <a:srgbClr val="C7254E"/>
                </a:solidFill>
                <a:latin typeface="Arial MT"/>
                <a:cs typeface="Arial MT"/>
              </a:rPr>
              <a:t>t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,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that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money will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be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compounded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for.</a:t>
            </a:r>
            <a:endParaRPr sz="20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  <a:spcBef>
                <a:spcPts val="765"/>
              </a:spcBef>
            </a:pP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Calculate</a:t>
            </a:r>
            <a:r>
              <a:rPr sz="20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20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print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 the</a:t>
            </a:r>
            <a:r>
              <a:rPr sz="20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final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 amount</a:t>
            </a:r>
            <a:r>
              <a:rPr sz="20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after</a:t>
            </a:r>
            <a:r>
              <a:rPr sz="2000" spc="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7254E"/>
                </a:solidFill>
                <a:latin typeface="Arial MT"/>
                <a:cs typeface="Arial MT"/>
              </a:rPr>
              <a:t>t</a:t>
            </a:r>
            <a:r>
              <a:rPr sz="1800" spc="-10" dirty="0">
                <a:solidFill>
                  <a:srgbClr val="C7254E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years.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3477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Features</a:t>
            </a:r>
            <a:r>
              <a:rPr sz="3600" spc="-5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168DBA"/>
                </a:solidFill>
                <a:latin typeface="Times New Roman"/>
                <a:cs typeface="Times New Roman"/>
              </a:rPr>
              <a:t>of</a:t>
            </a:r>
            <a:r>
              <a:rPr sz="3600" spc="-4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Python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354" y="2022855"/>
            <a:ext cx="3449954" cy="323596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1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Interpreted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Interactive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Object</a:t>
            </a:r>
            <a:r>
              <a:rPr sz="1800" spc="-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Oriented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Platform</a:t>
            </a:r>
            <a:r>
              <a:rPr sz="18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Independent</a:t>
            </a:r>
            <a:r>
              <a:rPr sz="18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&amp;</a:t>
            </a:r>
            <a:r>
              <a:rPr sz="18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portable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Dynamic</a:t>
            </a:r>
            <a:r>
              <a:rPr sz="1800" spc="-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Typing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Easier</a:t>
            </a:r>
            <a:r>
              <a:rPr sz="1800" spc="-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debugging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Automatic</a:t>
            </a:r>
            <a:r>
              <a:rPr sz="1800" spc="-4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Memory</a:t>
            </a:r>
            <a:r>
              <a:rPr sz="1800" spc="-4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Management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Free</a:t>
            </a:r>
            <a:r>
              <a:rPr sz="18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and</a:t>
            </a:r>
            <a:r>
              <a:rPr sz="18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Open</a:t>
            </a:r>
            <a:r>
              <a:rPr sz="18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source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3305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168DBA"/>
                </a:solidFill>
                <a:latin typeface="Times New Roman"/>
                <a:cs typeface="Times New Roman"/>
              </a:rPr>
              <a:t>Challenges</a:t>
            </a:r>
            <a:r>
              <a:rPr sz="3600" spc="-4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168DBA"/>
                </a:solidFill>
                <a:latin typeface="Times New Roman"/>
                <a:cs typeface="Times New Roman"/>
              </a:rPr>
              <a:t>4</a:t>
            </a:r>
            <a:r>
              <a:rPr sz="3600" spc="-3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168DBA"/>
                </a:solidFill>
                <a:latin typeface="Times New Roman"/>
                <a:cs typeface="Times New Roman"/>
              </a:rPr>
              <a:t>,5</a:t>
            </a:r>
            <a:r>
              <a:rPr sz="3600" spc="-3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168DBA"/>
                </a:solidFill>
                <a:latin typeface="Times New Roman"/>
                <a:cs typeface="Times New Roman"/>
              </a:rPr>
              <a:t>,6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2925" y="1981329"/>
            <a:ext cx="8720455" cy="1861820"/>
          </a:xfrm>
          <a:prstGeom prst="rect">
            <a:avLst/>
          </a:prstGeom>
          <a:solidFill>
            <a:srgbClr val="F9F1F4"/>
          </a:solidFill>
        </p:spPr>
        <p:txBody>
          <a:bodyPr vert="horz" wrap="square" lIns="0" tIns="40640" rIns="0" bIns="0" rtlCol="0">
            <a:spAutoFit/>
          </a:bodyPr>
          <a:lstStyle/>
          <a:p>
            <a:pPr marL="85090" marR="104775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Challenge Write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a program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that will compute the area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of a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circle. Prompt the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user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to enter the </a:t>
            </a:r>
            <a:r>
              <a:rPr sz="1800" spc="-43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radius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and save it to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variable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called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radius.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Print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a nice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message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back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to the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user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with the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answer.</a:t>
            </a:r>
            <a:endParaRPr sz="1800">
              <a:latin typeface="Times New Roman"/>
              <a:cs typeface="Times New Roman"/>
            </a:endParaRPr>
          </a:p>
          <a:p>
            <a:pPr marL="85725" marR="165100">
              <a:lnSpc>
                <a:spcPct val="100000"/>
              </a:lnSpc>
              <a:spcBef>
                <a:spcPts val="910"/>
              </a:spcBef>
            </a:pP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Challenge: Write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a program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that will compute the area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of a rectangle.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Prompt the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user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enter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the width and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height of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rectangle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and store the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values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variables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called width and </a:t>
            </a:r>
            <a:r>
              <a:rPr sz="1800" spc="-43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height.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 Print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nice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message with</a:t>
            </a:r>
            <a:r>
              <a:rPr sz="18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the answer.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5949" y="3889181"/>
            <a:ext cx="84855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Challenge: Write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a program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that will compute MPG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for a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car. Prompt the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user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to enter the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 number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 miles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driven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 and</a:t>
            </a:r>
            <a:r>
              <a:rPr sz="18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store it</a:t>
            </a:r>
            <a:r>
              <a:rPr sz="18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8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variable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 called</a:t>
            </a:r>
            <a:r>
              <a:rPr sz="18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miles</a:t>
            </a:r>
            <a:r>
              <a:rPr sz="1800" i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8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number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gallons used </a:t>
            </a:r>
            <a:r>
              <a:rPr sz="1800" spc="-43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stored</a:t>
            </a:r>
            <a:r>
              <a:rPr sz="18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variable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33333"/>
                </a:solidFill>
                <a:latin typeface="Times New Roman"/>
                <a:cs typeface="Times New Roman"/>
              </a:rPr>
              <a:t>gallons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.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Print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nice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 message with the answer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5949" y="631221"/>
            <a:ext cx="3374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Times New Roman"/>
                <a:cs typeface="Times New Roman"/>
              </a:rPr>
              <a:t>Agenda</a:t>
            </a:r>
            <a:r>
              <a:rPr sz="3600" b="0" spc="-50" dirty="0">
                <a:latin typeface="Times New Roman"/>
                <a:cs typeface="Times New Roman"/>
              </a:rPr>
              <a:t> </a:t>
            </a:r>
            <a:r>
              <a:rPr sz="3600" b="0" spc="-5" dirty="0">
                <a:latin typeface="Times New Roman"/>
                <a:cs typeface="Times New Roman"/>
              </a:rPr>
              <a:t>for</a:t>
            </a:r>
            <a:r>
              <a:rPr sz="3600" b="0" spc="-40" dirty="0">
                <a:latin typeface="Times New Roman"/>
                <a:cs typeface="Times New Roman"/>
              </a:rPr>
              <a:t> </a:t>
            </a:r>
            <a:r>
              <a:rPr sz="3600" b="0" spc="-5" dirty="0">
                <a:latin typeface="Times New Roman"/>
                <a:cs typeface="Times New Roman"/>
              </a:rPr>
              <a:t>Today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1727" y="1950212"/>
            <a:ext cx="3099435" cy="962660"/>
          </a:xfrm>
          <a:prstGeom prst="rect">
            <a:avLst/>
          </a:prstGeom>
        </p:spPr>
        <p:txBody>
          <a:bodyPr vert="horz" wrap="square" lIns="0" tIns="208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45"/>
              </a:spcBef>
              <a:tabLst>
                <a:tab pos="385445" algn="l"/>
              </a:tabLst>
            </a:pPr>
            <a:r>
              <a:rPr sz="2400" spc="-470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2400" spc="-5" dirty="0">
                <a:solidFill>
                  <a:srgbClr val="3E3E3E"/>
                </a:solidFill>
                <a:latin typeface="Times New Roman"/>
                <a:cs typeface="Times New Roman"/>
              </a:rPr>
              <a:t>Conditionals</a:t>
            </a:r>
            <a:r>
              <a:rPr sz="2400" spc="-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&amp;</a:t>
            </a:r>
            <a:r>
              <a:rPr sz="2400" spc="-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Times New Roman"/>
                <a:cs typeface="Times New Roman"/>
              </a:rPr>
              <a:t>Loops</a:t>
            </a:r>
            <a:endParaRPr sz="2400">
              <a:latin typeface="Times New Roman"/>
              <a:cs typeface="Times New Roman"/>
            </a:endParaRPr>
          </a:p>
          <a:p>
            <a:pPr marL="480059">
              <a:lnSpc>
                <a:spcPct val="100000"/>
              </a:lnSpc>
              <a:spcBef>
                <a:spcPts val="1035"/>
              </a:spcBef>
              <a:tabLst>
                <a:tab pos="785495" algn="l"/>
              </a:tabLst>
            </a:pPr>
            <a:r>
              <a:rPr sz="1600" spc="-31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Examples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4076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168DBA"/>
                </a:solidFill>
                <a:latin typeface="Times New Roman"/>
                <a:cs typeface="Times New Roman"/>
              </a:rPr>
              <a:t>Conditionals</a:t>
            </a:r>
            <a:r>
              <a:rPr sz="3600" spc="-5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168DBA"/>
                </a:solidFill>
                <a:latin typeface="Times New Roman"/>
                <a:cs typeface="Times New Roman"/>
              </a:rPr>
              <a:t>&amp;</a:t>
            </a:r>
            <a:r>
              <a:rPr sz="3600" spc="-5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Loops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354" y="2149855"/>
            <a:ext cx="8642350" cy="285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5080" indent="-366395">
              <a:lnSpc>
                <a:spcPct val="100000"/>
              </a:lnSpc>
              <a:spcBef>
                <a:spcPts val="1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There are certain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points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our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code when we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need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 make some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decisions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and then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based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on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outcome of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those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decisions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we execute the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next block of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code. Such conditional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statements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programming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languages control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flow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 program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execution.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Most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commonly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used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conditional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statements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Python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are:</a:t>
            </a:r>
            <a:endParaRPr sz="1800">
              <a:latin typeface="Times New Roman"/>
              <a:cs typeface="Times New Roman"/>
            </a:endParaRPr>
          </a:p>
          <a:p>
            <a:pPr marL="687705" lvl="1" indent="-195580">
              <a:lnSpc>
                <a:spcPct val="100000"/>
              </a:lnSpc>
              <a:spcBef>
                <a:spcPts val="1000"/>
              </a:spcBef>
              <a:buChar char="●"/>
              <a:tabLst>
                <a:tab pos="688340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Simple</a:t>
            </a:r>
            <a:r>
              <a:rPr sz="18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If</a:t>
            </a:r>
            <a:r>
              <a:rPr sz="18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statements</a:t>
            </a:r>
            <a:endParaRPr sz="1800">
              <a:latin typeface="Times New Roman"/>
              <a:cs typeface="Times New Roman"/>
            </a:endParaRPr>
          </a:p>
          <a:p>
            <a:pPr marL="687705" lvl="1" indent="-195580">
              <a:lnSpc>
                <a:spcPct val="100000"/>
              </a:lnSpc>
              <a:spcBef>
                <a:spcPts val="1000"/>
              </a:spcBef>
              <a:buChar char="●"/>
              <a:tabLst>
                <a:tab pos="688340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If-Else</a:t>
            </a:r>
            <a:r>
              <a:rPr sz="1800" spc="-4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statements</a:t>
            </a:r>
            <a:endParaRPr sz="1800">
              <a:latin typeface="Times New Roman"/>
              <a:cs typeface="Times New Roman"/>
            </a:endParaRPr>
          </a:p>
          <a:p>
            <a:pPr marL="687705" lvl="1" indent="-195580">
              <a:lnSpc>
                <a:spcPct val="100000"/>
              </a:lnSpc>
              <a:spcBef>
                <a:spcPts val="1000"/>
              </a:spcBef>
              <a:buChar char="●"/>
              <a:tabLst>
                <a:tab pos="688340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If-Elif</a:t>
            </a:r>
            <a:r>
              <a:rPr sz="1800" spc="-4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statements</a:t>
            </a:r>
            <a:endParaRPr sz="1800">
              <a:latin typeface="Times New Roman"/>
              <a:cs typeface="Times New Roman"/>
            </a:endParaRPr>
          </a:p>
          <a:p>
            <a:pPr marL="687705" lvl="1" indent="-195580">
              <a:lnSpc>
                <a:spcPct val="100000"/>
              </a:lnSpc>
              <a:spcBef>
                <a:spcPts val="1000"/>
              </a:spcBef>
              <a:buChar char="●"/>
              <a:tabLst>
                <a:tab pos="688340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Nested</a:t>
            </a:r>
            <a:r>
              <a:rPr sz="1800" spc="-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Conditionals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3050"/>
            <a:ext cx="3406775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10" dirty="0">
                <a:solidFill>
                  <a:srgbClr val="168DBA"/>
                </a:solidFill>
                <a:latin typeface="Times New Roman"/>
                <a:cs typeface="Times New Roman"/>
              </a:rPr>
              <a:t>Simple</a:t>
            </a:r>
            <a:r>
              <a:rPr sz="3200" spc="-2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200" spc="10" dirty="0">
                <a:solidFill>
                  <a:srgbClr val="168DBA"/>
                </a:solidFill>
                <a:latin typeface="Times New Roman"/>
                <a:cs typeface="Times New Roman"/>
              </a:rPr>
              <a:t>If</a:t>
            </a:r>
            <a:r>
              <a:rPr sz="3200" spc="-2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200" spc="10" dirty="0">
                <a:solidFill>
                  <a:srgbClr val="168DBA"/>
                </a:solidFill>
                <a:latin typeface="Times New Roman"/>
                <a:cs typeface="Times New Roman"/>
              </a:rPr>
              <a:t>statements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5799" y="1577570"/>
            <a:ext cx="9315450" cy="461581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72745" marR="5080" indent="-360680">
              <a:lnSpc>
                <a:spcPct val="79700"/>
              </a:lnSpc>
              <a:spcBef>
                <a:spcPts val="434"/>
              </a:spcBef>
              <a:buClr>
                <a:srgbClr val="353535"/>
              </a:buClr>
              <a:buFont typeface="Lucida Sans Unicode"/>
              <a:buChar char="□"/>
              <a:tabLst>
                <a:tab pos="372745" algn="l"/>
                <a:tab pos="373380" algn="l"/>
              </a:tabLst>
            </a:pP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These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are</a:t>
            </a:r>
            <a:r>
              <a:rPr sz="1400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most</a:t>
            </a:r>
            <a:r>
              <a:rPr sz="1400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simple</a:t>
            </a:r>
            <a:r>
              <a:rPr sz="1400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decision-making/conditional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statements.</a:t>
            </a:r>
            <a:r>
              <a:rPr sz="1400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It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is</a:t>
            </a:r>
            <a:r>
              <a:rPr sz="1400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used</a:t>
            </a:r>
            <a:r>
              <a:rPr sz="1400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to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decide</a:t>
            </a:r>
            <a:r>
              <a:rPr sz="1400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whether</a:t>
            </a:r>
            <a:r>
              <a:rPr sz="1400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certain</a:t>
            </a:r>
            <a:r>
              <a:rPr sz="1400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statement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or</a:t>
            </a:r>
            <a:r>
              <a:rPr sz="1400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block</a:t>
            </a:r>
            <a:r>
              <a:rPr sz="1400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of </a:t>
            </a:r>
            <a:r>
              <a:rPr sz="1400" spc="-3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statements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will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be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executed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or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not.</a:t>
            </a:r>
            <a:r>
              <a:rPr sz="1400" spc="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most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important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part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any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conditional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statement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is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condition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or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boolean.</a:t>
            </a:r>
            <a:r>
              <a:rPr sz="1400" spc="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And</a:t>
            </a:r>
            <a:r>
              <a:rPr sz="1400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the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second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important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thing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is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code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block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to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be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executed.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In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case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simple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If</a:t>
            </a:r>
            <a:r>
              <a:rPr sz="1400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statements,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if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conditional/boolean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is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true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then</a:t>
            </a:r>
            <a:r>
              <a:rPr sz="14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given</a:t>
            </a:r>
            <a:r>
              <a:rPr sz="14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code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block</a:t>
            </a:r>
            <a:r>
              <a:rPr sz="14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is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executed,</a:t>
            </a:r>
            <a:r>
              <a:rPr sz="14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else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code</a:t>
            </a:r>
            <a:r>
              <a:rPr sz="14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block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is</a:t>
            </a:r>
            <a:r>
              <a:rPr sz="14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simply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skipped</a:t>
            </a:r>
            <a:r>
              <a:rPr sz="14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and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flow</a:t>
            </a:r>
            <a:r>
              <a:rPr sz="14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operation</a:t>
            </a:r>
            <a:r>
              <a:rPr sz="14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comes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out</a:t>
            </a:r>
            <a:r>
              <a:rPr sz="14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this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If </a:t>
            </a:r>
            <a:r>
              <a:rPr sz="14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condition.</a:t>
            </a:r>
            <a:endParaRPr sz="1400">
              <a:latin typeface="Times New Roman"/>
              <a:cs typeface="Times New Roman"/>
            </a:endParaRPr>
          </a:p>
          <a:p>
            <a:pPr marL="372745" indent="-360680">
              <a:lnSpc>
                <a:spcPct val="100000"/>
              </a:lnSpc>
              <a:spcBef>
                <a:spcPts val="660"/>
              </a:spcBef>
              <a:buClr>
                <a:srgbClr val="353535"/>
              </a:buClr>
              <a:buFont typeface="Lucida Sans Unicode"/>
              <a:buChar char="□"/>
              <a:tabLst>
                <a:tab pos="372745" algn="l"/>
                <a:tab pos="373380" algn="l"/>
              </a:tabLst>
            </a:pP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 general</a:t>
            </a:r>
            <a:r>
              <a:rPr sz="14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syntax</a:t>
            </a:r>
            <a:r>
              <a:rPr sz="14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4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such</a:t>
            </a:r>
            <a:r>
              <a:rPr sz="14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statements</a:t>
            </a:r>
            <a:r>
              <a:rPr sz="14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in</a:t>
            </a:r>
            <a:r>
              <a:rPr sz="14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Python</a:t>
            </a:r>
            <a:r>
              <a:rPr sz="14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is:</a:t>
            </a:r>
            <a:endParaRPr sz="1400">
              <a:latin typeface="Times New Roman"/>
              <a:cs typeface="Times New Roman"/>
            </a:endParaRPr>
          </a:p>
          <a:p>
            <a:pPr marL="372745" indent="-360680">
              <a:lnSpc>
                <a:spcPct val="100000"/>
              </a:lnSpc>
              <a:spcBef>
                <a:spcPts val="660"/>
              </a:spcBef>
              <a:buClr>
                <a:srgbClr val="353535"/>
              </a:buClr>
              <a:buFont typeface="Lucida Sans Unicode"/>
              <a:buChar char="□"/>
              <a:tabLst>
                <a:tab pos="372745" algn="l"/>
                <a:tab pos="373380" algn="l"/>
              </a:tabLst>
            </a:pP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if</a:t>
            </a:r>
            <a:r>
              <a:rPr sz="14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&lt;Boolean/Condition&gt;:</a:t>
            </a:r>
            <a:endParaRPr sz="1400">
              <a:latin typeface="Times New Roman"/>
              <a:cs typeface="Times New Roman"/>
            </a:endParaRPr>
          </a:p>
          <a:p>
            <a:pPr marL="772795" lvl="1" indent="-301625">
              <a:lnSpc>
                <a:spcPct val="100000"/>
              </a:lnSpc>
              <a:spcBef>
                <a:spcPts val="690"/>
              </a:spcBef>
              <a:buClr>
                <a:srgbClr val="353535"/>
              </a:buClr>
              <a:buFont typeface="Lucida Sans Unicode"/>
              <a:buChar char="□"/>
              <a:tabLst>
                <a:tab pos="772795" algn="l"/>
                <a:tab pos="773430" algn="l"/>
              </a:tabLst>
            </a:pPr>
            <a:r>
              <a:rPr sz="1250" spc="-10" dirty="0">
                <a:solidFill>
                  <a:srgbClr val="3E3E3E"/>
                </a:solidFill>
                <a:latin typeface="Times New Roman"/>
                <a:cs typeface="Times New Roman"/>
              </a:rPr>
              <a:t>&lt;Code Block to</a:t>
            </a:r>
            <a:r>
              <a:rPr sz="1250" spc="-5" dirty="0">
                <a:solidFill>
                  <a:srgbClr val="3E3E3E"/>
                </a:solidFill>
                <a:latin typeface="Times New Roman"/>
                <a:cs typeface="Times New Roman"/>
              </a:rPr>
              <a:t> be</a:t>
            </a:r>
            <a:r>
              <a:rPr sz="1250" spc="-10" dirty="0">
                <a:solidFill>
                  <a:srgbClr val="3E3E3E"/>
                </a:solidFill>
                <a:latin typeface="Times New Roman"/>
                <a:cs typeface="Times New Roman"/>
              </a:rPr>
              <a:t> executed in</a:t>
            </a:r>
            <a:r>
              <a:rPr sz="125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3E3E3E"/>
                </a:solidFill>
                <a:latin typeface="Times New Roman"/>
                <a:cs typeface="Times New Roman"/>
              </a:rPr>
              <a:t>case the</a:t>
            </a:r>
            <a:r>
              <a:rPr sz="125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3E3E3E"/>
                </a:solidFill>
                <a:latin typeface="Times New Roman"/>
                <a:cs typeface="Times New Roman"/>
              </a:rPr>
              <a:t>Boolean is True&gt;</a:t>
            </a:r>
            <a:endParaRPr sz="1250">
              <a:latin typeface="Times New Roman"/>
              <a:cs typeface="Times New Roman"/>
            </a:endParaRPr>
          </a:p>
          <a:p>
            <a:pPr marL="372745" indent="-360680">
              <a:lnSpc>
                <a:spcPct val="100000"/>
              </a:lnSpc>
              <a:spcBef>
                <a:spcPts val="660"/>
              </a:spcBef>
              <a:buClr>
                <a:srgbClr val="353535"/>
              </a:buClr>
              <a:buFont typeface="Lucida Sans Unicode"/>
              <a:buChar char="□"/>
              <a:tabLst>
                <a:tab pos="372745" algn="l"/>
                <a:tab pos="373380" algn="l"/>
              </a:tabLst>
            </a:pP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&lt;Code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Block</a:t>
            </a:r>
            <a:r>
              <a:rPr sz="14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to</a:t>
            </a:r>
            <a:r>
              <a:rPr sz="14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be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executed</a:t>
            </a:r>
            <a:r>
              <a:rPr sz="14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in</a:t>
            </a:r>
            <a:r>
              <a:rPr sz="14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case</a:t>
            </a:r>
            <a:r>
              <a:rPr sz="14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Boolean</a:t>
            </a:r>
            <a:r>
              <a:rPr sz="14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is</a:t>
            </a:r>
            <a:r>
              <a:rPr sz="14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False&gt;</a:t>
            </a:r>
            <a:endParaRPr sz="1400">
              <a:latin typeface="Times New Roman"/>
              <a:cs typeface="Times New Roman"/>
            </a:endParaRPr>
          </a:p>
          <a:p>
            <a:pPr marL="372745" indent="-360680">
              <a:lnSpc>
                <a:spcPct val="100000"/>
              </a:lnSpc>
              <a:spcBef>
                <a:spcPts val="655"/>
              </a:spcBef>
              <a:buClr>
                <a:srgbClr val="353535"/>
              </a:buClr>
              <a:buFont typeface="Lucida Sans Unicode"/>
              <a:buChar char="□"/>
              <a:tabLst>
                <a:tab pos="372745" algn="l"/>
                <a:tab pos="373380" algn="l"/>
              </a:tabLst>
            </a:pP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An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example</a:t>
            </a:r>
            <a:r>
              <a:rPr sz="14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4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a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simple</a:t>
            </a:r>
            <a:r>
              <a:rPr sz="14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if</a:t>
            </a:r>
            <a:r>
              <a:rPr sz="14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statement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can</a:t>
            </a:r>
            <a:r>
              <a:rPr sz="14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be</a:t>
            </a:r>
            <a:r>
              <a:rPr sz="14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as follows:</a:t>
            </a:r>
            <a:endParaRPr sz="1400">
              <a:latin typeface="Times New Roman"/>
              <a:cs typeface="Times New Roman"/>
            </a:endParaRPr>
          </a:p>
          <a:p>
            <a:pPr marL="372745" indent="-360680">
              <a:lnSpc>
                <a:spcPct val="100000"/>
              </a:lnSpc>
              <a:spcBef>
                <a:spcPts val="660"/>
              </a:spcBef>
              <a:buClr>
                <a:srgbClr val="353535"/>
              </a:buClr>
              <a:buFont typeface="Lucida Sans Unicode"/>
              <a:buChar char="□"/>
              <a:tabLst>
                <a:tab pos="372745" algn="l"/>
                <a:tab pos="373380" algn="l"/>
              </a:tabLst>
            </a:pP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Val</a:t>
            </a:r>
            <a:r>
              <a:rPr sz="14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4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False</a:t>
            </a:r>
            <a:endParaRPr sz="1400">
              <a:latin typeface="Times New Roman"/>
              <a:cs typeface="Times New Roman"/>
            </a:endParaRPr>
          </a:p>
          <a:p>
            <a:pPr marL="372745" indent="-360680">
              <a:lnSpc>
                <a:spcPct val="100000"/>
              </a:lnSpc>
              <a:spcBef>
                <a:spcPts val="660"/>
              </a:spcBef>
              <a:buClr>
                <a:srgbClr val="353535"/>
              </a:buClr>
              <a:buFont typeface="Lucida Sans Unicode"/>
              <a:buChar char="□"/>
              <a:tabLst>
                <a:tab pos="372745" algn="l"/>
                <a:tab pos="373380" algn="l"/>
              </a:tabLst>
            </a:pP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if</a:t>
            </a:r>
            <a:r>
              <a:rPr sz="14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Val</a:t>
            </a:r>
            <a:r>
              <a:rPr sz="14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==</a:t>
            </a:r>
            <a:r>
              <a:rPr sz="14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True:</a:t>
            </a:r>
            <a:endParaRPr sz="1400">
              <a:latin typeface="Times New Roman"/>
              <a:cs typeface="Times New Roman"/>
            </a:endParaRPr>
          </a:p>
          <a:p>
            <a:pPr marL="772795" lvl="1" indent="-301625">
              <a:lnSpc>
                <a:spcPct val="100000"/>
              </a:lnSpc>
              <a:spcBef>
                <a:spcPts val="690"/>
              </a:spcBef>
              <a:buClr>
                <a:srgbClr val="353535"/>
              </a:buClr>
              <a:buFont typeface="Lucida Sans Unicode"/>
              <a:buChar char="□"/>
              <a:tabLst>
                <a:tab pos="772795" algn="l"/>
                <a:tab pos="773430" algn="l"/>
              </a:tabLst>
            </a:pPr>
            <a:r>
              <a:rPr sz="1250" spc="-5" dirty="0">
                <a:solidFill>
                  <a:srgbClr val="3E3E3E"/>
                </a:solidFill>
                <a:latin typeface="Times New Roman"/>
                <a:cs typeface="Times New Roman"/>
              </a:rPr>
              <a:t>print("Value</a:t>
            </a:r>
            <a:r>
              <a:rPr sz="125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3E3E3E"/>
                </a:solidFill>
                <a:latin typeface="Times New Roman"/>
                <a:cs typeface="Times New Roman"/>
              </a:rPr>
              <a:t>is</a:t>
            </a:r>
            <a:r>
              <a:rPr sz="125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3E3E3E"/>
                </a:solidFill>
                <a:latin typeface="Times New Roman"/>
                <a:cs typeface="Times New Roman"/>
              </a:rPr>
              <a:t>True")</a:t>
            </a:r>
            <a:r>
              <a:rPr sz="125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250" spc="-5" dirty="0">
                <a:solidFill>
                  <a:srgbClr val="3E3E3E"/>
                </a:solidFill>
                <a:latin typeface="Times New Roman"/>
                <a:cs typeface="Times New Roman"/>
              </a:rPr>
              <a:t>#</a:t>
            </a:r>
            <a:r>
              <a:rPr sz="125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3E3E3E"/>
                </a:solidFill>
                <a:latin typeface="Times New Roman"/>
                <a:cs typeface="Times New Roman"/>
              </a:rPr>
              <a:t>Statement</a:t>
            </a:r>
            <a:r>
              <a:rPr sz="125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250" spc="-5" dirty="0">
                <a:solidFill>
                  <a:srgbClr val="3E3E3E"/>
                </a:solidFill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  <a:p>
            <a:pPr marL="372745" indent="-360680">
              <a:lnSpc>
                <a:spcPct val="100000"/>
              </a:lnSpc>
              <a:spcBef>
                <a:spcPts val="660"/>
              </a:spcBef>
              <a:buClr>
                <a:srgbClr val="353535"/>
              </a:buClr>
              <a:buFont typeface="Lucida Sans Unicode"/>
              <a:buChar char="□"/>
              <a:tabLst>
                <a:tab pos="372745" algn="l"/>
                <a:tab pos="373380" algn="l"/>
              </a:tabLst>
            </a:pP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print("Value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is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False")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 #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Statement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 2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353535"/>
              </a:buClr>
              <a:buFont typeface="Lucida Sans Unicode"/>
              <a:buChar char="□"/>
            </a:pPr>
            <a:endParaRPr sz="1900">
              <a:latin typeface="Times New Roman"/>
              <a:cs typeface="Times New Roman"/>
            </a:endParaRPr>
          </a:p>
          <a:p>
            <a:pPr marL="372745" marR="158115" indent="-360680">
              <a:lnSpc>
                <a:spcPct val="79700"/>
              </a:lnSpc>
              <a:spcBef>
                <a:spcPts val="1155"/>
              </a:spcBef>
              <a:buClr>
                <a:srgbClr val="353535"/>
              </a:buClr>
              <a:buFont typeface="Lucida Sans Unicode"/>
              <a:buChar char="□"/>
              <a:tabLst>
                <a:tab pos="372745" algn="l"/>
                <a:tab pos="373380" algn="l"/>
              </a:tabLst>
            </a:pP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In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above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code,</a:t>
            </a:r>
            <a:r>
              <a:rPr sz="1400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variable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Val</a:t>
            </a:r>
            <a:r>
              <a:rPr sz="1400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has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boolean</a:t>
            </a:r>
            <a:r>
              <a:rPr sz="1400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value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False,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and</a:t>
            </a:r>
            <a:r>
              <a:rPr sz="1400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hence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condition</a:t>
            </a:r>
            <a:r>
              <a:rPr sz="1400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is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not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satisfied.</a:t>
            </a:r>
            <a:r>
              <a:rPr sz="1400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Since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condition</a:t>
            </a:r>
            <a:r>
              <a:rPr sz="1400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is </a:t>
            </a:r>
            <a:r>
              <a:rPr sz="1400" spc="-3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not</a:t>
            </a:r>
            <a:r>
              <a:rPr sz="14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satisfied,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it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skips</a:t>
            </a:r>
            <a:r>
              <a:rPr sz="14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If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statement,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and</a:t>
            </a:r>
            <a:r>
              <a:rPr sz="14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instead,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next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statement</a:t>
            </a:r>
            <a:r>
              <a:rPr sz="14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is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executed.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Thus</a:t>
            </a:r>
            <a:r>
              <a:rPr sz="14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output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4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above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code</a:t>
            </a:r>
            <a:r>
              <a:rPr sz="14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is:</a:t>
            </a:r>
            <a:endParaRPr sz="1400">
              <a:latin typeface="Times New Roman"/>
              <a:cs typeface="Times New Roman"/>
            </a:endParaRPr>
          </a:p>
          <a:p>
            <a:pPr marL="372745" indent="-360680">
              <a:lnSpc>
                <a:spcPct val="100000"/>
              </a:lnSpc>
              <a:spcBef>
                <a:spcPts val="660"/>
              </a:spcBef>
              <a:buClr>
                <a:srgbClr val="353535"/>
              </a:buClr>
              <a:buFont typeface="Lucida Sans Unicode"/>
              <a:buChar char="□"/>
              <a:tabLst>
                <a:tab pos="372745" algn="l"/>
                <a:tab pos="373380" algn="l"/>
              </a:tabLst>
            </a:pP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Value</a:t>
            </a:r>
            <a:r>
              <a:rPr sz="14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is</a:t>
            </a:r>
            <a:r>
              <a:rPr sz="14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False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3282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168DBA"/>
                </a:solidFill>
                <a:latin typeface="Times New Roman"/>
                <a:cs typeface="Times New Roman"/>
              </a:rPr>
              <a:t>Else-if</a:t>
            </a:r>
            <a:r>
              <a:rPr sz="3600" spc="-9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statements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354" y="2127910"/>
            <a:ext cx="8717915" cy="322897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78460" marR="5080" indent="-366395">
              <a:lnSpc>
                <a:spcPts val="1939"/>
              </a:lnSpc>
              <a:spcBef>
                <a:spcPts val="345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simple if statement, tells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us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that if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condition is true it will execute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 block of </a:t>
            </a:r>
            <a:r>
              <a:rPr sz="18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statements, and if the condition is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false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it won’t. But what if we want some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other block of </a:t>
            </a:r>
            <a:r>
              <a:rPr sz="18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code to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be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executed if the condition is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false.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Here comes the else statement. We can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use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else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statement with if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statement to execute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block of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code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when the condition is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77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false.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general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Syntax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for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If-Else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statement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is: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785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if</a:t>
            </a:r>
            <a:r>
              <a:rPr sz="1800" spc="-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(Condition/Boolean):</a:t>
            </a:r>
            <a:endParaRPr sz="1800">
              <a:latin typeface="Times New Roman"/>
              <a:cs typeface="Times New Roman"/>
            </a:endParaRPr>
          </a:p>
          <a:p>
            <a:pPr marL="778510" lvl="1" indent="-306705">
              <a:lnSpc>
                <a:spcPct val="100000"/>
              </a:lnSpc>
              <a:spcBef>
                <a:spcPts val="810"/>
              </a:spcBef>
              <a:buClr>
                <a:srgbClr val="353535"/>
              </a:buClr>
              <a:buFont typeface="Lucida Sans Unicode"/>
              <a:buChar char="□"/>
              <a:tabLst>
                <a:tab pos="777875" algn="l"/>
                <a:tab pos="779145" algn="l"/>
              </a:tabLst>
            </a:pP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&lt;Code</a:t>
            </a:r>
            <a:r>
              <a:rPr sz="16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block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 to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be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 executed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in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case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condition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is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True&gt;</a:t>
            </a:r>
            <a:endParaRPr sz="16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78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else:</a:t>
            </a:r>
            <a:endParaRPr sz="1800">
              <a:latin typeface="Times New Roman"/>
              <a:cs typeface="Times New Roman"/>
            </a:endParaRPr>
          </a:p>
          <a:p>
            <a:pPr marL="778510" lvl="1" indent="-306705">
              <a:lnSpc>
                <a:spcPct val="100000"/>
              </a:lnSpc>
              <a:spcBef>
                <a:spcPts val="810"/>
              </a:spcBef>
              <a:buClr>
                <a:srgbClr val="353535"/>
              </a:buClr>
              <a:buFont typeface="Lucida Sans Unicode"/>
              <a:buChar char="□"/>
              <a:tabLst>
                <a:tab pos="777875" algn="l"/>
                <a:tab pos="779145" algn="l"/>
              </a:tabLst>
            </a:pP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&lt;Code</a:t>
            </a:r>
            <a:r>
              <a:rPr sz="16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block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 to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be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 executed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in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case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condition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is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False&gt;</a:t>
            </a:r>
            <a:endParaRPr sz="16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785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***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Keep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mind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indentation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levels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for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various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code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blocks.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70510">
              <a:lnSpc>
                <a:spcPct val="100000"/>
              </a:lnSpc>
              <a:spcBef>
                <a:spcPts val="140"/>
              </a:spcBef>
            </a:pPr>
            <a:r>
              <a:rPr spc="10" dirty="0"/>
              <a:t>Distinguishing</a:t>
            </a:r>
            <a:r>
              <a:rPr dirty="0"/>
              <a:t> </a:t>
            </a:r>
            <a:r>
              <a:rPr spc="15" dirty="0"/>
              <a:t>between</a:t>
            </a:r>
            <a:r>
              <a:rPr spc="5" dirty="0"/>
              <a:t> </a:t>
            </a:r>
            <a:r>
              <a:rPr spc="15" dirty="0"/>
              <a:t>Odd</a:t>
            </a:r>
            <a:r>
              <a:rPr spc="-5" dirty="0"/>
              <a:t> </a:t>
            </a:r>
            <a:r>
              <a:rPr spc="20" dirty="0"/>
              <a:t>and</a:t>
            </a:r>
            <a:r>
              <a:rPr spc="10" dirty="0"/>
              <a:t> Even</a:t>
            </a:r>
            <a:r>
              <a:rPr dirty="0"/>
              <a:t> </a:t>
            </a:r>
            <a:r>
              <a:rPr spc="15" dirty="0"/>
              <a:t>numbers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46433" y="1276003"/>
            <a:ext cx="9848850" cy="2251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7825" algn="l"/>
              </a:tabLst>
            </a:pPr>
            <a:r>
              <a:rPr sz="1800" b="1" spc="-10" dirty="0">
                <a:solidFill>
                  <a:srgbClr val="353535"/>
                </a:solidFill>
                <a:latin typeface="Arial"/>
                <a:cs typeface="Arial"/>
              </a:rPr>
              <a:t>□	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Problem</a:t>
            </a:r>
            <a:r>
              <a:rPr sz="1800" b="1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Statement:</a:t>
            </a:r>
            <a:r>
              <a:rPr sz="1800" b="1" spc="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Times New Roman"/>
                <a:cs typeface="Times New Roman"/>
              </a:rPr>
              <a:t>Given</a:t>
            </a:r>
            <a:r>
              <a:rPr sz="20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E3E"/>
                </a:solidFill>
                <a:latin typeface="Times New Roman"/>
                <a:cs typeface="Times New Roman"/>
              </a:rPr>
              <a:t>number,</a:t>
            </a:r>
            <a:r>
              <a:rPr sz="20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E3E"/>
                </a:solidFill>
                <a:latin typeface="Times New Roman"/>
                <a:cs typeface="Times New Roman"/>
              </a:rPr>
              <a:t>print</a:t>
            </a:r>
            <a:r>
              <a:rPr sz="2000" spc="-5" dirty="0">
                <a:solidFill>
                  <a:srgbClr val="3E3E3E"/>
                </a:solidFill>
                <a:latin typeface="Times New Roman"/>
                <a:cs typeface="Times New Roman"/>
              </a:rPr>
              <a:t> whether</a:t>
            </a:r>
            <a:r>
              <a:rPr sz="20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Times New Roman"/>
                <a:cs typeface="Times New Roman"/>
              </a:rPr>
              <a:t>it</a:t>
            </a:r>
            <a:r>
              <a:rPr sz="20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Times New Roman"/>
                <a:cs typeface="Times New Roman"/>
              </a:rPr>
              <a:t>is</a:t>
            </a:r>
            <a:r>
              <a:rPr sz="20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E3E"/>
                </a:solidFill>
                <a:latin typeface="Times New Roman"/>
                <a:cs typeface="Times New Roman"/>
              </a:rPr>
              <a:t>odd</a:t>
            </a:r>
            <a:r>
              <a:rPr sz="20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E3E3E"/>
                </a:solidFill>
                <a:latin typeface="Times New Roman"/>
                <a:cs typeface="Times New Roman"/>
              </a:rPr>
              <a:t>or</a:t>
            </a:r>
            <a:r>
              <a:rPr sz="2000" spc="-5" dirty="0">
                <a:solidFill>
                  <a:srgbClr val="3E3E3E"/>
                </a:solidFill>
                <a:latin typeface="Times New Roman"/>
                <a:cs typeface="Times New Roman"/>
              </a:rPr>
              <a:t> even.</a:t>
            </a:r>
            <a:endParaRPr sz="2000">
              <a:latin typeface="Times New Roman"/>
              <a:cs typeface="Times New Roman"/>
            </a:endParaRPr>
          </a:p>
          <a:p>
            <a:pPr marL="378460" marR="508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Approach: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In order fora number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be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even, it must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be divisible by 2.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Which means that the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remainder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upon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dividing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the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number by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2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must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be 0.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Thus,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order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to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distinguish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between odd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and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even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numbers,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we can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use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this condition. The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numbers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which leave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 remainder 0 on division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with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2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will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be </a:t>
            </a:r>
            <a:r>
              <a:rPr sz="18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categorized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as even, else the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number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is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odd.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This can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be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written in Python as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follows:-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378460" marR="42545">
              <a:lnSpc>
                <a:spcPct val="100000"/>
              </a:lnSpc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Since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23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is an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odd number,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doesn’t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satisfy the</a:t>
            </a:r>
            <a:r>
              <a:rPr sz="1800" spc="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if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condition, and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hence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it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goes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</a:t>
            </a:r>
            <a:r>
              <a:rPr sz="1800" spc="4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else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and executes</a:t>
            </a:r>
            <a:r>
              <a:rPr sz="1800" spc="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command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9127" y="3585993"/>
            <a:ext cx="5168265" cy="2425065"/>
          </a:xfrm>
          <a:prstGeom prst="rect">
            <a:avLst/>
          </a:prstGeom>
          <a:solidFill>
            <a:srgbClr val="353535"/>
          </a:solidFill>
          <a:ln w="15874">
            <a:solidFill>
              <a:srgbClr val="262626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num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8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If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num%2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==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0:</a:t>
            </a:r>
            <a:endParaRPr sz="1800">
              <a:latin typeface="Times New Roman"/>
              <a:cs typeface="Times New Roman"/>
            </a:endParaRPr>
          </a:p>
          <a:p>
            <a:pPr marL="54292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print("Even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Number")</a:t>
            </a:r>
            <a:endParaRPr sz="18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else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54292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print("Odd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Number")</a:t>
            </a:r>
            <a:endParaRPr sz="1800">
              <a:latin typeface="Times New Roman"/>
              <a:cs typeface="Times New Roman"/>
            </a:endParaRPr>
          </a:p>
          <a:p>
            <a:pPr marL="85725" marR="2132965">
              <a:lnSpc>
                <a:spcPct val="100000"/>
              </a:lnSpc>
            </a:pPr>
            <a:r>
              <a:rPr sz="1800" spc="-5" dirty="0">
                <a:solidFill>
                  <a:srgbClr val="31B4E6"/>
                </a:solidFill>
                <a:latin typeface="Times New Roman"/>
                <a:cs typeface="Times New Roman"/>
              </a:rPr>
              <a:t>The</a:t>
            </a:r>
            <a:r>
              <a:rPr sz="1800" spc="-20" dirty="0">
                <a:solidFill>
                  <a:srgbClr val="31B4E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1B4E6"/>
                </a:solidFill>
                <a:latin typeface="Times New Roman"/>
                <a:cs typeface="Times New Roman"/>
              </a:rPr>
              <a:t>output</a:t>
            </a:r>
            <a:r>
              <a:rPr sz="1800" spc="-15" dirty="0">
                <a:solidFill>
                  <a:srgbClr val="31B4E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1B4E6"/>
                </a:solidFill>
                <a:latin typeface="Times New Roman"/>
                <a:cs typeface="Times New Roman"/>
              </a:rPr>
              <a:t>of</a:t>
            </a:r>
            <a:r>
              <a:rPr sz="1800" spc="-10" dirty="0">
                <a:solidFill>
                  <a:srgbClr val="31B4E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1B4E6"/>
                </a:solidFill>
                <a:latin typeface="Times New Roman"/>
                <a:cs typeface="Times New Roman"/>
              </a:rPr>
              <a:t>this</a:t>
            </a:r>
            <a:r>
              <a:rPr sz="1800" spc="-20" dirty="0">
                <a:solidFill>
                  <a:srgbClr val="31B4E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1B4E6"/>
                </a:solidFill>
                <a:latin typeface="Times New Roman"/>
                <a:cs typeface="Times New Roman"/>
              </a:rPr>
              <a:t>code</a:t>
            </a:r>
            <a:r>
              <a:rPr sz="1800" spc="-20" dirty="0">
                <a:solidFill>
                  <a:srgbClr val="31B4E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1B4E6"/>
                </a:solidFill>
                <a:latin typeface="Times New Roman"/>
                <a:cs typeface="Times New Roman"/>
              </a:rPr>
              <a:t>will</a:t>
            </a:r>
            <a:r>
              <a:rPr sz="1800" spc="-15" dirty="0">
                <a:solidFill>
                  <a:srgbClr val="31B4E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1B4E6"/>
                </a:solidFill>
                <a:latin typeface="Times New Roman"/>
                <a:cs typeface="Times New Roman"/>
              </a:rPr>
              <a:t>be:- </a:t>
            </a:r>
            <a:r>
              <a:rPr sz="1800" spc="-434" dirty="0">
                <a:solidFill>
                  <a:srgbClr val="31B4E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Odd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Number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51550" y="631221"/>
            <a:ext cx="4378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168DBA"/>
                </a:solidFill>
                <a:latin typeface="Times New Roman"/>
                <a:cs typeface="Times New Roman"/>
              </a:rPr>
              <a:t>If-Elif-Else</a:t>
            </a:r>
            <a:r>
              <a:rPr sz="3600" b="1" spc="-8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168DBA"/>
                </a:solidFill>
                <a:latin typeface="Times New Roman"/>
                <a:cs typeface="Times New Roman"/>
              </a:rPr>
              <a:t>statements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5706" y="1332436"/>
            <a:ext cx="97237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5080" indent="-366395">
              <a:lnSpc>
                <a:spcPct val="100000"/>
              </a:lnSpc>
              <a:spcBef>
                <a:spcPts val="100"/>
              </a:spcBef>
              <a:tabLst>
                <a:tab pos="377825" algn="l"/>
              </a:tabLst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Imagine a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situation in which if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condition is satisfied, we want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 particular block of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code to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be </a:t>
            </a:r>
            <a:r>
              <a:rPr sz="18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executed, and if some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other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condition is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fulfilled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we want some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other block of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code to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run.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However,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if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none of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conditions is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fulfilled,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we want some third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block of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code to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be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executed.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In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this case, we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use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an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if-elif-else</a:t>
            </a:r>
            <a:r>
              <a:rPr sz="1800" b="1" spc="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ladder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.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if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statements are executed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from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the top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down 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98074" y="2923308"/>
            <a:ext cx="6719570" cy="3394710"/>
          </a:xfrm>
          <a:prstGeom prst="rect">
            <a:avLst/>
          </a:prstGeom>
          <a:solidFill>
            <a:srgbClr val="353535"/>
          </a:solidFill>
          <a:ln w="15874">
            <a:solidFill>
              <a:srgbClr val="262626"/>
            </a:solidFill>
          </a:ln>
        </p:spPr>
        <p:txBody>
          <a:bodyPr vert="horz" wrap="square" lIns="0" tIns="17907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410"/>
              </a:spcBef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if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&lt;Condition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1&gt;:</a:t>
            </a:r>
            <a:endParaRPr sz="1800">
              <a:latin typeface="Times New Roman"/>
              <a:cs typeface="Times New Roman"/>
            </a:endParaRPr>
          </a:p>
          <a:p>
            <a:pPr marL="54292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&lt;Execute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code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block&gt;</a:t>
            </a:r>
            <a:endParaRPr sz="18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elif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&lt;Condition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2&gt;:</a:t>
            </a:r>
            <a:endParaRPr sz="1800">
              <a:latin typeface="Times New Roman"/>
              <a:cs typeface="Times New Roman"/>
            </a:endParaRPr>
          </a:p>
          <a:p>
            <a:pPr marL="54292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&lt;Execute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code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block&gt;</a:t>
            </a:r>
            <a:endParaRPr sz="18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elif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&lt;Condition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X&gt;:</a:t>
            </a:r>
            <a:endParaRPr sz="1800">
              <a:latin typeface="Times New Roman"/>
              <a:cs typeface="Times New Roman"/>
            </a:endParaRPr>
          </a:p>
          <a:p>
            <a:pPr marL="54292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&lt;Execute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code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block&gt;</a:t>
            </a:r>
            <a:endParaRPr sz="18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else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54292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&lt;Execute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code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block&gt;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52072" y="631221"/>
            <a:ext cx="9488805" cy="2442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168DBA"/>
                </a:solidFill>
                <a:latin typeface="Times New Roman"/>
                <a:cs typeface="Times New Roman"/>
              </a:rPr>
              <a:t>Finding</a:t>
            </a:r>
            <a:r>
              <a:rPr sz="3600" b="1" spc="-2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168DBA"/>
                </a:solidFill>
                <a:latin typeface="Times New Roman"/>
                <a:cs typeface="Times New Roman"/>
              </a:rPr>
              <a:t>the</a:t>
            </a:r>
            <a:r>
              <a:rPr sz="3600" b="1" spc="-10" dirty="0">
                <a:solidFill>
                  <a:srgbClr val="168DBA"/>
                </a:solidFill>
                <a:latin typeface="Times New Roman"/>
                <a:cs typeface="Times New Roman"/>
              </a:rPr>
              <a:t> largest</a:t>
            </a:r>
            <a:r>
              <a:rPr sz="3600" b="1" spc="-2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168DBA"/>
                </a:solidFill>
                <a:latin typeface="Times New Roman"/>
                <a:cs typeface="Times New Roman"/>
              </a:rPr>
              <a:t>among</a:t>
            </a:r>
            <a:r>
              <a:rPr sz="3600" b="1" spc="-1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168DBA"/>
                </a:solidFill>
                <a:latin typeface="Times New Roman"/>
                <a:cs typeface="Times New Roman"/>
              </a:rPr>
              <a:t>three</a:t>
            </a:r>
            <a:r>
              <a:rPr sz="3600" b="1" spc="-1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168DBA"/>
                </a:solidFill>
                <a:latin typeface="Times New Roman"/>
                <a:cs typeface="Times New Roman"/>
              </a:rPr>
              <a:t>numbers</a:t>
            </a:r>
            <a:endParaRPr sz="3600">
              <a:latin typeface="Times New Roman"/>
              <a:cs typeface="Times New Roman"/>
            </a:endParaRPr>
          </a:p>
          <a:p>
            <a:pPr marL="321945" marR="5080" indent="-309880">
              <a:lnSpc>
                <a:spcPct val="100000"/>
              </a:lnSpc>
              <a:spcBef>
                <a:spcPts val="1745"/>
              </a:spcBef>
              <a:buClr>
                <a:srgbClr val="353535"/>
              </a:buClr>
              <a:buFont typeface="Arial"/>
              <a:buChar char="▪"/>
              <a:tabLst>
                <a:tab pos="321945" algn="l"/>
                <a:tab pos="322580" algn="l"/>
              </a:tabLst>
            </a:pP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Problem</a:t>
            </a:r>
            <a:r>
              <a:rPr sz="1800" b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Statement:</a:t>
            </a:r>
            <a:r>
              <a:rPr sz="1800" b="1" spc="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Given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three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numbers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A,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and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C,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find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largest among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three and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</a:t>
            </a:r>
            <a:r>
              <a:rPr sz="1800" spc="11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it.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Approach: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Let A, B,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and C,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be 3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numbers.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We can construct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</a:t>
            </a:r>
            <a:r>
              <a:rPr sz="1800" spc="7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if-elif-else</a:t>
            </a:r>
            <a:r>
              <a:rPr sz="1800" b="1" spc="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ladder.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have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consider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following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conditions:</a:t>
            </a:r>
            <a:endParaRPr sz="1800">
              <a:latin typeface="Times New Roman"/>
              <a:cs typeface="Times New Roman"/>
            </a:endParaRPr>
          </a:p>
          <a:p>
            <a:pPr marL="436245">
              <a:lnSpc>
                <a:spcPct val="100000"/>
              </a:lnSpc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-If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greater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than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or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equal to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both B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and C,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then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is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largest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Number.</a:t>
            </a:r>
            <a:endParaRPr sz="1800">
              <a:latin typeface="Times New Roman"/>
              <a:cs typeface="Times New Roman"/>
            </a:endParaRPr>
          </a:p>
          <a:p>
            <a:pPr marL="436245">
              <a:lnSpc>
                <a:spcPct val="100000"/>
              </a:lnSpc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-If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greater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than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or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equal to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both A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and C,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then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is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largest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number.</a:t>
            </a:r>
            <a:endParaRPr sz="1800">
              <a:latin typeface="Times New Roman"/>
              <a:cs typeface="Times New Roman"/>
            </a:endParaRPr>
          </a:p>
          <a:p>
            <a:pPr marL="436245">
              <a:lnSpc>
                <a:spcPct val="100000"/>
              </a:lnSpc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-However,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if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none of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these conditions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is true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it means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that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C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is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largest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number.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47454" y="3491344"/>
            <a:ext cx="2951480" cy="2868295"/>
          </a:xfrm>
          <a:prstGeom prst="rect">
            <a:avLst/>
          </a:prstGeom>
          <a:solidFill>
            <a:srgbClr val="353535"/>
          </a:solidFill>
          <a:ln w="15874">
            <a:solidFill>
              <a:srgbClr val="262626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A,B,C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10,20,30</a:t>
            </a:r>
            <a:endParaRPr sz="1800">
              <a:latin typeface="Times New Roman"/>
              <a:cs typeface="Times New Roman"/>
            </a:endParaRPr>
          </a:p>
          <a:p>
            <a:pPr marL="542925" marR="906780" indent="-4572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if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A&gt;=B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A&gt;=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C: </a:t>
            </a:r>
            <a:r>
              <a:rPr sz="1800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print(A)</a:t>
            </a:r>
            <a:endParaRPr sz="1800">
              <a:latin typeface="Times New Roman"/>
              <a:cs typeface="Times New Roman"/>
            </a:endParaRPr>
          </a:p>
          <a:p>
            <a:pPr marL="542925" marR="812165" indent="-4572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elif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B&gt;=C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B&gt;=A: </a:t>
            </a:r>
            <a:r>
              <a:rPr sz="1800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print(B)</a:t>
            </a:r>
            <a:endParaRPr sz="18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else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54292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Print(C)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43067" y="310999"/>
            <a:ext cx="8733155" cy="209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Nested</a:t>
            </a:r>
            <a:r>
              <a:rPr sz="3600" spc="-5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Conditionals</a:t>
            </a:r>
            <a:endParaRPr sz="3600">
              <a:latin typeface="Times New Roman"/>
              <a:cs typeface="Times New Roman"/>
            </a:endParaRPr>
          </a:p>
          <a:p>
            <a:pPr marL="378460" marR="5080" indent="-366395">
              <a:lnSpc>
                <a:spcPct val="100000"/>
              </a:lnSpc>
              <a:spcBef>
                <a:spcPts val="3315"/>
              </a:spcBef>
              <a:tabLst>
                <a:tab pos="377825" algn="l"/>
              </a:tabLst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nested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if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</a:t>
            </a:r>
            <a:r>
              <a:rPr sz="18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if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statement that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present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code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block of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another</a:t>
            </a:r>
            <a:r>
              <a:rPr sz="1800" spc="6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if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statement.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 In </a:t>
            </a:r>
            <a:r>
              <a:rPr sz="18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other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words,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it means-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</a:t>
            </a:r>
            <a:r>
              <a:rPr sz="1800" spc="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if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statement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inside another</a:t>
            </a:r>
            <a:r>
              <a:rPr sz="1800" spc="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if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statement.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nested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conditional</a:t>
            </a:r>
            <a:r>
              <a:rPr sz="1800" spc="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will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be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executed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only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when the</a:t>
            </a:r>
            <a:endParaRPr sz="18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parent</a:t>
            </a:r>
            <a:r>
              <a:rPr sz="18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conditional</a:t>
            </a:r>
            <a:r>
              <a:rPr sz="18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is</a:t>
            </a:r>
            <a:r>
              <a:rPr sz="18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true.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6424" y="2545445"/>
            <a:ext cx="7820025" cy="4010024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26542" y="353779"/>
            <a:ext cx="9493250" cy="2362200"/>
          </a:xfrm>
          <a:prstGeom prst="rect">
            <a:avLst/>
          </a:prstGeom>
        </p:spPr>
        <p:txBody>
          <a:bodyPr vert="horz" wrap="square" lIns="0" tIns="290195" rIns="0" bIns="0" rtlCol="0">
            <a:spAutoFit/>
          </a:bodyPr>
          <a:lstStyle/>
          <a:p>
            <a:pPr marL="951865">
              <a:lnSpc>
                <a:spcPct val="100000"/>
              </a:lnSpc>
              <a:spcBef>
                <a:spcPts val="2285"/>
              </a:spcBef>
            </a:pPr>
            <a:r>
              <a:rPr sz="3600" spc="-10" dirty="0">
                <a:solidFill>
                  <a:srgbClr val="168DBA"/>
                </a:solidFill>
                <a:latin typeface="Times New Roman"/>
                <a:cs typeface="Times New Roman"/>
              </a:rPr>
              <a:t>While</a:t>
            </a:r>
            <a:r>
              <a:rPr sz="3600" spc="-5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Loop</a:t>
            </a:r>
            <a:endParaRPr sz="3600">
              <a:latin typeface="Times New Roman"/>
              <a:cs typeface="Times New Roman"/>
            </a:endParaRPr>
          </a:p>
          <a:p>
            <a:pPr marL="378460" marR="5080" indent="-366395">
              <a:lnSpc>
                <a:spcPct val="100000"/>
              </a:lnSpc>
              <a:spcBef>
                <a:spcPts val="1090"/>
              </a:spcBef>
              <a:tabLst>
                <a:tab pos="377825" algn="l"/>
              </a:tabLst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while loop continues to execute the code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repeatedly,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as long as the expression is True.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In other </a:t>
            </a:r>
            <a:r>
              <a:rPr sz="18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words,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while loop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iterates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over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block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code.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In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Python,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body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 a</a:t>
            </a:r>
            <a:r>
              <a:rPr sz="1800" spc="7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while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loop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determined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by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the indentation.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It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starts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with indentation and ends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at the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first unindented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line.</a:t>
            </a:r>
            <a:endParaRPr sz="1800">
              <a:latin typeface="Times New Roman"/>
              <a:cs typeface="Times New Roman"/>
            </a:endParaRPr>
          </a:p>
          <a:p>
            <a:pPr marL="378460" marR="162560">
              <a:lnSpc>
                <a:spcPct val="100000"/>
              </a:lnSpc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most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important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part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 a</a:t>
            </a:r>
            <a:r>
              <a:rPr sz="1800" spc="4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while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loop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is the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looping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variable.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This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looping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variable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controls the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flow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iterations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9457" y="3426666"/>
            <a:ext cx="9385154" cy="207358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4232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168DBA"/>
                </a:solidFill>
                <a:latin typeface="Times New Roman"/>
                <a:cs typeface="Times New Roman"/>
              </a:rPr>
              <a:t>Components</a:t>
            </a:r>
            <a:r>
              <a:rPr sz="3600" spc="-5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168DBA"/>
                </a:solidFill>
                <a:latin typeface="Times New Roman"/>
                <a:cs typeface="Times New Roman"/>
              </a:rPr>
              <a:t>of</a:t>
            </a:r>
            <a:r>
              <a:rPr sz="3600" spc="-4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Python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354" y="2005838"/>
            <a:ext cx="5345430" cy="313245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23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Functions</a:t>
            </a:r>
            <a:endParaRPr sz="1800">
              <a:latin typeface="Times New Roman"/>
              <a:cs typeface="Times New Roman"/>
            </a:endParaRPr>
          </a:p>
          <a:p>
            <a:pPr marL="778510" lvl="1" indent="-306705">
              <a:lnSpc>
                <a:spcPct val="100000"/>
              </a:lnSpc>
              <a:spcBef>
                <a:spcPts val="1010"/>
              </a:spcBef>
              <a:buClr>
                <a:srgbClr val="353535"/>
              </a:buClr>
              <a:buFont typeface="Lucida Sans Unicode"/>
              <a:buChar char="□"/>
              <a:tabLst>
                <a:tab pos="777875" algn="l"/>
                <a:tab pos="779145" algn="l"/>
              </a:tabLst>
            </a:pP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Collections</a:t>
            </a:r>
            <a:r>
              <a:rPr sz="16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6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Statements</a:t>
            </a:r>
            <a:r>
              <a:rPr sz="16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,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May</a:t>
            </a:r>
            <a:r>
              <a:rPr sz="16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return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6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value,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reusable</a:t>
            </a:r>
            <a:endParaRPr sz="16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995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Classes</a:t>
            </a:r>
            <a:endParaRPr sz="1800">
              <a:latin typeface="Times New Roman"/>
              <a:cs typeface="Times New Roman"/>
            </a:endParaRPr>
          </a:p>
          <a:p>
            <a:pPr marL="778510" lvl="1" indent="-306705">
              <a:lnSpc>
                <a:spcPct val="100000"/>
              </a:lnSpc>
              <a:spcBef>
                <a:spcPts val="1005"/>
              </a:spcBef>
              <a:buClr>
                <a:srgbClr val="353535"/>
              </a:buClr>
              <a:buFont typeface="Lucida Sans Unicode"/>
              <a:buChar char="□"/>
              <a:tabLst>
                <a:tab pos="777875" algn="l"/>
                <a:tab pos="779145" algn="l"/>
              </a:tabLst>
            </a:pP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Abstract</a:t>
            </a:r>
            <a:r>
              <a:rPr sz="16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data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type,</a:t>
            </a:r>
            <a:r>
              <a:rPr sz="16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Blue</a:t>
            </a:r>
            <a:r>
              <a:rPr sz="16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print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an</a:t>
            </a:r>
            <a:r>
              <a:rPr sz="16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object</a:t>
            </a:r>
            <a:endParaRPr sz="16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99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Modules</a:t>
            </a:r>
            <a:endParaRPr sz="1800">
              <a:latin typeface="Times New Roman"/>
              <a:cs typeface="Times New Roman"/>
            </a:endParaRPr>
          </a:p>
          <a:p>
            <a:pPr marL="778510" lvl="1" indent="-306705">
              <a:lnSpc>
                <a:spcPct val="100000"/>
              </a:lnSpc>
              <a:spcBef>
                <a:spcPts val="1010"/>
              </a:spcBef>
              <a:buClr>
                <a:srgbClr val="353535"/>
              </a:buClr>
              <a:buFont typeface="Lucida Sans Unicode"/>
              <a:buChar char="□"/>
              <a:tabLst>
                <a:tab pos="777875" algn="l"/>
                <a:tab pos="779145" algn="l"/>
              </a:tabLst>
            </a:pP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Group</a:t>
            </a:r>
            <a:r>
              <a:rPr sz="16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6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Related</a:t>
            </a:r>
            <a:r>
              <a:rPr sz="16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Classes</a:t>
            </a:r>
            <a:r>
              <a:rPr sz="16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and</a:t>
            </a:r>
            <a:r>
              <a:rPr sz="16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Functions</a:t>
            </a:r>
            <a:endParaRPr sz="16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99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Packages</a:t>
            </a:r>
            <a:endParaRPr sz="1800">
              <a:latin typeface="Times New Roman"/>
              <a:cs typeface="Times New Roman"/>
            </a:endParaRPr>
          </a:p>
          <a:p>
            <a:pPr marL="778510" lvl="1" indent="-306705">
              <a:lnSpc>
                <a:spcPct val="100000"/>
              </a:lnSpc>
              <a:spcBef>
                <a:spcPts val="1010"/>
              </a:spcBef>
              <a:buClr>
                <a:srgbClr val="353535"/>
              </a:buClr>
              <a:buFont typeface="Lucida Sans Unicode"/>
              <a:buChar char="□"/>
              <a:tabLst>
                <a:tab pos="777875" algn="l"/>
                <a:tab pos="779145" algn="l"/>
              </a:tabLst>
            </a:pP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Group</a:t>
            </a:r>
            <a:r>
              <a:rPr sz="16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6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related</a:t>
            </a:r>
            <a:r>
              <a:rPr sz="16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Modules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39354" y="631221"/>
            <a:ext cx="7948930" cy="4452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Example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20"/>
              </a:spcBef>
              <a:tabLst>
                <a:tab pos="377825" algn="l"/>
              </a:tabLst>
            </a:pPr>
            <a:r>
              <a:rPr sz="1800" b="1" spc="-10" dirty="0">
                <a:solidFill>
                  <a:srgbClr val="353535"/>
                </a:solidFill>
                <a:latin typeface="Arial"/>
                <a:cs typeface="Arial"/>
              </a:rPr>
              <a:t>□	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Problem</a:t>
            </a:r>
            <a:r>
              <a:rPr sz="1800" b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Statement:</a:t>
            </a:r>
            <a:r>
              <a:rPr sz="1800" b="1" spc="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Given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Integer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n,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Find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Sum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first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Natural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numbers.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</a:t>
            </a:r>
            <a:endParaRPr sz="1800">
              <a:latin typeface="Lucida Sans Unicode"/>
              <a:cs typeface="Lucida Sans Unicode"/>
            </a:endParaRPr>
          </a:p>
          <a:p>
            <a:pPr marL="378460">
              <a:lnSpc>
                <a:spcPct val="100000"/>
              </a:lnSpc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</a:t>
            </a:r>
            <a:r>
              <a:rPr sz="18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sum</a:t>
            </a:r>
            <a:r>
              <a:rPr sz="18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i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1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E3E3E"/>
                </a:solidFill>
                <a:latin typeface="Times New Roman"/>
                <a:cs typeface="Times New Roman"/>
              </a:rPr>
              <a:t>#Initialising</a:t>
            </a:r>
            <a:r>
              <a:rPr sz="180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 the</a:t>
            </a:r>
            <a:r>
              <a:rPr sz="1800" i="1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looping</a:t>
            </a:r>
            <a:r>
              <a:rPr sz="1800" i="1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variable</a:t>
            </a:r>
            <a:r>
              <a:rPr sz="1800" i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to</a:t>
            </a:r>
            <a:r>
              <a:rPr sz="1800" i="1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E3E3E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</a:pP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while</a:t>
            </a:r>
            <a:r>
              <a:rPr sz="1800" b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(i&lt;=n):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E3E3E"/>
                </a:solidFill>
                <a:latin typeface="Times New Roman"/>
                <a:cs typeface="Times New Roman"/>
              </a:rPr>
              <a:t>#The</a:t>
            </a:r>
            <a:r>
              <a:rPr sz="180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 loop</a:t>
            </a:r>
            <a:r>
              <a:rPr sz="1800" i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will</a:t>
            </a:r>
            <a:r>
              <a:rPr sz="1800" i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continue</a:t>
            </a:r>
            <a:r>
              <a:rPr sz="1800" i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till</a:t>
            </a:r>
            <a:r>
              <a:rPr sz="1800" i="1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i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value</a:t>
            </a:r>
            <a:r>
              <a:rPr sz="1800" i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80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 i&lt;number</a:t>
            </a:r>
            <a:endParaRPr sz="1800">
              <a:latin typeface="Times New Roman"/>
              <a:cs typeface="Times New Roman"/>
            </a:endParaRPr>
          </a:p>
          <a:p>
            <a:pPr marL="949960">
              <a:lnSpc>
                <a:spcPct val="100000"/>
              </a:lnSpc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sum</a:t>
            </a:r>
            <a:r>
              <a:rPr sz="18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sum</a:t>
            </a:r>
            <a:r>
              <a:rPr sz="18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+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  <a:p>
            <a:pPr marL="949960">
              <a:lnSpc>
                <a:spcPct val="100000"/>
              </a:lnSpc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i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i+1</a:t>
            </a:r>
            <a:r>
              <a:rPr sz="18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E3E3E"/>
                </a:solidFill>
                <a:latin typeface="Times New Roman"/>
                <a:cs typeface="Times New Roman"/>
              </a:rPr>
              <a:t>#Value</a:t>
            </a:r>
            <a:r>
              <a:rPr sz="180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80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E3E3E"/>
                </a:solidFill>
                <a:latin typeface="Times New Roman"/>
                <a:cs typeface="Times New Roman"/>
              </a:rPr>
              <a:t>i</a:t>
            </a:r>
            <a:r>
              <a:rPr sz="1800" i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is</a:t>
            </a:r>
            <a:r>
              <a:rPr sz="1800" i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E3E3E"/>
                </a:solidFill>
                <a:latin typeface="Times New Roman"/>
                <a:cs typeface="Times New Roman"/>
              </a:rPr>
              <a:t>updated</a:t>
            </a:r>
            <a:r>
              <a:rPr sz="180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E3E3E"/>
                </a:solidFill>
                <a:latin typeface="Times New Roman"/>
                <a:cs typeface="Times New Roman"/>
              </a:rPr>
              <a:t>at</a:t>
            </a:r>
            <a:r>
              <a:rPr sz="180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 the</a:t>
            </a:r>
            <a:r>
              <a:rPr sz="1800" i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end</a:t>
            </a:r>
            <a:r>
              <a:rPr sz="1800" i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80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 every</a:t>
            </a:r>
            <a:r>
              <a:rPr sz="1800" i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iteration</a:t>
            </a:r>
            <a:endParaRPr sz="18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print(sum)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</a:t>
            </a:r>
            <a:endParaRPr sz="1800">
              <a:latin typeface="Lucida Sans Unicode"/>
              <a:cs typeface="Lucida Sans Unicode"/>
            </a:endParaRPr>
          </a:p>
          <a:p>
            <a:pPr marL="378460" marR="5622290">
              <a:lnSpc>
                <a:spcPct val="100000"/>
              </a:lnSpc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We</a:t>
            </a:r>
            <a:r>
              <a:rPr sz="18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get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output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as: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168DBA"/>
                </a:solidFill>
                <a:latin typeface="Times New Roman"/>
                <a:cs typeface="Times New Roman"/>
              </a:rPr>
              <a:t>Break,</a:t>
            </a:r>
            <a:r>
              <a:rPr sz="3600" spc="-4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168DBA"/>
                </a:solidFill>
                <a:latin typeface="Times New Roman"/>
                <a:cs typeface="Times New Roman"/>
              </a:rPr>
              <a:t>continue</a:t>
            </a:r>
            <a:r>
              <a:rPr sz="3600" spc="-3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168DBA"/>
                </a:solidFill>
                <a:latin typeface="Times New Roman"/>
                <a:cs typeface="Times New Roman"/>
              </a:rPr>
              <a:t>&amp;</a:t>
            </a:r>
            <a:r>
              <a:rPr sz="3600" spc="-3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168DBA"/>
                </a:solidFill>
                <a:latin typeface="Times New Roman"/>
                <a:cs typeface="Times New Roman"/>
              </a:rPr>
              <a:t>pass: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5102" y="2461846"/>
            <a:ext cx="2011680" cy="2082164"/>
          </a:xfrm>
          <a:prstGeom prst="rect">
            <a:avLst/>
          </a:prstGeom>
          <a:solidFill>
            <a:srgbClr val="353535"/>
          </a:solidFill>
          <a:ln w="15874">
            <a:solidFill>
              <a:srgbClr val="262626"/>
            </a:solidFill>
          </a:ln>
        </p:spPr>
        <p:txBody>
          <a:bodyPr vert="horz" wrap="square" lIns="0" tIns="20891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645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200025" marR="869950" indent="-1143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while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6: </a:t>
            </a:r>
            <a:r>
              <a:rPr sz="1800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print(i)</a:t>
            </a:r>
            <a:endParaRPr sz="1800">
              <a:latin typeface="Times New Roman"/>
              <a:cs typeface="Times New Roman"/>
            </a:endParaRPr>
          </a:p>
          <a:p>
            <a:pPr marL="371475" marR="995680" indent="-17145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if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==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3: </a:t>
            </a:r>
            <a:r>
              <a:rPr sz="1800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break</a:t>
            </a:r>
            <a:endParaRPr sz="1800">
              <a:latin typeface="Times New Roman"/>
              <a:cs typeface="Times New Roman"/>
            </a:endParaRPr>
          </a:p>
          <a:p>
            <a:pPr marL="20002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+=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08953" y="2461846"/>
            <a:ext cx="2040255" cy="2082164"/>
          </a:xfrm>
          <a:prstGeom prst="rect">
            <a:avLst/>
          </a:prstGeom>
          <a:solidFill>
            <a:srgbClr val="353535"/>
          </a:solidFill>
          <a:ln w="15874">
            <a:solidFill>
              <a:srgbClr val="262626"/>
            </a:solidFill>
          </a:ln>
        </p:spPr>
        <p:txBody>
          <a:bodyPr vert="horz" wrap="square" lIns="0" tIns="20891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645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  <a:p>
            <a:pPr marL="256540" marR="897890" indent="-17145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while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6: </a:t>
            </a:r>
            <a:r>
              <a:rPr sz="1800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+=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256540" marR="87503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if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==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3: 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continue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print(i)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7557" y="1930187"/>
            <a:ext cx="2318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Exit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loop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when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98132" y="1948331"/>
            <a:ext cx="34563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Continue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next</a:t>
            </a:r>
            <a:r>
              <a:rPr sz="1800" spc="-5" dirty="0">
                <a:latin typeface="Times New Roman"/>
                <a:cs typeface="Times New Roman"/>
              </a:rPr>
              <a:t> iteration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06484" y="2461846"/>
            <a:ext cx="3202940" cy="2496820"/>
          </a:xfrm>
          <a:prstGeom prst="rect">
            <a:avLst/>
          </a:prstGeom>
          <a:solidFill>
            <a:srgbClr val="353535"/>
          </a:solidFill>
          <a:ln w="15874">
            <a:solidFill>
              <a:srgbClr val="262626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n=2</a:t>
            </a:r>
            <a:endParaRPr sz="18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if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n==2:</a:t>
            </a:r>
            <a:endParaRPr sz="1800">
              <a:latin typeface="Times New Roman"/>
              <a:cs typeface="Times New Roman"/>
            </a:endParaRPr>
          </a:p>
          <a:p>
            <a:pPr marL="542925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pass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E733BE"/>
                </a:solidFill>
                <a:latin typeface="Times New Roman"/>
                <a:cs typeface="Times New Roman"/>
              </a:rPr>
              <a:t>#Pass</a:t>
            </a:r>
            <a:r>
              <a:rPr sz="1800" i="1" spc="-30" dirty="0">
                <a:solidFill>
                  <a:srgbClr val="E733BE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E733BE"/>
                </a:solidFill>
                <a:latin typeface="Times New Roman"/>
                <a:cs typeface="Times New Roman"/>
              </a:rPr>
              <a:t>statement:</a:t>
            </a:r>
            <a:endParaRPr sz="18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800" i="1" spc="-5" dirty="0">
                <a:solidFill>
                  <a:srgbClr val="E733BE"/>
                </a:solidFill>
                <a:latin typeface="Times New Roman"/>
                <a:cs typeface="Times New Roman"/>
              </a:rPr>
              <a:t>Nothing</a:t>
            </a:r>
            <a:r>
              <a:rPr sz="1800" i="1" spc="-35" dirty="0">
                <a:solidFill>
                  <a:srgbClr val="E733BE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E733BE"/>
                </a:solidFill>
                <a:latin typeface="Times New Roman"/>
                <a:cs typeface="Times New Roman"/>
              </a:rPr>
              <a:t>will</a:t>
            </a:r>
            <a:r>
              <a:rPr sz="1800" i="1" spc="-30" dirty="0">
                <a:solidFill>
                  <a:srgbClr val="E733BE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E733BE"/>
                </a:solidFill>
                <a:latin typeface="Times New Roman"/>
                <a:cs typeface="Times New Roman"/>
              </a:rPr>
              <a:t>happen</a:t>
            </a:r>
            <a:endParaRPr sz="18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else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542925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print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("Executed”)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29938" y="1921255"/>
            <a:ext cx="431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Pass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2149" y="4995270"/>
            <a:ext cx="70256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pass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null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statement.</a:t>
            </a:r>
            <a:endParaRPr sz="1800">
              <a:latin typeface="Times New Roman"/>
              <a:cs typeface="Times New Roman"/>
            </a:endParaRPr>
          </a:p>
          <a:p>
            <a:pPr marL="12700" marR="1012825">
              <a:lnSpc>
                <a:spcPct val="100000"/>
              </a:lnSpc>
              <a:buChar char="●"/>
              <a:tabLst>
                <a:tab pos="208279" algn="l"/>
              </a:tabLst>
            </a:pP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generally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placeholder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future</a:t>
            </a:r>
            <a:r>
              <a:rPr sz="1800" spc="-5" dirty="0">
                <a:latin typeface="Times New Roman"/>
                <a:cs typeface="Times New Roman"/>
              </a:rPr>
              <a:t> code,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you</a:t>
            </a:r>
            <a:r>
              <a:rPr sz="1800" spc="-5" dirty="0">
                <a:latin typeface="Times New Roman"/>
                <a:cs typeface="Times New Roman"/>
              </a:rPr>
              <a:t> cannot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leave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 space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blank 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it will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give 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compilation error.</a:t>
            </a:r>
            <a:endParaRPr sz="1800">
              <a:latin typeface="Times New Roman"/>
              <a:cs typeface="Times New Roman"/>
            </a:endParaRPr>
          </a:p>
          <a:p>
            <a:pPr marL="207645" indent="-195580">
              <a:lnSpc>
                <a:spcPct val="100000"/>
              </a:lnSpc>
              <a:buChar char="●"/>
              <a:tabLst>
                <a:tab pos="208279" algn="l"/>
              </a:tabLst>
            </a:pPr>
            <a:r>
              <a:rPr sz="1800" spc="-5" dirty="0">
                <a:latin typeface="Times New Roman"/>
                <a:cs typeface="Times New Roman"/>
              </a:rPr>
              <a:t>Sometimes,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pass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</a:t>
            </a:r>
            <a:r>
              <a:rPr sz="1800" spc="-5" dirty="0">
                <a:latin typeface="Times New Roman"/>
                <a:cs typeface="Times New Roman"/>
              </a:rPr>
              <a:t> when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user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does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</a:t>
            </a:r>
            <a:r>
              <a:rPr sz="1800" spc="-5" dirty="0">
                <a:latin typeface="Times New Roman"/>
                <a:cs typeface="Times New Roman"/>
              </a:rPr>
              <a:t> want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any code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execute.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3050"/>
            <a:ext cx="3150870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10" dirty="0">
                <a:solidFill>
                  <a:srgbClr val="168DBA"/>
                </a:solidFill>
                <a:latin typeface="Times New Roman"/>
                <a:cs typeface="Times New Roman"/>
              </a:rPr>
              <a:t>The</a:t>
            </a:r>
            <a:r>
              <a:rPr sz="3200" spc="-2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168DBA"/>
                </a:solidFill>
                <a:latin typeface="Times New Roman"/>
                <a:cs typeface="Times New Roman"/>
              </a:rPr>
              <a:t>else</a:t>
            </a:r>
            <a:r>
              <a:rPr sz="3200" spc="-2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200" spc="10" dirty="0">
                <a:solidFill>
                  <a:srgbClr val="168DBA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354" y="2149855"/>
            <a:ext cx="8468995" cy="314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5080" indent="-366395">
              <a:lnSpc>
                <a:spcPct val="100000"/>
              </a:lnSpc>
              <a:spcBef>
                <a:spcPts val="1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With the else statement we can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run a block of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code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once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when the condition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no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longer is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true: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Example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Print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message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once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condition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is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false: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77825" algn="l"/>
              </a:tabLst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i</a:t>
            </a:r>
            <a:r>
              <a:rPr sz="18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549910" marR="7033895" indent="-171450">
              <a:lnSpc>
                <a:spcPct val="100000"/>
              </a:lnSpc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while</a:t>
            </a:r>
            <a:r>
              <a:rPr sz="1800" spc="-4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i</a:t>
            </a:r>
            <a:r>
              <a:rPr sz="18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&lt;</a:t>
            </a:r>
            <a:r>
              <a:rPr sz="18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6: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print(i)</a:t>
            </a:r>
            <a:endParaRPr sz="1800">
              <a:latin typeface="Times New Roman"/>
              <a:cs typeface="Times New Roman"/>
            </a:endParaRPr>
          </a:p>
          <a:p>
            <a:pPr marL="549910">
              <a:lnSpc>
                <a:spcPct val="100000"/>
              </a:lnSpc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i</a:t>
            </a:r>
            <a:r>
              <a:rPr sz="18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+=</a:t>
            </a:r>
            <a:r>
              <a:rPr sz="18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else:</a:t>
            </a:r>
            <a:endParaRPr sz="1800">
              <a:latin typeface="Times New Roman"/>
              <a:cs typeface="Times New Roman"/>
            </a:endParaRPr>
          </a:p>
          <a:p>
            <a:pPr marL="492759">
              <a:lnSpc>
                <a:spcPct val="100000"/>
              </a:lnSpc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print("i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is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no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longer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less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than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6")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49425" y="633050"/>
            <a:ext cx="8188325" cy="10134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90"/>
              </a:spcBef>
            </a:pPr>
            <a:r>
              <a:rPr sz="3200" b="1" spc="15" dirty="0">
                <a:solidFill>
                  <a:srgbClr val="168DBA"/>
                </a:solidFill>
                <a:latin typeface="Times New Roman"/>
                <a:cs typeface="Times New Roman"/>
              </a:rPr>
              <a:t>Check </a:t>
            </a:r>
            <a:r>
              <a:rPr sz="3200" b="1" spc="10" dirty="0">
                <a:solidFill>
                  <a:srgbClr val="168DBA"/>
                </a:solidFill>
                <a:latin typeface="Times New Roman"/>
                <a:cs typeface="Times New Roman"/>
              </a:rPr>
              <a:t>Prime: </a:t>
            </a:r>
            <a:r>
              <a:rPr sz="3200" b="1" spc="15" dirty="0">
                <a:solidFill>
                  <a:srgbClr val="168DBA"/>
                </a:solidFill>
                <a:latin typeface="Times New Roman"/>
                <a:cs typeface="Times New Roman"/>
              </a:rPr>
              <a:t>Using </a:t>
            </a:r>
            <a:r>
              <a:rPr sz="3200" b="1" spc="20" dirty="0">
                <a:solidFill>
                  <a:srgbClr val="168DBA"/>
                </a:solidFill>
                <a:latin typeface="Times New Roman"/>
                <a:cs typeface="Times New Roman"/>
              </a:rPr>
              <a:t>While </a:t>
            </a:r>
            <a:r>
              <a:rPr sz="3200" b="1" spc="10" dirty="0">
                <a:solidFill>
                  <a:srgbClr val="168DBA"/>
                </a:solidFill>
                <a:latin typeface="Times New Roman"/>
                <a:cs typeface="Times New Roman"/>
              </a:rPr>
              <a:t>Loop </a:t>
            </a:r>
            <a:r>
              <a:rPr sz="3200" b="1" spc="20" dirty="0">
                <a:solidFill>
                  <a:srgbClr val="168DBA"/>
                </a:solidFill>
                <a:latin typeface="Times New Roman"/>
                <a:cs typeface="Times New Roman"/>
              </a:rPr>
              <a:t>and </a:t>
            </a:r>
            <a:r>
              <a:rPr sz="3200" b="1" spc="15" dirty="0">
                <a:solidFill>
                  <a:srgbClr val="168DBA"/>
                </a:solidFill>
                <a:latin typeface="Times New Roman"/>
                <a:cs typeface="Times New Roman"/>
              </a:rPr>
              <a:t>Nested </a:t>
            </a:r>
            <a:r>
              <a:rPr sz="3200" b="1" spc="5" dirty="0">
                <a:solidFill>
                  <a:srgbClr val="168DBA"/>
                </a:solidFill>
                <a:latin typeface="Times New Roman"/>
                <a:cs typeface="Times New Roman"/>
              </a:rPr>
              <a:t>If </a:t>
            </a:r>
            <a:r>
              <a:rPr sz="3200" b="1" spc="-79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200" b="1" spc="10" dirty="0">
                <a:solidFill>
                  <a:srgbClr val="168DBA"/>
                </a:solidFill>
                <a:latin typeface="Times New Roman"/>
                <a:cs typeface="Times New Roman"/>
              </a:rPr>
              <a:t>Statements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26543" y="1761928"/>
            <a:ext cx="9518015" cy="234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00"/>
              </a:spcBef>
              <a:buClr>
                <a:srgbClr val="353535"/>
              </a:buClr>
              <a:buFont typeface="Arial"/>
              <a:buChar char="□"/>
              <a:tabLst>
                <a:tab pos="377825" algn="l"/>
                <a:tab pos="379095" algn="l"/>
              </a:tabLst>
            </a:pP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Problem</a:t>
            </a:r>
            <a:r>
              <a:rPr sz="1800" b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Statement:</a:t>
            </a:r>
            <a:r>
              <a:rPr sz="1800" b="1" spc="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Given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any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Integer,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check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whether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Prime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or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Not.</a:t>
            </a:r>
            <a:endParaRPr sz="1800">
              <a:latin typeface="Times New Roman"/>
              <a:cs typeface="Times New Roman"/>
            </a:endParaRPr>
          </a:p>
          <a:p>
            <a:pPr marL="378460" marR="5080">
              <a:lnSpc>
                <a:spcPct val="100000"/>
              </a:lnSpc>
            </a:pP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Approach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to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be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followed: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 prime number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is always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positive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so we are checking that at the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 beginning</a:t>
            </a:r>
            <a:r>
              <a:rPr sz="1800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800" spc="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program.</a:t>
            </a:r>
            <a:r>
              <a:rPr sz="1800" spc="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Next,</a:t>
            </a:r>
            <a:r>
              <a:rPr sz="1800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we</a:t>
            </a:r>
            <a:r>
              <a:rPr sz="1800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are</a:t>
            </a:r>
            <a:r>
              <a:rPr sz="1800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dividing</a:t>
            </a:r>
            <a:r>
              <a:rPr sz="1800" spc="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input</a:t>
            </a:r>
            <a:r>
              <a:rPr sz="1800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number</a:t>
            </a:r>
            <a:r>
              <a:rPr sz="1800" spc="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by</a:t>
            </a:r>
            <a:r>
              <a:rPr sz="1800" spc="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all</a:t>
            </a:r>
            <a:r>
              <a:rPr sz="1800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numbers</a:t>
            </a:r>
            <a:r>
              <a:rPr sz="1800" spc="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</a:t>
            </a:r>
            <a:r>
              <a:rPr sz="1800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range </a:t>
            </a:r>
            <a:r>
              <a:rPr sz="18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2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(number -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1)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see whether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there are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any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positive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divisors other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than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1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and the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number</a:t>
            </a:r>
            <a:r>
              <a:rPr sz="1800" spc="8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itself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(Condition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for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Primality).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If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any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divisor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found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then we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display,</a:t>
            </a:r>
            <a:r>
              <a:rPr sz="1800" spc="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“Is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Prime”,</a:t>
            </a:r>
            <a:r>
              <a:rPr sz="1800" b="1" spc="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else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display,</a:t>
            </a:r>
            <a:r>
              <a:rPr sz="1800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“Is </a:t>
            </a:r>
            <a:r>
              <a:rPr sz="1800" b="1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Not</a:t>
            </a:r>
            <a:r>
              <a:rPr sz="1800" b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Prime”.</a:t>
            </a:r>
            <a:endParaRPr sz="1800">
              <a:latin typeface="Times New Roman"/>
              <a:cs typeface="Times New Roman"/>
            </a:endParaRPr>
          </a:p>
          <a:p>
            <a:pPr marL="378460" marR="15367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Arial"/>
              <a:buChar char="□"/>
              <a:tabLst>
                <a:tab pos="377825" algn="l"/>
                <a:tab pos="379095" algn="l"/>
              </a:tabLst>
            </a:pP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Note:-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We can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use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break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statement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 the loop to come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out of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the loop as soon as any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positive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divisor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is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found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as there is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no further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check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required.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5949" y="631221"/>
            <a:ext cx="1701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Times New Roman"/>
                <a:cs typeface="Times New Roman"/>
              </a:rPr>
              <a:t>Solution: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9745" y="1344612"/>
            <a:ext cx="8520545" cy="5014622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39354" y="633050"/>
            <a:ext cx="8702675" cy="150622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40"/>
              </a:spcBef>
            </a:pPr>
            <a:r>
              <a:rPr sz="3200" b="1" spc="15" dirty="0">
                <a:solidFill>
                  <a:srgbClr val="168DBA"/>
                </a:solidFill>
                <a:latin typeface="Times New Roman"/>
                <a:cs typeface="Times New Roman"/>
              </a:rPr>
              <a:t>Nested</a:t>
            </a:r>
            <a:r>
              <a:rPr sz="3200" b="1" spc="-4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200" b="1" spc="15" dirty="0">
                <a:solidFill>
                  <a:srgbClr val="168DBA"/>
                </a:solidFill>
                <a:latin typeface="Times New Roman"/>
                <a:cs typeface="Times New Roman"/>
              </a:rPr>
              <a:t>Loops</a:t>
            </a:r>
            <a:endParaRPr sz="3200">
              <a:latin typeface="Times New Roman"/>
              <a:cs typeface="Times New Roman"/>
            </a:endParaRPr>
          </a:p>
          <a:p>
            <a:pPr marL="378460" marR="5080" indent="-366395">
              <a:lnSpc>
                <a:spcPct val="100000"/>
              </a:lnSpc>
              <a:spcBef>
                <a:spcPts val="1300"/>
              </a:spcBef>
              <a:tabLst>
                <a:tab pos="377825" algn="l"/>
              </a:tabLst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Python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programming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language allows the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usage of one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loop inside another loop. The loops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can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be nested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same way, the conditional statements are. The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general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syntax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such an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arrangement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is: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9212" y="2604653"/>
            <a:ext cx="7732423" cy="3306567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5949" y="633050"/>
            <a:ext cx="6608445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5" dirty="0"/>
              <a:t>Print</a:t>
            </a:r>
            <a:r>
              <a:rPr spc="-15" dirty="0"/>
              <a:t> </a:t>
            </a:r>
            <a:r>
              <a:rPr spc="10" dirty="0"/>
              <a:t>All</a:t>
            </a:r>
            <a:r>
              <a:rPr spc="-5" dirty="0"/>
              <a:t> </a:t>
            </a:r>
            <a:r>
              <a:rPr spc="10" dirty="0"/>
              <a:t>Primes-</a:t>
            </a:r>
            <a:r>
              <a:rPr spc="-10" dirty="0"/>
              <a:t> </a:t>
            </a:r>
            <a:r>
              <a:rPr spc="15" dirty="0"/>
              <a:t>Using</a:t>
            </a:r>
            <a:r>
              <a:rPr spc="-5" dirty="0"/>
              <a:t> </a:t>
            </a:r>
            <a:r>
              <a:rPr spc="15" dirty="0"/>
              <a:t>Nested</a:t>
            </a:r>
            <a:r>
              <a:rPr spc="-5" dirty="0"/>
              <a:t> </a:t>
            </a:r>
            <a:r>
              <a:rPr spc="15" dirty="0"/>
              <a:t>Loops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36871" y="1428403"/>
            <a:ext cx="8731250" cy="259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 marR="321310" indent="-368300">
              <a:lnSpc>
                <a:spcPct val="10000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2000" b="1" spc="-10" dirty="0">
                <a:solidFill>
                  <a:srgbClr val="353535"/>
                </a:solidFill>
                <a:latin typeface="Arial"/>
                <a:cs typeface="Arial"/>
              </a:rPr>
              <a:t>□	</a:t>
            </a:r>
            <a:r>
              <a:rPr sz="20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Problem Statement: </a:t>
            </a:r>
            <a:r>
              <a:rPr sz="2000" spc="-5" dirty="0">
                <a:solidFill>
                  <a:srgbClr val="3E3E3E"/>
                </a:solidFill>
                <a:latin typeface="Times New Roman"/>
                <a:cs typeface="Times New Roman"/>
              </a:rPr>
              <a:t>Given an </a:t>
            </a:r>
            <a:r>
              <a:rPr sz="2000" dirty="0">
                <a:solidFill>
                  <a:srgbClr val="3E3E3E"/>
                </a:solidFill>
                <a:latin typeface="Times New Roman"/>
                <a:cs typeface="Times New Roman"/>
              </a:rPr>
              <a:t>Integer, </a:t>
            </a:r>
            <a:r>
              <a:rPr sz="2000" spc="-5" dirty="0">
                <a:solidFill>
                  <a:srgbClr val="3E3E3E"/>
                </a:solidFill>
                <a:latin typeface="Times New Roman"/>
                <a:cs typeface="Times New Roman"/>
              </a:rPr>
              <a:t>Print all the Prime Numbers </a:t>
            </a:r>
            <a:r>
              <a:rPr sz="2000" dirty="0">
                <a:solidFill>
                  <a:srgbClr val="3E3E3E"/>
                </a:solidFill>
                <a:latin typeface="Times New Roman"/>
                <a:cs typeface="Times New Roman"/>
              </a:rPr>
              <a:t>between 0 </a:t>
            </a:r>
            <a:r>
              <a:rPr sz="2000" spc="-48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Times New Roman"/>
                <a:cs typeface="Times New Roman"/>
              </a:rPr>
              <a:t>and</a:t>
            </a:r>
            <a:r>
              <a:rPr sz="20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Times New Roman"/>
                <a:cs typeface="Times New Roman"/>
              </a:rPr>
              <a:t>that </a:t>
            </a:r>
            <a:r>
              <a:rPr sz="2000" dirty="0">
                <a:solidFill>
                  <a:srgbClr val="3E3E3E"/>
                </a:solidFill>
                <a:latin typeface="Times New Roman"/>
                <a:cs typeface="Times New Roman"/>
              </a:rPr>
              <a:t>Integer.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00" spc="-390" dirty="0">
                <a:solidFill>
                  <a:srgbClr val="353535"/>
                </a:solidFill>
                <a:latin typeface="Lucida Sans Unicode"/>
                <a:cs typeface="Lucida Sans Unicode"/>
              </a:rPr>
              <a:t>□</a:t>
            </a:r>
            <a:endParaRPr sz="2000">
              <a:latin typeface="Lucida Sans Unicode"/>
              <a:cs typeface="Lucida Sans Unicode"/>
            </a:endParaRPr>
          </a:p>
          <a:p>
            <a:pPr marL="380365" marR="5080">
              <a:lnSpc>
                <a:spcPct val="100000"/>
              </a:lnSpc>
            </a:pPr>
            <a:r>
              <a:rPr sz="20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Approach </a:t>
            </a:r>
            <a:r>
              <a:rPr sz="2000" b="1" dirty="0">
                <a:solidFill>
                  <a:srgbClr val="3E3E3E"/>
                </a:solidFill>
                <a:latin typeface="Times New Roman"/>
                <a:cs typeface="Times New Roman"/>
              </a:rPr>
              <a:t>to </a:t>
            </a:r>
            <a:r>
              <a:rPr sz="20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be </a:t>
            </a:r>
            <a:r>
              <a:rPr sz="2000" b="1" dirty="0">
                <a:solidFill>
                  <a:srgbClr val="3E3E3E"/>
                </a:solidFill>
                <a:latin typeface="Times New Roman"/>
                <a:cs typeface="Times New Roman"/>
              </a:rPr>
              <a:t>followed: </a:t>
            </a:r>
            <a:r>
              <a:rPr sz="2000" spc="-5" dirty="0">
                <a:solidFill>
                  <a:srgbClr val="3E3E3E"/>
                </a:solidFill>
                <a:latin typeface="Times New Roman"/>
                <a:cs typeface="Times New Roman"/>
              </a:rPr>
              <a:t>Run </a:t>
            </a:r>
            <a:r>
              <a:rPr sz="2000" dirty="0">
                <a:solidFill>
                  <a:srgbClr val="3E3E3E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3E3E3E"/>
                </a:solidFill>
                <a:latin typeface="Times New Roman"/>
                <a:cs typeface="Times New Roman"/>
              </a:rPr>
              <a:t>loop </a:t>
            </a:r>
            <a:r>
              <a:rPr sz="2000" dirty="0">
                <a:solidFill>
                  <a:srgbClr val="3E3E3E"/>
                </a:solidFill>
                <a:latin typeface="Times New Roman"/>
                <a:cs typeface="Times New Roman"/>
              </a:rPr>
              <a:t>from 2 - n, </a:t>
            </a:r>
            <a:r>
              <a:rPr sz="2000" spc="-5" dirty="0">
                <a:solidFill>
                  <a:srgbClr val="3E3E3E"/>
                </a:solidFill>
                <a:latin typeface="Times New Roman"/>
                <a:cs typeface="Times New Roman"/>
              </a:rPr>
              <a:t>in </a:t>
            </a:r>
            <a:r>
              <a:rPr sz="2000" dirty="0">
                <a:solidFill>
                  <a:srgbClr val="3E3E3E"/>
                </a:solidFill>
                <a:latin typeface="Times New Roman"/>
                <a:cs typeface="Times New Roman"/>
              </a:rPr>
              <a:t>order </a:t>
            </a:r>
            <a:r>
              <a:rPr sz="2000" spc="-5" dirty="0">
                <a:solidFill>
                  <a:srgbClr val="3E3E3E"/>
                </a:solidFill>
                <a:latin typeface="Times New Roman"/>
                <a:cs typeface="Times New Roman"/>
              </a:rPr>
              <a:t>to check which all </a:t>
            </a:r>
            <a:r>
              <a:rPr sz="2000" dirty="0">
                <a:solidFill>
                  <a:srgbClr val="3E3E3E"/>
                </a:solidFill>
                <a:latin typeface="Times New Roman"/>
                <a:cs typeface="Times New Roman"/>
              </a:rPr>
              <a:t> numbers </a:t>
            </a:r>
            <a:r>
              <a:rPr sz="2000" spc="-5" dirty="0">
                <a:solidFill>
                  <a:srgbClr val="3E3E3E"/>
                </a:solidFill>
                <a:latin typeface="Times New Roman"/>
                <a:cs typeface="Times New Roman"/>
              </a:rPr>
              <a:t>in this </a:t>
            </a:r>
            <a:r>
              <a:rPr sz="2000" dirty="0">
                <a:solidFill>
                  <a:srgbClr val="3E3E3E"/>
                </a:solidFill>
                <a:latin typeface="Times New Roman"/>
                <a:cs typeface="Times New Roman"/>
              </a:rPr>
              <a:t>range </a:t>
            </a:r>
            <a:r>
              <a:rPr sz="2000" spc="-5" dirty="0">
                <a:solidFill>
                  <a:srgbClr val="3E3E3E"/>
                </a:solidFill>
                <a:latin typeface="Times New Roman"/>
                <a:cs typeface="Times New Roman"/>
              </a:rPr>
              <a:t>are </a:t>
            </a:r>
            <a:r>
              <a:rPr sz="2000" dirty="0">
                <a:solidFill>
                  <a:srgbClr val="3E3E3E"/>
                </a:solidFill>
                <a:latin typeface="Times New Roman"/>
                <a:cs typeface="Times New Roman"/>
              </a:rPr>
              <a:t>prime. </a:t>
            </a:r>
            <a:r>
              <a:rPr sz="2000" spc="-5" dirty="0">
                <a:solidFill>
                  <a:srgbClr val="3E3E3E"/>
                </a:solidFill>
                <a:latin typeface="Times New Roman"/>
                <a:cs typeface="Times New Roman"/>
              </a:rPr>
              <a:t>Let the </a:t>
            </a:r>
            <a:r>
              <a:rPr sz="2000" dirty="0">
                <a:solidFill>
                  <a:srgbClr val="3E3E3E"/>
                </a:solidFill>
                <a:latin typeface="Times New Roman"/>
                <a:cs typeface="Times New Roman"/>
              </a:rPr>
              <a:t>value of </a:t>
            </a:r>
            <a:r>
              <a:rPr sz="20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looping </a:t>
            </a:r>
            <a:r>
              <a:rPr sz="2000" dirty="0">
                <a:solidFill>
                  <a:srgbClr val="3E3E3E"/>
                </a:solidFill>
                <a:latin typeface="Times New Roman"/>
                <a:cs typeface="Times New Roman"/>
              </a:rPr>
              <a:t>variable for </a:t>
            </a:r>
            <a:r>
              <a:rPr sz="2000" spc="-5" dirty="0">
                <a:solidFill>
                  <a:srgbClr val="3E3E3E"/>
                </a:solidFill>
                <a:latin typeface="Times New Roman"/>
                <a:cs typeface="Times New Roman"/>
              </a:rPr>
              <a:t>this loop </a:t>
            </a:r>
            <a:r>
              <a:rPr sz="2000" spc="-49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Times New Roman"/>
                <a:cs typeface="Times New Roman"/>
              </a:rPr>
              <a:t>in some iteration </a:t>
            </a:r>
            <a:r>
              <a:rPr sz="2000" dirty="0">
                <a:solidFill>
                  <a:srgbClr val="3E3E3E"/>
                </a:solidFill>
                <a:latin typeface="Times New Roman"/>
                <a:cs typeface="Times New Roman"/>
              </a:rPr>
              <a:t>be </a:t>
            </a:r>
            <a:r>
              <a:rPr sz="2000" spc="-5" dirty="0">
                <a:solidFill>
                  <a:srgbClr val="3E3E3E"/>
                </a:solidFill>
                <a:latin typeface="Times New Roman"/>
                <a:cs typeface="Times New Roman"/>
              </a:rPr>
              <a:t>i. Run another loop inside this loop which will check if </a:t>
            </a:r>
            <a:r>
              <a:rPr sz="2000" dirty="0">
                <a:solidFill>
                  <a:srgbClr val="3E3E3E"/>
                </a:solidFill>
                <a:latin typeface="Times New Roman"/>
                <a:cs typeface="Times New Roman"/>
              </a:rPr>
              <a:t>i </a:t>
            </a:r>
            <a:r>
              <a:rPr sz="2000" spc="-5" dirty="0">
                <a:solidFill>
                  <a:srgbClr val="3E3E3E"/>
                </a:solidFill>
                <a:latin typeface="Times New Roman"/>
                <a:cs typeface="Times New Roman"/>
              </a:rPr>
              <a:t>is </a:t>
            </a:r>
            <a:r>
              <a:rPr sz="2000" dirty="0">
                <a:solidFill>
                  <a:srgbClr val="3E3E3E"/>
                </a:solidFill>
                <a:latin typeface="Times New Roman"/>
                <a:cs typeface="Times New Roman"/>
              </a:rPr>
              <a:t> prime or not. </a:t>
            </a:r>
            <a:r>
              <a:rPr sz="2000" spc="-5" dirty="0">
                <a:solidFill>
                  <a:srgbClr val="3E3E3E"/>
                </a:solidFill>
                <a:latin typeface="Times New Roman"/>
                <a:cs typeface="Times New Roman"/>
              </a:rPr>
              <a:t>This loop will </a:t>
            </a:r>
            <a:r>
              <a:rPr sz="2000" dirty="0">
                <a:solidFill>
                  <a:srgbClr val="3E3E3E"/>
                </a:solidFill>
                <a:latin typeface="Times New Roman"/>
                <a:cs typeface="Times New Roman"/>
              </a:rPr>
              <a:t>run from 2 </a:t>
            </a:r>
            <a:r>
              <a:rPr sz="2000" spc="-5" dirty="0">
                <a:solidFill>
                  <a:srgbClr val="3E3E3E"/>
                </a:solidFill>
                <a:latin typeface="Times New Roman"/>
                <a:cs typeface="Times New Roman"/>
              </a:rPr>
              <a:t>to </a:t>
            </a:r>
            <a:r>
              <a:rPr sz="2000" dirty="0">
                <a:solidFill>
                  <a:srgbClr val="3E3E3E"/>
                </a:solidFill>
                <a:latin typeface="Times New Roman"/>
                <a:cs typeface="Times New Roman"/>
              </a:rPr>
              <a:t>i (Similar </a:t>
            </a:r>
            <a:r>
              <a:rPr sz="2000" spc="-5" dirty="0">
                <a:solidFill>
                  <a:srgbClr val="3E3E3E"/>
                </a:solidFill>
                <a:latin typeface="Times New Roman"/>
                <a:cs typeface="Times New Roman"/>
              </a:rPr>
              <a:t>to the Check Prime Problem). </a:t>
            </a:r>
            <a:r>
              <a:rPr sz="2000" spc="-48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Times New Roman"/>
                <a:cs typeface="Times New Roman"/>
              </a:rPr>
              <a:t>This</a:t>
            </a:r>
            <a:r>
              <a:rPr sz="20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Times New Roman"/>
                <a:cs typeface="Times New Roman"/>
              </a:rPr>
              <a:t>way we </a:t>
            </a:r>
            <a:r>
              <a:rPr sz="2000" dirty="0">
                <a:solidFill>
                  <a:srgbClr val="3E3E3E"/>
                </a:solidFill>
                <a:latin typeface="Times New Roman"/>
                <a:cs typeface="Times New Roman"/>
              </a:rPr>
              <a:t>have a</a:t>
            </a:r>
            <a:r>
              <a:rPr sz="20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Times New Roman"/>
                <a:cs typeface="Times New Roman"/>
              </a:rPr>
              <a:t>loop </a:t>
            </a:r>
            <a:r>
              <a:rPr sz="2000" dirty="0">
                <a:solidFill>
                  <a:srgbClr val="3E3E3E"/>
                </a:solidFill>
                <a:latin typeface="Times New Roman"/>
                <a:cs typeface="Times New Roman"/>
              </a:rPr>
              <a:t>nested </a:t>
            </a:r>
            <a:r>
              <a:rPr sz="2000" spc="-5" dirty="0">
                <a:solidFill>
                  <a:srgbClr val="3E3E3E"/>
                </a:solidFill>
                <a:latin typeface="Times New Roman"/>
                <a:cs typeface="Times New Roman"/>
              </a:rPr>
              <a:t>inside another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5949" y="631221"/>
            <a:ext cx="1701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Times New Roman"/>
                <a:cs typeface="Times New Roman"/>
              </a:rPr>
              <a:t>Solution: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4436" y="1454726"/>
            <a:ext cx="8711981" cy="4457122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5949" y="631221"/>
            <a:ext cx="3374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Times New Roman"/>
                <a:cs typeface="Times New Roman"/>
              </a:rPr>
              <a:t>Agenda</a:t>
            </a:r>
            <a:r>
              <a:rPr sz="3600" b="0" spc="-50" dirty="0">
                <a:latin typeface="Times New Roman"/>
                <a:cs typeface="Times New Roman"/>
              </a:rPr>
              <a:t> </a:t>
            </a:r>
            <a:r>
              <a:rPr sz="3600" b="0" spc="-5" dirty="0">
                <a:latin typeface="Times New Roman"/>
                <a:cs typeface="Times New Roman"/>
              </a:rPr>
              <a:t>for</a:t>
            </a:r>
            <a:r>
              <a:rPr sz="3600" b="0" spc="-40" dirty="0">
                <a:latin typeface="Times New Roman"/>
                <a:cs typeface="Times New Roman"/>
              </a:rPr>
              <a:t> </a:t>
            </a:r>
            <a:r>
              <a:rPr sz="3600" b="0" spc="-5" dirty="0">
                <a:latin typeface="Times New Roman"/>
                <a:cs typeface="Times New Roman"/>
              </a:rPr>
              <a:t>Today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354" y="2022855"/>
            <a:ext cx="1981200" cy="82804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1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Ternary</a:t>
            </a:r>
            <a:r>
              <a:rPr sz="1800" spc="-8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Operator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More</a:t>
            </a:r>
            <a:r>
              <a:rPr sz="18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on</a:t>
            </a:r>
            <a:r>
              <a:rPr sz="18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Loops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4982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168DBA"/>
                </a:solidFill>
                <a:latin typeface="Times New Roman"/>
                <a:cs typeface="Times New Roman"/>
              </a:rPr>
              <a:t>Ternary</a:t>
            </a:r>
            <a:r>
              <a:rPr sz="3600" spc="-4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168DBA"/>
                </a:solidFill>
                <a:latin typeface="Times New Roman"/>
                <a:cs typeface="Times New Roman"/>
              </a:rPr>
              <a:t>operator</a:t>
            </a:r>
            <a:r>
              <a:rPr sz="3600" spc="-3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in</a:t>
            </a:r>
            <a:r>
              <a:rPr sz="3600" spc="-3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Python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354" y="1634040"/>
            <a:ext cx="8734425" cy="282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5080" indent="-366395">
              <a:lnSpc>
                <a:spcPct val="100000"/>
              </a:lnSpc>
              <a:spcBef>
                <a:spcPts val="1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Ternary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operators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are more commonly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known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as conditional expressions in Python. These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 operators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evaluate something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based on a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condition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being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true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or not.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They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became a part of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Python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version 2.4.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Syntax</a:t>
            </a:r>
            <a:endParaRPr sz="1800">
              <a:latin typeface="Times New Roman"/>
              <a:cs typeface="Times New Roman"/>
            </a:endParaRPr>
          </a:p>
          <a:p>
            <a:pPr marL="472440">
              <a:lnSpc>
                <a:spcPct val="100000"/>
              </a:lnSpc>
              <a:spcBef>
                <a:spcPts val="1005"/>
              </a:spcBef>
              <a:tabLst>
                <a:tab pos="777875" algn="l"/>
              </a:tabLst>
            </a:pPr>
            <a:r>
              <a:rPr sz="1600" spc="-31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value_if_true</a:t>
            </a:r>
            <a:r>
              <a:rPr sz="16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Times New Roman"/>
                <a:cs typeface="Times New Roman"/>
              </a:rPr>
              <a:t>if</a:t>
            </a:r>
            <a:r>
              <a:rPr sz="1600" spc="-1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condition</a:t>
            </a:r>
            <a:r>
              <a:rPr sz="16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Times New Roman"/>
                <a:cs typeface="Times New Roman"/>
              </a:rPr>
              <a:t>else</a:t>
            </a:r>
            <a:r>
              <a:rPr sz="1600" spc="-1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value_if_false</a:t>
            </a:r>
            <a:endParaRPr sz="16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Example: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is_nice</a:t>
            </a:r>
            <a:r>
              <a:rPr sz="18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True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state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"nice"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if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is_nice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else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"not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nice"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1397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History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354" y="2022855"/>
            <a:ext cx="5321935" cy="203200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1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Conception</a:t>
            </a:r>
            <a:r>
              <a:rPr sz="18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Idea</a:t>
            </a:r>
            <a:r>
              <a:rPr sz="18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1980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December</a:t>
            </a:r>
            <a:r>
              <a:rPr sz="18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1989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–Implementation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Guido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Van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Rossum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October</a:t>
            </a:r>
            <a:r>
              <a:rPr sz="18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2000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–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Python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2.0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December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2008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–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Python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3.0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Released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Python</a:t>
            </a:r>
            <a:r>
              <a:rPr sz="18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2.7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–EOL</a:t>
            </a:r>
            <a:r>
              <a:rPr sz="18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2020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2115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168DBA"/>
                </a:solidFill>
                <a:latin typeface="Times New Roman"/>
                <a:cs typeface="Times New Roman"/>
              </a:rPr>
              <a:t>Example</a:t>
            </a:r>
            <a:r>
              <a:rPr sz="3600" spc="-9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168DBA"/>
                </a:solidFill>
                <a:latin typeface="Times New Roman"/>
                <a:cs typeface="Times New Roman"/>
              </a:rPr>
              <a:t>2: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354" y="1961165"/>
            <a:ext cx="6139180" cy="82804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1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latin typeface="Courier New"/>
                <a:cs typeface="Courier New"/>
              </a:rPr>
              <a:t>[on_true]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if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[expression]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else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[on_false]</a:t>
            </a:r>
            <a:endParaRPr sz="1800">
              <a:latin typeface="Courier New"/>
              <a:cs typeface="Courier New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  <a:tab pos="414972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With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If</a:t>
            </a:r>
            <a:r>
              <a:rPr sz="18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else statement	With</a:t>
            </a:r>
            <a:r>
              <a:rPr sz="1800" spc="-4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ternary</a:t>
            </a:r>
            <a:r>
              <a:rPr sz="1800" spc="-4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operator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9211" y="2917370"/>
            <a:ext cx="3237230" cy="2641600"/>
          </a:xfrm>
          <a:prstGeom prst="rect">
            <a:avLst/>
          </a:prstGeom>
          <a:solidFill>
            <a:srgbClr val="353535"/>
          </a:solidFill>
          <a:ln w="15874">
            <a:solidFill>
              <a:srgbClr val="26262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  <a:spcBef>
                <a:spcPts val="1545"/>
              </a:spcBef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&gt;&gt;&gt;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x,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5,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6</a:t>
            </a:r>
            <a:endParaRPr sz="1800">
              <a:latin typeface="Courier New"/>
              <a:cs typeface="Courier New"/>
            </a:endParaRPr>
          </a:p>
          <a:p>
            <a:pPr marL="8572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&gt;&gt;&gt;</a:t>
            </a:r>
            <a:r>
              <a:rPr sz="18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if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x&gt;y:</a:t>
            </a:r>
            <a:endParaRPr sz="1800">
              <a:latin typeface="Courier New"/>
              <a:cs typeface="Courier New"/>
            </a:endParaRPr>
          </a:p>
          <a:p>
            <a:pPr marL="100012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print("x")</a:t>
            </a:r>
            <a:endParaRPr sz="1800">
              <a:latin typeface="Courier New"/>
              <a:cs typeface="Courier New"/>
            </a:endParaRPr>
          </a:p>
          <a:p>
            <a:pPr marL="8572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else:</a:t>
            </a:r>
            <a:endParaRPr sz="1800">
              <a:latin typeface="Courier New"/>
              <a:cs typeface="Courier New"/>
            </a:endParaRPr>
          </a:p>
          <a:p>
            <a:pPr marL="100012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print("y")</a:t>
            </a:r>
            <a:endParaRPr sz="1800">
              <a:latin typeface="Courier New"/>
              <a:cs typeface="Courier New"/>
            </a:endParaRPr>
          </a:p>
          <a:p>
            <a:pPr marL="8572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&gt;&gt;&gt;y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60457" y="3084280"/>
            <a:ext cx="4761230" cy="1574800"/>
          </a:xfrm>
          <a:prstGeom prst="rect">
            <a:avLst/>
          </a:prstGeom>
          <a:solidFill>
            <a:srgbClr val="353535"/>
          </a:solidFill>
          <a:ln w="15874">
            <a:solidFill>
              <a:srgbClr val="26262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  <a:spcBef>
                <a:spcPts val="1664"/>
              </a:spcBef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&gt;&gt;&gt;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x,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5,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6</a:t>
            </a:r>
            <a:endParaRPr sz="1800">
              <a:latin typeface="Courier New"/>
              <a:cs typeface="Courier New"/>
            </a:endParaRPr>
          </a:p>
          <a:p>
            <a:pPr marL="8572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&gt;&gt;&gt;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print("x"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if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x&gt;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else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"y")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81484" y="4825996"/>
            <a:ext cx="5907405" cy="1807210"/>
          </a:xfrm>
          <a:prstGeom prst="rect">
            <a:avLst/>
          </a:prstGeom>
          <a:solidFill>
            <a:srgbClr val="353535"/>
          </a:solidFill>
          <a:ln w="15874">
            <a:solidFill>
              <a:srgbClr val="262626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marL="85725" marR="242824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Find</a:t>
            </a:r>
            <a:r>
              <a:rPr sz="1800" spc="-2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minimum</a:t>
            </a:r>
            <a:r>
              <a:rPr sz="1800" spc="-2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of</a:t>
            </a:r>
            <a:r>
              <a:rPr sz="1800" spc="-2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two</a:t>
            </a:r>
            <a:r>
              <a:rPr sz="1800" spc="-2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numbers </a:t>
            </a:r>
            <a:r>
              <a:rPr sz="1800" spc="-97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a,</a:t>
            </a:r>
            <a:r>
              <a:rPr sz="1800" spc="-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b </a:t>
            </a:r>
            <a:r>
              <a:rPr sz="1800" b="1" dirty="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sz="1800" b="1" spc="-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10,</a:t>
            </a:r>
            <a:r>
              <a:rPr sz="1800" spc="-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20</a:t>
            </a:r>
            <a:endParaRPr sz="1800">
              <a:latin typeface="Consolas"/>
              <a:cs typeface="Consolas"/>
            </a:endParaRPr>
          </a:p>
          <a:p>
            <a:pPr marL="85725" marR="17145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#</a:t>
            </a:r>
            <a:r>
              <a:rPr sz="1800" spc="-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Copy</a:t>
            </a:r>
            <a:r>
              <a:rPr sz="1800" spc="-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value</a:t>
            </a:r>
            <a:r>
              <a:rPr sz="1800" spc="-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of</a:t>
            </a:r>
            <a:r>
              <a:rPr sz="1800" spc="-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min</a:t>
            </a:r>
            <a:r>
              <a:rPr sz="1800" spc="-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if</a:t>
            </a:r>
            <a:r>
              <a:rPr sz="1800" spc="-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b</a:t>
            </a:r>
            <a:r>
              <a:rPr sz="1800" spc="-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else</a:t>
            </a:r>
            <a:r>
              <a:rPr sz="1800" spc="-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copy </a:t>
            </a: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b </a:t>
            </a:r>
            <a:r>
              <a:rPr sz="1800" spc="-97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min</a:t>
            </a: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sz="1800" b="1" spc="-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a </a:t>
            </a:r>
            <a:r>
              <a:rPr sz="1800" b="1" spc="-5" dirty="0">
                <a:solidFill>
                  <a:srgbClr val="FFFFFF"/>
                </a:solidFill>
                <a:latin typeface="Consolas"/>
                <a:cs typeface="Consolas"/>
              </a:rPr>
              <a:t>if </a:t>
            </a: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b</a:t>
            </a:r>
            <a:r>
              <a:rPr sz="1800" spc="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nsolas"/>
                <a:cs typeface="Consolas"/>
              </a:rPr>
              <a:t>else </a:t>
            </a: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b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4387" y="558650"/>
            <a:ext cx="10230485" cy="4979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3915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More</a:t>
            </a:r>
            <a:r>
              <a:rPr sz="3600" spc="-3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168DBA"/>
                </a:solidFill>
                <a:latin typeface="Times New Roman"/>
                <a:cs typeface="Times New Roman"/>
              </a:rPr>
              <a:t>on</a:t>
            </a:r>
            <a:r>
              <a:rPr sz="3600" spc="-3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Loops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25"/>
              </a:spcBef>
              <a:tabLst>
                <a:tab pos="376555" algn="l"/>
              </a:tabLst>
            </a:pPr>
            <a:r>
              <a:rPr sz="1650" spc="-31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650" spc="1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sequence in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Python is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a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succession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of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values bound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together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by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a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single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name.</a:t>
            </a: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ts val="1889"/>
              </a:lnSpc>
              <a:spcBef>
                <a:spcPts val="819"/>
              </a:spcBef>
              <a:tabLst>
                <a:tab pos="376555" algn="l"/>
              </a:tabLst>
            </a:pPr>
            <a:r>
              <a:rPr sz="1650" b="1" dirty="0">
                <a:solidFill>
                  <a:srgbClr val="353535"/>
                </a:solidFill>
                <a:latin typeface="Arial"/>
                <a:cs typeface="Arial"/>
              </a:rPr>
              <a:t>□	</a:t>
            </a:r>
            <a:r>
              <a:rPr sz="1650" b="1" dirty="0">
                <a:solidFill>
                  <a:srgbClr val="3E3E3E"/>
                </a:solidFill>
                <a:latin typeface="Times New Roman"/>
                <a:cs typeface="Times New Roman"/>
              </a:rPr>
              <a:t>range()</a:t>
            </a:r>
            <a:r>
              <a:rPr sz="1650" b="1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3E3E3E"/>
                </a:solidFill>
                <a:latin typeface="Times New Roman"/>
                <a:cs typeface="Times New Roman"/>
              </a:rPr>
              <a:t>Function</a:t>
            </a:r>
            <a:endParaRPr sz="1650">
              <a:latin typeface="Times New Roman"/>
              <a:cs typeface="Times New Roman"/>
            </a:endParaRPr>
          </a:p>
          <a:p>
            <a:pPr marL="376555" marR="2934970">
              <a:lnSpc>
                <a:spcPts val="1800"/>
              </a:lnSpc>
              <a:spcBef>
                <a:spcPts val="120"/>
              </a:spcBef>
            </a:pP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3E3E3E"/>
                </a:solidFill>
                <a:latin typeface="Times New Roman"/>
                <a:cs typeface="Times New Roman"/>
              </a:rPr>
              <a:t>range()</a:t>
            </a:r>
            <a:r>
              <a:rPr sz="1650" b="1" spc="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function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in Python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generates a</a:t>
            </a:r>
            <a:r>
              <a:rPr sz="165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3E3E3E"/>
                </a:solidFill>
                <a:latin typeface="Times New Roman"/>
                <a:cs typeface="Times New Roman"/>
              </a:rPr>
              <a:t>List</a:t>
            </a:r>
            <a:r>
              <a:rPr sz="1650" b="1" spc="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which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is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a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special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sequence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type. </a:t>
            </a:r>
            <a:r>
              <a:rPr sz="1650" spc="-4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65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syntax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the</a:t>
            </a:r>
            <a:r>
              <a:rPr sz="1650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3E3E3E"/>
                </a:solidFill>
                <a:latin typeface="Times New Roman"/>
                <a:cs typeface="Times New Roman"/>
              </a:rPr>
              <a:t>range()</a:t>
            </a:r>
            <a:r>
              <a:rPr sz="1650" b="1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function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is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given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below:</a:t>
            </a:r>
            <a:endParaRPr sz="1650">
              <a:latin typeface="Times New Roman"/>
              <a:cs typeface="Times New Roman"/>
            </a:endParaRPr>
          </a:p>
          <a:p>
            <a:pPr marL="376555">
              <a:lnSpc>
                <a:spcPts val="1675"/>
              </a:lnSpc>
            </a:pP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range(&lt;Lower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Limit&gt;, &lt;Upper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Limit&gt;)</a:t>
            </a:r>
            <a:r>
              <a:rPr sz="1650" spc="4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i="1" spc="5" dirty="0">
                <a:solidFill>
                  <a:srgbClr val="3E3E3E"/>
                </a:solidFill>
                <a:latin typeface="Times New Roman"/>
                <a:cs typeface="Times New Roman"/>
              </a:rPr>
              <a:t>#</a:t>
            </a:r>
            <a:r>
              <a:rPr sz="1650" i="1" dirty="0">
                <a:solidFill>
                  <a:srgbClr val="3E3E3E"/>
                </a:solidFill>
                <a:latin typeface="Times New Roman"/>
                <a:cs typeface="Times New Roman"/>
              </a:rPr>
              <a:t> Both</a:t>
            </a:r>
            <a:r>
              <a:rPr sz="1650" i="1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i="1" dirty="0">
                <a:solidFill>
                  <a:srgbClr val="3E3E3E"/>
                </a:solidFill>
                <a:latin typeface="Times New Roman"/>
                <a:cs typeface="Times New Roman"/>
              </a:rPr>
              <a:t>limits </a:t>
            </a:r>
            <a:r>
              <a:rPr sz="1650" i="1" spc="5" dirty="0">
                <a:solidFill>
                  <a:srgbClr val="3E3E3E"/>
                </a:solidFill>
                <a:latin typeface="Times New Roman"/>
                <a:cs typeface="Times New Roman"/>
              </a:rPr>
              <a:t>are</a:t>
            </a:r>
            <a:r>
              <a:rPr sz="1650" i="1" dirty="0">
                <a:solidFill>
                  <a:srgbClr val="3E3E3E"/>
                </a:solidFill>
                <a:latin typeface="Times New Roman"/>
                <a:cs typeface="Times New Roman"/>
              </a:rPr>
              <a:t> integers</a:t>
            </a:r>
            <a:endParaRPr sz="1650">
              <a:latin typeface="Times New Roman"/>
              <a:cs typeface="Times New Roman"/>
            </a:endParaRPr>
          </a:p>
          <a:p>
            <a:pPr marL="376555">
              <a:lnSpc>
                <a:spcPts val="1800"/>
              </a:lnSpc>
            </a:pP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The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function, range(L,U),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will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produce a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list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having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values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L,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L+1,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L+2....(U-1).</a:t>
            </a:r>
            <a:endParaRPr sz="1650">
              <a:latin typeface="Times New Roman"/>
              <a:cs typeface="Times New Roman"/>
            </a:endParaRPr>
          </a:p>
          <a:p>
            <a:pPr marL="376555">
              <a:lnSpc>
                <a:spcPts val="1800"/>
              </a:lnSpc>
            </a:pPr>
            <a:r>
              <a:rPr sz="1650" b="1" dirty="0">
                <a:solidFill>
                  <a:srgbClr val="3E3E3E"/>
                </a:solidFill>
                <a:latin typeface="Times New Roman"/>
                <a:cs typeface="Times New Roman"/>
              </a:rPr>
              <a:t>Note: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The lower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limit is included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in the list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but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the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upper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limit is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not.</a:t>
            </a:r>
            <a:endParaRPr sz="1650">
              <a:latin typeface="Times New Roman"/>
              <a:cs typeface="Times New Roman"/>
            </a:endParaRPr>
          </a:p>
          <a:p>
            <a:pPr marL="376555">
              <a:lnSpc>
                <a:spcPts val="1800"/>
              </a:lnSpc>
            </a:pPr>
            <a:r>
              <a:rPr sz="1650" b="1" dirty="0">
                <a:solidFill>
                  <a:srgbClr val="3E3E3E"/>
                </a:solidFill>
                <a:latin typeface="Times New Roman"/>
                <a:cs typeface="Times New Roman"/>
              </a:rPr>
              <a:t>For</a:t>
            </a:r>
            <a:r>
              <a:rPr sz="1650" b="1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3E3E3E"/>
                </a:solidFill>
                <a:latin typeface="Times New Roman"/>
                <a:cs typeface="Times New Roman"/>
              </a:rPr>
              <a:t>Example:</a:t>
            </a:r>
            <a:endParaRPr sz="1650">
              <a:latin typeface="Times New Roman"/>
              <a:cs typeface="Times New Roman"/>
            </a:endParaRPr>
          </a:p>
          <a:p>
            <a:pPr marL="376555">
              <a:lnSpc>
                <a:spcPts val="1800"/>
              </a:lnSpc>
            </a:pPr>
            <a:r>
              <a:rPr sz="1650" b="1" spc="5" dirty="0">
                <a:solidFill>
                  <a:srgbClr val="3E3E3E"/>
                </a:solidFill>
                <a:latin typeface="Times New Roman"/>
                <a:cs typeface="Times New Roman"/>
              </a:rPr>
              <a:t>&gt;&gt;&gt;</a:t>
            </a:r>
            <a:r>
              <a:rPr sz="1650" b="1" spc="-4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b="1" spc="5" dirty="0">
                <a:solidFill>
                  <a:srgbClr val="3E3E3E"/>
                </a:solidFill>
                <a:latin typeface="Times New Roman"/>
                <a:cs typeface="Times New Roman"/>
              </a:rPr>
              <a:t>list(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range(0,5))</a:t>
            </a:r>
            <a:endParaRPr sz="1650">
              <a:latin typeface="Times New Roman"/>
              <a:cs typeface="Times New Roman"/>
            </a:endParaRPr>
          </a:p>
          <a:p>
            <a:pPr marL="376555">
              <a:lnSpc>
                <a:spcPts val="1800"/>
              </a:lnSpc>
            </a:pP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[0,1,2,3,4]</a:t>
            </a:r>
            <a:r>
              <a:rPr sz="165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i="1" spc="5" dirty="0">
                <a:solidFill>
                  <a:srgbClr val="3E3E3E"/>
                </a:solidFill>
                <a:latin typeface="Times New Roman"/>
                <a:cs typeface="Times New Roman"/>
              </a:rPr>
              <a:t>#Output</a:t>
            </a:r>
            <a:r>
              <a:rPr sz="165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i="1" spc="5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650" i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i="1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65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i="1" dirty="0">
                <a:solidFill>
                  <a:srgbClr val="3E3E3E"/>
                </a:solidFill>
                <a:latin typeface="Times New Roman"/>
                <a:cs typeface="Times New Roman"/>
              </a:rPr>
              <a:t>range()</a:t>
            </a:r>
            <a:r>
              <a:rPr sz="165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i="1" dirty="0">
                <a:solidFill>
                  <a:srgbClr val="3E3E3E"/>
                </a:solidFill>
                <a:latin typeface="Times New Roman"/>
                <a:cs typeface="Times New Roman"/>
              </a:rPr>
              <a:t>function</a:t>
            </a:r>
            <a:endParaRPr sz="1650">
              <a:latin typeface="Times New Roman"/>
              <a:cs typeface="Times New Roman"/>
            </a:endParaRPr>
          </a:p>
          <a:p>
            <a:pPr marL="376555" marR="5080">
              <a:lnSpc>
                <a:spcPts val="1800"/>
              </a:lnSpc>
              <a:spcBef>
                <a:spcPts val="114"/>
              </a:spcBef>
            </a:pPr>
            <a:r>
              <a:rPr sz="1650" b="1" dirty="0">
                <a:solidFill>
                  <a:srgbClr val="3E3E3E"/>
                </a:solidFill>
                <a:latin typeface="Times New Roman"/>
                <a:cs typeface="Times New Roman"/>
              </a:rPr>
              <a:t>Note: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default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step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value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is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+1,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i.e.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difference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in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consecutive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values of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sequence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generated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will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be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+1. </a:t>
            </a:r>
            <a:r>
              <a:rPr sz="1650" spc="-4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If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you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want to create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list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with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step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value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other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than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1, you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can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use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the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following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syntax:</a:t>
            </a:r>
            <a:endParaRPr sz="1650">
              <a:latin typeface="Times New Roman"/>
              <a:cs typeface="Times New Roman"/>
            </a:endParaRPr>
          </a:p>
          <a:p>
            <a:pPr marL="376555">
              <a:lnSpc>
                <a:spcPts val="1675"/>
              </a:lnSpc>
            </a:pP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range(&lt;Lower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Limit&gt;, &lt;Upper Limit&gt;, &lt;Step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Value&gt;)</a:t>
            </a:r>
            <a:endParaRPr sz="1650">
              <a:latin typeface="Times New Roman"/>
              <a:cs typeface="Times New Roman"/>
            </a:endParaRPr>
          </a:p>
          <a:p>
            <a:pPr marL="376555">
              <a:lnSpc>
                <a:spcPts val="1800"/>
              </a:lnSpc>
            </a:pP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The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function,</a:t>
            </a:r>
            <a:r>
              <a:rPr sz="1650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range(L,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U, S),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will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produce a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list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[L,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L+S,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L+2S...&lt;=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(U-1)].</a:t>
            </a:r>
            <a:endParaRPr sz="1650">
              <a:latin typeface="Times New Roman"/>
              <a:cs typeface="Times New Roman"/>
            </a:endParaRPr>
          </a:p>
          <a:p>
            <a:pPr marL="376555">
              <a:lnSpc>
                <a:spcPts val="1800"/>
              </a:lnSpc>
            </a:pPr>
            <a:r>
              <a:rPr sz="1650" b="1" dirty="0">
                <a:solidFill>
                  <a:srgbClr val="3E3E3E"/>
                </a:solidFill>
                <a:latin typeface="Times New Roman"/>
                <a:cs typeface="Times New Roman"/>
              </a:rPr>
              <a:t>For</a:t>
            </a:r>
            <a:r>
              <a:rPr sz="1650" b="1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3E3E3E"/>
                </a:solidFill>
                <a:latin typeface="Times New Roman"/>
                <a:cs typeface="Times New Roman"/>
              </a:rPr>
              <a:t>Example:</a:t>
            </a:r>
            <a:endParaRPr sz="1650">
              <a:latin typeface="Times New Roman"/>
              <a:cs typeface="Times New Roman"/>
            </a:endParaRPr>
          </a:p>
          <a:p>
            <a:pPr marL="376555">
              <a:lnSpc>
                <a:spcPts val="1800"/>
              </a:lnSpc>
            </a:pPr>
            <a:r>
              <a:rPr sz="1650" b="1" spc="5" dirty="0">
                <a:solidFill>
                  <a:srgbClr val="3E3E3E"/>
                </a:solidFill>
                <a:latin typeface="Times New Roman"/>
                <a:cs typeface="Times New Roman"/>
              </a:rPr>
              <a:t>&gt;&gt;&gt;</a:t>
            </a:r>
            <a:r>
              <a:rPr sz="1650" b="1" spc="-4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b="1" spc="5" dirty="0">
                <a:solidFill>
                  <a:srgbClr val="3E3E3E"/>
                </a:solidFill>
                <a:latin typeface="Times New Roman"/>
                <a:cs typeface="Times New Roman"/>
              </a:rPr>
              <a:t>list(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range(0,5,2))</a:t>
            </a:r>
            <a:endParaRPr sz="1650">
              <a:latin typeface="Times New Roman"/>
              <a:cs typeface="Times New Roman"/>
            </a:endParaRPr>
          </a:p>
          <a:p>
            <a:pPr marL="376555">
              <a:lnSpc>
                <a:spcPts val="1889"/>
              </a:lnSpc>
            </a:pP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[0,2,4]</a:t>
            </a:r>
            <a:r>
              <a:rPr sz="165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i="1" spc="5" dirty="0">
                <a:solidFill>
                  <a:srgbClr val="3E3E3E"/>
                </a:solidFill>
                <a:latin typeface="Times New Roman"/>
                <a:cs typeface="Times New Roman"/>
              </a:rPr>
              <a:t>#Output</a:t>
            </a:r>
            <a:r>
              <a:rPr sz="165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i="1" spc="5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650" i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i="1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65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i="1" dirty="0">
                <a:solidFill>
                  <a:srgbClr val="3E3E3E"/>
                </a:solidFill>
                <a:latin typeface="Times New Roman"/>
                <a:cs typeface="Times New Roman"/>
              </a:rPr>
              <a:t>range()</a:t>
            </a:r>
            <a:r>
              <a:rPr sz="1650" i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i="1" dirty="0">
                <a:solidFill>
                  <a:srgbClr val="3E3E3E"/>
                </a:solidFill>
                <a:latin typeface="Times New Roman"/>
                <a:cs typeface="Times New Roman"/>
              </a:rPr>
              <a:t>function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32594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range()</a:t>
            </a:r>
            <a:r>
              <a:rPr sz="3600" spc="-8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Examples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05437" y="2190496"/>
            <a:ext cx="1739900" cy="163068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------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0,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1,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2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,3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,4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------</a:t>
            </a:r>
            <a:r>
              <a:rPr sz="18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0,</a:t>
            </a:r>
            <a:r>
              <a:rPr sz="18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2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,4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------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5,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4,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3,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2,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1,0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------</a:t>
            </a:r>
            <a:r>
              <a:rPr sz="18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-5,</a:t>
            </a:r>
            <a:r>
              <a:rPr sz="18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-4,</a:t>
            </a:r>
            <a:r>
              <a:rPr sz="18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-3,</a:t>
            </a:r>
            <a:r>
              <a:rPr sz="18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-2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39354" y="1387855"/>
            <a:ext cx="6140450" cy="290830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  <a:tabLst>
                <a:tab pos="377825" algn="l"/>
              </a:tabLst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L1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list(range(0,5))</a:t>
            </a:r>
            <a:r>
              <a:rPr sz="1800" spc="10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------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0,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1,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2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,3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,4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77825" algn="l"/>
                <a:tab pos="2320925" algn="l"/>
              </a:tabLst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L1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list(range(5))	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------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0,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1,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2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,3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,4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77825" algn="l"/>
              </a:tabLst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L1</a:t>
            </a:r>
            <a:r>
              <a:rPr sz="1800" spc="-5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list(range(0,5,1))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77825" algn="l"/>
              </a:tabLst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L1</a:t>
            </a:r>
            <a:r>
              <a:rPr sz="1800" spc="-5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list(range(0,5,2))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77825" algn="l"/>
              </a:tabLst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L1</a:t>
            </a:r>
            <a:r>
              <a:rPr sz="1800" spc="-5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list(range(5,-1,-1))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77825" algn="l"/>
              </a:tabLst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L1</a:t>
            </a:r>
            <a:r>
              <a:rPr sz="1800" spc="-5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list(range(-5,-1,1))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  <a:tabLst>
                <a:tab pos="377825" algn="l"/>
                <a:tab pos="3692525" algn="l"/>
              </a:tabLst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L1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list(reversed(range(-5,-1,1)))	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------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-2,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-3,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-4,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-5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2246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IN</a:t>
            </a:r>
            <a:r>
              <a:rPr sz="3600" spc="-8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Operator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354" y="2127910"/>
            <a:ext cx="8408035" cy="327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  <a:tabLst>
                <a:tab pos="377825" algn="l"/>
              </a:tabLst>
            </a:pPr>
            <a:r>
              <a:rPr sz="1800" b="1" spc="-10" dirty="0">
                <a:solidFill>
                  <a:srgbClr val="353535"/>
                </a:solidFill>
                <a:latin typeface="Arial"/>
                <a:cs typeface="Arial"/>
              </a:rPr>
              <a:t>□	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in</a:t>
            </a:r>
            <a:r>
              <a:rPr sz="1800" b="1" spc="-4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Operator</a:t>
            </a:r>
            <a:endParaRPr sz="1800">
              <a:latin typeface="Times New Roman"/>
              <a:cs typeface="Times New Roman"/>
            </a:endParaRPr>
          </a:p>
          <a:p>
            <a:pPr marL="378460">
              <a:lnSpc>
                <a:spcPts val="1945"/>
              </a:lnSpc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in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operator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tests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if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given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value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contained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sequence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or not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and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returns</a:t>
            </a:r>
            <a:r>
              <a:rPr sz="1800" spc="7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True</a:t>
            </a:r>
            <a:endParaRPr sz="1800">
              <a:latin typeface="Times New Roman"/>
              <a:cs typeface="Times New Roman"/>
            </a:endParaRPr>
          </a:p>
          <a:p>
            <a:pPr marL="378460">
              <a:lnSpc>
                <a:spcPts val="2050"/>
              </a:lnSpc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or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False</a:t>
            </a:r>
            <a:r>
              <a:rPr sz="1800" b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accordingly.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For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eg.,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77825" algn="l"/>
              </a:tabLst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3</a:t>
            </a:r>
            <a:r>
              <a:rPr sz="18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in</a:t>
            </a:r>
            <a:r>
              <a:rPr sz="1800" b="1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[1,2,3,4]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will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return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True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value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3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is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contained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list.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53535"/>
              </a:buClr>
              <a:buFont typeface="Lucida Sans Unicode"/>
              <a:buChar char="□"/>
            </a:pPr>
            <a:endParaRPr sz="235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"A"</a:t>
            </a:r>
            <a:r>
              <a:rPr sz="18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in</a:t>
            </a:r>
            <a:r>
              <a:rPr sz="1800" b="1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"BCD"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53535"/>
              </a:buClr>
              <a:buFont typeface="Lucida Sans Unicode"/>
              <a:buChar char="□"/>
            </a:pPr>
            <a:endParaRPr sz="235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will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return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False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"A"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not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contained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String "BCD".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17379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For</a:t>
            </a:r>
            <a:r>
              <a:rPr sz="3600" spc="-9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Loop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354" y="1634424"/>
            <a:ext cx="8658860" cy="425704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78460" marR="5080" indent="-366395">
              <a:lnSpc>
                <a:spcPts val="1939"/>
              </a:lnSpc>
              <a:spcBef>
                <a:spcPts val="345"/>
              </a:spcBef>
              <a:tabLst>
                <a:tab pos="377825" algn="l"/>
              </a:tabLst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for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loop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Python is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designed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process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items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any sequence, such as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list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or a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string,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one by one.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syntax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 a</a:t>
            </a:r>
            <a:r>
              <a:rPr sz="1800" spc="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for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loop is: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50">
              <a:latin typeface="Times New Roman"/>
              <a:cs typeface="Times New Roman"/>
            </a:endParaRPr>
          </a:p>
          <a:p>
            <a:pPr marL="949960" marR="5149215" indent="-937894">
              <a:lnSpc>
                <a:spcPts val="1939"/>
              </a:lnSpc>
              <a:tabLst>
                <a:tab pos="377825" algn="l"/>
              </a:tabLst>
            </a:pPr>
            <a:r>
              <a:rPr sz="1800" b="1" spc="-10" dirty="0">
                <a:solidFill>
                  <a:srgbClr val="353535"/>
                </a:solidFill>
                <a:latin typeface="Arial"/>
                <a:cs typeface="Arial"/>
              </a:rPr>
              <a:t>□	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for</a:t>
            </a:r>
            <a:r>
              <a:rPr sz="1800" b="1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&lt;variable&gt;</a:t>
            </a:r>
            <a:r>
              <a:rPr sz="1800" spc="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in</a:t>
            </a:r>
            <a:r>
              <a:rPr sz="1800" b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&lt;sequence&gt;: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Statements_to_be_executed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50">
              <a:latin typeface="Times New Roman"/>
              <a:cs typeface="Times New Roman"/>
            </a:endParaRPr>
          </a:p>
          <a:p>
            <a:pPr marL="378460" indent="-366395">
              <a:lnSpc>
                <a:spcPts val="2050"/>
              </a:lnSpc>
              <a:spcBef>
                <a:spcPts val="5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For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example,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consider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following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loop:</a:t>
            </a:r>
            <a:endParaRPr sz="1800">
              <a:latin typeface="Times New Roman"/>
              <a:cs typeface="Times New Roman"/>
            </a:endParaRPr>
          </a:p>
          <a:p>
            <a:pPr marL="378460">
              <a:lnSpc>
                <a:spcPts val="1945"/>
              </a:lnSpc>
            </a:pP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for</a:t>
            </a:r>
            <a:r>
              <a:rPr sz="1800" b="1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in</a:t>
            </a:r>
            <a:r>
              <a:rPr sz="1800" b="1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[1,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4,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7]:</a:t>
            </a:r>
            <a:endParaRPr sz="1800">
              <a:latin typeface="Times New Roman"/>
              <a:cs typeface="Times New Roman"/>
            </a:endParaRPr>
          </a:p>
          <a:p>
            <a:pPr marL="949960">
              <a:lnSpc>
                <a:spcPts val="1945"/>
              </a:lnSpc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print(a)</a:t>
            </a:r>
            <a:endParaRPr sz="1800">
              <a:latin typeface="Times New Roman"/>
              <a:cs typeface="Times New Roman"/>
            </a:endParaRPr>
          </a:p>
          <a:p>
            <a:pPr marL="378460">
              <a:lnSpc>
                <a:spcPts val="1945"/>
              </a:lnSpc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given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for</a:t>
            </a:r>
            <a:r>
              <a:rPr sz="1800" b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loop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will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processed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as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follows:</a:t>
            </a:r>
            <a:endParaRPr sz="1800">
              <a:latin typeface="Times New Roman"/>
              <a:cs typeface="Times New Roman"/>
            </a:endParaRPr>
          </a:p>
          <a:p>
            <a:pPr marL="378460" marR="984885" lvl="1">
              <a:lnSpc>
                <a:spcPts val="1939"/>
              </a:lnSpc>
              <a:spcBef>
                <a:spcPts val="140"/>
              </a:spcBef>
              <a:buAutoNum type="arabicPeriod"/>
              <a:tabLst>
                <a:tab pos="6076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Firstly, the looping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variable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a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will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be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assigned the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first value from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list i.e.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1,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and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statements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inside the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for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loop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will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be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executed with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this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value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800" spc="1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. </a:t>
            </a:r>
            <a:r>
              <a:rPr sz="18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Hence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1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will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be printed.</a:t>
            </a:r>
            <a:endParaRPr sz="1800">
              <a:latin typeface="Times New Roman"/>
              <a:cs typeface="Times New Roman"/>
            </a:endParaRPr>
          </a:p>
          <a:p>
            <a:pPr marL="607060" lvl="1" indent="-229235">
              <a:lnSpc>
                <a:spcPts val="1814"/>
              </a:lnSpc>
              <a:buAutoNum type="arabicPeriod"/>
              <a:tabLst>
                <a:tab pos="6076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Next,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will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assigned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4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and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4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will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printed,</a:t>
            </a:r>
            <a:endParaRPr sz="1800">
              <a:latin typeface="Times New Roman"/>
              <a:cs typeface="Times New Roman"/>
            </a:endParaRPr>
          </a:p>
          <a:p>
            <a:pPr marL="607060" lvl="1" indent="-229235">
              <a:lnSpc>
                <a:spcPts val="1945"/>
              </a:lnSpc>
              <a:buAutoNum type="arabicPeriod"/>
              <a:tabLst>
                <a:tab pos="6076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Finally,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will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assigned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7,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and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7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will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printed.</a:t>
            </a:r>
            <a:endParaRPr sz="1800">
              <a:latin typeface="Times New Roman"/>
              <a:cs typeface="Times New Roman"/>
            </a:endParaRPr>
          </a:p>
          <a:p>
            <a:pPr marL="607060" lvl="1" indent="-229235">
              <a:lnSpc>
                <a:spcPts val="2050"/>
              </a:lnSpc>
              <a:buAutoNum type="arabicPeriod"/>
              <a:tabLst>
                <a:tab pos="6076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All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values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in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list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are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executed,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hence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the loop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ends.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39354" y="631221"/>
            <a:ext cx="7500620" cy="38500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Functions</a:t>
            </a:r>
            <a:endParaRPr sz="36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2025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What</a:t>
            </a:r>
            <a:r>
              <a:rPr sz="18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is</a:t>
            </a:r>
            <a:r>
              <a:rPr sz="18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Function?</a:t>
            </a:r>
            <a:endParaRPr sz="1800">
              <a:latin typeface="Times New Roman"/>
              <a:cs typeface="Times New Roman"/>
            </a:endParaRPr>
          </a:p>
          <a:p>
            <a:pPr marL="778510" marR="5080" lvl="1" indent="-306070">
              <a:lnSpc>
                <a:spcPct val="100000"/>
              </a:lnSpc>
              <a:spcBef>
                <a:spcPts val="1005"/>
              </a:spcBef>
              <a:buClr>
                <a:srgbClr val="353535"/>
              </a:buClr>
              <a:buFont typeface="Lucida Sans Unicode"/>
              <a:buChar char="□"/>
              <a:tabLst>
                <a:tab pos="777875" algn="l"/>
                <a:tab pos="779145" algn="l"/>
              </a:tabLst>
            </a:pP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A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Function is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a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sequence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of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statements/instructions that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performs a particular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task. </a:t>
            </a:r>
            <a:r>
              <a:rPr sz="1600" spc="-38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function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 is like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black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box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 that can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take certain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input(s) as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its</a:t>
            </a:r>
            <a:r>
              <a:rPr sz="1600" spc="8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parameters</a:t>
            </a:r>
            <a:r>
              <a:rPr sz="1600" b="1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and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can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output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value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 after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performing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few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operations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on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parameters</a:t>
            </a:r>
            <a:endParaRPr sz="16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Uses:</a:t>
            </a:r>
            <a:endParaRPr sz="1800">
              <a:latin typeface="Times New Roman"/>
              <a:cs typeface="Times New Roman"/>
            </a:endParaRPr>
          </a:p>
          <a:p>
            <a:pPr marL="778510" lvl="1" indent="-306705">
              <a:lnSpc>
                <a:spcPct val="100000"/>
              </a:lnSpc>
              <a:spcBef>
                <a:spcPts val="1005"/>
              </a:spcBef>
              <a:buClr>
                <a:srgbClr val="353535"/>
              </a:buClr>
              <a:buFont typeface="Lucida Sans Unicode"/>
              <a:buChar char="□"/>
              <a:tabLst>
                <a:tab pos="777875" algn="l"/>
                <a:tab pos="779145" algn="l"/>
              </a:tabLst>
            </a:pP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Code</a:t>
            </a:r>
            <a:r>
              <a:rPr sz="1600" spc="-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Reusability</a:t>
            </a:r>
            <a:endParaRPr sz="1600">
              <a:latin typeface="Times New Roman"/>
              <a:cs typeface="Times New Roman"/>
            </a:endParaRPr>
          </a:p>
          <a:p>
            <a:pPr marL="778510" lvl="1" indent="-30670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777875" algn="l"/>
                <a:tab pos="779145" algn="l"/>
              </a:tabLst>
            </a:pP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Clean</a:t>
            </a:r>
            <a:r>
              <a:rPr sz="16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Code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(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OH!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Its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so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clean</a:t>
            </a:r>
            <a:r>
              <a:rPr sz="16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and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tidy)</a:t>
            </a:r>
            <a:endParaRPr sz="1600">
              <a:latin typeface="Times New Roman"/>
              <a:cs typeface="Times New Roman"/>
            </a:endParaRPr>
          </a:p>
          <a:p>
            <a:pPr marL="778510" lvl="1" indent="-30670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777875" algn="l"/>
                <a:tab pos="779145" algn="l"/>
              </a:tabLst>
            </a:pP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Modularization</a:t>
            </a:r>
            <a:endParaRPr sz="1600">
              <a:latin typeface="Times New Roman"/>
              <a:cs typeface="Times New Roman"/>
            </a:endParaRPr>
          </a:p>
          <a:p>
            <a:pPr marL="472440">
              <a:lnSpc>
                <a:spcPct val="100000"/>
              </a:lnSpc>
              <a:spcBef>
                <a:spcPts val="1000"/>
              </a:spcBef>
              <a:tabLst>
                <a:tab pos="777875" algn="l"/>
              </a:tabLst>
            </a:pPr>
            <a:r>
              <a:rPr sz="1600" b="1" spc="-10" dirty="0">
                <a:solidFill>
                  <a:srgbClr val="353535"/>
                </a:solidFill>
                <a:latin typeface="Arial"/>
                <a:cs typeface="Arial"/>
              </a:rPr>
              <a:t>□	</a:t>
            </a:r>
            <a:r>
              <a:rPr sz="16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Easy</a:t>
            </a:r>
            <a:r>
              <a:rPr sz="1600" b="1" spc="-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Debugging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3851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168DBA"/>
                </a:solidFill>
                <a:latin typeface="Times New Roman"/>
                <a:cs typeface="Times New Roman"/>
              </a:rPr>
              <a:t>Types</a:t>
            </a:r>
            <a:r>
              <a:rPr sz="3600" b="1" spc="-5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168DBA"/>
                </a:solidFill>
                <a:latin typeface="Times New Roman"/>
                <a:cs typeface="Times New Roman"/>
              </a:rPr>
              <a:t>Of</a:t>
            </a:r>
            <a:r>
              <a:rPr sz="3600" b="1" spc="-5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168DBA"/>
                </a:solidFill>
                <a:latin typeface="Times New Roman"/>
                <a:cs typeface="Times New Roman"/>
              </a:rPr>
              <a:t>Functions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2237" y="2424176"/>
            <a:ext cx="6965315" cy="300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We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can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divide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functions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into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following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two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types: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User-defined</a:t>
            </a:r>
            <a:r>
              <a:rPr sz="1800" b="1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functions: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Functions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that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are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defined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by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users.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Eg.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add()</a:t>
            </a:r>
            <a:r>
              <a:rPr sz="1800" b="1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function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we</a:t>
            </a:r>
            <a:r>
              <a:rPr sz="18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created.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Inbuilt</a:t>
            </a:r>
            <a:r>
              <a:rPr sz="1800" b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Functions:</a:t>
            </a:r>
            <a:r>
              <a:rPr sz="1800" b="1" spc="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Functions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that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are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inbuilt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python.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Eg.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6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print()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function.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Import</a:t>
            </a:r>
            <a:r>
              <a:rPr sz="1800" spc="-4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math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Math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module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has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many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functions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related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mathematics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4136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Glimpse</a:t>
            </a:r>
            <a:r>
              <a:rPr sz="3600" spc="-5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Math</a:t>
            </a:r>
            <a:r>
              <a:rPr sz="3600" spc="-4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module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49" y="4320487"/>
            <a:ext cx="1285240" cy="215900"/>
          </a:xfrm>
          <a:custGeom>
            <a:avLst/>
            <a:gdLst/>
            <a:ahLst/>
            <a:cxnLst/>
            <a:rect l="l" t="t" r="r" b="b"/>
            <a:pathLst>
              <a:path w="1285239" h="215900">
                <a:moveTo>
                  <a:pt x="90041" y="165050"/>
                </a:moveTo>
                <a:lnTo>
                  <a:pt x="0" y="165050"/>
                </a:lnTo>
                <a:lnTo>
                  <a:pt x="0" y="14138"/>
                </a:lnTo>
                <a:lnTo>
                  <a:pt x="87808" y="14138"/>
                </a:lnTo>
                <a:lnTo>
                  <a:pt x="87808" y="20538"/>
                </a:lnTo>
                <a:lnTo>
                  <a:pt x="7292" y="20538"/>
                </a:lnTo>
                <a:lnTo>
                  <a:pt x="7292" y="81409"/>
                </a:lnTo>
                <a:lnTo>
                  <a:pt x="75009" y="81409"/>
                </a:lnTo>
                <a:lnTo>
                  <a:pt x="75009" y="87808"/>
                </a:lnTo>
                <a:lnTo>
                  <a:pt x="7292" y="87808"/>
                </a:lnTo>
                <a:lnTo>
                  <a:pt x="7292" y="158650"/>
                </a:lnTo>
                <a:lnTo>
                  <a:pt x="90041" y="158650"/>
                </a:lnTo>
                <a:lnTo>
                  <a:pt x="90041" y="165050"/>
                </a:lnTo>
                <a:close/>
              </a:path>
              <a:path w="1285239" h="215900">
                <a:moveTo>
                  <a:pt x="134331" y="165050"/>
                </a:moveTo>
                <a:lnTo>
                  <a:pt x="126592" y="165050"/>
                </a:lnTo>
                <a:lnTo>
                  <a:pt x="171241" y="108346"/>
                </a:lnTo>
                <a:lnTo>
                  <a:pt x="130313" y="55810"/>
                </a:lnTo>
                <a:lnTo>
                  <a:pt x="138499" y="55810"/>
                </a:lnTo>
                <a:lnTo>
                  <a:pt x="160823" y="84980"/>
                </a:lnTo>
                <a:lnTo>
                  <a:pt x="163204" y="87957"/>
                </a:lnTo>
                <a:lnTo>
                  <a:pt x="165536" y="91033"/>
                </a:lnTo>
                <a:lnTo>
                  <a:pt x="167818" y="94208"/>
                </a:lnTo>
                <a:lnTo>
                  <a:pt x="170199" y="97284"/>
                </a:lnTo>
                <a:lnTo>
                  <a:pt x="172630" y="100310"/>
                </a:lnTo>
                <a:lnTo>
                  <a:pt x="175110" y="103286"/>
                </a:lnTo>
                <a:lnTo>
                  <a:pt x="183411" y="103286"/>
                </a:lnTo>
                <a:lnTo>
                  <a:pt x="179426" y="108346"/>
                </a:lnTo>
                <a:lnTo>
                  <a:pt x="183451" y="113407"/>
                </a:lnTo>
                <a:lnTo>
                  <a:pt x="174664" y="113407"/>
                </a:lnTo>
                <a:lnTo>
                  <a:pt x="171886" y="116780"/>
                </a:lnTo>
                <a:lnTo>
                  <a:pt x="169207" y="120153"/>
                </a:lnTo>
                <a:lnTo>
                  <a:pt x="166627" y="123527"/>
                </a:lnTo>
                <a:lnTo>
                  <a:pt x="164047" y="126801"/>
                </a:lnTo>
                <a:lnTo>
                  <a:pt x="161368" y="130274"/>
                </a:lnTo>
                <a:lnTo>
                  <a:pt x="158590" y="133945"/>
                </a:lnTo>
                <a:lnTo>
                  <a:pt x="134331" y="165050"/>
                </a:lnTo>
                <a:close/>
              </a:path>
              <a:path w="1285239" h="215900">
                <a:moveTo>
                  <a:pt x="183411" y="103286"/>
                </a:moveTo>
                <a:lnTo>
                  <a:pt x="176003" y="103286"/>
                </a:lnTo>
                <a:lnTo>
                  <a:pt x="178583" y="100310"/>
                </a:lnTo>
                <a:lnTo>
                  <a:pt x="181163" y="97184"/>
                </a:lnTo>
                <a:lnTo>
                  <a:pt x="186322" y="90636"/>
                </a:lnTo>
                <a:lnTo>
                  <a:pt x="188753" y="87510"/>
                </a:lnTo>
                <a:lnTo>
                  <a:pt x="213062" y="55810"/>
                </a:lnTo>
                <a:lnTo>
                  <a:pt x="220801" y="55810"/>
                </a:lnTo>
                <a:lnTo>
                  <a:pt x="183411" y="103286"/>
                </a:lnTo>
                <a:close/>
              </a:path>
              <a:path w="1285239" h="215900">
                <a:moveTo>
                  <a:pt x="224521" y="165050"/>
                </a:moveTo>
                <a:lnTo>
                  <a:pt x="216187" y="165050"/>
                </a:lnTo>
                <a:lnTo>
                  <a:pt x="191481" y="133796"/>
                </a:lnTo>
                <a:lnTo>
                  <a:pt x="186520" y="127347"/>
                </a:lnTo>
                <a:lnTo>
                  <a:pt x="180964" y="120005"/>
                </a:lnTo>
                <a:lnTo>
                  <a:pt x="178236" y="116582"/>
                </a:lnTo>
                <a:lnTo>
                  <a:pt x="175557" y="113407"/>
                </a:lnTo>
                <a:lnTo>
                  <a:pt x="183451" y="113407"/>
                </a:lnTo>
                <a:lnTo>
                  <a:pt x="224521" y="165050"/>
                </a:lnTo>
                <a:close/>
              </a:path>
              <a:path w="1285239" h="215900">
                <a:moveTo>
                  <a:pt x="275212" y="75009"/>
                </a:moveTo>
                <a:lnTo>
                  <a:pt x="271491" y="69502"/>
                </a:lnTo>
                <a:lnTo>
                  <a:pt x="274071" y="67518"/>
                </a:lnTo>
                <a:lnTo>
                  <a:pt x="277742" y="65236"/>
                </a:lnTo>
                <a:lnTo>
                  <a:pt x="282504" y="62656"/>
                </a:lnTo>
                <a:lnTo>
                  <a:pt x="287366" y="60077"/>
                </a:lnTo>
                <a:lnTo>
                  <a:pt x="292873" y="57844"/>
                </a:lnTo>
                <a:lnTo>
                  <a:pt x="299024" y="55959"/>
                </a:lnTo>
                <a:lnTo>
                  <a:pt x="305275" y="53975"/>
                </a:lnTo>
                <a:lnTo>
                  <a:pt x="311675" y="52982"/>
                </a:lnTo>
                <a:lnTo>
                  <a:pt x="327947" y="52982"/>
                </a:lnTo>
                <a:lnTo>
                  <a:pt x="335735" y="54917"/>
                </a:lnTo>
                <a:lnTo>
                  <a:pt x="342513" y="59382"/>
                </a:lnTo>
                <a:lnTo>
                  <a:pt x="311923" y="59382"/>
                </a:lnTo>
                <a:lnTo>
                  <a:pt x="306267" y="60225"/>
                </a:lnTo>
                <a:lnTo>
                  <a:pt x="295452" y="63599"/>
                </a:lnTo>
                <a:lnTo>
                  <a:pt x="290541" y="65682"/>
                </a:lnTo>
                <a:lnTo>
                  <a:pt x="286076" y="68163"/>
                </a:lnTo>
                <a:lnTo>
                  <a:pt x="281711" y="70544"/>
                </a:lnTo>
                <a:lnTo>
                  <a:pt x="278089" y="72826"/>
                </a:lnTo>
                <a:lnTo>
                  <a:pt x="275212" y="75009"/>
                </a:lnTo>
                <a:close/>
              </a:path>
              <a:path w="1285239" h="215900">
                <a:moveTo>
                  <a:pt x="312667" y="167729"/>
                </a:moveTo>
                <a:lnTo>
                  <a:pt x="298082" y="167729"/>
                </a:lnTo>
                <a:lnTo>
                  <a:pt x="291930" y="166737"/>
                </a:lnTo>
                <a:lnTo>
                  <a:pt x="265984" y="138261"/>
                </a:lnTo>
                <a:lnTo>
                  <a:pt x="267240" y="129666"/>
                </a:lnTo>
                <a:lnTo>
                  <a:pt x="297759" y="106151"/>
                </a:lnTo>
                <a:lnTo>
                  <a:pt x="351561" y="96887"/>
                </a:lnTo>
                <a:lnTo>
                  <a:pt x="351561" y="90537"/>
                </a:lnTo>
                <a:lnTo>
                  <a:pt x="350568" y="84534"/>
                </a:lnTo>
                <a:lnTo>
                  <a:pt x="348584" y="78878"/>
                </a:lnTo>
                <a:lnTo>
                  <a:pt x="346600" y="73124"/>
                </a:lnTo>
                <a:lnTo>
                  <a:pt x="343177" y="68460"/>
                </a:lnTo>
                <a:lnTo>
                  <a:pt x="338315" y="64889"/>
                </a:lnTo>
                <a:lnTo>
                  <a:pt x="333453" y="61217"/>
                </a:lnTo>
                <a:lnTo>
                  <a:pt x="326607" y="59382"/>
                </a:lnTo>
                <a:lnTo>
                  <a:pt x="342513" y="59382"/>
                </a:lnTo>
                <a:lnTo>
                  <a:pt x="347443" y="62557"/>
                </a:lnTo>
                <a:lnTo>
                  <a:pt x="351709" y="67567"/>
                </a:lnTo>
                <a:lnTo>
                  <a:pt x="357067" y="80069"/>
                </a:lnTo>
                <a:lnTo>
                  <a:pt x="358407" y="86866"/>
                </a:lnTo>
                <a:lnTo>
                  <a:pt x="358407" y="102840"/>
                </a:lnTo>
                <a:lnTo>
                  <a:pt x="351561" y="102840"/>
                </a:lnTo>
                <a:lnTo>
                  <a:pt x="337589" y="104375"/>
                </a:lnTo>
                <a:lnTo>
                  <a:pt x="296894" y="112876"/>
                </a:lnTo>
                <a:lnTo>
                  <a:pt x="273426" y="131861"/>
                </a:lnTo>
                <a:lnTo>
                  <a:pt x="273426" y="143767"/>
                </a:lnTo>
                <a:lnTo>
                  <a:pt x="299719" y="161329"/>
                </a:lnTo>
                <a:lnTo>
                  <a:pt x="330242" y="161329"/>
                </a:lnTo>
                <a:lnTo>
                  <a:pt x="329088" y="161925"/>
                </a:lnTo>
                <a:lnTo>
                  <a:pt x="320852" y="165794"/>
                </a:lnTo>
                <a:lnTo>
                  <a:pt x="312667" y="167729"/>
                </a:lnTo>
                <a:close/>
              </a:path>
              <a:path w="1285239" h="215900">
                <a:moveTo>
                  <a:pt x="330242" y="161329"/>
                </a:moveTo>
                <a:lnTo>
                  <a:pt x="312220" y="161329"/>
                </a:lnTo>
                <a:lnTo>
                  <a:pt x="319711" y="159593"/>
                </a:lnTo>
                <a:lnTo>
                  <a:pt x="327450" y="156120"/>
                </a:lnTo>
                <a:lnTo>
                  <a:pt x="333366" y="153181"/>
                </a:lnTo>
                <a:lnTo>
                  <a:pt x="339357" y="149572"/>
                </a:lnTo>
                <a:lnTo>
                  <a:pt x="345421" y="145293"/>
                </a:lnTo>
                <a:lnTo>
                  <a:pt x="351561" y="140344"/>
                </a:lnTo>
                <a:lnTo>
                  <a:pt x="351561" y="102840"/>
                </a:lnTo>
                <a:lnTo>
                  <a:pt x="358407" y="102840"/>
                </a:lnTo>
                <a:lnTo>
                  <a:pt x="358407" y="148084"/>
                </a:lnTo>
                <a:lnTo>
                  <a:pt x="351114" y="148084"/>
                </a:lnTo>
                <a:lnTo>
                  <a:pt x="346110" y="151907"/>
                </a:lnTo>
                <a:lnTo>
                  <a:pt x="340771" y="155488"/>
                </a:lnTo>
                <a:lnTo>
                  <a:pt x="335096" y="158827"/>
                </a:lnTo>
                <a:lnTo>
                  <a:pt x="330242" y="161329"/>
                </a:lnTo>
                <a:close/>
              </a:path>
              <a:path w="1285239" h="215900">
                <a:moveTo>
                  <a:pt x="358407" y="165050"/>
                </a:moveTo>
                <a:lnTo>
                  <a:pt x="352454" y="165050"/>
                </a:lnTo>
                <a:lnTo>
                  <a:pt x="351561" y="148084"/>
                </a:lnTo>
                <a:lnTo>
                  <a:pt x="358407" y="148084"/>
                </a:lnTo>
                <a:lnTo>
                  <a:pt x="358407" y="165050"/>
                </a:lnTo>
                <a:close/>
              </a:path>
              <a:path w="1285239" h="215900">
                <a:moveTo>
                  <a:pt x="412653" y="70842"/>
                </a:moveTo>
                <a:lnTo>
                  <a:pt x="406865" y="70842"/>
                </a:lnTo>
                <a:lnTo>
                  <a:pt x="410238" y="65385"/>
                </a:lnTo>
                <a:lnTo>
                  <a:pt x="413760" y="61069"/>
                </a:lnTo>
                <a:lnTo>
                  <a:pt x="421202" y="54619"/>
                </a:lnTo>
                <a:lnTo>
                  <a:pt x="426163" y="52982"/>
                </a:lnTo>
                <a:lnTo>
                  <a:pt x="438565" y="52982"/>
                </a:lnTo>
                <a:lnTo>
                  <a:pt x="443427" y="54619"/>
                </a:lnTo>
                <a:lnTo>
                  <a:pt x="446900" y="57894"/>
                </a:lnTo>
                <a:lnTo>
                  <a:pt x="448527" y="59382"/>
                </a:lnTo>
                <a:lnTo>
                  <a:pt x="426460" y="59382"/>
                </a:lnTo>
                <a:lnTo>
                  <a:pt x="421896" y="61217"/>
                </a:lnTo>
                <a:lnTo>
                  <a:pt x="418027" y="64889"/>
                </a:lnTo>
                <a:lnTo>
                  <a:pt x="414257" y="68560"/>
                </a:lnTo>
                <a:lnTo>
                  <a:pt x="412653" y="70842"/>
                </a:lnTo>
                <a:close/>
              </a:path>
              <a:path w="1285239" h="215900">
                <a:moveTo>
                  <a:pt x="460809" y="72628"/>
                </a:moveTo>
                <a:lnTo>
                  <a:pt x="454490" y="72628"/>
                </a:lnTo>
                <a:lnTo>
                  <a:pt x="458756" y="66278"/>
                </a:lnTo>
                <a:lnTo>
                  <a:pt x="462824" y="61416"/>
                </a:lnTo>
                <a:lnTo>
                  <a:pt x="470563" y="54669"/>
                </a:lnTo>
                <a:lnTo>
                  <a:pt x="475524" y="52982"/>
                </a:lnTo>
                <a:lnTo>
                  <a:pt x="489216" y="52982"/>
                </a:lnTo>
                <a:lnTo>
                  <a:pt x="495070" y="55661"/>
                </a:lnTo>
                <a:lnTo>
                  <a:pt x="497895" y="59382"/>
                </a:lnTo>
                <a:lnTo>
                  <a:pt x="475772" y="59382"/>
                </a:lnTo>
                <a:lnTo>
                  <a:pt x="471208" y="61217"/>
                </a:lnTo>
                <a:lnTo>
                  <a:pt x="463668" y="68560"/>
                </a:lnTo>
                <a:lnTo>
                  <a:pt x="460809" y="72628"/>
                </a:lnTo>
                <a:close/>
              </a:path>
              <a:path w="1285239" h="215900">
                <a:moveTo>
                  <a:pt x="406418" y="165050"/>
                </a:moveTo>
                <a:lnTo>
                  <a:pt x="399572" y="165050"/>
                </a:lnTo>
                <a:lnTo>
                  <a:pt x="399572" y="55810"/>
                </a:lnTo>
                <a:lnTo>
                  <a:pt x="405525" y="55810"/>
                </a:lnTo>
                <a:lnTo>
                  <a:pt x="406418" y="70842"/>
                </a:lnTo>
                <a:lnTo>
                  <a:pt x="412653" y="70842"/>
                </a:lnTo>
                <a:lnTo>
                  <a:pt x="410387" y="74066"/>
                </a:lnTo>
                <a:lnTo>
                  <a:pt x="406418" y="81409"/>
                </a:lnTo>
                <a:lnTo>
                  <a:pt x="406418" y="165050"/>
                </a:lnTo>
                <a:close/>
              </a:path>
              <a:path w="1285239" h="215900">
                <a:moveTo>
                  <a:pt x="455829" y="165050"/>
                </a:moveTo>
                <a:lnTo>
                  <a:pt x="448983" y="165050"/>
                </a:lnTo>
                <a:lnTo>
                  <a:pt x="448983" y="77440"/>
                </a:lnTo>
                <a:lnTo>
                  <a:pt x="447545" y="70693"/>
                </a:lnTo>
                <a:lnTo>
                  <a:pt x="444516" y="65980"/>
                </a:lnTo>
                <a:lnTo>
                  <a:pt x="441889" y="61664"/>
                </a:lnTo>
                <a:lnTo>
                  <a:pt x="437573" y="59382"/>
                </a:lnTo>
                <a:lnTo>
                  <a:pt x="448527" y="59382"/>
                </a:lnTo>
                <a:lnTo>
                  <a:pt x="450372" y="61069"/>
                </a:lnTo>
                <a:lnTo>
                  <a:pt x="452902" y="65980"/>
                </a:lnTo>
                <a:lnTo>
                  <a:pt x="454490" y="72628"/>
                </a:lnTo>
                <a:lnTo>
                  <a:pt x="460809" y="72628"/>
                </a:lnTo>
                <a:lnTo>
                  <a:pt x="459798" y="74066"/>
                </a:lnTo>
                <a:lnTo>
                  <a:pt x="455829" y="81409"/>
                </a:lnTo>
                <a:lnTo>
                  <a:pt x="455829" y="165050"/>
                </a:lnTo>
                <a:close/>
              </a:path>
              <a:path w="1285239" h="215900">
                <a:moveTo>
                  <a:pt x="505240" y="165050"/>
                </a:moveTo>
                <a:lnTo>
                  <a:pt x="498245" y="165050"/>
                </a:lnTo>
                <a:lnTo>
                  <a:pt x="498245" y="86469"/>
                </a:lnTo>
                <a:lnTo>
                  <a:pt x="497176" y="74618"/>
                </a:lnTo>
                <a:lnTo>
                  <a:pt x="493966" y="66154"/>
                </a:lnTo>
                <a:lnTo>
                  <a:pt x="488618" y="61075"/>
                </a:lnTo>
                <a:lnTo>
                  <a:pt x="481130" y="59382"/>
                </a:lnTo>
                <a:lnTo>
                  <a:pt x="497895" y="59382"/>
                </a:lnTo>
                <a:lnTo>
                  <a:pt x="503206" y="66377"/>
                </a:lnTo>
                <a:lnTo>
                  <a:pt x="505129" y="74066"/>
                </a:lnTo>
                <a:lnTo>
                  <a:pt x="505240" y="165050"/>
                </a:lnTo>
                <a:close/>
              </a:path>
              <a:path w="1285239" h="215900">
                <a:moveTo>
                  <a:pt x="560431" y="72181"/>
                </a:moveTo>
                <a:lnTo>
                  <a:pt x="550871" y="72181"/>
                </a:lnTo>
                <a:lnTo>
                  <a:pt x="556526" y="66724"/>
                </a:lnTo>
                <a:lnTo>
                  <a:pt x="563124" y="62160"/>
                </a:lnTo>
                <a:lnTo>
                  <a:pt x="578205" y="54818"/>
                </a:lnTo>
                <a:lnTo>
                  <a:pt x="585647" y="52982"/>
                </a:lnTo>
                <a:lnTo>
                  <a:pt x="592989" y="52982"/>
                </a:lnTo>
                <a:lnTo>
                  <a:pt x="600533" y="53420"/>
                </a:lnTo>
                <a:lnTo>
                  <a:pt x="607388" y="54731"/>
                </a:lnTo>
                <a:lnTo>
                  <a:pt x="613555" y="56917"/>
                </a:lnTo>
                <a:lnTo>
                  <a:pt x="617968" y="59382"/>
                </a:lnTo>
                <a:lnTo>
                  <a:pt x="586391" y="59382"/>
                </a:lnTo>
                <a:lnTo>
                  <a:pt x="579644" y="61168"/>
                </a:lnTo>
                <a:lnTo>
                  <a:pt x="572302" y="64740"/>
                </a:lnTo>
                <a:lnTo>
                  <a:pt x="566860" y="67707"/>
                </a:lnTo>
                <a:lnTo>
                  <a:pt x="561400" y="71400"/>
                </a:lnTo>
                <a:lnTo>
                  <a:pt x="560431" y="72181"/>
                </a:lnTo>
                <a:close/>
              </a:path>
              <a:path w="1285239" h="215900">
                <a:moveTo>
                  <a:pt x="550424" y="215800"/>
                </a:moveTo>
                <a:lnTo>
                  <a:pt x="543578" y="215800"/>
                </a:lnTo>
                <a:lnTo>
                  <a:pt x="543578" y="55810"/>
                </a:lnTo>
                <a:lnTo>
                  <a:pt x="549531" y="55810"/>
                </a:lnTo>
                <a:lnTo>
                  <a:pt x="550424" y="72181"/>
                </a:lnTo>
                <a:lnTo>
                  <a:pt x="560431" y="72181"/>
                </a:lnTo>
                <a:lnTo>
                  <a:pt x="555921" y="75818"/>
                </a:lnTo>
                <a:lnTo>
                  <a:pt x="550424" y="80962"/>
                </a:lnTo>
                <a:lnTo>
                  <a:pt x="550424" y="144065"/>
                </a:lnTo>
                <a:lnTo>
                  <a:pt x="557270" y="150316"/>
                </a:lnTo>
                <a:lnTo>
                  <a:pt x="559569" y="151804"/>
                </a:lnTo>
                <a:lnTo>
                  <a:pt x="549978" y="151804"/>
                </a:lnTo>
                <a:lnTo>
                  <a:pt x="550424" y="174724"/>
                </a:lnTo>
                <a:lnTo>
                  <a:pt x="550424" y="215800"/>
                </a:lnTo>
                <a:close/>
              </a:path>
              <a:path w="1285239" h="215900">
                <a:moveTo>
                  <a:pt x="612369" y="161329"/>
                </a:moveTo>
                <a:lnTo>
                  <a:pt x="596908" y="161329"/>
                </a:lnTo>
                <a:lnTo>
                  <a:pt x="604498" y="159097"/>
                </a:lnTo>
                <a:lnTo>
                  <a:pt x="617794" y="150167"/>
                </a:lnTo>
                <a:lnTo>
                  <a:pt x="632280" y="108793"/>
                </a:lnTo>
                <a:lnTo>
                  <a:pt x="632028" y="101975"/>
                </a:lnTo>
                <a:lnTo>
                  <a:pt x="615462" y="65930"/>
                </a:lnTo>
                <a:lnTo>
                  <a:pt x="609707" y="61565"/>
                </a:lnTo>
                <a:lnTo>
                  <a:pt x="602067" y="59382"/>
                </a:lnTo>
                <a:lnTo>
                  <a:pt x="617968" y="59382"/>
                </a:lnTo>
                <a:lnTo>
                  <a:pt x="638270" y="92943"/>
                </a:lnTo>
                <a:lnTo>
                  <a:pt x="639572" y="108793"/>
                </a:lnTo>
                <a:lnTo>
                  <a:pt x="639116" y="117750"/>
                </a:lnTo>
                <a:lnTo>
                  <a:pt x="619052" y="156790"/>
                </a:lnTo>
                <a:lnTo>
                  <a:pt x="613527" y="160734"/>
                </a:lnTo>
                <a:lnTo>
                  <a:pt x="612369" y="161329"/>
                </a:lnTo>
                <a:close/>
              </a:path>
              <a:path w="1285239" h="215900">
                <a:moveTo>
                  <a:pt x="587929" y="167729"/>
                </a:moveTo>
                <a:lnTo>
                  <a:pt x="582769" y="167729"/>
                </a:lnTo>
                <a:lnTo>
                  <a:pt x="576667" y="166340"/>
                </a:lnTo>
                <a:lnTo>
                  <a:pt x="562578" y="160784"/>
                </a:lnTo>
                <a:lnTo>
                  <a:pt x="556179" y="156864"/>
                </a:lnTo>
                <a:lnTo>
                  <a:pt x="550424" y="151804"/>
                </a:lnTo>
                <a:lnTo>
                  <a:pt x="559569" y="151804"/>
                </a:lnTo>
                <a:lnTo>
                  <a:pt x="564166" y="154781"/>
                </a:lnTo>
                <a:lnTo>
                  <a:pt x="571111" y="157460"/>
                </a:lnTo>
                <a:lnTo>
                  <a:pt x="578156" y="160039"/>
                </a:lnTo>
                <a:lnTo>
                  <a:pt x="583910" y="161329"/>
                </a:lnTo>
                <a:lnTo>
                  <a:pt x="612369" y="161329"/>
                </a:lnTo>
                <a:lnTo>
                  <a:pt x="607574" y="163794"/>
                </a:lnTo>
                <a:lnTo>
                  <a:pt x="601323" y="165980"/>
                </a:lnTo>
                <a:lnTo>
                  <a:pt x="594775" y="167292"/>
                </a:lnTo>
                <a:lnTo>
                  <a:pt x="587929" y="167729"/>
                </a:lnTo>
                <a:close/>
              </a:path>
              <a:path w="1285239" h="215900">
                <a:moveTo>
                  <a:pt x="756045" y="167729"/>
                </a:moveTo>
                <a:lnTo>
                  <a:pt x="740963" y="167729"/>
                </a:lnTo>
                <a:lnTo>
                  <a:pt x="733324" y="165099"/>
                </a:lnTo>
                <a:lnTo>
                  <a:pt x="719582" y="133498"/>
                </a:lnTo>
                <a:lnTo>
                  <a:pt x="719582" y="6399"/>
                </a:lnTo>
                <a:lnTo>
                  <a:pt x="677017" y="6399"/>
                </a:lnTo>
                <a:lnTo>
                  <a:pt x="677017" y="0"/>
                </a:lnTo>
                <a:lnTo>
                  <a:pt x="726428" y="0"/>
                </a:lnTo>
                <a:lnTo>
                  <a:pt x="726428" y="143668"/>
                </a:lnTo>
                <a:lnTo>
                  <a:pt x="728462" y="150316"/>
                </a:lnTo>
                <a:lnTo>
                  <a:pt x="732530" y="154781"/>
                </a:lnTo>
                <a:lnTo>
                  <a:pt x="736697" y="159146"/>
                </a:lnTo>
                <a:lnTo>
                  <a:pt x="742898" y="161329"/>
                </a:lnTo>
                <a:lnTo>
                  <a:pt x="776285" y="161329"/>
                </a:lnTo>
                <a:lnTo>
                  <a:pt x="772614" y="163165"/>
                </a:lnTo>
                <a:lnTo>
                  <a:pt x="768397" y="164851"/>
                </a:lnTo>
                <a:lnTo>
                  <a:pt x="764528" y="165943"/>
                </a:lnTo>
                <a:lnTo>
                  <a:pt x="760658" y="167134"/>
                </a:lnTo>
                <a:lnTo>
                  <a:pt x="756045" y="167729"/>
                </a:lnTo>
                <a:close/>
              </a:path>
              <a:path w="1285239" h="215900">
                <a:moveTo>
                  <a:pt x="776285" y="161329"/>
                </a:moveTo>
                <a:lnTo>
                  <a:pt x="754804" y="161329"/>
                </a:lnTo>
                <a:lnTo>
                  <a:pt x="758575" y="160833"/>
                </a:lnTo>
                <a:lnTo>
                  <a:pt x="766314" y="158849"/>
                </a:lnTo>
                <a:lnTo>
                  <a:pt x="770332" y="157360"/>
                </a:lnTo>
                <a:lnTo>
                  <a:pt x="774499" y="155376"/>
                </a:lnTo>
                <a:lnTo>
                  <a:pt x="777178" y="160883"/>
                </a:lnTo>
                <a:lnTo>
                  <a:pt x="776285" y="161329"/>
                </a:lnTo>
                <a:close/>
              </a:path>
              <a:path w="1285239" h="215900">
                <a:moveTo>
                  <a:pt x="878123" y="167729"/>
                </a:moveTo>
                <a:lnTo>
                  <a:pt x="868201" y="167729"/>
                </a:lnTo>
                <a:lnTo>
                  <a:pt x="860546" y="167301"/>
                </a:lnTo>
                <a:lnTo>
                  <a:pt x="822985" y="147265"/>
                </a:lnTo>
                <a:lnTo>
                  <a:pt x="811051" y="110579"/>
                </a:lnTo>
                <a:lnTo>
                  <a:pt x="811526" y="102021"/>
                </a:lnTo>
                <a:lnTo>
                  <a:pt x="832845" y="63847"/>
                </a:lnTo>
                <a:lnTo>
                  <a:pt x="865373" y="52982"/>
                </a:lnTo>
                <a:lnTo>
                  <a:pt x="872499" y="53354"/>
                </a:lnTo>
                <a:lnTo>
                  <a:pt x="879140" y="54471"/>
                </a:lnTo>
                <a:lnTo>
                  <a:pt x="885298" y="56331"/>
                </a:lnTo>
                <a:lnTo>
                  <a:pt x="890972" y="58935"/>
                </a:lnTo>
                <a:lnTo>
                  <a:pt x="891787" y="59382"/>
                </a:lnTo>
                <a:lnTo>
                  <a:pt x="857535" y="59382"/>
                </a:lnTo>
                <a:lnTo>
                  <a:pt x="849994" y="61416"/>
                </a:lnTo>
                <a:lnTo>
                  <a:pt x="822195" y="88841"/>
                </a:lnTo>
                <a:lnTo>
                  <a:pt x="818676" y="104179"/>
                </a:lnTo>
                <a:lnTo>
                  <a:pt x="813284" y="104179"/>
                </a:lnTo>
                <a:lnTo>
                  <a:pt x="813284" y="110579"/>
                </a:lnTo>
                <a:lnTo>
                  <a:pt x="818368" y="110579"/>
                </a:lnTo>
                <a:lnTo>
                  <a:pt x="818781" y="118076"/>
                </a:lnTo>
                <a:lnTo>
                  <a:pt x="843645" y="155525"/>
                </a:lnTo>
                <a:lnTo>
                  <a:pt x="859371" y="161329"/>
                </a:lnTo>
                <a:lnTo>
                  <a:pt x="898137" y="161329"/>
                </a:lnTo>
                <a:lnTo>
                  <a:pt x="886259" y="166389"/>
                </a:lnTo>
                <a:lnTo>
                  <a:pt x="878123" y="167729"/>
                </a:lnTo>
                <a:close/>
              </a:path>
              <a:path w="1285239" h="215900">
                <a:moveTo>
                  <a:pt x="913891" y="107900"/>
                </a:moveTo>
                <a:lnTo>
                  <a:pt x="907492" y="107900"/>
                </a:lnTo>
                <a:lnTo>
                  <a:pt x="911659" y="104179"/>
                </a:lnTo>
                <a:lnTo>
                  <a:pt x="907255" y="104179"/>
                </a:lnTo>
                <a:lnTo>
                  <a:pt x="889428" y="66079"/>
                </a:lnTo>
                <a:lnTo>
                  <a:pt x="865373" y="59382"/>
                </a:lnTo>
                <a:lnTo>
                  <a:pt x="891787" y="59382"/>
                </a:lnTo>
                <a:lnTo>
                  <a:pt x="913459" y="95361"/>
                </a:lnTo>
                <a:lnTo>
                  <a:pt x="913891" y="104179"/>
                </a:lnTo>
                <a:lnTo>
                  <a:pt x="911659" y="104179"/>
                </a:lnTo>
                <a:lnTo>
                  <a:pt x="907492" y="107900"/>
                </a:lnTo>
                <a:lnTo>
                  <a:pt x="913891" y="107900"/>
                </a:lnTo>
                <a:close/>
              </a:path>
              <a:path w="1285239" h="215900">
                <a:moveTo>
                  <a:pt x="818368" y="110579"/>
                </a:moveTo>
                <a:lnTo>
                  <a:pt x="813284" y="110579"/>
                </a:lnTo>
                <a:lnTo>
                  <a:pt x="813284" y="104179"/>
                </a:lnTo>
                <a:lnTo>
                  <a:pt x="818676" y="104179"/>
                </a:lnTo>
                <a:lnTo>
                  <a:pt x="818468" y="107900"/>
                </a:lnTo>
                <a:lnTo>
                  <a:pt x="818368" y="110579"/>
                </a:lnTo>
                <a:close/>
              </a:path>
              <a:path w="1285239" h="215900">
                <a:moveTo>
                  <a:pt x="913445" y="110579"/>
                </a:moveTo>
                <a:lnTo>
                  <a:pt x="818368" y="110579"/>
                </a:lnTo>
                <a:lnTo>
                  <a:pt x="818468" y="107900"/>
                </a:lnTo>
                <a:lnTo>
                  <a:pt x="818676" y="104179"/>
                </a:lnTo>
                <a:lnTo>
                  <a:pt x="907255" y="104179"/>
                </a:lnTo>
                <a:lnTo>
                  <a:pt x="907492" y="107900"/>
                </a:lnTo>
                <a:lnTo>
                  <a:pt x="913891" y="107900"/>
                </a:lnTo>
                <a:lnTo>
                  <a:pt x="913891" y="108049"/>
                </a:lnTo>
                <a:lnTo>
                  <a:pt x="913743" y="109289"/>
                </a:lnTo>
                <a:lnTo>
                  <a:pt x="913445" y="110579"/>
                </a:lnTo>
                <a:close/>
              </a:path>
              <a:path w="1285239" h="215900">
                <a:moveTo>
                  <a:pt x="898137" y="161329"/>
                </a:moveTo>
                <a:lnTo>
                  <a:pt x="875940" y="161329"/>
                </a:lnTo>
                <a:lnTo>
                  <a:pt x="882886" y="160188"/>
                </a:lnTo>
                <a:lnTo>
                  <a:pt x="895288" y="155624"/>
                </a:lnTo>
                <a:lnTo>
                  <a:pt x="900993" y="152648"/>
                </a:lnTo>
                <a:lnTo>
                  <a:pt x="906152" y="148977"/>
                </a:lnTo>
                <a:lnTo>
                  <a:pt x="909278" y="154930"/>
                </a:lnTo>
                <a:lnTo>
                  <a:pt x="904615" y="158005"/>
                </a:lnTo>
                <a:lnTo>
                  <a:pt x="899058" y="160932"/>
                </a:lnTo>
                <a:lnTo>
                  <a:pt x="898137" y="161329"/>
                </a:lnTo>
                <a:close/>
              </a:path>
              <a:path w="1285239" h="215900">
                <a:moveTo>
                  <a:pt x="1091026" y="42118"/>
                </a:moveTo>
                <a:lnTo>
                  <a:pt x="1124057" y="16464"/>
                </a:lnTo>
                <a:lnTo>
                  <a:pt x="1131061" y="16073"/>
                </a:lnTo>
                <a:lnTo>
                  <a:pt x="1140487" y="16073"/>
                </a:lnTo>
                <a:lnTo>
                  <a:pt x="1148523" y="17760"/>
                </a:lnTo>
                <a:lnTo>
                  <a:pt x="1155171" y="21133"/>
                </a:lnTo>
                <a:lnTo>
                  <a:pt x="1157890" y="22473"/>
                </a:lnTo>
                <a:lnTo>
                  <a:pt x="1123074" y="22473"/>
                </a:lnTo>
                <a:lnTo>
                  <a:pt x="1115781" y="24308"/>
                </a:lnTo>
                <a:lnTo>
                  <a:pt x="1108999" y="27998"/>
                </a:lnTo>
                <a:lnTo>
                  <a:pt x="1102287" y="31551"/>
                </a:lnTo>
                <a:lnTo>
                  <a:pt x="1096285" y="36264"/>
                </a:lnTo>
                <a:lnTo>
                  <a:pt x="1091026" y="42118"/>
                </a:lnTo>
                <a:close/>
              </a:path>
              <a:path w="1285239" h="215900">
                <a:moveTo>
                  <a:pt x="1183895" y="165050"/>
                </a:moveTo>
                <a:lnTo>
                  <a:pt x="1086561" y="165050"/>
                </a:lnTo>
                <a:lnTo>
                  <a:pt x="1086561" y="160436"/>
                </a:lnTo>
                <a:lnTo>
                  <a:pt x="1099872" y="148223"/>
                </a:lnTo>
                <a:lnTo>
                  <a:pt x="1111974" y="136884"/>
                </a:lnTo>
                <a:lnTo>
                  <a:pt x="1141051" y="107919"/>
                </a:lnTo>
                <a:lnTo>
                  <a:pt x="1163542" y="76934"/>
                </a:lnTo>
                <a:lnTo>
                  <a:pt x="1168565" y="56257"/>
                </a:lnTo>
                <a:lnTo>
                  <a:pt x="1168007" y="49457"/>
                </a:lnTo>
                <a:lnTo>
                  <a:pt x="1140130" y="23087"/>
                </a:lnTo>
                <a:lnTo>
                  <a:pt x="1130912" y="22473"/>
                </a:lnTo>
                <a:lnTo>
                  <a:pt x="1157890" y="22473"/>
                </a:lnTo>
                <a:lnTo>
                  <a:pt x="1161819" y="24407"/>
                </a:lnTo>
                <a:lnTo>
                  <a:pt x="1166879" y="29071"/>
                </a:lnTo>
                <a:lnTo>
                  <a:pt x="1170351" y="35123"/>
                </a:lnTo>
                <a:lnTo>
                  <a:pt x="1173923" y="41076"/>
                </a:lnTo>
                <a:lnTo>
                  <a:pt x="1175709" y="48121"/>
                </a:lnTo>
                <a:lnTo>
                  <a:pt x="1175709" y="56257"/>
                </a:lnTo>
                <a:lnTo>
                  <a:pt x="1161124" y="93864"/>
                </a:lnTo>
                <a:lnTo>
                  <a:pt x="1130037" y="128234"/>
                </a:lnTo>
                <a:lnTo>
                  <a:pt x="1097277" y="159543"/>
                </a:lnTo>
                <a:lnTo>
                  <a:pt x="1183895" y="159543"/>
                </a:lnTo>
                <a:lnTo>
                  <a:pt x="1183895" y="165050"/>
                </a:lnTo>
                <a:close/>
              </a:path>
              <a:path w="1285239" h="215900">
                <a:moveTo>
                  <a:pt x="1183895" y="159543"/>
                </a:moveTo>
                <a:lnTo>
                  <a:pt x="1097277" y="159543"/>
                </a:lnTo>
                <a:lnTo>
                  <a:pt x="1102138" y="159246"/>
                </a:lnTo>
                <a:lnTo>
                  <a:pt x="1106752" y="159047"/>
                </a:lnTo>
                <a:lnTo>
                  <a:pt x="1111118" y="158948"/>
                </a:lnTo>
                <a:lnTo>
                  <a:pt x="1115583" y="158750"/>
                </a:lnTo>
                <a:lnTo>
                  <a:pt x="1120196" y="158650"/>
                </a:lnTo>
                <a:lnTo>
                  <a:pt x="1183895" y="158650"/>
                </a:lnTo>
                <a:lnTo>
                  <a:pt x="1183895" y="159543"/>
                </a:lnTo>
                <a:close/>
              </a:path>
              <a:path w="1285239" h="215900">
                <a:moveTo>
                  <a:pt x="1275910" y="79474"/>
                </a:moveTo>
                <a:lnTo>
                  <a:pt x="1269957" y="79474"/>
                </a:lnTo>
                <a:lnTo>
                  <a:pt x="1267228" y="78333"/>
                </a:lnTo>
                <a:lnTo>
                  <a:pt x="1264649" y="76051"/>
                </a:lnTo>
                <a:lnTo>
                  <a:pt x="1262168" y="73769"/>
                </a:lnTo>
                <a:lnTo>
                  <a:pt x="1260928" y="70495"/>
                </a:lnTo>
                <a:lnTo>
                  <a:pt x="1260928" y="61862"/>
                </a:lnTo>
                <a:lnTo>
                  <a:pt x="1262168" y="58588"/>
                </a:lnTo>
                <a:lnTo>
                  <a:pt x="1267228" y="54123"/>
                </a:lnTo>
                <a:lnTo>
                  <a:pt x="1269957" y="52982"/>
                </a:lnTo>
                <a:lnTo>
                  <a:pt x="1275910" y="52982"/>
                </a:lnTo>
                <a:lnTo>
                  <a:pt x="1278638" y="54123"/>
                </a:lnTo>
                <a:lnTo>
                  <a:pt x="1281020" y="56405"/>
                </a:lnTo>
                <a:lnTo>
                  <a:pt x="1283500" y="58588"/>
                </a:lnTo>
                <a:lnTo>
                  <a:pt x="1284740" y="61862"/>
                </a:lnTo>
                <a:lnTo>
                  <a:pt x="1284740" y="70495"/>
                </a:lnTo>
                <a:lnTo>
                  <a:pt x="1283500" y="73769"/>
                </a:lnTo>
                <a:lnTo>
                  <a:pt x="1281020" y="76051"/>
                </a:lnTo>
                <a:lnTo>
                  <a:pt x="1278638" y="78333"/>
                </a:lnTo>
                <a:lnTo>
                  <a:pt x="1275910" y="79474"/>
                </a:lnTo>
                <a:close/>
              </a:path>
              <a:path w="1285239" h="215900">
                <a:moveTo>
                  <a:pt x="1275910" y="167729"/>
                </a:moveTo>
                <a:lnTo>
                  <a:pt x="1269957" y="167729"/>
                </a:lnTo>
                <a:lnTo>
                  <a:pt x="1267228" y="166588"/>
                </a:lnTo>
                <a:lnTo>
                  <a:pt x="1264649" y="164306"/>
                </a:lnTo>
                <a:lnTo>
                  <a:pt x="1262168" y="162024"/>
                </a:lnTo>
                <a:lnTo>
                  <a:pt x="1260928" y="158750"/>
                </a:lnTo>
                <a:lnTo>
                  <a:pt x="1260928" y="150118"/>
                </a:lnTo>
                <a:lnTo>
                  <a:pt x="1262168" y="146843"/>
                </a:lnTo>
                <a:lnTo>
                  <a:pt x="1267228" y="142378"/>
                </a:lnTo>
                <a:lnTo>
                  <a:pt x="1269957" y="141237"/>
                </a:lnTo>
                <a:lnTo>
                  <a:pt x="1275910" y="141237"/>
                </a:lnTo>
                <a:lnTo>
                  <a:pt x="1278638" y="142378"/>
                </a:lnTo>
                <a:lnTo>
                  <a:pt x="1281020" y="144660"/>
                </a:lnTo>
                <a:lnTo>
                  <a:pt x="1283500" y="146843"/>
                </a:lnTo>
                <a:lnTo>
                  <a:pt x="1284740" y="150118"/>
                </a:lnTo>
                <a:lnTo>
                  <a:pt x="1284740" y="158750"/>
                </a:lnTo>
                <a:lnTo>
                  <a:pt x="1283500" y="162024"/>
                </a:lnTo>
                <a:lnTo>
                  <a:pt x="1281020" y="164306"/>
                </a:lnTo>
                <a:lnTo>
                  <a:pt x="1278638" y="166588"/>
                </a:lnTo>
                <a:lnTo>
                  <a:pt x="1275910" y="1677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3910" y="4694375"/>
            <a:ext cx="1610257" cy="21847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56681" y="5068263"/>
            <a:ext cx="4713731" cy="21847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958125" y="5017414"/>
            <a:ext cx="8642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calculate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39354" y="2028342"/>
            <a:ext cx="8345805" cy="361061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885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import</a:t>
            </a:r>
            <a:r>
              <a:rPr sz="1800" spc="-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math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78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Lets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find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Decibels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for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SNR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(signal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to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noise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ratio)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(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unit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dB)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785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Decibels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10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*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log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(ratio)</a:t>
            </a:r>
            <a:endParaRPr sz="1800">
              <a:latin typeface="Times New Roman"/>
              <a:cs typeface="Times New Roman"/>
            </a:endParaRPr>
          </a:p>
          <a:p>
            <a:pPr marL="378460" marR="5080" indent="-366395">
              <a:lnSpc>
                <a:spcPts val="1939"/>
              </a:lnSpc>
              <a:spcBef>
                <a:spcPts val="1035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For example,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your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measured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noise value (N)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2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microvolts, and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your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signal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(S)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300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millivolts.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377825" algn="l"/>
              </a:tabLst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Db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10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*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log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(.3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/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.000002)</a:t>
            </a:r>
            <a:r>
              <a:rPr sz="1800" spc="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---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calculate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</a:t>
            </a:r>
            <a:endParaRPr sz="1800">
              <a:latin typeface="Lucida Sans Unicode"/>
              <a:cs typeface="Lucida Sans Unicode"/>
            </a:endParaRPr>
          </a:p>
          <a:p>
            <a:pPr marL="378460" indent="-363855">
              <a:lnSpc>
                <a:spcPct val="100000"/>
              </a:lnSpc>
              <a:spcBef>
                <a:spcPts val="81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600" spc="-5" dirty="0">
                <a:latin typeface="Arial MT"/>
                <a:cs typeface="Arial MT"/>
              </a:rPr>
              <a:t>Use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math.radians(degree)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–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compare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result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3604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Defining</a:t>
            </a:r>
            <a:r>
              <a:rPr sz="3600" spc="-5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168DBA"/>
                </a:solidFill>
                <a:latin typeface="Times New Roman"/>
                <a:cs typeface="Times New Roman"/>
              </a:rPr>
              <a:t>a</a:t>
            </a:r>
            <a:r>
              <a:rPr sz="3600" spc="-5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168DBA"/>
                </a:solidFill>
                <a:latin typeface="Times New Roman"/>
                <a:cs typeface="Times New Roman"/>
              </a:rPr>
              <a:t>function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41142" y="2150541"/>
            <a:ext cx="8317230" cy="30708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376555" algn="l"/>
              </a:tabLst>
            </a:pPr>
            <a:r>
              <a:rPr sz="1650" spc="-31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650" spc="1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65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function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in Python is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defined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as</a:t>
            </a:r>
            <a:r>
              <a:rPr sz="165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per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the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following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syntax:</a:t>
            </a:r>
            <a:endParaRPr sz="1650">
              <a:latin typeface="Times New Roman"/>
              <a:cs typeface="Times New Roman"/>
            </a:endParaRPr>
          </a:p>
          <a:p>
            <a:pPr marL="948055" marR="4681855" indent="-571500">
              <a:lnSpc>
                <a:spcPct val="100899"/>
              </a:lnSpc>
            </a:pPr>
            <a:r>
              <a:rPr sz="1650" b="1" dirty="0">
                <a:solidFill>
                  <a:srgbClr val="3E3E3E"/>
                </a:solidFill>
                <a:latin typeface="Times New Roman"/>
                <a:cs typeface="Times New Roman"/>
              </a:rPr>
              <a:t>def</a:t>
            </a:r>
            <a:r>
              <a:rPr sz="1650" b="1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&lt;</a:t>
            </a:r>
            <a:r>
              <a:rPr sz="1650" b="1" dirty="0">
                <a:solidFill>
                  <a:srgbClr val="3E3E3E"/>
                </a:solidFill>
                <a:latin typeface="Times New Roman"/>
                <a:cs typeface="Times New Roman"/>
              </a:rPr>
              <a:t>function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-</a:t>
            </a:r>
            <a:r>
              <a:rPr sz="1650" b="1" dirty="0">
                <a:solidFill>
                  <a:srgbClr val="3E3E3E"/>
                </a:solidFill>
                <a:latin typeface="Times New Roman"/>
                <a:cs typeface="Times New Roman"/>
              </a:rPr>
              <a:t>name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&gt;(&lt;parameters&gt;): </a:t>
            </a:r>
            <a:r>
              <a:rPr sz="1650" spc="-4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"""</a:t>
            </a:r>
            <a:r>
              <a:rPr sz="165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Function's</a:t>
            </a:r>
            <a:r>
              <a:rPr sz="165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docstring</a:t>
            </a:r>
            <a:r>
              <a:rPr sz="165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"""</a:t>
            </a:r>
            <a:endParaRPr sz="1650">
              <a:latin typeface="Times New Roman"/>
              <a:cs typeface="Times New Roman"/>
            </a:endParaRPr>
          </a:p>
          <a:p>
            <a:pPr marL="948055">
              <a:lnSpc>
                <a:spcPct val="100000"/>
              </a:lnSpc>
              <a:spcBef>
                <a:spcPts val="15"/>
              </a:spcBef>
            </a:pP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&lt;Expressions/Statements/Instructions&gt;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76555" algn="l"/>
              </a:tabLst>
            </a:pPr>
            <a:r>
              <a:rPr sz="1650" b="1" dirty="0">
                <a:solidFill>
                  <a:srgbClr val="353535"/>
                </a:solidFill>
                <a:latin typeface="Arial"/>
                <a:cs typeface="Arial"/>
              </a:rPr>
              <a:t>□	</a:t>
            </a:r>
            <a:r>
              <a:rPr sz="1650" b="1" dirty="0">
                <a:solidFill>
                  <a:srgbClr val="3E3E3E"/>
                </a:solidFill>
                <a:latin typeface="Times New Roman"/>
                <a:cs typeface="Times New Roman"/>
              </a:rPr>
              <a:t>def</a:t>
            </a:r>
            <a:r>
              <a:rPr sz="1650" b="1" spc="-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b="1" spc="5" dirty="0">
                <a:solidFill>
                  <a:srgbClr val="3E3E3E"/>
                </a:solidFill>
                <a:latin typeface="Times New Roman"/>
                <a:cs typeface="Times New Roman"/>
              </a:rPr>
              <a:t>add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(a,b):</a:t>
            </a:r>
            <a:endParaRPr sz="1650">
              <a:latin typeface="Times New Roman"/>
              <a:cs typeface="Times New Roman"/>
            </a:endParaRPr>
          </a:p>
          <a:p>
            <a:pPr marL="948055">
              <a:lnSpc>
                <a:spcPct val="100000"/>
              </a:lnSpc>
              <a:spcBef>
                <a:spcPts val="15"/>
              </a:spcBef>
            </a:pPr>
            <a:r>
              <a:rPr sz="1650" b="1" dirty="0">
                <a:solidFill>
                  <a:srgbClr val="3E3E3E"/>
                </a:solidFill>
                <a:latin typeface="Times New Roman"/>
                <a:cs typeface="Times New Roman"/>
              </a:rPr>
              <a:t>return</a:t>
            </a:r>
            <a:r>
              <a:rPr sz="1650" b="1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a+b</a:t>
            </a:r>
            <a:endParaRPr sz="1650">
              <a:latin typeface="Times New Roman"/>
              <a:cs typeface="Times New Roman"/>
            </a:endParaRPr>
          </a:p>
          <a:p>
            <a:pPr marL="376555" marR="5080" indent="-364490" algn="just">
              <a:lnSpc>
                <a:spcPct val="100899"/>
              </a:lnSpc>
              <a:spcBef>
                <a:spcPts val="1000"/>
              </a:spcBef>
            </a:pPr>
            <a:r>
              <a:rPr sz="1650" spc="-315" dirty="0">
                <a:solidFill>
                  <a:srgbClr val="353535"/>
                </a:solidFill>
                <a:latin typeface="Lucida Sans Unicode"/>
                <a:cs typeface="Lucida Sans Unicode"/>
              </a:rPr>
              <a:t>□</a:t>
            </a:r>
            <a:r>
              <a:rPr sz="1650" spc="-310" dirty="0">
                <a:solidFill>
                  <a:srgbClr val="353535"/>
                </a:solidFill>
                <a:latin typeface="Lucida Sans Unicode"/>
                <a:cs typeface="Lucida Sans Unicode"/>
              </a:rPr>
              <a:t> </a:t>
            </a:r>
            <a:r>
              <a:rPr sz="1650" spc="10" dirty="0">
                <a:solidFill>
                  <a:srgbClr val="3E3E3E"/>
                </a:solidFill>
                <a:latin typeface="Times New Roman"/>
                <a:cs typeface="Times New Roman"/>
              </a:rPr>
              <a:t>A </a:t>
            </a:r>
            <a:r>
              <a:rPr sz="1650" b="1" dirty="0">
                <a:solidFill>
                  <a:srgbClr val="3E3E3E"/>
                </a:solidFill>
                <a:latin typeface="Times New Roman"/>
                <a:cs typeface="Times New Roman"/>
              </a:rPr>
              <a:t>return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statement is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used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to end the execution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of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the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function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call and it “returns” the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result </a:t>
            </a:r>
            <a:r>
              <a:rPr sz="1650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(value of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the expression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following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the </a:t>
            </a:r>
            <a:r>
              <a:rPr sz="1650" b="1" dirty="0">
                <a:solidFill>
                  <a:srgbClr val="3E3E3E"/>
                </a:solidFill>
                <a:latin typeface="Times New Roman"/>
                <a:cs typeface="Times New Roman"/>
              </a:rPr>
              <a:t>return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keyword)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to the caller. The statements after the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 return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statements are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not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executed.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If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the </a:t>
            </a:r>
            <a:r>
              <a:rPr sz="1650" b="1" dirty="0">
                <a:solidFill>
                  <a:srgbClr val="3E3E3E"/>
                </a:solidFill>
                <a:latin typeface="Times New Roman"/>
                <a:cs typeface="Times New Roman"/>
              </a:rPr>
              <a:t>return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statement is without any expression, then the </a:t>
            </a:r>
            <a:r>
              <a:rPr sz="1650" spc="-4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special</a:t>
            </a:r>
            <a:r>
              <a:rPr sz="165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value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3E3E3E"/>
                </a:solidFill>
                <a:latin typeface="Times New Roman"/>
                <a:cs typeface="Times New Roman"/>
              </a:rPr>
              <a:t>None </a:t>
            </a:r>
            <a:r>
              <a:rPr sz="1650" dirty="0">
                <a:solidFill>
                  <a:srgbClr val="3E3E3E"/>
                </a:solidFill>
                <a:latin typeface="Times New Roman"/>
                <a:cs typeface="Times New Roman"/>
              </a:rPr>
              <a:t>is </a:t>
            </a:r>
            <a:r>
              <a:rPr sz="1650" spc="5" dirty="0">
                <a:solidFill>
                  <a:srgbClr val="3E3E3E"/>
                </a:solidFill>
                <a:latin typeface="Times New Roman"/>
                <a:cs typeface="Times New Roman"/>
              </a:rPr>
              <a:t>returned.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34213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168DBA"/>
                </a:solidFill>
                <a:latin typeface="Times New Roman"/>
                <a:cs typeface="Times New Roman"/>
              </a:rPr>
              <a:t>Calling</a:t>
            </a:r>
            <a:r>
              <a:rPr sz="3600" spc="-5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168DBA"/>
                </a:solidFill>
                <a:latin typeface="Times New Roman"/>
                <a:cs typeface="Times New Roman"/>
              </a:rPr>
              <a:t>a</a:t>
            </a:r>
            <a:r>
              <a:rPr sz="3600" spc="-5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Function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354" y="2149855"/>
            <a:ext cx="7274559" cy="274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5080" indent="-366395">
              <a:lnSpc>
                <a:spcPct val="100000"/>
              </a:lnSpc>
              <a:spcBef>
                <a:spcPts val="100"/>
              </a:spcBef>
              <a:buClr>
                <a:srgbClr val="353535"/>
              </a:buClr>
              <a:buFont typeface="Arial"/>
              <a:buChar char="□"/>
              <a:tabLst>
                <a:tab pos="377825" algn="l"/>
                <a:tab pos="379095" algn="l"/>
              </a:tabLst>
            </a:pP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Arguments: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values being passed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 the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function from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function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call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statement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are called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arguments.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Eg.</a:t>
            </a:r>
            <a:r>
              <a:rPr sz="1800" spc="6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5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and</a:t>
            </a:r>
            <a:r>
              <a:rPr sz="18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7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are arguments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 the</a:t>
            </a:r>
            <a:r>
              <a:rPr sz="1800" spc="4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add() </a:t>
            </a:r>
            <a:r>
              <a:rPr sz="1800" b="1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function.</a:t>
            </a:r>
            <a:endParaRPr sz="1800">
              <a:latin typeface="Times New Roman"/>
              <a:cs typeface="Times New Roman"/>
            </a:endParaRPr>
          </a:p>
          <a:p>
            <a:pPr marL="378460" marR="503555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Arial"/>
              <a:buChar char="□"/>
              <a:tabLst>
                <a:tab pos="434975" algn="l"/>
                <a:tab pos="436245" algn="l"/>
              </a:tabLst>
            </a:pPr>
            <a:r>
              <a:rPr dirty="0"/>
              <a:t>	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Parameters: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values received by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function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as inputs are called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parameters.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Eg.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and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b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are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parameters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the</a:t>
            </a:r>
            <a:r>
              <a:rPr sz="1800" spc="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add()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function.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77825" algn="l"/>
              </a:tabLst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function</a:t>
            </a:r>
            <a:r>
              <a:rPr sz="1800" b="1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call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takes</a:t>
            </a:r>
            <a:r>
              <a:rPr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following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form:</a:t>
            </a:r>
            <a:endParaRPr sz="1800">
              <a:latin typeface="Times New Roman"/>
              <a:cs typeface="Times New Roman"/>
            </a:endParaRPr>
          </a:p>
          <a:p>
            <a:pPr marL="378460" marR="1884680">
              <a:lnSpc>
                <a:spcPct val="100000"/>
              </a:lnSpc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&lt;function-name&gt;</a:t>
            </a:r>
            <a:r>
              <a:rPr sz="1800" spc="-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(&lt;value-to-be-passed-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as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-argument&gt;)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add(5,7)</a:t>
            </a:r>
            <a:endParaRPr sz="18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</a:pP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In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this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function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call,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5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and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7.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8090" y="631221"/>
            <a:ext cx="7636509" cy="5121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0075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References</a:t>
            </a:r>
            <a:endParaRPr sz="3600">
              <a:latin typeface="Times New Roman"/>
              <a:cs typeface="Times New Roman"/>
            </a:endParaRPr>
          </a:p>
          <a:p>
            <a:pPr marL="372745" indent="-360680">
              <a:lnSpc>
                <a:spcPct val="100000"/>
              </a:lnSpc>
              <a:spcBef>
                <a:spcPts val="1380"/>
              </a:spcBef>
              <a:buClr>
                <a:srgbClr val="353535"/>
              </a:buClr>
              <a:buFont typeface="Lucida Sans Unicode"/>
              <a:buChar char="□"/>
              <a:tabLst>
                <a:tab pos="372745" algn="l"/>
                <a:tab pos="373380" algn="l"/>
              </a:tabLst>
            </a:pPr>
            <a:r>
              <a:rPr sz="1400" u="heavy" spc="-5" dirty="0">
                <a:solidFill>
                  <a:srgbClr val="2DA0F1"/>
                </a:solidFill>
                <a:uFill>
                  <a:solidFill>
                    <a:srgbClr val="2DA0F1"/>
                  </a:solidFill>
                </a:uFill>
                <a:latin typeface="Times New Roman"/>
                <a:cs typeface="Times New Roman"/>
              </a:rPr>
              <a:t>https://docs.python.org/3/tutorial/</a:t>
            </a:r>
            <a:endParaRPr sz="1400">
              <a:latin typeface="Times New Roman"/>
              <a:cs typeface="Times New Roman"/>
            </a:endParaRPr>
          </a:p>
          <a:p>
            <a:pPr marL="372745" indent="-360680">
              <a:lnSpc>
                <a:spcPct val="100000"/>
              </a:lnSpc>
              <a:spcBef>
                <a:spcPts val="660"/>
              </a:spcBef>
              <a:buClr>
                <a:srgbClr val="353535"/>
              </a:buClr>
              <a:buFont typeface="Lucida Sans Unicode"/>
              <a:buChar char="□"/>
              <a:tabLst>
                <a:tab pos="372745" algn="l"/>
                <a:tab pos="373380" algn="l"/>
              </a:tabLst>
            </a:pPr>
            <a:r>
              <a:rPr sz="1400" u="heavy" spc="-5" dirty="0">
                <a:solidFill>
                  <a:srgbClr val="2DA0F1"/>
                </a:solidFill>
                <a:uFill>
                  <a:solidFill>
                    <a:srgbClr val="2DA0F1"/>
                  </a:solidFill>
                </a:uFill>
                <a:latin typeface="Times New Roman"/>
                <a:cs typeface="Times New Roman"/>
                <a:hlinkClick r:id="rId2"/>
              </a:rPr>
              <a:t>https://www.tutorialspoint.com/python/index.htm</a:t>
            </a:r>
            <a:endParaRPr sz="1400">
              <a:latin typeface="Times New Roman"/>
              <a:cs typeface="Times New Roman"/>
            </a:endParaRPr>
          </a:p>
          <a:p>
            <a:pPr marL="372745" indent="-360680">
              <a:lnSpc>
                <a:spcPct val="100000"/>
              </a:lnSpc>
              <a:spcBef>
                <a:spcPts val="660"/>
              </a:spcBef>
              <a:buClr>
                <a:srgbClr val="353535"/>
              </a:buClr>
              <a:buFont typeface="Lucida Sans Unicode"/>
              <a:buChar char="□"/>
              <a:tabLst>
                <a:tab pos="372745" algn="l"/>
                <a:tab pos="373380" algn="l"/>
              </a:tabLst>
            </a:pPr>
            <a:r>
              <a:rPr sz="1400" u="heavy" spc="-5" dirty="0">
                <a:solidFill>
                  <a:srgbClr val="2DA0F1"/>
                </a:solidFill>
                <a:uFill>
                  <a:solidFill>
                    <a:srgbClr val="2DA0F1"/>
                  </a:solidFill>
                </a:uFill>
                <a:latin typeface="Times New Roman"/>
                <a:cs typeface="Times New Roman"/>
                <a:hlinkClick r:id="rId3"/>
              </a:rPr>
              <a:t>https://www.freecodecamp.org/news/learning-python-from-zero-to-hero-120ea540b567/</a:t>
            </a:r>
            <a:endParaRPr sz="1400">
              <a:latin typeface="Times New Roman"/>
              <a:cs typeface="Times New Roman"/>
            </a:endParaRPr>
          </a:p>
          <a:p>
            <a:pPr marL="372745" indent="-360680">
              <a:lnSpc>
                <a:spcPct val="100000"/>
              </a:lnSpc>
              <a:spcBef>
                <a:spcPts val="655"/>
              </a:spcBef>
              <a:buClr>
                <a:srgbClr val="353535"/>
              </a:buClr>
              <a:buFont typeface="Lucida Sans Unicode"/>
              <a:buChar char="□"/>
              <a:tabLst>
                <a:tab pos="372745" algn="l"/>
                <a:tab pos="373380" algn="l"/>
              </a:tabLst>
            </a:pPr>
            <a:r>
              <a:rPr sz="1400" u="heavy" spc="-5" dirty="0">
                <a:solidFill>
                  <a:srgbClr val="2DA0F1"/>
                </a:solidFill>
                <a:uFill>
                  <a:solidFill>
                    <a:srgbClr val="2DA0F1"/>
                  </a:solidFill>
                </a:uFill>
                <a:latin typeface="Times New Roman"/>
                <a:cs typeface="Times New Roman"/>
                <a:hlinkClick r:id="rId4"/>
              </a:rPr>
              <a:t>https://www.guru99.com/python-tutorials.html</a:t>
            </a:r>
            <a:endParaRPr sz="1400">
              <a:latin typeface="Times New Roman"/>
              <a:cs typeface="Times New Roman"/>
            </a:endParaRPr>
          </a:p>
          <a:p>
            <a:pPr marL="372745" indent="-360680">
              <a:lnSpc>
                <a:spcPct val="100000"/>
              </a:lnSpc>
              <a:spcBef>
                <a:spcPts val="660"/>
              </a:spcBef>
              <a:buClr>
                <a:srgbClr val="353535"/>
              </a:buClr>
              <a:buFont typeface="Lucida Sans Unicode"/>
              <a:buChar char="□"/>
              <a:tabLst>
                <a:tab pos="372745" algn="l"/>
                <a:tab pos="373380" algn="l"/>
              </a:tabLst>
            </a:pPr>
            <a:r>
              <a:rPr sz="1400" u="heavy" spc="-5" dirty="0">
                <a:solidFill>
                  <a:srgbClr val="2DA0F1"/>
                </a:solidFill>
                <a:uFill>
                  <a:solidFill>
                    <a:srgbClr val="2DA0F1"/>
                  </a:solidFill>
                </a:uFill>
                <a:latin typeface="Times New Roman"/>
                <a:cs typeface="Times New Roman"/>
                <a:hlinkClick r:id="rId5"/>
              </a:rPr>
              <a:t>https://www.programiz.com/python-programming/first-program</a:t>
            </a:r>
            <a:endParaRPr sz="1400">
              <a:latin typeface="Times New Roman"/>
              <a:cs typeface="Times New Roman"/>
            </a:endParaRPr>
          </a:p>
          <a:p>
            <a:pPr marL="372745" indent="-360680">
              <a:lnSpc>
                <a:spcPct val="100000"/>
              </a:lnSpc>
              <a:spcBef>
                <a:spcPts val="660"/>
              </a:spcBef>
              <a:buClr>
                <a:srgbClr val="353535"/>
              </a:buClr>
              <a:buFont typeface="Lucida Sans Unicode"/>
              <a:buChar char="□"/>
              <a:tabLst>
                <a:tab pos="372745" algn="l"/>
                <a:tab pos="373380" algn="l"/>
              </a:tabLst>
            </a:pPr>
            <a:r>
              <a:rPr sz="1400" u="heavy" spc="-5" dirty="0">
                <a:solidFill>
                  <a:srgbClr val="2DA0F1"/>
                </a:solidFill>
                <a:uFill>
                  <a:solidFill>
                    <a:srgbClr val="2DA0F1"/>
                  </a:solidFill>
                </a:uFill>
                <a:latin typeface="Times New Roman"/>
                <a:cs typeface="Times New Roman"/>
              </a:rPr>
              <a:t>https://data-flair.training/blogs/python-tutorials-home/</a:t>
            </a:r>
            <a:endParaRPr sz="1400">
              <a:latin typeface="Times New Roman"/>
              <a:cs typeface="Times New Roman"/>
            </a:endParaRPr>
          </a:p>
          <a:p>
            <a:pPr marL="372745" indent="-360680">
              <a:lnSpc>
                <a:spcPct val="100000"/>
              </a:lnSpc>
              <a:spcBef>
                <a:spcPts val="660"/>
              </a:spcBef>
              <a:buClr>
                <a:srgbClr val="353535"/>
              </a:buClr>
              <a:buFont typeface="Lucida Sans Unicode"/>
              <a:buChar char="□"/>
              <a:tabLst>
                <a:tab pos="372745" algn="l"/>
                <a:tab pos="373380" algn="l"/>
              </a:tabLst>
            </a:pPr>
            <a:r>
              <a:rPr sz="1400" u="heavy" spc="-5" dirty="0">
                <a:solidFill>
                  <a:srgbClr val="2DA0F1"/>
                </a:solidFill>
                <a:uFill>
                  <a:solidFill>
                    <a:srgbClr val="2DA0F1"/>
                  </a:solidFill>
                </a:uFill>
                <a:latin typeface="Times New Roman"/>
                <a:cs typeface="Times New Roman"/>
              </a:rPr>
              <a:t>https://data-flair.training/courses/python-course/lessons/1-1-introduction-to-python/</a:t>
            </a:r>
            <a:endParaRPr sz="1400">
              <a:latin typeface="Times New Roman"/>
              <a:cs typeface="Times New Roman"/>
            </a:endParaRPr>
          </a:p>
          <a:p>
            <a:pPr marL="372745" indent="-360680">
              <a:lnSpc>
                <a:spcPct val="100000"/>
              </a:lnSpc>
              <a:spcBef>
                <a:spcPts val="660"/>
              </a:spcBef>
              <a:buClr>
                <a:srgbClr val="353535"/>
              </a:buClr>
              <a:buFont typeface="Lucida Sans Unicode"/>
              <a:buChar char="□"/>
              <a:tabLst>
                <a:tab pos="372745" algn="l"/>
                <a:tab pos="373380" algn="l"/>
              </a:tabLst>
            </a:pPr>
            <a:r>
              <a:rPr sz="1400" u="heavy" spc="-5" dirty="0">
                <a:solidFill>
                  <a:srgbClr val="2DA0F1"/>
                </a:solidFill>
                <a:uFill>
                  <a:solidFill>
                    <a:srgbClr val="2DA0F1"/>
                  </a:solidFill>
                </a:uFill>
                <a:latin typeface="Times New Roman"/>
                <a:cs typeface="Times New Roman"/>
              </a:rPr>
              <a:t>https://en.wikipedia.org/wiki/Python_(programming_language)</a:t>
            </a:r>
            <a:endParaRPr sz="1400">
              <a:latin typeface="Times New Roman"/>
              <a:cs typeface="Times New Roman"/>
            </a:endParaRPr>
          </a:p>
          <a:p>
            <a:pPr marL="372745" indent="-360680">
              <a:lnSpc>
                <a:spcPct val="100000"/>
              </a:lnSpc>
              <a:spcBef>
                <a:spcPts val="660"/>
              </a:spcBef>
              <a:buClr>
                <a:srgbClr val="353535"/>
              </a:buClr>
              <a:buFont typeface="Lucida Sans Unicode"/>
              <a:buChar char="□"/>
              <a:tabLst>
                <a:tab pos="372745" algn="l"/>
                <a:tab pos="373380" algn="l"/>
              </a:tabLst>
            </a:pPr>
            <a:r>
              <a:rPr sz="1400" u="heavy" spc="-5" dirty="0">
                <a:solidFill>
                  <a:srgbClr val="2DA0F1"/>
                </a:solidFill>
                <a:uFill>
                  <a:solidFill>
                    <a:srgbClr val="2DA0F1"/>
                  </a:solidFill>
                </a:uFill>
                <a:latin typeface="Times New Roman"/>
                <a:cs typeface="Times New Roman"/>
              </a:rPr>
              <a:t>https://en.wikipedia.org/wiki/Programming_paradigm#Support_for_multiple_paradigms</a:t>
            </a:r>
            <a:endParaRPr sz="1400">
              <a:latin typeface="Times New Roman"/>
              <a:cs typeface="Times New Roman"/>
            </a:endParaRPr>
          </a:p>
          <a:p>
            <a:pPr marL="372745" indent="-360680">
              <a:lnSpc>
                <a:spcPct val="100000"/>
              </a:lnSpc>
              <a:spcBef>
                <a:spcPts val="655"/>
              </a:spcBef>
              <a:buClr>
                <a:srgbClr val="353535"/>
              </a:buClr>
              <a:buFont typeface="Lucida Sans Unicode"/>
              <a:buChar char="□"/>
              <a:tabLst>
                <a:tab pos="372745" algn="l"/>
                <a:tab pos="373380" algn="l"/>
              </a:tabLst>
            </a:pPr>
            <a:r>
              <a:rPr sz="1400" u="heavy" spc="-5" dirty="0">
                <a:solidFill>
                  <a:srgbClr val="2DA0F1"/>
                </a:solidFill>
                <a:uFill>
                  <a:solidFill>
                    <a:srgbClr val="2DA0F1"/>
                  </a:solidFill>
                </a:uFill>
                <a:latin typeface="Times New Roman"/>
                <a:cs typeface="Times New Roman"/>
              </a:rPr>
              <a:t>https://en.wikipedia.org/wiki/Object-oriented_programming</a:t>
            </a:r>
            <a:endParaRPr sz="1400">
              <a:latin typeface="Times New Roman"/>
              <a:cs typeface="Times New Roman"/>
            </a:endParaRPr>
          </a:p>
          <a:p>
            <a:pPr marL="372745" indent="-360680">
              <a:lnSpc>
                <a:spcPct val="100000"/>
              </a:lnSpc>
              <a:spcBef>
                <a:spcPts val="660"/>
              </a:spcBef>
              <a:buClr>
                <a:srgbClr val="353535"/>
              </a:buClr>
              <a:buFont typeface="Lucida Sans Unicode"/>
              <a:buChar char="□"/>
              <a:tabLst>
                <a:tab pos="372745" algn="l"/>
                <a:tab pos="373380" algn="l"/>
              </a:tabLst>
            </a:pPr>
            <a:r>
              <a:rPr sz="1400" u="heavy" spc="-5" dirty="0">
                <a:solidFill>
                  <a:srgbClr val="2DA0F1"/>
                </a:solidFill>
                <a:uFill>
                  <a:solidFill>
                    <a:srgbClr val="2DA0F1"/>
                  </a:solidFill>
                </a:uFill>
                <a:latin typeface="Times New Roman"/>
                <a:cs typeface="Times New Roman"/>
              </a:rPr>
              <a:t>https://en.wikipedia.org/wiki/Structured_programming</a:t>
            </a:r>
            <a:endParaRPr sz="1400">
              <a:latin typeface="Times New Roman"/>
              <a:cs typeface="Times New Roman"/>
            </a:endParaRPr>
          </a:p>
          <a:p>
            <a:pPr marL="372745" indent="-360680">
              <a:lnSpc>
                <a:spcPct val="100000"/>
              </a:lnSpc>
              <a:spcBef>
                <a:spcPts val="660"/>
              </a:spcBef>
              <a:buClr>
                <a:srgbClr val="353535"/>
              </a:buClr>
              <a:buFont typeface="Lucida Sans Unicode"/>
              <a:buChar char="□"/>
              <a:tabLst>
                <a:tab pos="372745" algn="l"/>
                <a:tab pos="373380" algn="l"/>
              </a:tabLst>
            </a:pPr>
            <a:r>
              <a:rPr sz="1400" u="heavy" spc="-5" dirty="0">
                <a:solidFill>
                  <a:srgbClr val="2DA0F1"/>
                </a:solidFill>
                <a:uFill>
                  <a:solidFill>
                    <a:srgbClr val="2DA0F1"/>
                  </a:solidFill>
                </a:uFill>
                <a:latin typeface="Times New Roman"/>
                <a:cs typeface="Times New Roman"/>
                <a:hlinkClick r:id="rId6"/>
              </a:rPr>
              <a:t>http://openbookproject.net/thinkcs/python/english3e/</a:t>
            </a:r>
            <a:endParaRPr sz="1400">
              <a:latin typeface="Times New Roman"/>
              <a:cs typeface="Times New Roman"/>
            </a:endParaRPr>
          </a:p>
          <a:p>
            <a:pPr marL="372745" indent="-360680">
              <a:lnSpc>
                <a:spcPct val="100000"/>
              </a:lnSpc>
              <a:spcBef>
                <a:spcPts val="660"/>
              </a:spcBef>
              <a:buClr>
                <a:srgbClr val="353535"/>
              </a:buClr>
              <a:buFont typeface="Lucida Sans Unicode"/>
              <a:buChar char="□"/>
              <a:tabLst>
                <a:tab pos="372745" algn="l"/>
                <a:tab pos="373380" algn="l"/>
                <a:tab pos="5945505" algn="l"/>
              </a:tabLst>
            </a:pPr>
            <a:r>
              <a:rPr sz="1400" u="heavy" spc="-5" dirty="0">
                <a:solidFill>
                  <a:srgbClr val="2DA0F1"/>
                </a:solidFill>
                <a:uFill>
                  <a:solidFill>
                    <a:srgbClr val="2DA0F1"/>
                  </a:solidFill>
                </a:uFill>
                <a:latin typeface="Times New Roman"/>
                <a:cs typeface="Times New Roman"/>
              </a:rPr>
              <a:t>https://levelup.gitconnected.com/6-must-try-python-programs-5d92ff36e620</a:t>
            </a:r>
            <a:r>
              <a:rPr sz="1400" spc="-5" dirty="0">
                <a:solidFill>
                  <a:srgbClr val="2DA0F1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(Projects</a:t>
            </a:r>
            <a:r>
              <a:rPr sz="14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For</a:t>
            </a:r>
            <a:r>
              <a:rPr sz="14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Times New Roman"/>
                <a:cs typeface="Times New Roman"/>
              </a:rPr>
              <a:t>Fun)</a:t>
            </a:r>
            <a:endParaRPr sz="1400">
              <a:latin typeface="Times New Roman"/>
              <a:cs typeface="Times New Roman"/>
            </a:endParaRPr>
          </a:p>
          <a:p>
            <a:pPr marL="372745" indent="-360680">
              <a:lnSpc>
                <a:spcPct val="100000"/>
              </a:lnSpc>
              <a:spcBef>
                <a:spcPts val="660"/>
              </a:spcBef>
              <a:buClr>
                <a:srgbClr val="353535"/>
              </a:buClr>
              <a:buFont typeface="Lucida Sans Unicode"/>
              <a:buChar char="□"/>
              <a:tabLst>
                <a:tab pos="372745" algn="l"/>
                <a:tab pos="373380" algn="l"/>
              </a:tabLst>
            </a:pPr>
            <a:r>
              <a:rPr sz="1400" u="heavy" spc="-5" dirty="0">
                <a:solidFill>
                  <a:srgbClr val="2DA0F1"/>
                </a:solidFill>
                <a:uFill>
                  <a:solidFill>
                    <a:srgbClr val="2DA0F1"/>
                  </a:solidFill>
                </a:uFill>
                <a:latin typeface="Times New Roman"/>
                <a:cs typeface="Times New Roman"/>
              </a:rPr>
              <a:t>https://book.pythontips.com/en/latest/args_and_kwargs.html</a:t>
            </a:r>
            <a:endParaRPr sz="1400">
              <a:latin typeface="Times New Roman"/>
              <a:cs typeface="Times New Roman"/>
            </a:endParaRPr>
          </a:p>
          <a:p>
            <a:pPr marL="372745" indent="-360680">
              <a:lnSpc>
                <a:spcPct val="100000"/>
              </a:lnSpc>
              <a:spcBef>
                <a:spcPts val="660"/>
              </a:spcBef>
              <a:buClr>
                <a:srgbClr val="353535"/>
              </a:buClr>
              <a:buFont typeface="Lucida Sans Unicode"/>
              <a:buChar char="□"/>
              <a:tabLst>
                <a:tab pos="372745" algn="l"/>
                <a:tab pos="373380" algn="l"/>
              </a:tabLst>
            </a:pPr>
            <a:r>
              <a:rPr sz="1400" u="heavy" spc="-5" dirty="0">
                <a:solidFill>
                  <a:srgbClr val="2DA0F1"/>
                </a:solidFill>
                <a:uFill>
                  <a:solidFill>
                    <a:srgbClr val="2DA0F1"/>
                  </a:solidFill>
                </a:uFill>
                <a:latin typeface="Times New Roman"/>
                <a:cs typeface="Times New Roman"/>
              </a:rPr>
              <a:t>https://hackernoon.com/20-string-coding-interview-questions-for-programmers-6b6735b6d31c</a:t>
            </a:r>
            <a:r>
              <a:rPr sz="1400" spc="130" dirty="0">
                <a:solidFill>
                  <a:srgbClr val="2DA0F1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Times New Roman"/>
                <a:cs typeface="Times New Roman"/>
              </a:rPr>
              <a:t>(LAB)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2729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Main</a:t>
            </a:r>
            <a:r>
              <a:rPr sz="3600" spc="-9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Function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2237" y="1830987"/>
            <a:ext cx="872236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41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A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Python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module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is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a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file that has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a </a:t>
            </a:r>
            <a:r>
              <a:rPr sz="1200" spc="-5" dirty="0">
                <a:solidFill>
                  <a:srgbClr val="292929"/>
                </a:solidFill>
                <a:latin typeface="Arial MT"/>
                <a:cs typeface="Arial MT"/>
              </a:rPr>
              <a:t>.py</a:t>
            </a:r>
            <a:r>
              <a:rPr sz="120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extension. All we need to do is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create a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file that </a:t>
            </a:r>
            <a:r>
              <a:rPr sz="1800" spc="-49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contains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legitimate Python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code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 and give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the file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a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name with</a:t>
            </a:r>
            <a:r>
              <a:rPr sz="1800" spc="6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292929"/>
                </a:solidFill>
                <a:latin typeface="Arial MT"/>
                <a:cs typeface="Arial MT"/>
              </a:rPr>
              <a:t>.py</a:t>
            </a:r>
            <a:r>
              <a:rPr sz="1200" spc="16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extension.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A</a:t>
            </a:r>
            <a:r>
              <a:rPr sz="1800" spc="-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module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can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be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imported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other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modules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or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run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directly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via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command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line.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tabLst>
                <a:tab pos="723900" algn="l"/>
                <a:tab pos="1604645" algn="l"/>
              </a:tabLst>
            </a:pP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1800" u="heavy" spc="-5" dirty="0">
                <a:solidFill>
                  <a:srgbClr val="292929"/>
                </a:solidFill>
                <a:uFill>
                  <a:solidFill>
                    <a:srgbClr val="282828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i="1" spc="-5" dirty="0">
                <a:solidFill>
                  <a:srgbClr val="292929"/>
                </a:solidFill>
                <a:latin typeface="Arial"/>
                <a:cs typeface="Arial"/>
              </a:rPr>
              <a:t>name</a:t>
            </a:r>
            <a:r>
              <a:rPr sz="1800" i="1" u="heavy" spc="-5" dirty="0">
                <a:solidFill>
                  <a:srgbClr val="292929"/>
                </a:solidFill>
                <a:uFill>
                  <a:solidFill>
                    <a:srgbClr val="282828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is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a special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built-in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variable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which evaluates to the name of the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current </a:t>
            </a:r>
            <a:r>
              <a:rPr sz="1800" spc="-49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module.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However, if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module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is being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run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 directly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(from</a:t>
            </a:r>
            <a:r>
              <a:rPr sz="180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command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 line),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774700" algn="l"/>
                <a:tab pos="1655445" algn="l"/>
                <a:tab pos="4650740" algn="l"/>
                <a:tab pos="5400040" algn="l"/>
              </a:tabLst>
            </a:pP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then</a:t>
            </a:r>
            <a:r>
              <a:rPr sz="1800" u="heavy" spc="-5" dirty="0">
                <a:solidFill>
                  <a:srgbClr val="292929"/>
                </a:solidFill>
                <a:uFill>
                  <a:solidFill>
                    <a:srgbClr val="282828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i="1" spc="-5" dirty="0">
                <a:solidFill>
                  <a:srgbClr val="292929"/>
                </a:solidFill>
                <a:latin typeface="Arial"/>
                <a:cs typeface="Arial"/>
              </a:rPr>
              <a:t>name</a:t>
            </a:r>
            <a:r>
              <a:rPr sz="1800" i="1" u="heavy" spc="-5" dirty="0">
                <a:solidFill>
                  <a:srgbClr val="292929"/>
                </a:solidFill>
                <a:uFill>
                  <a:solidFill>
                    <a:srgbClr val="282828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instead is 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set 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to the</a:t>
            </a:r>
            <a:r>
              <a:rPr sz="1800" dirty="0">
                <a:solidFill>
                  <a:srgbClr val="292929"/>
                </a:solidFill>
                <a:latin typeface="Arial MT"/>
                <a:cs typeface="Arial MT"/>
              </a:rPr>
              <a:t> string</a:t>
            </a:r>
            <a:r>
              <a:rPr sz="1800" spc="-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800" spc="30" dirty="0">
                <a:solidFill>
                  <a:srgbClr val="292929"/>
                </a:solidFill>
                <a:latin typeface="Arial MT"/>
                <a:cs typeface="Arial MT"/>
              </a:rPr>
              <a:t>“</a:t>
            </a:r>
            <a:r>
              <a:rPr sz="1800" u="heavy" spc="30" dirty="0">
                <a:solidFill>
                  <a:srgbClr val="292929"/>
                </a:solidFill>
                <a:uFill>
                  <a:solidFill>
                    <a:srgbClr val="282828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i="1" spc="-5" dirty="0">
                <a:solidFill>
                  <a:srgbClr val="292929"/>
                </a:solidFill>
                <a:latin typeface="Arial"/>
                <a:cs typeface="Arial"/>
              </a:rPr>
              <a:t>main</a:t>
            </a:r>
            <a:r>
              <a:rPr sz="1800" i="1" u="heavy" spc="-5" dirty="0">
                <a:solidFill>
                  <a:srgbClr val="292929"/>
                </a:solidFill>
                <a:uFill>
                  <a:solidFill>
                    <a:srgbClr val="282828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i="1" spc="-5" dirty="0">
                <a:solidFill>
                  <a:srgbClr val="292929"/>
                </a:solidFill>
                <a:latin typeface="Arial"/>
                <a:cs typeface="Arial"/>
              </a:rPr>
              <a:t>”.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9211" y="3862976"/>
            <a:ext cx="3755390" cy="1108075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 marL="85725">
              <a:lnSpc>
                <a:spcPts val="2130"/>
              </a:lnSpc>
            </a:pPr>
            <a:r>
              <a:rPr sz="1800" spc="-5" dirty="0">
                <a:solidFill>
                  <a:srgbClr val="204A87"/>
                </a:solidFill>
                <a:latin typeface="Arial MT"/>
                <a:cs typeface="Arial MT"/>
              </a:rPr>
              <a:t>def</a:t>
            </a:r>
            <a:r>
              <a:rPr sz="1800" spc="-45" dirty="0">
                <a:solidFill>
                  <a:srgbClr val="204A87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main():</a:t>
            </a:r>
            <a:endParaRPr sz="1800">
              <a:latin typeface="Arial MT"/>
              <a:cs typeface="Arial MT"/>
            </a:endParaRPr>
          </a:p>
          <a:p>
            <a:pPr marL="542925">
              <a:lnSpc>
                <a:spcPct val="100000"/>
              </a:lnSpc>
            </a:pPr>
            <a:r>
              <a:rPr sz="1800" spc="-5" dirty="0">
                <a:solidFill>
                  <a:srgbClr val="212529"/>
                </a:solidFill>
                <a:latin typeface="Arial MT"/>
                <a:cs typeface="Arial MT"/>
              </a:rPr>
              <a:t>print</a:t>
            </a:r>
            <a:r>
              <a:rPr sz="1800" spc="-30" dirty="0">
                <a:solidFill>
                  <a:srgbClr val="21252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</a:t>
            </a:r>
            <a:r>
              <a:rPr sz="1800" spc="-5" dirty="0">
                <a:solidFill>
                  <a:srgbClr val="4E9A06"/>
                </a:solidFill>
                <a:latin typeface="Arial MT"/>
                <a:cs typeface="Arial MT"/>
              </a:rPr>
              <a:t>"Hello</a:t>
            </a:r>
            <a:r>
              <a:rPr sz="1800" spc="-30" dirty="0">
                <a:solidFill>
                  <a:srgbClr val="4E9A0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E9A06"/>
                </a:solidFill>
                <a:latin typeface="Arial MT"/>
                <a:cs typeface="Arial MT"/>
              </a:rPr>
              <a:t>World!"</a:t>
            </a:r>
            <a:r>
              <a:rPr sz="1800" dirty="0"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  <a:p>
            <a:pPr marL="85725" marR="779780">
              <a:lnSpc>
                <a:spcPct val="100000"/>
              </a:lnSpc>
              <a:tabLst>
                <a:tab pos="516890" algn="l"/>
                <a:tab pos="1397635" algn="l"/>
                <a:tab pos="2072005" algn="l"/>
                <a:tab pos="2820670" algn="l"/>
              </a:tabLst>
            </a:pPr>
            <a:r>
              <a:rPr sz="1800" spc="-5" dirty="0">
                <a:solidFill>
                  <a:srgbClr val="204A87"/>
                </a:solidFill>
                <a:latin typeface="Arial MT"/>
                <a:cs typeface="Arial MT"/>
              </a:rPr>
              <a:t>i</a:t>
            </a:r>
            <a:r>
              <a:rPr sz="1800" dirty="0">
                <a:solidFill>
                  <a:srgbClr val="204A87"/>
                </a:solidFill>
                <a:latin typeface="Arial MT"/>
                <a:cs typeface="Arial MT"/>
              </a:rPr>
              <a:t>f</a:t>
            </a:r>
            <a:r>
              <a:rPr sz="1800" spc="-5" dirty="0">
                <a:solidFill>
                  <a:srgbClr val="204A87"/>
                </a:solidFill>
                <a:latin typeface="Arial MT"/>
                <a:cs typeface="Arial MT"/>
              </a:rPr>
              <a:t> </a:t>
            </a:r>
            <a:r>
              <a:rPr sz="1800" u="heavy" dirty="0">
                <a:solidFill>
                  <a:srgbClr val="204A87"/>
                </a:solidFill>
                <a:uFill>
                  <a:solidFill>
                    <a:srgbClr val="202428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00" spc="-5" dirty="0">
                <a:solidFill>
                  <a:srgbClr val="212529"/>
                </a:solidFill>
                <a:latin typeface="Arial MT"/>
                <a:cs typeface="Arial MT"/>
              </a:rPr>
              <a:t>name</a:t>
            </a:r>
            <a:r>
              <a:rPr sz="1800" u="heavy" dirty="0">
                <a:solidFill>
                  <a:srgbClr val="212529"/>
                </a:solidFill>
                <a:uFill>
                  <a:solidFill>
                    <a:srgbClr val="202428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00" spc="-5" dirty="0">
                <a:solidFill>
                  <a:srgbClr val="CE5C00"/>
                </a:solidFill>
                <a:latin typeface="Arial MT"/>
                <a:cs typeface="Arial MT"/>
              </a:rPr>
              <a:t>=</a:t>
            </a:r>
            <a:r>
              <a:rPr sz="1800" dirty="0">
                <a:solidFill>
                  <a:srgbClr val="CE5C00"/>
                </a:solidFill>
                <a:latin typeface="Arial MT"/>
                <a:cs typeface="Arial MT"/>
              </a:rPr>
              <a:t>= </a:t>
            </a:r>
            <a:r>
              <a:rPr sz="1800" spc="-5" dirty="0">
                <a:solidFill>
                  <a:srgbClr val="4E9A06"/>
                </a:solidFill>
                <a:latin typeface="Arial MT"/>
                <a:cs typeface="Arial MT"/>
              </a:rPr>
              <a:t>"</a:t>
            </a:r>
            <a:r>
              <a:rPr sz="1800" u="heavy" dirty="0">
                <a:solidFill>
                  <a:srgbClr val="4E9A06"/>
                </a:solidFill>
                <a:uFill>
                  <a:solidFill>
                    <a:srgbClr val="4D9905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00" spc="-5" dirty="0">
                <a:solidFill>
                  <a:srgbClr val="4E9A06"/>
                </a:solidFill>
                <a:latin typeface="Arial MT"/>
                <a:cs typeface="Arial MT"/>
              </a:rPr>
              <a:t>main</a:t>
            </a:r>
            <a:r>
              <a:rPr sz="1800" u="heavy" dirty="0">
                <a:solidFill>
                  <a:srgbClr val="4E9A06"/>
                </a:solidFill>
                <a:uFill>
                  <a:solidFill>
                    <a:srgbClr val="4D9905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00" spc="15" dirty="0">
                <a:solidFill>
                  <a:srgbClr val="4E9A06"/>
                </a:solidFill>
                <a:latin typeface="Arial MT"/>
                <a:cs typeface="Arial MT"/>
              </a:rPr>
              <a:t>"</a:t>
            </a:r>
            <a:r>
              <a:rPr sz="1800" dirty="0">
                <a:latin typeface="Arial MT"/>
                <a:cs typeface="Arial MT"/>
              </a:rPr>
              <a:t>:  main()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5387" y="631221"/>
            <a:ext cx="9105900" cy="5001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2700">
              <a:lnSpc>
                <a:spcPct val="100000"/>
              </a:lnSpc>
              <a:spcBef>
                <a:spcPts val="100"/>
              </a:spcBef>
              <a:tabLst>
                <a:tab pos="3415665" algn="l"/>
                <a:tab pos="4899025" algn="l"/>
              </a:tabLst>
            </a:pP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More </a:t>
            </a:r>
            <a:r>
              <a:rPr sz="3600" dirty="0">
                <a:solidFill>
                  <a:srgbClr val="168DBA"/>
                </a:solidFill>
                <a:latin typeface="Times New Roman"/>
                <a:cs typeface="Times New Roman"/>
              </a:rPr>
              <a:t>on</a:t>
            </a:r>
            <a:r>
              <a:rPr sz="3600" u="heavy" dirty="0">
                <a:solidFill>
                  <a:srgbClr val="168DBA"/>
                </a:solidFill>
                <a:uFill>
                  <a:solidFill>
                    <a:srgbClr val="158CB9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3600" dirty="0">
                <a:solidFill>
                  <a:srgbClr val="168DBA"/>
                </a:solidFill>
                <a:latin typeface="Times New Roman"/>
                <a:cs typeface="Times New Roman"/>
              </a:rPr>
              <a:t>main</a:t>
            </a:r>
            <a:r>
              <a:rPr sz="3600" u="heavy" dirty="0">
                <a:solidFill>
                  <a:srgbClr val="168DBA"/>
                </a:solidFill>
                <a:uFill>
                  <a:solidFill>
                    <a:srgbClr val="158CB9"/>
                  </a:solidFill>
                </a:uFill>
                <a:latin typeface="Times New Roman"/>
                <a:cs typeface="Times New Roman"/>
              </a:rPr>
              <a:t> 	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ts val="1789"/>
              </a:lnSpc>
              <a:spcBef>
                <a:spcPts val="1614"/>
              </a:spcBef>
            </a:pPr>
            <a:r>
              <a:rPr sz="1650" dirty="0">
                <a:solidFill>
                  <a:srgbClr val="292929"/>
                </a:solidFill>
                <a:latin typeface="Arial MT"/>
                <a:cs typeface="Arial MT"/>
              </a:rPr>
              <a:t>Let’s</a:t>
            </a:r>
            <a:r>
              <a:rPr sz="165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292929"/>
                </a:solidFill>
                <a:latin typeface="Arial MT"/>
                <a:cs typeface="Arial MT"/>
              </a:rPr>
              <a:t>put</a:t>
            </a:r>
            <a:r>
              <a:rPr sz="165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292929"/>
                </a:solidFill>
                <a:latin typeface="Arial MT"/>
                <a:cs typeface="Arial MT"/>
              </a:rPr>
              <a:t>together</a:t>
            </a:r>
            <a:r>
              <a:rPr sz="165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292929"/>
                </a:solidFill>
                <a:latin typeface="Arial MT"/>
                <a:cs typeface="Arial MT"/>
              </a:rPr>
              <a:t>this</a:t>
            </a:r>
            <a:r>
              <a:rPr sz="165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292929"/>
                </a:solidFill>
                <a:latin typeface="Arial MT"/>
                <a:cs typeface="Arial MT"/>
              </a:rPr>
              <a:t>little</a:t>
            </a:r>
            <a:r>
              <a:rPr sz="1650" spc="5" dirty="0">
                <a:solidFill>
                  <a:srgbClr val="292929"/>
                </a:solidFill>
                <a:latin typeface="Arial MT"/>
                <a:cs typeface="Arial MT"/>
              </a:rPr>
              <a:t> code</a:t>
            </a:r>
            <a:r>
              <a:rPr sz="165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292929"/>
                </a:solidFill>
                <a:latin typeface="Arial MT"/>
                <a:cs typeface="Arial MT"/>
              </a:rPr>
              <a:t>example</a:t>
            </a:r>
            <a:r>
              <a:rPr sz="165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292929"/>
                </a:solidFill>
                <a:latin typeface="Arial MT"/>
                <a:cs typeface="Arial MT"/>
              </a:rPr>
              <a:t>for</a:t>
            </a:r>
            <a:r>
              <a:rPr sz="165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292929"/>
                </a:solidFill>
                <a:latin typeface="Arial MT"/>
                <a:cs typeface="Arial MT"/>
              </a:rPr>
              <a:t>understanding.</a:t>
            </a:r>
            <a:r>
              <a:rPr sz="165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292929"/>
                </a:solidFill>
                <a:latin typeface="Arial MT"/>
                <a:cs typeface="Arial MT"/>
              </a:rPr>
              <a:t>Suppose </a:t>
            </a:r>
            <a:r>
              <a:rPr sz="1650" spc="5" dirty="0">
                <a:solidFill>
                  <a:srgbClr val="292929"/>
                </a:solidFill>
                <a:latin typeface="Arial MT"/>
                <a:cs typeface="Arial MT"/>
              </a:rPr>
              <a:t>we</a:t>
            </a:r>
            <a:r>
              <a:rPr sz="165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292929"/>
                </a:solidFill>
                <a:latin typeface="Arial MT"/>
                <a:cs typeface="Arial MT"/>
              </a:rPr>
              <a:t>create</a:t>
            </a:r>
            <a:r>
              <a:rPr sz="165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292929"/>
                </a:solidFill>
                <a:latin typeface="Arial MT"/>
                <a:cs typeface="Arial MT"/>
              </a:rPr>
              <a:t>two</a:t>
            </a:r>
            <a:r>
              <a:rPr sz="1650" spc="5" dirty="0">
                <a:solidFill>
                  <a:srgbClr val="292929"/>
                </a:solidFill>
                <a:latin typeface="Arial MT"/>
                <a:cs typeface="Arial MT"/>
              </a:rPr>
              <a:t> modules,</a:t>
            </a:r>
            <a:endParaRPr sz="1650">
              <a:latin typeface="Arial MT"/>
              <a:cs typeface="Arial MT"/>
            </a:endParaRPr>
          </a:p>
          <a:p>
            <a:pPr marL="12700">
              <a:lnSpc>
                <a:spcPts val="1600"/>
              </a:lnSpc>
            </a:pPr>
            <a:r>
              <a:rPr sz="1650" i="1" dirty="0">
                <a:solidFill>
                  <a:srgbClr val="292929"/>
                </a:solidFill>
                <a:latin typeface="Arial"/>
                <a:cs typeface="Arial"/>
              </a:rPr>
              <a:t>foo </a:t>
            </a:r>
            <a:r>
              <a:rPr sz="1650" spc="5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1650" spc="-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50" i="1" dirty="0">
                <a:solidFill>
                  <a:srgbClr val="292929"/>
                </a:solidFill>
                <a:latin typeface="Arial"/>
                <a:cs typeface="Arial"/>
              </a:rPr>
              <a:t>bar</a:t>
            </a:r>
            <a:r>
              <a:rPr sz="1650" i="1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292929"/>
                </a:solidFill>
                <a:latin typeface="Arial MT"/>
                <a:cs typeface="Arial MT"/>
              </a:rPr>
              <a:t>with the</a:t>
            </a:r>
            <a:r>
              <a:rPr sz="1650" spc="-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292929"/>
                </a:solidFill>
                <a:latin typeface="Arial MT"/>
                <a:cs typeface="Arial MT"/>
              </a:rPr>
              <a:t>following</a:t>
            </a:r>
            <a:r>
              <a:rPr sz="1650" spc="-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292929"/>
                </a:solidFill>
                <a:latin typeface="Arial MT"/>
                <a:cs typeface="Arial MT"/>
              </a:rPr>
              <a:t>code:</a:t>
            </a:r>
            <a:endParaRPr sz="1650">
              <a:latin typeface="Arial MT"/>
              <a:cs typeface="Arial MT"/>
            </a:endParaRPr>
          </a:p>
          <a:p>
            <a:pPr marL="12700">
              <a:lnSpc>
                <a:spcPts val="1600"/>
              </a:lnSpc>
            </a:pPr>
            <a:r>
              <a:rPr sz="1650" spc="5" dirty="0">
                <a:solidFill>
                  <a:srgbClr val="292929"/>
                </a:solidFill>
                <a:latin typeface="Arial MT"/>
                <a:cs typeface="Arial MT"/>
              </a:rPr>
              <a:t>#</a:t>
            </a:r>
            <a:r>
              <a:rPr sz="1650" spc="-4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292929"/>
                </a:solidFill>
                <a:latin typeface="Arial MT"/>
                <a:cs typeface="Arial MT"/>
              </a:rPr>
              <a:t>foo.py</a:t>
            </a:r>
            <a:endParaRPr sz="1650">
              <a:latin typeface="Arial MT"/>
              <a:cs typeface="Arial MT"/>
            </a:endParaRPr>
          </a:p>
          <a:p>
            <a:pPr marL="12700">
              <a:lnSpc>
                <a:spcPts val="1600"/>
              </a:lnSpc>
            </a:pPr>
            <a:r>
              <a:rPr sz="1650" b="1" dirty="0">
                <a:solidFill>
                  <a:srgbClr val="292929"/>
                </a:solidFill>
                <a:latin typeface="Arial"/>
                <a:cs typeface="Arial"/>
              </a:rPr>
              <a:t>import</a:t>
            </a:r>
            <a:r>
              <a:rPr sz="1650" b="1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292929"/>
                </a:solidFill>
                <a:latin typeface="Arial MT"/>
                <a:cs typeface="Arial MT"/>
              </a:rPr>
              <a:t>bar</a:t>
            </a:r>
            <a:endParaRPr sz="1650">
              <a:latin typeface="Arial MT"/>
              <a:cs typeface="Arial MT"/>
            </a:endParaRPr>
          </a:p>
          <a:p>
            <a:pPr marL="12700" marR="5223510">
              <a:lnSpc>
                <a:spcPts val="1600"/>
              </a:lnSpc>
              <a:spcBef>
                <a:spcPts val="180"/>
              </a:spcBef>
              <a:tabLst>
                <a:tab pos="1215390" algn="l"/>
                <a:tab pos="2030095" algn="l"/>
                <a:tab pos="3039745" algn="l"/>
                <a:tab pos="3803650" algn="l"/>
              </a:tabLst>
            </a:pPr>
            <a:r>
              <a:rPr sz="1650" b="1" dirty="0">
                <a:solidFill>
                  <a:srgbClr val="292929"/>
                </a:solidFill>
                <a:latin typeface="Arial"/>
                <a:cs typeface="Arial"/>
              </a:rPr>
              <a:t>prin</a:t>
            </a:r>
            <a:r>
              <a:rPr sz="1650" b="1" spc="5" dirty="0">
                <a:solidFill>
                  <a:srgbClr val="292929"/>
                </a:solidFill>
                <a:latin typeface="Arial"/>
                <a:cs typeface="Arial"/>
              </a:rPr>
              <a:t>t</a:t>
            </a:r>
            <a:r>
              <a:rPr sz="1650" spc="5" dirty="0">
                <a:solidFill>
                  <a:srgbClr val="292929"/>
                </a:solidFill>
                <a:latin typeface="Arial MT"/>
                <a:cs typeface="Arial MT"/>
              </a:rPr>
              <a:t>("foo.</a:t>
            </a:r>
            <a:r>
              <a:rPr sz="1650" u="heavy" dirty="0">
                <a:solidFill>
                  <a:srgbClr val="292929"/>
                </a:solidFill>
                <a:uFill>
                  <a:solidFill>
                    <a:srgbClr val="282828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50" spc="5" dirty="0">
                <a:solidFill>
                  <a:srgbClr val="292929"/>
                </a:solidFill>
                <a:latin typeface="Arial MT"/>
                <a:cs typeface="Arial MT"/>
              </a:rPr>
              <a:t>name</a:t>
            </a:r>
            <a:r>
              <a:rPr sz="1650" u="heavy" dirty="0">
                <a:solidFill>
                  <a:srgbClr val="292929"/>
                </a:solidFill>
                <a:uFill>
                  <a:solidFill>
                    <a:srgbClr val="282828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50" spc="5" dirty="0">
                <a:solidFill>
                  <a:srgbClr val="292929"/>
                </a:solidFill>
                <a:latin typeface="Arial MT"/>
                <a:cs typeface="Arial MT"/>
              </a:rPr>
              <a:t>set</a:t>
            </a:r>
            <a:r>
              <a:rPr sz="165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50" spc="-5" dirty="0">
                <a:solidFill>
                  <a:srgbClr val="292929"/>
                </a:solidFill>
                <a:latin typeface="Arial MT"/>
                <a:cs typeface="Arial MT"/>
              </a:rPr>
              <a:t>t</a:t>
            </a:r>
            <a:r>
              <a:rPr sz="1650" spc="5" dirty="0">
                <a:solidFill>
                  <a:srgbClr val="292929"/>
                </a:solidFill>
                <a:latin typeface="Arial MT"/>
                <a:cs typeface="Arial MT"/>
              </a:rPr>
              <a:t>o</a:t>
            </a:r>
            <a:r>
              <a:rPr sz="1650" dirty="0">
                <a:solidFill>
                  <a:srgbClr val="292929"/>
                </a:solidFill>
                <a:latin typeface="Arial MT"/>
                <a:cs typeface="Arial MT"/>
              </a:rPr>
              <a:t> ",</a:t>
            </a:r>
            <a:r>
              <a:rPr sz="1650" spc="-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50" u="heavy" dirty="0">
                <a:solidFill>
                  <a:srgbClr val="292929"/>
                </a:solidFill>
                <a:uFill>
                  <a:solidFill>
                    <a:srgbClr val="282828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50" dirty="0">
                <a:solidFill>
                  <a:srgbClr val="292929"/>
                </a:solidFill>
                <a:latin typeface="Arial MT"/>
                <a:cs typeface="Arial MT"/>
              </a:rPr>
              <a:t>name</a:t>
            </a:r>
            <a:r>
              <a:rPr sz="1650" u="heavy" dirty="0">
                <a:solidFill>
                  <a:srgbClr val="292929"/>
                </a:solidFill>
                <a:uFill>
                  <a:solidFill>
                    <a:srgbClr val="282828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50" spc="-5" dirty="0">
                <a:solidFill>
                  <a:srgbClr val="292929"/>
                </a:solidFill>
                <a:latin typeface="Arial MT"/>
                <a:cs typeface="Arial MT"/>
              </a:rPr>
              <a:t>)  </a:t>
            </a:r>
            <a:r>
              <a:rPr sz="1650" spc="5" dirty="0">
                <a:solidFill>
                  <a:srgbClr val="292929"/>
                </a:solidFill>
                <a:latin typeface="Arial MT"/>
                <a:cs typeface="Arial MT"/>
              </a:rPr>
              <a:t>And</a:t>
            </a:r>
            <a:r>
              <a:rPr sz="1650" spc="-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165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50" i="1" dirty="0">
                <a:solidFill>
                  <a:srgbClr val="292929"/>
                </a:solidFill>
                <a:latin typeface="Arial"/>
                <a:cs typeface="Arial"/>
              </a:rPr>
              <a:t>bar </a:t>
            </a:r>
            <a:r>
              <a:rPr sz="1650" spc="5" dirty="0">
                <a:solidFill>
                  <a:srgbClr val="292929"/>
                </a:solidFill>
                <a:latin typeface="Arial MT"/>
                <a:cs typeface="Arial MT"/>
              </a:rPr>
              <a:t>module:</a:t>
            </a:r>
            <a:endParaRPr sz="1650">
              <a:latin typeface="Arial MT"/>
              <a:cs typeface="Arial MT"/>
            </a:endParaRPr>
          </a:p>
          <a:p>
            <a:pPr marL="12700">
              <a:lnSpc>
                <a:spcPts val="1415"/>
              </a:lnSpc>
            </a:pPr>
            <a:r>
              <a:rPr sz="1650" spc="5" dirty="0">
                <a:solidFill>
                  <a:srgbClr val="292929"/>
                </a:solidFill>
                <a:latin typeface="Arial MT"/>
                <a:cs typeface="Arial MT"/>
              </a:rPr>
              <a:t>#</a:t>
            </a:r>
            <a:r>
              <a:rPr sz="1650" spc="-4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292929"/>
                </a:solidFill>
                <a:latin typeface="Arial MT"/>
                <a:cs typeface="Arial MT"/>
              </a:rPr>
              <a:t>bar.py</a:t>
            </a:r>
            <a:endParaRPr sz="1650">
              <a:latin typeface="Arial MT"/>
              <a:cs typeface="Arial MT"/>
            </a:endParaRPr>
          </a:p>
          <a:p>
            <a:pPr marL="12700">
              <a:lnSpc>
                <a:spcPts val="1789"/>
              </a:lnSpc>
              <a:tabLst>
                <a:tab pos="1226820" algn="l"/>
                <a:tab pos="2041525" algn="l"/>
                <a:tab pos="3051175" algn="l"/>
                <a:tab pos="3815079" algn="l"/>
              </a:tabLst>
            </a:pPr>
            <a:r>
              <a:rPr sz="1650" b="1" dirty="0">
                <a:solidFill>
                  <a:srgbClr val="292929"/>
                </a:solidFill>
                <a:latin typeface="Arial"/>
                <a:cs typeface="Arial"/>
              </a:rPr>
              <a:t>print</a:t>
            </a:r>
            <a:r>
              <a:rPr sz="1650" dirty="0">
                <a:solidFill>
                  <a:srgbClr val="292929"/>
                </a:solidFill>
                <a:latin typeface="Arial MT"/>
                <a:cs typeface="Arial MT"/>
              </a:rPr>
              <a:t>("bar.</a:t>
            </a:r>
            <a:r>
              <a:rPr sz="1650" u="heavy" dirty="0">
                <a:solidFill>
                  <a:srgbClr val="292929"/>
                </a:solidFill>
                <a:uFill>
                  <a:solidFill>
                    <a:srgbClr val="282828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650" spc="5" dirty="0">
                <a:solidFill>
                  <a:srgbClr val="292929"/>
                </a:solidFill>
                <a:latin typeface="Arial MT"/>
                <a:cs typeface="Arial MT"/>
              </a:rPr>
              <a:t>name</a:t>
            </a:r>
            <a:r>
              <a:rPr sz="1650" u="heavy" spc="5" dirty="0">
                <a:solidFill>
                  <a:srgbClr val="292929"/>
                </a:solidFill>
                <a:uFill>
                  <a:solidFill>
                    <a:srgbClr val="282828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650" spc="5" dirty="0">
                <a:solidFill>
                  <a:srgbClr val="292929"/>
                </a:solidFill>
                <a:latin typeface="Arial MT"/>
                <a:cs typeface="Arial MT"/>
              </a:rPr>
              <a:t>set</a:t>
            </a:r>
            <a:r>
              <a:rPr sz="1650" dirty="0">
                <a:solidFill>
                  <a:srgbClr val="292929"/>
                </a:solidFill>
                <a:latin typeface="Arial MT"/>
                <a:cs typeface="Arial MT"/>
              </a:rPr>
              <a:t> to</a:t>
            </a:r>
            <a:r>
              <a:rPr sz="165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292929"/>
                </a:solidFill>
                <a:latin typeface="Arial MT"/>
                <a:cs typeface="Arial MT"/>
              </a:rPr>
              <a:t>",</a:t>
            </a:r>
            <a:r>
              <a:rPr sz="1650" u="heavy" dirty="0">
                <a:solidFill>
                  <a:srgbClr val="292929"/>
                </a:solidFill>
                <a:uFill>
                  <a:solidFill>
                    <a:srgbClr val="282828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292929"/>
                </a:solidFill>
                <a:latin typeface="Arial MT"/>
                <a:cs typeface="Arial MT"/>
              </a:rPr>
              <a:t>name</a:t>
            </a:r>
            <a:r>
              <a:rPr sz="1650" u="heavy" dirty="0">
                <a:solidFill>
                  <a:srgbClr val="292929"/>
                </a:solidFill>
                <a:uFill>
                  <a:solidFill>
                    <a:srgbClr val="282828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292929"/>
                </a:solidFill>
                <a:latin typeface="Arial MT"/>
                <a:cs typeface="Arial MT"/>
              </a:rPr>
              <a:t>)</a:t>
            </a:r>
            <a:endParaRPr sz="1650">
              <a:latin typeface="Arial MT"/>
              <a:cs typeface="Arial MT"/>
            </a:endParaRPr>
          </a:p>
          <a:p>
            <a:pPr marL="12700" marR="27940">
              <a:lnSpc>
                <a:spcPts val="1600"/>
              </a:lnSpc>
              <a:spcBef>
                <a:spcPts val="1230"/>
              </a:spcBef>
              <a:tabLst>
                <a:tab pos="5074920" algn="l"/>
                <a:tab pos="5889625" algn="l"/>
                <a:tab pos="8246745" algn="l"/>
                <a:tab pos="8940165" algn="l"/>
              </a:tabLst>
            </a:pPr>
            <a:r>
              <a:rPr sz="1650" spc="5" dirty="0">
                <a:solidFill>
                  <a:srgbClr val="292929"/>
                </a:solidFill>
                <a:latin typeface="Arial MT"/>
                <a:cs typeface="Arial MT"/>
              </a:rPr>
              <a:t>On</a:t>
            </a:r>
            <a:r>
              <a:rPr sz="1650" dirty="0">
                <a:solidFill>
                  <a:srgbClr val="292929"/>
                </a:solidFill>
                <a:latin typeface="Arial MT"/>
                <a:cs typeface="Arial MT"/>
              </a:rPr>
              <a:t> invokin</a:t>
            </a:r>
            <a:r>
              <a:rPr sz="1650" spc="5" dirty="0">
                <a:solidFill>
                  <a:srgbClr val="292929"/>
                </a:solidFill>
                <a:latin typeface="Arial MT"/>
                <a:cs typeface="Arial MT"/>
              </a:rPr>
              <a:t>g</a:t>
            </a:r>
            <a:r>
              <a:rPr sz="1650" dirty="0">
                <a:solidFill>
                  <a:srgbClr val="292929"/>
                </a:solidFill>
                <a:latin typeface="Arial MT"/>
                <a:cs typeface="Arial MT"/>
              </a:rPr>
              <a:t> th</a:t>
            </a:r>
            <a:r>
              <a:rPr sz="1650" spc="5" dirty="0">
                <a:solidFill>
                  <a:srgbClr val="292929"/>
                </a:solidFill>
                <a:latin typeface="Arial MT"/>
                <a:cs typeface="Arial MT"/>
              </a:rPr>
              <a:t>e</a:t>
            </a:r>
            <a:r>
              <a:rPr sz="165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50" i="1" dirty="0">
                <a:solidFill>
                  <a:srgbClr val="292929"/>
                </a:solidFill>
                <a:latin typeface="Arial"/>
                <a:cs typeface="Arial"/>
              </a:rPr>
              <a:t>ba</a:t>
            </a:r>
            <a:r>
              <a:rPr sz="1650" i="1" spc="5" dirty="0">
                <a:solidFill>
                  <a:srgbClr val="292929"/>
                </a:solidFill>
                <a:latin typeface="Arial"/>
                <a:cs typeface="Arial"/>
              </a:rPr>
              <a:t>r</a:t>
            </a:r>
            <a:r>
              <a:rPr sz="1650" i="1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50" spc="5" dirty="0">
                <a:solidFill>
                  <a:srgbClr val="292929"/>
                </a:solidFill>
                <a:latin typeface="Arial MT"/>
                <a:cs typeface="Arial MT"/>
              </a:rPr>
              <a:t>module</a:t>
            </a:r>
            <a:r>
              <a:rPr sz="1650" dirty="0">
                <a:solidFill>
                  <a:srgbClr val="292929"/>
                </a:solidFill>
                <a:latin typeface="Arial MT"/>
                <a:cs typeface="Arial MT"/>
              </a:rPr>
              <a:t> fro</a:t>
            </a:r>
            <a:r>
              <a:rPr sz="1650" spc="10" dirty="0">
                <a:solidFill>
                  <a:srgbClr val="292929"/>
                </a:solidFill>
                <a:latin typeface="Arial MT"/>
                <a:cs typeface="Arial MT"/>
              </a:rPr>
              <a:t>m</a:t>
            </a:r>
            <a:r>
              <a:rPr sz="165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292929"/>
                </a:solidFill>
                <a:latin typeface="Arial MT"/>
                <a:cs typeface="Arial MT"/>
              </a:rPr>
              <a:t>command</a:t>
            </a:r>
            <a:r>
              <a:rPr sz="1650" dirty="0">
                <a:solidFill>
                  <a:srgbClr val="292929"/>
                </a:solidFill>
                <a:latin typeface="Arial MT"/>
                <a:cs typeface="Arial MT"/>
              </a:rPr>
              <a:t> line, </a:t>
            </a:r>
            <a:r>
              <a:rPr sz="1650" spc="-5" dirty="0">
                <a:solidFill>
                  <a:srgbClr val="292929"/>
                </a:solidFill>
                <a:latin typeface="Arial MT"/>
                <a:cs typeface="Arial MT"/>
              </a:rPr>
              <a:t>it</a:t>
            </a:r>
            <a:r>
              <a:rPr sz="1650" spc="5" dirty="0">
                <a:solidFill>
                  <a:srgbClr val="292929"/>
                </a:solidFill>
                <a:latin typeface="Arial MT"/>
                <a:cs typeface="Arial MT"/>
              </a:rPr>
              <a:t>s</a:t>
            </a:r>
            <a:r>
              <a:rPr sz="165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50" u="heavy" dirty="0">
                <a:solidFill>
                  <a:srgbClr val="292929"/>
                </a:solidFill>
                <a:uFill>
                  <a:solidFill>
                    <a:srgbClr val="282828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50" i="1" dirty="0">
                <a:solidFill>
                  <a:srgbClr val="292929"/>
                </a:solidFill>
                <a:latin typeface="Arial"/>
                <a:cs typeface="Arial"/>
              </a:rPr>
              <a:t>name</a:t>
            </a:r>
            <a:r>
              <a:rPr sz="1650" u="heavy" dirty="0">
                <a:solidFill>
                  <a:srgbClr val="292929"/>
                </a:solidFill>
                <a:uFill>
                  <a:solidFill>
                    <a:srgbClr val="282828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50" dirty="0">
                <a:solidFill>
                  <a:srgbClr val="292929"/>
                </a:solidFill>
                <a:latin typeface="Arial MT"/>
                <a:cs typeface="Arial MT"/>
              </a:rPr>
              <a:t>attribut</a:t>
            </a:r>
            <a:r>
              <a:rPr sz="1650" spc="5" dirty="0">
                <a:solidFill>
                  <a:srgbClr val="292929"/>
                </a:solidFill>
                <a:latin typeface="Arial MT"/>
                <a:cs typeface="Arial MT"/>
              </a:rPr>
              <a:t>e</a:t>
            </a:r>
            <a:r>
              <a:rPr sz="1650" dirty="0">
                <a:solidFill>
                  <a:srgbClr val="292929"/>
                </a:solidFill>
                <a:latin typeface="Arial MT"/>
                <a:cs typeface="Arial MT"/>
              </a:rPr>
              <a:t> will b</a:t>
            </a:r>
            <a:r>
              <a:rPr sz="1650" spc="5" dirty="0">
                <a:solidFill>
                  <a:srgbClr val="292929"/>
                </a:solidFill>
                <a:latin typeface="Arial MT"/>
                <a:cs typeface="Arial MT"/>
              </a:rPr>
              <a:t>e</a:t>
            </a:r>
            <a:r>
              <a:rPr sz="165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292929"/>
                </a:solidFill>
                <a:latin typeface="Arial MT"/>
                <a:cs typeface="Arial MT"/>
              </a:rPr>
              <a:t>set</a:t>
            </a:r>
            <a:r>
              <a:rPr sz="165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50" spc="-5" dirty="0">
                <a:solidFill>
                  <a:srgbClr val="292929"/>
                </a:solidFill>
                <a:latin typeface="Arial MT"/>
                <a:cs typeface="Arial MT"/>
              </a:rPr>
              <a:t>t</a:t>
            </a:r>
            <a:r>
              <a:rPr sz="1650" spc="5" dirty="0">
                <a:solidFill>
                  <a:srgbClr val="292929"/>
                </a:solidFill>
                <a:latin typeface="Arial MT"/>
                <a:cs typeface="Arial MT"/>
              </a:rPr>
              <a:t>o</a:t>
            </a:r>
            <a:r>
              <a:rPr sz="165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50" spc="15" dirty="0">
                <a:solidFill>
                  <a:srgbClr val="292929"/>
                </a:solidFill>
                <a:latin typeface="Arial MT"/>
                <a:cs typeface="Arial MT"/>
              </a:rPr>
              <a:t>“</a:t>
            </a:r>
            <a:r>
              <a:rPr sz="1650" u="heavy" dirty="0">
                <a:solidFill>
                  <a:srgbClr val="292929"/>
                </a:solidFill>
                <a:uFill>
                  <a:solidFill>
                    <a:srgbClr val="282828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50" i="1" dirty="0">
                <a:solidFill>
                  <a:srgbClr val="292929"/>
                </a:solidFill>
                <a:latin typeface="Arial"/>
                <a:cs typeface="Arial"/>
              </a:rPr>
              <a:t>main</a:t>
            </a:r>
            <a:r>
              <a:rPr sz="1650" u="heavy" dirty="0">
                <a:solidFill>
                  <a:srgbClr val="292929"/>
                </a:solidFill>
                <a:uFill>
                  <a:solidFill>
                    <a:srgbClr val="282828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50" dirty="0">
                <a:solidFill>
                  <a:srgbClr val="292929"/>
                </a:solidFill>
                <a:latin typeface="Arial MT"/>
                <a:cs typeface="Arial MT"/>
              </a:rPr>
              <a:t>”:  python</a:t>
            </a:r>
            <a:r>
              <a:rPr sz="1650" spc="-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292929"/>
                </a:solidFill>
                <a:latin typeface="Arial MT"/>
                <a:cs typeface="Arial MT"/>
              </a:rPr>
              <a:t>bar.py</a:t>
            </a:r>
            <a:endParaRPr sz="1650">
              <a:latin typeface="Arial MT"/>
              <a:cs typeface="Arial MT"/>
            </a:endParaRPr>
          </a:p>
          <a:p>
            <a:pPr marL="12700">
              <a:lnSpc>
                <a:spcPts val="1415"/>
              </a:lnSpc>
            </a:pPr>
            <a:r>
              <a:rPr sz="1650" b="1" spc="5" dirty="0">
                <a:solidFill>
                  <a:srgbClr val="292929"/>
                </a:solidFill>
                <a:latin typeface="Arial"/>
                <a:cs typeface="Arial"/>
              </a:rPr>
              <a:t>&gt;&gt;&gt;</a:t>
            </a:r>
            <a:r>
              <a:rPr sz="1650" b="1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292929"/>
                </a:solidFill>
                <a:latin typeface="Arial"/>
                <a:cs typeface="Arial"/>
              </a:rPr>
              <a:t>output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ts val="1789"/>
              </a:lnSpc>
              <a:tabLst>
                <a:tab pos="611505" algn="l"/>
                <a:tab pos="1425575" algn="l"/>
                <a:tab pos="2244090" algn="l"/>
                <a:tab pos="2987675" algn="l"/>
              </a:tabLst>
            </a:pPr>
            <a:r>
              <a:rPr sz="1650" dirty="0">
                <a:solidFill>
                  <a:srgbClr val="292929"/>
                </a:solidFill>
                <a:latin typeface="Arial MT"/>
                <a:cs typeface="Arial MT"/>
              </a:rPr>
              <a:t>bar.</a:t>
            </a:r>
            <a:r>
              <a:rPr sz="1650" u="heavy" dirty="0">
                <a:solidFill>
                  <a:srgbClr val="292929"/>
                </a:solidFill>
                <a:uFill>
                  <a:solidFill>
                    <a:srgbClr val="282828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292929"/>
                </a:solidFill>
                <a:latin typeface="Arial MT"/>
                <a:cs typeface="Arial MT"/>
              </a:rPr>
              <a:t>name</a:t>
            </a:r>
            <a:r>
              <a:rPr sz="1650" u="heavy" dirty="0">
                <a:solidFill>
                  <a:srgbClr val="292929"/>
                </a:solidFill>
                <a:uFill>
                  <a:solidFill>
                    <a:srgbClr val="282828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650" spc="5" dirty="0">
                <a:solidFill>
                  <a:srgbClr val="292929"/>
                </a:solidFill>
                <a:latin typeface="Arial MT"/>
                <a:cs typeface="Arial MT"/>
              </a:rPr>
              <a:t>set</a:t>
            </a:r>
            <a:r>
              <a:rPr sz="1650" dirty="0">
                <a:solidFill>
                  <a:srgbClr val="292929"/>
                </a:solidFill>
                <a:latin typeface="Arial MT"/>
                <a:cs typeface="Arial MT"/>
              </a:rPr>
              <a:t> to</a:t>
            </a:r>
            <a:r>
              <a:rPr sz="1650" u="heavy" dirty="0">
                <a:solidFill>
                  <a:srgbClr val="292929"/>
                </a:solidFill>
                <a:uFill>
                  <a:solidFill>
                    <a:srgbClr val="282828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292929"/>
                </a:solidFill>
                <a:latin typeface="Arial MT"/>
                <a:cs typeface="Arial MT"/>
              </a:rPr>
              <a:t>main</a:t>
            </a:r>
            <a:r>
              <a:rPr sz="1650" u="heavy" dirty="0">
                <a:solidFill>
                  <a:srgbClr val="292929"/>
                </a:solidFill>
                <a:uFill>
                  <a:solidFill>
                    <a:srgbClr val="282828"/>
                  </a:solidFill>
                </a:uFill>
                <a:latin typeface="Times New Roman"/>
                <a:cs typeface="Times New Roman"/>
              </a:rPr>
              <a:t> 	</a:t>
            </a: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ts val="1600"/>
              </a:lnSpc>
              <a:spcBef>
                <a:spcPts val="1230"/>
              </a:spcBef>
              <a:tabLst>
                <a:tab pos="6520180" algn="l"/>
                <a:tab pos="7334884" algn="l"/>
              </a:tabLst>
            </a:pPr>
            <a:r>
              <a:rPr sz="1650" dirty="0">
                <a:solidFill>
                  <a:srgbClr val="292929"/>
                </a:solidFill>
                <a:latin typeface="Arial MT"/>
                <a:cs typeface="Arial MT"/>
              </a:rPr>
              <a:t>However,</a:t>
            </a:r>
            <a:r>
              <a:rPr sz="165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292929"/>
                </a:solidFill>
                <a:latin typeface="Arial MT"/>
                <a:cs typeface="Arial MT"/>
              </a:rPr>
              <a:t>on</a:t>
            </a:r>
            <a:r>
              <a:rPr sz="165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292929"/>
                </a:solidFill>
                <a:latin typeface="Arial MT"/>
                <a:cs typeface="Arial MT"/>
              </a:rPr>
              <a:t>invoking</a:t>
            </a:r>
            <a:r>
              <a:rPr sz="165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1650" spc="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50" i="1" dirty="0">
                <a:solidFill>
                  <a:srgbClr val="292929"/>
                </a:solidFill>
                <a:latin typeface="Arial"/>
                <a:cs typeface="Arial"/>
              </a:rPr>
              <a:t>foo</a:t>
            </a:r>
            <a:r>
              <a:rPr sz="1650" i="1" spc="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50" spc="5" dirty="0">
                <a:solidFill>
                  <a:srgbClr val="292929"/>
                </a:solidFill>
                <a:latin typeface="Arial MT"/>
                <a:cs typeface="Arial MT"/>
              </a:rPr>
              <a:t>module</a:t>
            </a:r>
            <a:r>
              <a:rPr sz="165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292929"/>
                </a:solidFill>
                <a:latin typeface="Arial MT"/>
                <a:cs typeface="Arial MT"/>
              </a:rPr>
              <a:t>in</a:t>
            </a:r>
            <a:r>
              <a:rPr sz="165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292929"/>
                </a:solidFill>
                <a:latin typeface="Arial MT"/>
                <a:cs typeface="Arial MT"/>
              </a:rPr>
              <a:t>a</a:t>
            </a:r>
            <a:r>
              <a:rPr sz="165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292929"/>
                </a:solidFill>
                <a:latin typeface="Arial MT"/>
                <a:cs typeface="Arial MT"/>
              </a:rPr>
              <a:t>similar</a:t>
            </a:r>
            <a:r>
              <a:rPr sz="165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292929"/>
                </a:solidFill>
                <a:latin typeface="Arial MT"/>
                <a:cs typeface="Arial MT"/>
              </a:rPr>
              <a:t>fashion,</a:t>
            </a:r>
            <a:r>
              <a:rPr sz="165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292929"/>
                </a:solidFill>
                <a:latin typeface="Arial MT"/>
                <a:cs typeface="Arial MT"/>
              </a:rPr>
              <a:t>the</a:t>
            </a:r>
            <a:r>
              <a:rPr sz="1650" spc="1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292929"/>
                </a:solidFill>
                <a:latin typeface="Arial MT"/>
                <a:cs typeface="Arial MT"/>
              </a:rPr>
              <a:t>bar’s</a:t>
            </a:r>
            <a:r>
              <a:rPr sz="1650" u="heavy" dirty="0">
                <a:solidFill>
                  <a:srgbClr val="292929"/>
                </a:solidFill>
                <a:uFill>
                  <a:solidFill>
                    <a:srgbClr val="282828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650" i="1" dirty="0">
                <a:solidFill>
                  <a:srgbClr val="292929"/>
                </a:solidFill>
                <a:latin typeface="Arial"/>
                <a:cs typeface="Arial"/>
              </a:rPr>
              <a:t>name</a:t>
            </a:r>
            <a:r>
              <a:rPr sz="1650" i="1" u="heavy" dirty="0">
                <a:solidFill>
                  <a:srgbClr val="292929"/>
                </a:solidFill>
                <a:uFill>
                  <a:solidFill>
                    <a:srgbClr val="282828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292929"/>
                </a:solidFill>
                <a:latin typeface="Arial MT"/>
                <a:cs typeface="Arial MT"/>
              </a:rPr>
              <a:t>attribute will </a:t>
            </a:r>
            <a:r>
              <a:rPr sz="1650" spc="5" dirty="0">
                <a:solidFill>
                  <a:srgbClr val="292929"/>
                </a:solidFill>
                <a:latin typeface="Arial MT"/>
                <a:cs typeface="Arial MT"/>
              </a:rPr>
              <a:t>be set </a:t>
            </a:r>
            <a:r>
              <a:rPr sz="1650" spc="-44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292929"/>
                </a:solidFill>
                <a:latin typeface="Arial MT"/>
                <a:cs typeface="Arial MT"/>
              </a:rPr>
              <a:t>equivalent</a:t>
            </a:r>
            <a:r>
              <a:rPr sz="1650" spc="-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292929"/>
                </a:solidFill>
                <a:latin typeface="Arial MT"/>
                <a:cs typeface="Arial MT"/>
              </a:rPr>
              <a:t>to it’s </a:t>
            </a:r>
            <a:r>
              <a:rPr sz="1650" spc="5" dirty="0">
                <a:solidFill>
                  <a:srgbClr val="292929"/>
                </a:solidFill>
                <a:latin typeface="Arial MT"/>
                <a:cs typeface="Arial MT"/>
              </a:rPr>
              <a:t>module</a:t>
            </a:r>
            <a:r>
              <a:rPr sz="165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292929"/>
                </a:solidFill>
                <a:latin typeface="Arial MT"/>
                <a:cs typeface="Arial MT"/>
              </a:rPr>
              <a:t>name</a:t>
            </a:r>
            <a:r>
              <a:rPr sz="1650" dirty="0">
                <a:solidFill>
                  <a:srgbClr val="292929"/>
                </a:solidFill>
                <a:latin typeface="Arial MT"/>
                <a:cs typeface="Arial MT"/>
              </a:rPr>
              <a:t> i.e</a:t>
            </a:r>
            <a:r>
              <a:rPr sz="165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50" i="1" dirty="0">
                <a:solidFill>
                  <a:srgbClr val="292929"/>
                </a:solidFill>
                <a:latin typeface="Arial"/>
                <a:cs typeface="Arial"/>
              </a:rPr>
              <a:t>bar</a:t>
            </a:r>
            <a:r>
              <a:rPr sz="1650" dirty="0">
                <a:solidFill>
                  <a:srgbClr val="292929"/>
                </a:solidFill>
                <a:latin typeface="Arial MT"/>
                <a:cs typeface="Arial MT"/>
              </a:rPr>
              <a:t>:</a:t>
            </a:r>
            <a:endParaRPr sz="1650">
              <a:latin typeface="Arial MT"/>
              <a:cs typeface="Arial MT"/>
            </a:endParaRPr>
          </a:p>
          <a:p>
            <a:pPr marL="12700">
              <a:lnSpc>
                <a:spcPts val="1415"/>
              </a:lnSpc>
            </a:pPr>
            <a:r>
              <a:rPr sz="1650" dirty="0">
                <a:solidFill>
                  <a:srgbClr val="292929"/>
                </a:solidFill>
                <a:latin typeface="Arial MT"/>
                <a:cs typeface="Arial MT"/>
              </a:rPr>
              <a:t>python</a:t>
            </a:r>
            <a:r>
              <a:rPr sz="1650" spc="-3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292929"/>
                </a:solidFill>
                <a:latin typeface="Arial MT"/>
                <a:cs typeface="Arial MT"/>
              </a:rPr>
              <a:t>foo.py</a:t>
            </a:r>
            <a:endParaRPr sz="1650">
              <a:latin typeface="Arial MT"/>
              <a:cs typeface="Arial MT"/>
            </a:endParaRPr>
          </a:p>
          <a:p>
            <a:pPr marL="12700">
              <a:lnSpc>
                <a:spcPts val="1600"/>
              </a:lnSpc>
            </a:pPr>
            <a:r>
              <a:rPr sz="1650" b="1" dirty="0">
                <a:solidFill>
                  <a:srgbClr val="292929"/>
                </a:solidFill>
                <a:latin typeface="Arial"/>
                <a:cs typeface="Arial"/>
              </a:rPr>
              <a:t>&gt;&gt;&gt;ouput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ts val="1600"/>
              </a:lnSpc>
              <a:tabLst>
                <a:tab pos="611505" algn="l"/>
                <a:tab pos="1425575" algn="l"/>
              </a:tabLst>
            </a:pPr>
            <a:r>
              <a:rPr sz="1650" dirty="0">
                <a:solidFill>
                  <a:srgbClr val="292929"/>
                </a:solidFill>
                <a:latin typeface="Arial MT"/>
                <a:cs typeface="Arial MT"/>
              </a:rPr>
              <a:t>bar.</a:t>
            </a:r>
            <a:r>
              <a:rPr sz="1650" u="heavy" dirty="0">
                <a:solidFill>
                  <a:srgbClr val="292929"/>
                </a:solidFill>
                <a:uFill>
                  <a:solidFill>
                    <a:srgbClr val="282828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292929"/>
                </a:solidFill>
                <a:latin typeface="Arial MT"/>
                <a:cs typeface="Arial MT"/>
              </a:rPr>
              <a:t>name</a:t>
            </a:r>
            <a:r>
              <a:rPr sz="1650" u="heavy" dirty="0">
                <a:solidFill>
                  <a:srgbClr val="292929"/>
                </a:solidFill>
                <a:uFill>
                  <a:solidFill>
                    <a:srgbClr val="282828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650" spc="5" dirty="0">
                <a:solidFill>
                  <a:srgbClr val="292929"/>
                </a:solidFill>
                <a:latin typeface="Arial MT"/>
                <a:cs typeface="Arial MT"/>
              </a:rPr>
              <a:t>set</a:t>
            </a:r>
            <a:r>
              <a:rPr sz="1650" spc="-3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292929"/>
                </a:solidFill>
                <a:latin typeface="Arial MT"/>
                <a:cs typeface="Arial MT"/>
              </a:rPr>
              <a:t>to</a:t>
            </a:r>
            <a:r>
              <a:rPr sz="1650" spc="-2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292929"/>
                </a:solidFill>
                <a:latin typeface="Arial MT"/>
                <a:cs typeface="Arial MT"/>
              </a:rPr>
              <a:t>bar</a:t>
            </a:r>
            <a:endParaRPr sz="1650">
              <a:latin typeface="Arial MT"/>
              <a:cs typeface="Arial MT"/>
            </a:endParaRPr>
          </a:p>
          <a:p>
            <a:pPr marL="12700">
              <a:lnSpc>
                <a:spcPts val="1600"/>
              </a:lnSpc>
              <a:tabLst>
                <a:tab pos="598170" algn="l"/>
                <a:tab pos="1410335" algn="l"/>
                <a:tab pos="2228850" algn="l"/>
                <a:tab pos="2972435" algn="l"/>
              </a:tabLst>
            </a:pPr>
            <a:r>
              <a:rPr sz="1650" dirty="0">
                <a:solidFill>
                  <a:srgbClr val="292929"/>
                </a:solidFill>
                <a:latin typeface="Arial MT"/>
                <a:cs typeface="Arial MT"/>
              </a:rPr>
              <a:t>foo.</a:t>
            </a:r>
            <a:r>
              <a:rPr sz="1650" u="heavy" dirty="0">
                <a:solidFill>
                  <a:srgbClr val="292929"/>
                </a:solidFill>
                <a:uFill>
                  <a:solidFill>
                    <a:srgbClr val="282828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292929"/>
                </a:solidFill>
                <a:latin typeface="Arial MT"/>
                <a:cs typeface="Arial MT"/>
              </a:rPr>
              <a:t>name</a:t>
            </a:r>
            <a:r>
              <a:rPr sz="1650" u="heavy" dirty="0">
                <a:solidFill>
                  <a:srgbClr val="292929"/>
                </a:solidFill>
                <a:uFill>
                  <a:solidFill>
                    <a:srgbClr val="282828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650" spc="5" dirty="0">
                <a:solidFill>
                  <a:srgbClr val="292929"/>
                </a:solidFill>
                <a:latin typeface="Arial MT"/>
                <a:cs typeface="Arial MT"/>
              </a:rPr>
              <a:t>set</a:t>
            </a:r>
            <a:r>
              <a:rPr sz="1650" dirty="0">
                <a:solidFill>
                  <a:srgbClr val="292929"/>
                </a:solidFill>
                <a:latin typeface="Arial MT"/>
                <a:cs typeface="Arial MT"/>
              </a:rPr>
              <a:t> to</a:t>
            </a:r>
            <a:r>
              <a:rPr sz="1650" u="heavy" dirty="0">
                <a:solidFill>
                  <a:srgbClr val="292929"/>
                </a:solidFill>
                <a:uFill>
                  <a:solidFill>
                    <a:srgbClr val="282828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292929"/>
                </a:solidFill>
                <a:latin typeface="Arial MT"/>
                <a:cs typeface="Arial MT"/>
              </a:rPr>
              <a:t>main</a:t>
            </a:r>
            <a:r>
              <a:rPr sz="1650" u="heavy" dirty="0">
                <a:solidFill>
                  <a:srgbClr val="292929"/>
                </a:solidFill>
                <a:uFill>
                  <a:solidFill>
                    <a:srgbClr val="282828"/>
                  </a:solidFill>
                </a:uFill>
                <a:latin typeface="Times New Roman"/>
                <a:cs typeface="Times New Roman"/>
              </a:rPr>
              <a:t> 	</a:t>
            </a: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ts val="1789"/>
              </a:lnSpc>
            </a:pPr>
            <a:r>
              <a:rPr sz="1650" dirty="0">
                <a:solidFill>
                  <a:srgbClr val="292929"/>
                </a:solidFill>
                <a:latin typeface="Arial MT"/>
                <a:cs typeface="Arial MT"/>
              </a:rPr>
              <a:t>Therefore,</a:t>
            </a:r>
            <a:r>
              <a:rPr sz="1650" spc="5" dirty="0">
                <a:solidFill>
                  <a:srgbClr val="292929"/>
                </a:solidFill>
                <a:latin typeface="Arial MT"/>
                <a:cs typeface="Arial MT"/>
              </a:rPr>
              <a:t> we can </a:t>
            </a:r>
            <a:r>
              <a:rPr sz="1650" dirty="0">
                <a:solidFill>
                  <a:srgbClr val="292929"/>
                </a:solidFill>
                <a:latin typeface="Arial MT"/>
                <a:cs typeface="Arial MT"/>
              </a:rPr>
              <a:t>test</a:t>
            </a:r>
            <a:r>
              <a:rPr sz="165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292929"/>
                </a:solidFill>
                <a:latin typeface="Arial MT"/>
                <a:cs typeface="Arial MT"/>
              </a:rPr>
              <a:t>whether</a:t>
            </a:r>
            <a:r>
              <a:rPr sz="165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292929"/>
                </a:solidFill>
                <a:latin typeface="Arial MT"/>
                <a:cs typeface="Arial MT"/>
              </a:rPr>
              <a:t>our</a:t>
            </a:r>
            <a:r>
              <a:rPr sz="1650" spc="5" dirty="0">
                <a:solidFill>
                  <a:srgbClr val="292929"/>
                </a:solidFill>
                <a:latin typeface="Arial MT"/>
                <a:cs typeface="Arial MT"/>
              </a:rPr>
              <a:t> module </a:t>
            </a:r>
            <a:r>
              <a:rPr sz="1650" dirty="0">
                <a:solidFill>
                  <a:srgbClr val="292929"/>
                </a:solidFill>
                <a:latin typeface="Arial MT"/>
                <a:cs typeface="Arial MT"/>
              </a:rPr>
              <a:t>is</a:t>
            </a:r>
            <a:r>
              <a:rPr sz="165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292929"/>
                </a:solidFill>
                <a:latin typeface="Arial MT"/>
                <a:cs typeface="Arial MT"/>
              </a:rPr>
              <a:t>being</a:t>
            </a:r>
            <a:r>
              <a:rPr sz="1650" spc="5" dirty="0">
                <a:solidFill>
                  <a:srgbClr val="292929"/>
                </a:solidFill>
                <a:latin typeface="Arial MT"/>
                <a:cs typeface="Arial MT"/>
              </a:rPr>
              <a:t> run</a:t>
            </a:r>
            <a:r>
              <a:rPr sz="1650" spc="10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292929"/>
                </a:solidFill>
                <a:latin typeface="Arial MT"/>
                <a:cs typeface="Arial MT"/>
              </a:rPr>
              <a:t>directly</a:t>
            </a:r>
            <a:r>
              <a:rPr sz="165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292929"/>
                </a:solidFill>
                <a:latin typeface="Arial MT"/>
                <a:cs typeface="Arial MT"/>
              </a:rPr>
              <a:t>or</a:t>
            </a:r>
            <a:r>
              <a:rPr sz="165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292929"/>
                </a:solidFill>
                <a:latin typeface="Arial MT"/>
                <a:cs typeface="Arial MT"/>
              </a:rPr>
              <a:t>being</a:t>
            </a:r>
            <a:r>
              <a:rPr sz="1650" spc="5" dirty="0">
                <a:solidFill>
                  <a:srgbClr val="29292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292929"/>
                </a:solidFill>
                <a:latin typeface="Arial MT"/>
                <a:cs typeface="Arial MT"/>
              </a:rPr>
              <a:t>imported</a:t>
            </a:r>
            <a:endParaRPr sz="1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40309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Passing</a:t>
            </a:r>
            <a:r>
              <a:rPr sz="3600" spc="-5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By</a:t>
            </a:r>
            <a:r>
              <a:rPr sz="3600" spc="-5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Reference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19387" y="2149855"/>
            <a:ext cx="837628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All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parameters (arguments)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 the Python language are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passed by reference. It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means if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you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change what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 parameter refers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 within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 function,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change also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reflects back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 the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calling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function.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3795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Function</a:t>
            </a:r>
            <a:r>
              <a:rPr sz="3600" spc="-8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Arguments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354" y="2005838"/>
            <a:ext cx="7284084" cy="192849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23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You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can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call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function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by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using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the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following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types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formal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arguments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−</a:t>
            </a:r>
            <a:endParaRPr sz="1800">
              <a:latin typeface="Times New Roman"/>
              <a:cs typeface="Times New Roman"/>
            </a:endParaRPr>
          </a:p>
          <a:p>
            <a:pPr marL="778510" lvl="1" indent="-306705">
              <a:lnSpc>
                <a:spcPct val="100000"/>
              </a:lnSpc>
              <a:spcBef>
                <a:spcPts val="1010"/>
              </a:spcBef>
              <a:buClr>
                <a:srgbClr val="353535"/>
              </a:buClr>
              <a:buFont typeface="Lucida Sans Unicode"/>
              <a:buChar char="□"/>
              <a:tabLst>
                <a:tab pos="777875" algn="l"/>
                <a:tab pos="779145" algn="l"/>
              </a:tabLst>
            </a:pP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Require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d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 arguments</a:t>
            </a:r>
            <a:endParaRPr sz="1600">
              <a:latin typeface="Times New Roman"/>
              <a:cs typeface="Times New Roman"/>
            </a:endParaRPr>
          </a:p>
          <a:p>
            <a:pPr marL="778510" lvl="1" indent="-30670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777875" algn="l"/>
                <a:tab pos="779145" algn="l"/>
              </a:tabLst>
            </a:pP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Keywor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d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 arguments</a:t>
            </a:r>
            <a:endParaRPr sz="1600">
              <a:latin typeface="Times New Roman"/>
              <a:cs typeface="Times New Roman"/>
            </a:endParaRPr>
          </a:p>
          <a:p>
            <a:pPr marL="778510" lvl="1" indent="-30670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777875" algn="l"/>
                <a:tab pos="779145" algn="l"/>
              </a:tabLst>
            </a:pP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Default</a:t>
            </a:r>
            <a:r>
              <a:rPr sz="1600" spc="-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arguments</a:t>
            </a:r>
            <a:endParaRPr sz="1600">
              <a:latin typeface="Times New Roman"/>
              <a:cs typeface="Times New Roman"/>
            </a:endParaRPr>
          </a:p>
          <a:p>
            <a:pPr marL="778510" lvl="1" indent="-30670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777875" algn="l"/>
                <a:tab pos="779145" algn="l"/>
              </a:tabLst>
            </a:pP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Variable-length</a:t>
            </a:r>
            <a:r>
              <a:rPr sz="1600" spc="-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arguments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3839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168DBA"/>
                </a:solidFill>
                <a:latin typeface="Times New Roman"/>
                <a:cs typeface="Times New Roman"/>
              </a:rPr>
              <a:t>Required</a:t>
            </a:r>
            <a:r>
              <a:rPr sz="3600" spc="-9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Arguments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354" y="1718447"/>
            <a:ext cx="8622665" cy="365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5080" indent="-366395">
              <a:lnSpc>
                <a:spcPct val="100000"/>
              </a:lnSpc>
              <a:spcBef>
                <a:spcPts val="100"/>
              </a:spcBef>
              <a:tabLst>
                <a:tab pos="377825" algn="l"/>
              </a:tabLst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Required arguments are the arguments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passed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 function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 correct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positional order. </a:t>
            </a:r>
            <a:r>
              <a:rPr sz="1800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Here, the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number of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arguments in the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function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call should match exactly with the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function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definition.</a:t>
            </a:r>
            <a:endParaRPr sz="1800">
              <a:latin typeface="Times New Roman"/>
              <a:cs typeface="Times New Roman"/>
            </a:endParaRPr>
          </a:p>
          <a:p>
            <a:pPr marL="35560" marR="4601845">
              <a:lnSpc>
                <a:spcPct val="146300"/>
              </a:lnSpc>
            </a:pPr>
            <a:r>
              <a:rPr sz="1800" dirty="0">
                <a:solidFill>
                  <a:srgbClr val="880000"/>
                </a:solidFill>
                <a:latin typeface="Courier New"/>
                <a:cs typeface="Courier New"/>
              </a:rPr>
              <a:t># </a:t>
            </a:r>
            <a:r>
              <a:rPr sz="1800" spc="-5" dirty="0">
                <a:solidFill>
                  <a:srgbClr val="880000"/>
                </a:solidFill>
                <a:latin typeface="Courier New"/>
                <a:cs typeface="Courier New"/>
              </a:rPr>
              <a:t>Function definition is here </a:t>
            </a:r>
            <a:r>
              <a:rPr sz="1800" spc="-1070" dirty="0">
                <a:solidFill>
                  <a:srgbClr val="88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0088"/>
                </a:solidFill>
                <a:latin typeface="Courier New"/>
                <a:cs typeface="Courier New"/>
              </a:rPr>
              <a:t>def</a:t>
            </a:r>
            <a:r>
              <a:rPr sz="1800" spc="-10" dirty="0">
                <a:solidFill>
                  <a:srgbClr val="000088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printme</a:t>
            </a:r>
            <a:r>
              <a:rPr sz="1800" spc="-5" dirty="0">
                <a:solidFill>
                  <a:srgbClr val="6666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6666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str </a:t>
            </a:r>
            <a:r>
              <a:rPr sz="1800" spc="-5" dirty="0">
                <a:solidFill>
                  <a:srgbClr val="666600"/>
                </a:solidFill>
                <a:latin typeface="Courier New"/>
                <a:cs typeface="Courier New"/>
              </a:rPr>
              <a:t>):</a:t>
            </a:r>
            <a:endParaRPr sz="1800">
              <a:latin typeface="Courier New"/>
              <a:cs typeface="Courier New"/>
            </a:endParaRPr>
          </a:p>
          <a:p>
            <a:pPr marL="492759" marR="1538605">
              <a:lnSpc>
                <a:spcPct val="146300"/>
              </a:lnSpc>
            </a:pPr>
            <a:r>
              <a:rPr sz="1800" spc="-5" dirty="0">
                <a:solidFill>
                  <a:srgbClr val="008800"/>
                </a:solidFill>
                <a:latin typeface="Courier New"/>
                <a:cs typeface="Courier New"/>
              </a:rPr>
              <a:t>"This prints </a:t>
            </a:r>
            <a:r>
              <a:rPr sz="1800" dirty="0">
                <a:solidFill>
                  <a:srgbClr val="008800"/>
                </a:solidFill>
                <a:latin typeface="Courier New"/>
                <a:cs typeface="Courier New"/>
              </a:rPr>
              <a:t>a </a:t>
            </a:r>
            <a:r>
              <a:rPr sz="1800" spc="-5" dirty="0">
                <a:solidFill>
                  <a:srgbClr val="008800"/>
                </a:solidFill>
                <a:latin typeface="Courier New"/>
                <a:cs typeface="Courier New"/>
              </a:rPr>
              <a:t>passed string into this function" </a:t>
            </a:r>
            <a:r>
              <a:rPr sz="1800" spc="-1070" dirty="0">
                <a:solidFill>
                  <a:srgbClr val="0088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0088"/>
                </a:solidFill>
                <a:latin typeface="Courier New"/>
                <a:cs typeface="Courier New"/>
              </a:rPr>
              <a:t>print </a:t>
            </a:r>
            <a:r>
              <a:rPr sz="1800" spc="-5" dirty="0">
                <a:latin typeface="Courier New"/>
                <a:cs typeface="Courier New"/>
              </a:rPr>
              <a:t>str</a:t>
            </a:r>
            <a:endParaRPr sz="1800">
              <a:latin typeface="Courier New"/>
              <a:cs typeface="Courier New"/>
            </a:endParaRPr>
          </a:p>
          <a:p>
            <a:pPr marL="492759">
              <a:lnSpc>
                <a:spcPct val="100000"/>
              </a:lnSpc>
              <a:spcBef>
                <a:spcPts val="1000"/>
              </a:spcBef>
            </a:pPr>
            <a:r>
              <a:rPr sz="1800" spc="-5" dirty="0">
                <a:solidFill>
                  <a:srgbClr val="000088"/>
                </a:solidFill>
                <a:latin typeface="Courier New"/>
                <a:cs typeface="Courier New"/>
              </a:rPr>
              <a:t>return</a:t>
            </a:r>
            <a:r>
              <a:rPr sz="1800" spc="-5" dirty="0">
                <a:solidFill>
                  <a:srgbClr val="6666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35560" marR="3778885">
              <a:lnSpc>
                <a:spcPct val="146300"/>
              </a:lnSpc>
            </a:pPr>
            <a:r>
              <a:rPr sz="1800" dirty="0">
                <a:solidFill>
                  <a:srgbClr val="880000"/>
                </a:solidFill>
                <a:latin typeface="Courier New"/>
                <a:cs typeface="Courier New"/>
              </a:rPr>
              <a:t># </a:t>
            </a:r>
            <a:r>
              <a:rPr sz="1800" spc="-5" dirty="0">
                <a:solidFill>
                  <a:srgbClr val="880000"/>
                </a:solidFill>
                <a:latin typeface="Courier New"/>
                <a:cs typeface="Courier New"/>
              </a:rPr>
              <a:t>Now you can call printme function </a:t>
            </a:r>
            <a:r>
              <a:rPr sz="1800" spc="-1070" dirty="0">
                <a:solidFill>
                  <a:srgbClr val="88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printm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5" dirty="0">
                <a:solidFill>
                  <a:srgbClr val="666600"/>
                </a:solidFill>
                <a:latin typeface="Courier New"/>
                <a:cs typeface="Courier New"/>
              </a:rPr>
              <a:t>(</a:t>
            </a:r>
            <a:r>
              <a:rPr sz="1800" dirty="0">
                <a:solidFill>
                  <a:srgbClr val="666600"/>
                </a:solidFill>
                <a:latin typeface="Courier New"/>
                <a:cs typeface="Courier New"/>
              </a:rPr>
              <a:t>)</a:t>
            </a:r>
            <a:r>
              <a:rPr sz="1800" spc="-630" dirty="0">
                <a:solidFill>
                  <a:srgbClr val="6666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---Error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3741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Keyword</a:t>
            </a:r>
            <a:r>
              <a:rPr sz="3600" spc="-9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arguments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354" y="1521498"/>
            <a:ext cx="8641080" cy="1249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5080" indent="-366395">
              <a:lnSpc>
                <a:spcPct val="100000"/>
              </a:lnSpc>
              <a:spcBef>
                <a:spcPts val="1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Keyword arguments are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related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 the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function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calls. When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you use keyword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arguments in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function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call,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caller identifies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arguments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by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the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parameter name.</a:t>
            </a:r>
            <a:endParaRPr sz="1800">
              <a:latin typeface="Times New Roman"/>
              <a:cs typeface="Times New Roman"/>
            </a:endParaRPr>
          </a:p>
          <a:p>
            <a:pPr marL="378460" marR="509905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This allows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you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 skip arguments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or place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them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out of order because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Python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interpreter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able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use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the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keywords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provided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to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match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values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with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parameters.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38739" y="3688369"/>
            <a:ext cx="679132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9336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880000"/>
                </a:solidFill>
                <a:latin typeface="Courier New"/>
                <a:cs typeface="Courier New"/>
              </a:rPr>
              <a:t># </a:t>
            </a:r>
            <a:r>
              <a:rPr sz="1800" spc="-5" dirty="0">
                <a:solidFill>
                  <a:srgbClr val="880000"/>
                </a:solidFill>
                <a:latin typeface="Courier New"/>
                <a:cs typeface="Courier New"/>
              </a:rPr>
              <a:t>Function definition is here </a:t>
            </a:r>
            <a:r>
              <a:rPr sz="1800" spc="-1070" dirty="0">
                <a:solidFill>
                  <a:srgbClr val="88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0088"/>
                </a:solidFill>
                <a:latin typeface="Courier New"/>
                <a:cs typeface="Courier New"/>
              </a:rPr>
              <a:t>def</a:t>
            </a:r>
            <a:r>
              <a:rPr sz="1800" spc="-15" dirty="0">
                <a:solidFill>
                  <a:srgbClr val="000088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printinfo</a:t>
            </a:r>
            <a:r>
              <a:rPr sz="1800" spc="-5" dirty="0">
                <a:solidFill>
                  <a:srgbClr val="666600"/>
                </a:solidFill>
                <a:latin typeface="Courier New"/>
                <a:cs typeface="Courier New"/>
              </a:rPr>
              <a:t>(</a:t>
            </a:r>
            <a:r>
              <a:rPr sz="1800" spc="-15" dirty="0">
                <a:solidFill>
                  <a:srgbClr val="6666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name</a:t>
            </a:r>
            <a:r>
              <a:rPr sz="1800" spc="-5" dirty="0">
                <a:solidFill>
                  <a:srgbClr val="666600"/>
                </a:solidFill>
                <a:latin typeface="Courier New"/>
                <a:cs typeface="Courier New"/>
              </a:rPr>
              <a:t>,</a:t>
            </a:r>
            <a:r>
              <a:rPr sz="1800" spc="-15" dirty="0">
                <a:solidFill>
                  <a:srgbClr val="6666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age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666600"/>
                </a:solidFill>
                <a:latin typeface="Courier New"/>
                <a:cs typeface="Courier New"/>
              </a:rPr>
              <a:t>):</a:t>
            </a:r>
            <a:endParaRPr sz="1800">
              <a:latin typeface="Courier New"/>
              <a:cs typeface="Courier New"/>
            </a:endParaRPr>
          </a:p>
          <a:p>
            <a:pPr marL="469900" marR="5080">
              <a:lnSpc>
                <a:spcPct val="100000"/>
              </a:lnSpc>
            </a:pPr>
            <a:r>
              <a:rPr sz="1800" spc="-5" dirty="0">
                <a:solidFill>
                  <a:srgbClr val="008800"/>
                </a:solidFill>
                <a:latin typeface="Courier New"/>
                <a:cs typeface="Courier New"/>
              </a:rPr>
              <a:t>"This prints </a:t>
            </a:r>
            <a:r>
              <a:rPr sz="1800" dirty="0">
                <a:solidFill>
                  <a:srgbClr val="008800"/>
                </a:solidFill>
                <a:latin typeface="Courier New"/>
                <a:cs typeface="Courier New"/>
              </a:rPr>
              <a:t>a </a:t>
            </a:r>
            <a:r>
              <a:rPr sz="1800" spc="-5" dirty="0">
                <a:solidFill>
                  <a:srgbClr val="008800"/>
                </a:solidFill>
                <a:latin typeface="Courier New"/>
                <a:cs typeface="Courier New"/>
              </a:rPr>
              <a:t>passed info into this function" </a:t>
            </a:r>
            <a:r>
              <a:rPr sz="1800" spc="-1070" dirty="0">
                <a:solidFill>
                  <a:srgbClr val="0088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0088"/>
                </a:solidFill>
                <a:latin typeface="Courier New"/>
                <a:cs typeface="Courier New"/>
              </a:rPr>
              <a:t>print </a:t>
            </a:r>
            <a:r>
              <a:rPr sz="1800" spc="-5" dirty="0">
                <a:latin typeface="Courier New"/>
                <a:cs typeface="Courier New"/>
              </a:rPr>
              <a:t>(</a:t>
            </a:r>
            <a:r>
              <a:rPr sz="1800" spc="-5" dirty="0">
                <a:solidFill>
                  <a:srgbClr val="008800"/>
                </a:solidFill>
                <a:latin typeface="Courier New"/>
                <a:cs typeface="Courier New"/>
              </a:rPr>
              <a:t>"Name:</a:t>
            </a:r>
            <a:r>
              <a:rPr sz="1800" spc="-10" dirty="0">
                <a:solidFill>
                  <a:srgbClr val="0088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8800"/>
                </a:solidFill>
                <a:latin typeface="Courier New"/>
                <a:cs typeface="Courier New"/>
              </a:rPr>
              <a:t>"</a:t>
            </a:r>
            <a:r>
              <a:rPr sz="1800" dirty="0">
                <a:solidFill>
                  <a:srgbClr val="666600"/>
                </a:solidFill>
                <a:latin typeface="Courier New"/>
                <a:cs typeface="Courier New"/>
              </a:rPr>
              <a:t>,</a:t>
            </a:r>
            <a:r>
              <a:rPr sz="1800" spc="-5" dirty="0">
                <a:solidFill>
                  <a:srgbClr val="6666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name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469900" marR="3707129">
              <a:lnSpc>
                <a:spcPct val="100000"/>
              </a:lnSpc>
            </a:pPr>
            <a:r>
              <a:rPr sz="1800" spc="-5" dirty="0">
                <a:solidFill>
                  <a:srgbClr val="000088"/>
                </a:solidFill>
                <a:latin typeface="Courier New"/>
                <a:cs typeface="Courier New"/>
              </a:rPr>
              <a:t>print</a:t>
            </a:r>
            <a:r>
              <a:rPr sz="1800" spc="-30" dirty="0">
                <a:solidFill>
                  <a:srgbClr val="000088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(</a:t>
            </a:r>
            <a:r>
              <a:rPr sz="1800" spc="-5" dirty="0">
                <a:solidFill>
                  <a:srgbClr val="008800"/>
                </a:solidFill>
                <a:latin typeface="Courier New"/>
                <a:cs typeface="Courier New"/>
              </a:rPr>
              <a:t>"Age</a:t>
            </a:r>
            <a:r>
              <a:rPr sz="1800" spc="-35" dirty="0">
                <a:solidFill>
                  <a:srgbClr val="0088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8800"/>
                </a:solidFill>
                <a:latin typeface="Courier New"/>
                <a:cs typeface="Courier New"/>
              </a:rPr>
              <a:t>"</a:t>
            </a:r>
            <a:r>
              <a:rPr sz="1800" dirty="0">
                <a:solidFill>
                  <a:srgbClr val="666600"/>
                </a:solidFill>
                <a:latin typeface="Courier New"/>
                <a:cs typeface="Courier New"/>
              </a:rPr>
              <a:t>,</a:t>
            </a:r>
            <a:r>
              <a:rPr sz="1800" spc="-30" dirty="0">
                <a:solidFill>
                  <a:srgbClr val="6666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age)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0088"/>
                </a:solidFill>
                <a:latin typeface="Courier New"/>
                <a:cs typeface="Courier New"/>
              </a:rPr>
              <a:t>return</a:t>
            </a:r>
            <a:r>
              <a:rPr sz="1800" spc="-5" dirty="0">
                <a:solidFill>
                  <a:srgbClr val="6666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2700" marR="1696085">
              <a:lnSpc>
                <a:spcPct val="100000"/>
              </a:lnSpc>
            </a:pPr>
            <a:r>
              <a:rPr sz="1800" dirty="0">
                <a:solidFill>
                  <a:srgbClr val="880000"/>
                </a:solidFill>
                <a:latin typeface="Courier New"/>
                <a:cs typeface="Courier New"/>
              </a:rPr>
              <a:t># </a:t>
            </a:r>
            <a:r>
              <a:rPr sz="1800" spc="-5" dirty="0">
                <a:solidFill>
                  <a:srgbClr val="880000"/>
                </a:solidFill>
                <a:latin typeface="Courier New"/>
                <a:cs typeface="Courier New"/>
              </a:rPr>
              <a:t>Now you can call printinfo function </a:t>
            </a:r>
            <a:r>
              <a:rPr sz="1800" spc="-1070" dirty="0">
                <a:solidFill>
                  <a:srgbClr val="88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printinfo</a:t>
            </a:r>
            <a:r>
              <a:rPr sz="1800" spc="-5" dirty="0">
                <a:solidFill>
                  <a:srgbClr val="666600"/>
                </a:solidFill>
                <a:latin typeface="Courier New"/>
                <a:cs typeface="Courier New"/>
              </a:rPr>
              <a:t>(</a:t>
            </a:r>
            <a:r>
              <a:rPr sz="1800" spc="-15" dirty="0">
                <a:solidFill>
                  <a:srgbClr val="6666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age</a:t>
            </a:r>
            <a:r>
              <a:rPr sz="1800" spc="-5" dirty="0">
                <a:solidFill>
                  <a:srgbClr val="66660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006666"/>
                </a:solidFill>
                <a:latin typeface="Courier New"/>
                <a:cs typeface="Courier New"/>
              </a:rPr>
              <a:t>50</a:t>
            </a:r>
            <a:r>
              <a:rPr sz="1800" spc="-5" dirty="0">
                <a:solidFill>
                  <a:srgbClr val="666600"/>
                </a:solidFill>
                <a:latin typeface="Courier New"/>
                <a:cs typeface="Courier New"/>
              </a:rPr>
              <a:t>,</a:t>
            </a:r>
            <a:r>
              <a:rPr sz="1800" spc="-10" dirty="0">
                <a:solidFill>
                  <a:srgbClr val="6666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name</a:t>
            </a:r>
            <a:r>
              <a:rPr sz="1800" spc="-5" dirty="0">
                <a:solidFill>
                  <a:srgbClr val="66660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008800"/>
                </a:solidFill>
                <a:latin typeface="Courier New"/>
                <a:cs typeface="Courier New"/>
              </a:rPr>
              <a:t>"miki"</a:t>
            </a:r>
            <a:r>
              <a:rPr sz="1800" spc="-10" dirty="0">
                <a:solidFill>
                  <a:srgbClr val="0088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66660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39354" y="631221"/>
            <a:ext cx="8749665" cy="410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Default</a:t>
            </a:r>
            <a:r>
              <a:rPr sz="3600" spc="-2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Arguments</a:t>
            </a:r>
            <a:r>
              <a:rPr sz="3600" spc="-2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to</a:t>
            </a:r>
            <a:r>
              <a:rPr sz="3600" spc="-3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168DBA"/>
                </a:solidFill>
                <a:latin typeface="Times New Roman"/>
                <a:cs typeface="Times New Roman"/>
              </a:rPr>
              <a:t>a</a:t>
            </a:r>
            <a:r>
              <a:rPr sz="3600" spc="-2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Function</a:t>
            </a:r>
            <a:endParaRPr sz="3600">
              <a:latin typeface="Times New Roman"/>
              <a:cs typeface="Times New Roman"/>
            </a:endParaRPr>
          </a:p>
          <a:p>
            <a:pPr marL="378460" marR="5080" indent="-366395">
              <a:lnSpc>
                <a:spcPct val="100000"/>
              </a:lnSpc>
              <a:spcBef>
                <a:spcPts val="2355"/>
              </a:spcBef>
              <a:tabLst>
                <a:tab pos="377825" algn="l"/>
              </a:tabLst>
            </a:pPr>
            <a:r>
              <a:rPr sz="1800" spc="-355" dirty="0">
                <a:solidFill>
                  <a:srgbClr val="353535"/>
                </a:solidFill>
                <a:latin typeface="Lucida Sans Unicode"/>
                <a:cs typeface="Lucida Sans Unicode"/>
              </a:rPr>
              <a:t>□	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 default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argument is an argument that assumes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 default value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if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 value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not provided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function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call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for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that argument.</a:t>
            </a:r>
            <a:endParaRPr sz="1800">
              <a:latin typeface="Times New Roman"/>
              <a:cs typeface="Times New Roman"/>
            </a:endParaRPr>
          </a:p>
          <a:p>
            <a:pPr marL="35560" marR="4316095">
              <a:lnSpc>
                <a:spcPct val="100000"/>
              </a:lnSpc>
              <a:spcBef>
                <a:spcPts val="1690"/>
              </a:spcBef>
              <a:tabLst>
                <a:tab pos="3738879" algn="l"/>
              </a:tabLst>
            </a:pPr>
            <a:r>
              <a:rPr sz="1800" dirty="0">
                <a:solidFill>
                  <a:srgbClr val="880000"/>
                </a:solidFill>
                <a:latin typeface="Courier New"/>
                <a:cs typeface="Courier New"/>
              </a:rPr>
              <a:t>#</a:t>
            </a:r>
            <a:r>
              <a:rPr sz="1800" spc="35" dirty="0">
                <a:solidFill>
                  <a:srgbClr val="88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880000"/>
                </a:solidFill>
                <a:latin typeface="Courier New"/>
                <a:cs typeface="Courier New"/>
              </a:rPr>
              <a:t>Function</a:t>
            </a:r>
            <a:r>
              <a:rPr sz="1800" spc="35" dirty="0">
                <a:solidFill>
                  <a:srgbClr val="88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880000"/>
                </a:solidFill>
                <a:latin typeface="Courier New"/>
                <a:cs typeface="Courier New"/>
              </a:rPr>
              <a:t>definition</a:t>
            </a:r>
            <a:r>
              <a:rPr sz="1800" spc="40" dirty="0">
                <a:solidFill>
                  <a:srgbClr val="88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880000"/>
                </a:solidFill>
                <a:latin typeface="Courier New"/>
                <a:cs typeface="Courier New"/>
              </a:rPr>
              <a:t>is</a:t>
            </a:r>
            <a:r>
              <a:rPr sz="1800" spc="35" dirty="0">
                <a:solidFill>
                  <a:srgbClr val="88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880000"/>
                </a:solidFill>
                <a:latin typeface="Courier New"/>
                <a:cs typeface="Courier New"/>
              </a:rPr>
              <a:t>here </a:t>
            </a:r>
            <a:r>
              <a:rPr sz="1800" dirty="0">
                <a:solidFill>
                  <a:srgbClr val="88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0088"/>
                </a:solidFill>
                <a:latin typeface="Courier New"/>
                <a:cs typeface="Courier New"/>
              </a:rPr>
              <a:t>def</a:t>
            </a:r>
            <a:r>
              <a:rPr sz="1800" spc="5" dirty="0">
                <a:solidFill>
                  <a:srgbClr val="000088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printinfo</a:t>
            </a:r>
            <a:r>
              <a:rPr sz="1800" spc="-5" dirty="0">
                <a:solidFill>
                  <a:srgbClr val="666600"/>
                </a:solidFill>
                <a:latin typeface="Courier New"/>
                <a:cs typeface="Courier New"/>
              </a:rPr>
              <a:t>(</a:t>
            </a:r>
            <a:r>
              <a:rPr sz="1800" dirty="0">
                <a:solidFill>
                  <a:srgbClr val="6666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name</a:t>
            </a:r>
            <a:r>
              <a:rPr sz="1800" spc="-5" dirty="0">
                <a:solidFill>
                  <a:srgbClr val="666600"/>
                </a:solidFill>
                <a:latin typeface="Courier New"/>
                <a:cs typeface="Courier New"/>
              </a:rPr>
              <a:t>,</a:t>
            </a:r>
            <a:r>
              <a:rPr sz="1800" dirty="0">
                <a:solidFill>
                  <a:srgbClr val="6666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age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666600"/>
                </a:solidFill>
                <a:latin typeface="Courier New"/>
                <a:cs typeface="Courier New"/>
              </a:rPr>
              <a:t>=	</a:t>
            </a:r>
            <a:r>
              <a:rPr sz="1800" spc="-5" dirty="0">
                <a:solidFill>
                  <a:srgbClr val="006666"/>
                </a:solidFill>
                <a:latin typeface="Courier New"/>
                <a:cs typeface="Courier New"/>
              </a:rPr>
              <a:t>35</a:t>
            </a:r>
            <a:r>
              <a:rPr sz="1800" spc="-90" dirty="0">
                <a:solidFill>
                  <a:srgbClr val="006666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666600"/>
                </a:solidFill>
                <a:latin typeface="Courier New"/>
                <a:cs typeface="Courier New"/>
              </a:rPr>
              <a:t>):</a:t>
            </a:r>
            <a:endParaRPr sz="1800">
              <a:latin typeface="Courier New"/>
              <a:cs typeface="Courier New"/>
            </a:endParaRPr>
          </a:p>
          <a:p>
            <a:pPr marL="35560" marR="1939925" indent="457200">
              <a:lnSpc>
                <a:spcPct val="100000"/>
              </a:lnSpc>
            </a:pPr>
            <a:r>
              <a:rPr sz="1800" spc="-5" dirty="0">
                <a:solidFill>
                  <a:srgbClr val="008800"/>
                </a:solidFill>
                <a:latin typeface="Courier New"/>
                <a:cs typeface="Courier New"/>
              </a:rPr>
              <a:t>"This prints </a:t>
            </a:r>
            <a:r>
              <a:rPr sz="1800" dirty="0">
                <a:solidFill>
                  <a:srgbClr val="008800"/>
                </a:solidFill>
                <a:latin typeface="Courier New"/>
                <a:cs typeface="Courier New"/>
              </a:rPr>
              <a:t>a </a:t>
            </a:r>
            <a:r>
              <a:rPr sz="1800" spc="-5" dirty="0">
                <a:solidFill>
                  <a:srgbClr val="008800"/>
                </a:solidFill>
                <a:latin typeface="Courier New"/>
                <a:cs typeface="Courier New"/>
              </a:rPr>
              <a:t>passed info into this function" </a:t>
            </a:r>
            <a:r>
              <a:rPr sz="1800" spc="-1070" dirty="0">
                <a:solidFill>
                  <a:srgbClr val="0088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0088"/>
                </a:solidFill>
                <a:latin typeface="Courier New"/>
                <a:cs typeface="Courier New"/>
              </a:rPr>
              <a:t>print </a:t>
            </a:r>
            <a:r>
              <a:rPr sz="1800" spc="-5" dirty="0">
                <a:latin typeface="Courier New"/>
                <a:cs typeface="Courier New"/>
              </a:rPr>
              <a:t>(</a:t>
            </a:r>
            <a:r>
              <a:rPr sz="1800" spc="-5" dirty="0">
                <a:solidFill>
                  <a:srgbClr val="008800"/>
                </a:solidFill>
                <a:latin typeface="Courier New"/>
                <a:cs typeface="Courier New"/>
              </a:rPr>
              <a:t>"Name:</a:t>
            </a:r>
            <a:r>
              <a:rPr sz="1800" spc="-10" dirty="0">
                <a:solidFill>
                  <a:srgbClr val="0088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8800"/>
                </a:solidFill>
                <a:latin typeface="Courier New"/>
                <a:cs typeface="Courier New"/>
              </a:rPr>
              <a:t>"</a:t>
            </a:r>
            <a:r>
              <a:rPr sz="1800" dirty="0">
                <a:solidFill>
                  <a:srgbClr val="666600"/>
                </a:solidFill>
                <a:latin typeface="Courier New"/>
                <a:cs typeface="Courier New"/>
              </a:rPr>
              <a:t>,</a:t>
            </a:r>
            <a:r>
              <a:rPr sz="1800" spc="-5" dirty="0">
                <a:solidFill>
                  <a:srgbClr val="6666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name)</a:t>
            </a:r>
            <a:endParaRPr sz="1800">
              <a:latin typeface="Courier New"/>
              <a:cs typeface="Courier New"/>
            </a:endParaRPr>
          </a:p>
          <a:p>
            <a:pPr marL="492759" marR="5641975">
              <a:lnSpc>
                <a:spcPct val="100000"/>
              </a:lnSpc>
            </a:pPr>
            <a:r>
              <a:rPr sz="1800" spc="-5" dirty="0">
                <a:solidFill>
                  <a:srgbClr val="000088"/>
                </a:solidFill>
                <a:latin typeface="Courier New"/>
                <a:cs typeface="Courier New"/>
              </a:rPr>
              <a:t>print</a:t>
            </a:r>
            <a:r>
              <a:rPr sz="1800" spc="-30" dirty="0">
                <a:solidFill>
                  <a:srgbClr val="000088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(</a:t>
            </a:r>
            <a:r>
              <a:rPr sz="1800" spc="-5" dirty="0">
                <a:solidFill>
                  <a:srgbClr val="008800"/>
                </a:solidFill>
                <a:latin typeface="Courier New"/>
                <a:cs typeface="Courier New"/>
              </a:rPr>
              <a:t>"Age</a:t>
            </a:r>
            <a:r>
              <a:rPr sz="1800" spc="-35" dirty="0">
                <a:solidFill>
                  <a:srgbClr val="0088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8800"/>
                </a:solidFill>
                <a:latin typeface="Courier New"/>
                <a:cs typeface="Courier New"/>
              </a:rPr>
              <a:t>"</a:t>
            </a:r>
            <a:r>
              <a:rPr sz="1800" dirty="0">
                <a:solidFill>
                  <a:srgbClr val="666600"/>
                </a:solidFill>
                <a:latin typeface="Courier New"/>
                <a:cs typeface="Courier New"/>
              </a:rPr>
              <a:t>,</a:t>
            </a:r>
            <a:r>
              <a:rPr sz="1800" spc="-30" dirty="0">
                <a:solidFill>
                  <a:srgbClr val="6666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age)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0088"/>
                </a:solidFill>
                <a:latin typeface="Courier New"/>
                <a:cs typeface="Courier New"/>
              </a:rPr>
              <a:t>return</a:t>
            </a:r>
            <a:r>
              <a:rPr sz="1800" spc="-5" dirty="0">
                <a:solidFill>
                  <a:srgbClr val="6666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35560" marR="3631565">
              <a:lnSpc>
                <a:spcPct val="100000"/>
              </a:lnSpc>
            </a:pPr>
            <a:r>
              <a:rPr sz="1800" dirty="0">
                <a:solidFill>
                  <a:srgbClr val="880000"/>
                </a:solidFill>
                <a:latin typeface="Courier New"/>
                <a:cs typeface="Courier New"/>
              </a:rPr>
              <a:t># </a:t>
            </a:r>
            <a:r>
              <a:rPr sz="1800" spc="-5" dirty="0">
                <a:solidFill>
                  <a:srgbClr val="880000"/>
                </a:solidFill>
                <a:latin typeface="Courier New"/>
                <a:cs typeface="Courier New"/>
              </a:rPr>
              <a:t>Now you can call printinfo function </a:t>
            </a:r>
            <a:r>
              <a:rPr sz="1800" spc="-1070" dirty="0">
                <a:solidFill>
                  <a:srgbClr val="88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printinfo</a:t>
            </a:r>
            <a:r>
              <a:rPr sz="1800" spc="-5" dirty="0">
                <a:solidFill>
                  <a:srgbClr val="666600"/>
                </a:solidFill>
                <a:latin typeface="Courier New"/>
                <a:cs typeface="Courier New"/>
              </a:rPr>
              <a:t>( </a:t>
            </a:r>
            <a:r>
              <a:rPr sz="1800" spc="-5" dirty="0">
                <a:latin typeface="Courier New"/>
                <a:cs typeface="Courier New"/>
              </a:rPr>
              <a:t>age</a:t>
            </a:r>
            <a:r>
              <a:rPr sz="1800" spc="-5" dirty="0">
                <a:solidFill>
                  <a:srgbClr val="66660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006666"/>
                </a:solidFill>
                <a:latin typeface="Courier New"/>
                <a:cs typeface="Courier New"/>
              </a:rPr>
              <a:t>50</a:t>
            </a:r>
            <a:r>
              <a:rPr sz="1800" spc="-5" dirty="0">
                <a:solidFill>
                  <a:srgbClr val="666600"/>
                </a:solidFill>
                <a:latin typeface="Courier New"/>
                <a:cs typeface="Courier New"/>
              </a:rPr>
              <a:t>, </a:t>
            </a:r>
            <a:r>
              <a:rPr sz="1800" spc="-5" dirty="0">
                <a:latin typeface="Courier New"/>
                <a:cs typeface="Courier New"/>
              </a:rPr>
              <a:t>name</a:t>
            </a:r>
            <a:r>
              <a:rPr sz="1800" spc="-5" dirty="0">
                <a:solidFill>
                  <a:srgbClr val="66660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008800"/>
                </a:solidFill>
                <a:latin typeface="Courier New"/>
                <a:cs typeface="Courier New"/>
              </a:rPr>
              <a:t>"miki" </a:t>
            </a:r>
            <a:r>
              <a:rPr sz="1800" dirty="0">
                <a:solidFill>
                  <a:srgbClr val="666600"/>
                </a:solidFill>
                <a:latin typeface="Courier New"/>
                <a:cs typeface="Courier New"/>
              </a:rPr>
              <a:t>) </a:t>
            </a:r>
            <a:r>
              <a:rPr sz="1800" spc="5" dirty="0">
                <a:solidFill>
                  <a:srgbClr val="6666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printinfo</a:t>
            </a:r>
            <a:r>
              <a:rPr sz="1800" spc="-5" dirty="0">
                <a:solidFill>
                  <a:srgbClr val="6666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6666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name</a:t>
            </a:r>
            <a:r>
              <a:rPr sz="1800" spc="-5" dirty="0">
                <a:solidFill>
                  <a:srgbClr val="66660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008800"/>
                </a:solidFill>
                <a:latin typeface="Courier New"/>
                <a:cs typeface="Courier New"/>
              </a:rPr>
              <a:t>"miki" </a:t>
            </a:r>
            <a:r>
              <a:rPr sz="1800" dirty="0">
                <a:solidFill>
                  <a:srgbClr val="66660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4996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Variable</a:t>
            </a:r>
            <a:r>
              <a:rPr sz="3600" spc="-4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168DBA"/>
                </a:solidFill>
                <a:latin typeface="Times New Roman"/>
                <a:cs typeface="Times New Roman"/>
              </a:rPr>
              <a:t>length</a:t>
            </a:r>
            <a:r>
              <a:rPr sz="3600" spc="-5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Arguments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354" y="1535567"/>
            <a:ext cx="8646795" cy="449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5080" indent="-366395">
              <a:lnSpc>
                <a:spcPct val="100000"/>
              </a:lnSpc>
              <a:spcBef>
                <a:spcPts val="1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You may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need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process a function for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more arguments than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you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specified while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defining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function.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These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arguments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are called</a:t>
            </a:r>
            <a:r>
              <a:rPr sz="1800" spc="7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variable-length</a:t>
            </a:r>
            <a:r>
              <a:rPr sz="1800" i="1" spc="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arguments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and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are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not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named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in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function definition.</a:t>
            </a:r>
            <a:endParaRPr sz="1800">
              <a:latin typeface="Times New Roman"/>
              <a:cs typeface="Times New Roman"/>
            </a:endParaRPr>
          </a:p>
          <a:p>
            <a:pPr marL="378460" marR="5715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special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syntax</a:t>
            </a:r>
            <a:r>
              <a:rPr sz="1800" spc="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3E3E3E"/>
                </a:solidFill>
                <a:latin typeface="Times New Roman"/>
                <a:cs typeface="Times New Roman"/>
              </a:rPr>
              <a:t>*args</a:t>
            </a:r>
            <a:r>
              <a:rPr sz="1800" b="1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function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definitions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python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is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used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pass a</a:t>
            </a:r>
            <a:r>
              <a:rPr sz="1800" spc="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variable </a:t>
            </a:r>
            <a:r>
              <a:rPr sz="1800" b="1" spc="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number </a:t>
            </a:r>
            <a:r>
              <a:rPr sz="1800" b="1" dirty="0">
                <a:solidFill>
                  <a:srgbClr val="3E3E3E"/>
                </a:solidFill>
                <a:latin typeface="Times New Roman"/>
                <a:cs typeface="Times New Roman"/>
              </a:rPr>
              <a:t>of arguments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 function. It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used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pass a </a:t>
            </a:r>
            <a:r>
              <a:rPr sz="1800" b="1" spc="-5" dirty="0">
                <a:solidFill>
                  <a:srgbClr val="3E3E3E"/>
                </a:solidFill>
                <a:latin typeface="Times New Roman"/>
                <a:cs typeface="Times New Roman"/>
              </a:rPr>
              <a:t>non-key worded,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variable-length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argument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list.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(including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zero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or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more)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Example:</a:t>
            </a:r>
            <a:r>
              <a:rPr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Write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program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to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add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any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numbers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passed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to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function.</a:t>
            </a:r>
            <a:endParaRPr sz="1800">
              <a:latin typeface="Times New Roman"/>
              <a:cs typeface="Times New Roman"/>
            </a:endParaRPr>
          </a:p>
          <a:p>
            <a:pPr marL="492759" marR="6635115" indent="-400050">
              <a:lnSpc>
                <a:spcPct val="100000"/>
              </a:lnSpc>
              <a:spcBef>
                <a:spcPts val="2150"/>
              </a:spcBef>
            </a:pPr>
            <a:r>
              <a:rPr sz="1800" dirty="0">
                <a:solidFill>
                  <a:srgbClr val="000088"/>
                </a:solidFill>
                <a:latin typeface="Times New Roman"/>
                <a:cs typeface="Times New Roman"/>
              </a:rPr>
              <a:t>def</a:t>
            </a:r>
            <a:r>
              <a:rPr sz="1800" spc="-60" dirty="0">
                <a:solidFill>
                  <a:srgbClr val="00008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add_num</a:t>
            </a:r>
            <a:r>
              <a:rPr sz="1800" spc="-5" dirty="0">
                <a:solidFill>
                  <a:srgbClr val="666600"/>
                </a:solidFill>
                <a:latin typeface="Times New Roman"/>
                <a:cs typeface="Times New Roman"/>
              </a:rPr>
              <a:t>(*</a:t>
            </a:r>
            <a:r>
              <a:rPr sz="1800" spc="-5" dirty="0">
                <a:latin typeface="Times New Roman"/>
                <a:cs typeface="Times New Roman"/>
              </a:rPr>
              <a:t>args</a:t>
            </a:r>
            <a:r>
              <a:rPr sz="1800" spc="-5" dirty="0">
                <a:solidFill>
                  <a:srgbClr val="666600"/>
                </a:solidFill>
                <a:latin typeface="Times New Roman"/>
                <a:cs typeface="Times New Roman"/>
              </a:rPr>
              <a:t>): </a:t>
            </a:r>
            <a:r>
              <a:rPr sz="1800" spc="-434" dirty="0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sum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66600"/>
                </a:solidFill>
                <a:latin typeface="Times New Roman"/>
                <a:cs typeface="Times New Roman"/>
              </a:rPr>
              <a:t>=</a:t>
            </a:r>
            <a:r>
              <a:rPr sz="1800" spc="-5" dirty="0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6666"/>
                </a:solidFill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  <a:p>
            <a:pPr marL="492759">
              <a:lnSpc>
                <a:spcPct val="100000"/>
              </a:lnSpc>
            </a:pPr>
            <a:r>
              <a:rPr sz="1800" dirty="0">
                <a:solidFill>
                  <a:srgbClr val="000088"/>
                </a:solidFill>
                <a:latin typeface="Times New Roman"/>
                <a:cs typeface="Times New Roman"/>
              </a:rPr>
              <a:t>for</a:t>
            </a:r>
            <a:r>
              <a:rPr sz="1800" spc="-20" dirty="0">
                <a:solidFill>
                  <a:srgbClr val="00008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num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88"/>
                </a:solidFill>
                <a:latin typeface="Times New Roman"/>
                <a:cs typeface="Times New Roman"/>
              </a:rPr>
              <a:t>in</a:t>
            </a:r>
            <a:r>
              <a:rPr sz="1800" spc="-20" dirty="0">
                <a:solidFill>
                  <a:srgbClr val="00008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args</a:t>
            </a:r>
            <a:r>
              <a:rPr sz="1800" spc="-5" dirty="0">
                <a:solidFill>
                  <a:srgbClr val="666600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492759" marR="6529070" indent="4572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sum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666600"/>
                </a:solidFill>
                <a:latin typeface="Times New Roman"/>
                <a:cs typeface="Times New Roman"/>
              </a:rPr>
              <a:t>+=</a:t>
            </a:r>
            <a:r>
              <a:rPr sz="1800" spc="-45" dirty="0">
                <a:solidFill>
                  <a:srgbClr val="6666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num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88"/>
                </a:solidFill>
                <a:latin typeface="Times New Roman"/>
                <a:cs typeface="Times New Roman"/>
              </a:rPr>
              <a:t>return</a:t>
            </a:r>
            <a:r>
              <a:rPr sz="1800" spc="-10" dirty="0">
                <a:solidFill>
                  <a:srgbClr val="00008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sum</a:t>
            </a:r>
            <a:endParaRPr sz="1800">
              <a:latin typeface="Times New Roman"/>
              <a:cs typeface="Times New Roman"/>
            </a:endParaRPr>
          </a:p>
          <a:p>
            <a:pPr marL="35560" marR="15875">
              <a:lnSpc>
                <a:spcPct val="100000"/>
              </a:lnSpc>
              <a:spcBef>
                <a:spcPts val="835"/>
              </a:spcBef>
            </a:pPr>
            <a:r>
              <a:rPr sz="1800" b="1" spc="-5" dirty="0">
                <a:latin typeface="Times New Roman"/>
                <a:cs typeface="Times New Roman"/>
              </a:rPr>
              <a:t>IMP: </a:t>
            </a:r>
            <a:r>
              <a:rPr sz="1800" spc="-5" dirty="0">
                <a:latin typeface="Times New Roman"/>
                <a:cs typeface="Times New Roman"/>
              </a:rPr>
              <a:t>Before </a:t>
            </a:r>
            <a:r>
              <a:rPr sz="1800" dirty="0">
                <a:latin typeface="Times New Roman"/>
                <a:cs typeface="Times New Roman"/>
              </a:rPr>
              <a:t>variable </a:t>
            </a:r>
            <a:r>
              <a:rPr sz="1800" spc="-5" dirty="0">
                <a:latin typeface="Times New Roman"/>
                <a:cs typeface="Times New Roman"/>
              </a:rPr>
              <a:t>args </a:t>
            </a:r>
            <a:r>
              <a:rPr sz="1800" dirty="0">
                <a:latin typeface="Times New Roman"/>
                <a:cs typeface="Times New Roman"/>
              </a:rPr>
              <a:t>you </a:t>
            </a:r>
            <a:r>
              <a:rPr sz="1800" spc="-5" dirty="0">
                <a:latin typeface="Times New Roman"/>
                <a:cs typeface="Times New Roman"/>
              </a:rPr>
              <a:t>can </a:t>
            </a:r>
            <a:r>
              <a:rPr sz="1800" dirty="0">
                <a:latin typeface="Times New Roman"/>
                <a:cs typeface="Times New Roman"/>
              </a:rPr>
              <a:t>have a formal </a:t>
            </a:r>
            <a:r>
              <a:rPr sz="1800" spc="-5" dirty="0">
                <a:latin typeface="Times New Roman"/>
                <a:cs typeface="Times New Roman"/>
              </a:rPr>
              <a:t>argument </a:t>
            </a:r>
            <a:r>
              <a:rPr sz="1800" dirty="0">
                <a:latin typeface="Times New Roman"/>
                <a:cs typeface="Times New Roman"/>
              </a:rPr>
              <a:t>but not </a:t>
            </a:r>
            <a:r>
              <a:rPr sz="1800" spc="-5" dirty="0">
                <a:latin typeface="Times New Roman"/>
                <a:cs typeface="Times New Roman"/>
              </a:rPr>
              <a:t>after </a:t>
            </a:r>
            <a:r>
              <a:rPr sz="1800" dirty="0">
                <a:latin typeface="Times New Roman"/>
                <a:cs typeface="Times New Roman"/>
              </a:rPr>
              <a:t>a variable </a:t>
            </a:r>
            <a:r>
              <a:rPr sz="1800" spc="-5" dirty="0">
                <a:latin typeface="Times New Roman"/>
                <a:cs typeface="Times New Roman"/>
              </a:rPr>
              <a:t>args. After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variable</a:t>
            </a:r>
            <a:r>
              <a:rPr sz="1800" spc="-5" dirty="0">
                <a:latin typeface="Times New Roman"/>
                <a:cs typeface="Times New Roman"/>
              </a:rPr>
              <a:t> argument </a:t>
            </a:r>
            <a:r>
              <a:rPr sz="1800" dirty="0">
                <a:latin typeface="Times New Roman"/>
                <a:cs typeface="Times New Roman"/>
              </a:rPr>
              <a:t>you </a:t>
            </a:r>
            <a:r>
              <a:rPr sz="1800" spc="-5" dirty="0">
                <a:latin typeface="Times New Roman"/>
                <a:cs typeface="Times New Roman"/>
              </a:rPr>
              <a:t>can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have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u="heavy" dirty="0">
                <a:solidFill>
                  <a:srgbClr val="2DA0F1"/>
                </a:solidFill>
                <a:uFill>
                  <a:solidFill>
                    <a:srgbClr val="2DA0F1"/>
                  </a:solidFill>
                </a:uFill>
                <a:latin typeface="Times New Roman"/>
                <a:cs typeface="Times New Roman"/>
              </a:rPr>
              <a:t>keyword </a:t>
            </a:r>
            <a:r>
              <a:rPr sz="1800" u="heavy" spc="-5" dirty="0">
                <a:solidFill>
                  <a:srgbClr val="2DA0F1"/>
                </a:solidFill>
                <a:uFill>
                  <a:solidFill>
                    <a:srgbClr val="2DA0F1"/>
                  </a:solidFill>
                </a:uFill>
                <a:latin typeface="Times New Roman"/>
                <a:cs typeface="Times New Roman"/>
              </a:rPr>
              <a:t>arguments</a:t>
            </a:r>
            <a:r>
              <a:rPr sz="1800" spc="-5" dirty="0">
                <a:latin typeface="Times New Roman"/>
                <a:cs typeface="Times New Roman"/>
              </a:rPr>
              <a:t>. </a:t>
            </a:r>
            <a:r>
              <a:rPr sz="1800" dirty="0">
                <a:latin typeface="Times New Roman"/>
                <a:cs typeface="Times New Roman"/>
              </a:rPr>
              <a:t>*args </a:t>
            </a:r>
            <a:r>
              <a:rPr sz="1800" spc="-5" dirty="0">
                <a:latin typeface="Times New Roman"/>
                <a:cs typeface="Times New Roman"/>
              </a:rPr>
              <a:t>are stored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 tuple.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3679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Key</a:t>
            </a:r>
            <a:r>
              <a:rPr sz="3600" spc="-50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worded</a:t>
            </a:r>
            <a:r>
              <a:rPr sz="3600" spc="-45" dirty="0">
                <a:solidFill>
                  <a:srgbClr val="168DBA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Varags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354" y="1380821"/>
            <a:ext cx="8504555" cy="4707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5080" indent="-366395">
              <a:lnSpc>
                <a:spcPct val="100000"/>
              </a:lnSpc>
              <a:spcBef>
                <a:spcPts val="1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Python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keyword variable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length argument is an argument that accept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variable number of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keyword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arguments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(arguments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in the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form of key, value pair).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To indicate that the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 function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can take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keyword variable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length argument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you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write an argument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using double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asterisk</a:t>
            </a:r>
            <a:r>
              <a:rPr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‘**’, for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example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**kwargs.</a:t>
            </a:r>
            <a:endParaRPr sz="1800">
              <a:latin typeface="Times New Roman"/>
              <a:cs typeface="Times New Roman"/>
            </a:endParaRPr>
          </a:p>
          <a:p>
            <a:pPr marL="378460" marR="441959" indent="-36639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Lucida Sans Unicode"/>
              <a:buChar char="□"/>
              <a:tabLst>
                <a:tab pos="377825" algn="l"/>
                <a:tab pos="379095" algn="l"/>
              </a:tabLst>
            </a:pP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Values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passed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as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keyword variable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length argument are stored in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a dictionary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that is </a:t>
            </a:r>
            <a:r>
              <a:rPr sz="1800" spc="-43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referenced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by 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keyword</a:t>
            </a:r>
            <a:r>
              <a:rPr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E3E3E"/>
                </a:solidFill>
                <a:latin typeface="Times New Roman"/>
                <a:cs typeface="Times New Roman"/>
              </a:rPr>
              <a:t>kwarg name.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35560">
              <a:lnSpc>
                <a:spcPct val="100000"/>
              </a:lnSpc>
              <a:spcBef>
                <a:spcPts val="1639"/>
              </a:spcBef>
            </a:pPr>
            <a:r>
              <a:rPr sz="1800" spc="-5" dirty="0">
                <a:solidFill>
                  <a:srgbClr val="008200"/>
                </a:solidFill>
                <a:latin typeface="Consolas"/>
                <a:cs typeface="Consolas"/>
              </a:rPr>
              <a:t>Python</a:t>
            </a:r>
            <a:r>
              <a:rPr sz="1800" spc="-3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8200"/>
                </a:solidFill>
                <a:latin typeface="Consolas"/>
                <a:cs typeface="Consolas"/>
              </a:rPr>
              <a:t>program</a:t>
            </a:r>
            <a:r>
              <a:rPr sz="1800" spc="-3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8200"/>
                </a:solidFill>
                <a:latin typeface="Consolas"/>
                <a:cs typeface="Consolas"/>
              </a:rPr>
              <a:t>to</a:t>
            </a:r>
            <a:r>
              <a:rPr sz="1800" spc="-3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8200"/>
                </a:solidFill>
                <a:latin typeface="Consolas"/>
                <a:cs typeface="Consolas"/>
              </a:rPr>
              <a:t>illustrate</a:t>
            </a:r>
            <a:endParaRPr sz="1800">
              <a:latin typeface="Consolas"/>
              <a:cs typeface="Consolas"/>
            </a:endParaRPr>
          </a:p>
          <a:p>
            <a:pPr marL="35560">
              <a:lnSpc>
                <a:spcPct val="100000"/>
              </a:lnSpc>
            </a:pPr>
            <a:r>
              <a:rPr sz="1800" dirty="0">
                <a:solidFill>
                  <a:srgbClr val="008200"/>
                </a:solidFill>
                <a:latin typeface="Consolas"/>
                <a:cs typeface="Consolas"/>
              </a:rPr>
              <a:t>#</a:t>
            </a:r>
            <a:r>
              <a:rPr sz="1800" spc="-1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8200"/>
                </a:solidFill>
                <a:latin typeface="Consolas"/>
                <a:cs typeface="Consolas"/>
              </a:rPr>
              <a:t>*kargs</a:t>
            </a:r>
            <a:r>
              <a:rPr sz="1800" spc="-1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8200"/>
                </a:solidFill>
                <a:latin typeface="Consolas"/>
                <a:cs typeface="Consolas"/>
              </a:rPr>
              <a:t>for</a:t>
            </a:r>
            <a:r>
              <a:rPr sz="1800" spc="-1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8200"/>
                </a:solidFill>
                <a:latin typeface="Consolas"/>
                <a:cs typeface="Consolas"/>
              </a:rPr>
              <a:t>variable</a:t>
            </a:r>
            <a:r>
              <a:rPr sz="1800" spc="-1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8200"/>
                </a:solidFill>
                <a:latin typeface="Consolas"/>
                <a:cs typeface="Consolas"/>
              </a:rPr>
              <a:t>number</a:t>
            </a:r>
            <a:r>
              <a:rPr sz="1800" spc="-1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8200"/>
                </a:solidFill>
                <a:latin typeface="Consolas"/>
                <a:cs typeface="Consolas"/>
              </a:rPr>
              <a:t>of</a:t>
            </a:r>
            <a:r>
              <a:rPr sz="1800" spc="-1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8200"/>
                </a:solidFill>
                <a:latin typeface="Consolas"/>
                <a:cs typeface="Consolas"/>
              </a:rPr>
              <a:t>keyword</a:t>
            </a:r>
            <a:r>
              <a:rPr sz="1800" spc="-1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8200"/>
                </a:solidFill>
                <a:latin typeface="Consolas"/>
                <a:cs typeface="Consolas"/>
              </a:rPr>
              <a:t>arguments</a:t>
            </a:r>
            <a:endParaRPr sz="1800">
              <a:latin typeface="Consolas"/>
              <a:cs typeface="Consolas"/>
            </a:endParaRPr>
          </a:p>
          <a:p>
            <a:pPr marL="35560">
              <a:lnSpc>
                <a:spcPct val="100000"/>
              </a:lnSpc>
            </a:pPr>
            <a:r>
              <a:rPr sz="1800" b="1" spc="-5" dirty="0">
                <a:solidFill>
                  <a:srgbClr val="006699"/>
                </a:solidFill>
                <a:latin typeface="Consolas"/>
                <a:cs typeface="Consolas"/>
              </a:rPr>
              <a:t>def</a:t>
            </a:r>
            <a:r>
              <a:rPr sz="1800" b="1" spc="-5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myFun(</a:t>
            </a:r>
            <a:r>
              <a:rPr sz="1800" b="1" spc="-5" dirty="0">
                <a:solidFill>
                  <a:srgbClr val="006699"/>
                </a:solidFill>
                <a:latin typeface="Consolas"/>
                <a:cs typeface="Consolas"/>
              </a:rPr>
              <a:t>**</a:t>
            </a:r>
            <a:r>
              <a:rPr sz="1800" spc="-5" dirty="0">
                <a:latin typeface="Consolas"/>
                <a:cs typeface="Consolas"/>
              </a:rPr>
              <a:t>kwargs):</a:t>
            </a:r>
            <a:endParaRPr sz="1800">
              <a:latin typeface="Consolas"/>
              <a:cs typeface="Consolas"/>
            </a:endParaRPr>
          </a:p>
          <a:p>
            <a:pPr marL="537845">
              <a:lnSpc>
                <a:spcPct val="100000"/>
              </a:lnSpc>
            </a:pPr>
            <a:r>
              <a:rPr sz="1800" b="1" spc="-5" dirty="0">
                <a:solidFill>
                  <a:srgbClr val="006699"/>
                </a:solidFill>
                <a:latin typeface="Consolas"/>
                <a:cs typeface="Consolas"/>
              </a:rPr>
              <a:t>for</a:t>
            </a:r>
            <a:r>
              <a:rPr sz="1800" b="1" spc="-2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key,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value</a:t>
            </a:r>
            <a:r>
              <a:rPr sz="1800" dirty="0"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006699"/>
                </a:solidFill>
                <a:latin typeface="Consolas"/>
                <a:cs typeface="Consolas"/>
              </a:rPr>
              <a:t>in</a:t>
            </a:r>
            <a:r>
              <a:rPr sz="1800" b="1" spc="-15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kwargs.items():</a:t>
            </a:r>
            <a:endParaRPr sz="1800">
              <a:latin typeface="Consolas"/>
              <a:cs typeface="Consolas"/>
            </a:endParaRPr>
          </a:p>
          <a:p>
            <a:pPr marL="1040765">
              <a:lnSpc>
                <a:spcPct val="100000"/>
              </a:lnSpc>
            </a:pPr>
            <a:r>
              <a:rPr sz="1800" b="1" spc="-5" dirty="0">
                <a:solidFill>
                  <a:srgbClr val="006699"/>
                </a:solidFill>
                <a:latin typeface="Consolas"/>
                <a:cs typeface="Consolas"/>
              </a:rPr>
              <a:t>print</a:t>
            </a:r>
            <a:r>
              <a:rPr sz="1800" b="1" spc="-1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(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"%s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==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%s"</a:t>
            </a:r>
            <a:r>
              <a:rPr sz="1800" spc="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006699"/>
                </a:solidFill>
                <a:latin typeface="Consolas"/>
                <a:cs typeface="Consolas"/>
              </a:rPr>
              <a:t>%</a:t>
            </a:r>
            <a:r>
              <a:rPr sz="1800" spc="-5" dirty="0">
                <a:latin typeface="Consolas"/>
                <a:cs typeface="Consolas"/>
              </a:rPr>
              <a:t>(key,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value))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nsolas"/>
              <a:cs typeface="Consolas"/>
            </a:endParaRPr>
          </a:p>
          <a:p>
            <a:pPr marL="35560">
              <a:lnSpc>
                <a:spcPct val="100000"/>
              </a:lnSpc>
            </a:pPr>
            <a:r>
              <a:rPr sz="1800" dirty="0">
                <a:solidFill>
                  <a:srgbClr val="008200"/>
                </a:solidFill>
                <a:latin typeface="Consolas"/>
                <a:cs typeface="Consolas"/>
              </a:rPr>
              <a:t>#</a:t>
            </a:r>
            <a:r>
              <a:rPr sz="1800" spc="-4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8200"/>
                </a:solidFill>
                <a:latin typeface="Consolas"/>
                <a:cs typeface="Consolas"/>
              </a:rPr>
              <a:t>Driver</a:t>
            </a:r>
            <a:r>
              <a:rPr sz="1800" spc="-4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8200"/>
                </a:solidFill>
                <a:latin typeface="Consolas"/>
                <a:cs typeface="Consolas"/>
              </a:rPr>
              <a:t>code</a:t>
            </a:r>
            <a:endParaRPr sz="1800">
              <a:latin typeface="Consolas"/>
              <a:cs typeface="Consolas"/>
            </a:endParaRPr>
          </a:p>
          <a:p>
            <a:pPr marL="3556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myFun(first</a:t>
            </a:r>
            <a:r>
              <a:rPr sz="1800" spc="20" dirty="0"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006699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‘CSE'</a:t>
            </a:r>
            <a:r>
              <a:rPr sz="1800" spc="-5" dirty="0">
                <a:latin typeface="Consolas"/>
                <a:cs typeface="Consolas"/>
              </a:rPr>
              <a:t>,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mid</a:t>
            </a:r>
            <a:r>
              <a:rPr sz="1800" spc="5" dirty="0"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006699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‘FET'</a:t>
            </a:r>
            <a:r>
              <a:rPr sz="1800" spc="-5" dirty="0">
                <a:latin typeface="Consolas"/>
                <a:cs typeface="Consolas"/>
              </a:rPr>
              <a:t>,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last</a:t>
            </a:r>
            <a:r>
              <a:rPr sz="1800" b="1" spc="-5" dirty="0">
                <a:solidFill>
                  <a:srgbClr val="006699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'GKV'</a:t>
            </a:r>
            <a:r>
              <a:rPr sz="1800" spc="-5" dirty="0">
                <a:latin typeface="Consolas"/>
                <a:cs typeface="Consolas"/>
              </a:rPr>
              <a:t>)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90" y="1625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E1A7F6"/>
                </a:solidFill>
                <a:latin typeface="Times New Roman"/>
                <a:cs typeface="Times New Roman"/>
              </a:rPr>
              <a:t>©</a:t>
            </a:r>
            <a:r>
              <a:rPr lang="en-IN" sz="1800" spc="-5" dirty="0">
                <a:solidFill>
                  <a:srgbClr val="E1A7F6"/>
                </a:solidFill>
                <a:latin typeface="Times New Roman"/>
                <a:cs typeface="Times New Roman"/>
              </a:rPr>
              <a:t> baiju012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5949" y="631221"/>
            <a:ext cx="6561455" cy="3598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68DBA"/>
                </a:solidFill>
                <a:latin typeface="Times New Roman"/>
                <a:cs typeface="Times New Roman"/>
              </a:rPr>
              <a:t>Example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90"/>
              </a:spcBef>
            </a:pPr>
            <a:r>
              <a:rPr sz="1800" spc="-5" dirty="0">
                <a:solidFill>
                  <a:srgbClr val="008200"/>
                </a:solidFill>
                <a:latin typeface="Consolas"/>
                <a:cs typeface="Consolas"/>
              </a:rPr>
              <a:t>Python</a:t>
            </a:r>
            <a:r>
              <a:rPr sz="1800" spc="-3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8200"/>
                </a:solidFill>
                <a:latin typeface="Consolas"/>
                <a:cs typeface="Consolas"/>
              </a:rPr>
              <a:t>program</a:t>
            </a:r>
            <a:r>
              <a:rPr sz="1800" spc="-3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8200"/>
                </a:solidFill>
                <a:latin typeface="Consolas"/>
                <a:cs typeface="Consolas"/>
              </a:rPr>
              <a:t>to</a:t>
            </a:r>
            <a:r>
              <a:rPr sz="1800" spc="-3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8200"/>
                </a:solidFill>
                <a:latin typeface="Consolas"/>
                <a:cs typeface="Consolas"/>
              </a:rPr>
              <a:t>illustrate</a:t>
            </a:r>
            <a:endParaRPr sz="1800">
              <a:latin typeface="Consolas"/>
              <a:cs typeface="Consolas"/>
            </a:endParaRPr>
          </a:p>
          <a:p>
            <a:pPr marL="12700" marR="22225">
              <a:lnSpc>
                <a:spcPct val="100000"/>
              </a:lnSpc>
            </a:pPr>
            <a:r>
              <a:rPr sz="1800" dirty="0">
                <a:solidFill>
                  <a:srgbClr val="008200"/>
                </a:solidFill>
                <a:latin typeface="Consolas"/>
                <a:cs typeface="Consolas"/>
              </a:rPr>
              <a:t># </a:t>
            </a:r>
            <a:r>
              <a:rPr sz="1800" spc="-5" dirty="0">
                <a:solidFill>
                  <a:srgbClr val="008200"/>
                </a:solidFill>
                <a:latin typeface="Consolas"/>
                <a:cs typeface="Consolas"/>
              </a:rPr>
              <a:t>one extra argument, *kwargs for variable number of </a:t>
            </a:r>
            <a:r>
              <a:rPr sz="1800" spc="-97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8200"/>
                </a:solidFill>
                <a:latin typeface="Consolas"/>
                <a:cs typeface="Consolas"/>
              </a:rPr>
              <a:t>keyword</a:t>
            </a:r>
            <a:r>
              <a:rPr sz="1800" spc="-1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8200"/>
                </a:solidFill>
                <a:latin typeface="Consolas"/>
                <a:cs typeface="Consolas"/>
              </a:rPr>
              <a:t>arguments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6699"/>
                </a:solidFill>
                <a:latin typeface="Consolas"/>
                <a:cs typeface="Consolas"/>
              </a:rPr>
              <a:t>def</a:t>
            </a:r>
            <a:r>
              <a:rPr sz="1800" b="1" spc="-45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myFun(*args,</a:t>
            </a:r>
            <a:r>
              <a:rPr sz="1800" b="1" spc="-5" dirty="0">
                <a:solidFill>
                  <a:srgbClr val="006699"/>
                </a:solidFill>
                <a:latin typeface="Consolas"/>
                <a:cs typeface="Consolas"/>
              </a:rPr>
              <a:t>**</a:t>
            </a:r>
            <a:r>
              <a:rPr sz="1800" spc="-5" dirty="0">
                <a:latin typeface="Consolas"/>
                <a:cs typeface="Consolas"/>
              </a:rPr>
              <a:t>kwargs):</a:t>
            </a:r>
            <a:endParaRPr sz="1800">
              <a:latin typeface="Consolas"/>
              <a:cs typeface="Consolas"/>
            </a:endParaRPr>
          </a:p>
          <a:p>
            <a:pPr marL="514984">
              <a:lnSpc>
                <a:spcPct val="100000"/>
              </a:lnSpc>
            </a:pPr>
            <a:r>
              <a:rPr sz="1800" b="1" spc="-5" dirty="0">
                <a:solidFill>
                  <a:srgbClr val="006699"/>
                </a:solidFill>
                <a:latin typeface="Consolas"/>
                <a:cs typeface="Consolas"/>
              </a:rPr>
              <a:t>for</a:t>
            </a:r>
            <a:r>
              <a:rPr sz="1800" b="1" spc="-2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key,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value</a:t>
            </a:r>
            <a:r>
              <a:rPr sz="1800" dirty="0"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006699"/>
                </a:solidFill>
                <a:latin typeface="Consolas"/>
                <a:cs typeface="Consolas"/>
              </a:rPr>
              <a:t>in</a:t>
            </a:r>
            <a:r>
              <a:rPr sz="1800" b="1" spc="-15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kwargs.items():</a:t>
            </a:r>
            <a:endParaRPr sz="1800">
              <a:latin typeface="Consolas"/>
              <a:cs typeface="Consolas"/>
            </a:endParaRPr>
          </a:p>
          <a:p>
            <a:pPr marL="1017905">
              <a:lnSpc>
                <a:spcPct val="100000"/>
              </a:lnSpc>
            </a:pPr>
            <a:r>
              <a:rPr sz="1800" b="1" spc="-5" dirty="0">
                <a:solidFill>
                  <a:srgbClr val="006699"/>
                </a:solidFill>
                <a:latin typeface="Consolas"/>
                <a:cs typeface="Consolas"/>
              </a:rPr>
              <a:t>print</a:t>
            </a:r>
            <a:r>
              <a:rPr sz="1800" b="1" spc="-1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(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"%s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==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%s"</a:t>
            </a:r>
            <a:r>
              <a:rPr sz="1800" spc="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006699"/>
                </a:solidFill>
                <a:latin typeface="Consolas"/>
                <a:cs typeface="Consolas"/>
              </a:rPr>
              <a:t>%</a:t>
            </a:r>
            <a:r>
              <a:rPr sz="1800" spc="-5" dirty="0">
                <a:latin typeface="Consolas"/>
                <a:cs typeface="Consolas"/>
              </a:rPr>
              <a:t>(key,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value))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008200"/>
                </a:solidFill>
                <a:latin typeface="Consolas"/>
                <a:cs typeface="Consolas"/>
              </a:rPr>
              <a:t>#</a:t>
            </a:r>
            <a:r>
              <a:rPr sz="1800" spc="-4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8200"/>
                </a:solidFill>
                <a:latin typeface="Consolas"/>
                <a:cs typeface="Consolas"/>
              </a:rPr>
              <a:t>Driver</a:t>
            </a:r>
            <a:r>
              <a:rPr sz="1800" spc="-4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8200"/>
                </a:solidFill>
                <a:latin typeface="Consolas"/>
                <a:cs typeface="Consolas"/>
              </a:rPr>
              <a:t>code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myFun(‘Namit’,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first</a:t>
            </a:r>
            <a:r>
              <a:rPr sz="1800" spc="45" dirty="0"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006699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‘CSE'</a:t>
            </a:r>
            <a:r>
              <a:rPr sz="1800" spc="-5" dirty="0">
                <a:latin typeface="Consolas"/>
                <a:cs typeface="Consolas"/>
              </a:rPr>
              <a:t>, mid</a:t>
            </a:r>
            <a:r>
              <a:rPr sz="1800" spc="5" dirty="0"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006699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‘FET'</a:t>
            </a:r>
            <a:r>
              <a:rPr sz="1800" spc="-5" dirty="0">
                <a:latin typeface="Consolas"/>
                <a:cs typeface="Consolas"/>
              </a:rPr>
              <a:t>, last</a:t>
            </a:r>
            <a:r>
              <a:rPr sz="1800" b="1" spc="-5" dirty="0">
                <a:solidFill>
                  <a:srgbClr val="006699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‘GKV'</a:t>
            </a:r>
            <a:r>
              <a:rPr sz="1800" spc="-5" dirty="0">
                <a:latin typeface="Consolas"/>
                <a:cs typeface="Consolas"/>
              </a:rPr>
              <a:t>)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17259</Words>
  <Application>Microsoft Office PowerPoint</Application>
  <PresentationFormat>Widescreen</PresentationFormat>
  <Paragraphs>1684</Paragraphs>
  <Slides>176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176</vt:i4>
      </vt:variant>
    </vt:vector>
  </HeadingPairs>
  <TitlesOfParts>
    <vt:vector size="187" baseType="lpstr">
      <vt:lpstr>Arial</vt:lpstr>
      <vt:lpstr>Arial MT</vt:lpstr>
      <vt:lpstr>Calibri</vt:lpstr>
      <vt:lpstr>Consolas</vt:lpstr>
      <vt:lpstr>Courier New</vt:lpstr>
      <vt:lpstr>Lucida Sans Unicode</vt:lpstr>
      <vt:lpstr>Microsoft Sans Serif</vt:lpstr>
      <vt:lpstr>Tahoma</vt:lpstr>
      <vt:lpstr>Times New Roman</vt:lpstr>
      <vt:lpstr>Verdana</vt:lpstr>
      <vt:lpstr>Office Theme</vt:lpstr>
      <vt:lpstr>Agenda for Today</vt:lpstr>
      <vt:lpstr>© baiju012</vt:lpstr>
      <vt:lpstr>© baiju012</vt:lpstr>
      <vt:lpstr>EASY JAVA VS PYTHON</vt:lpstr>
      <vt:lpstr>© baiju012</vt:lpstr>
      <vt:lpstr>© baiju012</vt:lpstr>
      <vt:lpstr>© baiju012</vt:lpstr>
      <vt:lpstr>© baiju012</vt:lpstr>
      <vt:lpstr>© baiju012</vt:lpstr>
      <vt:lpstr>Agenda for Today</vt:lpstr>
      <vt:lpstr>© baiju012</vt:lpstr>
      <vt:lpstr>© baiju012</vt:lpstr>
      <vt:lpstr>© baiju012</vt:lpstr>
      <vt:lpstr>Launch Spyder from Anaconda Navigator</vt:lpstr>
      <vt:lpstr>© baiju012</vt:lpstr>
      <vt:lpstr>© baiju012</vt:lpstr>
      <vt:lpstr>© baiju012</vt:lpstr>
      <vt:lpstr>© baiju012</vt:lpstr>
      <vt:lpstr>© baiju012</vt:lpstr>
      <vt:lpstr>© baiju012</vt:lpstr>
      <vt:lpstr>© baiju012</vt:lpstr>
      <vt:lpstr>© baiju012</vt:lpstr>
      <vt:lpstr>© baiju012</vt:lpstr>
      <vt:lpstr>© baiju012</vt:lpstr>
      <vt:lpstr>Agenda for Today</vt:lpstr>
      <vt:lpstr>© baiju012</vt:lpstr>
      <vt:lpstr>© baiju012</vt:lpstr>
      <vt:lpstr>© baiju012</vt:lpstr>
      <vt:lpstr>© baiju012</vt:lpstr>
      <vt:lpstr>© baiju012</vt:lpstr>
      <vt:lpstr>© baiju012</vt:lpstr>
      <vt:lpstr>© baiju012</vt:lpstr>
      <vt:lpstr>© baiju012</vt:lpstr>
      <vt:lpstr>© baiju012</vt:lpstr>
      <vt:lpstr>PowerPoint Presentation</vt:lpstr>
      <vt:lpstr>© baiju012</vt:lpstr>
      <vt:lpstr>© baiju012</vt:lpstr>
      <vt:lpstr>© baiju012</vt:lpstr>
      <vt:lpstr>© baiju012</vt:lpstr>
      <vt:lpstr>© baiju012</vt:lpstr>
      <vt:lpstr>© baiju012</vt:lpstr>
      <vt:lpstr>Agenda for Today</vt:lpstr>
      <vt:lpstr>© baiju012</vt:lpstr>
      <vt:lpstr>© baiju012</vt:lpstr>
      <vt:lpstr>© baiju012</vt:lpstr>
      <vt:lpstr>© baiju012</vt:lpstr>
      <vt:lpstr>© baiju012</vt:lpstr>
      <vt:lpstr>© baiju012</vt:lpstr>
      <vt:lpstr>© baiju012</vt:lpstr>
      <vt:lpstr>© baiju012</vt:lpstr>
      <vt:lpstr>Agenda for Today</vt:lpstr>
      <vt:lpstr>© baiju012</vt:lpstr>
      <vt:lpstr>Practice</vt:lpstr>
      <vt:lpstr>© baiju012</vt:lpstr>
      <vt:lpstr>© baiju012</vt:lpstr>
      <vt:lpstr>© baiju012</vt:lpstr>
      <vt:lpstr>© baiju012</vt:lpstr>
      <vt:lpstr>© baiju012</vt:lpstr>
      <vt:lpstr>Challenge 3</vt:lpstr>
      <vt:lpstr>© baiju012</vt:lpstr>
      <vt:lpstr>Agenda for Today</vt:lpstr>
      <vt:lpstr>© baiju012</vt:lpstr>
      <vt:lpstr>© baiju012</vt:lpstr>
      <vt:lpstr>© baiju012</vt:lpstr>
      <vt:lpstr>Distinguishing between Odd and Even numbers</vt:lpstr>
      <vt:lpstr>© baiju012</vt:lpstr>
      <vt:lpstr>© baiju012</vt:lpstr>
      <vt:lpstr>© baiju012</vt:lpstr>
      <vt:lpstr>© baiju012</vt:lpstr>
      <vt:lpstr>© baiju012</vt:lpstr>
      <vt:lpstr>© baiju012</vt:lpstr>
      <vt:lpstr>© baiju012</vt:lpstr>
      <vt:lpstr>© baiju012</vt:lpstr>
      <vt:lpstr>Solution:</vt:lpstr>
      <vt:lpstr>© baiju012</vt:lpstr>
      <vt:lpstr>Print All Primes- Using Nested Loops</vt:lpstr>
      <vt:lpstr>Solution:</vt:lpstr>
      <vt:lpstr>Agenda for Today</vt:lpstr>
      <vt:lpstr>© baiju012</vt:lpstr>
      <vt:lpstr>© baiju012</vt:lpstr>
      <vt:lpstr>© baiju012</vt:lpstr>
      <vt:lpstr>© baiju012</vt:lpstr>
      <vt:lpstr>© baiju012</vt:lpstr>
      <vt:lpstr>© baiju012</vt:lpstr>
      <vt:lpstr>© baiju012</vt:lpstr>
      <vt:lpstr>© baiju012</vt:lpstr>
      <vt:lpstr>© baiju012</vt:lpstr>
      <vt:lpstr>© baiju012</vt:lpstr>
      <vt:lpstr>© baiju012</vt:lpstr>
      <vt:lpstr>© baiju012</vt:lpstr>
      <vt:lpstr>© baiju012</vt:lpstr>
      <vt:lpstr>© baiju012</vt:lpstr>
      <vt:lpstr>© baiju012</vt:lpstr>
      <vt:lpstr>© baiju012</vt:lpstr>
      <vt:lpstr>© baiju012</vt:lpstr>
      <vt:lpstr>© baiju012</vt:lpstr>
      <vt:lpstr>© baiju012</vt:lpstr>
      <vt:lpstr>© baiju012</vt:lpstr>
      <vt:lpstr>© baiju012</vt:lpstr>
      <vt:lpstr>© baiju012</vt:lpstr>
      <vt:lpstr>© baiju012</vt:lpstr>
      <vt:lpstr>© baiju012</vt:lpstr>
      <vt:lpstr>© baiju012</vt:lpstr>
      <vt:lpstr>Lambda Contd.</vt:lpstr>
      <vt:lpstr>© baiju012</vt:lpstr>
      <vt:lpstr>© baiju012</vt:lpstr>
      <vt:lpstr>© baiju012</vt:lpstr>
      <vt:lpstr>© baiju012</vt:lpstr>
      <vt:lpstr>© baiju012</vt:lpstr>
      <vt:lpstr>© baiju012</vt:lpstr>
      <vt:lpstr>© baiju012</vt:lpstr>
      <vt:lpstr>© baiju012</vt:lpstr>
      <vt:lpstr>© baiju012</vt:lpstr>
      <vt:lpstr>© baiju012</vt:lpstr>
      <vt:lpstr>© baiju012</vt:lpstr>
      <vt:lpstr>© baiju012</vt:lpstr>
      <vt:lpstr>Example of Fibonnaci Number  f0=0, f1=1, fn= f(n-2)+f(n-1)</vt:lpstr>
      <vt:lpstr>© baiju012</vt:lpstr>
      <vt:lpstr>© baiju012</vt:lpstr>
      <vt:lpstr>© baiju012</vt:lpstr>
      <vt:lpstr>© baiju012</vt:lpstr>
      <vt:lpstr>© baiju012</vt:lpstr>
      <vt:lpstr>© baiju012</vt:lpstr>
      <vt:lpstr>© baiju012</vt:lpstr>
      <vt:lpstr>© baiju012</vt:lpstr>
      <vt:lpstr>Slicing Example</vt:lpstr>
      <vt:lpstr>Negative Slicing</vt:lpstr>
      <vt:lpstr>Slicing with Step size</vt:lpstr>
      <vt:lpstr>Contd. (-ve Stepping with slicing)</vt:lpstr>
      <vt:lpstr>Slice at Beginning &amp; Ending</vt:lpstr>
      <vt:lpstr>Reversing a List</vt:lpstr>
      <vt:lpstr>© baiju012</vt:lpstr>
      <vt:lpstr>© baiju012</vt:lpstr>
      <vt:lpstr>© baiju012</vt:lpstr>
      <vt:lpstr>© baiju012</vt:lpstr>
      <vt:lpstr>© baiju012</vt:lpstr>
      <vt:lpstr>© baiju012</vt:lpstr>
      <vt:lpstr>© baiju012</vt:lpstr>
      <vt:lpstr>© baiju012</vt:lpstr>
      <vt:lpstr>© baiju012</vt:lpstr>
      <vt:lpstr>© baiju012</vt:lpstr>
      <vt:lpstr>© baiju012</vt:lpstr>
      <vt:lpstr>© baiju012</vt:lpstr>
      <vt:lpstr>© baiju012</vt:lpstr>
      <vt:lpstr>© baiju012</vt:lpstr>
      <vt:lpstr>© baiju012</vt:lpstr>
      <vt:lpstr>© baiju012</vt:lpstr>
      <vt:lpstr>© baiju012</vt:lpstr>
      <vt:lpstr>© baiju012</vt:lpstr>
      <vt:lpstr>© baiju012</vt:lpstr>
      <vt:lpstr>© baiju012</vt:lpstr>
      <vt:lpstr>© baiju012</vt:lpstr>
      <vt:lpstr>© baiju012</vt:lpstr>
      <vt:lpstr>Note on Keys in Dictionary</vt:lpstr>
      <vt:lpstr>Dictionary Comprehension</vt:lpstr>
      <vt:lpstr>Example 2</vt:lpstr>
      <vt:lpstr>Example 3</vt:lpstr>
      <vt:lpstr>Example 4</vt:lpstr>
      <vt:lpstr>Example 5 (with conditionals)</vt:lpstr>
      <vt:lpstr>Example 6</vt:lpstr>
      <vt:lpstr>Sorting</vt:lpstr>
      <vt:lpstr>© baiju012</vt:lpstr>
      <vt:lpstr>© baiju012</vt:lpstr>
      <vt:lpstr>© baiju012</vt:lpstr>
      <vt:lpstr>© baiju012</vt:lpstr>
      <vt:lpstr>© baiju012</vt:lpstr>
      <vt:lpstr>© baiju012</vt:lpstr>
      <vt:lpstr>© baiju012</vt:lpstr>
      <vt:lpstr>© baiju012</vt:lpstr>
      <vt:lpstr>© baiju012</vt:lpstr>
      <vt:lpstr>© baiju012</vt:lpstr>
      <vt:lpstr>© baiju012</vt:lpstr>
      <vt:lpstr>© baiju012</vt:lpstr>
      <vt:lpstr>© baiju012</vt:lpstr>
      <vt:lpstr>© baiju012</vt:lpstr>
      <vt:lpstr>© baiju012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BAIJU KUMAR YADAV</cp:lastModifiedBy>
  <cp:revision>1</cp:revision>
  <dcterms:created xsi:type="dcterms:W3CDTF">2024-06-12T07:44:45Z</dcterms:created>
  <dcterms:modified xsi:type="dcterms:W3CDTF">2024-08-03T11:21:25Z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2024-06-12T00:00:00Z</vt:filetime>
  </property>
  <property fmtid="{D5CDD505-2E9C-101B-9397-08002B2CF9AE}" pid="3" name="Creator">
    <vt:lpwstr>PDFium</vt:lpwstr>
  </property>
  <property fmtid="{D5CDD505-2E9C-101B-9397-08002B2CF9AE}" pid="4" name="LastSaved">
    <vt:filetime>2024-06-12T00:00:00Z</vt:filetime>
  </property>
</Properties>
</file>