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0" r:id="rId4"/>
    <p:sldId id="316" r:id="rId5"/>
    <p:sldId id="317" r:id="rId6"/>
    <p:sldId id="318" r:id="rId7"/>
    <p:sldId id="319" r:id="rId8"/>
    <p:sldId id="315" r:id="rId9"/>
    <p:sldId id="313" r:id="rId10"/>
    <p:sldId id="311" r:id="rId11"/>
    <p:sldId id="314" r:id="rId12"/>
    <p:sldId id="312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27"/>
    <a:srgbClr val="001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22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/>
        </a:p>
      </dgm:t>
    </dgm:pt>
    <dgm:pt modelId="{F6D27D1B-CDCB-481F-B8FA-AB31B2A119D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00F5A8-A0EF-4111-9D86-004317B4F49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系统功能分析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28492-5CEF-4AFE-95CB-5D7E6A18158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系统运行坏境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838C34-4D02-49F8-ADD7-BFA90D87B7E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服务器端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6D8B9-E558-4264-B37F-7B4B2A8896D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系统性能分析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7DBE00-7E5B-46F8-BBA0-CF0079A58E8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浏览器端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E8498-CC81-452F-A895-08F3845AA34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经济可行性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986F71-3126-4196-BD30-74AEDC39A1C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系统可行性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381BD4-48DC-48BF-8C18-C307CDD4D49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技术可行性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zh-CN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zh-CN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41C75631-FDDC-4AA9-8102-7C6AF0D690EB}" type="presOf" srcId="{0E9DE493-19D7-4EC9-97C9-5F26233F1106}" destId="{3960CFF8-4383-4382-8D6D-F2A00F508E8D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BCF21894-11C6-4AFF-A227-43FD4E0E8B5A}" type="presOf" srcId="{AB2E8498-CC81-452F-A895-08F3845AA347}" destId="{BFE859F2-A9E8-4F95-9161-8EC68F2D30C4}" srcOrd="1" destOrd="0" presId="urn:microsoft.com/office/officeart/2005/8/layout/hProcess4"/>
    <dgm:cxn modelId="{B0898DC2-FBD9-4447-B1E6-CC37C22286FE}" type="presOf" srcId="{0B00F5A8-A0EF-4111-9D86-004317B4F49E}" destId="{E83793B4-2C5C-4D90-82FA-E5EE4745664D}" srcOrd="0" destOrd="0" presId="urn:microsoft.com/office/officeart/2005/8/layout/hProcess4"/>
    <dgm:cxn modelId="{3FCCFAF6-9284-4EA4-B025-010669EB4458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0FA70003-E17F-4476-9A7F-6C0C3BE32DE4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AB7AFDF-3F34-4F1E-BE7D-82D52BB7796A}" type="presOf" srcId="{58828492-5CEF-4AFE-95CB-5D7E6A18158B}" destId="{047F5837-10E2-4FFC-A492-DB8A19EF48CA}" srcOrd="0" destOrd="0" presId="urn:microsoft.com/office/officeart/2005/8/layout/hProcess4"/>
    <dgm:cxn modelId="{17853784-EEC9-4E5A-8ECA-898A00760DBF}" type="presOf" srcId="{AB2E8498-CC81-452F-A895-08F3845AA347}" destId="{96015622-8A46-45CF-A72A-2856B699B374}" srcOrd="0" destOrd="0" presId="urn:microsoft.com/office/officeart/2005/8/layout/hProcess4"/>
    <dgm:cxn modelId="{123EBE8B-EDD6-4291-B243-13DA04618CB4}" type="presOf" srcId="{D0B150DF-3AA4-454C-8652-25880449C422}" destId="{6A63D16E-EEE6-4267-97EA-5AD7D2BC4E84}" srcOrd="0" destOrd="0" presId="urn:microsoft.com/office/officeart/2005/8/layout/hProcess4"/>
    <dgm:cxn modelId="{7668A354-F03A-4980-AAF6-88F5EF63A7D0}" type="presOf" srcId="{6E7DBE00-7E5B-46F8-BBA0-CF0079A58E82}" destId="{69C28D3B-E083-42DF-9EA0-916CA12125A9}" srcOrd="0" destOrd="1" presId="urn:microsoft.com/office/officeart/2005/8/layout/hProcess4"/>
    <dgm:cxn modelId="{095D701A-A106-4A7D-AD5B-2C25DEC843FE}" type="presOf" srcId="{65B6D8B9-E558-4264-B37F-7B4B2A8896DF}" destId="{E83793B4-2C5C-4D90-82FA-E5EE4745664D}" srcOrd="0" destOrd="1" presId="urn:microsoft.com/office/officeart/2005/8/layout/hProcess4"/>
    <dgm:cxn modelId="{7C5C755A-941E-49B3-AB4A-9525909AF07C}" type="presOf" srcId="{FB986F71-3126-4196-BD30-74AEDC39A1CA}" destId="{E18C6CF4-EDEB-4539-A36D-E0355B626199}" srcOrd="0" destOrd="0" presId="urn:microsoft.com/office/officeart/2005/8/layout/hProcess4"/>
    <dgm:cxn modelId="{EFB239A5-9786-4FB7-A874-E0465B29EBDD}" type="presOf" srcId="{65B6D8B9-E558-4264-B37F-7B4B2A8896DF}" destId="{67FFE978-6FBE-4424-80BE-B9E4B4DD0695}" srcOrd="1" destOrd="1" presId="urn:microsoft.com/office/officeart/2005/8/layout/hProcess4"/>
    <dgm:cxn modelId="{C50A32A1-FE18-46D0-8611-90E34735F694}" type="presOf" srcId="{68838C34-4D02-49F8-ADD7-BFA90D87B7EA}" destId="{843715D2-C2C2-41EB-BDA3-21230FBA46DB}" srcOrd="1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5A25DBF4-0F25-4651-B4BA-0BF16E620184}" type="presOf" srcId="{0B00F5A8-A0EF-4111-9D86-004317B4F49E}" destId="{67FFE978-6FBE-4424-80BE-B9E4B4DD0695}" srcOrd="1" destOrd="0" presId="urn:microsoft.com/office/officeart/2005/8/layout/hProcess4"/>
    <dgm:cxn modelId="{E56EEC04-4EC6-442E-9CEA-4EAA4D71280D}" type="presOf" srcId="{BF381BD4-48DC-48BF-8C18-C307CDD4D490}" destId="{BFE859F2-A9E8-4F95-9161-8EC68F2D30C4}" srcOrd="1" destOrd="1" presId="urn:microsoft.com/office/officeart/2005/8/layout/hProcess4"/>
    <dgm:cxn modelId="{BD264296-DF20-42CD-9BED-F2C89D631463}" type="presOf" srcId="{7AEB6639-3258-49E8-8B1F-B4A9C61922BE}" destId="{DC2A0ADB-DCE3-4BF4-9952-0394865777AC}" srcOrd="0" destOrd="0" presId="urn:microsoft.com/office/officeart/2005/8/layout/hProcess4"/>
    <dgm:cxn modelId="{A7C478A1-7AC8-42A4-9130-56D08987FFB4}" type="presOf" srcId="{BF381BD4-48DC-48BF-8C18-C307CDD4D490}" destId="{96015622-8A46-45CF-A72A-2856B699B374}" srcOrd="0" destOrd="1" presId="urn:microsoft.com/office/officeart/2005/8/layout/hProcess4"/>
    <dgm:cxn modelId="{A7920A9D-743B-4710-8BB2-C1165B6C801D}" type="presOf" srcId="{68838C34-4D02-49F8-ADD7-BFA90D87B7EA}" destId="{69C28D3B-E083-42DF-9EA0-916CA12125A9}" srcOrd="0" destOrd="0" presId="urn:microsoft.com/office/officeart/2005/8/layout/hProcess4"/>
    <dgm:cxn modelId="{40FA8056-75B5-44BC-810D-8102E79640B0}" type="presParOf" srcId="{3960CFF8-4383-4382-8D6D-F2A00F508E8D}" destId="{366CFF54-5C8F-47F9-BFD8-D9AF3EADDA3E}" srcOrd="0" destOrd="0" presId="urn:microsoft.com/office/officeart/2005/8/layout/hProcess4"/>
    <dgm:cxn modelId="{DA758595-DA48-4092-9D64-F3BC6623522C}" type="presParOf" srcId="{3960CFF8-4383-4382-8D6D-F2A00F508E8D}" destId="{13688FBD-4079-41FE-A6A2-B5B0F293E6BF}" srcOrd="1" destOrd="0" presId="urn:microsoft.com/office/officeart/2005/8/layout/hProcess4"/>
    <dgm:cxn modelId="{0C051F88-14F6-4D7E-BAB7-624E542EB4FB}" type="presParOf" srcId="{3960CFF8-4383-4382-8D6D-F2A00F508E8D}" destId="{224851B6-C14D-49DE-883B-A13003DA4601}" srcOrd="2" destOrd="0" presId="urn:microsoft.com/office/officeart/2005/8/layout/hProcess4"/>
    <dgm:cxn modelId="{02E6F759-032A-45B9-B2FE-26C09F0BECBD}" type="presParOf" srcId="{224851B6-C14D-49DE-883B-A13003DA4601}" destId="{1439717B-283C-48FF-AF62-1990F52B6512}" srcOrd="0" destOrd="0" presId="urn:microsoft.com/office/officeart/2005/8/layout/hProcess4"/>
    <dgm:cxn modelId="{DC65C2C4-3A7C-4E5E-8936-1ECE4414A110}" type="presParOf" srcId="{1439717B-283C-48FF-AF62-1990F52B6512}" destId="{BCCE6711-D1D8-4B2C-917E-41AB5A6114A8}" srcOrd="0" destOrd="0" presId="urn:microsoft.com/office/officeart/2005/8/layout/hProcess4"/>
    <dgm:cxn modelId="{AE506882-E632-4B0D-B18D-82CD6CEF115A}" type="presParOf" srcId="{1439717B-283C-48FF-AF62-1990F52B6512}" destId="{96015622-8A46-45CF-A72A-2856B699B374}" srcOrd="1" destOrd="0" presId="urn:microsoft.com/office/officeart/2005/8/layout/hProcess4"/>
    <dgm:cxn modelId="{AF257836-EDF4-4242-B345-BACBF3671A42}" type="presParOf" srcId="{1439717B-283C-48FF-AF62-1990F52B6512}" destId="{BFE859F2-A9E8-4F95-9161-8EC68F2D30C4}" srcOrd="2" destOrd="0" presId="urn:microsoft.com/office/officeart/2005/8/layout/hProcess4"/>
    <dgm:cxn modelId="{4D5EEAB6-2149-454D-81D1-B2977AB00C30}" type="presParOf" srcId="{1439717B-283C-48FF-AF62-1990F52B6512}" destId="{E18C6CF4-EDEB-4539-A36D-E0355B626199}" srcOrd="3" destOrd="0" presId="urn:microsoft.com/office/officeart/2005/8/layout/hProcess4"/>
    <dgm:cxn modelId="{AFC2B51F-BC64-412F-B3EB-80F723839819}" type="presParOf" srcId="{1439717B-283C-48FF-AF62-1990F52B6512}" destId="{D9FCD5E9-9E94-4534-BAB4-3DB8EB44E7D0}" srcOrd="4" destOrd="0" presId="urn:microsoft.com/office/officeart/2005/8/layout/hProcess4"/>
    <dgm:cxn modelId="{14BFE9EF-A40D-4661-8460-34EFB3247378}" type="presParOf" srcId="{224851B6-C14D-49DE-883B-A13003DA4601}" destId="{6A63D16E-EEE6-4267-97EA-5AD7D2BC4E84}" srcOrd="1" destOrd="0" presId="urn:microsoft.com/office/officeart/2005/8/layout/hProcess4"/>
    <dgm:cxn modelId="{D82BBE56-E179-49DB-9FDB-576A5DBA73B2}" type="presParOf" srcId="{224851B6-C14D-49DE-883B-A13003DA4601}" destId="{59BAED1E-A4FE-4FA3-8716-57917AF47F38}" srcOrd="2" destOrd="0" presId="urn:microsoft.com/office/officeart/2005/8/layout/hProcess4"/>
    <dgm:cxn modelId="{5F9A615C-18E6-4ECA-A07C-B1296E89F341}" type="presParOf" srcId="{59BAED1E-A4FE-4FA3-8716-57917AF47F38}" destId="{5C833856-7FAF-4B27-932C-67C7D08339F2}" srcOrd="0" destOrd="0" presId="urn:microsoft.com/office/officeart/2005/8/layout/hProcess4"/>
    <dgm:cxn modelId="{458D5D73-9B1D-4B5E-A14F-260C6D250710}" type="presParOf" srcId="{59BAED1E-A4FE-4FA3-8716-57917AF47F38}" destId="{E83793B4-2C5C-4D90-82FA-E5EE4745664D}" srcOrd="1" destOrd="0" presId="urn:microsoft.com/office/officeart/2005/8/layout/hProcess4"/>
    <dgm:cxn modelId="{819F66DE-5465-44AA-8AC8-084F737D6844}" type="presParOf" srcId="{59BAED1E-A4FE-4FA3-8716-57917AF47F38}" destId="{67FFE978-6FBE-4424-80BE-B9E4B4DD0695}" srcOrd="2" destOrd="0" presId="urn:microsoft.com/office/officeart/2005/8/layout/hProcess4"/>
    <dgm:cxn modelId="{DDAF2612-3E80-421A-B596-DD22DCE8F2E9}" type="presParOf" srcId="{59BAED1E-A4FE-4FA3-8716-57917AF47F38}" destId="{029D1FDE-4DD7-4FA5-8C70-0C747477B66C}" srcOrd="3" destOrd="0" presId="urn:microsoft.com/office/officeart/2005/8/layout/hProcess4"/>
    <dgm:cxn modelId="{DA93D8CC-FEA1-4C7C-BABD-3E78C69AD65C}" type="presParOf" srcId="{59BAED1E-A4FE-4FA3-8716-57917AF47F38}" destId="{C2556EF6-41FF-46C6-8829-911BFA533FFE}" srcOrd="4" destOrd="0" presId="urn:microsoft.com/office/officeart/2005/8/layout/hProcess4"/>
    <dgm:cxn modelId="{951F6A74-7FE5-4E73-981E-A8B7B80DAE48}" type="presParOf" srcId="{224851B6-C14D-49DE-883B-A13003DA4601}" destId="{DC2A0ADB-DCE3-4BF4-9952-0394865777AC}" srcOrd="3" destOrd="0" presId="urn:microsoft.com/office/officeart/2005/8/layout/hProcess4"/>
    <dgm:cxn modelId="{C1833A60-DE7B-42A3-8399-D96206DD6FF1}" type="presParOf" srcId="{224851B6-C14D-49DE-883B-A13003DA4601}" destId="{A874A3A3-A340-4ABC-99B5-7529D4415335}" srcOrd="4" destOrd="0" presId="urn:microsoft.com/office/officeart/2005/8/layout/hProcess4"/>
    <dgm:cxn modelId="{A50C29C1-1C4D-4AB0-95C1-3A6E0F877F47}" type="presParOf" srcId="{A874A3A3-A340-4ABC-99B5-7529D4415335}" destId="{14032C0B-60AE-432B-A713-F993D1C4BA8F}" srcOrd="0" destOrd="0" presId="urn:microsoft.com/office/officeart/2005/8/layout/hProcess4"/>
    <dgm:cxn modelId="{F0F44895-ABE8-42C3-AB63-2CF68DD7C137}" type="presParOf" srcId="{A874A3A3-A340-4ABC-99B5-7529D4415335}" destId="{69C28D3B-E083-42DF-9EA0-916CA12125A9}" srcOrd="1" destOrd="0" presId="urn:microsoft.com/office/officeart/2005/8/layout/hProcess4"/>
    <dgm:cxn modelId="{6E20617F-3A09-49F7-AA07-64414284FB66}" type="presParOf" srcId="{A874A3A3-A340-4ABC-99B5-7529D4415335}" destId="{843715D2-C2C2-41EB-BDA3-21230FBA46DB}" srcOrd="2" destOrd="0" presId="urn:microsoft.com/office/officeart/2005/8/layout/hProcess4"/>
    <dgm:cxn modelId="{046BF45E-1FC2-4840-B92F-8DDEEA400D00}" type="presParOf" srcId="{A874A3A3-A340-4ABC-99B5-7529D4415335}" destId="{047F5837-10E2-4FFC-A492-DB8A19EF48CA}" srcOrd="3" destOrd="0" presId="urn:microsoft.com/office/officeart/2005/8/layout/hProcess4"/>
    <dgm:cxn modelId="{9853F610-B6BE-4D96-998E-F817C59892F8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经济可行性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技术可行性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系统可行性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系统功能分析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系统性能分析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18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89000"/>
                <a:lumMod val="91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服务器端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浏览器端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系统运行坏境</a:t>
          </a:r>
          <a:endParaRPr 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88EAF-6ECA-4616-85EF-35AA19C641F3}" type="datetimeFigureOut">
              <a:rPr lang="en-US" altLang="zh-CN"/>
              <a:t>6/14/2016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9F912AB-2776-42F2-A957-313FC7EFEDB9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ABD2D7A-D230-4F91-BD59-0A39C2703BA8}" type="datetimeFigureOut">
              <a:t>2016/6/14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93199CD-3E1B-4AE6-990F-76F925F5EA9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6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zh-CN" sz="36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2016/6/14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zh-CN" sz="36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2016/6/14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F41C87-7AD9-4845-A077-840E4A0F3F06}" type="datetimeFigureOut">
              <a:rPr lang="en-US" altLang="zh-CN" smtClean="0"/>
              <a:pPr/>
              <a:t>6/14/2016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117430" cy="2895600"/>
          </a:xfrm>
        </p:spPr>
        <p:txBody>
          <a:bodyPr/>
          <a:lstStyle/>
          <a:p>
            <a:r>
              <a:rPr lang="zh-CN" altLang="en-US" dirty="0" smtClean="0"/>
              <a:t>兰州交通大学本科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论文</a:t>
            </a:r>
            <a:r>
              <a:rPr lang="zh-CN" altLang="en-US" dirty="0"/>
              <a:t>答辩</a:t>
            </a:r>
            <a:endParaRPr 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课题：基于</a:t>
            </a:r>
            <a:r>
              <a:rPr lang="en-US" altLang="zh-CN" dirty="0"/>
              <a:t>Web</a:t>
            </a:r>
            <a:r>
              <a:rPr lang="zh-CN" altLang="en-US" dirty="0"/>
              <a:t>的</a:t>
            </a:r>
            <a:r>
              <a:rPr lang="en-US" altLang="zh-CN" dirty="0"/>
              <a:t>IT</a:t>
            </a:r>
            <a:r>
              <a:rPr lang="zh-CN" altLang="en-US" dirty="0"/>
              <a:t>技术论坛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系统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实现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/>
              <a:t>6</a:t>
            </a:r>
            <a:endParaRPr lang="zh-CN" altLang="en-US" sz="96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66220" y="24208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34172" y="1423597"/>
            <a:ext cx="38884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 smtClean="0"/>
              <a:t>系统功能</a:t>
            </a:r>
            <a:endParaRPr lang="zh-CN" altLang="en-US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2115061" y="2492896"/>
            <a:ext cx="3024336" cy="23042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94012" y="2740161"/>
            <a:ext cx="203164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后台模块：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 1.</a:t>
            </a:r>
            <a:r>
              <a:rPr lang="zh-CN" altLang="en-US" sz="2000" dirty="0" smtClean="0">
                <a:solidFill>
                  <a:schemeClr val="bg1"/>
                </a:solidFill>
              </a:rPr>
              <a:t>用户管理模块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</a:rPr>
              <a:t>文章管理模块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</a:rPr>
              <a:t>版块管理模块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</a:rPr>
              <a:t>公告管理模块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8131" y="2466393"/>
            <a:ext cx="2893300" cy="23042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0645" y="2740161"/>
            <a:ext cx="2448272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前台模块：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</a:rPr>
              <a:t>显示公告列表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</a:rPr>
              <a:t>显示所有贴子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</a:rPr>
              <a:t>显示用户贴子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</a:rPr>
              <a:t>发帖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5.</a:t>
            </a:r>
            <a:r>
              <a:rPr lang="zh-CN" altLang="en-US" sz="2000" dirty="0" smtClean="0">
                <a:solidFill>
                  <a:schemeClr val="bg1"/>
                </a:solidFill>
              </a:rPr>
              <a:t>评论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72311" y="5243790"/>
            <a:ext cx="7511475" cy="34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 smtClean="0"/>
              <a:t>模块的具体实现见接下来的项目演示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22004" y="980728"/>
            <a:ext cx="7056784" cy="48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 dirty="0" smtClean="0"/>
              <a:t>致谢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25860" y="3068960"/>
            <a:ext cx="9649072" cy="75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 smtClean="0"/>
              <a:t>感谢聆听！</a:t>
            </a:r>
            <a:endParaRPr lang="en-US" altLang="zh-CN" sz="2400" dirty="0" smtClean="0"/>
          </a:p>
          <a:p>
            <a:pPr algn="ctr">
              <a:lnSpc>
                <a:spcPct val="90000"/>
              </a:lnSpc>
            </a:pPr>
            <a:r>
              <a:rPr lang="zh-CN" altLang="en-US" sz="2400" dirty="0" smtClean="0"/>
              <a:t>请各位评委老师批评指正！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研究背景和目的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系统分析</a:t>
            </a:r>
            <a:endParaRPr lang="zh-CN" altLang="en-US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开发工具及技术介绍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系统实现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590" y="1421928"/>
            <a:ext cx="8240230" cy="6255544"/>
          </a:xfrm>
        </p:spPr>
        <p:txBody>
          <a:bodyPr>
            <a:normAutofit fontScale="90000"/>
          </a:bodyPr>
          <a:lstStyle/>
          <a:p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7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研究</a:t>
            </a:r>
            <a:r>
              <a:rPr lang="zh-CN" altLang="en-US" sz="27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背景</a:t>
            </a:r>
            <a:r>
              <a:rPr lang="en-US" altLang="zh-CN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/>
            </a:r>
            <a:br>
              <a:rPr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论坛是一种广受欢迎的在线交流平台</a:t>
            </a: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论坛实现了让互不相识的人进行零距离交流</a:t>
            </a: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论坛的用户稳定，流失量少</a:t>
            </a: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论坛的用户单一，但是不乏领域中的高素质人才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7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研究目的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根据论坛发展的现状，利用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技术开发设计一个基于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技术论坛系统，供广大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人员交流学习所用，将志同道合的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爱好者“聚集”在一起。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在这样一个温暖的大家庭中，用户可以各抒己见、畅快交流、互相学习达到多赢的效果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研究背景和目的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 smtClean="0"/>
              <a:t>1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516246" y="908719"/>
            <a:ext cx="10184446" cy="62555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系统分析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 smtClean="0"/>
              <a:t>2</a:t>
            </a:r>
            <a:endParaRPr lang="zh-CN" altLang="en-US" sz="9600" b="1" dirty="0"/>
          </a:p>
        </p:txBody>
      </p:sp>
      <p:graphicFrame>
        <p:nvGraphicFramePr>
          <p:cNvPr id="27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63548"/>
              </p:ext>
            </p:extLst>
          </p:nvPr>
        </p:nvGraphicFramePr>
        <p:xfrm>
          <a:off x="1365324" y="2060848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454452" y="2058241"/>
            <a:ext cx="3888432" cy="3299583"/>
          </a:xfrm>
          <a:prstGeom prst="roundRect">
            <a:avLst/>
          </a:prstGeom>
          <a:solidFill>
            <a:srgbClr val="0010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36103" y="2058240"/>
            <a:ext cx="4320480" cy="3299583"/>
          </a:xfrm>
          <a:prstGeom prst="roundRect">
            <a:avLst/>
          </a:prstGeom>
          <a:solidFill>
            <a:srgbClr val="0010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6590" y="186594"/>
            <a:ext cx="392999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开发工具及技术介绍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/>
              <a:t>3</a:t>
            </a:r>
            <a:endParaRPr lang="zh-CN" altLang="en-US" sz="9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784175" y="2276870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开发工具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1.Eclipse for Web Developers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2.Tomcat 7.0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3.SQLyog for MySQL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4.MySQL 5.5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5.Maven 3.3.1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2524" y="2492896"/>
            <a:ext cx="252028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开发技术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1.Spring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2.SpringMVC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3.Mybatis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289352" y="1803002"/>
            <a:ext cx="6192688" cy="3960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系统设计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/>
              <a:t>4</a:t>
            </a:r>
            <a:endParaRPr lang="zh-CN" altLang="en-US" sz="9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41884" y="1437096"/>
            <a:ext cx="5688632" cy="34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系统概念模型图</a:t>
            </a:r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32632" y="2924944"/>
            <a:ext cx="266306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13149"/>
              </p:ext>
            </p:extLst>
          </p:nvPr>
        </p:nvGraphicFramePr>
        <p:xfrm>
          <a:off x="3090420" y="2015569"/>
          <a:ext cx="4608512" cy="3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4248059" imgH="4791051" progId="Visio.Drawing.15">
                  <p:embed/>
                </p:oleObj>
              </mc:Choice>
              <mc:Fallback>
                <p:oleObj name="Visio" r:id="rId3" imgW="4248059" imgH="47910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420" y="2015569"/>
                        <a:ext cx="4608512" cy="3535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150196" y="1556792"/>
            <a:ext cx="3024336" cy="48174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系统设计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/>
              <a:t>4</a:t>
            </a:r>
            <a:endParaRPr lang="zh-CN" altLang="en-US" sz="96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341884" y="1437096"/>
            <a:ext cx="5688632" cy="34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后台</a:t>
            </a:r>
            <a:r>
              <a:rPr lang="zh-CN" altLang="en-US" dirty="0" smtClean="0"/>
              <a:t>系统流程图</a:t>
            </a:r>
            <a:endParaRPr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32632" y="2924944"/>
            <a:ext cx="266306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366220" y="24208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60214"/>
              </p:ext>
            </p:extLst>
          </p:nvPr>
        </p:nvGraphicFramePr>
        <p:xfrm>
          <a:off x="4377208" y="2068897"/>
          <a:ext cx="19050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2371700" imgH="5343605" progId="Visio.Drawing.15">
                  <p:embed/>
                </p:oleObj>
              </mc:Choice>
              <mc:Fallback>
                <p:oleObj name="Visio" r:id="rId3" imgW="2371700" imgH="53436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208" y="2068897"/>
                        <a:ext cx="1905000" cy="430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数据库设计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 smtClean="0"/>
              <a:t>5</a:t>
            </a:r>
            <a:endParaRPr lang="zh-CN" altLang="en-US" sz="96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341884" y="1437096"/>
            <a:ext cx="5688632" cy="34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    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32632" y="2924944"/>
            <a:ext cx="266306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366220" y="24208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49621"/>
              </p:ext>
            </p:extLst>
          </p:nvPr>
        </p:nvGraphicFramePr>
        <p:xfrm>
          <a:off x="2854052" y="1095314"/>
          <a:ext cx="5184576" cy="556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7480871" imgH="7544104" progId="Visio.Drawing.15">
                  <p:embed/>
                </p:oleObj>
              </mc:Choice>
              <mc:Fallback>
                <p:oleObj name="Visio" r:id="rId3" imgW="7480871" imgH="7544104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052" y="1095314"/>
                        <a:ext cx="5184576" cy="556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88825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6590" y="186594"/>
            <a:ext cx="31276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系统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实现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363" y="0"/>
            <a:ext cx="1152128" cy="1421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1804" y="0"/>
            <a:ext cx="7200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/>
              <a:t>6</a:t>
            </a:r>
            <a:endParaRPr lang="zh-CN" altLang="en-US" sz="96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32632" y="2924944"/>
            <a:ext cx="266306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366220" y="24208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2632" y="2113255"/>
            <a:ext cx="7408193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服务器端：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：基于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链接方式，使用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DRUID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连接池技术，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框架来控制对持久层的操作，将数据库中表的字段映射为对象中的属性。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）业务逻辑层（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层调用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层来实现对数据库的操作（包括增、删、改、查）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）控制层（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）：主要通过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来接收前台请求，并做出不同的跳转，调用响应的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的方法，向前台返回响应信息。</a:t>
            </a:r>
            <a:endParaRPr lang="zh-CN" altLang="zh-CN" sz="12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数字蓝色隧道演示文稿（宽屏）</Template>
  <TotalTime>0</TotalTime>
  <Words>292</Words>
  <Application>Microsoft Office PowerPoint</Application>
  <PresentationFormat>自定义</PresentationFormat>
  <Paragraphs>71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华文楷体</vt:lpstr>
      <vt:lpstr>宋体</vt:lpstr>
      <vt:lpstr>微软雅黑</vt:lpstr>
      <vt:lpstr>Arial</vt:lpstr>
      <vt:lpstr>Corbel</vt:lpstr>
      <vt:lpstr>Times New Roman</vt:lpstr>
      <vt:lpstr>Digital Blue Tunnel 16x9</vt:lpstr>
      <vt:lpstr>Visio</vt:lpstr>
      <vt:lpstr>Microsoft Visio Drawing</vt:lpstr>
      <vt:lpstr>兰州交通大学本科 论文答辩</vt:lpstr>
      <vt:lpstr>目录</vt:lpstr>
      <vt:lpstr>                        研究背景  1.论坛是一种广受欢迎的在线交流平台 2.论坛实现了让互不相识的人进行零距离交流 3.论坛的用户稳定，流失量少 4.论坛的用户单一，但是不乏领域中的高素质人才  研究目的  根据论坛发展的现状，利用Java技术开发设计一个基于Web的IT技术论坛系统，供广大IT人员交流学习所用，将志同道合的IT爱好者“聚集”在一起。在这样一个温暖的大家庭中，用户可以各抒己见、畅快交流、互相学习达到多赢的效果。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2016-06-14T01:04:59Z</dcterms:created>
  <dcterms:modified xsi:type="dcterms:W3CDTF">2016-06-14T09:24:52Z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