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34" y="4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yubai\Desktop\Udacity-BI\Project%204\Submissions\exported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yubai\Desktop\Udacity-BI\Project%204\Submissions\exported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yubai\Desktop\Udacity-BI\Project%204\Submissions\exported_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yubai\Desktop\Udacity-BI\Project%204\Submissions\exported_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yubai\Desktop\Udacity-BI\Project%204\Submissions\exported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yubai\Desktop\Udacity-BI\Project%204\Submissions\exported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Customer Countries</a:t>
            </a:r>
            <a:r>
              <a:rPr lang="en-US" altLang="zh-CN" baseline="0" dirty="0"/>
              <a:t> Bar Chart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customer_countries!$B$1</c:f>
              <c:strCache>
                <c:ptCount val="1"/>
                <c:pt idx="0">
                  <c:v>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customer_countries!$A$2:$A$22</c:f>
              <c:strCache>
                <c:ptCount val="21"/>
                <c:pt idx="0">
                  <c:v>USA</c:v>
                </c:pt>
                <c:pt idx="1">
                  <c:v>France</c:v>
                </c:pt>
                <c:pt idx="2">
                  <c:v>Germany</c:v>
                </c:pt>
                <c:pt idx="3">
                  <c:v>Brazil</c:v>
                </c:pt>
                <c:pt idx="4">
                  <c:v>UK</c:v>
                </c:pt>
                <c:pt idx="5">
                  <c:v>Mexico</c:v>
                </c:pt>
                <c:pt idx="6">
                  <c:v>Spain</c:v>
                </c:pt>
                <c:pt idx="7">
                  <c:v>Venezuela</c:v>
                </c:pt>
                <c:pt idx="8">
                  <c:v>Argentina</c:v>
                </c:pt>
                <c:pt idx="9">
                  <c:v>Canada</c:v>
                </c:pt>
                <c:pt idx="10">
                  <c:v>Italy</c:v>
                </c:pt>
                <c:pt idx="11">
                  <c:v>Austria</c:v>
                </c:pt>
                <c:pt idx="12">
                  <c:v>Belgium</c:v>
                </c:pt>
                <c:pt idx="13">
                  <c:v>Denmark</c:v>
                </c:pt>
                <c:pt idx="14">
                  <c:v>Finland</c:v>
                </c:pt>
                <c:pt idx="15">
                  <c:v>Portugal</c:v>
                </c:pt>
                <c:pt idx="16">
                  <c:v>Sweden</c:v>
                </c:pt>
                <c:pt idx="17">
                  <c:v>Switzerland</c:v>
                </c:pt>
                <c:pt idx="18">
                  <c:v>Ireland</c:v>
                </c:pt>
                <c:pt idx="19">
                  <c:v>Norway</c:v>
                </c:pt>
                <c:pt idx="20">
                  <c:v>Poland</c:v>
                </c:pt>
              </c:strCache>
            </c:strRef>
          </c:cat>
          <c:val>
            <c:numRef>
              <c:f>customer_countries!$B$2:$B$22</c:f>
              <c:numCache>
                <c:formatCode>General</c:formatCode>
                <c:ptCount val="21"/>
                <c:pt idx="0">
                  <c:v>13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CE-47E5-AC7B-B7E0BEE7A0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5704992"/>
        <c:axId val="515713848"/>
      </c:barChart>
      <c:catAx>
        <c:axId val="51570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713848"/>
        <c:crosses val="autoZero"/>
        <c:auto val="1"/>
        <c:lblAlgn val="ctr"/>
        <c:lblOffset val="100"/>
        <c:noMultiLvlLbl val="0"/>
      </c:catAx>
      <c:valAx>
        <c:axId val="51571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70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[exported_data.xlsx]top10_customers_categories!PivotTable12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10 Companies and Purchased Product Categories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top10_customers_categories!$G$4:$G$5</c:f>
              <c:strCache>
                <c:ptCount val="1"/>
                <c:pt idx="0">
                  <c:v>Beverages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top10_customers_categories!$F$6:$F$16</c:f>
              <c:strCache>
                <c:ptCount val="10"/>
                <c:pt idx="0">
                  <c:v>Ernst Handel</c:v>
                </c:pt>
                <c:pt idx="1">
                  <c:v>Folk och fï¿½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Kï¿½niglich Essen</c:v>
                </c:pt>
                <c:pt idx="5">
                  <c:v>Mï¿½re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top10_customers_categories!$G$6:$G$16</c:f>
              <c:numCache>
                <c:formatCode>General</c:formatCode>
                <c:ptCount val="10"/>
                <c:pt idx="0">
                  <c:v>12709.3</c:v>
                </c:pt>
                <c:pt idx="1">
                  <c:v>3865.32</c:v>
                </c:pt>
                <c:pt idx="2">
                  <c:v>20084.150000000001</c:v>
                </c:pt>
                <c:pt idx="3">
                  <c:v>3145.32</c:v>
                </c:pt>
                <c:pt idx="4">
                  <c:v>9455.1</c:v>
                </c:pt>
                <c:pt idx="5">
                  <c:v>9415.81</c:v>
                </c:pt>
                <c:pt idx="6">
                  <c:v>36216.43</c:v>
                </c:pt>
                <c:pt idx="7">
                  <c:v>19208.150000000001</c:v>
                </c:pt>
                <c:pt idx="8">
                  <c:v>10032</c:v>
                </c:pt>
                <c:pt idx="9">
                  <c:v>8884.7000000000007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F-4C6C-87BD-AE0FC3FD7B6B}"/>
            </c:ext>
          </c:extLst>
        </c:ser>
        <c:ser>
          <c:idx val="1"/>
          <c:order val="1"/>
          <c:tx>
            <c:strRef>
              <c:f>top10_customers_categories!$H$4:$H$5</c:f>
              <c:strCache>
                <c:ptCount val="1"/>
                <c:pt idx="0">
                  <c:v>Condiments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top10_customers_categories!$F$6:$F$16</c:f>
              <c:strCache>
                <c:ptCount val="10"/>
                <c:pt idx="0">
                  <c:v>Ernst Handel</c:v>
                </c:pt>
                <c:pt idx="1">
                  <c:v>Folk och fï¿½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Kï¿½niglich Essen</c:v>
                </c:pt>
                <c:pt idx="5">
                  <c:v>Mï¿½re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top10_customers_categories!$H$6:$H$16</c:f>
              <c:numCache>
                <c:formatCode>General</c:formatCode>
                <c:ptCount val="10"/>
                <c:pt idx="0">
                  <c:v>14070.0625</c:v>
                </c:pt>
                <c:pt idx="1">
                  <c:v>3651.5</c:v>
                </c:pt>
                <c:pt idx="2">
                  <c:v>2378.77</c:v>
                </c:pt>
                <c:pt idx="3">
                  <c:v>3477.625</c:v>
                </c:pt>
                <c:pt idx="4">
                  <c:v>1872</c:v>
                </c:pt>
                <c:pt idx="5">
                  <c:v>2809.5</c:v>
                </c:pt>
                <c:pt idx="6">
                  <c:v>9214.9349999999995</c:v>
                </c:pt>
                <c:pt idx="7">
                  <c:v>1503.2</c:v>
                </c:pt>
                <c:pt idx="8">
                  <c:v>7873</c:v>
                </c:pt>
                <c:pt idx="9">
                  <c:v>4174.13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8F-4C6C-87BD-AE0FC3FD7B6B}"/>
            </c:ext>
          </c:extLst>
        </c:ser>
        <c:ser>
          <c:idx val="2"/>
          <c:order val="2"/>
          <c:tx>
            <c:strRef>
              <c:f>top10_customers_categories!$I$4:$I$5</c:f>
              <c:strCache>
                <c:ptCount val="1"/>
                <c:pt idx="0">
                  <c:v>Confections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top10_customers_categories!$F$6:$F$16</c:f>
              <c:strCache>
                <c:ptCount val="10"/>
                <c:pt idx="0">
                  <c:v>Ernst Handel</c:v>
                </c:pt>
                <c:pt idx="1">
                  <c:v>Folk och fï¿½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Kï¿½niglich Essen</c:v>
                </c:pt>
                <c:pt idx="5">
                  <c:v>Mï¿½re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top10_customers_categories!$I$6:$I$16</c:f>
              <c:numCache>
                <c:formatCode>General</c:formatCode>
                <c:ptCount val="10"/>
                <c:pt idx="0">
                  <c:v>12815.7575</c:v>
                </c:pt>
                <c:pt idx="1">
                  <c:v>978.93</c:v>
                </c:pt>
                <c:pt idx="2">
                  <c:v>1212</c:v>
                </c:pt>
                <c:pt idx="3">
                  <c:v>1676.38</c:v>
                </c:pt>
                <c:pt idx="4">
                  <c:v>4751.4639999999999</c:v>
                </c:pt>
                <c:pt idx="5">
                  <c:v>2915.605</c:v>
                </c:pt>
                <c:pt idx="6">
                  <c:v>18530.09</c:v>
                </c:pt>
                <c:pt idx="7">
                  <c:v>10947.213</c:v>
                </c:pt>
                <c:pt idx="8">
                  <c:v>11900.07</c:v>
                </c:pt>
                <c:pt idx="9">
                  <c:v>3714.125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8F-4C6C-87BD-AE0FC3FD7B6B}"/>
            </c:ext>
          </c:extLst>
        </c:ser>
        <c:ser>
          <c:idx val="3"/>
          <c:order val="3"/>
          <c:tx>
            <c:strRef>
              <c:f>top10_customers_categories!$J$4:$J$5</c:f>
              <c:strCache>
                <c:ptCount val="1"/>
                <c:pt idx="0">
                  <c:v>Dairy Products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top10_customers_categories!$F$6:$F$16</c:f>
              <c:strCache>
                <c:ptCount val="10"/>
                <c:pt idx="0">
                  <c:v>Ernst Handel</c:v>
                </c:pt>
                <c:pt idx="1">
                  <c:v>Folk och fï¿½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Kï¿½niglich Essen</c:v>
                </c:pt>
                <c:pt idx="5">
                  <c:v>Mï¿½re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top10_customers_categories!$J$6:$J$16</c:f>
              <c:numCache>
                <c:formatCode>General</c:formatCode>
                <c:ptCount val="10"/>
                <c:pt idx="0">
                  <c:v>24496.46</c:v>
                </c:pt>
                <c:pt idx="1">
                  <c:v>3654.95</c:v>
                </c:pt>
                <c:pt idx="2">
                  <c:v>2252.9</c:v>
                </c:pt>
                <c:pt idx="3">
                  <c:v>9010.11</c:v>
                </c:pt>
                <c:pt idx="4">
                  <c:v>7098.25</c:v>
                </c:pt>
                <c:pt idx="5">
                  <c:v>4766.625</c:v>
                </c:pt>
                <c:pt idx="6">
                  <c:v>13800.85</c:v>
                </c:pt>
                <c:pt idx="7">
                  <c:v>7854.87</c:v>
                </c:pt>
                <c:pt idx="8">
                  <c:v>21107.1</c:v>
                </c:pt>
                <c:pt idx="9">
                  <c:v>3297.7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8F-4C6C-87BD-AE0FC3FD7B6B}"/>
            </c:ext>
          </c:extLst>
        </c:ser>
        <c:ser>
          <c:idx val="4"/>
          <c:order val="4"/>
          <c:tx>
            <c:strRef>
              <c:f>top10_customers_categories!$K$4:$K$5</c:f>
              <c:strCache>
                <c:ptCount val="1"/>
                <c:pt idx="0">
                  <c:v>Grains/Cereals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top10_customers_categories!$F$6:$F$16</c:f>
              <c:strCache>
                <c:ptCount val="10"/>
                <c:pt idx="0">
                  <c:v>Ernst Handel</c:v>
                </c:pt>
                <c:pt idx="1">
                  <c:v>Folk och fï¿½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Kï¿½niglich Essen</c:v>
                </c:pt>
                <c:pt idx="5">
                  <c:v>Mï¿½re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top10_customers_categories!$K$6:$K$16</c:f>
              <c:numCache>
                <c:formatCode>General</c:formatCode>
                <c:ptCount val="10"/>
                <c:pt idx="0">
                  <c:v>12737.7</c:v>
                </c:pt>
                <c:pt idx="1">
                  <c:v>3021</c:v>
                </c:pt>
                <c:pt idx="2">
                  <c:v>641.4</c:v>
                </c:pt>
                <c:pt idx="3">
                  <c:v>1442.4</c:v>
                </c:pt>
                <c:pt idx="5">
                  <c:v>4553.8500000000004</c:v>
                </c:pt>
                <c:pt idx="6">
                  <c:v>5310.9</c:v>
                </c:pt>
                <c:pt idx="7">
                  <c:v>4831.3050000000003</c:v>
                </c:pt>
                <c:pt idx="8">
                  <c:v>8298.1</c:v>
                </c:pt>
                <c:pt idx="9">
                  <c:v>577.6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8F-4C6C-87BD-AE0FC3FD7B6B}"/>
            </c:ext>
          </c:extLst>
        </c:ser>
        <c:ser>
          <c:idx val="5"/>
          <c:order val="5"/>
          <c:tx>
            <c:strRef>
              <c:f>top10_customers_categories!$L$4:$L$5</c:f>
              <c:strCache>
                <c:ptCount val="1"/>
                <c:pt idx="0">
                  <c:v>Meat/Poultry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top10_customers_categories!$F$6:$F$16</c:f>
              <c:strCache>
                <c:ptCount val="10"/>
                <c:pt idx="0">
                  <c:v>Ernst Handel</c:v>
                </c:pt>
                <c:pt idx="1">
                  <c:v>Folk och fï¿½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Kï¿½niglich Essen</c:v>
                </c:pt>
                <c:pt idx="5">
                  <c:v>Mï¿½re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top10_customers_categories!$L$6:$L$16</c:f>
              <c:numCache>
                <c:formatCode>General</c:formatCode>
                <c:ptCount val="10"/>
                <c:pt idx="0">
                  <c:v>8325.5560000000005</c:v>
                </c:pt>
                <c:pt idx="1">
                  <c:v>5398.125</c:v>
                </c:pt>
                <c:pt idx="2">
                  <c:v>585</c:v>
                </c:pt>
                <c:pt idx="3">
                  <c:v>20914.23</c:v>
                </c:pt>
                <c:pt idx="4">
                  <c:v>4254.42</c:v>
                </c:pt>
                <c:pt idx="5">
                  <c:v>2074.8000000000002</c:v>
                </c:pt>
                <c:pt idx="6">
                  <c:v>9754.9599999999991</c:v>
                </c:pt>
                <c:pt idx="7">
                  <c:v>3657.28</c:v>
                </c:pt>
                <c:pt idx="8">
                  <c:v>27659.18</c:v>
                </c:pt>
                <c:pt idx="9">
                  <c:v>3707.95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8F-4C6C-87BD-AE0FC3FD7B6B}"/>
            </c:ext>
          </c:extLst>
        </c:ser>
        <c:ser>
          <c:idx val="6"/>
          <c:order val="6"/>
          <c:tx>
            <c:strRef>
              <c:f>top10_customers_categories!$M$4:$M$5</c:f>
              <c:strCache>
                <c:ptCount val="1"/>
                <c:pt idx="0">
                  <c:v>Produce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top10_customers_categories!$F$6:$F$16</c:f>
              <c:strCache>
                <c:ptCount val="10"/>
                <c:pt idx="0">
                  <c:v>Ernst Handel</c:v>
                </c:pt>
                <c:pt idx="1">
                  <c:v>Folk och fï¿½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Kï¿½niglich Essen</c:v>
                </c:pt>
                <c:pt idx="5">
                  <c:v>Mï¿½re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top10_customers_categories!$M$6:$M$16</c:f>
              <c:numCache>
                <c:formatCode>General</c:formatCode>
                <c:ptCount val="10"/>
                <c:pt idx="0">
                  <c:v>12469.6675</c:v>
                </c:pt>
                <c:pt idx="1">
                  <c:v>6464</c:v>
                </c:pt>
                <c:pt idx="2">
                  <c:v>1261.4000000000001</c:v>
                </c:pt>
                <c:pt idx="3">
                  <c:v>3414.66</c:v>
                </c:pt>
                <c:pt idx="4">
                  <c:v>167.4</c:v>
                </c:pt>
                <c:pt idx="5">
                  <c:v>240</c:v>
                </c:pt>
                <c:pt idx="6">
                  <c:v>8081.4</c:v>
                </c:pt>
                <c:pt idx="7">
                  <c:v>2211.0524999999998</c:v>
                </c:pt>
                <c:pt idx="8">
                  <c:v>3887.9</c:v>
                </c:pt>
                <c:pt idx="9">
                  <c:v>182.4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8F-4C6C-87BD-AE0FC3FD7B6B}"/>
            </c:ext>
          </c:extLst>
        </c:ser>
        <c:ser>
          <c:idx val="7"/>
          <c:order val="7"/>
          <c:tx>
            <c:strRef>
              <c:f>top10_customers_categories!$N$4:$N$5</c:f>
              <c:strCache>
                <c:ptCount val="1"/>
                <c:pt idx="0">
                  <c:v>Seafood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top10_customers_categories!$F$6:$F$16</c:f>
              <c:strCache>
                <c:ptCount val="10"/>
                <c:pt idx="0">
                  <c:v>Ernst Handel</c:v>
                </c:pt>
                <c:pt idx="1">
                  <c:v>Folk och fï¿½ 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Kï¿½niglich Essen</c:v>
                </c:pt>
                <c:pt idx="5">
                  <c:v>Mï¿½re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top10_customers_categories!$N$6:$N$16</c:f>
              <c:numCache>
                <c:formatCode>General</c:formatCode>
                <c:ptCount val="10"/>
                <c:pt idx="0">
                  <c:v>7250.4750000000004</c:v>
                </c:pt>
                <c:pt idx="1">
                  <c:v>2533.7375000000002</c:v>
                </c:pt>
                <c:pt idx="2">
                  <c:v>4425.75</c:v>
                </c:pt>
                <c:pt idx="3">
                  <c:v>6899.18</c:v>
                </c:pt>
                <c:pt idx="4">
                  <c:v>3309.75</c:v>
                </c:pt>
                <c:pt idx="5">
                  <c:v>2096</c:v>
                </c:pt>
                <c:pt idx="6">
                  <c:v>9367.74</c:v>
                </c:pt>
                <c:pt idx="7">
                  <c:v>884.73</c:v>
                </c:pt>
                <c:pt idx="8">
                  <c:v>13604.6</c:v>
                </c:pt>
                <c:pt idx="9">
                  <c:v>2825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8F-4C6C-87BD-AE0FC3FD7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696206496"/>
        <c:axId val="696205184"/>
      </c:barChart>
      <c:catAx>
        <c:axId val="69620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05184"/>
        <c:crosses val="autoZero"/>
        <c:auto val="1"/>
        <c:lblAlgn val="ctr"/>
        <c:lblOffset val="100"/>
        <c:noMultiLvlLbl val="0"/>
      </c:catAx>
      <c:valAx>
        <c:axId val="69620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064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Top 10 Suppliers and Order Amount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top10_suppliers_amount!$B$1</c:f>
              <c:strCache>
                <c:ptCount val="1"/>
                <c:pt idx="0">
                  <c:v>TotalCost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top10_suppliers_amount!$A$2:$A$11</c:f>
              <c:strCache>
                <c:ptCount val="10"/>
                <c:pt idx="0">
                  <c:v>Aux joyeux ecclï¿½siastiques</c:v>
                </c:pt>
                <c:pt idx="1">
                  <c:v>Plutzer Lebensmittelgroï¿½mï¿½rkte AG</c:v>
                </c:pt>
                <c:pt idx="2">
                  <c:v>Gai pï¿½turage</c:v>
                </c:pt>
                <c:pt idx="3">
                  <c:v>Pavlova, Ltd.</c:v>
                </c:pt>
                <c:pt idx="4">
                  <c:v>G'day, Mate</c:v>
                </c:pt>
                <c:pt idx="5">
                  <c:v>Forï¿½ts d'ï¿½rables</c:v>
                </c:pt>
                <c:pt idx="6">
                  <c:v>Pasta Buttini s.r.l.</c:v>
                </c:pt>
                <c:pt idx="7">
                  <c:v>Formaggi Fortini s.r.l.</c:v>
                </c:pt>
                <c:pt idx="8">
                  <c:v>Specialty Biscuits, Ltd.</c:v>
                </c:pt>
                <c:pt idx="9">
                  <c:v>Norske Meierier</c:v>
                </c:pt>
              </c:strCache>
            </c:strRef>
          </c:cat>
          <c:val>
            <c:numRef>
              <c:f>top10_suppliers_amount!$B$2:$B$11</c:f>
              <c:numCache>
                <c:formatCode>General</c:formatCode>
                <c:ptCount val="10"/>
                <c:pt idx="0">
                  <c:v>153691.27499999999</c:v>
                </c:pt>
                <c:pt idx="1">
                  <c:v>145372.3995</c:v>
                </c:pt>
                <c:pt idx="2">
                  <c:v>117981.18</c:v>
                </c:pt>
                <c:pt idx="3">
                  <c:v>106459.7755</c:v>
                </c:pt>
                <c:pt idx="4">
                  <c:v>65626.77</c:v>
                </c:pt>
                <c:pt idx="5">
                  <c:v>61587.57</c:v>
                </c:pt>
                <c:pt idx="6">
                  <c:v>50254.61</c:v>
                </c:pt>
                <c:pt idx="7">
                  <c:v>48225.165000000001</c:v>
                </c:pt>
                <c:pt idx="8">
                  <c:v>46243.98</c:v>
                </c:pt>
                <c:pt idx="9">
                  <c:v>43141.51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5F-4856-9B28-A7462B195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194688"/>
        <c:axId val="696195016"/>
      </c:barChart>
      <c:catAx>
        <c:axId val="69619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195016"/>
        <c:crosses val="autoZero"/>
        <c:auto val="1"/>
        <c:lblAlgn val="ctr"/>
        <c:lblOffset val="100"/>
        <c:noMultiLvlLbl val="0"/>
      </c:catAx>
      <c:valAx>
        <c:axId val="69619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19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[exported_data.xlsx]top10_suppliers_product_categor!PivotTable15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Top 10 Suppliers and Product Categories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top10_suppliers_product_categor!$I$4:$I$5</c:f>
              <c:strCache>
                <c:ptCount val="1"/>
                <c:pt idx="0">
                  <c:v>Beverages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top10_suppliers_product_categor!$H$6:$H$16</c:f>
              <c:strCache>
                <c:ptCount val="10"/>
                <c:pt idx="0">
                  <c:v>Aux joyeux ecclï¿½siastiques</c:v>
                </c:pt>
                <c:pt idx="1">
                  <c:v>Forï¿½ts d'ï¿½rables</c:v>
                </c:pt>
                <c:pt idx="2">
                  <c:v>Formaggi Fortini s.r.l.</c:v>
                </c:pt>
                <c:pt idx="3">
                  <c:v>Gai pï¿½turage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Lebensmittelgroï¿½mï¿½rkte AG</c:v>
                </c:pt>
                <c:pt idx="9">
                  <c:v>Specialty Biscuits, Ltd.</c:v>
                </c:pt>
              </c:strCache>
            </c:strRef>
          </c:cat>
          <c:val>
            <c:numRef>
              <c:f>top10_suppliers_product_categor!$I$6:$I$16</c:f>
              <c:numCache>
                <c:formatCode>General</c:formatCode>
                <c:ptCount val="10"/>
                <c:pt idx="0">
                  <c:v>153691.27499999999</c:v>
                </c:pt>
                <c:pt idx="7">
                  <c:v>10672.65</c:v>
                </c:pt>
                <c:pt idx="8">
                  <c:v>8177.49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0-48F1-BF5A-966353720CCE}"/>
            </c:ext>
          </c:extLst>
        </c:ser>
        <c:ser>
          <c:idx val="1"/>
          <c:order val="1"/>
          <c:tx>
            <c:strRef>
              <c:f>top10_suppliers_product_categor!$J$4:$J$5</c:f>
              <c:strCache>
                <c:ptCount val="1"/>
                <c:pt idx="0">
                  <c:v>Condiments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top10_suppliers_product_categor!$H$6:$H$16</c:f>
              <c:strCache>
                <c:ptCount val="10"/>
                <c:pt idx="0">
                  <c:v>Aux joyeux ecclï¿½siastiques</c:v>
                </c:pt>
                <c:pt idx="1">
                  <c:v>Forï¿½ts d'ï¿½rables</c:v>
                </c:pt>
                <c:pt idx="2">
                  <c:v>Formaggi Fortini s.r.l.</c:v>
                </c:pt>
                <c:pt idx="3">
                  <c:v>Gai pï¿½turage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Lebensmittelgroï¿½mï¿½rkte AG</c:v>
                </c:pt>
                <c:pt idx="9">
                  <c:v>Specialty Biscuits, Ltd.</c:v>
                </c:pt>
              </c:strCache>
            </c:strRef>
          </c:cat>
          <c:val>
            <c:numRef>
              <c:f>top10_suppliers_product_categor!$J$6:$J$16</c:f>
              <c:numCache>
                <c:formatCode>General</c:formatCode>
                <c:ptCount val="10"/>
                <c:pt idx="1">
                  <c:v>14352.6</c:v>
                </c:pt>
                <c:pt idx="7">
                  <c:v>16701.095000000001</c:v>
                </c:pt>
                <c:pt idx="8">
                  <c:v>9171.6299999999992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50-48F1-BF5A-966353720CCE}"/>
            </c:ext>
          </c:extLst>
        </c:ser>
        <c:ser>
          <c:idx val="2"/>
          <c:order val="2"/>
          <c:tx>
            <c:strRef>
              <c:f>top10_suppliers_product_categor!$K$4:$K$5</c:f>
              <c:strCache>
                <c:ptCount val="1"/>
                <c:pt idx="0">
                  <c:v>Confections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top10_suppliers_product_categor!$H$6:$H$16</c:f>
              <c:strCache>
                <c:ptCount val="10"/>
                <c:pt idx="0">
                  <c:v>Aux joyeux ecclï¿½siastiques</c:v>
                </c:pt>
                <c:pt idx="1">
                  <c:v>Forï¿½ts d'ï¿½rables</c:v>
                </c:pt>
                <c:pt idx="2">
                  <c:v>Formaggi Fortini s.r.l.</c:v>
                </c:pt>
                <c:pt idx="3">
                  <c:v>Gai pï¿½turage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Lebensmittelgroï¿½mï¿½rkte AG</c:v>
                </c:pt>
                <c:pt idx="9">
                  <c:v>Specialty Biscuits, Ltd.</c:v>
                </c:pt>
              </c:strCache>
            </c:strRef>
          </c:cat>
          <c:val>
            <c:numRef>
              <c:f>top10_suppliers_product_categor!$K$6:$K$16</c:f>
              <c:numCache>
                <c:formatCode>General</c:formatCode>
                <c:ptCount val="10"/>
                <c:pt idx="1">
                  <c:v>47234.97</c:v>
                </c:pt>
                <c:pt idx="7">
                  <c:v>17215.7755</c:v>
                </c:pt>
                <c:pt idx="9">
                  <c:v>46243.98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50-48F1-BF5A-966353720CCE}"/>
            </c:ext>
          </c:extLst>
        </c:ser>
        <c:ser>
          <c:idx val="3"/>
          <c:order val="3"/>
          <c:tx>
            <c:strRef>
              <c:f>top10_suppliers_product_categor!$L$4:$L$5</c:f>
              <c:strCache>
                <c:ptCount val="1"/>
                <c:pt idx="0">
                  <c:v>Dairy Products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top10_suppliers_product_categor!$H$6:$H$16</c:f>
              <c:strCache>
                <c:ptCount val="10"/>
                <c:pt idx="0">
                  <c:v>Aux joyeux ecclï¿½siastiques</c:v>
                </c:pt>
                <c:pt idx="1">
                  <c:v>Forï¿½ts d'ï¿½rables</c:v>
                </c:pt>
                <c:pt idx="2">
                  <c:v>Formaggi Fortini s.r.l.</c:v>
                </c:pt>
                <c:pt idx="3">
                  <c:v>Gai pï¿½turage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Lebensmittelgroï¿½mï¿½rkte AG</c:v>
                </c:pt>
                <c:pt idx="9">
                  <c:v>Specialty Biscuits, Ltd.</c:v>
                </c:pt>
              </c:strCache>
            </c:strRef>
          </c:cat>
          <c:val>
            <c:numRef>
              <c:f>top10_suppliers_product_categor!$L$6:$L$16</c:f>
              <c:numCache>
                <c:formatCode>General</c:formatCode>
                <c:ptCount val="10"/>
                <c:pt idx="2">
                  <c:v>48225.165000000001</c:v>
                </c:pt>
                <c:pt idx="3">
                  <c:v>117981.18</c:v>
                </c:pt>
                <c:pt idx="5">
                  <c:v>43141.51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50-48F1-BF5A-966353720CCE}"/>
            </c:ext>
          </c:extLst>
        </c:ser>
        <c:ser>
          <c:idx val="4"/>
          <c:order val="4"/>
          <c:tx>
            <c:strRef>
              <c:f>top10_suppliers_product_categor!$M$4:$M$5</c:f>
              <c:strCache>
                <c:ptCount val="1"/>
                <c:pt idx="0">
                  <c:v>Grains/Cereals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top10_suppliers_product_categor!$H$6:$H$16</c:f>
              <c:strCache>
                <c:ptCount val="10"/>
                <c:pt idx="0">
                  <c:v>Aux joyeux ecclï¿½siastiques</c:v>
                </c:pt>
                <c:pt idx="1">
                  <c:v>Forï¿½ts d'ï¿½rables</c:v>
                </c:pt>
                <c:pt idx="2">
                  <c:v>Formaggi Fortini s.r.l.</c:v>
                </c:pt>
                <c:pt idx="3">
                  <c:v>Gai pï¿½turage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Lebensmittelgroï¿½mï¿½rkte AG</c:v>
                </c:pt>
                <c:pt idx="9">
                  <c:v>Specialty Biscuits, Ltd.</c:v>
                </c:pt>
              </c:strCache>
            </c:strRef>
          </c:cat>
          <c:val>
            <c:numRef>
              <c:f>top10_suppliers_product_categor!$M$6:$M$16</c:f>
              <c:numCache>
                <c:formatCode>General</c:formatCode>
                <c:ptCount val="10"/>
                <c:pt idx="4">
                  <c:v>3232.95</c:v>
                </c:pt>
                <c:pt idx="6">
                  <c:v>50254.61</c:v>
                </c:pt>
                <c:pt idx="8">
                  <c:v>21957.967499999999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50-48F1-BF5A-966353720CCE}"/>
            </c:ext>
          </c:extLst>
        </c:ser>
        <c:ser>
          <c:idx val="5"/>
          <c:order val="5"/>
          <c:tx>
            <c:strRef>
              <c:f>top10_suppliers_product_categor!$N$4:$N$5</c:f>
              <c:strCache>
                <c:ptCount val="1"/>
                <c:pt idx="0">
                  <c:v>Meat/Poultry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top10_suppliers_product_categor!$H$6:$H$16</c:f>
              <c:strCache>
                <c:ptCount val="10"/>
                <c:pt idx="0">
                  <c:v>Aux joyeux ecclï¿½siastiques</c:v>
                </c:pt>
                <c:pt idx="1">
                  <c:v>Forï¿½ts d'ï¿½rables</c:v>
                </c:pt>
                <c:pt idx="2">
                  <c:v>Formaggi Fortini s.r.l.</c:v>
                </c:pt>
                <c:pt idx="3">
                  <c:v>Gai pï¿½turage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Lebensmittelgroï¿½mï¿½rkte AG</c:v>
                </c:pt>
                <c:pt idx="9">
                  <c:v>Specialty Biscuits, Ltd.</c:v>
                </c:pt>
              </c:strCache>
            </c:strRef>
          </c:cat>
          <c:val>
            <c:numRef>
              <c:f>top10_suppliers_product_categor!$N$6:$N$16</c:f>
              <c:numCache>
                <c:formatCode>General</c:formatCode>
                <c:ptCount val="10"/>
                <c:pt idx="4">
                  <c:v>20574.169999999998</c:v>
                </c:pt>
                <c:pt idx="7">
                  <c:v>32698.38</c:v>
                </c:pt>
                <c:pt idx="8">
                  <c:v>80368.672000000006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50-48F1-BF5A-966353720CCE}"/>
            </c:ext>
          </c:extLst>
        </c:ser>
        <c:ser>
          <c:idx val="6"/>
          <c:order val="6"/>
          <c:tx>
            <c:strRef>
              <c:f>top10_suppliers_product_categor!$O$4:$O$5</c:f>
              <c:strCache>
                <c:ptCount val="1"/>
                <c:pt idx="0">
                  <c:v>Produce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top10_suppliers_product_categor!$H$6:$H$16</c:f>
              <c:strCache>
                <c:ptCount val="10"/>
                <c:pt idx="0">
                  <c:v>Aux joyeux ecclï¿½siastiques</c:v>
                </c:pt>
                <c:pt idx="1">
                  <c:v>Forï¿½ts d'ï¿½rables</c:v>
                </c:pt>
                <c:pt idx="2">
                  <c:v>Formaggi Fortini s.r.l.</c:v>
                </c:pt>
                <c:pt idx="3">
                  <c:v>Gai pï¿½turage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Lebensmittelgroï¿½mï¿½rkte AG</c:v>
                </c:pt>
                <c:pt idx="9">
                  <c:v>Specialty Biscuits, Ltd.</c:v>
                </c:pt>
              </c:strCache>
            </c:strRef>
          </c:cat>
          <c:val>
            <c:numRef>
              <c:f>top10_suppliers_product_categor!$O$6:$O$16</c:f>
              <c:numCache>
                <c:formatCode>General</c:formatCode>
                <c:ptCount val="10"/>
                <c:pt idx="4">
                  <c:v>41819.65</c:v>
                </c:pt>
                <c:pt idx="8">
                  <c:v>25696.639999999999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50-48F1-BF5A-966353720CCE}"/>
            </c:ext>
          </c:extLst>
        </c:ser>
        <c:ser>
          <c:idx val="7"/>
          <c:order val="7"/>
          <c:tx>
            <c:strRef>
              <c:f>top10_suppliers_product_categor!$P$4:$P$5</c:f>
              <c:strCache>
                <c:ptCount val="1"/>
                <c:pt idx="0">
                  <c:v>Seafood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top10_suppliers_product_categor!$H$6:$H$16</c:f>
              <c:strCache>
                <c:ptCount val="10"/>
                <c:pt idx="0">
                  <c:v>Aux joyeux ecclï¿½siastiques</c:v>
                </c:pt>
                <c:pt idx="1">
                  <c:v>Forï¿½ts d'ï¿½rables</c:v>
                </c:pt>
                <c:pt idx="2">
                  <c:v>Formaggi Fortini s.r.l.</c:v>
                </c:pt>
                <c:pt idx="3">
                  <c:v>Gai pï¿½turage</c:v>
                </c:pt>
                <c:pt idx="4">
                  <c:v>G'day, Mate</c:v>
                </c:pt>
                <c:pt idx="5">
                  <c:v>Norske Meierier</c:v>
                </c:pt>
                <c:pt idx="6">
                  <c:v>Pasta Buttini s.r.l.</c:v>
                </c:pt>
                <c:pt idx="7">
                  <c:v>Pavlova, Ltd.</c:v>
                </c:pt>
                <c:pt idx="8">
                  <c:v>Plutzer Lebensmittelgroï¿½mï¿½rkte AG</c:v>
                </c:pt>
                <c:pt idx="9">
                  <c:v>Specialty Biscuits, Ltd.</c:v>
                </c:pt>
              </c:strCache>
            </c:strRef>
          </c:cat>
          <c:val>
            <c:numRef>
              <c:f>top10_suppliers_product_categor!$P$6:$P$16</c:f>
              <c:numCache>
                <c:formatCode>General</c:formatCode>
                <c:ptCount val="10"/>
                <c:pt idx="7">
                  <c:v>29171.875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C50-48F1-BF5A-966353720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96215680"/>
        <c:axId val="696216008"/>
      </c:barChart>
      <c:catAx>
        <c:axId val="69621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16008"/>
        <c:crosses val="autoZero"/>
        <c:auto val="1"/>
        <c:lblAlgn val="ctr"/>
        <c:lblOffset val="100"/>
        <c:noMultiLvlLbl val="0"/>
      </c:catAx>
      <c:valAx>
        <c:axId val="69621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21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[exported_data.xlsx]products_sales!PivotTable32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Product Category Quarterly Sales Trend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products_sales!$H$7:$H$8</c:f>
              <c:strCache>
                <c:ptCount val="1"/>
                <c:pt idx="0">
                  <c:v>Beverages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products_sales!$G$9:$G$20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products_sales!$H$9:$H$20</c:f>
              <c:numCache>
                <c:formatCode>General</c:formatCode>
                <c:ptCount val="8"/>
                <c:pt idx="0">
                  <c:v>13137.779999999999</c:v>
                </c:pt>
                <c:pt idx="1">
                  <c:v>34781.22</c:v>
                </c:pt>
                <c:pt idx="2">
                  <c:v>35386.879999999997</c:v>
                </c:pt>
                <c:pt idx="3">
                  <c:v>25982.024999999998</c:v>
                </c:pt>
                <c:pt idx="4">
                  <c:v>19452.850000000002</c:v>
                </c:pt>
                <c:pt idx="5">
                  <c:v>23102.55</c:v>
                </c:pt>
                <c:pt idx="6">
                  <c:v>89606.125</c:v>
                </c:pt>
                <c:pt idx="7">
                  <c:v>26418.75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F-43DF-BA2A-556EB5C188F9}"/>
            </c:ext>
          </c:extLst>
        </c:ser>
        <c:ser>
          <c:idx val="1"/>
          <c:order val="1"/>
          <c:tx>
            <c:strRef>
              <c:f>products_sales!$I$7:$I$8</c:f>
              <c:strCache>
                <c:ptCount val="1"/>
                <c:pt idx="0">
                  <c:v>Condiments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products_sales!$G$9:$G$20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products_sales!$I$9:$I$20</c:f>
              <c:numCache>
                <c:formatCode>General</c:formatCode>
                <c:ptCount val="8"/>
                <c:pt idx="0">
                  <c:v>5988.4</c:v>
                </c:pt>
                <c:pt idx="1">
                  <c:v>11911.985000000001</c:v>
                </c:pt>
                <c:pt idx="2">
                  <c:v>13026.07</c:v>
                </c:pt>
                <c:pt idx="3">
                  <c:v>12852.695</c:v>
                </c:pt>
                <c:pt idx="4">
                  <c:v>13315.0375</c:v>
                </c:pt>
                <c:pt idx="5">
                  <c:v>16174.787500000002</c:v>
                </c:pt>
                <c:pt idx="6">
                  <c:v>21805.135000000002</c:v>
                </c:pt>
                <c:pt idx="7">
                  <c:v>10972.975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FF-43DF-BA2A-556EB5C188F9}"/>
            </c:ext>
          </c:extLst>
        </c:ser>
        <c:ser>
          <c:idx val="2"/>
          <c:order val="2"/>
          <c:tx>
            <c:strRef>
              <c:f>products_sales!$J$7:$J$8</c:f>
              <c:strCache>
                <c:ptCount val="1"/>
                <c:pt idx="0">
                  <c:v>Confections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products_sales!$G$9:$G$20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products_sales!$J$9:$J$20</c:f>
              <c:numCache>
                <c:formatCode>General</c:formatCode>
                <c:ptCount val="8"/>
                <c:pt idx="0">
                  <c:v>17118.924999999999</c:v>
                </c:pt>
                <c:pt idx="1">
                  <c:v>12566.625</c:v>
                </c:pt>
                <c:pt idx="2">
                  <c:v>19316.915000000001</c:v>
                </c:pt>
                <c:pt idx="3">
                  <c:v>21403.322500000002</c:v>
                </c:pt>
                <c:pt idx="4">
                  <c:v>20276.817500000001</c:v>
                </c:pt>
                <c:pt idx="5">
                  <c:v>21660.695500000002</c:v>
                </c:pt>
                <c:pt idx="6">
                  <c:v>43785.796499999997</c:v>
                </c:pt>
                <c:pt idx="7">
                  <c:v>11228.128000000001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FF-43DF-BA2A-556EB5C188F9}"/>
            </c:ext>
          </c:extLst>
        </c:ser>
        <c:ser>
          <c:idx val="3"/>
          <c:order val="3"/>
          <c:tx>
            <c:strRef>
              <c:f>products_sales!$K$7:$K$8</c:f>
              <c:strCache>
                <c:ptCount val="1"/>
                <c:pt idx="0">
                  <c:v>Dairy Products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products_sales!$G$9:$G$20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products_sales!$K$9:$K$20</c:f>
              <c:numCache>
                <c:formatCode>General</c:formatCode>
                <c:ptCount val="8"/>
                <c:pt idx="0">
                  <c:v>15457.640000000001</c:v>
                </c:pt>
                <c:pt idx="1">
                  <c:v>25522.81</c:v>
                </c:pt>
                <c:pt idx="2">
                  <c:v>24380.14</c:v>
                </c:pt>
                <c:pt idx="3">
                  <c:v>24666.974999999999</c:v>
                </c:pt>
                <c:pt idx="4">
                  <c:v>30634.2</c:v>
                </c:pt>
                <c:pt idx="5">
                  <c:v>35706.324999999997</c:v>
                </c:pt>
                <c:pt idx="6">
                  <c:v>42831.175000000003</c:v>
                </c:pt>
                <c:pt idx="7">
                  <c:v>35308.020000000004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FF-43DF-BA2A-556EB5C188F9}"/>
            </c:ext>
          </c:extLst>
        </c:ser>
        <c:ser>
          <c:idx val="4"/>
          <c:order val="4"/>
          <c:tx>
            <c:strRef>
              <c:f>products_sales!$L$7:$L$8</c:f>
              <c:strCache>
                <c:ptCount val="1"/>
                <c:pt idx="0">
                  <c:v>Grains/Cereals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products_sales!$G$9:$G$20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products_sales!$L$9:$L$20</c:f>
              <c:numCache>
                <c:formatCode>General</c:formatCode>
                <c:ptCount val="8"/>
                <c:pt idx="0">
                  <c:v>2346.66</c:v>
                </c:pt>
                <c:pt idx="1">
                  <c:v>7161.26</c:v>
                </c:pt>
                <c:pt idx="2">
                  <c:v>12409.1</c:v>
                </c:pt>
                <c:pt idx="3">
                  <c:v>15157.5</c:v>
                </c:pt>
                <c:pt idx="4">
                  <c:v>15244.525</c:v>
                </c:pt>
                <c:pt idx="5">
                  <c:v>14060.7</c:v>
                </c:pt>
                <c:pt idx="6">
                  <c:v>19408.237500000003</c:v>
                </c:pt>
                <c:pt idx="7">
                  <c:v>9956.6049999999996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FF-43DF-BA2A-556EB5C188F9}"/>
            </c:ext>
          </c:extLst>
        </c:ser>
        <c:ser>
          <c:idx val="5"/>
          <c:order val="5"/>
          <c:tx>
            <c:strRef>
              <c:f>products_sales!$M$7:$M$8</c:f>
              <c:strCache>
                <c:ptCount val="1"/>
                <c:pt idx="0">
                  <c:v>Meat/Poultry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products_sales!$G$9:$G$20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products_sales!$M$9:$M$20</c:f>
              <c:numCache>
                <c:formatCode>General</c:formatCode>
                <c:ptCount val="8"/>
                <c:pt idx="0">
                  <c:v>10448.379999999999</c:v>
                </c:pt>
                <c:pt idx="1">
                  <c:v>18365.28</c:v>
                </c:pt>
                <c:pt idx="2">
                  <c:v>17402.350000000002</c:v>
                </c:pt>
                <c:pt idx="3">
                  <c:v>14932.45</c:v>
                </c:pt>
                <c:pt idx="4">
                  <c:v>20640.510000000002</c:v>
                </c:pt>
                <c:pt idx="5">
                  <c:v>27999.798000000003</c:v>
                </c:pt>
                <c:pt idx="6">
                  <c:v>30929.181499999999</c:v>
                </c:pt>
                <c:pt idx="7">
                  <c:v>22304.41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FF-43DF-BA2A-556EB5C188F9}"/>
            </c:ext>
          </c:extLst>
        </c:ser>
        <c:ser>
          <c:idx val="6"/>
          <c:order val="6"/>
          <c:tx>
            <c:strRef>
              <c:f>products_sales!$N$7:$N$8</c:f>
              <c:strCache>
                <c:ptCount val="1"/>
                <c:pt idx="0">
                  <c:v>Produce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products_sales!$G$9:$G$20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products_sales!$N$9:$N$20</c:f>
              <c:numCache>
                <c:formatCode>General</c:formatCode>
                <c:ptCount val="8"/>
                <c:pt idx="0">
                  <c:v>5837.92</c:v>
                </c:pt>
                <c:pt idx="1">
                  <c:v>8047.8600000000006</c:v>
                </c:pt>
                <c:pt idx="2">
                  <c:v>9061.32</c:v>
                </c:pt>
                <c:pt idx="3">
                  <c:v>14817.16</c:v>
                </c:pt>
                <c:pt idx="4">
                  <c:v>8761.2749999999996</c:v>
                </c:pt>
                <c:pt idx="5">
                  <c:v>22301.012499999997</c:v>
                </c:pt>
                <c:pt idx="6">
                  <c:v>15730</c:v>
                </c:pt>
                <c:pt idx="7">
                  <c:v>15428.032499999999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6FF-43DF-BA2A-556EB5C188F9}"/>
            </c:ext>
          </c:extLst>
        </c:ser>
        <c:ser>
          <c:idx val="7"/>
          <c:order val="7"/>
          <c:tx>
            <c:strRef>
              <c:f>products_sales!$O$7:$O$8</c:f>
              <c:strCache>
                <c:ptCount val="1"/>
                <c:pt idx="0">
                  <c:v>Seafood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products_sales!$G$9:$G$20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products_sales!$O$9:$O$20</c:f>
              <c:numCache>
                <c:formatCode>General</c:formatCode>
                <c:ptCount val="8"/>
                <c:pt idx="0">
                  <c:v>9392.8649999999998</c:v>
                </c:pt>
                <c:pt idx="1">
                  <c:v>9998.36</c:v>
                </c:pt>
                <c:pt idx="2">
                  <c:v>7306.15</c:v>
                </c:pt>
                <c:pt idx="3">
                  <c:v>13364.9175</c:v>
                </c:pt>
                <c:pt idx="4">
                  <c:v>25612.555</c:v>
                </c:pt>
                <c:pt idx="5">
                  <c:v>20675.595000000001</c:v>
                </c:pt>
                <c:pt idx="6">
                  <c:v>34395.902499999997</c:v>
                </c:pt>
                <c:pt idx="7">
                  <c:v>10515.3925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6FF-43DF-BA2A-556EB5C18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1229744"/>
        <c:axId val="701230072"/>
      </c:lineChart>
      <c:catAx>
        <c:axId val="70122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230072"/>
        <c:crosses val="autoZero"/>
        <c:auto val="1"/>
        <c:lblAlgn val="ctr"/>
        <c:lblOffset val="100"/>
        <c:noMultiLvlLbl val="0"/>
      </c:catAx>
      <c:valAx>
        <c:axId val="70123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22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Product Categories from Best Sales Employee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products_from_best_employee!$B$1</c:f>
              <c:strCache>
                <c:ptCount val="1"/>
                <c:pt idx="0">
                  <c:v>ProductNum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46-4FB8-A005-2C54F5AB8F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46-4FB8-A005-2C54F5AB8F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46-4FB8-A005-2C54F5AB8F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46-4FB8-A005-2C54F5AB8F1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46-4FB8-A005-2C54F5AB8F1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46-4FB8-A005-2C54F5AB8F1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46-4FB8-A005-2C54F5AB8F1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246-4FB8-A005-2C54F5AB8F19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products_from_best_employee!$A$2:$A$9</c:f>
              <c:strCache>
                <c:ptCount val="8"/>
                <c:pt idx="0">
                  <c:v>Beverages</c:v>
                </c:pt>
                <c:pt idx="1">
                  <c:v>Confections</c:v>
                </c:pt>
                <c:pt idx="2">
                  <c:v>Seafood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Condiments</c:v>
                </c:pt>
                <c:pt idx="6">
                  <c:v>Meat/Poultry</c:v>
                </c:pt>
                <c:pt idx="7">
                  <c:v>Produce</c:v>
                </c:pt>
              </c:strCache>
            </c:strRef>
          </c:cat>
          <c:val>
            <c:numRef>
              <c:f>products_from_best_employee!$B$2:$B$9</c:f>
              <c:numCache>
                <c:formatCode>General</c:formatCode>
                <c:ptCount val="8"/>
                <c:pt idx="0">
                  <c:v>75</c:v>
                </c:pt>
                <c:pt idx="1">
                  <c:v>71</c:v>
                </c:pt>
                <c:pt idx="2">
                  <c:v>69</c:v>
                </c:pt>
                <c:pt idx="3">
                  <c:v>54</c:v>
                </c:pt>
                <c:pt idx="4">
                  <c:v>46</c:v>
                </c:pt>
                <c:pt idx="5">
                  <c:v>45</c:v>
                </c:pt>
                <c:pt idx="6">
                  <c:v>35</c:v>
                </c:pt>
                <c:pt idx="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246-4FB8-A005-2C54F5AB8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100" dirty="0" smtClean="0">
                <a:latin typeface="Open Sans"/>
                <a:ea typeface="Open Sans"/>
                <a:cs typeface="Open Sans"/>
                <a:sym typeface="Open Sans"/>
              </a:rPr>
              <a:t>SELECT Country, COUNT(*) AS Amount</a:t>
            </a:r>
          </a:p>
          <a:p>
            <a:pPr lvl="0">
              <a:spcAft>
                <a:spcPts val="0"/>
              </a:spcAft>
            </a:pPr>
            <a:r>
              <a:rPr lang="en-US" sz="1100" dirty="0" smtClean="0">
                <a:latin typeface="Open Sans"/>
                <a:ea typeface="Open Sans"/>
                <a:cs typeface="Open Sans"/>
                <a:sym typeface="Open Sans"/>
              </a:rPr>
              <a:t>  FROM Customers</a:t>
            </a:r>
          </a:p>
          <a:p>
            <a:pPr lvl="0">
              <a:spcAft>
                <a:spcPts val="0"/>
              </a:spcAft>
            </a:pPr>
            <a:r>
              <a:rPr lang="en-US" sz="1100" dirty="0" smtClean="0">
                <a:latin typeface="Open Sans"/>
                <a:ea typeface="Open Sans"/>
                <a:cs typeface="Open Sans"/>
                <a:sym typeface="Open Sans"/>
              </a:rPr>
              <a:t>  GROUP BY 1</a:t>
            </a:r>
          </a:p>
          <a:p>
            <a:pPr lvl="0">
              <a:spcAft>
                <a:spcPts val="0"/>
              </a:spcAft>
            </a:pPr>
            <a:r>
              <a:rPr lang="en-US" sz="1100" dirty="0" smtClean="0">
                <a:latin typeface="Open Sans"/>
                <a:ea typeface="Open Sans"/>
                <a:cs typeface="Open Sans"/>
                <a:sym typeface="Open Sans"/>
              </a:rPr>
              <a:t>  ORDER BY 2 DESC;</a:t>
            </a:r>
            <a:endParaRPr lang="en"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TopCustomers</a:t>
            </a:r>
            <a:r>
              <a:rPr lang="en-US" dirty="0" smtClean="0"/>
              <a:t> AS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(SELECT </a:t>
            </a:r>
            <a:r>
              <a:rPr lang="en-US" dirty="0" err="1" smtClean="0"/>
              <a:t>c.CustomerID</a:t>
            </a:r>
            <a:r>
              <a:rPr lang="en-US" dirty="0" smtClean="0"/>
              <a:t>, SUM(</a:t>
            </a:r>
            <a:r>
              <a:rPr lang="en-US" dirty="0" err="1" smtClean="0"/>
              <a:t>d.UnitPrice</a:t>
            </a:r>
            <a:r>
              <a:rPr lang="en-US" dirty="0" smtClean="0"/>
              <a:t> * </a:t>
            </a:r>
            <a:r>
              <a:rPr lang="en-US" dirty="0" err="1" smtClean="0"/>
              <a:t>d.Quantity</a:t>
            </a:r>
            <a:r>
              <a:rPr lang="en-US" dirty="0" smtClean="0"/>
              <a:t> * (1 - </a:t>
            </a:r>
            <a:r>
              <a:rPr lang="en-US" dirty="0" err="1" smtClean="0"/>
              <a:t>d.Discount</a:t>
            </a:r>
            <a:r>
              <a:rPr lang="en-US" dirty="0" smtClean="0"/>
              <a:t>)) AS TOTAL_COST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	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	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	ON </a:t>
            </a:r>
            <a:r>
              <a:rPr lang="en-US" dirty="0" err="1" smtClean="0"/>
              <a:t>c.CustomerID</a:t>
            </a:r>
            <a:r>
              <a:rPr lang="en-US" dirty="0" smtClean="0"/>
              <a:t> = </a:t>
            </a:r>
            <a:r>
              <a:rPr lang="en-US" dirty="0" err="1" smtClean="0"/>
              <a:t>o.CustomerID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	JOIN </a:t>
            </a:r>
            <a:r>
              <a:rPr lang="en-US" dirty="0" err="1" smtClean="0"/>
              <a:t>OrderDetails</a:t>
            </a:r>
            <a:r>
              <a:rPr lang="en-US" dirty="0" smtClean="0"/>
              <a:t> 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	ON </a:t>
            </a:r>
            <a:r>
              <a:rPr lang="en-US" dirty="0" err="1" smtClean="0"/>
              <a:t>o.OrderId</a:t>
            </a:r>
            <a:r>
              <a:rPr lang="en-US" dirty="0" smtClean="0"/>
              <a:t> = </a:t>
            </a:r>
            <a:r>
              <a:rPr lang="en-US" dirty="0" err="1" smtClean="0"/>
              <a:t>d.OrderID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	GROUP BY </a:t>
            </a:r>
            <a:r>
              <a:rPr lang="en-US" dirty="0" err="1" smtClean="0"/>
              <a:t>c.CustomerID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	ORDER BY TOTAL_COST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	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		LIMIT 10) sub)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CompanyName</a:t>
            </a:r>
            <a:r>
              <a:rPr lang="en-US" dirty="0" smtClean="0"/>
              <a:t>, </a:t>
            </a:r>
            <a:r>
              <a:rPr lang="en-US" dirty="0" err="1" smtClean="0"/>
              <a:t>CategoryName</a:t>
            </a:r>
            <a:r>
              <a:rPr lang="en-US" dirty="0" smtClean="0"/>
              <a:t>, SUM(</a:t>
            </a:r>
            <a:r>
              <a:rPr lang="en-US" dirty="0" err="1" smtClean="0"/>
              <a:t>d.UnitPrice</a:t>
            </a:r>
            <a:r>
              <a:rPr lang="en-US" dirty="0" smtClean="0"/>
              <a:t> * </a:t>
            </a:r>
            <a:r>
              <a:rPr lang="en-US" dirty="0" err="1" smtClean="0"/>
              <a:t>d.Quantity</a:t>
            </a:r>
            <a:r>
              <a:rPr lang="en-US" dirty="0" smtClean="0"/>
              <a:t> * (1 - </a:t>
            </a:r>
            <a:r>
              <a:rPr lang="en-US" dirty="0" err="1" smtClean="0"/>
              <a:t>d.Discount</a:t>
            </a:r>
            <a:r>
              <a:rPr lang="en-US" dirty="0" smtClean="0"/>
              <a:t>)) AS </a:t>
            </a:r>
            <a:r>
              <a:rPr lang="en-US" dirty="0" err="1" smtClean="0"/>
              <a:t>TotalCost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c.CustomerID</a:t>
            </a:r>
            <a:r>
              <a:rPr lang="en-US" dirty="0" smtClean="0"/>
              <a:t> = </a:t>
            </a:r>
            <a:r>
              <a:rPr lang="en-US" dirty="0" err="1" smtClean="0"/>
              <a:t>o.CustomerID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o.OrderId</a:t>
            </a:r>
            <a:r>
              <a:rPr lang="en-US" dirty="0" smtClean="0"/>
              <a:t> = </a:t>
            </a:r>
            <a:r>
              <a:rPr lang="en-US" dirty="0" err="1" smtClean="0"/>
              <a:t>d.OrderID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d.ProductID</a:t>
            </a:r>
            <a:r>
              <a:rPr lang="en-US" dirty="0" smtClean="0"/>
              <a:t> = </a:t>
            </a:r>
            <a:r>
              <a:rPr lang="en-US" dirty="0" err="1" smtClean="0"/>
              <a:t>p.ProductID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Categories </a:t>
            </a:r>
            <a:r>
              <a:rPr lang="en-US" dirty="0" err="1" smtClean="0"/>
              <a:t>cs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p.CategoryID</a:t>
            </a:r>
            <a:r>
              <a:rPr lang="en-US" dirty="0" smtClean="0"/>
              <a:t> = </a:t>
            </a:r>
            <a:r>
              <a:rPr lang="en-US" dirty="0" err="1" smtClean="0"/>
              <a:t>cs.CategoryID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TopCustomers</a:t>
            </a:r>
            <a:r>
              <a:rPr lang="en-US" dirty="0" smtClean="0"/>
              <a:t> t1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c.CustomerID</a:t>
            </a:r>
            <a:r>
              <a:rPr lang="en-US" dirty="0" smtClean="0"/>
              <a:t> = t1.CustomerID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CompanyName</a:t>
            </a:r>
            <a:r>
              <a:rPr lang="en-US" dirty="0" smtClean="0"/>
              <a:t>, </a:t>
            </a:r>
            <a:r>
              <a:rPr lang="en-US" dirty="0" err="1" smtClean="0"/>
              <a:t>CategoryName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CompanyName</a:t>
            </a:r>
            <a:r>
              <a:rPr lang="en-US" dirty="0" smtClean="0"/>
              <a:t>, </a:t>
            </a:r>
            <a:r>
              <a:rPr lang="en-US" dirty="0" err="1" smtClean="0"/>
              <a:t>TotalCost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DESC;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3738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s.CompanyName</a:t>
            </a:r>
            <a:r>
              <a:rPr lang="en-US" dirty="0" smtClean="0"/>
              <a:t>, SUM(</a:t>
            </a:r>
            <a:r>
              <a:rPr lang="en-US" dirty="0" err="1" smtClean="0"/>
              <a:t>od.UnitPrice</a:t>
            </a:r>
            <a:r>
              <a:rPr lang="en-US" dirty="0" smtClean="0"/>
              <a:t> * </a:t>
            </a:r>
            <a:r>
              <a:rPr lang="en-US" dirty="0" err="1" smtClean="0"/>
              <a:t>od.Quantity</a:t>
            </a:r>
            <a:r>
              <a:rPr lang="en-US" dirty="0" smtClean="0"/>
              <a:t> * (1 - </a:t>
            </a:r>
            <a:r>
              <a:rPr lang="en-US" dirty="0" err="1" smtClean="0"/>
              <a:t>od.Discount</a:t>
            </a:r>
            <a:r>
              <a:rPr lang="en-US" dirty="0" smtClean="0"/>
              <a:t>)) AS </a:t>
            </a:r>
            <a:r>
              <a:rPr lang="en-US" dirty="0" err="1" smtClean="0"/>
              <a:t>TotalCost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Suppliers 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s.SupplierID</a:t>
            </a:r>
            <a:r>
              <a:rPr lang="en-US" dirty="0" smtClean="0"/>
              <a:t> = </a:t>
            </a:r>
            <a:r>
              <a:rPr lang="en-US" dirty="0" err="1" smtClean="0"/>
              <a:t>p.SupplierID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od.ProductID</a:t>
            </a:r>
            <a:r>
              <a:rPr lang="en-US" dirty="0" smtClean="0"/>
              <a:t> = </a:t>
            </a:r>
            <a:r>
              <a:rPr lang="en-US" dirty="0" err="1" smtClean="0"/>
              <a:t>p.ProductID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s.CompanyName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TotalCost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LIMIT 10;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7303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TopSuppliers</a:t>
            </a:r>
            <a:r>
              <a:rPr lang="en-US" dirty="0" smtClean="0"/>
              <a:t> AS (SELECT </a:t>
            </a:r>
            <a:r>
              <a:rPr lang="en-US" dirty="0" err="1" smtClean="0"/>
              <a:t>SupplierID</a:t>
            </a:r>
            <a:r>
              <a:rPr lang="en-US" dirty="0" smtClean="0"/>
              <a:t> FROM (SELECT </a:t>
            </a:r>
            <a:r>
              <a:rPr lang="en-US" dirty="0" err="1" smtClean="0"/>
              <a:t>s.SupplierID</a:t>
            </a:r>
            <a:r>
              <a:rPr lang="en-US" dirty="0" smtClean="0"/>
              <a:t>, SUM(</a:t>
            </a:r>
            <a:r>
              <a:rPr lang="en-US" dirty="0" err="1" smtClean="0"/>
              <a:t>od.UnitPrice</a:t>
            </a:r>
            <a:r>
              <a:rPr lang="en-US" dirty="0" smtClean="0"/>
              <a:t> * </a:t>
            </a:r>
            <a:r>
              <a:rPr lang="en-US" dirty="0" err="1" smtClean="0"/>
              <a:t>od.Quantity</a:t>
            </a:r>
            <a:r>
              <a:rPr lang="en-US" dirty="0" smtClean="0"/>
              <a:t> * (1 - </a:t>
            </a:r>
            <a:r>
              <a:rPr lang="en-US" dirty="0" err="1" smtClean="0"/>
              <a:t>od.Discount</a:t>
            </a:r>
            <a:r>
              <a:rPr lang="en-US" dirty="0" smtClean="0"/>
              <a:t>)) AS </a:t>
            </a:r>
            <a:r>
              <a:rPr lang="en-US" dirty="0" err="1" smtClean="0"/>
              <a:t>TotalCost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Suppliers 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s.SupplierID</a:t>
            </a:r>
            <a:r>
              <a:rPr lang="en-US" dirty="0" smtClean="0"/>
              <a:t> = </a:t>
            </a:r>
            <a:r>
              <a:rPr lang="en-US" dirty="0" err="1" smtClean="0"/>
              <a:t>p.SupplierID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od.ProductID</a:t>
            </a:r>
            <a:r>
              <a:rPr lang="en-US" dirty="0" smtClean="0"/>
              <a:t> = </a:t>
            </a:r>
            <a:r>
              <a:rPr lang="en-US" dirty="0" err="1" smtClean="0"/>
              <a:t>p.ProductID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s.CompanyName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TotalCost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LIMIT 10) sub)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s.CompanyName</a:t>
            </a:r>
            <a:r>
              <a:rPr lang="en-US" dirty="0" smtClean="0"/>
              <a:t>, </a:t>
            </a:r>
            <a:r>
              <a:rPr lang="en-US" dirty="0" err="1" smtClean="0"/>
              <a:t>ct.CategoryName</a:t>
            </a:r>
            <a:r>
              <a:rPr lang="en-US" dirty="0" smtClean="0"/>
              <a:t>, SUM(</a:t>
            </a:r>
            <a:r>
              <a:rPr lang="en-US" dirty="0" err="1" smtClean="0"/>
              <a:t>od.UnitPrice</a:t>
            </a:r>
            <a:r>
              <a:rPr lang="en-US" dirty="0" smtClean="0"/>
              <a:t> * </a:t>
            </a:r>
            <a:r>
              <a:rPr lang="en-US" dirty="0" err="1" smtClean="0"/>
              <a:t>od.Quantity</a:t>
            </a:r>
            <a:r>
              <a:rPr lang="en-US" dirty="0" smtClean="0"/>
              <a:t> * (1 - </a:t>
            </a:r>
            <a:r>
              <a:rPr lang="en-US" dirty="0" err="1" smtClean="0"/>
              <a:t>od.Discount</a:t>
            </a:r>
            <a:r>
              <a:rPr lang="en-US" dirty="0" smtClean="0"/>
              <a:t>)) AS </a:t>
            </a:r>
            <a:r>
              <a:rPr lang="en-US" dirty="0" err="1" smtClean="0"/>
              <a:t>TotalCost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Suppliers 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s.SupplierID</a:t>
            </a:r>
            <a:r>
              <a:rPr lang="en-US" dirty="0" smtClean="0"/>
              <a:t> = </a:t>
            </a:r>
            <a:r>
              <a:rPr lang="en-US" dirty="0" err="1" smtClean="0"/>
              <a:t>p.SupplierID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od.ProductID</a:t>
            </a:r>
            <a:r>
              <a:rPr lang="en-US" dirty="0" smtClean="0"/>
              <a:t> = </a:t>
            </a:r>
            <a:r>
              <a:rPr lang="en-US" dirty="0" err="1" smtClean="0"/>
              <a:t>p.ProductID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o.OrderId</a:t>
            </a:r>
            <a:r>
              <a:rPr lang="en-US" dirty="0" smtClean="0"/>
              <a:t> = </a:t>
            </a:r>
            <a:r>
              <a:rPr lang="en-US" dirty="0" err="1" smtClean="0"/>
              <a:t>od.OrderID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Categories </a:t>
            </a:r>
            <a:r>
              <a:rPr lang="en-US" dirty="0" err="1" smtClean="0"/>
              <a:t>ct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ct.CategoryID</a:t>
            </a:r>
            <a:r>
              <a:rPr lang="en-US" dirty="0" smtClean="0"/>
              <a:t> = </a:t>
            </a:r>
            <a:r>
              <a:rPr lang="en-US" dirty="0" err="1" smtClean="0"/>
              <a:t>p.CategoryID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TopSuppliers</a:t>
            </a:r>
            <a:r>
              <a:rPr lang="en-US" dirty="0" smtClean="0"/>
              <a:t> </a:t>
            </a:r>
            <a:r>
              <a:rPr lang="en-US" dirty="0" err="1" smtClean="0"/>
              <a:t>ts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ts.SupplierID</a:t>
            </a:r>
            <a:r>
              <a:rPr lang="en-US" dirty="0" smtClean="0"/>
              <a:t> = </a:t>
            </a:r>
            <a:r>
              <a:rPr lang="en-US" dirty="0" err="1" smtClean="0"/>
              <a:t>s.SupplierID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CompanyName</a:t>
            </a:r>
            <a:r>
              <a:rPr lang="en-US" dirty="0" smtClean="0"/>
              <a:t>, </a:t>
            </a:r>
            <a:r>
              <a:rPr lang="en-US" dirty="0" err="1" smtClean="0"/>
              <a:t>CategoryName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CompanyName</a:t>
            </a:r>
            <a:r>
              <a:rPr lang="en-US" dirty="0" smtClean="0"/>
              <a:t>, </a:t>
            </a:r>
            <a:r>
              <a:rPr lang="en-US" dirty="0" err="1" smtClean="0"/>
              <a:t>TotalCost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DESC;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451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ca.CategoryName</a:t>
            </a:r>
            <a:r>
              <a:rPr lang="en-US" dirty="0" smtClean="0"/>
              <a:t>, STRFTIME('%m/%Y', </a:t>
            </a:r>
            <a:r>
              <a:rPr lang="en-US" dirty="0" err="1" smtClean="0"/>
              <a:t>o.OrderDate</a:t>
            </a:r>
            <a:r>
              <a:rPr lang="en-US" dirty="0" smtClean="0"/>
              <a:t>) AS </a:t>
            </a:r>
            <a:r>
              <a:rPr lang="en-US" dirty="0" err="1" smtClean="0"/>
              <a:t>OrderMonth</a:t>
            </a:r>
            <a:r>
              <a:rPr lang="en-US" dirty="0" smtClean="0"/>
              <a:t>, SUM(</a:t>
            </a:r>
            <a:r>
              <a:rPr lang="en-US" dirty="0" err="1" smtClean="0"/>
              <a:t>od.UnitPrice</a:t>
            </a:r>
            <a:r>
              <a:rPr lang="en-US" dirty="0" smtClean="0"/>
              <a:t> * </a:t>
            </a:r>
            <a:r>
              <a:rPr lang="en-US" dirty="0" err="1" smtClean="0"/>
              <a:t>od.Quantity</a:t>
            </a:r>
            <a:r>
              <a:rPr lang="en-US" dirty="0" smtClean="0"/>
              <a:t> * (1 - </a:t>
            </a:r>
            <a:r>
              <a:rPr lang="en-US" dirty="0" err="1" smtClean="0"/>
              <a:t>od.Discount</a:t>
            </a:r>
            <a:r>
              <a:rPr lang="en-US" dirty="0" smtClean="0"/>
              <a:t>)) AS </a:t>
            </a:r>
            <a:r>
              <a:rPr lang="en-US" dirty="0" err="1" smtClean="0"/>
              <a:t>TotalSales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FROM Categories ca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ON </a:t>
            </a:r>
            <a:r>
              <a:rPr lang="en-US" dirty="0" err="1" smtClean="0"/>
              <a:t>ca.CategoryID</a:t>
            </a:r>
            <a:r>
              <a:rPr lang="en-US" dirty="0" smtClean="0"/>
              <a:t> = </a:t>
            </a:r>
            <a:r>
              <a:rPr lang="en-US" dirty="0" err="1" smtClean="0"/>
              <a:t>p.CategoryID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ON </a:t>
            </a:r>
            <a:r>
              <a:rPr lang="en-US" dirty="0" err="1" smtClean="0"/>
              <a:t>p.ProductID</a:t>
            </a:r>
            <a:r>
              <a:rPr lang="en-US" dirty="0" smtClean="0"/>
              <a:t> = </a:t>
            </a:r>
            <a:r>
              <a:rPr lang="en-US" dirty="0" err="1" smtClean="0"/>
              <a:t>od.ProductID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ON </a:t>
            </a:r>
            <a:r>
              <a:rPr lang="en-US" dirty="0" err="1" smtClean="0"/>
              <a:t>od.OrderID</a:t>
            </a:r>
            <a:r>
              <a:rPr lang="en-US" dirty="0" smtClean="0"/>
              <a:t> = </a:t>
            </a:r>
            <a:r>
              <a:rPr lang="en-US" dirty="0" err="1" smtClean="0"/>
              <a:t>o.OrderId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GROUP BY 1,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 ORDER BY 1, 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913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e.EmployeeID</a:t>
            </a:r>
            <a:r>
              <a:rPr lang="en-US" dirty="0" smtClean="0"/>
              <a:t>, PRINTF('%s %s',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 AS Name, Country, t1.TotalSales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Employees 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(SELECT </a:t>
            </a:r>
            <a:r>
              <a:rPr lang="en-US" dirty="0" err="1" smtClean="0"/>
              <a:t>EmployeeID</a:t>
            </a:r>
            <a:r>
              <a:rPr lang="en-US" dirty="0" smtClean="0"/>
              <a:t>, </a:t>
            </a:r>
            <a:r>
              <a:rPr lang="en-US" dirty="0" err="1" smtClean="0"/>
              <a:t>TotalSales</a:t>
            </a:r>
            <a:r>
              <a:rPr lang="en-US" dirty="0" smtClean="0"/>
              <a:t> FROM (SELECT </a:t>
            </a:r>
            <a:r>
              <a:rPr lang="en-US" dirty="0" err="1" smtClean="0"/>
              <a:t>e.EmployeeID</a:t>
            </a:r>
            <a:r>
              <a:rPr lang="en-US" dirty="0" smtClean="0"/>
              <a:t>, SUM(</a:t>
            </a:r>
            <a:r>
              <a:rPr lang="en-US" dirty="0" err="1" smtClean="0"/>
              <a:t>od.UnitPrice</a:t>
            </a:r>
            <a:r>
              <a:rPr lang="en-US" dirty="0" smtClean="0"/>
              <a:t> * </a:t>
            </a:r>
            <a:r>
              <a:rPr lang="en-US" dirty="0" err="1" smtClean="0"/>
              <a:t>od.Quantity</a:t>
            </a:r>
            <a:r>
              <a:rPr lang="en-US" dirty="0" smtClean="0"/>
              <a:t> * (1 - </a:t>
            </a:r>
            <a:r>
              <a:rPr lang="en-US" dirty="0" err="1" smtClean="0"/>
              <a:t>od.Discount</a:t>
            </a:r>
            <a:r>
              <a:rPr lang="en-US" dirty="0" smtClean="0"/>
              <a:t>)) AS </a:t>
            </a:r>
            <a:r>
              <a:rPr lang="en-US" dirty="0" err="1" smtClean="0"/>
              <a:t>TotalSales</a:t>
            </a:r>
            <a:r>
              <a:rPr lang="en-US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Employees 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o.EmployeeID</a:t>
            </a:r>
            <a:r>
              <a:rPr lang="en-US" dirty="0" smtClean="0"/>
              <a:t> = </a:t>
            </a:r>
            <a:r>
              <a:rPr lang="en-US" dirty="0" err="1" smtClean="0"/>
              <a:t>e.EmployeeID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od.OrderID</a:t>
            </a:r>
            <a:r>
              <a:rPr lang="en-US" dirty="0" smtClean="0"/>
              <a:t> = </a:t>
            </a:r>
            <a:r>
              <a:rPr lang="en-US" dirty="0" err="1" smtClean="0"/>
              <a:t>o.OrderId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LIMIT 1)) AS t1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e.EmployeeID</a:t>
            </a:r>
            <a:r>
              <a:rPr lang="en-US" dirty="0" smtClean="0"/>
              <a:t> = t1.EmployeeID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8770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c.CategoryName</a:t>
            </a:r>
            <a:r>
              <a:rPr lang="en-US" dirty="0" smtClean="0"/>
              <a:t>, COUNT(*) AS </a:t>
            </a:r>
            <a:r>
              <a:rPr lang="en-US" dirty="0" err="1" smtClean="0"/>
              <a:t>ProductNum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Categories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c.CategoryID</a:t>
            </a:r>
            <a:r>
              <a:rPr lang="en-US" dirty="0" smtClean="0"/>
              <a:t> = </a:t>
            </a:r>
            <a:r>
              <a:rPr lang="en-US" dirty="0" err="1" smtClean="0"/>
              <a:t>p.CategoryID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od.ProductID</a:t>
            </a:r>
            <a:r>
              <a:rPr lang="en-US" dirty="0" smtClean="0"/>
              <a:t> = </a:t>
            </a:r>
            <a:r>
              <a:rPr lang="en-US" dirty="0" err="1" smtClean="0"/>
              <a:t>p.ProductID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o.OrderId</a:t>
            </a:r>
            <a:r>
              <a:rPr lang="en-US" dirty="0" smtClean="0"/>
              <a:t> = </a:t>
            </a:r>
            <a:r>
              <a:rPr lang="en-US" dirty="0" err="1" smtClean="0"/>
              <a:t>od.OrderID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o.EmployeeID</a:t>
            </a:r>
            <a:r>
              <a:rPr lang="en-US" dirty="0" smtClean="0"/>
              <a:t> = (SELECT </a:t>
            </a:r>
            <a:r>
              <a:rPr lang="en-US" dirty="0" err="1" smtClean="0"/>
              <a:t>EmployeeID</a:t>
            </a:r>
            <a:r>
              <a:rPr lang="en-US" dirty="0" smtClean="0"/>
              <a:t> FROM (SELECT </a:t>
            </a:r>
            <a:r>
              <a:rPr lang="en-US" dirty="0" err="1" smtClean="0"/>
              <a:t>e.EmployeeID</a:t>
            </a:r>
            <a:r>
              <a:rPr lang="en-US" dirty="0" smtClean="0"/>
              <a:t>, SUM(</a:t>
            </a:r>
            <a:r>
              <a:rPr lang="en-US" dirty="0" err="1" smtClean="0"/>
              <a:t>od.UnitPrice</a:t>
            </a:r>
            <a:r>
              <a:rPr lang="en-US" dirty="0" smtClean="0"/>
              <a:t> * </a:t>
            </a:r>
            <a:r>
              <a:rPr lang="en-US" dirty="0" err="1" smtClean="0"/>
              <a:t>od.Quantity</a:t>
            </a:r>
            <a:r>
              <a:rPr lang="en-US" dirty="0" smtClean="0"/>
              <a:t> * (1 - </a:t>
            </a:r>
            <a:r>
              <a:rPr lang="en-US" dirty="0" err="1" smtClean="0"/>
              <a:t>od.Discount</a:t>
            </a:r>
            <a:r>
              <a:rPr lang="en-US" dirty="0" smtClean="0"/>
              <a:t>)) AS </a:t>
            </a:r>
            <a:r>
              <a:rPr lang="en-US" dirty="0" err="1" smtClean="0"/>
              <a:t>TotalSales</a:t>
            </a:r>
            <a:r>
              <a:rPr lang="en-US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FROM Employees 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o.EmployeeID</a:t>
            </a:r>
            <a:r>
              <a:rPr lang="en-US" dirty="0" smtClean="0"/>
              <a:t> = </a:t>
            </a:r>
            <a:r>
              <a:rPr lang="en-US" dirty="0" err="1" smtClean="0"/>
              <a:t>e.EmployeeID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OrderDetails</a:t>
            </a:r>
            <a:r>
              <a:rPr lang="en-US" dirty="0" smtClean="0"/>
              <a:t> od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ON </a:t>
            </a:r>
            <a:r>
              <a:rPr lang="en-US" dirty="0" err="1" smtClean="0"/>
              <a:t>od.OrderID</a:t>
            </a:r>
            <a:r>
              <a:rPr lang="en-US" dirty="0" smtClean="0"/>
              <a:t> = </a:t>
            </a:r>
            <a:r>
              <a:rPr lang="en-US" dirty="0" err="1" smtClean="0"/>
              <a:t>o.OrderId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LIMIT 1) t1)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 BY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ORDER BY 2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DESC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1606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69453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15" imgW="473" imgH="476" progId="TCLayout.ActiveDocument.1">
                  <p:embed/>
                </p:oleObj>
              </mc:Choice>
              <mc:Fallback>
                <p:oleObj name="think-cell Slide" r:id="rId1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5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312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从统计信息上看，客户来自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France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Germany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Brazil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UK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Mexico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等国家，并客户数由高到低排序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客户 </a:t>
            </a: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客户来自各个国家的统计信息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91585"/>
              </p:ext>
            </p:extLst>
          </p:nvPr>
        </p:nvGraphicFramePr>
        <p:xfrm>
          <a:off x="354300" y="1747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3388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采购金额前十的客户采购产品类型无各不相同，但大致上会采购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Produce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客户 </a:t>
            </a: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采购金额前十名客户采购的产品种类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200377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3627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1653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图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中列出贡献最大的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前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十供应商，前三名订单总额均超过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100000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美元，第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名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Norske </a:t>
            </a:r>
            <a:r>
              <a:rPr lang="en-US" altLang="zh-CN" dirty="0" err="1" smtClean="0">
                <a:latin typeface="Open Sans"/>
                <a:ea typeface="Open Sans"/>
                <a:cs typeface="Open Sans"/>
                <a:sym typeface="Open Sans"/>
              </a:rPr>
              <a:t>Meierier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也超过了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40000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美元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供应商 </a:t>
            </a: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订单总额前十的供应商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284158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095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订单总额前十供应商所供应的商品各不相同，且某些供应商只提供一类商品，例如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Specialty </a:t>
            </a:r>
            <a:r>
              <a:rPr lang="en-US" altLang="zh-CN" dirty="0" err="1" smtClean="0">
                <a:latin typeface="Open Sans"/>
                <a:ea typeface="Open Sans"/>
                <a:cs typeface="Open Sans"/>
                <a:sym typeface="Open Sans"/>
              </a:rPr>
              <a:t>Biscuites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仅供货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。某些公司则提供多样化的产品，比如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Pavlova, Ltd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供应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Beverage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Condiments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供应商 </a:t>
            </a: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订单总额前十的供应商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776418"/>
              </p:ext>
            </p:extLst>
          </p:nvPr>
        </p:nvGraphicFramePr>
        <p:xfrm>
          <a:off x="354300" y="1418451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910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9742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从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2014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2015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及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季度各产品的销售趋势上来看，各产品销量均存在波动趋势，但仍呈现一定增长。同时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第二季度出现大幅度销量提升，当季度销量达到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90000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美元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 </a:t>
            </a: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产品季度销量变化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754702"/>
              </p:ext>
            </p:extLst>
          </p:nvPr>
        </p:nvGraphicFramePr>
        <p:xfrm>
          <a:off x="354300" y="1418451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0766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2319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业绩最好的雇员名字叫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Margaret Peacock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，来自美国，销售额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差不多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230000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雇员 </a:t>
            </a: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业绩最好的雇员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74" y="2395013"/>
            <a:ext cx="4315351" cy="6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3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7535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雇员销售的产品也多种多样，产品类型的分布也非常平均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雇员 </a:t>
            </a: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业绩最好的雇员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销售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的产品种类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901262"/>
              </p:ext>
            </p:extLst>
          </p:nvPr>
        </p:nvGraphicFramePr>
        <p:xfrm>
          <a:off x="333000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62087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On-screen Show (16:9)</PresentationFormat>
  <Paragraphs>134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simple-light-2</vt:lpstr>
      <vt:lpstr>think-cell Slide</vt:lpstr>
      <vt:lpstr>客户 - 客户来自各个国家的统计信息</vt:lpstr>
      <vt:lpstr>客户 - 采购金额前十名客户采购的产品种类</vt:lpstr>
      <vt:lpstr>供应商 – 订单总额前十的供应商</vt:lpstr>
      <vt:lpstr>供应商 – 订单总额前十的供应商</vt:lpstr>
      <vt:lpstr>产品 – 产品季度销量变化</vt:lpstr>
      <vt:lpstr>雇员 – 业绩最好的雇员</vt:lpstr>
      <vt:lpstr>雇员 – 业绩最好的雇员销售的产品种类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Keyu (133)</dc:creator>
  <cp:lastModifiedBy>Bai, Keyu (133)</cp:lastModifiedBy>
  <cp:revision>16</cp:revision>
  <dcterms:modified xsi:type="dcterms:W3CDTF">2019-08-30T10:58:13Z</dcterms:modified>
</cp:coreProperties>
</file>