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7" r:id="rId2"/>
    <p:sldId id="269" r:id="rId3"/>
    <p:sldId id="268" r:id="rId4"/>
    <p:sldId id="264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5"/>
  </p:normalViewPr>
  <p:slideViewPr>
    <p:cSldViewPr snapToGrid="0" showGuides="1">
      <p:cViewPr varScale="1">
        <p:scale>
          <a:sx n="184" d="100"/>
          <a:sy n="184" d="100"/>
        </p:scale>
        <p:origin x="4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4/exported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4/exported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4/exported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baseline="0" dirty="0"/>
              <a:t> </a:t>
            </a:r>
            <a:r>
              <a:rPr lang="en-US" altLang="zh-CN" baseline="0" dirty="0"/>
              <a:t>Order</a:t>
            </a:r>
            <a:r>
              <a:rPr lang="zh-CN" altLang="en-US" baseline="0" dirty="0"/>
              <a:t> </a:t>
            </a:r>
            <a:r>
              <a:rPr lang="en-US" altLang="zh-CN" baseline="0" dirty="0"/>
              <a:t>Amount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product_categories!$B$1</c:f>
              <c:strCache>
                <c:ptCount val="1"/>
                <c:pt idx="0">
                  <c:v>﻿OrderCount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product_categories!$A$2:$A$9</c:f>
              <c:strCache>
                <c:ptCount val="8"/>
                <c:pt idx="0">
                  <c:v>Beverages</c:v>
                </c:pt>
                <c:pt idx="1">
                  <c:v>Dairy Products</c:v>
                </c:pt>
                <c:pt idx="2">
                  <c:v>Confections</c:v>
                </c:pt>
                <c:pt idx="3">
                  <c:v>Seafood</c:v>
                </c:pt>
                <c:pt idx="4">
                  <c:v>Condiments</c:v>
                </c:pt>
                <c:pt idx="5">
                  <c:v>Grains/Cereals</c:v>
                </c:pt>
                <c:pt idx="6">
                  <c:v>Meat/Poultry</c:v>
                </c:pt>
                <c:pt idx="7">
                  <c:v>Produce</c:v>
                </c:pt>
              </c:strCache>
            </c:strRef>
          </c:cat>
          <c:val>
            <c:numRef>
              <c:f>product_categories!$B$2:$B$9</c:f>
              <c:numCache>
                <c:formatCode>General</c:formatCode>
                <c:ptCount val="8"/>
                <c:pt idx="0">
                  <c:v>404</c:v>
                </c:pt>
                <c:pt idx="1">
                  <c:v>366</c:v>
                </c:pt>
                <c:pt idx="2">
                  <c:v>334</c:v>
                </c:pt>
                <c:pt idx="3">
                  <c:v>330</c:v>
                </c:pt>
                <c:pt idx="4">
                  <c:v>216</c:v>
                </c:pt>
                <c:pt idx="5">
                  <c:v>196</c:v>
                </c:pt>
                <c:pt idx="6">
                  <c:v>173</c:v>
                </c:pt>
                <c:pt idx="7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A-9249-B1AB-CBBE0B897E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23330864"/>
        <c:axId val="823247216"/>
      </c:barChart>
      <c:catAx>
        <c:axId val="82333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47216"/>
        <c:crosses val="autoZero"/>
        <c:auto val="1"/>
        <c:lblAlgn val="ctr"/>
        <c:lblOffset val="100"/>
        <c:noMultiLvlLbl val="0"/>
      </c:catAx>
      <c:valAx>
        <c:axId val="82324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3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product_category_stock!$C$1</c:f>
              <c:strCache>
                <c:ptCount val="1"/>
                <c:pt idx="0">
                  <c:v>Stock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product_category_stock!$A$2:$A$9</c:f>
              <c:strCache>
                <c:ptCount val="8"/>
                <c:pt idx="0">
                  <c:v>Produce</c:v>
                </c:pt>
                <c:pt idx="1">
                  <c:v>Meat/Poultry</c:v>
                </c:pt>
                <c:pt idx="2">
                  <c:v>Grains/Cereals</c:v>
                </c:pt>
                <c:pt idx="3">
                  <c:v>Confections</c:v>
                </c:pt>
                <c:pt idx="4">
                  <c:v>Dairy Products</c:v>
                </c:pt>
                <c:pt idx="5">
                  <c:v>Condiments</c:v>
                </c:pt>
                <c:pt idx="6">
                  <c:v>Beverages</c:v>
                </c:pt>
                <c:pt idx="7">
                  <c:v>Seafood</c:v>
                </c:pt>
              </c:strCache>
            </c:strRef>
          </c:cat>
          <c:val>
            <c:numRef>
              <c:f>product_category_stock!$C$2:$C$9</c:f>
              <c:numCache>
                <c:formatCode>General</c:formatCode>
                <c:ptCount val="8"/>
                <c:pt idx="0">
                  <c:v>100</c:v>
                </c:pt>
                <c:pt idx="1">
                  <c:v>165</c:v>
                </c:pt>
                <c:pt idx="2">
                  <c:v>308</c:v>
                </c:pt>
                <c:pt idx="3">
                  <c:v>386</c:v>
                </c:pt>
                <c:pt idx="4">
                  <c:v>393</c:v>
                </c:pt>
                <c:pt idx="5">
                  <c:v>507</c:v>
                </c:pt>
                <c:pt idx="6">
                  <c:v>559</c:v>
                </c:pt>
                <c:pt idx="7">
                  <c:v>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27-6F46-82EC-5932CD587C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63401744"/>
        <c:axId val="863403376"/>
      </c:barChart>
      <c:catAx>
        <c:axId val="86340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403376"/>
        <c:crosses val="autoZero"/>
        <c:auto val="1"/>
        <c:lblAlgn val="ctr"/>
        <c:lblOffset val="100"/>
        <c:noMultiLvlLbl val="0"/>
      </c:catAx>
      <c:valAx>
        <c:axId val="863403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40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Top</a:t>
            </a:r>
            <a:r>
              <a:rPr lang="zh-CN" altLang="en-US" baseline="0" dirty="0"/>
              <a:t> </a:t>
            </a:r>
            <a:r>
              <a:rPr lang="en-US" altLang="zh-CN" baseline="0" dirty="0"/>
              <a:t>10</a:t>
            </a:r>
            <a:r>
              <a:rPr lang="zh-CN" altLang="en-US" baseline="0" dirty="0"/>
              <a:t> </a:t>
            </a:r>
            <a:r>
              <a:rPr lang="en-US" altLang="zh-CN" baseline="0" dirty="0"/>
              <a:t>Best</a:t>
            </a:r>
            <a:r>
              <a:rPr lang="zh-CN" altLang="en-US" baseline="0" dirty="0"/>
              <a:t> </a:t>
            </a:r>
            <a:r>
              <a:rPr lang="en-US" altLang="zh-CN" baseline="0" dirty="0"/>
              <a:t>Sell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Products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best_sales_products!$C$1</c:f>
              <c:strCache>
                <c:ptCount val="1"/>
                <c:pt idx="0">
                  <c:v>OrderAmount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best_sales_products!$B$2:$B$11</c:f>
              <c:strCache>
                <c:ptCount val="10"/>
                <c:pt idx="0">
                  <c:v>Camembert Pierrot</c:v>
                </c:pt>
                <c:pt idx="1">
                  <c:v>Raclette Courdavault</c:v>
                </c:pt>
                <c:pt idx="2">
                  <c:v>Gorgonzola Telino</c:v>
                </c:pt>
                <c:pt idx="3">
                  <c:v>Gnocchi di nonna Alice</c:v>
                </c:pt>
                <c:pt idx="4">
                  <c:v>Pavlova</c:v>
                </c:pt>
                <c:pt idx="5">
                  <c:v>Rh�nbr�u Klosterbier</c:v>
                </c:pt>
                <c:pt idx="6">
                  <c:v>Guaran� Fant�stica</c:v>
                </c:pt>
                <c:pt idx="7">
                  <c:v>Boston Crab Meat</c:v>
                </c:pt>
                <c:pt idx="8">
                  <c:v>Tarte au sucre</c:v>
                </c:pt>
                <c:pt idx="9">
                  <c:v>Chang</c:v>
                </c:pt>
              </c:strCache>
            </c:strRef>
          </c:cat>
          <c:val>
            <c:numRef>
              <c:f>best_sales_products!$C$2:$C$11</c:f>
              <c:numCache>
                <c:formatCode>General</c:formatCode>
                <c:ptCount val="10"/>
                <c:pt idx="0">
                  <c:v>1577</c:v>
                </c:pt>
                <c:pt idx="1">
                  <c:v>1496</c:v>
                </c:pt>
                <c:pt idx="2">
                  <c:v>1397</c:v>
                </c:pt>
                <c:pt idx="3">
                  <c:v>1263</c:v>
                </c:pt>
                <c:pt idx="4">
                  <c:v>1158</c:v>
                </c:pt>
                <c:pt idx="5">
                  <c:v>1155</c:v>
                </c:pt>
                <c:pt idx="6">
                  <c:v>1125</c:v>
                </c:pt>
                <c:pt idx="7">
                  <c:v>1103</c:v>
                </c:pt>
                <c:pt idx="8">
                  <c:v>1083</c:v>
                </c:pt>
                <c:pt idx="9">
                  <c:v>1057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9-684E-8C61-E5E9A3EDF1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00899584"/>
        <c:axId val="800901216"/>
      </c:barChart>
      <c:catAx>
        <c:axId val="80089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901216"/>
        <c:crosses val="autoZero"/>
        <c:auto val="1"/>
        <c:lblAlgn val="ctr"/>
        <c:lblOffset val="100"/>
        <c:noMultiLvlLbl val="0"/>
      </c:catAx>
      <c:valAx>
        <c:axId val="80090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89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[exported_data.xlsx]sales_trend!PivotTable3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Quarterly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sales_trend!$G$9:$G$10</c:f>
              <c:strCache>
                <c:ptCount val="1"/>
                <c:pt idx="0">
                  <c:v>Beverages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sales_trend!$G$11:$G$22</c:f>
              <c:numCache>
                <c:formatCode>General</c:formatCode>
                <c:ptCount val="8"/>
                <c:pt idx="0">
                  <c:v>13137.779999999999</c:v>
                </c:pt>
                <c:pt idx="1">
                  <c:v>34781.22</c:v>
                </c:pt>
                <c:pt idx="2">
                  <c:v>35386.879999999997</c:v>
                </c:pt>
                <c:pt idx="3">
                  <c:v>25982.024999999998</c:v>
                </c:pt>
                <c:pt idx="4">
                  <c:v>19452.850000000002</c:v>
                </c:pt>
                <c:pt idx="5">
                  <c:v>23102.55</c:v>
                </c:pt>
                <c:pt idx="6">
                  <c:v>89606.125</c:v>
                </c:pt>
                <c:pt idx="7">
                  <c:v>26418.75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C8-5141-BC60-2BFF865F72B0}"/>
            </c:ext>
          </c:extLst>
        </c:ser>
        <c:ser>
          <c:idx val="1"/>
          <c:order val="1"/>
          <c:tx>
            <c:strRef>
              <c:f>sales_trend!$H$9:$H$10</c:f>
              <c:strCache>
                <c:ptCount val="1"/>
                <c:pt idx="0">
                  <c:v>Condiments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sales_trend!$H$11:$H$22</c:f>
              <c:numCache>
                <c:formatCode>General</c:formatCode>
                <c:ptCount val="8"/>
                <c:pt idx="0">
                  <c:v>5988.4</c:v>
                </c:pt>
                <c:pt idx="1">
                  <c:v>11911.985000000001</c:v>
                </c:pt>
                <c:pt idx="2">
                  <c:v>13026.07</c:v>
                </c:pt>
                <c:pt idx="3">
                  <c:v>12852.695</c:v>
                </c:pt>
                <c:pt idx="4">
                  <c:v>13315.0375</c:v>
                </c:pt>
                <c:pt idx="5">
                  <c:v>16174.787500000002</c:v>
                </c:pt>
                <c:pt idx="6">
                  <c:v>21805.135000000002</c:v>
                </c:pt>
                <c:pt idx="7">
                  <c:v>10972.975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C8-5141-BC60-2BFF865F72B0}"/>
            </c:ext>
          </c:extLst>
        </c:ser>
        <c:ser>
          <c:idx val="2"/>
          <c:order val="2"/>
          <c:tx>
            <c:strRef>
              <c:f>sales_trend!$I$9:$I$10</c:f>
              <c:strCache>
                <c:ptCount val="1"/>
                <c:pt idx="0">
                  <c:v>Confections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sales_trend!$I$11:$I$22</c:f>
              <c:numCache>
                <c:formatCode>General</c:formatCode>
                <c:ptCount val="8"/>
                <c:pt idx="0">
                  <c:v>17118.924999999999</c:v>
                </c:pt>
                <c:pt idx="1">
                  <c:v>12566.625</c:v>
                </c:pt>
                <c:pt idx="2">
                  <c:v>19316.915000000001</c:v>
                </c:pt>
                <c:pt idx="3">
                  <c:v>21403.322500000002</c:v>
                </c:pt>
                <c:pt idx="4">
                  <c:v>20276.817500000001</c:v>
                </c:pt>
                <c:pt idx="5">
                  <c:v>21660.695500000002</c:v>
                </c:pt>
                <c:pt idx="6">
                  <c:v>43785.796499999997</c:v>
                </c:pt>
                <c:pt idx="7">
                  <c:v>11228.128000000001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C8-5141-BC60-2BFF865F72B0}"/>
            </c:ext>
          </c:extLst>
        </c:ser>
        <c:ser>
          <c:idx val="3"/>
          <c:order val="3"/>
          <c:tx>
            <c:strRef>
              <c:f>sales_trend!$J$9:$J$10</c:f>
              <c:strCache>
                <c:ptCount val="1"/>
                <c:pt idx="0">
                  <c:v>Dairy Products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sales_trend!$J$11:$J$22</c:f>
              <c:numCache>
                <c:formatCode>General</c:formatCode>
                <c:ptCount val="8"/>
                <c:pt idx="0">
                  <c:v>15457.640000000001</c:v>
                </c:pt>
                <c:pt idx="1">
                  <c:v>25522.81</c:v>
                </c:pt>
                <c:pt idx="2">
                  <c:v>24380.14</c:v>
                </c:pt>
                <c:pt idx="3">
                  <c:v>24666.974999999999</c:v>
                </c:pt>
                <c:pt idx="4">
                  <c:v>30634.2</c:v>
                </c:pt>
                <c:pt idx="5">
                  <c:v>35706.324999999997</c:v>
                </c:pt>
                <c:pt idx="6">
                  <c:v>42831.175000000003</c:v>
                </c:pt>
                <c:pt idx="7">
                  <c:v>35308.020000000004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C8-5141-BC60-2BFF865F72B0}"/>
            </c:ext>
          </c:extLst>
        </c:ser>
        <c:ser>
          <c:idx val="4"/>
          <c:order val="4"/>
          <c:tx>
            <c:strRef>
              <c:f>sales_trend!$K$9:$K$10</c:f>
              <c:strCache>
                <c:ptCount val="1"/>
                <c:pt idx="0">
                  <c:v>Grains/Cereals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sales_trend!$K$11:$K$22</c:f>
              <c:numCache>
                <c:formatCode>General</c:formatCode>
                <c:ptCount val="8"/>
                <c:pt idx="0">
                  <c:v>2346.66</c:v>
                </c:pt>
                <c:pt idx="1">
                  <c:v>7161.26</c:v>
                </c:pt>
                <c:pt idx="2">
                  <c:v>12409.1</c:v>
                </c:pt>
                <c:pt idx="3">
                  <c:v>15157.5</c:v>
                </c:pt>
                <c:pt idx="4">
                  <c:v>15244.525</c:v>
                </c:pt>
                <c:pt idx="5">
                  <c:v>14060.7</c:v>
                </c:pt>
                <c:pt idx="6">
                  <c:v>19408.237500000003</c:v>
                </c:pt>
                <c:pt idx="7">
                  <c:v>9956.6049999999996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C8-5141-BC60-2BFF865F72B0}"/>
            </c:ext>
          </c:extLst>
        </c:ser>
        <c:ser>
          <c:idx val="5"/>
          <c:order val="5"/>
          <c:tx>
            <c:strRef>
              <c:f>sales_trend!$L$9:$L$10</c:f>
              <c:strCache>
                <c:ptCount val="1"/>
                <c:pt idx="0">
                  <c:v>Meat/Poultry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sales_trend!$L$11:$L$22</c:f>
              <c:numCache>
                <c:formatCode>General</c:formatCode>
                <c:ptCount val="8"/>
                <c:pt idx="0">
                  <c:v>10448.379999999999</c:v>
                </c:pt>
                <c:pt idx="1">
                  <c:v>18365.28</c:v>
                </c:pt>
                <c:pt idx="2">
                  <c:v>17402.350000000002</c:v>
                </c:pt>
                <c:pt idx="3">
                  <c:v>14932.45</c:v>
                </c:pt>
                <c:pt idx="4">
                  <c:v>20640.510000000002</c:v>
                </c:pt>
                <c:pt idx="5">
                  <c:v>27999.798000000003</c:v>
                </c:pt>
                <c:pt idx="6">
                  <c:v>30929.181499999999</c:v>
                </c:pt>
                <c:pt idx="7">
                  <c:v>22304.41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C8-5141-BC60-2BFF865F72B0}"/>
            </c:ext>
          </c:extLst>
        </c:ser>
        <c:ser>
          <c:idx val="6"/>
          <c:order val="6"/>
          <c:tx>
            <c:strRef>
              <c:f>sales_trend!$M$9:$M$10</c:f>
              <c:strCache>
                <c:ptCount val="1"/>
                <c:pt idx="0">
                  <c:v>Produce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sales_trend!$M$11:$M$22</c:f>
              <c:numCache>
                <c:formatCode>General</c:formatCode>
                <c:ptCount val="8"/>
                <c:pt idx="0">
                  <c:v>5837.92</c:v>
                </c:pt>
                <c:pt idx="1">
                  <c:v>8047.8600000000006</c:v>
                </c:pt>
                <c:pt idx="2">
                  <c:v>9061.32</c:v>
                </c:pt>
                <c:pt idx="3">
                  <c:v>14817.16</c:v>
                </c:pt>
                <c:pt idx="4">
                  <c:v>8761.2749999999996</c:v>
                </c:pt>
                <c:pt idx="5">
                  <c:v>22301.012499999997</c:v>
                </c:pt>
                <c:pt idx="6">
                  <c:v>15730</c:v>
                </c:pt>
                <c:pt idx="7">
                  <c:v>15428.032499999999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FC8-5141-BC60-2BFF865F72B0}"/>
            </c:ext>
          </c:extLst>
        </c:ser>
        <c:ser>
          <c:idx val="7"/>
          <c:order val="7"/>
          <c:tx>
            <c:strRef>
              <c:f>sales_trend!$N$9:$N$10</c:f>
              <c:strCache>
                <c:ptCount val="1"/>
                <c:pt idx="0">
                  <c:v>Seafood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multiLvlStrRef>
              <c:f>sales_trend!$F$11:$F$22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2014</c:v>
                  </c:pt>
                  <c:pt idx="2">
                    <c:v>2015</c:v>
                  </c:pt>
                  <c:pt idx="6">
                    <c:v>2016</c:v>
                  </c:pt>
                </c:lvl>
              </c:multiLvlStrCache>
            </c:multiLvlStrRef>
          </c:cat>
          <c:val>
            <c:numRef>
              <c:f>sales_trend!$N$11:$N$22</c:f>
              <c:numCache>
                <c:formatCode>General</c:formatCode>
                <c:ptCount val="8"/>
                <c:pt idx="0">
                  <c:v>9392.8649999999998</c:v>
                </c:pt>
                <c:pt idx="1">
                  <c:v>9998.36</c:v>
                </c:pt>
                <c:pt idx="2">
                  <c:v>7306.15</c:v>
                </c:pt>
                <c:pt idx="3">
                  <c:v>13364.9175</c:v>
                </c:pt>
                <c:pt idx="4">
                  <c:v>25612.555</c:v>
                </c:pt>
                <c:pt idx="5">
                  <c:v>20675.595000000001</c:v>
                </c:pt>
                <c:pt idx="6">
                  <c:v>34395.902499999997</c:v>
                </c:pt>
                <c:pt idx="7">
                  <c:v>10515.3925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FC8-5141-BC60-2BFF865F7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8000768"/>
        <c:axId val="858002400"/>
      </c:lineChart>
      <c:catAx>
        <c:axId val="8580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002400"/>
        <c:crosses val="autoZero"/>
        <c:auto val="1"/>
        <c:lblAlgn val="ctr"/>
        <c:lblOffset val="100"/>
        <c:noMultiLvlLbl val="0"/>
      </c:catAx>
      <c:valAx>
        <c:axId val="85800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0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73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695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0083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91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69453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15" imgW="473" imgH="476" progId="TCLayout.ActiveDocument.1">
                  <p:embed/>
                </p:oleObj>
              </mc:Choice>
              <mc:Fallback>
                <p:oleObj name="think-cell Slide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将产品类型的销量由低到高进行排序，销量最好的产品类型为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，总销量达到了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销量的将近三倍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每个产品类型的销量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30B9DE-DCD6-5441-9100-E986E0F9FF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653681"/>
              </p:ext>
            </p:extLst>
          </p:nvPr>
        </p:nvGraphicFramePr>
        <p:xfrm>
          <a:off x="354301" y="1418449"/>
          <a:ext cx="4550700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9574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将产品类型的库存量由高到低进行排序，从图表中可以看出，目前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产品的库存料最高，达到了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701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每个产品类型的库存量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AD0E20B-82C4-934F-8684-4CBFB2592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502514"/>
              </p:ext>
            </p:extLst>
          </p:nvPr>
        </p:nvGraphicFramePr>
        <p:xfrm>
          <a:off x="354301" y="1418449"/>
          <a:ext cx="4550700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97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将产品销量由高到低排序，可以看到销量最好的产品为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Camembert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Pierrot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，整体销量为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1577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销量前十的产品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555B20-DD42-E041-B016-0FF985C92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719986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0913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9742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从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及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季度各产品类型的销售趋势上来看，各产品类型销量均存在波动趋势，但仍呈现一定增长。同时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第二季度出现大幅度销量提升，当季度销量达到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90000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产品类型季度销量变化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EE5AC2-2AA9-CF4C-BCEC-AB5898D57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421322"/>
              </p:ext>
            </p:extLst>
          </p:nvPr>
        </p:nvGraphicFramePr>
        <p:xfrm>
          <a:off x="354301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07664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181</Words>
  <Application>Microsoft Macintosh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simple-light-2</vt:lpstr>
      <vt:lpstr>think-cell Slide</vt:lpstr>
      <vt:lpstr>产品 – 每个产品类型的销量</vt:lpstr>
      <vt:lpstr>产品 – 每个产品类型的库存量</vt:lpstr>
      <vt:lpstr>产品 – 销量前十的产品</vt:lpstr>
      <vt:lpstr>产品 – 产品类型季度销量变化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Keyu (133)</dc:creator>
  <cp:lastModifiedBy>Bai Keyu</cp:lastModifiedBy>
  <cp:revision>27</cp:revision>
  <dcterms:modified xsi:type="dcterms:W3CDTF">2019-08-31T01:36:10Z</dcterms:modified>
</cp:coreProperties>
</file>