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1" panose="020B0606030504020204" pitchFamily="34" charset="0"/>
      <p:regular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2/surve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2/survey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[surveydata.xlsx]degree!PivotTable6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degree!$B$3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7-434E-A2B7-86D63CA5DA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7-434E-A2B7-86D63CA5DA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17-434E-A2B7-86D63CA5DA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17-434E-A2B7-86D63CA5DA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17-434E-A2B7-86D63CA5DA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A17-434E-A2B7-86D63CA5DA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degree!$A$4:$A$10</c:f>
              <c:strCache>
                <c:ptCount val="6"/>
                <c:pt idx="0">
                  <c:v>Associates</c:v>
                </c:pt>
                <c:pt idx="1">
                  <c:v>High school or below</c:v>
                </c:pt>
                <c:pt idx="2">
                  <c:v>Nanodegree Program</c:v>
                </c:pt>
                <c:pt idx="3">
                  <c:v>PhD</c:v>
                </c:pt>
                <c:pt idx="4">
                  <c:v>Bachelors</c:v>
                </c:pt>
                <c:pt idx="5">
                  <c:v>Masters</c:v>
                </c:pt>
              </c:strCache>
            </c:strRef>
          </c:cat>
          <c:val>
            <c:numRef>
              <c:f>degree!$B$4:$B$10</c:f>
              <c:numCache>
                <c:formatCode>General</c:formatCode>
                <c:ptCount val="6"/>
                <c:pt idx="0">
                  <c:v>12</c:v>
                </c:pt>
                <c:pt idx="1">
                  <c:v>24</c:v>
                </c:pt>
                <c:pt idx="2">
                  <c:v>45</c:v>
                </c:pt>
                <c:pt idx="3">
                  <c:v>73</c:v>
                </c:pt>
                <c:pt idx="4">
                  <c:v>283</c:v>
                </c:pt>
                <c:pt idx="5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17-434E-A2B7-86D63CA5D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Number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Students</a:t>
            </a:r>
            <a:r>
              <a:rPr lang="zh-CN" altLang="en-US" baseline="0" dirty="0"/>
              <a:t> </a:t>
            </a:r>
            <a:r>
              <a:rPr lang="en-US" altLang="zh-CN" baseline="0" dirty="0"/>
              <a:t>per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20</c:v>
                </c:pt>
                <c:pt idx="5">
                  <c:v>59</c:v>
                </c:pt>
                <c:pt idx="6">
                  <c:v>132</c:v>
                </c:pt>
                <c:pt idx="7">
                  <c:v>147</c:v>
                </c:pt>
                <c:pt idx="8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B-044C-A2AE-3BF0D54FBE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9792992"/>
        <c:axId val="370083520"/>
      </c:barChart>
      <c:catAx>
        <c:axId val="36979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Rating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083520"/>
        <c:crosses val="autoZero"/>
        <c:auto val="1"/>
        <c:lblAlgn val="ctr"/>
        <c:lblOffset val="100"/>
        <c:noMultiLvlLbl val="0"/>
      </c:catAx>
      <c:valAx>
        <c:axId val="37008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Number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of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Students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79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04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对学员的学位进行统计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，</a:t>
            </a:r>
            <a:r>
              <a:rPr lang="zh-CN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占最高比例</a:t>
            </a:r>
            <a:r>
              <a:rPr lang="en-US" altLang="en-US" dirty="0" err="1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学位是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 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Master</a:t>
            </a:r>
            <a:r>
              <a:rPr lang="zh-CN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，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数量为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 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316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，</a:t>
            </a:r>
            <a:r>
              <a:rPr lang="zh-CN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占总统计人数的</a:t>
            </a:r>
            <a:r>
              <a:rPr lang="en-US" altLang="zh-CN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42%</a:t>
            </a:r>
            <a:r>
              <a:rPr lang="zh-CN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。排名第二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 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Bachelor </a:t>
            </a:r>
            <a:r>
              <a:rPr lang="en-US" altLang="en-US" dirty="0" err="1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数量为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 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283</a:t>
            </a:r>
            <a:r>
              <a:rPr lang="zh-CN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，比例为</a:t>
            </a:r>
            <a:r>
              <a:rPr lang="en-US" altLang="zh-CN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37%</a:t>
            </a:r>
            <a:r>
              <a:rPr lang="zh-CN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。</a:t>
            </a:r>
            <a:r>
              <a:rPr lang="en-US" altLang="en-US" dirty="0" err="1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此外，可以发现在还有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 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1" panose="020B0606030504020204" pitchFamily="34" charset="0"/>
              </a:rPr>
              <a:t>High school </a:t>
            </a:r>
            <a:r>
              <a:rPr lang="en-US" altLang="en-US" dirty="0" err="1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以及其下等级的学员参与学习</a:t>
            </a:r>
            <a:r>
              <a:rPr lang="en-US" altLang="en-US" dirty="0">
                <a:solidFill>
                  <a:srgbClr val="565656"/>
                </a:solidFill>
                <a:latin typeface="Arial" panose="020B0604020202020204" pitchFamily="34" charset="0"/>
                <a:ea typeface="MicrosoftYaHei"/>
              </a:rPr>
              <a:t>。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最高学历占最高比例的是哪个？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873CD1-E5D9-2C40-875C-EC4716526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4183"/>
              </p:ext>
            </p:extLst>
          </p:nvPr>
        </p:nvGraphicFramePr>
        <p:xfrm>
          <a:off x="510319" y="1216864"/>
          <a:ext cx="4190264" cy="246186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2557439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632825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</a:tblGrid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Highest Level of Education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Associates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 school or below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Nanodegree Program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PhD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Bachelors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Masters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753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0634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324098"/>
              </p:ext>
            </p:extLst>
          </p:nvPr>
        </p:nvGraphicFramePr>
        <p:xfrm>
          <a:off x="4627658" y="1107433"/>
          <a:ext cx="4347929" cy="2773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/>
              <a:t>该图表显示偏向左分布，这意味着均值小于中位数，这也表明大多数毕业生喜欢</a:t>
            </a:r>
            <a:r>
              <a:rPr lang="en-US" altLang="zh-CN" dirty="0"/>
              <a:t>Udacity</a:t>
            </a:r>
            <a:r>
              <a:rPr lang="zh-CN" altLang="en-US" dirty="0"/>
              <a:t>课程。 </a:t>
            </a:r>
            <a:r>
              <a:rPr lang="en-US" altLang="zh-CN" dirty="0"/>
              <a:t>min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max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，告诉我们对分布的极端观察有多广泛的分布。中位数和众数分别为</a:t>
            </a:r>
            <a:r>
              <a:rPr lang="en-US" altLang="zh-CN" dirty="0"/>
              <a:t>8.98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，这意味着大多数学生的最低评分为</a:t>
            </a:r>
            <a:r>
              <a:rPr lang="en-US" altLang="zh-CN" dirty="0"/>
              <a:t>8</a:t>
            </a:r>
            <a:r>
              <a:rPr lang="zh-CN" altLang="en-US" dirty="0"/>
              <a:t>。标准差为</a:t>
            </a:r>
            <a:r>
              <a:rPr lang="en-US" altLang="zh-CN" dirty="0"/>
              <a:t>1.36</a:t>
            </a:r>
            <a:r>
              <a:rPr lang="zh-CN" altLang="en-US" dirty="0"/>
              <a:t>，这表明大多数评分非常接近平均值。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对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课程的满意度如何？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962DF8-CBF1-2E41-9189-BFBF5195A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675758"/>
              </p:ext>
            </p:extLst>
          </p:nvPr>
        </p:nvGraphicFramePr>
        <p:xfrm>
          <a:off x="381663" y="1140046"/>
          <a:ext cx="4748121" cy="2554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F7F0B1-1533-8E45-9471-6954136F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34631"/>
              </p:ext>
            </p:extLst>
          </p:nvPr>
        </p:nvGraphicFramePr>
        <p:xfrm>
          <a:off x="5404103" y="1249530"/>
          <a:ext cx="3358233" cy="224211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2049627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308606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</a:tblGrid>
              <a:tr h="3203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1" panose="020B0606030504020204" pitchFamily="34" charset="0"/>
                        </a:rPr>
                        <a:t>Min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0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Max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10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Mean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8.98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Median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10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Mode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1" panose="020B0606030504020204" pitchFamily="34" charset="0"/>
                        </a:rPr>
                        <a:t>10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1" panose="020B0606030504020204" pitchFamily="34" charset="0"/>
                        </a:rPr>
                        <a:t>Standard Deviation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1" panose="020B0606030504020204" pitchFamily="34" charset="0"/>
                        </a:rPr>
                        <a:t>1.36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517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185</Words>
  <Application>Microsoft Macintosh PowerPoint</Application>
  <PresentationFormat>On-screen Show (16:9)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Open Sans</vt:lpstr>
      <vt:lpstr>1</vt:lpstr>
      <vt:lpstr>Simple Light</vt:lpstr>
      <vt:lpstr>学员最高学历占最高比例的是哪个？</vt:lpstr>
      <vt:lpstr>学员对Udacity课程的满意度如何？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学员最高学历占最高比例的是哪个？</dc:title>
  <cp:lastModifiedBy>Bai Keyu</cp:lastModifiedBy>
  <cp:revision>4</cp:revision>
  <dcterms:modified xsi:type="dcterms:W3CDTF">2019-08-31T15:23:35Z</dcterms:modified>
</cp:coreProperties>
</file>