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custDataLst>
    <p:tags r:id="rId6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37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D877B6-9551-4359-846F-FAFF3EFF04A8}">
  <a:tblStyle styleId="{EED877B6-9551-4359-846F-FAFF3EFF04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1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keyu\Development\udacity\udacity_band_p2\survey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keyu\Development\udacity\udacity_band_p2\survey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Code_Base\GitHub\udacity-bi\udacity_band_p2\survey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[surveydata.xlsx]degree!PivotTable6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r>
              <a:rPr lang="en-US"/>
              <a:t>Students</a:t>
            </a:r>
            <a:r>
              <a:rPr lang="zh-CN"/>
              <a:t> </a:t>
            </a:r>
            <a:r>
              <a:rPr lang="en-US"/>
              <a:t>Degree</a:t>
            </a:r>
            <a:r>
              <a:rPr lang="zh-CN"/>
              <a:t> </a:t>
            </a:r>
            <a:r>
              <a:rPr lang="en-US"/>
              <a:t>Overview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  <a:sym typeface="+mn-lt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  <a:sym typeface="+mn-lt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  <a:sym typeface="+mn-lt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degree!$B$3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A17-434E-A2B7-86D63CA5DA0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A17-434E-A2B7-86D63CA5DA0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A17-434E-A2B7-86D63CA5DA0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A17-434E-A2B7-86D63CA5DA0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A17-434E-A2B7-86D63CA5DA0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A17-434E-A2B7-86D63CA5DA0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degree!$A$4:$A$10</c:f>
              <c:strCache>
                <c:ptCount val="6"/>
                <c:pt idx="0">
                  <c:v>Associates</c:v>
                </c:pt>
                <c:pt idx="1">
                  <c:v>High school or below</c:v>
                </c:pt>
                <c:pt idx="2">
                  <c:v>Nanodegree Program</c:v>
                </c:pt>
                <c:pt idx="3">
                  <c:v>PhD</c:v>
                </c:pt>
                <c:pt idx="4">
                  <c:v>Bachelors</c:v>
                </c:pt>
                <c:pt idx="5">
                  <c:v>Masters</c:v>
                </c:pt>
              </c:strCache>
            </c:strRef>
          </c:cat>
          <c:val>
            <c:numRef>
              <c:f>degree!$B$4:$B$10</c:f>
              <c:numCache>
                <c:formatCode>General</c:formatCode>
                <c:ptCount val="6"/>
                <c:pt idx="0">
                  <c:v>12</c:v>
                </c:pt>
                <c:pt idx="1">
                  <c:v>24</c:v>
                </c:pt>
                <c:pt idx="2">
                  <c:v>45</c:v>
                </c:pt>
                <c:pt idx="3">
                  <c:v>73</c:v>
                </c:pt>
                <c:pt idx="4">
                  <c:v>283</c:v>
                </c:pt>
                <c:pt idx="5">
                  <c:v>316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A17-434E-A2B7-86D63CA5DA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[surveydata.xlsx]Sheet1!PivotTable1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r>
              <a:rPr lang="en-US"/>
              <a:t>Number</a:t>
            </a:r>
            <a:r>
              <a:rPr lang="zh-CN"/>
              <a:t> </a:t>
            </a:r>
            <a:r>
              <a:rPr lang="en-US"/>
              <a:t>of</a:t>
            </a:r>
            <a:r>
              <a:rPr lang="zh-CN"/>
              <a:t> </a:t>
            </a:r>
            <a:r>
              <a:rPr lang="en-US"/>
              <a:t>Students</a:t>
            </a:r>
            <a:r>
              <a:rPr lang="zh-CN"/>
              <a:t> </a:t>
            </a:r>
            <a:r>
              <a:rPr lang="en-US"/>
              <a:t>per</a:t>
            </a:r>
            <a:r>
              <a:rPr lang="zh-CN"/>
              <a:t> </a:t>
            </a:r>
            <a:r>
              <a:rPr lang="en-US"/>
              <a:t>Rating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  <a:sym typeface="+mn-lt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  <a:sym typeface="+mn-lt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  <a:sym typeface="+mn-lt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Sheet1!$A$4:$A$13</c:f>
              <c:strCache>
                <c:ptCount val="9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</c:strCache>
            </c:strRef>
          </c:cat>
          <c:val>
            <c:numRef>
              <c:f>Sheet1!$B$4:$B$13</c:f>
              <c:numCache>
                <c:formatCode>General</c:formatCode>
                <c:ptCount val="9"/>
                <c:pt idx="0">
                  <c:v>2</c:v>
                </c:pt>
                <c:pt idx="1">
                  <c:v>1</c:v>
                </c:pt>
                <c:pt idx="2">
                  <c:v>4</c:v>
                </c:pt>
                <c:pt idx="3">
                  <c:v>10</c:v>
                </c:pt>
                <c:pt idx="4">
                  <c:v>20</c:v>
                </c:pt>
                <c:pt idx="5">
                  <c:v>59</c:v>
                </c:pt>
                <c:pt idx="6">
                  <c:v>132</c:v>
                </c:pt>
                <c:pt idx="7">
                  <c:v>147</c:v>
                </c:pt>
                <c:pt idx="8">
                  <c:v>378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9B-044C-A2AE-3BF0D54FBED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69792992"/>
        <c:axId val="370083520"/>
      </c:barChart>
      <c:catAx>
        <c:axId val="3697929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defRPr>
                </a:pPr>
                <a:r>
                  <a:rPr lang="en-US"/>
                  <a:t>Rating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en-US"/>
          </a:p>
        </c:txPr>
        <c:crossAx val="370083520"/>
        <c:crosses val="autoZero"/>
        <c:auto val="1"/>
        <c:lblAlgn val="ctr"/>
        <c:lblOffset val="100"/>
        <c:noMultiLvlLbl val="0"/>
      </c:catAx>
      <c:valAx>
        <c:axId val="370083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defRPr>
                </a:pPr>
                <a:r>
                  <a:rPr lang="en-US"/>
                  <a:t>Number</a:t>
                </a:r>
                <a:r>
                  <a:rPr lang="zh-CN"/>
                  <a:t> </a:t>
                </a:r>
                <a:r>
                  <a:rPr lang="en-US"/>
                  <a:t>of</a:t>
                </a:r>
                <a:r>
                  <a:rPr lang="zh-CN"/>
                  <a:t> </a:t>
                </a:r>
                <a:r>
                  <a:rPr lang="en-US"/>
                  <a:t>Students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en-US"/>
          </a:p>
        </c:txPr>
        <c:crossAx val="369792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'employment and sleeping time'!$G$2:$G$615</cx:f>
        <cx:lvl ptCount="614" formatCode="General">
          <cx:pt idx="0">6</cx:pt>
          <cx:pt idx="1">8</cx:pt>
          <cx:pt idx="2">6</cx:pt>
          <cx:pt idx="3">8</cx:pt>
          <cx:pt idx="4">7</cx:pt>
          <cx:pt idx="5">7</cx:pt>
          <cx:pt idx="6">6</cx:pt>
          <cx:pt idx="7">8</cx:pt>
          <cx:pt idx="8">9</cx:pt>
          <cx:pt idx="9">7</cx:pt>
          <cx:pt idx="10">7</cx:pt>
          <cx:pt idx="11">8</cx:pt>
          <cx:pt idx="12">8</cx:pt>
          <cx:pt idx="13">1</cx:pt>
          <cx:pt idx="14">8</cx:pt>
          <cx:pt idx="15">7</cx:pt>
          <cx:pt idx="16">7</cx:pt>
          <cx:pt idx="17">10</cx:pt>
          <cx:pt idx="18">4</cx:pt>
          <cx:pt idx="19">9</cx:pt>
          <cx:pt idx="20">7</cx:pt>
          <cx:pt idx="21">7</cx:pt>
          <cx:pt idx="22">8</cx:pt>
          <cx:pt idx="23">8</cx:pt>
          <cx:pt idx="24">7</cx:pt>
          <cx:pt idx="25">7</cx:pt>
          <cx:pt idx="26">7</cx:pt>
          <cx:pt idx="27">8</cx:pt>
          <cx:pt idx="28">6</cx:pt>
          <cx:pt idx="29">5</cx:pt>
          <cx:pt idx="30">7</cx:pt>
          <cx:pt idx="31">7</cx:pt>
          <cx:pt idx="32">8</cx:pt>
          <cx:pt idx="33">6</cx:pt>
          <cx:pt idx="34">8</cx:pt>
          <cx:pt idx="35">6</cx:pt>
          <cx:pt idx="36">10</cx:pt>
          <cx:pt idx="37">8</cx:pt>
          <cx:pt idx="38">8</cx:pt>
          <cx:pt idx="39">8</cx:pt>
          <cx:pt idx="40">6</cx:pt>
          <cx:pt idx="41">8</cx:pt>
          <cx:pt idx="42">7</cx:pt>
          <cx:pt idx="43">7</cx:pt>
          <cx:pt idx="44">8</cx:pt>
          <cx:pt idx="45">8</cx:pt>
          <cx:pt idx="46">7</cx:pt>
          <cx:pt idx="47">6</cx:pt>
          <cx:pt idx="48">7</cx:pt>
          <cx:pt idx="49">5</cx:pt>
          <cx:pt idx="50">7</cx:pt>
          <cx:pt idx="51">8</cx:pt>
          <cx:pt idx="52">8</cx:pt>
          <cx:pt idx="53">6</cx:pt>
          <cx:pt idx="54">7</cx:pt>
          <cx:pt idx="55">7</cx:pt>
          <cx:pt idx="56">6</cx:pt>
          <cx:pt idx="57">7</cx:pt>
          <cx:pt idx="58">6</cx:pt>
          <cx:pt idx="59">8</cx:pt>
          <cx:pt idx="60">7</cx:pt>
          <cx:pt idx="61">5</cx:pt>
          <cx:pt idx="62">4</cx:pt>
          <cx:pt idx="63">5</cx:pt>
          <cx:pt idx="64">8</cx:pt>
          <cx:pt idx="65">8</cx:pt>
          <cx:pt idx="66">7</cx:pt>
          <cx:pt idx="67">7</cx:pt>
          <cx:pt idx="68">8</cx:pt>
          <cx:pt idx="69">8</cx:pt>
          <cx:pt idx="70">7</cx:pt>
          <cx:pt idx="71">7</cx:pt>
          <cx:pt idx="72">7</cx:pt>
          <cx:pt idx="73">7</cx:pt>
          <cx:pt idx="74">6</cx:pt>
          <cx:pt idx="75">7</cx:pt>
          <cx:pt idx="76">8</cx:pt>
          <cx:pt idx="77">8</cx:pt>
          <cx:pt idx="78">7</cx:pt>
          <cx:pt idx="79">8</cx:pt>
          <cx:pt idx="80">7</cx:pt>
          <cx:pt idx="81">7</cx:pt>
          <cx:pt idx="82">8</cx:pt>
          <cx:pt idx="83">6</cx:pt>
          <cx:pt idx="84">7</cx:pt>
          <cx:pt idx="85">4</cx:pt>
          <cx:pt idx="86">7</cx:pt>
          <cx:pt idx="87">8</cx:pt>
          <cx:pt idx="88">8</cx:pt>
          <cx:pt idx="89">8</cx:pt>
          <cx:pt idx="90">7</cx:pt>
          <cx:pt idx="91">6</cx:pt>
          <cx:pt idx="92">7</cx:pt>
          <cx:pt idx="93">7</cx:pt>
          <cx:pt idx="94">6</cx:pt>
          <cx:pt idx="95">9</cx:pt>
          <cx:pt idx="96">7</cx:pt>
          <cx:pt idx="97">7</cx:pt>
          <cx:pt idx="98">7</cx:pt>
          <cx:pt idx="99">8</cx:pt>
          <cx:pt idx="100">7</cx:pt>
          <cx:pt idx="101">7</cx:pt>
          <cx:pt idx="102">6</cx:pt>
          <cx:pt idx="103">6</cx:pt>
          <cx:pt idx="104">7</cx:pt>
          <cx:pt idx="105">8</cx:pt>
          <cx:pt idx="106">7</cx:pt>
          <cx:pt idx="107">8</cx:pt>
          <cx:pt idx="108">8</cx:pt>
          <cx:pt idx="109">8</cx:pt>
          <cx:pt idx="110">7</cx:pt>
          <cx:pt idx="111">4</cx:pt>
          <cx:pt idx="112">6</cx:pt>
          <cx:pt idx="113">7</cx:pt>
          <cx:pt idx="114">8</cx:pt>
          <cx:pt idx="115">7</cx:pt>
          <cx:pt idx="116">7</cx:pt>
          <cx:pt idx="117">7</cx:pt>
          <cx:pt idx="118">6</cx:pt>
          <cx:pt idx="119">7</cx:pt>
          <cx:pt idx="120">10</cx:pt>
          <cx:pt idx="121">5</cx:pt>
          <cx:pt idx="122">8</cx:pt>
          <cx:pt idx="123">6</cx:pt>
          <cx:pt idx="124">7</cx:pt>
          <cx:pt idx="125">7</cx:pt>
          <cx:pt idx="126">8</cx:pt>
          <cx:pt idx="127">8</cx:pt>
          <cx:pt idx="128">10</cx:pt>
          <cx:pt idx="129">8</cx:pt>
          <cx:pt idx="130">8</cx:pt>
          <cx:pt idx="131">6</cx:pt>
          <cx:pt idx="132">7</cx:pt>
        </cx:lvl>
      </cx:numDim>
    </cx:data>
    <cx:data id="1">
      <cx:numDim type="val">
        <cx:f>'employment and sleeping time'!$H$2:$H$615</cx:f>
        <cx:lvl ptCount="614" formatCode="General">
          <cx:pt idx="0">7</cx:pt>
          <cx:pt idx="1">7</cx:pt>
          <cx:pt idx="2">8</cx:pt>
          <cx:pt idx="3">6</cx:pt>
          <cx:pt idx="4">8</cx:pt>
          <cx:pt idx="5">8</cx:pt>
          <cx:pt idx="6">7</cx:pt>
          <cx:pt idx="7">8</cx:pt>
          <cx:pt idx="8">7</cx:pt>
          <cx:pt idx="9">8</cx:pt>
          <cx:pt idx="10">6</cx:pt>
          <cx:pt idx="11">8</cx:pt>
          <cx:pt idx="12">8</cx:pt>
          <cx:pt idx="13">8</cx:pt>
          <cx:pt idx="14">6</cx:pt>
          <cx:pt idx="15">7</cx:pt>
          <cx:pt idx="16">7</cx:pt>
          <cx:pt idx="17">8</cx:pt>
          <cx:pt idx="18">7</cx:pt>
          <cx:pt idx="19">6</cx:pt>
          <cx:pt idx="20">6</cx:pt>
          <cx:pt idx="21">7</cx:pt>
          <cx:pt idx="22">8</cx:pt>
          <cx:pt idx="23">7</cx:pt>
          <cx:pt idx="24">7</cx:pt>
          <cx:pt idx="25">6</cx:pt>
          <cx:pt idx="26">7</cx:pt>
          <cx:pt idx="27">6</cx:pt>
          <cx:pt idx="28">6</cx:pt>
          <cx:pt idx="29">8</cx:pt>
          <cx:pt idx="30">6</cx:pt>
          <cx:pt idx="31">6</cx:pt>
          <cx:pt idx="32">7</cx:pt>
          <cx:pt idx="33">8</cx:pt>
          <cx:pt idx="34">8</cx:pt>
          <cx:pt idx="35">6</cx:pt>
          <cx:pt idx="36">7</cx:pt>
          <cx:pt idx="37">8</cx:pt>
          <cx:pt idx="38">7</cx:pt>
          <cx:pt idx="39">7</cx:pt>
          <cx:pt idx="40">6</cx:pt>
          <cx:pt idx="41">7</cx:pt>
          <cx:pt idx="42">6</cx:pt>
          <cx:pt idx="43">7</cx:pt>
          <cx:pt idx="44">7</cx:pt>
          <cx:pt idx="45">8</cx:pt>
          <cx:pt idx="46">7</cx:pt>
          <cx:pt idx="47">7</cx:pt>
          <cx:pt idx="48">6</cx:pt>
          <cx:pt idx="49">7</cx:pt>
          <cx:pt idx="50">7</cx:pt>
          <cx:pt idx="51">8</cx:pt>
          <cx:pt idx="52">8</cx:pt>
          <cx:pt idx="53">7</cx:pt>
          <cx:pt idx="54">8</cx:pt>
          <cx:pt idx="55">8</cx:pt>
          <cx:pt idx="56">8</cx:pt>
          <cx:pt idx="57">7</cx:pt>
          <cx:pt idx="58">8</cx:pt>
          <cx:pt idx="59">7</cx:pt>
          <cx:pt idx="60">7</cx:pt>
          <cx:pt idx="61">6</cx:pt>
          <cx:pt idx="62">6</cx:pt>
          <cx:pt idx="63">7</cx:pt>
          <cx:pt idx="64">7</cx:pt>
          <cx:pt idx="65">9</cx:pt>
          <cx:pt idx="66">8</cx:pt>
          <cx:pt idx="67">8</cx:pt>
          <cx:pt idx="68">7</cx:pt>
          <cx:pt idx="69">7</cx:pt>
          <cx:pt idx="70">7</cx:pt>
          <cx:pt idx="71">7</cx:pt>
          <cx:pt idx="72">8</cx:pt>
          <cx:pt idx="73">7</cx:pt>
          <cx:pt idx="74">7</cx:pt>
          <cx:pt idx="75">8</cx:pt>
          <cx:pt idx="76">7</cx:pt>
          <cx:pt idx="77">6</cx:pt>
          <cx:pt idx="78">8</cx:pt>
          <cx:pt idx="79">6</cx:pt>
          <cx:pt idx="80">7</cx:pt>
          <cx:pt idx="81">8</cx:pt>
          <cx:pt idx="82">8</cx:pt>
          <cx:pt idx="83">7</cx:pt>
          <cx:pt idx="84">6</cx:pt>
          <cx:pt idx="85">6</cx:pt>
          <cx:pt idx="86">7</cx:pt>
          <cx:pt idx="87">6</cx:pt>
          <cx:pt idx="88">7</cx:pt>
          <cx:pt idx="89">7</cx:pt>
          <cx:pt idx="90">7</cx:pt>
          <cx:pt idx="91">6</cx:pt>
          <cx:pt idx="92">8</cx:pt>
          <cx:pt idx="93">7</cx:pt>
          <cx:pt idx="94">7</cx:pt>
          <cx:pt idx="95">6</cx:pt>
          <cx:pt idx="96">6</cx:pt>
          <cx:pt idx="97">7</cx:pt>
          <cx:pt idx="98">6</cx:pt>
          <cx:pt idx="99">7</cx:pt>
          <cx:pt idx="100">7</cx:pt>
          <cx:pt idx="101">7</cx:pt>
          <cx:pt idx="102">7</cx:pt>
          <cx:pt idx="103">9</cx:pt>
          <cx:pt idx="104">8</cx:pt>
          <cx:pt idx="105">8</cx:pt>
          <cx:pt idx="106">8</cx:pt>
          <cx:pt idx="107">7</cx:pt>
          <cx:pt idx="108">7</cx:pt>
          <cx:pt idx="109">5</cx:pt>
          <cx:pt idx="110">8</cx:pt>
          <cx:pt idx="111">8</cx:pt>
          <cx:pt idx="112">6</cx:pt>
          <cx:pt idx="113">8</cx:pt>
          <cx:pt idx="114">6</cx:pt>
          <cx:pt idx="115">6</cx:pt>
          <cx:pt idx="116">8</cx:pt>
          <cx:pt idx="117">8</cx:pt>
          <cx:pt idx="118">6</cx:pt>
          <cx:pt idx="119">6</cx:pt>
          <cx:pt idx="120">7</cx:pt>
          <cx:pt idx="121">7</cx:pt>
          <cx:pt idx="122">8</cx:pt>
          <cx:pt idx="123">6</cx:pt>
          <cx:pt idx="124">8</cx:pt>
          <cx:pt idx="125">7</cx:pt>
          <cx:pt idx="126">7</cx:pt>
          <cx:pt idx="127">7</cx:pt>
          <cx:pt idx="128">7</cx:pt>
          <cx:pt idx="129">6</cx:pt>
          <cx:pt idx="130">7</cx:pt>
          <cx:pt idx="131">7</cx:pt>
          <cx:pt idx="132">8</cx:pt>
          <cx:pt idx="133">7</cx:pt>
          <cx:pt idx="134">7</cx:pt>
          <cx:pt idx="135">8</cx:pt>
          <cx:pt idx="136">5</cx:pt>
          <cx:pt idx="137">7</cx:pt>
          <cx:pt idx="138">8</cx:pt>
          <cx:pt idx="139">7</cx:pt>
          <cx:pt idx="140">7</cx:pt>
          <cx:pt idx="141">7</cx:pt>
          <cx:pt idx="142">6</cx:pt>
          <cx:pt idx="143">8</cx:pt>
          <cx:pt idx="144">7</cx:pt>
          <cx:pt idx="145">7</cx:pt>
          <cx:pt idx="146">6</cx:pt>
          <cx:pt idx="147">6</cx:pt>
          <cx:pt idx="148">8</cx:pt>
          <cx:pt idx="149">6</cx:pt>
          <cx:pt idx="150">6</cx:pt>
          <cx:pt idx="151">7</cx:pt>
          <cx:pt idx="152">6</cx:pt>
          <cx:pt idx="153">6</cx:pt>
          <cx:pt idx="154">8</cx:pt>
          <cx:pt idx="155">6</cx:pt>
          <cx:pt idx="156">8</cx:pt>
          <cx:pt idx="157">8</cx:pt>
          <cx:pt idx="158">7</cx:pt>
          <cx:pt idx="159">7</cx:pt>
          <cx:pt idx="160">7</cx:pt>
          <cx:pt idx="161">4</cx:pt>
          <cx:pt idx="162">7</cx:pt>
          <cx:pt idx="163">7</cx:pt>
          <cx:pt idx="164">6</cx:pt>
          <cx:pt idx="165">6</cx:pt>
          <cx:pt idx="166">8</cx:pt>
          <cx:pt idx="167">7</cx:pt>
          <cx:pt idx="168">6</cx:pt>
          <cx:pt idx="169">7</cx:pt>
          <cx:pt idx="170">7</cx:pt>
          <cx:pt idx="171">7</cx:pt>
          <cx:pt idx="172">8</cx:pt>
          <cx:pt idx="173">8</cx:pt>
          <cx:pt idx="174">8</cx:pt>
          <cx:pt idx="175">7</cx:pt>
          <cx:pt idx="176">5</cx:pt>
          <cx:pt idx="177">7</cx:pt>
          <cx:pt idx="178">6</cx:pt>
          <cx:pt idx="179">5</cx:pt>
          <cx:pt idx="180">6</cx:pt>
          <cx:pt idx="181">7</cx:pt>
          <cx:pt idx="182">7</cx:pt>
          <cx:pt idx="183">7</cx:pt>
          <cx:pt idx="184">7</cx:pt>
          <cx:pt idx="185">6</cx:pt>
          <cx:pt idx="186">8</cx:pt>
          <cx:pt idx="187">7</cx:pt>
          <cx:pt idx="188">7</cx:pt>
          <cx:pt idx="189">6</cx:pt>
          <cx:pt idx="190">6</cx:pt>
          <cx:pt idx="191">8</cx:pt>
          <cx:pt idx="192">7</cx:pt>
          <cx:pt idx="193">7</cx:pt>
          <cx:pt idx="194">8</cx:pt>
          <cx:pt idx="195">7</cx:pt>
          <cx:pt idx="196">6</cx:pt>
          <cx:pt idx="197">6</cx:pt>
          <cx:pt idx="198">7</cx:pt>
          <cx:pt idx="199">6</cx:pt>
          <cx:pt idx="200">8</cx:pt>
          <cx:pt idx="201">8</cx:pt>
          <cx:pt idx="202">7</cx:pt>
          <cx:pt idx="203">7</cx:pt>
          <cx:pt idx="204">8</cx:pt>
          <cx:pt idx="205">7</cx:pt>
          <cx:pt idx="206">5</cx:pt>
          <cx:pt idx="207">6</cx:pt>
          <cx:pt idx="208">7</cx:pt>
          <cx:pt idx="209">8</cx:pt>
          <cx:pt idx="210">8</cx:pt>
          <cx:pt idx="211">8</cx:pt>
          <cx:pt idx="212">7</cx:pt>
          <cx:pt idx="213">7</cx:pt>
          <cx:pt idx="214">6</cx:pt>
          <cx:pt idx="215">6</cx:pt>
          <cx:pt idx="216">7</cx:pt>
          <cx:pt idx="217">5</cx:pt>
          <cx:pt idx="218">6</cx:pt>
          <cx:pt idx="219">7</cx:pt>
          <cx:pt idx="220">6</cx:pt>
          <cx:pt idx="221">6</cx:pt>
          <cx:pt idx="222">8</cx:pt>
          <cx:pt idx="223">6</cx:pt>
          <cx:pt idx="224">6</cx:pt>
          <cx:pt idx="225">6</cx:pt>
          <cx:pt idx="226">6</cx:pt>
          <cx:pt idx="227">8</cx:pt>
          <cx:pt idx="228">8</cx:pt>
          <cx:pt idx="229">7</cx:pt>
          <cx:pt idx="230">7</cx:pt>
          <cx:pt idx="231">7</cx:pt>
          <cx:pt idx="232">8</cx:pt>
          <cx:pt idx="233">9</cx:pt>
          <cx:pt idx="234">7</cx:pt>
          <cx:pt idx="235">8</cx:pt>
          <cx:pt idx="236">8</cx:pt>
          <cx:pt idx="237">8</cx:pt>
          <cx:pt idx="238">7</cx:pt>
          <cx:pt idx="239">7</cx:pt>
          <cx:pt idx="240">7</cx:pt>
          <cx:pt idx="241">5</cx:pt>
          <cx:pt idx="242">6</cx:pt>
          <cx:pt idx="243">6</cx:pt>
          <cx:pt idx="244">6</cx:pt>
          <cx:pt idx="245">9</cx:pt>
          <cx:pt idx="246">8</cx:pt>
          <cx:pt idx="247">6</cx:pt>
          <cx:pt idx="248">8</cx:pt>
          <cx:pt idx="249">7</cx:pt>
          <cx:pt idx="250">6</cx:pt>
          <cx:pt idx="251">6</cx:pt>
          <cx:pt idx="252">7</cx:pt>
          <cx:pt idx="253">7</cx:pt>
          <cx:pt idx="254">6</cx:pt>
          <cx:pt idx="255">8</cx:pt>
          <cx:pt idx="256">8</cx:pt>
          <cx:pt idx="257">8</cx:pt>
          <cx:pt idx="258">7</cx:pt>
          <cx:pt idx="259">7</cx:pt>
          <cx:pt idx="260">6</cx:pt>
          <cx:pt idx="261">8</cx:pt>
          <cx:pt idx="262">7</cx:pt>
          <cx:pt idx="263">8</cx:pt>
          <cx:pt idx="264">6</cx:pt>
          <cx:pt idx="265">7</cx:pt>
          <cx:pt idx="266">6</cx:pt>
          <cx:pt idx="267">8</cx:pt>
          <cx:pt idx="268">6</cx:pt>
          <cx:pt idx="269">7</cx:pt>
          <cx:pt idx="270">8</cx:pt>
          <cx:pt idx="271">7</cx:pt>
          <cx:pt idx="272">9</cx:pt>
          <cx:pt idx="273">8</cx:pt>
          <cx:pt idx="274">7</cx:pt>
          <cx:pt idx="275">7</cx:pt>
          <cx:pt idx="276">8</cx:pt>
          <cx:pt idx="277">7</cx:pt>
          <cx:pt idx="278">8</cx:pt>
          <cx:pt idx="279">6</cx:pt>
          <cx:pt idx="280">8</cx:pt>
          <cx:pt idx="281">7</cx:pt>
          <cx:pt idx="282">6</cx:pt>
          <cx:pt idx="283">8</cx:pt>
          <cx:pt idx="284">7</cx:pt>
          <cx:pt idx="285">5</cx:pt>
          <cx:pt idx="286">7</cx:pt>
          <cx:pt idx="287">6</cx:pt>
          <cx:pt idx="288">7</cx:pt>
          <cx:pt idx="289">7</cx:pt>
          <cx:pt idx="290">6</cx:pt>
          <cx:pt idx="291">8</cx:pt>
          <cx:pt idx="292">7</cx:pt>
          <cx:pt idx="293">7</cx:pt>
          <cx:pt idx="294">7</cx:pt>
          <cx:pt idx="295">7</cx:pt>
          <cx:pt idx="296">7</cx:pt>
          <cx:pt idx="297">7</cx:pt>
          <cx:pt idx="298">6</cx:pt>
          <cx:pt idx="299">8</cx:pt>
          <cx:pt idx="300">8</cx:pt>
          <cx:pt idx="301">8</cx:pt>
          <cx:pt idx="302">6</cx:pt>
          <cx:pt idx="303">7</cx:pt>
          <cx:pt idx="304">8</cx:pt>
          <cx:pt idx="305">6</cx:pt>
          <cx:pt idx="306">6</cx:pt>
          <cx:pt idx="307">7</cx:pt>
          <cx:pt idx="308">7</cx:pt>
          <cx:pt idx="309">6</cx:pt>
          <cx:pt idx="310">8</cx:pt>
          <cx:pt idx="311">8</cx:pt>
          <cx:pt idx="312">7</cx:pt>
          <cx:pt idx="313">7</cx:pt>
          <cx:pt idx="314">7</cx:pt>
          <cx:pt idx="315">8</cx:pt>
          <cx:pt idx="316">8</cx:pt>
          <cx:pt idx="317">8</cx:pt>
          <cx:pt idx="318">7</cx:pt>
          <cx:pt idx="319">6</cx:pt>
          <cx:pt idx="320">7</cx:pt>
          <cx:pt idx="321">7</cx:pt>
          <cx:pt idx="322">7</cx:pt>
          <cx:pt idx="323">7</cx:pt>
          <cx:pt idx="324">6</cx:pt>
          <cx:pt idx="325">7</cx:pt>
          <cx:pt idx="326">7</cx:pt>
          <cx:pt idx="327">8</cx:pt>
          <cx:pt idx="328">7</cx:pt>
          <cx:pt idx="329">8</cx:pt>
          <cx:pt idx="330">8</cx:pt>
          <cx:pt idx="331">7</cx:pt>
          <cx:pt idx="332">7</cx:pt>
          <cx:pt idx="333">8</cx:pt>
          <cx:pt idx="334">7</cx:pt>
          <cx:pt idx="335">7</cx:pt>
          <cx:pt idx="336">7</cx:pt>
          <cx:pt idx="337">7</cx:pt>
          <cx:pt idx="338">8</cx:pt>
          <cx:pt idx="339">7</cx:pt>
          <cx:pt idx="340">8</cx:pt>
          <cx:pt idx="341">6</cx:pt>
          <cx:pt idx="342">7</cx:pt>
          <cx:pt idx="343">7</cx:pt>
          <cx:pt idx="344">7</cx:pt>
          <cx:pt idx="345">7</cx:pt>
          <cx:pt idx="346">7</cx:pt>
          <cx:pt idx="347">7</cx:pt>
          <cx:pt idx="348">8</cx:pt>
          <cx:pt idx="349">5</cx:pt>
          <cx:pt idx="350">8</cx:pt>
          <cx:pt idx="351">7</cx:pt>
          <cx:pt idx="352">7</cx:pt>
          <cx:pt idx="353">7</cx:pt>
          <cx:pt idx="354">6</cx:pt>
          <cx:pt idx="355">5</cx:pt>
          <cx:pt idx="356">7</cx:pt>
          <cx:pt idx="357">7</cx:pt>
          <cx:pt idx="358">8</cx:pt>
          <cx:pt idx="359">6</cx:pt>
          <cx:pt idx="360">7</cx:pt>
          <cx:pt idx="361">6</cx:pt>
          <cx:pt idx="362">4</cx:pt>
          <cx:pt idx="363">7</cx:pt>
          <cx:pt idx="364">7</cx:pt>
          <cx:pt idx="365">7</cx:pt>
          <cx:pt idx="366">8</cx:pt>
          <cx:pt idx="367">7</cx:pt>
          <cx:pt idx="368">8</cx:pt>
          <cx:pt idx="369">7</cx:pt>
          <cx:pt idx="370">5</cx:pt>
          <cx:pt idx="371">6</cx:pt>
          <cx:pt idx="372">9</cx:pt>
          <cx:pt idx="373">8</cx:pt>
          <cx:pt idx="374">6</cx:pt>
          <cx:pt idx="375">8</cx:pt>
          <cx:pt idx="376">8</cx:pt>
          <cx:pt idx="377">7</cx:pt>
          <cx:pt idx="378">7</cx:pt>
          <cx:pt idx="379">7</cx:pt>
          <cx:pt idx="380">8</cx:pt>
          <cx:pt idx="381">6</cx:pt>
          <cx:pt idx="382">6</cx:pt>
          <cx:pt idx="383">7</cx:pt>
          <cx:pt idx="384">7</cx:pt>
          <cx:pt idx="385">6</cx:pt>
          <cx:pt idx="386">7</cx:pt>
          <cx:pt idx="387">7</cx:pt>
          <cx:pt idx="388">4</cx:pt>
          <cx:pt idx="389">6</cx:pt>
          <cx:pt idx="390">6</cx:pt>
          <cx:pt idx="391">7</cx:pt>
          <cx:pt idx="392">7</cx:pt>
          <cx:pt idx="393">8</cx:pt>
          <cx:pt idx="394">8</cx:pt>
          <cx:pt idx="395">6</cx:pt>
          <cx:pt idx="396">9</cx:pt>
          <cx:pt idx="397">6</cx:pt>
          <cx:pt idx="398">7</cx:pt>
          <cx:pt idx="399">6</cx:pt>
          <cx:pt idx="400">7</cx:pt>
          <cx:pt idx="401">8</cx:pt>
          <cx:pt idx="402">6</cx:pt>
          <cx:pt idx="403">6</cx:pt>
          <cx:pt idx="404">7</cx:pt>
          <cx:pt idx="405">6</cx:pt>
          <cx:pt idx="406">6</cx:pt>
          <cx:pt idx="407">7</cx:pt>
          <cx:pt idx="408">7</cx:pt>
          <cx:pt idx="409">5</cx:pt>
          <cx:pt idx="410">8</cx:pt>
          <cx:pt idx="411">7</cx:pt>
          <cx:pt idx="412">6</cx:pt>
          <cx:pt idx="413">8</cx:pt>
          <cx:pt idx="414">5</cx:pt>
          <cx:pt idx="415">9</cx:pt>
          <cx:pt idx="416">7</cx:pt>
          <cx:pt idx="417">6</cx:pt>
          <cx:pt idx="418">8</cx:pt>
          <cx:pt idx="419">7</cx:pt>
          <cx:pt idx="420">6</cx:pt>
          <cx:pt idx="421">6</cx:pt>
          <cx:pt idx="422">6</cx:pt>
          <cx:pt idx="423">7</cx:pt>
          <cx:pt idx="424">7</cx:pt>
          <cx:pt idx="425">6</cx:pt>
          <cx:pt idx="426">7</cx:pt>
          <cx:pt idx="427">6</cx:pt>
          <cx:pt idx="428">6</cx:pt>
          <cx:pt idx="429">7</cx:pt>
          <cx:pt idx="430">6</cx:pt>
          <cx:pt idx="431">8</cx:pt>
          <cx:pt idx="432">7</cx:pt>
          <cx:pt idx="433">6</cx:pt>
          <cx:pt idx="434">6</cx:pt>
          <cx:pt idx="435">7</cx:pt>
          <cx:pt idx="436">7</cx:pt>
          <cx:pt idx="437">7</cx:pt>
          <cx:pt idx="438">7</cx:pt>
          <cx:pt idx="439">7</cx:pt>
          <cx:pt idx="440">7</cx:pt>
          <cx:pt idx="441">7</cx:pt>
          <cx:pt idx="442">7</cx:pt>
          <cx:pt idx="443">8</cx:pt>
          <cx:pt idx="444">7</cx:pt>
          <cx:pt idx="445">7</cx:pt>
          <cx:pt idx="446">6</cx:pt>
          <cx:pt idx="447">7</cx:pt>
          <cx:pt idx="448">8</cx:pt>
          <cx:pt idx="449">7</cx:pt>
          <cx:pt idx="450">8</cx:pt>
          <cx:pt idx="451">7</cx:pt>
          <cx:pt idx="452">7</cx:pt>
          <cx:pt idx="453">7</cx:pt>
          <cx:pt idx="454">8</cx:pt>
          <cx:pt idx="455">6</cx:pt>
          <cx:pt idx="456">6</cx:pt>
          <cx:pt idx="457">7</cx:pt>
          <cx:pt idx="458">6</cx:pt>
          <cx:pt idx="459">7</cx:pt>
          <cx:pt idx="460">6</cx:pt>
          <cx:pt idx="461">6</cx:pt>
          <cx:pt idx="462">6</cx:pt>
          <cx:pt idx="463">8</cx:pt>
          <cx:pt idx="464">6</cx:pt>
          <cx:pt idx="465">6</cx:pt>
          <cx:pt idx="466">8</cx:pt>
          <cx:pt idx="467">7</cx:pt>
          <cx:pt idx="468">8</cx:pt>
          <cx:pt idx="469">7</cx:pt>
          <cx:pt idx="470">7</cx:pt>
          <cx:pt idx="471">8</cx:pt>
          <cx:pt idx="472">7</cx:pt>
          <cx:pt idx="473">7</cx:pt>
          <cx:pt idx="474">6</cx:pt>
          <cx:pt idx="475">8</cx:pt>
          <cx:pt idx="476">7</cx:pt>
          <cx:pt idx="477">6</cx:pt>
          <cx:pt idx="478">7</cx:pt>
          <cx:pt idx="479">4</cx:pt>
          <cx:pt idx="480">8</cx:pt>
          <cx:pt idx="481">7</cx:pt>
          <cx:pt idx="482">6</cx:pt>
          <cx:pt idx="483">7</cx:pt>
          <cx:pt idx="484">6</cx:pt>
          <cx:pt idx="485">8</cx:pt>
          <cx:pt idx="486">8</cx:pt>
          <cx:pt idx="487">8</cx:pt>
          <cx:pt idx="488">7</cx:pt>
          <cx:pt idx="489">4</cx:pt>
          <cx:pt idx="490">8</cx:pt>
          <cx:pt idx="491">6</cx:pt>
          <cx:pt idx="492">8</cx:pt>
          <cx:pt idx="493">7</cx:pt>
          <cx:pt idx="494">6</cx:pt>
          <cx:pt idx="495">8</cx:pt>
          <cx:pt idx="496">6</cx:pt>
          <cx:pt idx="497">7</cx:pt>
          <cx:pt idx="498">6</cx:pt>
          <cx:pt idx="499">6</cx:pt>
          <cx:pt idx="500">6</cx:pt>
          <cx:pt idx="501">5</cx:pt>
          <cx:pt idx="502">6</cx:pt>
          <cx:pt idx="503">6</cx:pt>
          <cx:pt idx="504">6</cx:pt>
          <cx:pt idx="505">7</cx:pt>
          <cx:pt idx="506">9</cx:pt>
          <cx:pt idx="507">6</cx:pt>
          <cx:pt idx="508">7</cx:pt>
          <cx:pt idx="509">7</cx:pt>
          <cx:pt idx="510">6</cx:pt>
          <cx:pt idx="511">7</cx:pt>
          <cx:pt idx="512">7</cx:pt>
          <cx:pt idx="513">7</cx:pt>
          <cx:pt idx="514">7</cx:pt>
          <cx:pt idx="515">5</cx:pt>
          <cx:pt idx="516">7</cx:pt>
          <cx:pt idx="517">7</cx:pt>
          <cx:pt idx="518">7</cx:pt>
          <cx:pt idx="519">6</cx:pt>
          <cx:pt idx="520">6</cx:pt>
          <cx:pt idx="521">7</cx:pt>
          <cx:pt idx="522">7</cx:pt>
          <cx:pt idx="523">7</cx:pt>
          <cx:pt idx="524">8</cx:pt>
          <cx:pt idx="525">6</cx:pt>
          <cx:pt idx="526">6</cx:pt>
          <cx:pt idx="527">7</cx:pt>
          <cx:pt idx="528">5</cx:pt>
          <cx:pt idx="529">5</cx:pt>
          <cx:pt idx="530">7</cx:pt>
          <cx:pt idx="531">7</cx:pt>
          <cx:pt idx="532">7</cx:pt>
          <cx:pt idx="533">7</cx:pt>
          <cx:pt idx="534">7</cx:pt>
          <cx:pt idx="535">7</cx:pt>
          <cx:pt idx="536">6</cx:pt>
          <cx:pt idx="537">6</cx:pt>
          <cx:pt idx="538">5</cx:pt>
          <cx:pt idx="539">5</cx:pt>
          <cx:pt idx="540">6</cx:pt>
          <cx:pt idx="541">8</cx:pt>
          <cx:pt idx="542">6</cx:pt>
          <cx:pt idx="543">6</cx:pt>
          <cx:pt idx="544">6</cx:pt>
          <cx:pt idx="545">7</cx:pt>
          <cx:pt idx="546">7</cx:pt>
          <cx:pt idx="547">7</cx:pt>
          <cx:pt idx="548">8</cx:pt>
          <cx:pt idx="549">6</cx:pt>
          <cx:pt idx="550">6</cx:pt>
          <cx:pt idx="551">5</cx:pt>
          <cx:pt idx="552">8</cx:pt>
          <cx:pt idx="553">7</cx:pt>
          <cx:pt idx="554">6</cx:pt>
          <cx:pt idx="555">6</cx:pt>
          <cx:pt idx="556">7</cx:pt>
          <cx:pt idx="557">5</cx:pt>
          <cx:pt idx="558">7</cx:pt>
          <cx:pt idx="559">7</cx:pt>
          <cx:pt idx="560">4</cx:pt>
          <cx:pt idx="561">7</cx:pt>
          <cx:pt idx="562">7</cx:pt>
          <cx:pt idx="563">7</cx:pt>
          <cx:pt idx="564">7</cx:pt>
          <cx:pt idx="565">8</cx:pt>
          <cx:pt idx="566">7</cx:pt>
          <cx:pt idx="567">6</cx:pt>
          <cx:pt idx="568">7</cx:pt>
          <cx:pt idx="569">6</cx:pt>
          <cx:pt idx="570">7</cx:pt>
          <cx:pt idx="571">5</cx:pt>
          <cx:pt idx="572">8</cx:pt>
          <cx:pt idx="573">7</cx:pt>
          <cx:pt idx="574">7</cx:pt>
          <cx:pt idx="575">6</cx:pt>
          <cx:pt idx="576">6</cx:pt>
          <cx:pt idx="577">7</cx:pt>
          <cx:pt idx="578">4</cx:pt>
          <cx:pt idx="579">7</cx:pt>
          <cx:pt idx="580">6</cx:pt>
          <cx:pt idx="581">8</cx:pt>
          <cx:pt idx="582">8</cx:pt>
          <cx:pt idx="583">7</cx:pt>
          <cx:pt idx="584">4</cx:pt>
          <cx:pt idx="585">6</cx:pt>
          <cx:pt idx="586">8</cx:pt>
          <cx:pt idx="587">8</cx:pt>
          <cx:pt idx="588">7</cx:pt>
          <cx:pt idx="589">7</cx:pt>
          <cx:pt idx="590">7</cx:pt>
          <cx:pt idx="591">6</cx:pt>
          <cx:pt idx="592">8</cx:pt>
          <cx:pt idx="593">6</cx:pt>
          <cx:pt idx="594">6</cx:pt>
          <cx:pt idx="595">7</cx:pt>
          <cx:pt idx="596">7</cx:pt>
          <cx:pt idx="597">6</cx:pt>
          <cx:pt idx="598">4</cx:pt>
          <cx:pt idx="599">8</cx:pt>
          <cx:pt idx="600">7</cx:pt>
          <cx:pt idx="601">10</cx:pt>
          <cx:pt idx="602">7</cx:pt>
          <cx:pt idx="603">6</cx:pt>
          <cx:pt idx="604">6</cx:pt>
          <cx:pt idx="605">8</cx:pt>
          <cx:pt idx="606">8</cx:pt>
          <cx:pt idx="607">7</cx:pt>
          <cx:pt idx="608">4</cx:pt>
          <cx:pt idx="609">7</cx:pt>
          <cx:pt idx="610">7</cx:pt>
          <cx:pt idx="611">8</cx:pt>
          <cx:pt idx="612">7</cx:pt>
          <cx:pt idx="613">6</cx:pt>
        </cx:lvl>
      </cx:numDim>
    </cx:data>
  </cx:chartData>
  <cx:chart>
    <cx:title pos="t" align="ctr" overlay="0">
      <cx:tx>
        <cx:rich>
          <a:bodyPr spcFirstLastPara="1" vertOverflow="ellipsis" wrap="square" lIns="0" tIns="0" rIns="0" bIns="0" anchor="ctr" anchorCtr="1"/>
          <a:lstStyle/>
          <a:p>
            <a:pPr algn="ctr">
              <a:defRPr/>
            </a:pPr>
            <a:r>
              <a:rPr lang="en-US" dirty="0" smtClean="0"/>
              <a:t>Employment vs Sleeping Hours</a:t>
            </a:r>
            <a:endParaRPr lang="en-US" dirty="0"/>
          </a:p>
        </cx:rich>
      </cx:tx>
    </cx:title>
    <cx:plotArea>
      <cx:plotAreaRegion>
        <cx:series layoutId="boxWhisker" uniqueId="{E1BC4779-B79E-DC43-BEED-EEEB5D411941}">
          <cx:tx>
            <cx:txData>
              <cx:f>'employment and sleeping time'!$G$1</cx:f>
              <cx:v>Unemployed Sleeping Hours</cx:v>
            </cx:txData>
          </cx:tx>
          <cx:dataLabels pos="l">
            <cx:visibility seriesName="0" categoryName="0" value="1"/>
          </cx:dataLabels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006EDC79-CFCC-974B-91E6-151A64087868}">
          <cx:tx>
            <cx:txData>
              <cx:f>'employment and sleeping time'!$H$1</cx:f>
              <cx:v>Employed Sleeping Hours</cx:v>
            </cx:txData>
          </cx:tx>
          <cx:dataLabels pos="l">
            <cx:visibility seriesName="0" categoryName="0" value="1"/>
          </cx:dataLabels>
          <cx:dataId val="1"/>
          <cx:layoutPr>
            <cx:visibility meanLine="0" meanMarker="1" nonoutliers="0" outliers="1"/>
            <cx:statistics quartileMethod="exclusive"/>
          </cx:layoutPr>
        </cx:series>
      </cx:plotAreaRegion>
      <cx:axis id="0" hidden="1">
        <cx:catScaling gapWidth="1"/>
        <cx:tickLabels/>
      </cx:axis>
      <cx:axis id="1">
        <cx:valScaling/>
        <cx:title>
          <cx:tx>
            <cx:rich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/>
                </a:pPr>
                <a:r>
                  <a:rPr lang="en-US" altLang="zh-CN" sz="900" b="0" i="0" u="none" strike="noStrike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Calibri" panose="020F0502020204030204"/>
                  </a:rPr>
                  <a:t>Average</a:t>
                </a:r>
                <a:r>
                  <a:rPr lang="zh-CN" altLang="en-US" sz="900" b="0" i="0" u="none" strike="noStrike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Calibri" panose="020F0502020204030204"/>
                  </a:rPr>
                  <a:t> </a:t>
                </a:r>
                <a:r>
                  <a:rPr lang="en-US" altLang="zh-CN" sz="900" b="0" i="0" u="none" strike="noStrike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Calibri" panose="020F0502020204030204"/>
                  </a:rPr>
                  <a:t>Sleeping</a:t>
                </a:r>
                <a:r>
                  <a:rPr lang="zh-CN" altLang="en-US" sz="900" b="0" i="0" u="none" strike="noStrike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Calibri" panose="020F0502020204030204"/>
                  </a:rPr>
                  <a:t> </a:t>
                </a:r>
                <a:r>
                  <a:rPr lang="en-US" altLang="zh-CN" sz="900" b="0" i="0" u="none" strike="noStrike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Calibri" panose="020F0502020204030204"/>
                  </a:rPr>
                  <a:t>Hours</a:t>
                </a:r>
                <a:endPara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endParaRPr>
              </a:p>
            </cx:rich>
          </cx:tx>
        </cx:title>
        <cx:majorGridlines/>
        <cx:tickLabels/>
      </cx:axis>
    </cx:plotArea>
    <cx:legend pos="b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4042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5267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0528227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think-cell Slide" r:id="rId15" imgW="473" imgH="476" progId="TCLayout.ActiveDocument.1">
                  <p:embed/>
                </p:oleObj>
              </mc:Choice>
              <mc:Fallback>
                <p:oleObj name="think-cell Slide" r:id="rId15" imgW="473" imgH="47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chart" Target="../charts/chart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chart" Target="../charts/chart2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4.xml"/><Relationship Id="rId7" Type="http://schemas.microsoft.com/office/2014/relationships/chartEx" Target="../charts/chartEx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417094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Slide" r:id="rId5" imgW="473" imgH="476" progId="TCLayout.ActiveDocument.1">
                  <p:embed/>
                </p:oleObj>
              </mc:Choice>
              <mc:Fallback>
                <p:oleObj name="think-cell Slide" r:id="rId5" imgW="473" imgH="47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04024" y="3945575"/>
            <a:ext cx="8410605" cy="795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err="1">
                <a:solidFill>
                  <a:srgbClr val="565656"/>
                </a:solidFill>
                <a:latin typeface="+mn-lt"/>
                <a:ea typeface="+mn-ea"/>
                <a:cs typeface="+mn-ea"/>
                <a:sym typeface="+mn-lt"/>
              </a:rPr>
              <a:t>对学员的学位进行统计</a:t>
            </a:r>
            <a:r>
              <a:rPr lang="en-US" altLang="en-US" dirty="0">
                <a:solidFill>
                  <a:srgbClr val="565656"/>
                </a:solidFill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zh-CN" altLang="en-US" dirty="0">
                <a:solidFill>
                  <a:srgbClr val="565656"/>
                </a:solidFill>
                <a:latin typeface="+mn-lt"/>
                <a:ea typeface="+mn-ea"/>
                <a:cs typeface="+mn-ea"/>
                <a:sym typeface="+mn-lt"/>
              </a:rPr>
              <a:t>占最高比例</a:t>
            </a:r>
            <a:r>
              <a:rPr lang="en-US" altLang="en-US" dirty="0" err="1">
                <a:solidFill>
                  <a:srgbClr val="565656"/>
                </a:solidFill>
                <a:latin typeface="+mn-lt"/>
                <a:ea typeface="+mn-ea"/>
                <a:cs typeface="+mn-ea"/>
                <a:sym typeface="+mn-lt"/>
              </a:rPr>
              <a:t>学位是</a:t>
            </a:r>
            <a:r>
              <a:rPr lang="en-US" altLang="en-US" dirty="0">
                <a:solidFill>
                  <a:srgbClr val="565656"/>
                </a:solidFill>
                <a:latin typeface="+mn-lt"/>
                <a:ea typeface="+mn-ea"/>
                <a:cs typeface="+mn-ea"/>
                <a:sym typeface="+mn-lt"/>
              </a:rPr>
              <a:t> Master</a:t>
            </a:r>
            <a:r>
              <a:rPr lang="zh-CN" altLang="en-US" dirty="0">
                <a:solidFill>
                  <a:srgbClr val="565656"/>
                </a:solidFill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en-US" altLang="en-US" dirty="0">
                <a:solidFill>
                  <a:srgbClr val="565656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en-US" dirty="0" err="1">
                <a:solidFill>
                  <a:srgbClr val="565656"/>
                </a:solidFill>
                <a:latin typeface="+mn-lt"/>
                <a:ea typeface="+mn-ea"/>
                <a:cs typeface="+mn-ea"/>
                <a:sym typeface="+mn-lt"/>
              </a:rPr>
              <a:t>数量为</a:t>
            </a:r>
            <a:r>
              <a:rPr lang="en-US" altLang="en-US" dirty="0">
                <a:solidFill>
                  <a:srgbClr val="565656"/>
                </a:solidFill>
                <a:latin typeface="+mn-lt"/>
                <a:ea typeface="+mn-ea"/>
                <a:cs typeface="+mn-ea"/>
                <a:sym typeface="+mn-lt"/>
              </a:rPr>
              <a:t> 316，</a:t>
            </a:r>
            <a:r>
              <a:rPr lang="zh-CN" altLang="en-US" dirty="0">
                <a:solidFill>
                  <a:srgbClr val="565656"/>
                </a:solidFill>
                <a:latin typeface="+mn-lt"/>
                <a:ea typeface="+mn-ea"/>
                <a:cs typeface="+mn-ea"/>
                <a:sym typeface="+mn-lt"/>
              </a:rPr>
              <a:t>占总统计人数的</a:t>
            </a:r>
            <a:r>
              <a:rPr lang="en-US" altLang="zh-CN" dirty="0">
                <a:solidFill>
                  <a:srgbClr val="565656"/>
                </a:solidFill>
                <a:latin typeface="+mn-lt"/>
                <a:ea typeface="+mn-ea"/>
                <a:cs typeface="+mn-ea"/>
                <a:sym typeface="+mn-lt"/>
              </a:rPr>
              <a:t>42%</a:t>
            </a:r>
            <a:r>
              <a:rPr lang="zh-CN" altLang="en-US" dirty="0">
                <a:solidFill>
                  <a:srgbClr val="565656"/>
                </a:solidFill>
                <a:latin typeface="+mn-lt"/>
                <a:ea typeface="+mn-ea"/>
                <a:cs typeface="+mn-ea"/>
                <a:sym typeface="+mn-lt"/>
              </a:rPr>
              <a:t>。排名第二</a:t>
            </a:r>
            <a:r>
              <a:rPr lang="en-US" altLang="en-US" dirty="0">
                <a:solidFill>
                  <a:srgbClr val="565656"/>
                </a:solidFill>
                <a:latin typeface="+mn-lt"/>
                <a:ea typeface="+mn-ea"/>
                <a:cs typeface="+mn-ea"/>
                <a:sym typeface="+mn-lt"/>
              </a:rPr>
              <a:t> Bachelor </a:t>
            </a:r>
            <a:r>
              <a:rPr lang="en-US" altLang="en-US" dirty="0" err="1">
                <a:solidFill>
                  <a:srgbClr val="565656"/>
                </a:solidFill>
                <a:latin typeface="+mn-lt"/>
                <a:ea typeface="+mn-ea"/>
                <a:cs typeface="+mn-ea"/>
                <a:sym typeface="+mn-lt"/>
              </a:rPr>
              <a:t>数量为</a:t>
            </a:r>
            <a:r>
              <a:rPr lang="en-US" altLang="en-US" dirty="0">
                <a:solidFill>
                  <a:srgbClr val="565656"/>
                </a:solidFill>
                <a:latin typeface="+mn-lt"/>
                <a:ea typeface="+mn-ea"/>
                <a:cs typeface="+mn-ea"/>
                <a:sym typeface="+mn-lt"/>
              </a:rPr>
              <a:t> 283</a:t>
            </a:r>
            <a:r>
              <a:rPr lang="zh-CN" altLang="en-US" dirty="0">
                <a:solidFill>
                  <a:srgbClr val="565656"/>
                </a:solidFill>
                <a:latin typeface="+mn-lt"/>
                <a:ea typeface="+mn-ea"/>
                <a:cs typeface="+mn-ea"/>
                <a:sym typeface="+mn-lt"/>
              </a:rPr>
              <a:t>，比例为</a:t>
            </a:r>
            <a:r>
              <a:rPr lang="en-US" altLang="zh-CN" dirty="0">
                <a:solidFill>
                  <a:srgbClr val="565656"/>
                </a:solidFill>
                <a:latin typeface="+mn-lt"/>
                <a:ea typeface="+mn-ea"/>
                <a:cs typeface="+mn-ea"/>
                <a:sym typeface="+mn-lt"/>
              </a:rPr>
              <a:t>37%</a:t>
            </a:r>
            <a:r>
              <a:rPr lang="zh-CN" altLang="en-US" dirty="0">
                <a:solidFill>
                  <a:srgbClr val="565656"/>
                </a:solidFill>
                <a:latin typeface="+mn-lt"/>
                <a:ea typeface="+mn-ea"/>
                <a:cs typeface="+mn-ea"/>
                <a:sym typeface="+mn-lt"/>
              </a:rPr>
              <a:t>。</a:t>
            </a:r>
            <a:r>
              <a:rPr lang="en-US" altLang="en-US" dirty="0" err="1">
                <a:solidFill>
                  <a:srgbClr val="565656"/>
                </a:solidFill>
                <a:latin typeface="+mn-lt"/>
                <a:ea typeface="+mn-ea"/>
                <a:cs typeface="+mn-ea"/>
                <a:sym typeface="+mn-lt"/>
              </a:rPr>
              <a:t>此外，可以发现在还有</a:t>
            </a:r>
            <a:r>
              <a:rPr lang="en-US" altLang="en-US" dirty="0">
                <a:solidFill>
                  <a:srgbClr val="565656"/>
                </a:solidFill>
                <a:latin typeface="+mn-lt"/>
                <a:ea typeface="+mn-ea"/>
                <a:cs typeface="+mn-ea"/>
                <a:sym typeface="+mn-lt"/>
              </a:rPr>
              <a:t> High school </a:t>
            </a:r>
            <a:r>
              <a:rPr lang="en-US" altLang="en-US" dirty="0" err="1">
                <a:solidFill>
                  <a:srgbClr val="565656"/>
                </a:solidFill>
                <a:latin typeface="+mn-lt"/>
                <a:ea typeface="+mn-ea"/>
                <a:cs typeface="+mn-ea"/>
                <a:sym typeface="+mn-lt"/>
              </a:rPr>
              <a:t>以及其下等级的学员参与学习</a:t>
            </a:r>
            <a:r>
              <a:rPr lang="en-US" altLang="en-US" dirty="0">
                <a:solidFill>
                  <a:srgbClr val="565656"/>
                </a:solidFill>
                <a:latin typeface="+mn-lt"/>
                <a:ea typeface="+mn-ea"/>
                <a:cs typeface="+mn-ea"/>
                <a:sym typeface="+mn-lt"/>
              </a:rPr>
              <a:t>。 </a:t>
            </a:r>
            <a:endParaRPr lang="en-US" altLang="en-US" sz="1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学员</a:t>
            </a:r>
            <a:r>
              <a:rPr lang="zh-CN" altLang="en-US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最高学历占最高比例的是哪个？</a:t>
            </a:r>
            <a:endParaRPr lang="en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0873CD1-E5D9-2C40-875C-EC47165264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138883"/>
              </p:ext>
            </p:extLst>
          </p:nvPr>
        </p:nvGraphicFramePr>
        <p:xfrm>
          <a:off x="510319" y="1216864"/>
          <a:ext cx="4190264" cy="2461864"/>
        </p:xfrm>
        <a:graphic>
          <a:graphicData uri="http://schemas.openxmlformats.org/drawingml/2006/table">
            <a:tbl>
              <a:tblPr>
                <a:tableStyleId>{EED877B6-9551-4359-846F-FAFF3EFF04A8}</a:tableStyleId>
              </a:tblPr>
              <a:tblGrid>
                <a:gridCol w="2557439">
                  <a:extLst>
                    <a:ext uri="{9D8B030D-6E8A-4147-A177-3AD203B41FA5}">
                      <a16:colId xmlns:a16="http://schemas.microsoft.com/office/drawing/2014/main" val="3484349832"/>
                    </a:ext>
                  </a:extLst>
                </a:gridCol>
                <a:gridCol w="1632825">
                  <a:extLst>
                    <a:ext uri="{9D8B030D-6E8A-4147-A177-3AD203B41FA5}">
                      <a16:colId xmlns:a16="http://schemas.microsoft.com/office/drawing/2014/main" val="3162676370"/>
                    </a:ext>
                  </a:extLst>
                </a:gridCol>
              </a:tblGrid>
              <a:tr h="3077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Highest Level of Education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>
                    <a:solidFill>
                      <a:srgbClr val="0837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Total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>
                    <a:solidFill>
                      <a:srgbClr val="0837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731418"/>
                  </a:ext>
                </a:extLst>
              </a:tr>
              <a:tr h="3077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Associates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9353129"/>
                  </a:ext>
                </a:extLst>
              </a:tr>
              <a:tr h="3077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High school or below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9315151"/>
                  </a:ext>
                </a:extLst>
              </a:tr>
              <a:tr h="3077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Nanodegree Program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45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9035171"/>
                  </a:ext>
                </a:extLst>
              </a:tr>
              <a:tr h="3077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PhD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73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93389434"/>
                  </a:ext>
                </a:extLst>
              </a:tr>
              <a:tr h="3077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Bachelors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283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87297157"/>
                  </a:ext>
                </a:extLst>
              </a:tr>
              <a:tr h="3077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Masters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316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7262163"/>
                  </a:ext>
                </a:extLst>
              </a:tr>
              <a:tr h="3077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Grand Total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>
                    <a:solidFill>
                      <a:srgbClr val="0837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753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>
                    <a:solidFill>
                      <a:srgbClr val="0837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706340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0000000-0008-0000-02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6324098"/>
              </p:ext>
            </p:extLst>
          </p:nvPr>
        </p:nvGraphicFramePr>
        <p:xfrm>
          <a:off x="4627658" y="1107433"/>
          <a:ext cx="4347929" cy="2773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814921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think-cell Slide" r:id="rId5" imgW="473" imgH="476" progId="TCLayout.ActiveDocument.1">
                  <p:embed/>
                </p:oleObj>
              </mc:Choice>
              <mc:Fallback>
                <p:oleObj name="think-cell Slide" r:id="rId5" imgW="473" imgH="47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04024" y="3945575"/>
            <a:ext cx="8410605" cy="795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该图表显示偏向左分布，这意味着均值小于中位数，这也表明大多数毕业生喜欢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Udacity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课程。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min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为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max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为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10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，告诉我们对分布的极端观察有多广泛的分布。中位数和众数分别为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8.98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和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10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，这意味着大多数学生的最低评分为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8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。标准差为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1.36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，这表明大多数评分非常接近平均值。</a:t>
            </a:r>
            <a:endParaRPr lang="en-US" altLang="en-US" sz="1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学员</a:t>
            </a:r>
            <a:r>
              <a:rPr lang="zh-CN" altLang="en-US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对</a:t>
            </a:r>
            <a:r>
              <a:rPr lang="en-US" altLang="zh-CN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Udacity</a:t>
            </a:r>
            <a:r>
              <a:rPr lang="zh-CN" altLang="en-US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课程的满意度如何？</a:t>
            </a:r>
            <a:endParaRPr lang="en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A962DF8-CBF1-2E41-9189-BFBF5195AC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6675758"/>
              </p:ext>
            </p:extLst>
          </p:nvPr>
        </p:nvGraphicFramePr>
        <p:xfrm>
          <a:off x="381663" y="1140046"/>
          <a:ext cx="4748121" cy="25541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AF7F0B1-1533-8E45-9471-6954136F8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782259"/>
              </p:ext>
            </p:extLst>
          </p:nvPr>
        </p:nvGraphicFramePr>
        <p:xfrm>
          <a:off x="5404103" y="1249530"/>
          <a:ext cx="3358233" cy="2242114"/>
        </p:xfrm>
        <a:graphic>
          <a:graphicData uri="http://schemas.openxmlformats.org/drawingml/2006/table">
            <a:tbl>
              <a:tblPr>
                <a:tableStyleId>{EED877B6-9551-4359-846F-FAFF3EFF04A8}</a:tableStyleId>
              </a:tblPr>
              <a:tblGrid>
                <a:gridCol w="2049627">
                  <a:extLst>
                    <a:ext uri="{9D8B030D-6E8A-4147-A177-3AD203B41FA5}">
                      <a16:colId xmlns:a16="http://schemas.microsoft.com/office/drawing/2014/main" val="3484349832"/>
                    </a:ext>
                  </a:extLst>
                </a:gridCol>
                <a:gridCol w="1308606">
                  <a:extLst>
                    <a:ext uri="{9D8B030D-6E8A-4147-A177-3AD203B41FA5}">
                      <a16:colId xmlns:a16="http://schemas.microsoft.com/office/drawing/2014/main" val="3162676370"/>
                    </a:ext>
                  </a:extLst>
                </a:gridCol>
              </a:tblGrid>
              <a:tr h="3203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Type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>
                    <a:solidFill>
                      <a:srgbClr val="0837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Value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>
                    <a:solidFill>
                      <a:srgbClr val="0837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731418"/>
                  </a:ext>
                </a:extLst>
              </a:tr>
              <a:tr h="3203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Min </a:t>
                      </a:r>
                      <a:endParaRPr lang="en-US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0 </a:t>
                      </a:r>
                      <a:endParaRPr lang="en-US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9353129"/>
                  </a:ext>
                </a:extLst>
              </a:tr>
              <a:tr h="32030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Max </a:t>
                      </a:r>
                      <a:endParaRPr lang="en-US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10 </a:t>
                      </a:r>
                      <a:endParaRPr lang="en-US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9315151"/>
                  </a:ext>
                </a:extLst>
              </a:tr>
              <a:tr h="3203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Mean </a:t>
                      </a:r>
                      <a:endParaRPr lang="en-US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8.98 </a:t>
                      </a:r>
                      <a:endParaRPr lang="en-US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035171"/>
                  </a:ext>
                </a:extLst>
              </a:tr>
              <a:tr h="32030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Median </a:t>
                      </a:r>
                      <a:endParaRPr lang="en-US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10 </a:t>
                      </a:r>
                      <a:endParaRPr lang="en-US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3389434"/>
                  </a:ext>
                </a:extLst>
              </a:tr>
              <a:tr h="32030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Mode </a:t>
                      </a:r>
                      <a:endParaRPr lang="en-US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10 </a:t>
                      </a:r>
                      <a:endParaRPr lang="en-US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7297157"/>
                  </a:ext>
                </a:extLst>
              </a:tr>
              <a:tr h="32030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Standard Deviation </a:t>
                      </a:r>
                      <a:endParaRPr lang="en-US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1.36 </a:t>
                      </a:r>
                      <a:endParaRPr lang="en-US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7262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6351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578654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think-cell Slide" r:id="rId5" imgW="473" imgH="476" progId="TCLayout.ActiveDocument.1">
                  <p:embed/>
                </p:oleObj>
              </mc:Choice>
              <mc:Fallback>
                <p:oleObj name="think-cell Slide" r:id="rId5" imgW="473" imgH="47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04024" y="3945575"/>
            <a:ext cx="8410605" cy="114693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通过查看图表以及相关数据点，可以看到有工作的学生平均睡眠时间少于没有工作的学生。还可以从图表和标准差中了解到没有工作的学生有更大范围的数据。由于没有工作的睡眠时间标准差较高，因此这些时间远离平均值，意味着睡眠时间更差。同时没有工作的学生有更大的数据范围，因为其</a:t>
            </a: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IQR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）大于有工作学生的</a:t>
            </a: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IQR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）。</a:t>
            </a:r>
            <a:endParaRPr lang="en-US" altLang="en-US" sz="1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学员就业情况是否对睡眠时间有影响？</a:t>
            </a:r>
            <a:endParaRPr lang="en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AF7F0B1-1533-8E45-9471-6954136F8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380692"/>
              </p:ext>
            </p:extLst>
          </p:nvPr>
        </p:nvGraphicFramePr>
        <p:xfrm>
          <a:off x="5212080" y="995744"/>
          <a:ext cx="3734973" cy="2852136"/>
        </p:xfrm>
        <a:graphic>
          <a:graphicData uri="http://schemas.openxmlformats.org/drawingml/2006/table">
            <a:tbl>
              <a:tblPr>
                <a:tableStyleId>{EED877B6-9551-4359-846F-FAFF3EFF04A8}</a:tableStyleId>
              </a:tblPr>
              <a:tblGrid>
                <a:gridCol w="1244991">
                  <a:extLst>
                    <a:ext uri="{9D8B030D-6E8A-4147-A177-3AD203B41FA5}">
                      <a16:colId xmlns:a16="http://schemas.microsoft.com/office/drawing/2014/main" val="3484349832"/>
                    </a:ext>
                  </a:extLst>
                </a:gridCol>
                <a:gridCol w="1244991">
                  <a:extLst>
                    <a:ext uri="{9D8B030D-6E8A-4147-A177-3AD203B41FA5}">
                      <a16:colId xmlns:a16="http://schemas.microsoft.com/office/drawing/2014/main" val="3162676370"/>
                    </a:ext>
                  </a:extLst>
                </a:gridCol>
                <a:gridCol w="1244991">
                  <a:extLst>
                    <a:ext uri="{9D8B030D-6E8A-4147-A177-3AD203B41FA5}">
                      <a16:colId xmlns:a16="http://schemas.microsoft.com/office/drawing/2014/main" val="76784165"/>
                    </a:ext>
                  </a:extLst>
                </a:gridCol>
              </a:tblGrid>
              <a:tr h="35651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Type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>
                    <a:solidFill>
                      <a:srgbClr val="0837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Unemployment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>
                    <a:solidFill>
                      <a:srgbClr val="0837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Employment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>
                    <a:solidFill>
                      <a:srgbClr val="0837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731418"/>
                  </a:ext>
                </a:extLst>
              </a:tr>
              <a:tr h="3565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Min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lang="en-US" sz="12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  <a:endParaRPr lang="en-US" sz="12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9353129"/>
                  </a:ext>
                </a:extLst>
              </a:tr>
              <a:tr h="3565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Q1</a:t>
                      </a:r>
                      <a:endParaRPr lang="en-US" sz="12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7</a:t>
                      </a:r>
                      <a:endParaRPr lang="en-US" sz="12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6</a:t>
                      </a:r>
                      <a:endParaRPr lang="en-US" sz="12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7766579"/>
                  </a:ext>
                </a:extLst>
              </a:tr>
              <a:tr h="3565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Median</a:t>
                      </a:r>
                      <a:endParaRPr lang="en-US" sz="12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7</a:t>
                      </a:r>
                      <a:endParaRPr lang="en-US" sz="12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7</a:t>
                      </a:r>
                      <a:endParaRPr lang="en-US" sz="12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9315151"/>
                  </a:ext>
                </a:extLst>
              </a:tr>
              <a:tr h="3565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Q3</a:t>
                      </a:r>
                      <a:endParaRPr lang="en-US" sz="12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8</a:t>
                      </a:r>
                      <a:endParaRPr lang="en-US" sz="12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8</a:t>
                      </a:r>
                      <a:endParaRPr lang="en-US" sz="12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035171"/>
                  </a:ext>
                </a:extLst>
              </a:tr>
              <a:tr h="3565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Max</a:t>
                      </a:r>
                      <a:endParaRPr lang="en-US" sz="12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10</a:t>
                      </a:r>
                      <a:endParaRPr lang="en-US" sz="12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10</a:t>
                      </a:r>
                      <a:endParaRPr lang="en-US" sz="12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3389434"/>
                  </a:ext>
                </a:extLst>
              </a:tr>
              <a:tr h="3565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Mean</a:t>
                      </a:r>
                      <a:endParaRPr lang="en-US" sz="12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7.082707</a:t>
                      </a:r>
                      <a:endParaRPr lang="en-US" sz="12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6.882736</a:t>
                      </a:r>
                      <a:endParaRPr lang="en-US" sz="12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7297157"/>
                  </a:ext>
                </a:extLst>
              </a:tr>
              <a:tr h="3565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Std</a:t>
                      </a: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 Dev</a:t>
                      </a:r>
                      <a:endParaRPr lang="en-US" sz="12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1.23267</a:t>
                      </a:r>
                      <a:endParaRPr lang="en-US" sz="12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0.921651</a:t>
                      </a:r>
                      <a:endParaRPr lang="en-US" sz="12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726216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8" name="Chart 7">
                <a:extLst>
                  <a:ext uri="{FF2B5EF4-FFF2-40B4-BE49-F238E27FC236}">
                    <a16:creationId xmlns:a16="http://schemas.microsoft.com/office/drawing/2014/main" id="{FABA6362-AEB1-F448-9E59-6CDC0102E3D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028634564"/>
                  </p:ext>
                </p:extLst>
              </p:nvPr>
            </p:nvGraphicFramePr>
            <p:xfrm>
              <a:off x="112541" y="1120287"/>
              <a:ext cx="4986997" cy="262171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>
          <p:pic>
            <p:nvPicPr>
              <p:cNvPr id="8" name="Chart 7">
                <a:extLst>
                  <a:ext uri="{FF2B5EF4-FFF2-40B4-BE49-F238E27FC236}">
                    <a16:creationId xmlns:a16="http://schemas.microsoft.com/office/drawing/2014/main" id="{FABA6362-AEB1-F448-9E59-6CDC0102E3D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2541" y="1120287"/>
                <a:ext cx="4986997" cy="262171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51185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pgjhirdv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</Words>
  <Application>Microsoft Office PowerPoint</Application>
  <PresentationFormat>On-screen Show (16:9)</PresentationFormat>
  <Paragraphs>64</Paragraphs>
  <Slides>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Simple Light</vt:lpstr>
      <vt:lpstr>think-cell Slide</vt:lpstr>
      <vt:lpstr>学员最高学历占最高比例的是哪个？</vt:lpstr>
      <vt:lpstr>学员对Udacity课程的满意度如何？</vt:lpstr>
      <vt:lpstr>学员就业情况是否对睡眠时间有影响？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学员最高学历占最高比例的是哪个？</dc:title>
  <cp:lastModifiedBy>Bai, Keyu (133)</cp:lastModifiedBy>
  <cp:revision>9</cp:revision>
  <dcterms:modified xsi:type="dcterms:W3CDTF">2019-08-31T16:58:25Z</dcterms:modified>
</cp:coreProperties>
</file>