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61" r:id="rId2"/>
    <p:sldId id="760" r:id="rId3"/>
    <p:sldId id="897" r:id="rId4"/>
    <p:sldId id="679" r:id="rId5"/>
    <p:sldId id="68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524D4BD-BBAB-43B6-9568-2A77CD34FC81}">
          <p14:sldIdLst>
            <p14:sldId id="961"/>
            <p14:sldId id="760"/>
            <p14:sldId id="897"/>
            <p14:sldId id="679"/>
            <p14:sldId id="680"/>
          </p14:sldIdLst>
        </p14:section>
        <p14:section name="未命名的章節" id="{3F26925A-A188-4867-B3D3-D6019DE4FAB2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0" autoAdjust="0"/>
    <p:restoredTop sz="94633" autoAdjust="0"/>
  </p:normalViewPr>
  <p:slideViewPr>
    <p:cSldViewPr>
      <p:cViewPr varScale="1">
        <p:scale>
          <a:sx n="104" d="100"/>
          <a:sy n="104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5E1B5-18E9-5147-BC23-D51F89C38BFD}" type="datetimeFigureOut">
              <a:rPr kumimoji="1" lang="zh-TW" altLang="en-US" smtClean="0"/>
              <a:t>2017/8/25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641C-D793-F54D-8D3B-1B4C3E59D9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398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CA48C-30C4-4DE3-990D-D5B8B3E951D6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2419-E6A8-4BE1-9D5D-00FF29E81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5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5805264"/>
            <a:ext cx="9144000" cy="10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7164288" y="5920630"/>
            <a:ext cx="1723549" cy="820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培養操盤能力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建構獲利邏輯</a:t>
            </a:r>
          </a:p>
        </p:txBody>
      </p:sp>
      <p:sp>
        <p:nvSpPr>
          <p:cNvPr id="13" name="頁尾版面配置區 10"/>
          <p:cNvSpPr txBox="1">
            <a:spLocks/>
          </p:cNvSpPr>
          <p:nvPr userDrawn="1"/>
        </p:nvSpPr>
        <p:spPr>
          <a:xfrm>
            <a:off x="1115616" y="6021288"/>
            <a:ext cx="2311896" cy="6480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 smtClean="0"/>
          </a:p>
          <a:p>
            <a:pPr>
              <a:lnSpc>
                <a:spcPct val="120000"/>
              </a:lnSpc>
            </a:pPr>
            <a:r>
              <a:rPr kumimoji="1" lang="en-US" altLang="zh-TW" dirty="0" smtClean="0"/>
              <a:t>Top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Team</a:t>
            </a:r>
          </a:p>
          <a:p>
            <a:pPr>
              <a:lnSpc>
                <a:spcPct val="120000"/>
              </a:lnSpc>
            </a:pPr>
            <a:r>
              <a:rPr kumimoji="1" lang="zh-TW" altLang="en-US" dirty="0" smtClean="0"/>
              <a:t>金融交易者商學院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14" name="圖片 13" descr="「招牌-金融交易者商學院」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970124"/>
            <a:ext cx="650353" cy="744483"/>
          </a:xfrm>
          <a:prstGeom prst="rect">
            <a:avLst/>
          </a:prstGeom>
        </p:spPr>
      </p:pic>
      <p:sp>
        <p:nvSpPr>
          <p:cNvPr id="16" name="頁尾版面配置區 10"/>
          <p:cNvSpPr txBox="1">
            <a:spLocks/>
          </p:cNvSpPr>
          <p:nvPr userDrawn="1"/>
        </p:nvSpPr>
        <p:spPr>
          <a:xfrm>
            <a:off x="1115616" y="6021288"/>
            <a:ext cx="2311896" cy="6480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TW" dirty="0" smtClean="0">
                <a:solidFill>
                  <a:srgbClr val="000000"/>
                </a:solidFill>
              </a:rPr>
              <a:t>Top</a:t>
            </a:r>
            <a:r>
              <a:rPr kumimoji="1" lang="zh-TW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</a:rPr>
              <a:t>Trader</a:t>
            </a:r>
            <a:r>
              <a:rPr kumimoji="1" lang="zh-TW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</a:rPr>
              <a:t>Team</a:t>
            </a:r>
          </a:p>
          <a:p>
            <a:pPr>
              <a:lnSpc>
                <a:spcPct val="120000"/>
              </a:lnSpc>
            </a:pPr>
            <a:r>
              <a:rPr kumimoji="1" lang="zh-TW" altLang="en-US" dirty="0" smtClean="0">
                <a:solidFill>
                  <a:srgbClr val="000000"/>
                </a:solidFill>
              </a:rPr>
              <a:t>金融交易者商學院</a:t>
            </a:r>
            <a:endParaRPr kumimoji="1" lang="en-US" altLang="zh-TW" dirty="0" smtClean="0">
              <a:solidFill>
                <a:srgbClr val="000000"/>
              </a:solidFill>
            </a:endParaRPr>
          </a:p>
          <a:p>
            <a:endParaRPr kumimoji="1" lang="zh-TW" altLang="en-US" dirty="0">
              <a:solidFill>
                <a:srgbClr val="000000"/>
              </a:solidFill>
            </a:endParaRPr>
          </a:p>
        </p:txBody>
      </p:sp>
      <p:pic>
        <p:nvPicPr>
          <p:cNvPr id="17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-1690" y="10931"/>
            <a:ext cx="9144000" cy="10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5805264"/>
            <a:ext cx="9144000" cy="10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43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5805264"/>
            <a:ext cx="9144000" cy="10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頁尾版面配置區 10"/>
          <p:cNvSpPr txBox="1">
            <a:spLocks/>
          </p:cNvSpPr>
          <p:nvPr userDrawn="1"/>
        </p:nvSpPr>
        <p:spPr>
          <a:xfrm>
            <a:off x="1115616" y="6021288"/>
            <a:ext cx="2311896" cy="6480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 smtClean="0"/>
          </a:p>
          <a:p>
            <a:pPr>
              <a:lnSpc>
                <a:spcPct val="120000"/>
              </a:lnSpc>
            </a:pPr>
            <a:r>
              <a:rPr kumimoji="1" lang="en-US" altLang="zh-TW" dirty="0" smtClean="0"/>
              <a:t>Top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Team</a:t>
            </a:r>
          </a:p>
          <a:p>
            <a:pPr>
              <a:lnSpc>
                <a:spcPct val="120000"/>
              </a:lnSpc>
            </a:pPr>
            <a:r>
              <a:rPr kumimoji="1" lang="zh-TW" altLang="en-US" dirty="0" smtClean="0"/>
              <a:t>金融交易者商學院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11" name="圖片 10" descr="「招牌-金融交易者商學院」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970124"/>
            <a:ext cx="650353" cy="744483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7164288" y="5920630"/>
            <a:ext cx="1723549" cy="820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培養操盤能力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建構獲利邏輯</a:t>
            </a: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587727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404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" name="Picture 2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5805264"/>
            <a:ext cx="9144000" cy="10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1052736"/>
            <a:ext cx="9144000" cy="477063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sng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4" name="頁尾版面配置區 10"/>
          <p:cNvSpPr txBox="1">
            <a:spLocks/>
          </p:cNvSpPr>
          <p:nvPr userDrawn="1"/>
        </p:nvSpPr>
        <p:spPr>
          <a:xfrm>
            <a:off x="1115616" y="6021288"/>
            <a:ext cx="2311896" cy="6480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 smtClean="0"/>
          </a:p>
          <a:p>
            <a:pPr>
              <a:lnSpc>
                <a:spcPct val="120000"/>
              </a:lnSpc>
            </a:pPr>
            <a:r>
              <a:rPr kumimoji="1" lang="en-US" altLang="zh-TW" dirty="0" smtClean="0"/>
              <a:t>Top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Team</a:t>
            </a:r>
          </a:p>
          <a:p>
            <a:pPr>
              <a:lnSpc>
                <a:spcPct val="120000"/>
              </a:lnSpc>
            </a:pPr>
            <a:r>
              <a:rPr kumimoji="1" lang="zh-TW" altLang="en-US" dirty="0" smtClean="0"/>
              <a:t>金融交易者商學院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15" name="圖片 14" descr="「招牌-金融交易者商學院」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970124"/>
            <a:ext cx="650353" cy="74448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7164288" y="5920630"/>
            <a:ext cx="1723549" cy="820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培養操盤能力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建構獲利邏輯</a:t>
            </a:r>
          </a:p>
        </p:txBody>
      </p:sp>
    </p:spTree>
    <p:extLst>
      <p:ext uri="{BB962C8B-B14F-4D97-AF65-F5344CB8AC3E}">
        <p14:creationId xmlns:p14="http://schemas.microsoft.com/office/powerpoint/2010/main" val="3450721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10"/>
          <p:cNvSpPr>
            <a:spLocks noGrp="1"/>
          </p:cNvSpPr>
          <p:nvPr>
            <p:ph type="ftr" sz="quarter" idx="3"/>
          </p:nvPr>
        </p:nvSpPr>
        <p:spPr>
          <a:xfrm>
            <a:off x="1043608" y="6165304"/>
            <a:ext cx="2311896" cy="6480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endParaRPr kumimoji="1" lang="en-US" altLang="zh-TW" dirty="0" smtClean="0"/>
          </a:p>
          <a:p>
            <a:pPr>
              <a:lnSpc>
                <a:spcPct val="120000"/>
              </a:lnSpc>
            </a:pPr>
            <a:r>
              <a:rPr kumimoji="1" lang="en-US" altLang="zh-TW" dirty="0" smtClean="0"/>
              <a:t>Top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Team</a:t>
            </a:r>
          </a:p>
          <a:p>
            <a:pPr>
              <a:lnSpc>
                <a:spcPct val="120000"/>
              </a:lnSpc>
            </a:pPr>
            <a:r>
              <a:rPr kumimoji="1" lang="zh-TW" altLang="en-US" dirty="0" smtClean="0"/>
              <a:t>金融交易者商學院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49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5805264"/>
            <a:ext cx="9144000" cy="10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頁尾版面配置區 10"/>
          <p:cNvSpPr txBox="1">
            <a:spLocks/>
          </p:cNvSpPr>
          <p:nvPr userDrawn="1"/>
        </p:nvSpPr>
        <p:spPr>
          <a:xfrm>
            <a:off x="1115616" y="6021288"/>
            <a:ext cx="2311896" cy="6480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 smtClean="0"/>
          </a:p>
          <a:p>
            <a:pPr>
              <a:lnSpc>
                <a:spcPct val="120000"/>
              </a:lnSpc>
            </a:pPr>
            <a:r>
              <a:rPr kumimoji="1" lang="en-US" altLang="zh-TW" dirty="0" smtClean="0"/>
              <a:t>Top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Team</a:t>
            </a:r>
          </a:p>
          <a:p>
            <a:pPr>
              <a:lnSpc>
                <a:spcPct val="120000"/>
              </a:lnSpc>
            </a:pPr>
            <a:r>
              <a:rPr kumimoji="1" lang="zh-TW" altLang="en-US" dirty="0" smtClean="0"/>
              <a:t>金融交易者商學院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11" name="圖片 10" descr="「招牌-金融交易者商學院」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970124"/>
            <a:ext cx="650353" cy="744483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7164288" y="5920630"/>
            <a:ext cx="1723549" cy="820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培養操盤能力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建構獲利邏輯</a:t>
            </a:r>
          </a:p>
        </p:txBody>
      </p:sp>
      <p:sp>
        <p:nvSpPr>
          <p:cNvPr id="13" name="標題版面配置區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1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2798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436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6350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251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6350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3816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862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0" y="116632"/>
            <a:ext cx="9144000" cy="6233368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27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5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4053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407FF-5629-45AE-A76B-BB07644F9738}" type="datetimeFigureOut">
              <a:rPr lang="zh-TW" altLang="en-US" smtClean="0"/>
              <a:t>2017/8/25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A770-9EC7-465E-B760-E14064DF9F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1052736"/>
            <a:ext cx="9144000" cy="489654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sng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9" name="Picture 5" descr="Hintergrun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5949280"/>
            <a:ext cx="9144000" cy="9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3"/>
          </p:nvPr>
        </p:nvSpPr>
        <p:spPr>
          <a:xfrm>
            <a:off x="1115616" y="6093296"/>
            <a:ext cx="2311896" cy="6480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endParaRPr kumimoji="1" lang="en-US" altLang="zh-TW" dirty="0" smtClean="0"/>
          </a:p>
          <a:p>
            <a:pPr>
              <a:lnSpc>
                <a:spcPct val="120000"/>
              </a:lnSpc>
            </a:pPr>
            <a:r>
              <a:rPr kumimoji="1" lang="en-US" altLang="zh-TW" dirty="0" smtClean="0"/>
              <a:t>Top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Team</a:t>
            </a:r>
          </a:p>
          <a:p>
            <a:pPr>
              <a:lnSpc>
                <a:spcPct val="120000"/>
              </a:lnSpc>
            </a:pPr>
            <a:r>
              <a:rPr kumimoji="1" lang="zh-TW" altLang="en-US" dirty="0" smtClean="0"/>
              <a:t>金融交易者商學院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12" name="圖片 11" descr="「招牌-金融交易者商學院」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093296"/>
            <a:ext cx="650353" cy="74448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64288" y="5992638"/>
            <a:ext cx="1723549" cy="820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培養操盤能力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微軟正黑體"/>
              </a:rPr>
              <a:t>建構獲利邏輯</a:t>
            </a:r>
          </a:p>
        </p:txBody>
      </p:sp>
    </p:spTree>
    <p:extLst>
      <p:ext uri="{BB962C8B-B14F-4D97-AF65-F5344CB8AC3E}">
        <p14:creationId xmlns:p14="http://schemas.microsoft.com/office/powerpoint/2010/main" val="422041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mac\Desktop\WeChat 圖片_20170825171929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r="1133"/>
          <a:stretch/>
        </p:blipFill>
        <p:spPr bwMode="auto">
          <a:xfrm>
            <a:off x="0" y="-10296"/>
            <a:ext cx="9144000" cy="588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0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CK\Desktop\logo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97" y="480506"/>
            <a:ext cx="8496944" cy="364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CK\Desktop\qr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520" y="3212976"/>
            <a:ext cx="336435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223920" y="4123928"/>
            <a:ext cx="5040559" cy="1227290"/>
            <a:chOff x="519454" y="2513867"/>
            <a:chExt cx="2937463" cy="593725"/>
          </a:xfrm>
        </p:grpSpPr>
        <p:grpSp>
          <p:nvGrpSpPr>
            <p:cNvPr id="7" name="群組 6"/>
            <p:cNvGrpSpPr/>
            <p:nvPr/>
          </p:nvGrpSpPr>
          <p:grpSpPr>
            <a:xfrm>
              <a:off x="519454" y="2513867"/>
              <a:ext cx="2416216" cy="593725"/>
              <a:chOff x="2123757" y="4726648"/>
              <a:chExt cx="2597001" cy="593725"/>
            </a:xfrm>
          </p:grpSpPr>
          <p:sp>
            <p:nvSpPr>
              <p:cNvPr id="10" name="AutoShape 7"/>
              <p:cNvSpPr>
                <a:spLocks noChangeArrowheads="1"/>
              </p:cNvSpPr>
              <p:nvPr/>
            </p:nvSpPr>
            <p:spPr bwMode="gray">
              <a:xfrm>
                <a:off x="2184602" y="4726648"/>
                <a:ext cx="2536156" cy="5937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57150">
                <a:solidFill>
                  <a:srgbClr val="FFC000"/>
                </a:solidFill>
                <a:round/>
                <a:headEnd/>
                <a:tailEnd/>
              </a:ln>
              <a:effectLst>
                <a:outerShdw dist="52363" dir="4557825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1" name="Rectangle 18"/>
              <p:cNvSpPr>
                <a:spLocks noChangeArrowheads="1"/>
              </p:cNvSpPr>
              <p:nvPr/>
            </p:nvSpPr>
            <p:spPr bwMode="white">
              <a:xfrm>
                <a:off x="2123757" y="4759651"/>
                <a:ext cx="2527163" cy="524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gamma/>
                            <a:tint val="7372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文鼎特毛楷" panose="020B0609010101010101" pitchFamily="49" charset="-120"/>
                    <a:ea typeface="文鼎特毛楷" panose="020B0609010101010101" pitchFamily="49" charset="-120"/>
                  </a:rPr>
                  <a:t>想獲得第一手資訊</a:t>
                </a:r>
                <a:endParaRPr lang="en-US" altLang="zh-TW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文鼎特毛楷" panose="020B0609010101010101" pitchFamily="49" charset="-120"/>
                  <a:ea typeface="文鼎特毛楷" panose="020B0609010101010101" pitchFamily="49" charset="-120"/>
                </a:endParaRPr>
              </a:p>
              <a:p>
                <a:pPr algn="ctr"/>
                <a:r>
                  <a:rPr lang="zh-TW" altLang="en-US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文鼎特毛楷" panose="020B0609010101010101" pitchFamily="49" charset="-120"/>
                    <a:ea typeface="文鼎特毛楷" panose="020B0609010101010101" pitchFamily="49" charset="-120"/>
                  </a:rPr>
                  <a:t>趕緊</a:t>
                </a:r>
                <a:r>
                  <a:rPr lang="zh-TW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文鼎特毛楷" panose="020B0609010101010101" pitchFamily="49" charset="-120"/>
                    <a:ea typeface="文鼎特毛楷" panose="020B0609010101010101" pitchFamily="49" charset="-120"/>
                  </a:rPr>
                  <a:t>加入</a:t>
                </a:r>
                <a:r>
                  <a:rPr lang="zh-TW" altLang="en-US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文鼎特毛楷" panose="020B0609010101010101" pitchFamily="49" charset="-120"/>
                    <a:ea typeface="文鼎特毛楷" panose="020B0609010101010101" pitchFamily="49" charset="-120"/>
                  </a:rPr>
                  <a:t>好友吧！</a:t>
                </a:r>
                <a:endParaRPr lang="zh-TW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文鼎特毛楷" panose="020B0609010101010101" pitchFamily="49" charset="-120"/>
                  <a:ea typeface="文鼎特毛楷" panose="020B0609010101010101" pitchFamily="49" charset="-120"/>
                </a:endParaRPr>
              </a:p>
            </p:txBody>
          </p:sp>
        </p:grpSp>
        <p:sp>
          <p:nvSpPr>
            <p:cNvPr id="8" name="AutoShape 21"/>
            <p:cNvSpPr>
              <a:spLocks noChangeArrowheads="1"/>
            </p:cNvSpPr>
            <p:nvPr/>
          </p:nvSpPr>
          <p:spPr bwMode="gray">
            <a:xfrm>
              <a:off x="3059832" y="2571368"/>
              <a:ext cx="397085" cy="497592"/>
            </a:xfrm>
            <a:prstGeom prst="rightArrow">
              <a:avLst>
                <a:gd name="adj1" fmla="val 50000"/>
                <a:gd name="adj2" fmla="val 59423"/>
              </a:avLst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zh-CN" altLang="en-US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itchFamily="49" charset="-120"/>
                <a:ea typeface="華康中特圓體" pitchFamily="49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3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gray">
          <a:xfrm>
            <a:off x="539552" y="332656"/>
            <a:ext cx="8208912" cy="5328592"/>
          </a:xfrm>
          <a:prstGeom prst="roundRect">
            <a:avLst>
              <a:gd name="adj" fmla="val 11505"/>
            </a:avLst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華康特粗楷體(P)" panose="03000900000000000000" pitchFamily="66" charset="-120"/>
              <a:ea typeface="華康特粗楷體(P)" panose="03000900000000000000" pitchFamily="66" charset="-120"/>
              <a:cs typeface="微軟正黑體"/>
            </a:endParaRPr>
          </a:p>
        </p:txBody>
      </p:sp>
      <p:sp>
        <p:nvSpPr>
          <p:cNvPr id="3" name="AutoShape 426"/>
          <p:cNvSpPr>
            <a:spLocks noChangeArrowheads="1"/>
          </p:cNvSpPr>
          <p:nvPr/>
        </p:nvSpPr>
        <p:spPr bwMode="auto">
          <a:xfrm>
            <a:off x="940245" y="1296223"/>
            <a:ext cx="7352611" cy="26056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3000"/>
                </a:schemeClr>
              </a:gs>
              <a:gs pos="50000">
                <a:schemeClr val="bg1">
                  <a:alpha val="35001"/>
                </a:schemeClr>
              </a:gs>
              <a:gs pos="100000">
                <a:schemeClr val="bg1">
                  <a:alpha val="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華康特粗楷體(P)" panose="03000900000000000000" pitchFamily="66" charset="-120"/>
              <a:ea typeface="華康特粗楷體(P)" panose="03000900000000000000" pitchFamily="66" charset="-120"/>
              <a:cs typeface="微軟正黑體"/>
            </a:endParaRPr>
          </a:p>
        </p:txBody>
      </p:sp>
      <p:sp>
        <p:nvSpPr>
          <p:cNvPr id="4" name="AutoShape 427"/>
          <p:cNvSpPr>
            <a:spLocks noChangeArrowheads="1"/>
          </p:cNvSpPr>
          <p:nvPr/>
        </p:nvSpPr>
        <p:spPr bwMode="auto">
          <a:xfrm>
            <a:off x="4063164" y="328293"/>
            <a:ext cx="4109236" cy="1098214"/>
          </a:xfrm>
          <a:prstGeom prst="roundRect">
            <a:avLst>
              <a:gd name="adj" fmla="val 36463"/>
            </a:avLst>
          </a:prstGeom>
          <a:solidFill>
            <a:srgbClr val="333333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TW" altLang="en-US" sz="3600" dirty="0">
                <a:solidFill>
                  <a:prstClr val="white"/>
                </a:solidFill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林佑任 </a:t>
            </a:r>
            <a:r>
              <a:rPr kumimoji="1" lang="en-US" altLang="zh-TW" sz="3600" dirty="0">
                <a:solidFill>
                  <a:prstClr val="white"/>
                </a:solidFill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Kent</a:t>
            </a:r>
            <a:endParaRPr kumimoji="1" lang="zh-TW" altLang="en-US" sz="3600" dirty="0">
              <a:solidFill>
                <a:prstClr val="white"/>
              </a:solidFill>
              <a:latin typeface="華康特粗楷體(P)" panose="03000900000000000000" pitchFamily="66" charset="-120"/>
              <a:ea typeface="華康特粗楷體(P)" panose="03000900000000000000" pitchFamily="66" charset="-120"/>
              <a:cs typeface="微軟正黑體"/>
            </a:endParaRPr>
          </a:p>
        </p:txBody>
      </p:sp>
      <p:sp>
        <p:nvSpPr>
          <p:cNvPr id="5" name="內容版面配置區 4"/>
          <p:cNvSpPr txBox="1">
            <a:spLocks/>
          </p:cNvSpPr>
          <p:nvPr/>
        </p:nvSpPr>
        <p:spPr>
          <a:xfrm>
            <a:off x="3532533" y="1339387"/>
            <a:ext cx="5616624" cy="436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buFontTx/>
              <a:buNone/>
            </a:pPr>
            <a:r>
              <a:rPr lang="zh-TW" altLang="en-US" sz="2500" dirty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金融交易者商學院課程總監 </a:t>
            </a:r>
            <a:endParaRPr lang="zh-TW" altLang="en-US" sz="2500" dirty="0" smtClean="0">
              <a:latin typeface="華康特粗楷體(P)" panose="03000900000000000000" pitchFamily="66" charset="-120"/>
              <a:ea typeface="華康特粗楷體(P)" panose="03000900000000000000" pitchFamily="66" charset="-120"/>
              <a:cs typeface="微軟正黑體"/>
            </a:endParaRPr>
          </a:p>
          <a:p>
            <a:pPr>
              <a:lnSpc>
                <a:spcPts val="3400"/>
              </a:lnSpc>
              <a:buFontTx/>
              <a:buNone/>
            </a:pPr>
            <a:r>
              <a:rPr lang="zh-TW" altLang="en-US" sz="2500" dirty="0" smtClean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上海</a:t>
            </a:r>
            <a:r>
              <a:rPr lang="zh-TW" altLang="en-US" sz="2500" dirty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拓璞學堂外匯專任</a:t>
            </a:r>
            <a:r>
              <a:rPr lang="zh-TW" altLang="en-US" sz="2500" dirty="0" smtClean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講師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zh-TW" altLang="en-US" sz="2500" dirty="0" smtClean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北大</a:t>
            </a:r>
            <a:r>
              <a:rPr lang="zh-TW" altLang="en-US" sz="2500" dirty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青鳥金融機構特約</a:t>
            </a:r>
            <a:r>
              <a:rPr lang="zh-TW" altLang="en-US" sz="2500" dirty="0" smtClean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講師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zh-TW" altLang="en-US" sz="2500" dirty="0" smtClean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現任：專業</a:t>
            </a:r>
            <a:r>
              <a:rPr lang="zh-TW" altLang="en-US" sz="2500" dirty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投資人</a:t>
            </a:r>
            <a:r>
              <a:rPr lang="zh-TW" altLang="en-US" sz="2500" dirty="0" smtClean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、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zh-TW" altLang="en-US" sz="2500" dirty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 </a:t>
            </a:r>
            <a:r>
              <a:rPr lang="zh-TW" altLang="en-US" sz="2500" dirty="0" smtClean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           金融</a:t>
            </a:r>
            <a:r>
              <a:rPr lang="zh-TW" altLang="en-US" sz="2500" dirty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交易者商學院專任講師。 </a:t>
            </a:r>
            <a:endParaRPr lang="zh-TW" altLang="en-US" sz="2500" dirty="0" smtClean="0">
              <a:latin typeface="華康特粗楷體(P)" panose="03000900000000000000" pitchFamily="66" charset="-120"/>
              <a:ea typeface="華康特粗楷體(P)" panose="03000900000000000000" pitchFamily="66" charset="-120"/>
              <a:cs typeface="微軟正黑體"/>
            </a:endParaRPr>
          </a:p>
          <a:p>
            <a:pPr>
              <a:lnSpc>
                <a:spcPts val="3400"/>
              </a:lnSpc>
              <a:buFontTx/>
              <a:buNone/>
            </a:pPr>
            <a:r>
              <a:rPr lang="zh-TW" altLang="en-US" sz="2500" dirty="0" smtClean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專長</a:t>
            </a:r>
            <a:r>
              <a:rPr lang="zh-TW" altLang="en-US" sz="2500" dirty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：海外期貨、保證金交易</a:t>
            </a:r>
            <a:r>
              <a:rPr lang="zh-TW" altLang="en-US" sz="2500" dirty="0" smtClean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、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zh-TW" altLang="en-US" sz="2500" dirty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 </a:t>
            </a:r>
            <a:r>
              <a:rPr lang="zh-TW" altLang="en-US" sz="2500" dirty="0" smtClean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           交易</a:t>
            </a:r>
            <a:r>
              <a:rPr lang="zh-TW" altLang="en-US" sz="2500" dirty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心態、資金控管</a:t>
            </a:r>
            <a:r>
              <a:rPr lang="zh-TW" altLang="en-US" sz="2500" dirty="0" smtClean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、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zh-TW" altLang="en-US" sz="2500" dirty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 </a:t>
            </a:r>
            <a:r>
              <a:rPr lang="zh-TW" altLang="en-US" sz="2500" dirty="0" smtClean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           掌握</a:t>
            </a:r>
            <a:r>
              <a:rPr lang="zh-TW" altLang="en-US" sz="2500" dirty="0">
                <a:latin typeface="華康特粗楷體(P)" panose="03000900000000000000" pitchFamily="66" charset="-120"/>
                <a:ea typeface="華康特粗楷體(P)" panose="03000900000000000000" pitchFamily="66" charset="-120"/>
                <a:cs typeface="微軟正黑體"/>
              </a:rPr>
              <a:t>波段趨勢轉折</a:t>
            </a:r>
            <a:endParaRPr lang="en-US" altLang="zh-TW" sz="2500" dirty="0" smtClean="0">
              <a:latin typeface="華康特粗楷體(P)" panose="03000900000000000000" pitchFamily="66" charset="-120"/>
              <a:ea typeface="華康特粗楷體(P)" panose="03000900000000000000" pitchFamily="66" charset="-120"/>
              <a:cs typeface="微軟正黑體"/>
            </a:endParaRPr>
          </a:p>
          <a:p>
            <a:pPr>
              <a:lnSpc>
                <a:spcPts val="3400"/>
              </a:lnSpc>
              <a:buFontTx/>
              <a:buNone/>
            </a:pPr>
            <a:endParaRPr lang="en-US" altLang="zh-TW" sz="2500" dirty="0" smtClean="0">
              <a:latin typeface="華康特粗楷體(P)" panose="03000900000000000000" pitchFamily="66" charset="-120"/>
              <a:ea typeface="華康特粗楷體(P)" panose="03000900000000000000" pitchFamily="66" charset="-120"/>
              <a:cs typeface="微軟正黑體"/>
            </a:endParaRPr>
          </a:p>
          <a:p>
            <a:pPr>
              <a:lnSpc>
                <a:spcPts val="3400"/>
              </a:lnSpc>
              <a:buFontTx/>
              <a:buNone/>
            </a:pPr>
            <a:endParaRPr lang="en-US" altLang="zh-TW" sz="2500" dirty="0" smtClean="0">
              <a:latin typeface="華康特粗楷體(P)" panose="03000900000000000000" pitchFamily="66" charset="-120"/>
              <a:ea typeface="華康特粗楷體(P)" panose="03000900000000000000" pitchFamily="66" charset="-120"/>
              <a:cs typeface="微軟正黑體"/>
            </a:endParaRPr>
          </a:p>
          <a:p>
            <a:pPr>
              <a:lnSpc>
                <a:spcPts val="3400"/>
              </a:lnSpc>
              <a:buFontTx/>
              <a:buNone/>
            </a:pPr>
            <a:endParaRPr lang="en-US" altLang="zh-TW" sz="2500" dirty="0" smtClean="0">
              <a:latin typeface="華康特粗楷體(P)" panose="03000900000000000000" pitchFamily="66" charset="-120"/>
              <a:ea typeface="華康特粗楷體(P)" panose="03000900000000000000" pitchFamily="66" charset="-120"/>
              <a:cs typeface="微軟正黑體"/>
            </a:endParaRPr>
          </a:p>
          <a:p>
            <a:pPr>
              <a:lnSpc>
                <a:spcPts val="3400"/>
              </a:lnSpc>
              <a:buFontTx/>
              <a:buNone/>
            </a:pPr>
            <a:endParaRPr lang="zh-TW" altLang="en-US" sz="2500" dirty="0" smtClean="0">
              <a:latin typeface="華康特粗楷體(P)" panose="03000900000000000000" pitchFamily="66" charset="-120"/>
              <a:ea typeface="華康特粗楷體(P)" panose="03000900000000000000" pitchFamily="66" charset="-120"/>
              <a:cs typeface="微軟正黑體"/>
            </a:endParaRPr>
          </a:p>
        </p:txBody>
      </p:sp>
      <p:pic>
        <p:nvPicPr>
          <p:cNvPr id="6" name="Picture 2" descr="C:\Users\chengyi\Desktop\Lab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7" b="100000" l="10000" r="90000"/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56296" y="-222343"/>
            <a:ext cx="4119461" cy="6105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8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LABU\Desktop\1234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332656"/>
            <a:ext cx="8065120" cy="46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0" y="4519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latin typeface="文鼎特毛楷" pitchFamily="49" charset="-120"/>
                <a:ea typeface="文鼎特毛楷" pitchFamily="49" charset="-120"/>
              </a:rPr>
              <a:t>公司介紹</a:t>
            </a:r>
            <a:endParaRPr lang="zh-TW" altLang="en-US" sz="4800" dirty="0">
              <a:latin typeface="文鼎特毛楷" pitchFamily="49" charset="-120"/>
              <a:ea typeface="文鼎特毛楷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1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603" y="8832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 smtClean="0">
                <a:latin typeface="文鼎特毛楷" panose="020B0609010101010101" pitchFamily="49" charset="-120"/>
                <a:ea typeface="文鼎特毛楷" panose="020B0609010101010101" pitchFamily="49" charset="-120"/>
                <a:cs typeface="微軟正黑體"/>
              </a:rPr>
              <a:t>金融交易者商學院</a:t>
            </a:r>
            <a:endParaRPr lang="zh-TW" altLang="en-US" sz="5400" dirty="0">
              <a:latin typeface="文鼎特毛楷" panose="020B0609010101010101" pitchFamily="49" charset="-120"/>
              <a:ea typeface="文鼎特毛楷" panose="020B0609010101010101" pitchFamily="49" charset="-120"/>
              <a:cs typeface="微軟正黑體"/>
            </a:endParaRPr>
          </a:p>
        </p:txBody>
      </p:sp>
      <p:pic>
        <p:nvPicPr>
          <p:cNvPr id="3074" name="Picture 2" descr="G:\說明會\說明會照片\20130715_2002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4464496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ABU\Desktop\1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3102">
            <a:off x="781776" y="4374672"/>
            <a:ext cx="2946713" cy="1890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4283967" y="1700760"/>
            <a:ext cx="4536623" cy="4032560"/>
            <a:chOff x="3851900" y="1700760"/>
            <a:chExt cx="4968690" cy="4032560"/>
          </a:xfrm>
          <a:solidFill>
            <a:srgbClr val="A6A6A6"/>
          </a:solidFill>
        </p:grpSpPr>
        <p:sp>
          <p:nvSpPr>
            <p:cNvPr id="5" name="圓角矩形 4"/>
            <p:cNvSpPr/>
            <p:nvPr/>
          </p:nvSpPr>
          <p:spPr>
            <a:xfrm>
              <a:off x="3851901" y="1700760"/>
              <a:ext cx="4968689" cy="792110"/>
            </a:xfrm>
            <a:prstGeom prst="roundRect">
              <a:avLst/>
            </a:prstGeom>
            <a:grpFill/>
            <a:ln>
              <a:solidFill>
                <a:srgbClr val="7F7F7F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tx1"/>
                  </a:solidFill>
                  <a:latin typeface="文鼎特毛楷" panose="020B0609010101010101" pitchFamily="49" charset="-120"/>
                  <a:ea typeface="文鼎特毛楷" panose="020B0609010101010101" pitchFamily="49" charset="-120"/>
                  <a:cs typeface="微軟正黑體"/>
                </a:rPr>
                <a:t>以金融教育為主的教學機構</a:t>
              </a:r>
              <a:endParaRPr lang="zh-TW" altLang="en-US" sz="2400" b="1" dirty="0">
                <a:solidFill>
                  <a:schemeClr val="tx1"/>
                </a:solidFill>
                <a:latin typeface="文鼎特毛楷" panose="020B0609010101010101" pitchFamily="49" charset="-120"/>
                <a:ea typeface="文鼎特毛楷" panose="020B0609010101010101" pitchFamily="49" charset="-120"/>
                <a:cs typeface="微軟正黑體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3851900" y="2780910"/>
              <a:ext cx="4968690" cy="792110"/>
            </a:xfrm>
            <a:prstGeom prst="roundRect">
              <a:avLst/>
            </a:prstGeom>
            <a:grpFill/>
            <a:ln>
              <a:solidFill>
                <a:srgbClr val="7F7F7F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tx1"/>
                  </a:solidFill>
                  <a:latin typeface="文鼎特毛楷" panose="020B0609010101010101" pitchFamily="49" charset="-120"/>
                  <a:ea typeface="文鼎特毛楷" panose="020B0609010101010101" pitchFamily="49" charset="-120"/>
                  <a:cs typeface="微軟正黑體"/>
                </a:rPr>
                <a:t>一群熱愛操作的操盤手組成</a:t>
              </a:r>
              <a:endParaRPr lang="zh-TW" altLang="en-US" sz="2400" b="1" dirty="0">
                <a:solidFill>
                  <a:schemeClr val="tx1"/>
                </a:solidFill>
                <a:latin typeface="文鼎特毛楷" panose="020B0609010101010101" pitchFamily="49" charset="-120"/>
                <a:ea typeface="文鼎特毛楷" panose="020B0609010101010101" pitchFamily="49" charset="-120"/>
                <a:cs typeface="微軟正黑體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3851901" y="3861060"/>
              <a:ext cx="4968689" cy="792110"/>
            </a:xfrm>
            <a:prstGeom prst="roundRect">
              <a:avLst/>
            </a:prstGeom>
            <a:grpFill/>
            <a:ln>
              <a:solidFill>
                <a:srgbClr val="7F7F7F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tx1"/>
                  </a:solidFill>
                  <a:latin typeface="文鼎特毛楷" panose="020B0609010101010101" pitchFamily="49" charset="-120"/>
                  <a:ea typeface="文鼎特毛楷" panose="020B0609010101010101" pitchFamily="49" charset="-120"/>
                  <a:cs typeface="微軟正黑體"/>
                </a:rPr>
                <a:t>建立完整的邏輯、正確的依據</a:t>
              </a:r>
              <a:endParaRPr lang="zh-TW" altLang="en-US" sz="2400" b="1" dirty="0">
                <a:solidFill>
                  <a:schemeClr val="tx1"/>
                </a:solidFill>
                <a:latin typeface="文鼎特毛楷" panose="020B0609010101010101" pitchFamily="49" charset="-120"/>
                <a:ea typeface="文鼎特毛楷" panose="020B0609010101010101" pitchFamily="49" charset="-120"/>
                <a:cs typeface="微軟正黑體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851901" y="4941210"/>
              <a:ext cx="4945886" cy="792110"/>
            </a:xfrm>
            <a:prstGeom prst="roundRect">
              <a:avLst/>
            </a:prstGeom>
            <a:grpFill/>
            <a:ln>
              <a:solidFill>
                <a:srgbClr val="7F7F7F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  <a:latin typeface="文鼎特毛楷" panose="020B0609010101010101" pitchFamily="49" charset="-120"/>
                  <a:ea typeface="文鼎特毛楷" panose="020B0609010101010101" pitchFamily="49" charset="-120"/>
                  <a:cs typeface="微軟正黑體"/>
                </a:rPr>
                <a:t>透過大賺小賠累積財富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6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天空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42027</TotalTime>
  <Words>101</Words>
  <Application>Microsoft Office PowerPoint</Application>
  <PresentationFormat>如螢幕大小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盤中籌碼 – 委買賣數據</dc:title>
  <dc:creator>xxx</dc:creator>
  <cp:lastModifiedBy>mac</cp:lastModifiedBy>
  <cp:revision>604</cp:revision>
  <dcterms:created xsi:type="dcterms:W3CDTF">2015-04-24T02:14:16Z</dcterms:created>
  <dcterms:modified xsi:type="dcterms:W3CDTF">2017-08-25T09:27:02Z</dcterms:modified>
</cp:coreProperties>
</file>