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4" r:id="rId2"/>
    <p:sldId id="258" r:id="rId3"/>
    <p:sldId id="277" r:id="rId4"/>
    <p:sldId id="279" r:id="rId5"/>
    <p:sldId id="283" r:id="rId6"/>
    <p:sldId id="280" r:id="rId7"/>
    <p:sldId id="282" r:id="rId8"/>
    <p:sldId id="278" r:id="rId9"/>
    <p:sldId id="275" r:id="rId10"/>
    <p:sldId id="276" r:id="rId11"/>
    <p:sldId id="260" r:id="rId12"/>
    <p:sldId id="270" r:id="rId13"/>
    <p:sldId id="273" r:id="rId14"/>
    <p:sldId id="269" r:id="rId15"/>
    <p:sldId id="271" r:id="rId16"/>
    <p:sldId id="268" r:id="rId17"/>
    <p:sldId id="285" r:id="rId18"/>
    <p:sldId id="289" r:id="rId19"/>
    <p:sldId id="266" r:id="rId20"/>
    <p:sldId id="261" r:id="rId21"/>
    <p:sldId id="263" r:id="rId22"/>
    <p:sldId id="262" r:id="rId23"/>
    <p:sldId id="264" r:id="rId24"/>
    <p:sldId id="286" r:id="rId25"/>
    <p:sldId id="287" r:id="rId26"/>
    <p:sldId id="288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53" autoAdjust="0"/>
  </p:normalViewPr>
  <p:slideViewPr>
    <p:cSldViewPr>
      <p:cViewPr>
        <p:scale>
          <a:sx n="100" d="100"/>
          <a:sy n="100" d="100"/>
        </p:scale>
        <p:origin x="-1932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TW" dirty="0" smtClean="0"/>
              <a:t>2013-&gt;2017</a:t>
            </a:r>
            <a:r>
              <a:rPr lang="zh-TW" altLang="en-US" dirty="0" smtClean="0"/>
              <a:t>，成長</a:t>
            </a:r>
            <a:r>
              <a:rPr lang="en-US" altLang="zh-TW" dirty="0" smtClean="0"/>
              <a:t>25</a:t>
            </a:r>
            <a:r>
              <a:rPr lang="zh-TW" altLang="en-US" dirty="0" smtClean="0"/>
              <a:t>倍</a:t>
            </a:r>
            <a:r>
              <a:rPr lang="en-US" altLang="zh-TW" dirty="0" smtClean="0"/>
              <a:t>!!</a:t>
            </a:r>
            <a:endParaRPr lang="zh-TW" alt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2013</c:v>
                </c:pt>
              </c:strCache>
            </c:strRef>
          </c:tx>
          <c:invertIfNegative val="0"/>
          <c:cat>
            <c:strRef>
              <c:f>工作表1!$A$2</c:f>
              <c:strCache>
                <c:ptCount val="1"/>
                <c:pt idx="0">
                  <c:v>類別 1</c:v>
                </c:pt>
              </c:strCache>
            </c:strRef>
          </c:cat>
          <c:val>
            <c:numRef>
              <c:f>工作表1!$B$2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2014</c:v>
                </c:pt>
              </c:strCache>
            </c:strRef>
          </c:tx>
          <c:invertIfNegative val="0"/>
          <c:cat>
            <c:strRef>
              <c:f>工作表1!$A$2</c:f>
              <c:strCache>
                <c:ptCount val="1"/>
                <c:pt idx="0">
                  <c:v>類別 1</c:v>
                </c:pt>
              </c:strCache>
            </c:strRef>
          </c:cat>
          <c:val>
            <c:numRef>
              <c:f>工作表1!$C$2</c:f>
              <c:numCache>
                <c:formatCode>General</c:formatCode>
                <c:ptCount val="1"/>
                <c:pt idx="0">
                  <c:v>400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2015</c:v>
                </c:pt>
              </c:strCache>
            </c:strRef>
          </c:tx>
          <c:invertIfNegative val="0"/>
          <c:cat>
            <c:strRef>
              <c:f>工作表1!$A$2</c:f>
              <c:strCache>
                <c:ptCount val="1"/>
                <c:pt idx="0">
                  <c:v>類別 1</c:v>
                </c:pt>
              </c:strCache>
            </c:strRef>
          </c:cat>
          <c:val>
            <c:numRef>
              <c:f>工作表1!$D$2</c:f>
              <c:numCache>
                <c:formatCode>General</c:formatCode>
                <c:ptCount val="1"/>
                <c:pt idx="0">
                  <c:v>270</c:v>
                </c:pt>
              </c:numCache>
            </c:numRef>
          </c:val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2016</c:v>
                </c:pt>
              </c:strCache>
            </c:strRef>
          </c:tx>
          <c:invertIfNegative val="0"/>
          <c:cat>
            <c:strRef>
              <c:f>工作表1!$A$2</c:f>
              <c:strCache>
                <c:ptCount val="1"/>
                <c:pt idx="0">
                  <c:v>類別 1</c:v>
                </c:pt>
              </c:strCache>
            </c:strRef>
          </c:cat>
          <c:val>
            <c:numRef>
              <c:f>工作表1!$E$2</c:f>
              <c:numCache>
                <c:formatCode>General</c:formatCode>
                <c:ptCount val="1"/>
                <c:pt idx="0">
                  <c:v>800</c:v>
                </c:pt>
              </c:numCache>
            </c:numRef>
          </c:val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2017</c:v>
                </c:pt>
              </c:strCache>
            </c:strRef>
          </c:tx>
          <c:invertIfNegative val="0"/>
          <c:cat>
            <c:strRef>
              <c:f>工作表1!$A$2</c:f>
              <c:strCache>
                <c:ptCount val="1"/>
                <c:pt idx="0">
                  <c:v>類別 1</c:v>
                </c:pt>
              </c:strCache>
            </c:strRef>
          </c:cat>
          <c:val>
            <c:numRef>
              <c:f>工作表1!$F$2</c:f>
              <c:numCache>
                <c:formatCode>General</c:formatCode>
                <c:ptCount val="1"/>
                <c:pt idx="0">
                  <c:v>2460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6436736"/>
        <c:axId val="194714368"/>
      </c:barChart>
      <c:catAx>
        <c:axId val="56436736"/>
        <c:scaling>
          <c:orientation val="minMax"/>
        </c:scaling>
        <c:delete val="1"/>
        <c:axPos val="b"/>
        <c:majorTickMark val="out"/>
        <c:minorTickMark val="none"/>
        <c:tickLblPos val="nextTo"/>
        <c:crossAx val="194714368"/>
        <c:crosses val="autoZero"/>
        <c:auto val="1"/>
        <c:lblAlgn val="ctr"/>
        <c:lblOffset val="100"/>
        <c:noMultiLvlLbl val="0"/>
      </c:catAx>
      <c:valAx>
        <c:axId val="194714368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TW" altLang="en-US" dirty="0" smtClean="0"/>
                  <a:t>美金</a:t>
                </a:r>
                <a:endParaRPr lang="zh-TW" alt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64367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2014</c:v>
                </c:pt>
              </c:strCache>
            </c:strRef>
          </c:tx>
          <c:invertIfNegative val="0"/>
          <c:cat>
            <c:strRef>
              <c:f>工作表1!$A$2:$A$3</c:f>
              <c:strCache>
                <c:ptCount val="2"/>
                <c:pt idx="0">
                  <c:v>Bitcoin</c:v>
                </c:pt>
                <c:pt idx="1">
                  <c:v>定存</c:v>
                </c:pt>
              </c:strCache>
            </c:strRef>
          </c:cat>
          <c:val>
            <c:numRef>
              <c:f>工作表1!$B$2:$B$3</c:f>
              <c:numCache>
                <c:formatCode>0.00%</c:formatCode>
                <c:ptCount val="2"/>
                <c:pt idx="0" formatCode="0%">
                  <c:v>4.71</c:v>
                </c:pt>
                <c:pt idx="1">
                  <c:v>1.47E-2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2015</c:v>
                </c:pt>
              </c:strCache>
            </c:strRef>
          </c:tx>
          <c:invertIfNegative val="0"/>
          <c:cat>
            <c:strRef>
              <c:f>工作表1!$A$2:$A$3</c:f>
              <c:strCache>
                <c:ptCount val="2"/>
                <c:pt idx="0">
                  <c:v>Bitcoin</c:v>
                </c:pt>
                <c:pt idx="1">
                  <c:v>定存</c:v>
                </c:pt>
              </c:strCache>
            </c:strRef>
          </c:cat>
          <c:val>
            <c:numRef>
              <c:f>工作表1!$C$2:$C$3</c:f>
              <c:numCache>
                <c:formatCode>0.00%</c:formatCode>
                <c:ptCount val="2"/>
                <c:pt idx="0" formatCode="0%">
                  <c:v>2.85</c:v>
                </c:pt>
                <c:pt idx="1">
                  <c:v>1.47E-2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2016</c:v>
                </c:pt>
              </c:strCache>
            </c:strRef>
          </c:tx>
          <c:invertIfNegative val="0"/>
          <c:cat>
            <c:strRef>
              <c:f>工作表1!$A$2:$A$3</c:f>
              <c:strCache>
                <c:ptCount val="2"/>
                <c:pt idx="0">
                  <c:v>Bitcoin</c:v>
                </c:pt>
                <c:pt idx="1">
                  <c:v>定存</c:v>
                </c:pt>
              </c:strCache>
            </c:strRef>
          </c:cat>
          <c:val>
            <c:numRef>
              <c:f>工作表1!$D$2:$D$3</c:f>
              <c:numCache>
                <c:formatCode>0.00%</c:formatCode>
                <c:ptCount val="2"/>
                <c:pt idx="0" formatCode="0%">
                  <c:v>10.42</c:v>
                </c:pt>
                <c:pt idx="1">
                  <c:v>1.295E-2</c:v>
                </c:pt>
              </c:numCache>
            </c:numRef>
          </c:val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2017</c:v>
                </c:pt>
              </c:strCache>
            </c:strRef>
          </c:tx>
          <c:invertIfNegative val="0"/>
          <c:cat>
            <c:strRef>
              <c:f>工作表1!$A$2:$A$3</c:f>
              <c:strCache>
                <c:ptCount val="2"/>
                <c:pt idx="0">
                  <c:v>Bitcoin</c:v>
                </c:pt>
                <c:pt idx="1">
                  <c:v>定存</c:v>
                </c:pt>
              </c:strCache>
            </c:strRef>
          </c:cat>
          <c:val>
            <c:numRef>
              <c:f>工作表1!$E$2:$E$3</c:f>
              <c:numCache>
                <c:formatCode>0.00%</c:formatCode>
                <c:ptCount val="2"/>
                <c:pt idx="0" formatCode="0%">
                  <c:v>34.14</c:v>
                </c:pt>
                <c:pt idx="1">
                  <c:v>1.115E-2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6539648"/>
        <c:axId val="136665856"/>
      </c:barChart>
      <c:catAx>
        <c:axId val="56539648"/>
        <c:scaling>
          <c:orientation val="minMax"/>
        </c:scaling>
        <c:delete val="0"/>
        <c:axPos val="b"/>
        <c:majorTickMark val="out"/>
        <c:minorTickMark val="none"/>
        <c:tickLblPos val="nextTo"/>
        <c:crossAx val="136665856"/>
        <c:crosses val="autoZero"/>
        <c:auto val="1"/>
        <c:lblAlgn val="ctr"/>
        <c:lblOffset val="100"/>
        <c:noMultiLvlLbl val="0"/>
      </c:catAx>
      <c:valAx>
        <c:axId val="136665856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565396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12333-A3A8-4E6A-BFF0-5EC9B3F4C7AA}" type="datetimeFigureOut">
              <a:rPr lang="zh-TW" altLang="en-US" smtClean="0"/>
              <a:t>2017/7/24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E10D1-250E-4CE1-BD13-6A9E8297BB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29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假設身上帶上現有資產</a:t>
            </a:r>
            <a:r>
              <a:rPr lang="en-US" altLang="zh-TW" dirty="0" smtClean="0"/>
              <a:t>100</a:t>
            </a:r>
            <a:r>
              <a:rPr lang="zh-TW" altLang="en-US" dirty="0" smtClean="0"/>
              <a:t>萬 </a:t>
            </a:r>
            <a:endParaRPr lang="en-US" altLang="zh-TW" dirty="0" smtClean="0"/>
          </a:p>
          <a:p>
            <a:r>
              <a:rPr lang="zh-TW" altLang="en-US" dirty="0" smtClean="0"/>
              <a:t>要回到哪一個時刻 </a:t>
            </a:r>
            <a:endParaRPr lang="en-US" altLang="zh-TW" dirty="0" smtClean="0"/>
          </a:p>
          <a:p>
            <a:r>
              <a:rPr lang="zh-TW" altLang="en-US" dirty="0" smtClean="0"/>
              <a:t>投資那一樣產品最賺？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記住你的答案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E10D1-250E-4CE1-BD13-6A9E8297BB8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966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比特幣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btc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，剛誕生</a:t>
            </a:r>
            <a:r>
              <a:rPr lang="en-US" altLang="zh-TW" dirty="0" smtClean="0"/>
              <a:t>(2009/01/03)1</a:t>
            </a:r>
            <a:r>
              <a:rPr lang="zh-TW" altLang="en-US" dirty="0" smtClean="0"/>
              <a:t>美金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1300</a:t>
            </a:r>
            <a:r>
              <a:rPr lang="zh-TW" altLang="en-US" dirty="0" smtClean="0"/>
              <a:t>顆</a:t>
            </a:r>
            <a:endParaRPr lang="en-US" altLang="zh-TW" dirty="0" smtClean="0"/>
          </a:p>
          <a:p>
            <a:r>
              <a:rPr lang="zh-TW" altLang="en-US" dirty="0" smtClean="0"/>
              <a:t>現在，最高</a:t>
            </a:r>
            <a:r>
              <a:rPr lang="en-US" altLang="zh-TW" dirty="0" smtClean="0"/>
              <a:t>2900</a:t>
            </a:r>
            <a:r>
              <a:rPr lang="zh-TW" altLang="en-US" dirty="0" smtClean="0"/>
              <a:t>美金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r>
              <a:rPr lang="zh-TW" altLang="en-US" dirty="0" smtClean="0"/>
              <a:t>顆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你以為比特幣夠猛了</a:t>
            </a:r>
            <a:r>
              <a:rPr lang="en-US" altLang="zh-TW" dirty="0" smtClean="0"/>
              <a:t>?</a:t>
            </a:r>
            <a:r>
              <a:rPr lang="zh-TW" altLang="en-US" dirty="0" smtClean="0"/>
              <a:t> 錯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乙太幣</a:t>
            </a:r>
            <a:r>
              <a:rPr lang="en-US" altLang="zh-TW" dirty="0" smtClean="0"/>
              <a:t>(ether)</a:t>
            </a:r>
            <a:r>
              <a:rPr lang="zh-TW" altLang="en-US" dirty="0" smtClean="0"/>
              <a:t>更瘋</a:t>
            </a:r>
            <a:endParaRPr lang="en-US" altLang="zh-TW" dirty="0" smtClean="0"/>
          </a:p>
          <a:p>
            <a:r>
              <a:rPr lang="zh-TW" altLang="en-US" dirty="0" smtClean="0"/>
              <a:t>剛誕生</a:t>
            </a:r>
            <a:r>
              <a:rPr lang="en-US" altLang="zh-TW" dirty="0" smtClean="0"/>
              <a:t>(2016/03/07)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8</a:t>
            </a:r>
            <a:r>
              <a:rPr lang="zh-TW" altLang="en-US" dirty="0" smtClean="0"/>
              <a:t>美金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r>
              <a:rPr lang="zh-TW" altLang="en-US" dirty="0" smtClean="0"/>
              <a:t>顆</a:t>
            </a:r>
            <a:endParaRPr lang="en-US" altLang="zh-TW" dirty="0" smtClean="0"/>
          </a:p>
          <a:p>
            <a:r>
              <a:rPr lang="zh-TW" altLang="en-US" dirty="0" smtClean="0"/>
              <a:t>現在，最高</a:t>
            </a:r>
            <a:r>
              <a:rPr lang="en-US" altLang="zh-TW" dirty="0" smtClean="0"/>
              <a:t>346</a:t>
            </a:r>
            <a:r>
              <a:rPr lang="zh-TW" altLang="en-US" dirty="0" smtClean="0"/>
              <a:t>美金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r>
              <a:rPr lang="zh-TW" altLang="en-US" dirty="0" smtClean="0"/>
              <a:t>顆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E10D1-250E-4CE1-BD13-6A9E8297BB8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273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zh-TW" altLang="en-US" dirty="0" smtClean="0"/>
              <a:t>為什麼是</a:t>
            </a:r>
            <a:r>
              <a:rPr lang="en-US" altLang="zh-TW" dirty="0" smtClean="0"/>
              <a:t>bitcoin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pizza day?</a:t>
            </a:r>
            <a:r>
              <a:rPr lang="zh-TW" altLang="en-US" dirty="0" smtClean="0"/>
              <a:t> 第一筆比特幣支付的案例</a:t>
            </a:r>
            <a:endParaRPr lang="en-US" altLang="zh-TW" dirty="0" smtClean="0"/>
          </a:p>
          <a:p>
            <a:pPr marL="171450" indent="-171450">
              <a:buFontTx/>
              <a:buChar char="-"/>
            </a:pPr>
            <a:r>
              <a:rPr lang="zh-TW" altLang="en-US" dirty="0" smtClean="0"/>
              <a:t>花了多少顆買</a:t>
            </a:r>
            <a:r>
              <a:rPr lang="en-US" altLang="zh-TW" dirty="0" smtClean="0"/>
              <a:t>?</a:t>
            </a:r>
            <a:r>
              <a:rPr lang="zh-TW" altLang="en-US" dirty="0" smtClean="0"/>
              <a:t> </a:t>
            </a:r>
            <a:r>
              <a:rPr lang="en-US" altLang="zh-TW" dirty="0" smtClean="0"/>
              <a:t>13000</a:t>
            </a:r>
            <a:r>
              <a:rPr lang="zh-TW" altLang="en-US" dirty="0" smtClean="0"/>
              <a:t>顆</a:t>
            </a:r>
            <a:endParaRPr lang="en-US" altLang="zh-TW" dirty="0" smtClean="0"/>
          </a:p>
          <a:p>
            <a:pPr marL="171450" indent="-171450">
              <a:buFontTx/>
              <a:buChar char="-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E10D1-250E-4CE1-BD13-6A9E8297BB8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005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When?</a:t>
            </a:r>
            <a:r>
              <a:rPr lang="en-US" altLang="zh-TW" baseline="0" dirty="0" smtClean="0"/>
              <a:t>  Where?  Who?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E10D1-250E-4CE1-BD13-6A9E8297BB8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830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你覺得一件商品價格很貴的時候，不妨先想想他的價值！若您覺得有價值，再貴你都會買單，若您覺得沒有價值，你大可不必買單。但你的不買單，也無法否認他本身的價值所帶來的價格。就像你會質疑一輛名車，只是有個車體、四個輪子、一個引擎和一個方向盤，為什麼要賣那麼貴嗎？如果你不會這樣質疑，那麼你就不應該質疑專業的服務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E10D1-250E-4CE1-BD13-6A9E8297BB8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911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日本</a:t>
            </a:r>
            <a:r>
              <a:rPr lang="en-US" altLang="zh-TW" dirty="0" smtClean="0"/>
              <a:t>:https://finance.technews.tw/2017/05/02/bitcoin-ether-popular/</a:t>
            </a:r>
          </a:p>
          <a:p>
            <a:r>
              <a:rPr lang="zh-TW" altLang="en-US" dirty="0" smtClean="0"/>
              <a:t>印度</a:t>
            </a:r>
            <a:r>
              <a:rPr lang="en-US" altLang="zh-TW" dirty="0" smtClean="0"/>
              <a:t>:http://www.finet.hk/Newscenter/news_content/594ae6f4e4b0d1966a294b89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E10D1-250E-4CE1-BD13-6A9E8297BB86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62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t.com/business/bitcoin-russia-use-ban-942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news.com.tw/%E6%97%A5%E6%9C%AC%E4%B9%8B%E5%BE%8C%EF%BC%8C%E6%BE%B3%E6%B4%B2%E4%B9%9F%E5%B0%87%E6%8A%8A%E6%AF%94%E7%89%B9%E5%B9%A3%E6%89%B6%E6%AD%A3%EF%BC%8C7%E6%9C%88%E8%B5%B7%E5%85%8D%E5%BE%B5%E7%A8%85/" TargetMode="External"/><Relationship Id="rId4" Type="http://schemas.openxmlformats.org/officeDocument/2006/relationships/hyperlink" Target="http://chainb.com/?P=Cont&amp;id=4877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ate.bot.com.tw/twd/2014-01-01" TargetMode="Externa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adeblock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時光機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20688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67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583668" y="2967335"/>
            <a:ext cx="597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smtClean="0"/>
              <a:t>25</a:t>
            </a:r>
            <a:r>
              <a:rPr lang="zh-TW" altLang="en-US" sz="5400" dirty="0" smtClean="0"/>
              <a:t>美金 </a:t>
            </a:r>
            <a:r>
              <a:rPr lang="en-US" altLang="zh-TW" sz="5400" dirty="0" smtClean="0"/>
              <a:t>=</a:t>
            </a:r>
            <a:r>
              <a:rPr lang="zh-TW" altLang="en-US" sz="5400" dirty="0" smtClean="0"/>
              <a:t> </a:t>
            </a:r>
            <a:r>
              <a:rPr lang="en-US" altLang="zh-TW" sz="5400" dirty="0" smtClean="0"/>
              <a:t>13000</a:t>
            </a:r>
            <a:r>
              <a:rPr lang="zh-TW" altLang="en-US" sz="5400" dirty="0" smtClean="0"/>
              <a:t>顆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61460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如何獲得比</a:t>
            </a:r>
            <a:r>
              <a:rPr lang="zh-TW" altLang="en-US" dirty="0"/>
              <a:t>特</a:t>
            </a:r>
            <a:r>
              <a:rPr lang="zh-TW" altLang="en-US" dirty="0" smtClean="0"/>
              <a:t>幣</a:t>
            </a:r>
            <a:r>
              <a:rPr lang="en-US" altLang="zh-TW" dirty="0"/>
              <a:t>?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國內交易平台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Maicoin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Bitoex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zh-TW" altLang="en-US" dirty="0" smtClean="0"/>
              <a:t>國外交易所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CEX.IO</a:t>
            </a:r>
            <a:endParaRPr lang="en-US" altLang="zh-TW" dirty="0"/>
          </a:p>
          <a:p>
            <a:pPr lvl="1"/>
            <a:r>
              <a:rPr lang="en-US" altLang="zh-TW" dirty="0" err="1" smtClean="0"/>
              <a:t>Bitfinex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Coinbase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OKCOIN</a:t>
            </a:r>
            <a:endParaRPr lang="en-US" altLang="zh-TW" dirty="0"/>
          </a:p>
          <a:p>
            <a:r>
              <a:rPr lang="zh-TW" altLang="en-US" dirty="0" smtClean="0"/>
              <a:t>挖礦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個人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礦池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260" y="1563270"/>
            <a:ext cx="17049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260" y="2211342"/>
            <a:ext cx="1828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260" y="2823228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696" y="3397949"/>
            <a:ext cx="1670748" cy="240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696" y="3785947"/>
            <a:ext cx="10572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600" y="4155558"/>
            <a:ext cx="11144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972" y="4653136"/>
            <a:ext cx="17335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36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自己的錢，自己賺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TW" altLang="en-US" dirty="0" smtClean="0"/>
              <a:t>成為礦工的一員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59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590550"/>
            <a:ext cx="6362700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群組 6"/>
          <p:cNvGrpSpPr/>
          <p:nvPr/>
        </p:nvGrpSpPr>
        <p:grpSpPr>
          <a:xfrm>
            <a:off x="3542490" y="1916832"/>
            <a:ext cx="2954655" cy="2664296"/>
            <a:chOff x="3542490" y="1916832"/>
            <a:chExt cx="2954655" cy="2664296"/>
          </a:xfrm>
        </p:grpSpPr>
        <p:sp>
          <p:nvSpPr>
            <p:cNvPr id="5" name="文字方塊 4"/>
            <p:cNvSpPr txBox="1"/>
            <p:nvPr/>
          </p:nvSpPr>
          <p:spPr>
            <a:xfrm rot="5400000">
              <a:off x="4152434" y="1999387"/>
              <a:ext cx="173477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9600" dirty="0" smtClean="0">
                  <a:solidFill>
                    <a:srgbClr val="FF0000"/>
                  </a:solidFill>
                </a:rPr>
                <a:t>XD</a:t>
              </a:r>
              <a:endParaRPr lang="zh-TW" altLang="en-US" sz="9600" dirty="0">
                <a:solidFill>
                  <a:srgbClr val="FF0000"/>
                </a:solidFill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3542490" y="3657798"/>
              <a:ext cx="29546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5400" dirty="0">
                  <a:solidFill>
                    <a:srgbClr val="FF0000"/>
                  </a:solidFill>
                </a:rPr>
                <a:t>走</a:t>
              </a:r>
              <a:r>
                <a:rPr lang="zh-TW" altLang="en-US" sz="5400" dirty="0" smtClean="0">
                  <a:solidFill>
                    <a:srgbClr val="FF0000"/>
                  </a:solidFill>
                </a:rPr>
                <a:t>錯棚了</a:t>
              </a:r>
              <a:endParaRPr lang="zh-TW" altLang="en-US" sz="5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827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2" name="Picture 4" descr="「bitcoin pool personal mining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" y="240746"/>
            <a:ext cx="9135440" cy="665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71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沒你想的這麼簡單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TW" altLang="en-US" dirty="0" smtClean="0"/>
              <a:t>人外有人，天外有天。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068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08"/>
            <a:ext cx="9144000" cy="609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6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00808"/>
            <a:ext cx="59817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What the fuck?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161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8640"/>
            <a:ext cx="7620000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7093338" y="6608385"/>
            <a:ext cx="20871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 smtClean="0"/>
              <a:t>參考</a:t>
            </a:r>
            <a:r>
              <a:rPr lang="en-US" altLang="zh-TW" sz="1200" dirty="0" smtClean="0"/>
              <a:t>:https</a:t>
            </a:r>
            <a:r>
              <a:rPr lang="en-US" altLang="zh-TW" sz="1200" dirty="0"/>
              <a:t>://goo.gl/8RTmfD</a:t>
            </a:r>
            <a:endParaRPr lang="zh-TW" altLang="en-US" sz="1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914201"/>
            <a:ext cx="25908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2787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投資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逢低買進，逢高賣出</a:t>
            </a:r>
            <a:endParaRPr lang="en-US" altLang="zh-TW" dirty="0" smtClean="0"/>
          </a:p>
          <a:p>
            <a:r>
              <a:rPr lang="zh-TW" altLang="en-US" dirty="0" smtClean="0"/>
              <a:t>長期持有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波動度大，不建議短進短出</a:t>
            </a:r>
            <a:endParaRPr lang="en-US" altLang="zh-TW" dirty="0" smtClean="0"/>
          </a:p>
          <a:p>
            <a:r>
              <a:rPr lang="zh-TW" altLang="en-US" dirty="0"/>
              <a:t>最重要的</a:t>
            </a:r>
            <a:r>
              <a:rPr lang="zh-TW" altLang="en-US" dirty="0" smtClean="0"/>
              <a:t>還是賺波段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比特幣</a:t>
            </a:r>
            <a:r>
              <a:rPr lang="zh-TW" altLang="en-US" dirty="0" smtClean="0"/>
              <a:t>泡沫</a:t>
            </a:r>
            <a:r>
              <a:rPr lang="zh-TW" altLang="en-US" dirty="0"/>
              <a:t>化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價值由人們決定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價格低，不一定就有價值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794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68" y="2204864"/>
            <a:ext cx="8766720" cy="30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這是一個升值最快的貨幣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5"/>
          <a:stretch/>
        </p:blipFill>
        <p:spPr bwMode="auto">
          <a:xfrm>
            <a:off x="197768" y="2204864"/>
            <a:ext cx="8489032" cy="30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094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講了那麼多，比特幣是甚麼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匿名</a:t>
            </a:r>
            <a:endParaRPr lang="en-US" altLang="zh-TW" dirty="0" smtClean="0"/>
          </a:p>
          <a:p>
            <a:r>
              <a:rPr lang="zh-TW" altLang="en-US" dirty="0" smtClean="0"/>
              <a:t>去中心化</a:t>
            </a:r>
            <a:endParaRPr lang="en-US" altLang="zh-TW" dirty="0" smtClean="0"/>
          </a:p>
          <a:p>
            <a:r>
              <a:rPr lang="zh-TW" altLang="en-US" dirty="0"/>
              <a:t>全世界</a:t>
            </a:r>
            <a:r>
              <a:rPr lang="zh-TW" altLang="en-US" dirty="0" smtClean="0"/>
              <a:t>流通</a:t>
            </a:r>
            <a:endParaRPr lang="en-US" altLang="zh-TW" dirty="0" smtClean="0"/>
          </a:p>
          <a:p>
            <a:r>
              <a:rPr lang="zh-TW" altLang="en-US" dirty="0"/>
              <a:t>低交易</a:t>
            </a:r>
            <a:r>
              <a:rPr lang="zh-TW" altLang="en-US" dirty="0" smtClean="0"/>
              <a:t>費用</a:t>
            </a:r>
            <a:endParaRPr lang="en-US" altLang="zh-TW" dirty="0" smtClean="0"/>
          </a:p>
          <a:p>
            <a:r>
              <a:rPr lang="zh-TW" altLang="en-US" dirty="0"/>
              <a:t>無隱藏成本</a:t>
            </a:r>
          </a:p>
        </p:txBody>
      </p:sp>
    </p:spTree>
    <p:extLst>
      <p:ext uri="{BB962C8B-B14F-4D97-AF65-F5344CB8AC3E}">
        <p14:creationId xmlns:p14="http://schemas.microsoft.com/office/powerpoint/2010/main" val="283785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與傳統貨幣的比較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238512"/>
              </p:ext>
            </p:extLst>
          </p:nvPr>
        </p:nvGraphicFramePr>
        <p:xfrm>
          <a:off x="457200" y="1600200"/>
          <a:ext cx="8229599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存續時間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總量控制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有無擔保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交易媒介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價值標準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價值儲藏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法定貨幣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與國家存續期間相同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發行保證</a:t>
                      </a:r>
                      <a:r>
                        <a:rPr lang="en-US" altLang="zh-TW" dirty="0" smtClean="0"/>
                        <a:t>: </a:t>
                      </a:r>
                      <a:r>
                        <a:rPr lang="zh-TW" altLang="en-US" dirty="0" smtClean="0"/>
                        <a:t>如貴金屬、外匯等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單向流通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虛擬貨幣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天幣、</a:t>
                      </a:r>
                      <a:r>
                        <a:rPr lang="en-US" altLang="zh-TW" dirty="0" smtClean="0"/>
                        <a:t>P</a:t>
                      </a:r>
                      <a:r>
                        <a:rPr lang="zh-TW" altLang="en-US" dirty="0" smtClean="0"/>
                        <a:t>幣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網站或特定服務存續時間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比特幣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網路虛擬世界永久保存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已有許多接受比特幣支付案例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?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23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交易</a:t>
            </a:r>
            <a:r>
              <a:rPr lang="zh-TW" altLang="en-US" dirty="0" smtClean="0"/>
              <a:t>之外的用途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勒贖病毒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WannaCry</a:t>
            </a:r>
            <a:r>
              <a:rPr lang="en-US" altLang="zh-TW" dirty="0" smtClean="0"/>
              <a:t>(</a:t>
            </a:r>
            <a:r>
              <a:rPr lang="zh-TW" altLang="en-US" dirty="0" smtClean="0"/>
              <a:t>想哭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互助會</a:t>
            </a:r>
            <a:r>
              <a:rPr lang="en-US" altLang="zh-TW" dirty="0" smtClean="0"/>
              <a:t>(</a:t>
            </a:r>
            <a:r>
              <a:rPr lang="zh-TW" altLang="en-US" dirty="0" smtClean="0"/>
              <a:t>老鼠會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MMM</a:t>
            </a:r>
          </a:p>
          <a:p>
            <a:r>
              <a:rPr lang="zh-TW" altLang="en-US" dirty="0" smtClean="0"/>
              <a:t>洗錢</a:t>
            </a:r>
            <a:endParaRPr lang="en-US" altLang="zh-TW" dirty="0" smtClean="0"/>
          </a:p>
          <a:p>
            <a:r>
              <a:rPr lang="zh-TW" altLang="en-US" dirty="0"/>
              <a:t>行賄</a:t>
            </a:r>
            <a:r>
              <a:rPr lang="zh-TW" altLang="en-US" dirty="0" smtClean="0"/>
              <a:t>受賄</a:t>
            </a:r>
            <a:endParaRPr lang="en-US" altLang="zh-TW" dirty="0" smtClean="0"/>
          </a:p>
          <a:p>
            <a:r>
              <a:rPr lang="zh-TW" altLang="en-US" dirty="0"/>
              <a:t>轉移資產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415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合法性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日本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2017</a:t>
            </a:r>
            <a:r>
              <a:rPr lang="zh-TW" altLang="en-US" dirty="0" smtClean="0"/>
              <a:t>年</a:t>
            </a:r>
            <a:r>
              <a:rPr lang="en-US" altLang="zh-TW" dirty="0" smtClean="0"/>
              <a:t>4</a:t>
            </a:r>
            <a:r>
              <a:rPr lang="zh-TW" altLang="en-US" dirty="0" smtClean="0"/>
              <a:t>月，新版支付服務法承認虛擬貨幣的合法支付地位。</a:t>
            </a:r>
            <a:endParaRPr lang="en-US" altLang="zh-TW" dirty="0" smtClean="0"/>
          </a:p>
          <a:p>
            <a:r>
              <a:rPr lang="zh-TW" altLang="en-US" dirty="0" smtClean="0"/>
              <a:t>中國</a:t>
            </a:r>
            <a:r>
              <a:rPr lang="en-US" altLang="zh-TW" dirty="0" smtClean="0"/>
              <a:t>:</a:t>
            </a:r>
            <a:r>
              <a:rPr lang="zh-TW" altLang="en-US" dirty="0" smtClean="0"/>
              <a:t> 對比特幣進行監管機制。</a:t>
            </a:r>
            <a:endParaRPr lang="en-US" altLang="zh-TW" dirty="0" smtClean="0"/>
          </a:p>
          <a:p>
            <a:r>
              <a:rPr lang="zh-TW" altLang="en-US" dirty="0" smtClean="0"/>
              <a:t>美國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英國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德國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2013</a:t>
            </a:r>
            <a:r>
              <a:rPr lang="zh-TW" altLang="en-US" dirty="0" smtClean="0"/>
              <a:t>年</a:t>
            </a:r>
            <a:r>
              <a:rPr lang="en-US" altLang="zh-TW" dirty="0" smtClean="0"/>
              <a:t>8</a:t>
            </a:r>
            <a:r>
              <a:rPr lang="zh-TW" altLang="en-US" dirty="0" smtClean="0"/>
              <a:t>月，政府認可比特幣的法律和稅收地位。</a:t>
            </a:r>
            <a:endParaRPr lang="en-US" altLang="zh-TW" dirty="0" smtClean="0"/>
          </a:p>
          <a:p>
            <a:r>
              <a:rPr lang="zh-TW" altLang="en-US" dirty="0" smtClean="0">
                <a:hlinkClick r:id="rId3"/>
              </a:rPr>
              <a:t>俄羅斯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2</a:t>
            </a:r>
            <a:r>
              <a:rPr lang="zh-TW" altLang="en-US" dirty="0" smtClean="0"/>
              <a:t>月，政府宣布禁止比特幣。</a:t>
            </a:r>
            <a:endParaRPr lang="en-US" altLang="zh-TW" dirty="0" smtClean="0"/>
          </a:p>
          <a:p>
            <a:r>
              <a:rPr lang="zh-TW" altLang="en-US" dirty="0" smtClean="0">
                <a:hlinkClick r:id="rId4"/>
              </a:rPr>
              <a:t>印度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2017</a:t>
            </a:r>
            <a:r>
              <a:rPr lang="zh-TW" altLang="en-US" dirty="0" smtClean="0"/>
              <a:t>年</a:t>
            </a:r>
            <a:r>
              <a:rPr lang="en-US" altLang="zh-TW" dirty="0" smtClean="0"/>
              <a:t>4</a:t>
            </a:r>
            <a:r>
              <a:rPr lang="zh-TW" altLang="en-US" dirty="0" smtClean="0"/>
              <a:t>月，政府委員決定監管比特幣市場。</a:t>
            </a:r>
            <a:endParaRPr lang="en-US" altLang="zh-TW" dirty="0" smtClean="0"/>
          </a:p>
          <a:p>
            <a:r>
              <a:rPr lang="zh-TW" altLang="en-US" dirty="0" smtClean="0">
                <a:hlinkClick r:id="rId5"/>
              </a:rPr>
              <a:t>澳洲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2017</a:t>
            </a:r>
            <a:r>
              <a:rPr lang="zh-TW" altLang="en-US" dirty="0" smtClean="0"/>
              <a:t>年</a:t>
            </a:r>
            <a:r>
              <a:rPr lang="en-US" altLang="zh-TW" dirty="0" smtClean="0"/>
              <a:t>7</a:t>
            </a:r>
            <a:r>
              <a:rPr lang="zh-TW" altLang="en-US" dirty="0"/>
              <a:t>月</a:t>
            </a:r>
            <a:r>
              <a:rPr lang="en-US" altLang="zh-TW" dirty="0"/>
              <a:t>1</a:t>
            </a:r>
            <a:r>
              <a:rPr lang="zh-TW" altLang="en-US" dirty="0"/>
              <a:t>日起</a:t>
            </a:r>
            <a:r>
              <a:rPr lang="zh-TW" altLang="en-US" dirty="0" smtClean="0"/>
              <a:t>，視</a:t>
            </a:r>
            <a:r>
              <a:rPr lang="zh-TW" altLang="en-US" dirty="0"/>
              <a:t>比特幣為貨幣之一，並且免除商品與服務稅（</a:t>
            </a:r>
            <a:r>
              <a:rPr lang="en-US" altLang="zh-TW" dirty="0"/>
              <a:t>GST</a:t>
            </a:r>
            <a:r>
              <a:rPr lang="zh-TW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6991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日本</a:t>
            </a:r>
            <a:r>
              <a:rPr lang="zh-TW" altLang="en-US" dirty="0"/>
              <a:t>比特幣交易所</a:t>
            </a:r>
            <a:r>
              <a:rPr lang="en-US" altLang="zh-TW" dirty="0" err="1"/>
              <a:t>Bitpoint</a:t>
            </a:r>
            <a:r>
              <a:rPr lang="zh-TW" altLang="en-US" dirty="0"/>
              <a:t>本週三宣佈，與支付服務的供應商</a:t>
            </a:r>
            <a:r>
              <a:rPr lang="en-US" altLang="zh-TW" dirty="0"/>
              <a:t>Nippon Pay</a:t>
            </a:r>
            <a:r>
              <a:rPr lang="zh-TW" altLang="en-US" dirty="0"/>
              <a:t>合作，為中國三大流行支付服務提供加密貨幣支付選項。有了這次合作之後，微信、支付寶和銀聯都能在這個新平臺上開放比特幣和以太幣（</a:t>
            </a:r>
            <a:r>
              <a:rPr lang="en-US" altLang="zh-TW" dirty="0"/>
              <a:t>ETH</a:t>
            </a:r>
            <a:r>
              <a:rPr lang="zh-TW" altLang="en-US" dirty="0"/>
              <a:t>）支付選項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079652" y="6581001"/>
            <a:ext cx="20643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 smtClean="0"/>
              <a:t>參考</a:t>
            </a:r>
            <a:r>
              <a:rPr lang="en-US" altLang="zh-TW" sz="1200" dirty="0" smtClean="0"/>
              <a:t>:https</a:t>
            </a:r>
            <a:r>
              <a:rPr lang="en-US" altLang="zh-TW" sz="1200" dirty="0"/>
              <a:t>://goo.gl/SevQaC</a:t>
            </a:r>
            <a:endParaRPr lang="zh-TW" altLang="en-US" sz="12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262" y="3429000"/>
            <a:ext cx="60960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50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實現財務自由有時候也很簡單，比如說用 </a:t>
            </a:r>
            <a:r>
              <a:rPr lang="en-US" altLang="zh-TW" dirty="0"/>
              <a:t>3000 </a:t>
            </a:r>
            <a:r>
              <a:rPr lang="zh-TW" altLang="en-US" dirty="0"/>
              <a:t>美元買下 </a:t>
            </a:r>
            <a:r>
              <a:rPr lang="en-US" altLang="zh-TW" dirty="0"/>
              <a:t>20000 </a:t>
            </a:r>
            <a:r>
              <a:rPr lang="zh-TW" altLang="en-US" dirty="0"/>
              <a:t>比特幣。現在這位「史密斯」先生早已辭掉了矽谷的工作，開始長達 </a:t>
            </a:r>
            <a:r>
              <a:rPr lang="en-US" altLang="zh-TW" dirty="0"/>
              <a:t>4 </a:t>
            </a:r>
            <a:r>
              <a:rPr lang="zh-TW" altLang="en-US" dirty="0"/>
              <a:t>年的環遊世界。這是他的故事。</a:t>
            </a:r>
          </a:p>
        </p:txBody>
      </p:sp>
      <p:sp>
        <p:nvSpPr>
          <p:cNvPr id="4" name="矩形 3"/>
          <p:cNvSpPr/>
          <p:nvPr/>
        </p:nvSpPr>
        <p:spPr>
          <a:xfrm>
            <a:off x="4572000" y="658100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zh-TW" altLang="en-US" sz="1200" dirty="0" smtClean="0"/>
              <a:t>參考</a:t>
            </a:r>
            <a:r>
              <a:rPr lang="en-US" altLang="zh-TW" sz="1200" dirty="0" smtClean="0"/>
              <a:t>: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https</a:t>
            </a:r>
            <a:r>
              <a:rPr lang="en-US" altLang="zh-TW" sz="1200" dirty="0"/>
              <a:t>://goo.gl/RmPwEM</a:t>
            </a:r>
            <a:endParaRPr lang="zh-TW" altLang="en-US" sz="1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14"/>
          <a:stretch/>
        </p:blipFill>
        <p:spPr bwMode="auto">
          <a:xfrm>
            <a:off x="1331640" y="2348880"/>
            <a:ext cx="6048672" cy="3175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405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商周財富網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</a:t>
            </a:r>
            <a:r>
              <a:rPr lang="zh-TW" altLang="en-US" dirty="0"/>
              <a:t>月漲</a:t>
            </a:r>
            <a:r>
              <a:rPr lang="en-US" altLang="zh-TW" dirty="0"/>
              <a:t>300%</a:t>
            </a:r>
            <a:r>
              <a:rPr lang="zh-TW" altLang="en-US" dirty="0"/>
              <a:t>又暴跌！買比特幣要當成「買●●」，挪</a:t>
            </a:r>
            <a:r>
              <a:rPr lang="en-US" altLang="zh-TW" dirty="0"/>
              <a:t>0.5%</a:t>
            </a:r>
            <a:r>
              <a:rPr lang="zh-TW" altLang="en-US" dirty="0"/>
              <a:t>資金投資就好</a:t>
            </a:r>
          </a:p>
        </p:txBody>
      </p:sp>
      <p:sp>
        <p:nvSpPr>
          <p:cNvPr id="4" name="矩形 3"/>
          <p:cNvSpPr/>
          <p:nvPr/>
        </p:nvSpPr>
        <p:spPr>
          <a:xfrm>
            <a:off x="7156918" y="6581000"/>
            <a:ext cx="20896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 smtClean="0"/>
              <a:t>參考</a:t>
            </a:r>
            <a:r>
              <a:rPr lang="en-US" altLang="zh-TW" sz="1200" dirty="0" smtClean="0"/>
              <a:t>:</a:t>
            </a:r>
            <a:r>
              <a:rPr lang="en-US" altLang="zh-TW" sz="1200" dirty="0"/>
              <a:t>https://goo.gl/2M4GuL</a:t>
            </a:r>
            <a:endParaRPr lang="zh-TW" altLang="en-US" sz="1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7"/>
            <a:ext cx="593407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83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/>
          <p:cNvGraphicFramePr/>
          <p:nvPr>
            <p:extLst>
              <p:ext uri="{D42A27DB-BD31-4B8C-83A1-F6EECF244321}">
                <p14:modId xmlns:p14="http://schemas.microsoft.com/office/powerpoint/2010/main" val="244891381"/>
              </p:ext>
            </p:extLst>
          </p:nvPr>
        </p:nvGraphicFramePr>
        <p:xfrm>
          <a:off x="971600" y="1196752"/>
          <a:ext cx="7128792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089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「投資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38100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小資族投資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>
          <a:xfrm>
            <a:off x="4788024" y="1916833"/>
            <a:ext cx="3898776" cy="291465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投資管道</a:t>
            </a:r>
            <a:endParaRPr lang="en-US" altLang="zh-TW" dirty="0" smtClean="0"/>
          </a:p>
          <a:p>
            <a:pPr lvl="1"/>
            <a:r>
              <a:rPr lang="zh-TW" altLang="en-US" dirty="0"/>
              <a:t>定</a:t>
            </a:r>
            <a:r>
              <a:rPr lang="zh-TW" altLang="en-US" dirty="0" smtClean="0"/>
              <a:t>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期貨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股票</a:t>
            </a:r>
            <a:endParaRPr lang="en-US" altLang="zh-TW" dirty="0" smtClean="0"/>
          </a:p>
          <a:p>
            <a:pPr lvl="1"/>
            <a:r>
              <a:rPr lang="zh-TW" altLang="en-US" dirty="0"/>
              <a:t>比特幣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0900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zh-TW" sz="13800" dirty="0" smtClean="0"/>
              <a:t>3000</a:t>
            </a:r>
            <a:r>
              <a:rPr lang="zh-TW" altLang="en-US" sz="13800" dirty="0" smtClean="0"/>
              <a:t>美金</a:t>
            </a:r>
            <a:endParaRPr lang="zh-TW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365420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相關圖片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21" b="23221"/>
          <a:stretch/>
        </p:blipFill>
        <p:spPr bwMode="auto">
          <a:xfrm>
            <a:off x="612576" y="1979816"/>
            <a:ext cx="3023320" cy="8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「台灣銀行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979817"/>
            <a:ext cx="3267075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「BENZ E250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8" descr="「BENZ E250」的圖片搜尋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AutoShape 10" descr="「BENZ E250」的圖片搜尋結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" name="AutoShape 12" descr="https://res.cloudinary.com/carsguide/image/upload/f_auto,fl_lossy,q_auto,t_default/v1/editorial/dp/images/uploads/mercedes-benz-E250-CGI-Coupe-w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5136" name="Picture 16" descr="「ubike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383" y="3071242"/>
            <a:ext cx="3391049" cy="216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獲利檢視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307975" y="3071242"/>
            <a:ext cx="3471937" cy="2600647"/>
            <a:chOff x="307975" y="3071242"/>
            <a:chExt cx="3471937" cy="2600647"/>
          </a:xfrm>
        </p:grpSpPr>
        <p:pic>
          <p:nvPicPr>
            <p:cNvPr id="5134" name="Picture 14" descr="「BENZ E250」的圖片搜尋結果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375" y="3071242"/>
              <a:ext cx="3247529" cy="2165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文字方塊 10"/>
            <p:cNvSpPr txBox="1"/>
            <p:nvPr/>
          </p:nvSpPr>
          <p:spPr>
            <a:xfrm>
              <a:off x="307975" y="5302557"/>
              <a:ext cx="3471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BENZ e250</a:t>
              </a:r>
              <a:r>
                <a:rPr lang="zh-TW" altLang="en-US" dirty="0" smtClean="0"/>
                <a:t>價值</a:t>
              </a:r>
              <a:r>
                <a:rPr lang="en-US" altLang="zh-TW" dirty="0" smtClean="0"/>
                <a:t>300</a:t>
              </a:r>
              <a:r>
                <a:rPr lang="zh-TW" altLang="en-US" dirty="0" smtClean="0"/>
                <a:t>萬元新台幣</a:t>
              </a:r>
              <a:endParaRPr lang="zh-TW" altLang="en-US" dirty="0"/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5069383" y="5302557"/>
            <a:ext cx="339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Ubike</a:t>
            </a:r>
            <a:r>
              <a:rPr lang="zh-TW" altLang="en-US" dirty="0" smtClean="0"/>
              <a:t>價值</a:t>
            </a:r>
            <a:r>
              <a:rPr lang="en-US" altLang="zh-TW" dirty="0"/>
              <a:t>1</a:t>
            </a:r>
            <a:r>
              <a:rPr lang="zh-TW" altLang="en-US" dirty="0" smtClean="0"/>
              <a:t>萬元新台幣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497122" y="6599862"/>
            <a:ext cx="264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此為扣除成本後所能購買之商品標的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656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00808"/>
            <a:ext cx="59817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What the fuck?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481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Bitcoin </a:t>
            </a:r>
            <a:r>
              <a:rPr lang="zh-TW" altLang="en-US" dirty="0"/>
              <a:t>與定存獲利</a:t>
            </a:r>
            <a:r>
              <a:rPr lang="zh-TW" altLang="en-US" dirty="0" smtClean="0"/>
              <a:t>比較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654858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矩形 5"/>
          <p:cNvSpPr/>
          <p:nvPr/>
        </p:nvSpPr>
        <p:spPr>
          <a:xfrm>
            <a:off x="5257091" y="6396335"/>
            <a:ext cx="3878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 smtClean="0"/>
              <a:t>台幣定存利率</a:t>
            </a:r>
            <a:r>
              <a:rPr lang="en-US" altLang="zh-TW" sz="1200" dirty="0" smtClean="0"/>
              <a:t>:</a:t>
            </a:r>
            <a:r>
              <a:rPr lang="zh-TW" altLang="en-US" sz="1200" dirty="0" smtClean="0"/>
              <a:t> </a:t>
            </a:r>
            <a:r>
              <a:rPr lang="en-US" altLang="zh-TW" sz="1200" dirty="0" smtClean="0">
                <a:hlinkClick r:id="rId3"/>
              </a:rPr>
              <a:t>http</a:t>
            </a:r>
            <a:r>
              <a:rPr lang="en-US" altLang="zh-TW" sz="1200" dirty="0">
                <a:hlinkClick r:id="rId3"/>
              </a:rPr>
              <a:t>://</a:t>
            </a:r>
            <a:r>
              <a:rPr lang="en-US" altLang="zh-TW" sz="1200" dirty="0" smtClean="0">
                <a:hlinkClick r:id="rId3"/>
              </a:rPr>
              <a:t>rate.bot.com.tw/twd/2014-01-01</a:t>
            </a:r>
            <a:endParaRPr lang="en-US" altLang="zh-TW" sz="1200" dirty="0" smtClean="0"/>
          </a:p>
          <a:p>
            <a:r>
              <a:rPr lang="zh-TW" altLang="en-US" sz="1200" dirty="0" smtClean="0"/>
              <a:t>比特幣牌價參考</a:t>
            </a:r>
            <a:r>
              <a:rPr lang="en-US" altLang="zh-TW" sz="1200" dirty="0" smtClean="0"/>
              <a:t>:</a:t>
            </a:r>
            <a:r>
              <a:rPr lang="zh-TW" altLang="en-US" sz="1200" dirty="0" smtClean="0"/>
              <a:t> </a:t>
            </a:r>
            <a:r>
              <a:rPr lang="en-US" altLang="zh-TW" sz="1200" dirty="0">
                <a:hlinkClick r:id="rId4"/>
              </a:rPr>
              <a:t>https://tradeblock.com</a:t>
            </a:r>
            <a:r>
              <a:rPr lang="en-US" altLang="zh-TW" sz="1200" dirty="0" smtClean="0">
                <a:hlinkClick r:id="rId4"/>
              </a:rPr>
              <a:t>/</a:t>
            </a:r>
            <a:endParaRPr lang="en-US" altLang="zh-TW" sz="1200" dirty="0" smtClean="0"/>
          </a:p>
        </p:txBody>
      </p:sp>
    </p:spTree>
    <p:extLst>
      <p:ext uri="{BB962C8B-B14F-4D97-AF65-F5344CB8AC3E}">
        <p14:creationId xmlns:p14="http://schemas.microsoft.com/office/powerpoint/2010/main" val="183787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2010/3/22</a:t>
            </a:r>
            <a:r>
              <a:rPr lang="zh-TW" altLang="en-US" dirty="0"/>
              <a:t>，</a:t>
            </a:r>
            <a:r>
              <a:rPr lang="en-US" altLang="zh-TW" dirty="0" smtClean="0"/>
              <a:t>Bitcoin Pizza Day</a:t>
            </a:r>
            <a:endParaRPr lang="zh-TW" altLang="en-US" dirty="0"/>
          </a:p>
        </p:txBody>
      </p:sp>
      <p:pic>
        <p:nvPicPr>
          <p:cNvPr id="3080" name="Picture 8" descr="「比特幣 披薩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396" y="2348880"/>
            <a:ext cx="3156758" cy="308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199943" y="3351659"/>
            <a:ext cx="7441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/>
              <a:t>=</a:t>
            </a:r>
            <a:endParaRPr lang="zh-TW" altLang="en-US" sz="6000" dirty="0"/>
          </a:p>
        </p:txBody>
      </p:sp>
      <p:pic>
        <p:nvPicPr>
          <p:cNvPr id="3082" name="Picture 10" descr="「比特幣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569770"/>
            <a:ext cx="2579440" cy="257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1331640" y="5529426"/>
            <a:ext cx="1771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25</a:t>
            </a:r>
            <a:r>
              <a:rPr lang="zh-TW" altLang="en-US" sz="4000" dirty="0" smtClean="0"/>
              <a:t>美金</a:t>
            </a:r>
            <a:endParaRPr lang="zh-TW" altLang="en-US" sz="4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839996" y="5529426"/>
            <a:ext cx="2760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_</a:t>
            </a:r>
            <a:r>
              <a:rPr lang="zh-TW" altLang="en-US" sz="4000" dirty="0" smtClean="0"/>
              <a:t>顆比特幣</a:t>
            </a:r>
            <a:r>
              <a:rPr lang="en-US" altLang="zh-TW" sz="4000" dirty="0" smtClean="0"/>
              <a:t>?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0719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-0.22014 -0.0046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07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port">
      <a:majorFont>
        <a:latin typeface="Tahoma"/>
        <a:ea typeface="微軟正黑體"/>
        <a:cs typeface=""/>
      </a:majorFont>
      <a:minorFont>
        <a:latin typeface="Tahom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394</TotalTime>
  <Words>847</Words>
  <Application>Microsoft Office PowerPoint</Application>
  <PresentationFormat>如螢幕大小 (4:3)</PresentationFormat>
  <Paragraphs>137</Paragraphs>
  <Slides>26</Slides>
  <Notes>6</Notes>
  <HiddenSlides>2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7" baseType="lpstr">
      <vt:lpstr>Office 佈景主題</vt:lpstr>
      <vt:lpstr>PowerPoint 簡報</vt:lpstr>
      <vt:lpstr>這是一個升值最快的貨幣?</vt:lpstr>
      <vt:lpstr>PowerPoint 簡報</vt:lpstr>
      <vt:lpstr>小資族投資</vt:lpstr>
      <vt:lpstr>PowerPoint 簡報</vt:lpstr>
      <vt:lpstr>獲利檢視…</vt:lpstr>
      <vt:lpstr>What the fuck?</vt:lpstr>
      <vt:lpstr>Bitcoin 與定存獲利比較</vt:lpstr>
      <vt:lpstr>2010/3/22，Bitcoin Pizza Day</vt:lpstr>
      <vt:lpstr>PowerPoint 簡報</vt:lpstr>
      <vt:lpstr>如何獲得比特幣? </vt:lpstr>
      <vt:lpstr>自己的錢，自己賺</vt:lpstr>
      <vt:lpstr>PowerPoint 簡報</vt:lpstr>
      <vt:lpstr>PowerPoint 簡報</vt:lpstr>
      <vt:lpstr>沒你想的這麼簡單</vt:lpstr>
      <vt:lpstr>PowerPoint 簡報</vt:lpstr>
      <vt:lpstr>What the fuck?</vt:lpstr>
      <vt:lpstr>PowerPoint 簡報</vt:lpstr>
      <vt:lpstr>投資</vt:lpstr>
      <vt:lpstr>講了那麼多，比特幣是甚麼</vt:lpstr>
      <vt:lpstr>與傳統貨幣的比較</vt:lpstr>
      <vt:lpstr>交易之外的用途</vt:lpstr>
      <vt:lpstr>合法性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謝宏濤</dc:creator>
  <cp:lastModifiedBy>bailantaotao</cp:lastModifiedBy>
  <cp:revision>102</cp:revision>
  <dcterms:created xsi:type="dcterms:W3CDTF">2017-06-28T15:05:35Z</dcterms:created>
  <dcterms:modified xsi:type="dcterms:W3CDTF">2017-07-24T01:08:41Z</dcterms:modified>
</cp:coreProperties>
</file>