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Helvetica Neue"/>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17b5415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17b5415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solidFill>
                  <a:srgbClr val="434343"/>
                </a:solidFill>
                <a:latin typeface="Helvetica Neue"/>
                <a:ea typeface="Helvetica Neue"/>
                <a:cs typeface="Helvetica Neue"/>
                <a:sym typeface="Helvetica Neue"/>
              </a:rPr>
              <a:t>No, most accidents off all types occur during the day double the amount of accidents when there is no light at all which follows in number.</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d17b5415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17b5415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most accidents of all types occur when weather conditions are fine. Perhaps drivers are less cautious. This could also be due there being more days of year with mild weather conditions.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17b5415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17b5415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Observations: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Data here is giving very unintuitive results: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A)Driving in dry weather is  far more dangerous than “wet or damp”.</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B)Frost and ice is pretty common in winter but only accounts for 10 fatalities  as opposed to 892 fatalities for dry conditions.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C)Snow is not that common in London so data there is unsurprising.</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800">
              <a:solidFill>
                <a:schemeClr val="dk2"/>
              </a:solidFill>
            </a:endParaRPr>
          </a:p>
          <a:p>
            <a:pPr indent="0" lvl="0" marL="0" rtl="0" algn="l">
              <a:spcBef>
                <a:spcPts val="0"/>
              </a:spcBef>
              <a:spcAft>
                <a:spcPts val="0"/>
              </a:spcAft>
              <a:buClr>
                <a:schemeClr val="dk2"/>
              </a:buClr>
              <a:buSzPts val="1100"/>
              <a:buFont typeface="Arial"/>
              <a:buNone/>
            </a:pPr>
            <a:r>
              <a:t/>
            </a:r>
            <a:endParaRPr sz="1400">
              <a:solidFill>
                <a:srgbClr val="434343"/>
              </a:solidFill>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d17b5415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d17b5415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d17b5415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17b5415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Observations: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A)Give Way/Uncontrolled is the most dangerous Traffic control method with the highest number of all levels of accidents.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B)Traffic signals are surprisingly higher (by 2 orders of magnitude )than Stop Signs.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C)Stop signs and a traffic control person are both highly effective at preventing fatal accidents (&lt;10) each over 5 years of data. </a:t>
            </a:r>
            <a:endParaRPr sz="1200">
              <a:solidFill>
                <a:schemeClr val="dk2"/>
              </a:solidFill>
            </a:endParaRPr>
          </a:p>
          <a:p>
            <a:pPr indent="0" lvl="0" marL="0" rtl="0" algn="l">
              <a:spcBef>
                <a:spcPts val="0"/>
              </a:spcBef>
              <a:spcAft>
                <a:spcPts val="300"/>
              </a:spcAft>
              <a:buClr>
                <a:schemeClr val="dk2"/>
              </a:buClr>
              <a:buSzPts val="1100"/>
              <a:buFont typeface="Arial"/>
              <a:buNone/>
            </a:pPr>
            <a:r>
              <a:t/>
            </a:r>
            <a:endParaRPr sz="1400">
              <a:solidFill>
                <a:srgbClr val="434343"/>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d17b5415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d17b5415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Observations:</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A)Speed Limit of 30mph accounts for the greatest chuck of accidents by far.</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A possible reason may be people driving at speeds greater than posted speed limit.</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B)10 and 15 mph limits are normally in residential areas and it would seem that people take that more seriously than the 30mph limit.</a:t>
            </a:r>
            <a:endParaRPr sz="1200">
              <a:solidFill>
                <a:schemeClr val="dk2"/>
              </a:solidFill>
            </a:endParaRPr>
          </a:p>
          <a:p>
            <a:pPr indent="0" lvl="0" marL="0" rtl="0" algn="l">
              <a:spcBef>
                <a:spcPts val="0"/>
              </a:spcBef>
              <a:spcAft>
                <a:spcPts val="300"/>
              </a:spcAft>
              <a:buClr>
                <a:schemeClr val="dk2"/>
              </a:buClr>
              <a:buSzPts val="1100"/>
              <a:buFont typeface="Arial"/>
              <a:buNone/>
            </a:pPr>
            <a:r>
              <a:t/>
            </a:r>
            <a:endParaRPr sz="1200">
              <a:solidFill>
                <a:srgbClr val="434343"/>
              </a:solidFill>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14a86d4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14a86d4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use severity of accident as the weight for our heat map</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214a86d4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214a86d4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d17b541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17b541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214a86d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214a86d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d17b5415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d17b5415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d17b5415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d17b5415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information is puzzling and it is difficult to draw a conclusion. What I know of traffic patterns in the U.S. lead me to believe that the accident peak between 4-8 pm is due to folks leaving work but there isn’t a peak during the morning commute.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overwhelming majority are minor accidents.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d17b5415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17b5415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 accidents are by far the lowest type of accident also peaking between 4-8pm.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17b5415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17b5415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Helvetica Neue"/>
                <a:ea typeface="Helvetica Neue"/>
                <a:cs typeface="Helvetica Neue"/>
                <a:sym typeface="Helvetica Neue"/>
              </a:rPr>
              <a:t>Most accidents take place during weekdays, peaking on Friday. This could be explained by more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17b5415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17b5415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d17b5415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d17b5415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17b5415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17b5415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F4F81A">
            <a:alpha val="63830"/>
          </a:srgbClr>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rgbClr val="ADD8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49" name="Google Shape;49;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rgbClr val="DFF816"/>
                </a:highlight>
              </a:defRPr>
            </a:lvl1pPr>
            <a:lvl2pPr indent="-317500" lvl="1" marL="914400" algn="ctr">
              <a:spcBef>
                <a:spcPts val="1600"/>
              </a:spcBef>
              <a:spcAft>
                <a:spcPts val="0"/>
              </a:spcAft>
              <a:buSzPts val="1400"/>
              <a:buChar char="○"/>
              <a:defRPr>
                <a:highlight>
                  <a:srgbClr val="DFF816"/>
                </a:highlight>
              </a:defRPr>
            </a:lvl2pPr>
            <a:lvl3pPr indent="-317500" lvl="2" marL="1371600" algn="ctr">
              <a:spcBef>
                <a:spcPts val="1600"/>
              </a:spcBef>
              <a:spcAft>
                <a:spcPts val="0"/>
              </a:spcAft>
              <a:buSzPts val="1400"/>
              <a:buChar char="■"/>
              <a:defRPr>
                <a:highlight>
                  <a:srgbClr val="DFF816"/>
                </a:highlight>
              </a:defRPr>
            </a:lvl3pPr>
            <a:lvl4pPr indent="-317500" lvl="3" marL="1828800" algn="ctr">
              <a:spcBef>
                <a:spcPts val="1600"/>
              </a:spcBef>
              <a:spcAft>
                <a:spcPts val="0"/>
              </a:spcAft>
              <a:buSzPts val="1400"/>
              <a:buChar char="●"/>
              <a:defRPr>
                <a:highlight>
                  <a:srgbClr val="DFF816"/>
                </a:highlight>
              </a:defRPr>
            </a:lvl4pPr>
            <a:lvl5pPr indent="-317500" lvl="4" marL="2286000" algn="ctr">
              <a:spcBef>
                <a:spcPts val="1600"/>
              </a:spcBef>
              <a:spcAft>
                <a:spcPts val="0"/>
              </a:spcAft>
              <a:buSzPts val="1400"/>
              <a:buChar char="○"/>
              <a:defRPr>
                <a:highlight>
                  <a:srgbClr val="DFF816"/>
                </a:highlight>
              </a:defRPr>
            </a:lvl5pPr>
            <a:lvl6pPr indent="-317500" lvl="5" marL="2743200" algn="ctr">
              <a:spcBef>
                <a:spcPts val="1600"/>
              </a:spcBef>
              <a:spcAft>
                <a:spcPts val="0"/>
              </a:spcAft>
              <a:buSzPts val="1400"/>
              <a:buChar char="■"/>
              <a:defRPr>
                <a:highlight>
                  <a:srgbClr val="DFF816"/>
                </a:highlight>
              </a:defRPr>
            </a:lvl6pPr>
            <a:lvl7pPr indent="-317500" lvl="6" marL="3200400" algn="ctr">
              <a:spcBef>
                <a:spcPts val="1600"/>
              </a:spcBef>
              <a:spcAft>
                <a:spcPts val="0"/>
              </a:spcAft>
              <a:buSzPts val="1400"/>
              <a:buChar char="●"/>
              <a:defRPr>
                <a:highlight>
                  <a:srgbClr val="DFF816"/>
                </a:highlight>
              </a:defRPr>
            </a:lvl7pPr>
            <a:lvl8pPr indent="-317500" lvl="7" marL="3657600" algn="ctr">
              <a:spcBef>
                <a:spcPts val="1600"/>
              </a:spcBef>
              <a:spcAft>
                <a:spcPts val="0"/>
              </a:spcAft>
              <a:buSzPts val="1400"/>
              <a:buChar char="○"/>
              <a:defRPr>
                <a:highlight>
                  <a:srgbClr val="DFF816"/>
                </a:highlight>
              </a:defRPr>
            </a:lvl8pPr>
            <a:lvl9pPr indent="-317500" lvl="8" marL="4114800" algn="ctr">
              <a:spcBef>
                <a:spcPts val="1600"/>
              </a:spcBef>
              <a:spcAft>
                <a:spcPts val="1600"/>
              </a:spcAft>
              <a:buSzPts val="1400"/>
              <a:buChar char="■"/>
              <a:defRPr>
                <a:highlight>
                  <a:srgbClr val="DFF816"/>
                </a:highlight>
              </a:defRPr>
            </a:lvl9pPr>
          </a:lstStyle>
          <a:p/>
        </p:txBody>
      </p:sp>
      <p:sp>
        <p:nvSpPr>
          <p:cNvPr id="50" name="Google Shape;50;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ADD8E6"/>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solidFill>
            <a:srgbClr val="DFF816">
              <a:alpha val="63830"/>
            </a:srgbClr>
          </a:solidFill>
          <a:ln cap="flat" cmpd="sng" w="28575">
            <a:solidFill>
              <a:srgbClr val="000000"/>
            </a:solidFill>
            <a:prstDash val="dashDot"/>
            <a:round/>
            <a:headEnd len="sm" w="sm" type="none"/>
            <a:tailEnd len="sm" w="sm" type="none"/>
          </a:ln>
        </p:spPr>
        <p:txBody>
          <a:bodyPr anchorCtr="0" anchor="t" bIns="91425" lIns="91425" spcFirstLastPara="1" rIns="91425" wrap="square" tIns="91425"/>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highlight>
                  <a:srgbClr val="DFF816"/>
                </a:high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highlight>
                  <a:srgbClr val="DFF816"/>
                </a:high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highlight>
                  <a:srgbClr val="DFF816"/>
                </a:highlight>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666666"/>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54175" y="1678650"/>
            <a:ext cx="4045200" cy="1786200"/>
          </a:xfrm>
          <a:prstGeom prst="rect">
            <a:avLst/>
          </a:prstGeom>
          <a:solidFill>
            <a:srgbClr val="ADD8E6"/>
          </a:solidFill>
          <a:ln cap="flat" cmpd="sng" w="28575">
            <a:solidFill>
              <a:srgbClr val="000000"/>
            </a:solidFill>
            <a:prstDash val="dashDot"/>
            <a:round/>
            <a:headEnd len="sm" w="sm" type="none"/>
            <a:tailEnd len="sm" w="sm" type="none"/>
          </a:ln>
        </p:spPr>
        <p:txBody>
          <a:bodyPr anchorCtr="0" anchor="ctr"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rgbClr val="DFF816"/>
                </a:highlight>
              </a:defRPr>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Vehicle </a:t>
            </a:r>
            <a:r>
              <a:rPr lang="en" sz="5500"/>
              <a:t>Accident Trends</a:t>
            </a:r>
            <a:endParaRPr sz="5500"/>
          </a:p>
          <a:p>
            <a:pPr indent="0" lvl="0" marL="0" rtl="0" algn="ctr">
              <a:spcBef>
                <a:spcPts val="0"/>
              </a:spcBef>
              <a:spcAft>
                <a:spcPts val="0"/>
              </a:spcAft>
              <a:buNone/>
            </a:pPr>
            <a:r>
              <a:rPr lang="en" sz="5500"/>
              <a:t>in London</a:t>
            </a:r>
            <a:endParaRPr sz="3000"/>
          </a:p>
        </p:txBody>
      </p:sp>
      <p:sp>
        <p:nvSpPr>
          <p:cNvPr id="58" name="Google Shape;58;p13"/>
          <p:cNvSpPr txBox="1"/>
          <p:nvPr>
            <p:ph idx="1" type="subTitle"/>
          </p:nvPr>
        </p:nvSpPr>
        <p:spPr>
          <a:xfrm>
            <a:off x="344250" y="3550650"/>
            <a:ext cx="8455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By Tim Barry, </a:t>
            </a:r>
            <a:r>
              <a:rPr lang="en" sz="1800"/>
              <a:t>Bailey Passmore, </a:t>
            </a:r>
            <a:r>
              <a:rPr lang="en" sz="1800"/>
              <a:t>Brooke Rodriguez + Fiona Weston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46475" y="383275"/>
            <a:ext cx="2657400" cy="1416900"/>
          </a:xfrm>
          <a:prstGeom prst="rect">
            <a:avLst/>
          </a:prstGeom>
          <a:solidFill>
            <a:srgbClr val="ADD8E6"/>
          </a:solidFill>
          <a:ln cap="flat" cmpd="sng" w="9525">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there more accidents when it is dark?</a:t>
            </a:r>
            <a:endParaRPr i="1" sz="2400">
              <a:solidFill>
                <a:srgbClr val="434343"/>
              </a:solidFill>
              <a:latin typeface="Helvetica Neue"/>
              <a:ea typeface="Helvetica Neue"/>
              <a:cs typeface="Helvetica Neue"/>
              <a:sym typeface="Helvetica Neue"/>
            </a:endParaRPr>
          </a:p>
        </p:txBody>
      </p:sp>
      <p:pic>
        <p:nvPicPr>
          <p:cNvPr id="116" name="Google Shape;116;p22"/>
          <p:cNvPicPr preferRelativeResize="0"/>
          <p:nvPr/>
        </p:nvPicPr>
        <p:blipFill>
          <a:blip r:embed="rId3">
            <a:alphaModFix/>
          </a:blip>
          <a:stretch>
            <a:fillRect/>
          </a:stretch>
        </p:blipFill>
        <p:spPr>
          <a:xfrm>
            <a:off x="3035850" y="94288"/>
            <a:ext cx="6010075" cy="4954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7008000" y="455725"/>
            <a:ext cx="1695600" cy="1740900"/>
          </a:xfrm>
          <a:prstGeom prst="rect">
            <a:avLst/>
          </a:prstGeom>
          <a:solidFill>
            <a:srgbClr val="ADD8E6"/>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Does snow or rain have an impact</a:t>
            </a:r>
            <a:r>
              <a:rPr i="1" lang="en" sz="2400">
                <a:solidFill>
                  <a:srgbClr val="434343"/>
                </a:solidFill>
                <a:latin typeface="Helvetica Neue"/>
                <a:ea typeface="Helvetica Neue"/>
                <a:cs typeface="Helvetica Neue"/>
                <a:sym typeface="Helvetica Neue"/>
              </a:rPr>
              <a:t>?</a:t>
            </a:r>
            <a:endParaRPr i="1" sz="2400">
              <a:solidFill>
                <a:srgbClr val="434343"/>
              </a:solidFill>
              <a:latin typeface="Helvetica Neue"/>
              <a:ea typeface="Helvetica Neue"/>
              <a:cs typeface="Helvetica Neue"/>
              <a:sym typeface="Helvetica Neue"/>
            </a:endParaRPr>
          </a:p>
        </p:txBody>
      </p:sp>
      <p:pic>
        <p:nvPicPr>
          <p:cNvPr id="122" name="Google Shape;122;p23"/>
          <p:cNvPicPr preferRelativeResize="0"/>
          <p:nvPr/>
        </p:nvPicPr>
        <p:blipFill>
          <a:blip r:embed="rId3">
            <a:alphaModFix/>
          </a:blip>
          <a:stretch>
            <a:fillRect/>
          </a:stretch>
        </p:blipFill>
        <p:spPr>
          <a:xfrm>
            <a:off x="214325" y="179350"/>
            <a:ext cx="6611498" cy="4684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a:solidFill>
            <a:srgbClr val="ADD8E6"/>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i="1" lang="en" sz="2400">
                <a:solidFill>
                  <a:srgbClr val="434343"/>
                </a:solidFill>
                <a:latin typeface="Helvetica Neue"/>
                <a:ea typeface="Helvetica Neue"/>
                <a:cs typeface="Helvetica Neue"/>
                <a:sym typeface="Helvetica Neue"/>
              </a:rPr>
              <a:t>How about when the snow and rain is on the ground?</a:t>
            </a:r>
            <a:endParaRPr i="1" sz="2400">
              <a:solidFill>
                <a:srgbClr val="434343"/>
              </a:solidFill>
              <a:latin typeface="Helvetica Neue"/>
              <a:ea typeface="Helvetica Neue"/>
              <a:cs typeface="Helvetica Neue"/>
              <a:sym typeface="Helvetica Neue"/>
            </a:endParaRPr>
          </a:p>
          <a:p>
            <a:pPr indent="0" lvl="0" marL="0" rtl="0" algn="ctr">
              <a:spcBef>
                <a:spcPts val="0"/>
              </a:spcBef>
              <a:spcAft>
                <a:spcPts val="0"/>
              </a:spcAft>
              <a:buNone/>
            </a:pPr>
            <a:r>
              <a:t/>
            </a:r>
            <a:endParaRPr i="1" sz="2400">
              <a:solidFill>
                <a:srgbClr val="434343"/>
              </a:solidFill>
              <a:latin typeface="Helvetica Neue"/>
              <a:ea typeface="Helvetica Neue"/>
              <a:cs typeface="Helvetica Neue"/>
              <a:sym typeface="Helvetica Neue"/>
            </a:endParaRPr>
          </a:p>
        </p:txBody>
      </p:sp>
      <p:pic>
        <p:nvPicPr>
          <p:cNvPr id="128" name="Google Shape;128;p24"/>
          <p:cNvPicPr preferRelativeResize="0"/>
          <p:nvPr/>
        </p:nvPicPr>
        <p:blipFill>
          <a:blip r:embed="rId3">
            <a:alphaModFix/>
          </a:blip>
          <a:stretch>
            <a:fillRect/>
          </a:stretch>
        </p:blipFill>
        <p:spPr>
          <a:xfrm>
            <a:off x="383025" y="1154250"/>
            <a:ext cx="6801726" cy="3787500"/>
          </a:xfrm>
          <a:prstGeom prst="rect">
            <a:avLst/>
          </a:prstGeom>
          <a:noFill/>
          <a:ln>
            <a:noFill/>
          </a:ln>
        </p:spPr>
      </p:pic>
      <p:sp>
        <p:nvSpPr>
          <p:cNvPr id="129" name="Google Shape;129;p24"/>
          <p:cNvSpPr txBox="1"/>
          <p:nvPr/>
        </p:nvSpPr>
        <p:spPr>
          <a:xfrm>
            <a:off x="5981700" y="2116600"/>
            <a:ext cx="2850600" cy="7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434343"/>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254175" y="1678650"/>
            <a:ext cx="4045200" cy="1786200"/>
          </a:xfrm>
          <a:prstGeom prst="rect">
            <a:avLst/>
          </a:prstGeom>
          <a:solidFill>
            <a:srgbClr val="ADD8E6"/>
          </a:solidFill>
          <a:ln cap="flat" cmpd="sng" w="28575">
            <a:solidFill>
              <a:srgbClr val="434343"/>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Lato"/>
                <a:ea typeface="Lato"/>
                <a:cs typeface="Lato"/>
                <a:sym typeface="Lato"/>
              </a:rPr>
              <a:t>How does traffic control impact outcome?</a:t>
            </a:r>
            <a:endParaRPr b="1" sz="3000">
              <a:solidFill>
                <a:srgbClr val="434343"/>
              </a:solidFill>
              <a:latin typeface="Lato"/>
              <a:ea typeface="Lato"/>
              <a:cs typeface="Lato"/>
              <a:sym typeface="Lato"/>
            </a:endParaRPr>
          </a:p>
        </p:txBody>
      </p:sp>
      <p:sp>
        <p:nvSpPr>
          <p:cNvPr id="135" name="Google Shape;135;p25"/>
          <p:cNvSpPr txBox="1"/>
          <p:nvPr>
            <p:ph idx="1"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Do stop signs help?</a:t>
            </a:r>
            <a:endParaRPr>
              <a:solidFill>
                <a:schemeClr val="lt1"/>
              </a:solidFill>
              <a:latin typeface="Lato"/>
              <a:ea typeface="Lato"/>
              <a:cs typeface="Lato"/>
              <a:sym typeface="Lato"/>
            </a:endParaRPr>
          </a:p>
          <a:p>
            <a:pPr indent="0" lvl="0" marL="0" rtl="0" algn="l">
              <a:spcBef>
                <a:spcPts val="1600"/>
              </a:spcBef>
              <a:spcAft>
                <a:spcPts val="1600"/>
              </a:spcAft>
              <a:buClr>
                <a:schemeClr val="dk2"/>
              </a:buClr>
              <a:buSzPts val="1100"/>
              <a:buFont typeface="Arial"/>
              <a:buNone/>
            </a:pPr>
            <a:r>
              <a:rPr lang="en">
                <a:solidFill>
                  <a:schemeClr val="lt1"/>
                </a:solidFill>
                <a:latin typeface="Lato"/>
                <a:ea typeface="Lato"/>
                <a:cs typeface="Lato"/>
                <a:sym typeface="Lato"/>
              </a:rPr>
              <a:t>Does faster mean fatal?</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a:solidFill>
            <a:srgbClr val="DFF816">
              <a:alpha val="63830"/>
            </a:srgbClr>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Does traffic control lower the number of accidents?</a:t>
            </a:r>
            <a:endParaRPr i="1" sz="2400">
              <a:solidFill>
                <a:srgbClr val="434343"/>
              </a:solidFill>
              <a:latin typeface="Helvetica Neue"/>
              <a:ea typeface="Helvetica Neue"/>
              <a:cs typeface="Helvetica Neue"/>
              <a:sym typeface="Helvetica Neue"/>
            </a:endParaRPr>
          </a:p>
        </p:txBody>
      </p:sp>
      <p:pic>
        <p:nvPicPr>
          <p:cNvPr id="141" name="Google Shape;141;p26"/>
          <p:cNvPicPr preferRelativeResize="0"/>
          <p:nvPr/>
        </p:nvPicPr>
        <p:blipFill>
          <a:blip r:embed="rId3">
            <a:alphaModFix/>
          </a:blip>
          <a:stretch>
            <a:fillRect/>
          </a:stretch>
        </p:blipFill>
        <p:spPr>
          <a:xfrm>
            <a:off x="1082300" y="1164800"/>
            <a:ext cx="6825824" cy="3872125"/>
          </a:xfrm>
          <a:prstGeom prst="rect">
            <a:avLst/>
          </a:prstGeom>
          <a:noFill/>
          <a:ln>
            <a:noFill/>
          </a:ln>
        </p:spPr>
      </p:pic>
      <p:sp>
        <p:nvSpPr>
          <p:cNvPr id="142" name="Google Shape;142;p26"/>
          <p:cNvSpPr txBox="1"/>
          <p:nvPr/>
        </p:nvSpPr>
        <p:spPr>
          <a:xfrm>
            <a:off x="228975" y="1851325"/>
            <a:ext cx="2797800" cy="11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434343"/>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a:solidFill>
            <a:srgbClr val="DFF816">
              <a:alpha val="63830"/>
            </a:srgbClr>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there more fatal accidents at higher speeds</a:t>
            </a:r>
            <a:r>
              <a:rPr i="1" lang="en" sz="2400">
                <a:solidFill>
                  <a:srgbClr val="434343"/>
                </a:solidFill>
                <a:latin typeface="Helvetica Neue"/>
                <a:ea typeface="Helvetica Neue"/>
                <a:cs typeface="Helvetica Neue"/>
                <a:sym typeface="Helvetica Neue"/>
              </a:rPr>
              <a:t>?</a:t>
            </a:r>
            <a:endParaRPr i="1" sz="2400">
              <a:solidFill>
                <a:srgbClr val="434343"/>
              </a:solidFill>
              <a:latin typeface="Helvetica Neue"/>
              <a:ea typeface="Helvetica Neue"/>
              <a:cs typeface="Helvetica Neue"/>
              <a:sym typeface="Helvetica Neue"/>
            </a:endParaRPr>
          </a:p>
        </p:txBody>
      </p:sp>
      <p:pic>
        <p:nvPicPr>
          <p:cNvPr id="148" name="Google Shape;148;p27"/>
          <p:cNvPicPr preferRelativeResize="0"/>
          <p:nvPr/>
        </p:nvPicPr>
        <p:blipFill rotWithShape="1">
          <a:blip r:embed="rId3">
            <a:alphaModFix/>
          </a:blip>
          <a:srcRect b="7054" l="0" r="0" t="0"/>
          <a:stretch/>
        </p:blipFill>
        <p:spPr>
          <a:xfrm>
            <a:off x="692700" y="1093925"/>
            <a:ext cx="7518875" cy="3694625"/>
          </a:xfrm>
          <a:prstGeom prst="rect">
            <a:avLst/>
          </a:prstGeom>
          <a:noFill/>
          <a:ln>
            <a:noFill/>
          </a:ln>
        </p:spPr>
      </p:pic>
      <p:sp>
        <p:nvSpPr>
          <p:cNvPr id="149" name="Google Shape;149;p27"/>
          <p:cNvSpPr txBox="1"/>
          <p:nvPr/>
        </p:nvSpPr>
        <p:spPr>
          <a:xfrm>
            <a:off x="6163000" y="1833375"/>
            <a:ext cx="2797800" cy="11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434343"/>
              </a:solidFill>
              <a:latin typeface="Helvetica Neue"/>
              <a:ea typeface="Helvetica Neue"/>
              <a:cs typeface="Helvetica Neue"/>
              <a:sym typeface="Helvetica Neue"/>
            </a:endParaRPr>
          </a:p>
        </p:txBody>
      </p:sp>
      <p:sp>
        <p:nvSpPr>
          <p:cNvPr id="150" name="Google Shape;150;p27"/>
          <p:cNvSpPr txBox="1"/>
          <p:nvPr/>
        </p:nvSpPr>
        <p:spPr>
          <a:xfrm>
            <a:off x="3523225" y="4810300"/>
            <a:ext cx="3110700" cy="1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Miles per Hour (mph)</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a:solidFill>
            <a:srgbClr val="ADD8E6"/>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there more accidents in urban vs rural areas?</a:t>
            </a:r>
            <a:endParaRPr i="1" sz="2400">
              <a:solidFill>
                <a:srgbClr val="434343"/>
              </a:solidFill>
              <a:latin typeface="Helvetica Neue"/>
              <a:ea typeface="Helvetica Neue"/>
              <a:cs typeface="Helvetica Neue"/>
              <a:sym typeface="Helvetica Neue"/>
            </a:endParaRPr>
          </a:p>
        </p:txBody>
      </p:sp>
      <p:sp>
        <p:nvSpPr>
          <p:cNvPr id="156" name="Google Shape;156;p2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155850" y="1234075"/>
            <a:ext cx="8832300" cy="369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Post Mortem/Challenges</a:t>
            </a:r>
            <a:endParaRPr/>
          </a:p>
        </p:txBody>
      </p:sp>
      <p:sp>
        <p:nvSpPr>
          <p:cNvPr id="163" name="Google Shape;163;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Large data set of over 1.6 million accidents ~ CSV too large for Jupyter Notebook </a:t>
            </a:r>
            <a:endParaRPr>
              <a:latin typeface="Lato"/>
              <a:ea typeface="Lato"/>
              <a:cs typeface="Lato"/>
              <a:sym typeface="Lato"/>
            </a:endParaRPr>
          </a:p>
          <a:p>
            <a:pPr indent="0" lvl="0" marL="0" rtl="0" algn="ctr">
              <a:spcBef>
                <a:spcPts val="1600"/>
              </a:spcBef>
              <a:spcAft>
                <a:spcPts val="0"/>
              </a:spcAft>
              <a:buNone/>
            </a:pPr>
            <a:r>
              <a:rPr lang="en">
                <a:latin typeface="Lato"/>
                <a:ea typeface="Lato"/>
                <a:cs typeface="Lato"/>
                <a:sym typeface="Lato"/>
              </a:rPr>
              <a:t>Large range of data ~ scaling y values vs. combining categories</a:t>
            </a:r>
            <a:endParaRPr>
              <a:latin typeface="Lato"/>
              <a:ea typeface="Lato"/>
              <a:cs typeface="Lato"/>
              <a:sym typeface="Lato"/>
            </a:endParaRPr>
          </a:p>
          <a:p>
            <a:pPr indent="0" lvl="0" marL="0" rtl="0" algn="ctr">
              <a:spcBef>
                <a:spcPts val="1600"/>
              </a:spcBef>
              <a:spcAft>
                <a:spcPts val="0"/>
              </a:spcAft>
              <a:buNone/>
            </a:pPr>
            <a:r>
              <a:rPr lang="en">
                <a:latin typeface="Lato"/>
                <a:ea typeface="Lato"/>
                <a:cs typeface="Lato"/>
                <a:sym typeface="Lato"/>
              </a:rPr>
              <a:t>Formatting and presenting clean visuals ~ what graphs capture the data best</a:t>
            </a:r>
            <a:endParaRPr>
              <a:latin typeface="Lato"/>
              <a:ea typeface="Lato"/>
              <a:cs typeface="Lato"/>
              <a:sym typeface="Lato"/>
            </a:endParaRPr>
          </a:p>
          <a:p>
            <a:pPr indent="0" lvl="0" marL="0" rtl="0" algn="ctr">
              <a:spcBef>
                <a:spcPts val="1600"/>
              </a:spcBef>
              <a:spcAft>
                <a:spcPts val="0"/>
              </a:spcAft>
              <a:buNone/>
            </a:pPr>
            <a:r>
              <a:rPr lang="en">
                <a:latin typeface="Lato"/>
                <a:ea typeface="Lato"/>
                <a:cs typeface="Lato"/>
                <a:sym typeface="Lato"/>
              </a:rPr>
              <a:t>Weighting the heatmap by severity of accident ~ converting severity to integers</a:t>
            </a:r>
            <a:endParaRPr>
              <a:latin typeface="Lato"/>
              <a:ea typeface="Lato"/>
              <a:cs typeface="Lato"/>
              <a:sym typeface="Lato"/>
            </a:endParaRPr>
          </a:p>
          <a:p>
            <a:pPr indent="0" lvl="0" marL="0" rtl="0" algn="ctr">
              <a:spcBef>
                <a:spcPts val="1600"/>
              </a:spcBef>
              <a:spcAft>
                <a:spcPts val="1600"/>
              </a:spcAft>
              <a:buNone/>
            </a:pPr>
            <a:r>
              <a:rPr lang="en">
                <a:latin typeface="Lato"/>
                <a:ea typeface="Lato"/>
                <a:cs typeface="Lato"/>
                <a:sym typeface="Lato"/>
              </a:rPr>
              <a:t>Utilizing Date and Time values presented as Strings and not DateTime objects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a:t>
            </a:r>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took our data from Kaggle and decided that it would be interesting to investigate number of accidents and severity against other factors.</a:t>
            </a:r>
            <a:endParaRPr>
              <a:latin typeface="Lato"/>
              <a:ea typeface="Lato"/>
              <a:cs typeface="Lato"/>
              <a:sym typeface="Lato"/>
            </a:endParaRPr>
          </a:p>
          <a:p>
            <a:pPr indent="0" lvl="0" marL="0" rtl="0" algn="l">
              <a:spcBef>
                <a:spcPts val="1600"/>
              </a:spcBef>
              <a:spcAft>
                <a:spcPts val="0"/>
              </a:spcAft>
              <a:buNone/>
            </a:pPr>
            <a:r>
              <a:rPr lang="en">
                <a:latin typeface="Lato"/>
                <a:ea typeface="Lato"/>
                <a:cs typeface="Lato"/>
                <a:sym typeface="Lato"/>
              </a:rPr>
              <a:t>The data consisted of all UK accidents between 2005 and 2010.</a:t>
            </a:r>
            <a:endParaRPr>
              <a:latin typeface="Lato"/>
              <a:ea typeface="Lato"/>
              <a:cs typeface="Lato"/>
              <a:sym typeface="Lato"/>
            </a:endParaRPr>
          </a:p>
          <a:p>
            <a:pPr indent="0" lvl="0" marL="0" rtl="0" algn="l">
              <a:spcBef>
                <a:spcPts val="1600"/>
              </a:spcBef>
              <a:spcAft>
                <a:spcPts val="0"/>
              </a:spcAft>
              <a:buNone/>
            </a:pPr>
            <a:r>
              <a:rPr lang="en">
                <a:latin typeface="Lato"/>
                <a:ea typeface="Lato"/>
                <a:cs typeface="Lato"/>
                <a:sym typeface="Lato"/>
              </a:rPr>
              <a:t>Since our data set was too large for Jupyter, we limited our data by selecting the city of London only.</a:t>
            </a:r>
            <a:endParaRPr>
              <a:latin typeface="Lato"/>
              <a:ea typeface="Lato"/>
              <a:cs typeface="Lato"/>
              <a:sym typeface="Lato"/>
            </a:endParaRPr>
          </a:p>
          <a:p>
            <a:pPr indent="0" lvl="0" marL="0" rtl="0" algn="l">
              <a:spcBef>
                <a:spcPts val="1600"/>
              </a:spcBef>
              <a:spcAft>
                <a:spcPts val="1600"/>
              </a:spcAft>
              <a:buNone/>
            </a:pPr>
            <a:r>
              <a:rPr lang="en">
                <a:latin typeface="Lato"/>
                <a:ea typeface="Lato"/>
                <a:cs typeface="Lato"/>
                <a:sym typeface="Lato"/>
              </a:rPr>
              <a:t>We then divided the data into </a:t>
            </a:r>
            <a:r>
              <a:rPr lang="en">
                <a:latin typeface="Lato"/>
                <a:ea typeface="Lato"/>
                <a:cs typeface="Lato"/>
                <a:sym typeface="Lato"/>
              </a:rPr>
              <a:t>categories</a:t>
            </a:r>
            <a:r>
              <a:rPr lang="en">
                <a:latin typeface="Lato"/>
                <a:ea typeface="Lato"/>
                <a:cs typeface="Lato"/>
                <a:sym typeface="Lato"/>
              </a:rPr>
              <a:t> of time, </a:t>
            </a:r>
            <a:r>
              <a:rPr lang="en">
                <a:latin typeface="Lato"/>
                <a:ea typeface="Lato"/>
                <a:cs typeface="Lato"/>
                <a:sym typeface="Lato"/>
              </a:rPr>
              <a:t>environmental conditions </a:t>
            </a:r>
            <a:r>
              <a:rPr lang="en">
                <a:latin typeface="Lato"/>
                <a:ea typeface="Lato"/>
                <a:cs typeface="Lato"/>
                <a:sym typeface="Lato"/>
              </a:rPr>
              <a:t>and traffic control.</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54175" y="1678650"/>
            <a:ext cx="4045200" cy="1786200"/>
          </a:xfrm>
          <a:prstGeom prst="rect">
            <a:avLst/>
          </a:prstGeom>
          <a:solidFill>
            <a:srgbClr val="ADD8E6"/>
          </a:solidFill>
          <a:ln cap="flat" cmpd="sng" w="38100">
            <a:solidFill>
              <a:srgbClr val="434343"/>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434343"/>
                </a:solidFill>
                <a:latin typeface="Lato"/>
                <a:ea typeface="Lato"/>
                <a:cs typeface="Lato"/>
                <a:sym typeface="Lato"/>
              </a:rPr>
              <a:t>When are accidents more likely to happen? </a:t>
            </a:r>
            <a:endParaRPr b="1" sz="3600">
              <a:solidFill>
                <a:srgbClr val="434343"/>
              </a:solidFill>
              <a:latin typeface="Lato"/>
              <a:ea typeface="Lato"/>
              <a:cs typeface="Lato"/>
              <a:sym typeface="Lato"/>
            </a:endParaRPr>
          </a:p>
        </p:txBody>
      </p:sp>
      <p:sp>
        <p:nvSpPr>
          <p:cNvPr id="70" name="Google Shape;70;p15"/>
          <p:cNvSpPr txBox="1"/>
          <p:nvPr>
            <p:ph idx="1"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What time of day?</a:t>
            </a:r>
            <a:endParaRPr>
              <a:solidFill>
                <a:schemeClr val="lt1"/>
              </a:solidFill>
              <a:latin typeface="Lato"/>
              <a:ea typeface="Lato"/>
              <a:cs typeface="Lato"/>
              <a:sym typeface="Lato"/>
            </a:endParaRPr>
          </a:p>
          <a:p>
            <a:pPr indent="0" lvl="0" marL="0" rtl="0" algn="l">
              <a:spcBef>
                <a:spcPts val="1600"/>
              </a:spcBef>
              <a:spcAft>
                <a:spcPts val="0"/>
              </a:spcAft>
              <a:buNone/>
            </a:pPr>
            <a:r>
              <a:rPr lang="en">
                <a:solidFill>
                  <a:schemeClr val="lt1"/>
                </a:solidFill>
                <a:latin typeface="Lato"/>
                <a:ea typeface="Lato"/>
                <a:cs typeface="Lato"/>
                <a:sym typeface="Lato"/>
              </a:rPr>
              <a:t>What day of the week?</a:t>
            </a:r>
            <a:endParaRPr>
              <a:solidFill>
                <a:schemeClr val="lt1"/>
              </a:solidFill>
              <a:latin typeface="Lato"/>
              <a:ea typeface="Lato"/>
              <a:cs typeface="Lato"/>
              <a:sym typeface="Lato"/>
            </a:endParaRPr>
          </a:p>
          <a:p>
            <a:pPr indent="0" lvl="0" marL="0" rtl="0" algn="l">
              <a:spcBef>
                <a:spcPts val="1600"/>
              </a:spcBef>
              <a:spcAft>
                <a:spcPts val="1600"/>
              </a:spcAft>
              <a:buNone/>
            </a:pPr>
            <a:r>
              <a:rPr lang="en">
                <a:solidFill>
                  <a:schemeClr val="lt1"/>
                </a:solidFill>
                <a:latin typeface="Lato"/>
                <a:ea typeface="Lato"/>
                <a:cs typeface="Lato"/>
                <a:sym typeface="Lato"/>
              </a:rPr>
              <a:t>What month in the year?</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solidFill>
            <a:srgbClr val="DFF816">
              <a:alpha val="63830"/>
            </a:srgbClr>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there more accidents during rush hour?</a:t>
            </a:r>
            <a:endParaRPr i="1" sz="2400">
              <a:solidFill>
                <a:srgbClr val="434343"/>
              </a:solidFill>
              <a:latin typeface="Helvetica Neue"/>
              <a:ea typeface="Helvetica Neue"/>
              <a:cs typeface="Helvetica Neue"/>
              <a:sym typeface="Helvetica Neue"/>
            </a:endParaRPr>
          </a:p>
        </p:txBody>
      </p:sp>
      <p:sp>
        <p:nvSpPr>
          <p:cNvPr id="76" name="Google Shape;76;p16"/>
          <p:cNvSpPr txBox="1"/>
          <p:nvPr/>
        </p:nvSpPr>
        <p:spPr>
          <a:xfrm>
            <a:off x="1049375" y="1283325"/>
            <a:ext cx="31344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Peaks around 4pm - 8pm with</a:t>
            </a:r>
            <a:endParaRPr>
              <a:solidFill>
                <a:srgbClr val="434343"/>
              </a:solidFill>
              <a:latin typeface="Helvetica Neue"/>
              <a:ea typeface="Helvetica Neue"/>
              <a:cs typeface="Helvetica Neue"/>
              <a:sym typeface="Helvetica Neue"/>
            </a:endParaRPr>
          </a:p>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5,009 Serious accidents</a:t>
            </a:r>
            <a:endParaRPr b="1">
              <a:solidFill>
                <a:srgbClr val="434343"/>
              </a:solidFill>
              <a:latin typeface="Helvetica Neue"/>
              <a:ea typeface="Helvetica Neue"/>
              <a:cs typeface="Helvetica Neue"/>
              <a:sym typeface="Helvetica Neue"/>
            </a:endParaRPr>
          </a:p>
        </p:txBody>
      </p:sp>
      <p:sp>
        <p:nvSpPr>
          <p:cNvPr id="77" name="Google Shape;77;p16"/>
          <p:cNvSpPr txBox="1"/>
          <p:nvPr/>
        </p:nvSpPr>
        <p:spPr>
          <a:xfrm>
            <a:off x="5009450" y="1283325"/>
            <a:ext cx="31344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rgbClr val="434343"/>
                </a:solidFill>
                <a:latin typeface="Helvetica Neue"/>
                <a:ea typeface="Helvetica Neue"/>
                <a:cs typeface="Helvetica Neue"/>
                <a:sym typeface="Helvetica Neue"/>
              </a:rPr>
              <a:t>Peaks around 4pm - 8pm with</a:t>
            </a:r>
            <a:endParaRPr>
              <a:solidFill>
                <a:srgbClr val="434343"/>
              </a:solidFill>
              <a:latin typeface="Helvetica Neue"/>
              <a:ea typeface="Helvetica Neue"/>
              <a:cs typeface="Helvetica Neue"/>
              <a:sym typeface="Helvetica Neue"/>
            </a:endParaRPr>
          </a:p>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36,311 Minor accidents</a:t>
            </a:r>
            <a:endParaRPr b="1">
              <a:latin typeface="Playfair Display"/>
              <a:ea typeface="Playfair Display"/>
              <a:cs typeface="Playfair Display"/>
              <a:sym typeface="Playfair Display"/>
            </a:endParaRPr>
          </a:p>
        </p:txBody>
      </p:sp>
      <p:pic>
        <p:nvPicPr>
          <p:cNvPr id="78" name="Google Shape;78;p16"/>
          <p:cNvPicPr preferRelativeResize="0"/>
          <p:nvPr/>
        </p:nvPicPr>
        <p:blipFill rotWithShape="1">
          <a:blip r:embed="rId3">
            <a:alphaModFix/>
          </a:blip>
          <a:srcRect b="0" l="0" r="0" t="50000"/>
          <a:stretch/>
        </p:blipFill>
        <p:spPr>
          <a:xfrm>
            <a:off x="366325" y="1868350"/>
            <a:ext cx="8291900" cy="303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solidFill>
            <a:srgbClr val="DFF816">
              <a:alpha val="63830"/>
            </a:srgbClr>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there more accidents during rush hour?</a:t>
            </a:r>
            <a:endParaRPr i="1" sz="2400">
              <a:solidFill>
                <a:srgbClr val="434343"/>
              </a:solidFill>
              <a:latin typeface="Helvetica Neue"/>
              <a:ea typeface="Helvetica Neue"/>
              <a:cs typeface="Helvetica Neue"/>
              <a:sym typeface="Helvetica Neue"/>
            </a:endParaRPr>
          </a:p>
        </p:txBody>
      </p:sp>
      <p:sp>
        <p:nvSpPr>
          <p:cNvPr id="84" name="Google Shape;84;p17"/>
          <p:cNvSpPr txBox="1"/>
          <p:nvPr/>
        </p:nvSpPr>
        <p:spPr>
          <a:xfrm>
            <a:off x="1049375" y="1283325"/>
            <a:ext cx="3134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85" name="Google Shape;85;p17"/>
          <p:cNvSpPr txBox="1"/>
          <p:nvPr/>
        </p:nvSpPr>
        <p:spPr>
          <a:xfrm>
            <a:off x="5009450" y="1283325"/>
            <a:ext cx="3134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86" name="Google Shape;86;p17"/>
          <p:cNvSpPr txBox="1"/>
          <p:nvPr/>
        </p:nvSpPr>
        <p:spPr>
          <a:xfrm>
            <a:off x="2928600" y="1130925"/>
            <a:ext cx="31344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Peaks between 4pm - 8pm with</a:t>
            </a:r>
            <a:endParaRPr>
              <a:solidFill>
                <a:srgbClr val="434343"/>
              </a:solidFill>
              <a:latin typeface="Helvetica Neue"/>
              <a:ea typeface="Helvetica Neue"/>
              <a:cs typeface="Helvetica Neue"/>
              <a:sym typeface="Helvetica Neue"/>
            </a:endParaRPr>
          </a:p>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268</a:t>
            </a:r>
            <a:r>
              <a:rPr b="1" lang="en">
                <a:solidFill>
                  <a:srgbClr val="434343"/>
                </a:solidFill>
                <a:latin typeface="Helvetica Neue"/>
                <a:ea typeface="Helvetica Neue"/>
                <a:cs typeface="Helvetica Neue"/>
                <a:sym typeface="Helvetica Neue"/>
              </a:rPr>
              <a:t> Fatal accidents</a:t>
            </a:r>
            <a:endParaRPr b="1">
              <a:solidFill>
                <a:srgbClr val="434343"/>
              </a:solidFill>
              <a:latin typeface="Helvetica Neue"/>
              <a:ea typeface="Helvetica Neue"/>
              <a:cs typeface="Helvetica Neue"/>
              <a:sym typeface="Helvetica Neue"/>
            </a:endParaRPr>
          </a:p>
        </p:txBody>
      </p:sp>
      <p:pic>
        <p:nvPicPr>
          <p:cNvPr id="87" name="Google Shape;87;p17"/>
          <p:cNvPicPr preferRelativeResize="0"/>
          <p:nvPr/>
        </p:nvPicPr>
        <p:blipFill rotWithShape="1">
          <a:blip r:embed="rId3">
            <a:alphaModFix/>
          </a:blip>
          <a:srcRect b="49351" l="0" r="0" t="0"/>
          <a:stretch/>
        </p:blipFill>
        <p:spPr>
          <a:xfrm>
            <a:off x="311700" y="1928189"/>
            <a:ext cx="8258399" cy="306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solidFill>
            <a:srgbClr val="DFF816">
              <a:alpha val="63830"/>
            </a:srgbClr>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accidents more likely on a weekday?</a:t>
            </a:r>
            <a:endParaRPr i="1" sz="2400">
              <a:solidFill>
                <a:srgbClr val="434343"/>
              </a:solidFill>
              <a:latin typeface="Helvetica Neue"/>
              <a:ea typeface="Helvetica Neue"/>
              <a:cs typeface="Helvetica Neue"/>
              <a:sym typeface="Helvetica Neue"/>
            </a:endParaRPr>
          </a:p>
        </p:txBody>
      </p:sp>
      <p:pic>
        <p:nvPicPr>
          <p:cNvPr id="93" name="Google Shape;93;p18"/>
          <p:cNvPicPr preferRelativeResize="0"/>
          <p:nvPr/>
        </p:nvPicPr>
        <p:blipFill>
          <a:blip r:embed="rId3">
            <a:alphaModFix/>
          </a:blip>
          <a:stretch>
            <a:fillRect/>
          </a:stretch>
        </p:blipFill>
        <p:spPr>
          <a:xfrm>
            <a:off x="765525" y="1163900"/>
            <a:ext cx="7612926" cy="370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solidFill>
            <a:srgbClr val="DFF816">
              <a:alpha val="63830"/>
            </a:srgbClr>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solidFill>
                  <a:srgbClr val="434343"/>
                </a:solidFill>
                <a:latin typeface="Helvetica Neue"/>
                <a:ea typeface="Helvetica Neue"/>
                <a:cs typeface="Helvetica Neue"/>
                <a:sym typeface="Helvetica Neue"/>
              </a:rPr>
              <a:t>Are there a greater number of accidents in specific seasons</a:t>
            </a:r>
            <a:r>
              <a:rPr i="1" lang="en" sz="2400">
                <a:solidFill>
                  <a:srgbClr val="434343"/>
                </a:solidFill>
                <a:latin typeface="Helvetica Neue"/>
                <a:ea typeface="Helvetica Neue"/>
                <a:cs typeface="Helvetica Neue"/>
                <a:sym typeface="Helvetica Neue"/>
              </a:rPr>
              <a:t>?</a:t>
            </a:r>
            <a:endParaRPr i="1" sz="2400">
              <a:solidFill>
                <a:srgbClr val="434343"/>
              </a:solidFill>
              <a:latin typeface="Helvetica Neue"/>
              <a:ea typeface="Helvetica Neue"/>
              <a:cs typeface="Helvetica Neue"/>
              <a:sym typeface="Helvetica Neue"/>
            </a:endParaRPr>
          </a:p>
        </p:txBody>
      </p:sp>
      <p:pic>
        <p:nvPicPr>
          <p:cNvPr id="99" name="Google Shape;99;p19"/>
          <p:cNvPicPr preferRelativeResize="0"/>
          <p:nvPr/>
        </p:nvPicPr>
        <p:blipFill>
          <a:blip r:embed="rId3">
            <a:alphaModFix/>
          </a:blip>
          <a:stretch>
            <a:fillRect/>
          </a:stretch>
        </p:blipFill>
        <p:spPr>
          <a:xfrm>
            <a:off x="311700" y="1221475"/>
            <a:ext cx="8576900" cy="368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78600" y="567925"/>
            <a:ext cx="8521200" cy="2982600"/>
          </a:xfrm>
          <a:prstGeom prst="rect">
            <a:avLst/>
          </a:prstGeom>
          <a:solidFill>
            <a:srgbClr val="EFEFEF"/>
          </a:solidFill>
          <a:ln cap="flat" cmpd="sng" w="28575">
            <a:solidFill>
              <a:srgbClr val="434343"/>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0" lang="en" sz="2000">
                <a:solidFill>
                  <a:srgbClr val="434343"/>
                </a:solidFill>
                <a:latin typeface="Lato"/>
                <a:ea typeface="Lato"/>
                <a:cs typeface="Lato"/>
                <a:sym typeface="Lato"/>
              </a:rPr>
              <a:t>All accident types</a:t>
            </a:r>
            <a:r>
              <a:rPr b="0" lang="en" sz="2000">
                <a:solidFill>
                  <a:srgbClr val="434343"/>
                </a:solidFill>
                <a:latin typeface="Lato"/>
                <a:ea typeface="Lato"/>
                <a:cs typeface="Lato"/>
                <a:sym typeface="Lato"/>
              </a:rPr>
              <a:t> increase in number between 4 and 8 pm.</a:t>
            </a:r>
            <a:endParaRPr b="0" sz="2000">
              <a:solidFill>
                <a:srgbClr val="434343"/>
              </a:solidFill>
              <a:latin typeface="Lato"/>
              <a:ea typeface="Lato"/>
              <a:cs typeface="Lato"/>
              <a:sym typeface="Lato"/>
            </a:endParaRPr>
          </a:p>
          <a:p>
            <a:pPr indent="0" lvl="0" marL="0" rtl="0" algn="ctr">
              <a:spcBef>
                <a:spcPts val="0"/>
              </a:spcBef>
              <a:spcAft>
                <a:spcPts val="0"/>
              </a:spcAft>
              <a:buNone/>
            </a:pPr>
            <a:r>
              <a:t/>
            </a:r>
            <a:endParaRPr b="0" sz="2000">
              <a:solidFill>
                <a:srgbClr val="434343"/>
              </a:solidFill>
              <a:latin typeface="Lato"/>
              <a:ea typeface="Lato"/>
              <a:cs typeface="Lato"/>
              <a:sym typeface="Lato"/>
            </a:endParaRPr>
          </a:p>
          <a:p>
            <a:pPr indent="0" lvl="0" marL="0" rtl="0" algn="ctr">
              <a:spcBef>
                <a:spcPts val="0"/>
              </a:spcBef>
              <a:spcAft>
                <a:spcPts val="0"/>
              </a:spcAft>
              <a:buNone/>
            </a:pPr>
            <a:r>
              <a:rPr b="0" lang="en" sz="2000">
                <a:solidFill>
                  <a:srgbClr val="434343"/>
                </a:solidFill>
                <a:latin typeface="Lato"/>
                <a:ea typeface="Lato"/>
                <a:cs typeface="Lato"/>
                <a:sym typeface="Lato"/>
              </a:rPr>
              <a:t>There are are no significant differences among each day of the week but weekdays tend to be higher generally, peaking on Friday.</a:t>
            </a:r>
            <a:endParaRPr b="0" sz="2000">
              <a:solidFill>
                <a:srgbClr val="434343"/>
              </a:solidFill>
              <a:latin typeface="Lato"/>
              <a:ea typeface="Lato"/>
              <a:cs typeface="Lato"/>
              <a:sym typeface="Lato"/>
            </a:endParaRPr>
          </a:p>
          <a:p>
            <a:pPr indent="0" lvl="0" marL="0" rtl="0" algn="ctr">
              <a:spcBef>
                <a:spcPts val="0"/>
              </a:spcBef>
              <a:spcAft>
                <a:spcPts val="0"/>
              </a:spcAft>
              <a:buNone/>
            </a:pPr>
            <a:r>
              <a:t/>
            </a:r>
            <a:endParaRPr b="0" sz="2000">
              <a:solidFill>
                <a:srgbClr val="434343"/>
              </a:solidFill>
              <a:latin typeface="Lato"/>
              <a:ea typeface="Lato"/>
              <a:cs typeface="Lato"/>
              <a:sym typeface="Lato"/>
            </a:endParaRPr>
          </a:p>
          <a:p>
            <a:pPr indent="0" lvl="0" marL="0" rtl="0" algn="ctr">
              <a:spcBef>
                <a:spcPts val="0"/>
              </a:spcBef>
              <a:spcAft>
                <a:spcPts val="0"/>
              </a:spcAft>
              <a:buNone/>
            </a:pPr>
            <a:r>
              <a:rPr b="0" lang="en" sz="2000">
                <a:solidFill>
                  <a:srgbClr val="434343"/>
                </a:solidFill>
                <a:latin typeface="Lato"/>
                <a:ea typeface="Lato"/>
                <a:cs typeface="Lato"/>
                <a:sym typeface="Lato"/>
              </a:rPr>
              <a:t>As with day of the week, there aren’t any significant differences by month however, Autumn appears to have more overall with February having the lowest accident rate.</a:t>
            </a:r>
            <a:endParaRPr b="0" sz="2000">
              <a:solidFill>
                <a:srgbClr val="43434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54175" y="1678650"/>
            <a:ext cx="4045200" cy="1786200"/>
          </a:xfrm>
          <a:prstGeom prst="rect">
            <a:avLst/>
          </a:prstGeom>
          <a:solidFill>
            <a:srgbClr val="DFF816">
              <a:alpha val="63830"/>
            </a:srgbClr>
          </a:solidFill>
          <a:ln cap="flat" cmpd="sng" w="28575">
            <a:solidFill>
              <a:srgbClr val="434343"/>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Lato"/>
                <a:ea typeface="Lato"/>
                <a:cs typeface="Lato"/>
                <a:sym typeface="Lato"/>
              </a:rPr>
              <a:t>What about environmental </a:t>
            </a:r>
            <a:r>
              <a:rPr b="1" lang="en" sz="3000">
                <a:solidFill>
                  <a:srgbClr val="434343"/>
                </a:solidFill>
                <a:latin typeface="Lato"/>
                <a:ea typeface="Lato"/>
                <a:cs typeface="Lato"/>
                <a:sym typeface="Lato"/>
              </a:rPr>
              <a:t>conditions </a:t>
            </a:r>
            <a:endParaRPr b="1" sz="3000">
              <a:solidFill>
                <a:srgbClr val="434343"/>
              </a:solidFill>
              <a:latin typeface="Lato"/>
              <a:ea typeface="Lato"/>
              <a:cs typeface="Lato"/>
              <a:sym typeface="Lato"/>
            </a:endParaRPr>
          </a:p>
        </p:txBody>
      </p:sp>
      <p:sp>
        <p:nvSpPr>
          <p:cNvPr id="110" name="Google Shape;110;p21"/>
          <p:cNvSpPr txBox="1"/>
          <p:nvPr>
            <p:ph idx="1"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1600"/>
              </a:spcBef>
              <a:spcAft>
                <a:spcPts val="0"/>
              </a:spcAft>
              <a:buNone/>
            </a:pPr>
            <a:r>
              <a:t/>
            </a:r>
            <a:endParaRPr>
              <a:solidFill>
                <a:schemeClr val="lt1"/>
              </a:solidFill>
              <a:latin typeface="Lato"/>
              <a:ea typeface="Lato"/>
              <a:cs typeface="Lato"/>
              <a:sym typeface="Lato"/>
            </a:endParaRPr>
          </a:p>
          <a:p>
            <a:pPr indent="0" lvl="0" marL="0" rtl="0" algn="l">
              <a:spcBef>
                <a:spcPts val="1600"/>
              </a:spcBef>
              <a:spcAft>
                <a:spcPts val="0"/>
              </a:spcAft>
              <a:buNone/>
            </a:pPr>
            <a:r>
              <a:t/>
            </a:r>
            <a:endParaRPr>
              <a:solidFill>
                <a:schemeClr val="lt1"/>
              </a:solidFill>
              <a:latin typeface="Lato"/>
              <a:ea typeface="Lato"/>
              <a:cs typeface="Lato"/>
              <a:sym typeface="Lato"/>
            </a:endParaRPr>
          </a:p>
          <a:p>
            <a:pPr indent="0" lvl="0" marL="0" rtl="0" algn="l">
              <a:spcBef>
                <a:spcPts val="1600"/>
              </a:spcBef>
              <a:spcAft>
                <a:spcPts val="0"/>
              </a:spcAft>
              <a:buNone/>
            </a:pPr>
            <a:r>
              <a:rPr lang="en">
                <a:solidFill>
                  <a:schemeClr val="lt1"/>
                </a:solidFill>
                <a:latin typeface="Lato"/>
                <a:ea typeface="Lato"/>
                <a:cs typeface="Lato"/>
                <a:sym typeface="Lato"/>
              </a:rPr>
              <a:t>Does light play a role?</a:t>
            </a:r>
            <a:endParaRPr>
              <a:solidFill>
                <a:schemeClr val="lt1"/>
              </a:solidFill>
              <a:latin typeface="Lato"/>
              <a:ea typeface="Lato"/>
              <a:cs typeface="Lato"/>
              <a:sym typeface="Lato"/>
            </a:endParaRPr>
          </a:p>
          <a:p>
            <a:pPr indent="0" lvl="0" marL="0" rtl="0" algn="l">
              <a:spcBef>
                <a:spcPts val="1600"/>
              </a:spcBef>
              <a:spcAft>
                <a:spcPts val="0"/>
              </a:spcAft>
              <a:buNone/>
            </a:pPr>
            <a:r>
              <a:rPr lang="en">
                <a:solidFill>
                  <a:schemeClr val="lt1"/>
                </a:solidFill>
                <a:latin typeface="Lato"/>
                <a:ea typeface="Lato"/>
                <a:cs typeface="Lato"/>
                <a:sym typeface="Lato"/>
              </a:rPr>
              <a:t>Is it really worse when raining?</a:t>
            </a:r>
            <a:endParaRPr>
              <a:solidFill>
                <a:schemeClr val="lt1"/>
              </a:solidFill>
              <a:latin typeface="Lato"/>
              <a:ea typeface="Lato"/>
              <a:cs typeface="Lato"/>
              <a:sym typeface="Lato"/>
            </a:endParaRPr>
          </a:p>
          <a:p>
            <a:pPr indent="0" lvl="0" marL="0" rtl="0" algn="l">
              <a:spcBef>
                <a:spcPts val="1600"/>
              </a:spcBef>
              <a:spcAft>
                <a:spcPts val="0"/>
              </a:spcAft>
              <a:buNone/>
            </a:pPr>
            <a:r>
              <a:rPr lang="en">
                <a:solidFill>
                  <a:schemeClr val="lt1"/>
                </a:solidFill>
                <a:latin typeface="Lato"/>
                <a:ea typeface="Lato"/>
                <a:cs typeface="Lato"/>
                <a:sym typeface="Lato"/>
              </a:rPr>
              <a:t>What about what’s on the road?</a:t>
            </a:r>
            <a:endParaRPr>
              <a:solidFill>
                <a:schemeClr val="lt1"/>
              </a:solidFill>
              <a:latin typeface="Lato"/>
              <a:ea typeface="Lato"/>
              <a:cs typeface="Lato"/>
              <a:sym typeface="Lato"/>
            </a:endParaRPr>
          </a:p>
          <a:p>
            <a:pPr indent="0" lvl="0" marL="0" rtl="0" algn="l">
              <a:spcBef>
                <a:spcPts val="1600"/>
              </a:spcBef>
              <a:spcAft>
                <a:spcPts val="0"/>
              </a:spcAft>
              <a:buNone/>
            </a:pPr>
            <a:r>
              <a:t/>
            </a:r>
            <a:endParaRPr>
              <a:solidFill>
                <a:schemeClr val="lt1"/>
              </a:solidFill>
              <a:latin typeface="Lato"/>
              <a:ea typeface="Lato"/>
              <a:cs typeface="Lato"/>
              <a:sym typeface="Lato"/>
            </a:endParaRPr>
          </a:p>
          <a:p>
            <a:pPr indent="0" lvl="0" marL="0" rtl="0" algn="l">
              <a:spcBef>
                <a:spcPts val="1600"/>
              </a:spcBef>
              <a:spcAft>
                <a:spcPts val="0"/>
              </a:spcAft>
              <a:buNone/>
            </a:pPr>
            <a:r>
              <a:t/>
            </a:r>
            <a:endParaRPr>
              <a:solidFill>
                <a:schemeClr val="lt1"/>
              </a:solidFill>
              <a:latin typeface="Lato"/>
              <a:ea typeface="Lato"/>
              <a:cs typeface="Lato"/>
              <a:sym typeface="Lato"/>
            </a:endParaRPr>
          </a:p>
          <a:p>
            <a:pPr indent="0" lvl="0" marL="0" rtl="0" algn="l">
              <a:spcBef>
                <a:spcPts val="1600"/>
              </a:spcBef>
              <a:spcAft>
                <a:spcPts val="1600"/>
              </a:spcAft>
              <a:buNone/>
            </a:pPr>
            <a:r>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