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5.xml"/><Relationship Id="rId42" Type="http://schemas.openxmlformats.org/officeDocument/2006/relationships/font" Target="fonts/HelveticaNeue-regular.fntdata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7.xml"/><Relationship Id="rId44" Type="http://schemas.openxmlformats.org/officeDocument/2006/relationships/font" Target="fonts/HelveticaNeue-italic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.fntdata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17b5415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17b5415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17b5415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17b5415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17b5415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17b5415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17b5415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17b5415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17b5415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17b5415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d17b5415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d17b5415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17b5415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17b5415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17b5415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17b5415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17b5415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17b5415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d17b5415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d17b5415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17b5415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17b5415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17b541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17b541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17b5415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17b5415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17b5415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17b5415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17b5415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17b5415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17b5415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17b5415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17b5415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17b5415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17b5415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17b5415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d17b5415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d17b5415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F4F81A">
            <a:alpha val="6383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rgbClr val="DFF816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rgbClr val="DFF816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rgbClr val="DFF816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rgbClr val="DFF816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rgbClr val="DFF816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rgbClr val="DFF816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rgbClr val="DFF816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rgbClr val="DFF816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rgbClr val="DFF816"/>
                </a:highlight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ADD8E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FF816">
              <a:alpha val="63830"/>
            </a:srgbClr>
          </a:solidFill>
          <a:ln cap="flat" cmpd="sng" w="2857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highlight>
                  <a:srgbClr val="DFF816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highlight>
                  <a:srgbClr val="DFF816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DFF816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66666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54175" y="1678650"/>
            <a:ext cx="4045200" cy="1786200"/>
          </a:xfrm>
          <a:prstGeom prst="rect">
            <a:avLst/>
          </a:prstGeom>
          <a:solidFill>
            <a:srgbClr val="ADD8E6"/>
          </a:solidFill>
          <a:ln cap="flat" cmpd="sng" w="2857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rgbClr val="DFF816"/>
                </a:highlight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Accident Trends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 London</a:t>
            </a:r>
            <a:endParaRPr sz="60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44250" y="3550650"/>
            <a:ext cx="8455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Tim Barry, Brooke Rodriguez, Fiona Weston, &amp; Bailey Passmore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weekdays more likely to have accidents?</a:t>
            </a:r>
            <a:endParaRPr i="1"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there a greater number of accidents in Summer?</a:t>
            </a:r>
            <a:endParaRPr i="1"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54175" y="1678650"/>
            <a:ext cx="4045200" cy="1786200"/>
          </a:xfrm>
          <a:prstGeom prst="rect">
            <a:avLst/>
          </a:prstGeom>
          <a:solidFill>
            <a:srgbClr val="ADD8E6"/>
          </a:solidFill>
          <a:ln cap="flat" cmpd="sng" w="28575">
            <a:solidFill>
              <a:srgbClr val="434343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Is better lighting effective in decreasing accidents?</a:t>
            </a:r>
            <a:endParaRPr b="1"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time of day?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day of the week?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month in the year?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DD8E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there more accidents during rush hour?</a:t>
            </a:r>
            <a:endParaRPr i="1"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DD8E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weekdays more likely to have accidents?</a:t>
            </a:r>
            <a:endParaRPr i="1"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DD8E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there a greater number of accidents in Summer?</a:t>
            </a:r>
            <a:endParaRPr i="1"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254175" y="1678650"/>
            <a:ext cx="4045200" cy="1786200"/>
          </a:xfrm>
          <a:prstGeom prst="rect">
            <a:avLst/>
          </a:prstGeom>
          <a:solidFill>
            <a:srgbClr val="DFF816">
              <a:alpha val="63830"/>
            </a:srgbClr>
          </a:solidFill>
          <a:ln cap="flat" cmpd="sng" w="28575">
            <a:solidFill>
              <a:srgbClr val="434343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Do road conditions play a role in likeliness of an accident?</a:t>
            </a:r>
            <a:endParaRPr b="1"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time of day?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day of the week?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month in the year?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traffic control lower the number of accidents?</a:t>
            </a:r>
            <a:endParaRPr i="1"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524" y="1428250"/>
            <a:ext cx="5933252" cy="336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228975" y="1851325"/>
            <a:ext cx="27978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Stop signs or a traffic control person 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were present for just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0.39% of Fatal or Serious accidents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228975" y="3451525"/>
            <a:ext cx="27978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Stop signs or a traffic control person were present for just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0.39% of Fatal or Serious accidents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rain associated with more accidents</a:t>
            </a:r>
            <a:r>
              <a:rPr i="1" lang="en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i="1"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25" y="1509475"/>
            <a:ext cx="5678526" cy="31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5981700" y="2116600"/>
            <a:ext cx="28506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Dry weather alone accounts for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80.2%</a:t>
            </a: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Serious or Fatal accidents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6049950" y="3175300"/>
            <a:ext cx="28506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Damp or wet roads make up only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</a:t>
            </a: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.8% of Serious or Fatal accidents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434343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 u="sng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Yield</a:t>
            </a:r>
            <a:r>
              <a:rPr b="0" lang="en" sz="19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/Uncontrolled is the most dangerous Traffic control method with the highest number of all levels of accidents.</a:t>
            </a:r>
            <a:endParaRPr b="0" sz="19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Stop signs and a traffic control person are both highly effective at preventing fatal accidents (&lt;10) each over 5 years of data.</a:t>
            </a:r>
            <a:endParaRPr b="0" sz="18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54175" y="1678650"/>
            <a:ext cx="4045200" cy="1786200"/>
          </a:xfrm>
          <a:prstGeom prst="rect">
            <a:avLst/>
          </a:prstGeom>
          <a:solidFill>
            <a:srgbClr val="ADD8E6"/>
          </a:solidFill>
          <a:ln cap="flat" cmpd="sng" w="38100">
            <a:solidFill>
              <a:srgbClr val="434343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When are accidents more likely to happen?</a:t>
            </a:r>
            <a:endParaRPr b="1"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time of day?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day of the week?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month in the year?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DD8E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there more accidents during rush hour?</a:t>
            </a:r>
            <a:endParaRPr i="1"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049375" y="1283325"/>
            <a:ext cx="3134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Peaks around 4pm - 8pm with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5,009 Serious accidents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009450" y="1283325"/>
            <a:ext cx="3134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Peaks around 4pm - 8pm with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36,311 Minor accidents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88" y="2085700"/>
            <a:ext cx="7980037" cy="284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DD8E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there more accidents during rush hour?</a:t>
            </a:r>
            <a:endParaRPr i="1"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049375" y="1283325"/>
            <a:ext cx="3134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009450" y="1283325"/>
            <a:ext cx="3134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87" y="1905674"/>
            <a:ext cx="8631026" cy="31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928600" y="1283325"/>
            <a:ext cx="3134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Peaks between 4pm - 8pm with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268</a:t>
            </a: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Fatal accidents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DD8E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weekdays more likely to have accidents?</a:t>
            </a:r>
            <a:endParaRPr i="1"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DD8E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there a greater number of accidents in Summer</a:t>
            </a:r>
            <a:r>
              <a:rPr i="1" lang="en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i="1"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434343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general, there are increases in the number of accidents in London between _______, on _______, and in ______</a:t>
            </a:r>
            <a:endParaRPr b="0" sz="3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54175" y="1678650"/>
            <a:ext cx="4045200" cy="1786200"/>
          </a:xfrm>
          <a:prstGeom prst="rect">
            <a:avLst/>
          </a:prstGeom>
          <a:solidFill>
            <a:srgbClr val="DFF816">
              <a:alpha val="63830"/>
            </a:srgbClr>
          </a:solidFill>
          <a:ln cap="flat" cmpd="sng" w="28575">
            <a:solidFill>
              <a:srgbClr val="434343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Do weather conditions affect the number of accidents?</a:t>
            </a:r>
            <a:endParaRPr b="1"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it really worse when raining?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day of the week?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month in the year?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there more accidents during rush hour?</a:t>
            </a:r>
            <a:endParaRPr i="1"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