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Nuni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61B882-437D-435A-933B-0B6D15642E9C}">
  <a:tblStyle styleId="{4161B882-437D-435A-933B-0B6D15642E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Nunito-bold.fntdata"/><Relationship Id="rId21" Type="http://schemas.openxmlformats.org/officeDocument/2006/relationships/slide" Target="slides/slide15.xml"/><Relationship Id="rId43" Type="http://schemas.openxmlformats.org/officeDocument/2006/relationships/font" Target="fonts/Nunito-regular.fntdata"/><Relationship Id="rId24" Type="http://schemas.openxmlformats.org/officeDocument/2006/relationships/slide" Target="slides/slide18.xml"/><Relationship Id="rId46" Type="http://schemas.openxmlformats.org/officeDocument/2006/relationships/font" Target="fonts/Nunito-boldItalic.fntdata"/><Relationship Id="rId23" Type="http://schemas.openxmlformats.org/officeDocument/2006/relationships/slide" Target="slides/slide17.xml"/><Relationship Id="rId45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90b084155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90b084155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90b084155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90b084155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Strava is basically a social media platform for sporty people, upload your run/ride/ whatever and people can give you imaginary internet points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90b084155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90b084155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90b084155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90b084155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8e86a0e1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8e86a0e1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Yes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For the most part, yes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Yes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Relatively, yes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Yes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Yes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Yes, all in sidebar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8e86a0e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8e86a0e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90b084155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90b084155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90b0841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90b0841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90b084155_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90b084155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90b084155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90b084155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e86a0e15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e86a0e15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90b08415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90b08415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90b08415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90b08415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90b08415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90b0841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eae9ea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eae9ea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8eae9ea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8eae9ea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90b084155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90b084155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90b084155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90b084155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90b084155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90b084155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use of modals, 1st of many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90b084155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90b084155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90b084155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90b084155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0b084155_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90b084155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90b084155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90b084155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90b084155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90b084155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90b084155_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90b084155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90b084155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90b084155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8e86a0e1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8e86a0e1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Issue: Flow of the social page was not apparent to the user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Users came across an issue with “affordance” on the social profile page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Search button was not consistent with other pages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Icon used did not provide affordance to the search function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Issues also arise from consistency standards within other applications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90b084155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90b084155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90b084155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90b084155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Carry on the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90b084155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90b084155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r>
              <a:rPr lang="en"/>
              <a:t>https://www.ncbi.nlm.nih.gov/pubmed/19568835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90b084155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90b084155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90b084155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90b08415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90b08415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90b08415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Aesthetic/ minimal design: nothing to distract the user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90b084155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90b084155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 ctr allows users multiple ways to see different parts of the app - Flexibility of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 follows established trends: flexibility of use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90b084155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90b084155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design and material plus: consistency and standards and minimalistic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shown modal allows for </a:t>
            </a:r>
            <a:r>
              <a:rPr b="1" lang="en"/>
              <a:t>user control and freedom</a:t>
            </a:r>
            <a:r>
              <a:rPr lang="en"/>
              <a:t>, x and tap background to minimse modals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hyperlink" Target="https://fontawesome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37103" y="17049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H2O WOW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294550" y="22105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plant tracking application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4889050" y="3808050"/>
            <a:ext cx="3589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Researcher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Daniel Cameron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Designer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Bailey Ivancic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 Designer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Hamza Mohammad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Marketing Director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Jon Stanley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141" y="215025"/>
            <a:ext cx="2083719" cy="19057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3"/>
          <p:cNvCxnSpPr/>
          <p:nvPr/>
        </p:nvCxnSpPr>
        <p:spPr>
          <a:xfrm>
            <a:off x="4782850" y="2646600"/>
            <a:ext cx="23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4040150" y="845600"/>
            <a:ext cx="4113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Page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4040150" y="1990725"/>
            <a:ext cx="4284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device page is placed directly below the plant page in the sidebar to apply affordance and logical neural </a:t>
            </a:r>
            <a:r>
              <a:rPr lang="en"/>
              <a:t>connection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view all of their IOT devices sorted in group by location in a list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tri-color scheme is applied to ensure cognitive load is minimised and associations of device status can be easily interpreted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plus button appears again, maintaining consistency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" y="465163"/>
            <a:ext cx="3157125" cy="421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4029075" y="856325"/>
            <a:ext cx="3952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Page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3943350" y="1990725"/>
            <a:ext cx="4381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Goes beyond the </a:t>
            </a:r>
            <a:r>
              <a:rPr lang="en"/>
              <a:t>capabilities</a:t>
            </a:r>
            <a:r>
              <a:rPr lang="en"/>
              <a:t> and usability as a standard plant tracking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users to view and add friends from which to contact and discuss plant care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Inspired by apps like instagram and strava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a fun aspect to H2O Wow’s environment 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00" y="534650"/>
            <a:ext cx="3158400" cy="41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process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Relies heavily on feedback from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to know how to get best feedback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Worked efficiently and successfully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274" y="766102"/>
            <a:ext cx="3607675" cy="36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150" y="845600"/>
            <a:ext cx="7874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experience tests results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Evidence from usability - most people commented that app was easy to use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80%+ people finished basic tasks in their time limits.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Positive feedback about plants page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Pictures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Nutrition monitoring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Adding was easy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Mixed responses regarding friends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Answers from users if they found the app easy to use: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6" title="Points scored"/>
          <p:cNvPicPr preferRelativeResize="0"/>
          <p:nvPr/>
        </p:nvPicPr>
        <p:blipFill rotWithShape="1">
          <a:blip r:embed="rId3">
            <a:alphaModFix/>
          </a:blip>
          <a:srcRect b="0" l="-1081" r="0" t="0"/>
          <a:stretch/>
        </p:blipFill>
        <p:spPr>
          <a:xfrm>
            <a:off x="4769675" y="2478175"/>
            <a:ext cx="3340674" cy="204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27"/>
          <p:cNvGraphicFramePr/>
          <p:nvPr/>
        </p:nvGraphicFramePr>
        <p:xfrm>
          <a:off x="819150" y="14125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{4161B882-437D-435A-933B-0B6D15642E9C}</a:tableStyleId>
              </a:tblPr>
              <a:tblGrid>
                <a:gridCol w="933725"/>
                <a:gridCol w="2180100"/>
                <a:gridCol w="2364325"/>
                <a:gridCol w="2253250"/>
              </a:tblGrid>
              <a:tr h="45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Reason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Solution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85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Issue 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Users could not find registration button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/>
                        <a:t>egistration button appears too small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 a larger registration button which is more visible (visibility)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Issue #2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password confirm on 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There is no password confirmation on register, users could accidentally mistype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in a second field to verify password creation (error prevention)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3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Issue #3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 flow is uncertain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register button only says ‘login’ when it also creates the account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 the ‘login’ button text on the register page to read ‘register’ (affordance)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graphicFrame>
        <p:nvGraphicFramePr>
          <p:cNvPr id="232" name="Google Shape;232;p28"/>
          <p:cNvGraphicFramePr/>
          <p:nvPr/>
        </p:nvGraphicFramePr>
        <p:xfrm>
          <a:off x="819150" y="1411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{4161B882-437D-435A-933B-0B6D15642E9C}</a:tableStyleId>
              </a:tblPr>
              <a:tblGrid>
                <a:gridCol w="933725"/>
                <a:gridCol w="2180100"/>
                <a:gridCol w="2364325"/>
                <a:gridCol w="2253250"/>
              </a:tblGrid>
              <a:tr h="37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Reason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Solution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Issue #4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Register flow is uncertain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Once is the register screen it is not obvious how to return to login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large button which clearly states how to return to login screen (affordance)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93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Issue #5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Users could not find search friends button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 button icon not apparent at first glance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need to enable search bar, have it always visible (visibility)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Issue #6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 icons confusing users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Inconsistency in icons across screens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 icons to be more consistent (consistency)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</a:t>
            </a:r>
            <a:endParaRPr/>
          </a:p>
        </p:txBody>
      </p:sp>
      <p:graphicFrame>
        <p:nvGraphicFramePr>
          <p:cNvPr id="238" name="Google Shape;238;p29"/>
          <p:cNvGraphicFramePr/>
          <p:nvPr/>
        </p:nvGraphicFramePr>
        <p:xfrm>
          <a:off x="819150" y="1400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{4161B882-437D-435A-933B-0B6D15642E9C}</a:tableStyleId>
              </a:tblPr>
              <a:tblGrid>
                <a:gridCol w="933725"/>
                <a:gridCol w="2180100"/>
                <a:gridCol w="2364325"/>
                <a:gridCol w="2253250"/>
              </a:tblGrid>
              <a:tr h="4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Reason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Solution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Issue #7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Inconsistent menu item naming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inconsistencies in some menu items “My …” vs “...”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‘My’ from all menu items (consistency)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Issue #8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‘My profile’ confusing to some users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‘My profile’ did not have much content in first prototype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content to ‘My profile’ and social if possible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Issue #9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Viewing of IOT device issue inconsistent with modal approach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other ‘more information’ style views in the app are presented through the use of modals, whilst the IOT device was a slide down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 the IOT device slide down element into a modal (consistency &amp; affordance)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graphicFrame>
        <p:nvGraphicFramePr>
          <p:cNvPr id="244" name="Google Shape;244;p30"/>
          <p:cNvGraphicFramePr/>
          <p:nvPr/>
        </p:nvGraphicFramePr>
        <p:xfrm>
          <a:off x="819150" y="14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{4161B882-437D-435A-933B-0B6D15642E9C}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Reason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Solution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Issue #10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Device icons are too bright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 the rest of the app has a muted color palette the use of full saturation for the status icons is jarring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 the saturation on the status icons for devices (minimalist design)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819150" y="34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ogin screen</a:t>
            </a:r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 rotWithShape="1">
          <a:blip r:embed="rId3">
            <a:alphaModFix/>
          </a:blip>
          <a:srcRect b="7655" l="0" r="0" t="0"/>
          <a:stretch/>
        </p:blipFill>
        <p:spPr>
          <a:xfrm>
            <a:off x="3410325" y="1197350"/>
            <a:ext cx="2323350" cy="354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388600"/>
            <a:ext cx="72042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H2O Wow?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19150" y="1216225"/>
            <a:ext cx="75057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Product Description Statement</a:t>
            </a:r>
            <a:r>
              <a:rPr lang="en">
                <a:solidFill>
                  <a:schemeClr val="lt1"/>
                </a:solidFill>
              </a:rPr>
              <a:t> : </a:t>
            </a:r>
            <a:r>
              <a:rPr lang="en" sz="1100">
                <a:solidFill>
                  <a:schemeClr val="lt1"/>
                </a:solidFill>
                <a:highlight>
                  <a:srgbClr val="FFFFFF"/>
                </a:highlight>
              </a:rPr>
              <a:t>A tablet application to assist in garden/plant care through monitoring soil moisture and nutrients. This is done through IOT device integration, manual input and weather tracking. </a:t>
            </a:r>
            <a:endParaRPr sz="11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Aim to solve the problem of plant care that arises from the lack of free time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Primary audience is younger generation, age range 18 - 40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Integration with IOT (Internet of Things) devices and smart home systems in order to automate tracking and plant care</a:t>
            </a:r>
            <a:endParaRPr sz="1400"/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800" y="2966776"/>
            <a:ext cx="3443274" cy="15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#1: Login Screen 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819150" y="1764775"/>
            <a:ext cx="3353100" cy="26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Issue</a:t>
            </a:r>
            <a:r>
              <a:rPr lang="en" sz="1400">
                <a:solidFill>
                  <a:srgbClr val="000000"/>
                </a:solidFill>
              </a:rPr>
              <a:t>: Users unsure where to click when prompted to make new account for the app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Text for registering is small and hard to read, goes against ingrained idea that small text is usually for forgotten passwords or other features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100" y="1633400"/>
            <a:ext cx="2266050" cy="276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 rotWithShape="1">
          <a:blip r:embed="rId4">
            <a:alphaModFix/>
          </a:blip>
          <a:srcRect b="7655" l="0" r="0" t="0"/>
          <a:stretch/>
        </p:blipFill>
        <p:spPr>
          <a:xfrm>
            <a:off x="6367750" y="1293750"/>
            <a:ext cx="2323350" cy="354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819150" y="34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086" y="1418425"/>
            <a:ext cx="2539824" cy="34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#2, 3, 4: Register Screen 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819150" y="1764775"/>
            <a:ext cx="3234000" cy="26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</a:rPr>
              <a:t>Title of page changed to “Register” and font size increased to make page more distinguishable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</a:rPr>
              <a:t>Prompts for existing accounts and new users changed to button to aid in function visibility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</a:rPr>
              <a:t>Button on bottom of register page changed to say “Register” instead of “Login”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375" y="1640450"/>
            <a:ext cx="2235598" cy="292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800" y="1764750"/>
            <a:ext cx="2203575" cy="26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819150" y="309675"/>
            <a:ext cx="63606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#6, 7: Sidebar</a:t>
            </a: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900475"/>
            <a:ext cx="583775" cy="38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7800" y="897600"/>
            <a:ext cx="583775" cy="386788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/>
        </p:nvSpPr>
        <p:spPr>
          <a:xfrm>
            <a:off x="2294300" y="908800"/>
            <a:ext cx="6360600" cy="3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common criticism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received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was to do with the inconsistencies within the sidebar across the application: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Icons being different styles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Icons different when selected vs unselected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Selected background around the selected icon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Text used for labels, specifically “My devices/Plants” vs “Social”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819150" y="322125"/>
            <a:ext cx="47124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#6, 7: solution</a:t>
            </a:r>
            <a:endParaRPr/>
          </a:p>
        </p:txBody>
      </p:sp>
      <p:pic>
        <p:nvPicPr>
          <p:cNvPr id="286" name="Google Shape;2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950325"/>
            <a:ext cx="543428" cy="39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6"/>
          <p:cNvSpPr txBox="1"/>
          <p:nvPr/>
        </p:nvSpPr>
        <p:spPr>
          <a:xfrm>
            <a:off x="1575575" y="946175"/>
            <a:ext cx="7195500" cy="3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following changes were made to the sidebar to address user critiques: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All icons sourced from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https://fontawesome.com/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 order to keep a minimalist and uniform design across all the icons in the sidebar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Simpler, more minimal style adopted for the “selected” icon, using a negative icon (dark background and white icon) to more explicitly show the icon is selected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Adopted the use of a single word to label the icons, to aid in consistency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819150" y="34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</a:t>
            </a:r>
            <a:endParaRPr/>
          </a:p>
        </p:txBody>
      </p:sp>
      <p:pic>
        <p:nvPicPr>
          <p:cNvPr id="293" name="Google Shape;2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425" y="967350"/>
            <a:ext cx="2648257" cy="35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7"/>
          <p:cNvSpPr txBox="1"/>
          <p:nvPr/>
        </p:nvSpPr>
        <p:spPr>
          <a:xfrm>
            <a:off x="482625" y="1211350"/>
            <a:ext cx="2820300" cy="21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Iconography for weather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was changed to font awesome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 ensure consistency throughout the app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819150" y="34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lant screen</a:t>
            </a:r>
            <a:endParaRPr/>
          </a:p>
        </p:txBody>
      </p:sp>
      <p:pic>
        <p:nvPicPr>
          <p:cNvPr id="300" name="Google Shape;3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600" y="995050"/>
            <a:ext cx="2504794" cy="35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819150" y="34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plant</a:t>
            </a:r>
            <a:endParaRPr/>
          </a:p>
        </p:txBody>
      </p:sp>
      <p:pic>
        <p:nvPicPr>
          <p:cNvPr id="306" name="Google Shape;3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88" y="1116425"/>
            <a:ext cx="2666831" cy="353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819150" y="34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adding plant</a:t>
            </a:r>
            <a:endParaRPr/>
          </a:p>
        </p:txBody>
      </p:sp>
      <p:pic>
        <p:nvPicPr>
          <p:cNvPr id="312" name="Google Shape;3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250" y="1183875"/>
            <a:ext cx="2651509" cy="353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819150" y="34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sensor page</a:t>
            </a:r>
            <a:endParaRPr/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950" y="1156900"/>
            <a:ext cx="2662108" cy="35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</a:t>
            </a:r>
            <a:r>
              <a:rPr lang="en"/>
              <a:t>focus on families in the UCD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Designed a selection of the personas and scenarios around the members of a family unit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Targeted families for the </a:t>
            </a:r>
            <a:r>
              <a:rPr lang="en"/>
              <a:t>questionnaire (eg devices)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constraints meant this wasn’t possible for the user experience tests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material design with clear, large interactable areas to cater for all members of the family unit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familiar </a:t>
            </a:r>
            <a:r>
              <a:rPr lang="en"/>
              <a:t>iconography</a:t>
            </a:r>
            <a:r>
              <a:rPr lang="en"/>
              <a:t> with understandable meanings to ensure memorability and ease of use, not reliant on previous knowledge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Segmented functionality to decrease cognitive load on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Grouping of common themes and elements for easier recall and decreased cognitive load for all 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interface with minimal technical details to not overwhelm users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819150" y="34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IOT sensor</a:t>
            </a:r>
            <a:endParaRPr/>
          </a:p>
        </p:txBody>
      </p:sp>
      <p:pic>
        <p:nvPicPr>
          <p:cNvPr id="324" name="Google Shape;3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737" y="1075975"/>
            <a:ext cx="2622517" cy="353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Details</a:t>
            </a:r>
            <a:endParaRPr/>
          </a:p>
        </p:txBody>
      </p:sp>
      <p:sp>
        <p:nvSpPr>
          <p:cNvPr id="330" name="Google Shape;330;p43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150" y="1446300"/>
            <a:ext cx="2273521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#9: Device details</a:t>
            </a:r>
            <a:endParaRPr/>
          </a:p>
        </p:txBody>
      </p:sp>
      <p:sp>
        <p:nvSpPr>
          <p:cNvPr id="337" name="Google Shape;337;p44"/>
          <p:cNvSpPr txBox="1"/>
          <p:nvPr>
            <p:ph idx="1" type="body"/>
          </p:nvPr>
        </p:nvSpPr>
        <p:spPr>
          <a:xfrm>
            <a:off x="511575" y="1773075"/>
            <a:ext cx="3179100" cy="24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</a:rPr>
              <a:t>Changed device dropdown into a modal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This aids in consistency, since modals are used for all aspects of the app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Offers affordance since users showed good </a:t>
            </a:r>
            <a:r>
              <a:rPr lang="en" sz="1400">
                <a:solidFill>
                  <a:srgbClr val="000000"/>
                </a:solidFill>
              </a:rPr>
              <a:t>knowledge</a:t>
            </a:r>
            <a:r>
              <a:rPr lang="en" sz="1400">
                <a:solidFill>
                  <a:srgbClr val="000000"/>
                </a:solidFill>
              </a:rPr>
              <a:t> of modals and their operation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38" name="Google Shape;338;p4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150" y="1436975"/>
            <a:ext cx="2254450" cy="300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025" y="1425696"/>
            <a:ext cx="2254450" cy="301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/>
          <p:nvPr>
            <p:ph type="title"/>
          </p:nvPr>
        </p:nvSpPr>
        <p:spPr>
          <a:xfrm>
            <a:off x="819150" y="34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</a:t>
            </a:r>
            <a:endParaRPr/>
          </a:p>
        </p:txBody>
      </p:sp>
      <p:pic>
        <p:nvPicPr>
          <p:cNvPr id="346" name="Google Shape;3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100" y="1156900"/>
            <a:ext cx="2645803" cy="35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794200" y="430150"/>
            <a:ext cx="4707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#5: Social Page</a:t>
            </a:r>
            <a:endParaRPr/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362475" y="1527438"/>
            <a:ext cx="3879300" cy="28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improve user experience the</a:t>
            </a:r>
            <a:br>
              <a:rPr lang="en"/>
            </a:br>
            <a:r>
              <a:rPr lang="en"/>
              <a:t>social page had to utilise common</a:t>
            </a:r>
            <a:br>
              <a:rPr lang="en"/>
            </a:br>
            <a:r>
              <a:rPr lang="en"/>
              <a:t>standards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previous icon was changed into </a:t>
            </a:r>
            <a:br>
              <a:rPr lang="en"/>
            </a:br>
            <a:r>
              <a:rPr lang="en"/>
              <a:t>a search 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bar is shared across all Social </a:t>
            </a:r>
            <a:br>
              <a:rPr lang="en"/>
            </a:br>
            <a:r>
              <a:rPr lang="en"/>
              <a:t>Pages</a:t>
            </a:r>
            <a:endParaRPr/>
          </a:p>
        </p:txBody>
      </p:sp>
      <p:pic>
        <p:nvPicPr>
          <p:cNvPr id="353" name="Google Shape;3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369" y="1365112"/>
            <a:ext cx="2437381" cy="326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850" y="1334147"/>
            <a:ext cx="2494551" cy="3326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/>
          <p:nvPr>
            <p:ph type="title"/>
          </p:nvPr>
        </p:nvSpPr>
        <p:spPr>
          <a:xfrm>
            <a:off x="819150" y="34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friends</a:t>
            </a:r>
            <a:endParaRPr/>
          </a:p>
        </p:txBody>
      </p:sp>
      <p:pic>
        <p:nvPicPr>
          <p:cNvPr id="360" name="Google Shape;3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075" y="1143425"/>
            <a:ext cx="2667839" cy="353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>
            <p:ph type="title"/>
          </p:nvPr>
        </p:nvSpPr>
        <p:spPr>
          <a:xfrm>
            <a:off x="819150" y="34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</p:txBody>
      </p:sp>
      <p:pic>
        <p:nvPicPr>
          <p:cNvPr id="366" name="Google Shape;3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525" y="1023000"/>
            <a:ext cx="2655668" cy="353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benefit families?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today’s busy environment, it helps bring families together for a fun activity.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Encourages positive competitiveness using the social aspect of the app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Reduces the chances of plants dying due to forgetfulness, problem </a:t>
            </a:r>
            <a:r>
              <a:rPr lang="en"/>
              <a:t>exacerbated</a:t>
            </a:r>
            <a:r>
              <a:rPr lang="en"/>
              <a:t> by children.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100" y="1695475"/>
            <a:ext cx="3090664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design	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Allowed for the use of powerful tools such as brainstorming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Variety of ideas from designers with different backgrounds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Took the best parts of each design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minimum number is needed to run user experience designs, allowed for lots of useful data to iterate with.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100" y="1695475"/>
            <a:ext cx="2921397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H2O Wow First Draft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3539525" y="662975"/>
            <a:ext cx="3352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Page 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3678500" y="1990725"/>
            <a:ext cx="4646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very first page the user will see if having not ever used the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 screen to get started and make an account for H2O Wow 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b="0" l="2286" r="0" t="2152"/>
          <a:stretch/>
        </p:blipFill>
        <p:spPr>
          <a:xfrm>
            <a:off x="449125" y="598825"/>
            <a:ext cx="3004825" cy="403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3740900" y="867000"/>
            <a:ext cx="4038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3806825" y="1990725"/>
            <a:ext cx="4518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 starting point when users login into the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Here an overview of the applications functionality can be viewed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Aesthetic weather aspect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Notification center containing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Alerts about users devices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Alerts or warnings about the status of plants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Links to other pages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01" y="417050"/>
            <a:ext cx="3118426" cy="415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750475" y="845600"/>
            <a:ext cx="4574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 Page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3846900" y="1990725"/>
            <a:ext cx="4478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page is one of the most important aspects of H2O Wow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are expected to spend most of their time here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where users will view information, changes, log changes, and monitor their plants and plant needs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card based design </a:t>
            </a:r>
            <a:r>
              <a:rPr lang="en"/>
              <a:t>was</a:t>
            </a:r>
            <a:r>
              <a:rPr lang="en"/>
              <a:t> used to present plants to the user.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plus button motif is carried throughout the app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51" y="598825"/>
            <a:ext cx="3014499" cy="406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