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0" r:id="rId2"/>
  </p:sldIdLst>
  <p:sldSz cx="32918400" cy="21945600"/>
  <p:notesSz cx="6858000" cy="9144000"/>
  <p:defaultTextStyle>
    <a:defPPr>
      <a:defRPr lang="en-US"/>
    </a:defPPr>
    <a:lvl1pPr marL="0" algn="l" defTabSz="2633472" rtl="0" eaLnBrk="1" latinLnBrk="0" hangingPunct="1">
      <a:defRPr sz="5184" kern="1200">
        <a:solidFill>
          <a:schemeClr val="tx1"/>
        </a:solidFill>
        <a:latin typeface="+mn-lt"/>
        <a:ea typeface="+mn-ea"/>
        <a:cs typeface="+mn-cs"/>
      </a:defRPr>
    </a:lvl1pPr>
    <a:lvl2pPr marL="1316736" algn="l" defTabSz="2633472" rtl="0" eaLnBrk="1" latinLnBrk="0" hangingPunct="1">
      <a:defRPr sz="5184" kern="1200">
        <a:solidFill>
          <a:schemeClr val="tx1"/>
        </a:solidFill>
        <a:latin typeface="+mn-lt"/>
        <a:ea typeface="+mn-ea"/>
        <a:cs typeface="+mn-cs"/>
      </a:defRPr>
    </a:lvl2pPr>
    <a:lvl3pPr marL="2633472" algn="l" defTabSz="2633472" rtl="0" eaLnBrk="1" latinLnBrk="0" hangingPunct="1">
      <a:defRPr sz="5184" kern="1200">
        <a:solidFill>
          <a:schemeClr val="tx1"/>
        </a:solidFill>
        <a:latin typeface="+mn-lt"/>
        <a:ea typeface="+mn-ea"/>
        <a:cs typeface="+mn-cs"/>
      </a:defRPr>
    </a:lvl3pPr>
    <a:lvl4pPr marL="3950208" algn="l" defTabSz="2633472" rtl="0" eaLnBrk="1" latinLnBrk="0" hangingPunct="1">
      <a:defRPr sz="5184" kern="1200">
        <a:solidFill>
          <a:schemeClr val="tx1"/>
        </a:solidFill>
        <a:latin typeface="+mn-lt"/>
        <a:ea typeface="+mn-ea"/>
        <a:cs typeface="+mn-cs"/>
      </a:defRPr>
    </a:lvl4pPr>
    <a:lvl5pPr marL="5266944" algn="l" defTabSz="2633472" rtl="0" eaLnBrk="1" latinLnBrk="0" hangingPunct="1">
      <a:defRPr sz="5184" kern="1200">
        <a:solidFill>
          <a:schemeClr val="tx1"/>
        </a:solidFill>
        <a:latin typeface="+mn-lt"/>
        <a:ea typeface="+mn-ea"/>
        <a:cs typeface="+mn-cs"/>
      </a:defRPr>
    </a:lvl5pPr>
    <a:lvl6pPr marL="6583680" algn="l" defTabSz="2633472" rtl="0" eaLnBrk="1" latinLnBrk="0" hangingPunct="1">
      <a:defRPr sz="5184" kern="1200">
        <a:solidFill>
          <a:schemeClr val="tx1"/>
        </a:solidFill>
        <a:latin typeface="+mn-lt"/>
        <a:ea typeface="+mn-ea"/>
        <a:cs typeface="+mn-cs"/>
      </a:defRPr>
    </a:lvl6pPr>
    <a:lvl7pPr marL="7900416" algn="l" defTabSz="2633472" rtl="0" eaLnBrk="1" latinLnBrk="0" hangingPunct="1">
      <a:defRPr sz="5184" kern="1200">
        <a:solidFill>
          <a:schemeClr val="tx1"/>
        </a:solidFill>
        <a:latin typeface="+mn-lt"/>
        <a:ea typeface="+mn-ea"/>
        <a:cs typeface="+mn-cs"/>
      </a:defRPr>
    </a:lvl7pPr>
    <a:lvl8pPr marL="9217152" algn="l" defTabSz="2633472" rtl="0" eaLnBrk="1" latinLnBrk="0" hangingPunct="1">
      <a:defRPr sz="5184" kern="1200">
        <a:solidFill>
          <a:schemeClr val="tx1"/>
        </a:solidFill>
        <a:latin typeface="+mn-lt"/>
        <a:ea typeface="+mn-ea"/>
        <a:cs typeface="+mn-cs"/>
      </a:defRPr>
    </a:lvl8pPr>
    <a:lvl9pPr marL="10533888" algn="l" defTabSz="2633472" rtl="0" eaLnBrk="1" latinLnBrk="0" hangingPunct="1">
      <a:defRPr sz="518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89BB9A-0491-EBF4-5804-F66E4B4C89F8}" name="Osweiler, Bailey" initials="" userId="S::b.osweiler@wustl.edu::c138bfc2-52f0-490c-91de-cfb231920a58"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A51417"/>
    <a:srgbClr val="5E62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3"/>
    <p:restoredTop sz="50046"/>
  </p:normalViewPr>
  <p:slideViewPr>
    <p:cSldViewPr snapToGrid="0" snapToObjects="1">
      <p:cViewPr varScale="1">
        <p:scale>
          <a:sx n="40" d="100"/>
          <a:sy n="40" d="100"/>
        </p:scale>
        <p:origin x="1512"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ECB67A-B9A8-D249-A51A-D5291EFC911A}" type="datetimeFigureOut">
              <a:rPr lang="en-US" smtClean="0"/>
              <a:t>5/13/24</a:t>
            </a:fld>
            <a:endParaRPr lang="en-US"/>
          </a:p>
        </p:txBody>
      </p:sp>
      <p:sp>
        <p:nvSpPr>
          <p:cNvPr id="4" name="Slide Image Placeholder 3"/>
          <p:cNvSpPr>
            <a:spLocks noGrp="1" noRot="1" noChangeAspect="1"/>
          </p:cNvSpPr>
          <p:nvPr>
            <p:ph type="sldImg" idx="2"/>
          </p:nvPr>
        </p:nvSpPr>
        <p:spPr>
          <a:xfrm>
            <a:off x="1114425" y="1143000"/>
            <a:ext cx="46291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1246C7-3D6B-4448-9EF5-A2F641031001}" type="slidenum">
              <a:rPr lang="en-US" smtClean="0"/>
              <a:t>‹#›</a:t>
            </a:fld>
            <a:endParaRPr lang="en-US"/>
          </a:p>
        </p:txBody>
      </p:sp>
    </p:spTree>
    <p:extLst>
      <p:ext uri="{BB962C8B-B14F-4D97-AF65-F5344CB8AC3E}">
        <p14:creationId xmlns:p14="http://schemas.microsoft.com/office/powerpoint/2010/main" val="2078767019"/>
      </p:ext>
    </p:extLst>
  </p:cSld>
  <p:clrMap bg1="lt1" tx1="dk1" bg2="lt2" tx2="dk2" accent1="accent1" accent2="accent2" accent3="accent3" accent4="accent4" accent5="accent5" accent6="accent6" hlink="hlink" folHlink="folHlink"/>
  <p:notesStyle>
    <a:lvl1pPr marL="0" algn="l" defTabSz="2633472" rtl="0" eaLnBrk="1" latinLnBrk="0" hangingPunct="1">
      <a:defRPr sz="3456" kern="1200">
        <a:solidFill>
          <a:schemeClr val="tx1"/>
        </a:solidFill>
        <a:latin typeface="+mn-lt"/>
        <a:ea typeface="+mn-ea"/>
        <a:cs typeface="+mn-cs"/>
      </a:defRPr>
    </a:lvl1pPr>
    <a:lvl2pPr marL="1316736" algn="l" defTabSz="2633472" rtl="0" eaLnBrk="1" latinLnBrk="0" hangingPunct="1">
      <a:defRPr sz="3456" kern="1200">
        <a:solidFill>
          <a:schemeClr val="tx1"/>
        </a:solidFill>
        <a:latin typeface="+mn-lt"/>
        <a:ea typeface="+mn-ea"/>
        <a:cs typeface="+mn-cs"/>
      </a:defRPr>
    </a:lvl2pPr>
    <a:lvl3pPr marL="2633472" algn="l" defTabSz="2633472" rtl="0" eaLnBrk="1" latinLnBrk="0" hangingPunct="1">
      <a:defRPr sz="3456" kern="1200">
        <a:solidFill>
          <a:schemeClr val="tx1"/>
        </a:solidFill>
        <a:latin typeface="+mn-lt"/>
        <a:ea typeface="+mn-ea"/>
        <a:cs typeface="+mn-cs"/>
      </a:defRPr>
    </a:lvl3pPr>
    <a:lvl4pPr marL="3950208" algn="l" defTabSz="2633472" rtl="0" eaLnBrk="1" latinLnBrk="0" hangingPunct="1">
      <a:defRPr sz="3456" kern="1200">
        <a:solidFill>
          <a:schemeClr val="tx1"/>
        </a:solidFill>
        <a:latin typeface="+mn-lt"/>
        <a:ea typeface="+mn-ea"/>
        <a:cs typeface="+mn-cs"/>
      </a:defRPr>
    </a:lvl4pPr>
    <a:lvl5pPr marL="5266944" algn="l" defTabSz="2633472" rtl="0" eaLnBrk="1" latinLnBrk="0" hangingPunct="1">
      <a:defRPr sz="3456" kern="1200">
        <a:solidFill>
          <a:schemeClr val="tx1"/>
        </a:solidFill>
        <a:latin typeface="+mn-lt"/>
        <a:ea typeface="+mn-ea"/>
        <a:cs typeface="+mn-cs"/>
      </a:defRPr>
    </a:lvl5pPr>
    <a:lvl6pPr marL="6583680" algn="l" defTabSz="2633472" rtl="0" eaLnBrk="1" latinLnBrk="0" hangingPunct="1">
      <a:defRPr sz="3456" kern="1200">
        <a:solidFill>
          <a:schemeClr val="tx1"/>
        </a:solidFill>
        <a:latin typeface="+mn-lt"/>
        <a:ea typeface="+mn-ea"/>
        <a:cs typeface="+mn-cs"/>
      </a:defRPr>
    </a:lvl6pPr>
    <a:lvl7pPr marL="7900416" algn="l" defTabSz="2633472" rtl="0" eaLnBrk="1" latinLnBrk="0" hangingPunct="1">
      <a:defRPr sz="3456" kern="1200">
        <a:solidFill>
          <a:schemeClr val="tx1"/>
        </a:solidFill>
        <a:latin typeface="+mn-lt"/>
        <a:ea typeface="+mn-ea"/>
        <a:cs typeface="+mn-cs"/>
      </a:defRPr>
    </a:lvl7pPr>
    <a:lvl8pPr marL="9217152" algn="l" defTabSz="2633472" rtl="0" eaLnBrk="1" latinLnBrk="0" hangingPunct="1">
      <a:defRPr sz="3456" kern="1200">
        <a:solidFill>
          <a:schemeClr val="tx1"/>
        </a:solidFill>
        <a:latin typeface="+mn-lt"/>
        <a:ea typeface="+mn-ea"/>
        <a:cs typeface="+mn-cs"/>
      </a:defRPr>
    </a:lvl8pPr>
    <a:lvl9pPr marL="10533888" algn="l" defTabSz="2633472" rtl="0" eaLnBrk="1" latinLnBrk="0" hangingPunct="1">
      <a:defRPr sz="34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14425" y="1143000"/>
            <a:ext cx="462915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71246C7-3D6B-4448-9EF5-A2F641031001}" type="slidenum">
              <a:rPr lang="en-US" smtClean="0"/>
              <a:t>1</a:t>
            </a:fld>
            <a:endParaRPr lang="en-US"/>
          </a:p>
        </p:txBody>
      </p:sp>
    </p:spTree>
    <p:extLst>
      <p:ext uri="{BB962C8B-B14F-4D97-AF65-F5344CB8AC3E}">
        <p14:creationId xmlns:p14="http://schemas.microsoft.com/office/powerpoint/2010/main" val="18785903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ECAD6F6-D761-0143-B6E9-66D3CD475255}" type="datetimeFigureOut">
              <a:rPr lang="en-US" smtClean="0"/>
              <a:t>5/13/24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92407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AD6F6-D761-0143-B6E9-66D3CD475255}" type="datetimeFigureOut">
              <a:rPr lang="en-US" smtClean="0"/>
              <a:t>5/13/24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8961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AD6F6-D761-0143-B6E9-66D3CD475255}" type="datetimeFigureOut">
              <a:rPr lang="en-US" smtClean="0"/>
              <a:t>5/13/24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28372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CAD6F6-D761-0143-B6E9-66D3CD475255}" type="datetimeFigureOut">
              <a:rPr lang="en-US" smtClean="0"/>
              <a:t>5/13/24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304318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CAD6F6-D761-0143-B6E9-66D3CD475255}" type="datetimeFigureOut">
              <a:rPr lang="en-US" smtClean="0"/>
              <a:t>5/13/24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1529810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CAD6F6-D761-0143-B6E9-66D3CD475255}" type="datetimeFigureOut">
              <a:rPr lang="en-US" smtClean="0"/>
              <a:t>5/13/24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1853406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Click to 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CAD6F6-D761-0143-B6E9-66D3CD475255}" type="datetimeFigureOut">
              <a:rPr lang="en-US" smtClean="0"/>
              <a:t>5/13/24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949048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CAD6F6-D761-0143-B6E9-66D3CD475255}" type="datetimeFigureOut">
              <a:rPr lang="en-US" smtClean="0"/>
              <a:t>5/13/24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1292471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AD6F6-D761-0143-B6E9-66D3CD475255}" type="datetimeFigureOut">
              <a:rPr lang="en-US" smtClean="0"/>
              <a:t>5/13/24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768150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FECAD6F6-D761-0143-B6E9-66D3CD475255}" type="datetimeFigureOut">
              <a:rPr lang="en-US" smtClean="0"/>
              <a:t>5/13/24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1781873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Click to edit Master text styles</a:t>
            </a:r>
          </a:p>
        </p:txBody>
      </p:sp>
      <p:sp>
        <p:nvSpPr>
          <p:cNvPr id="5" name="Date Placeholder 4"/>
          <p:cNvSpPr>
            <a:spLocks noGrp="1"/>
          </p:cNvSpPr>
          <p:nvPr>
            <p:ph type="dt" sz="half" idx="10"/>
          </p:nvPr>
        </p:nvSpPr>
        <p:spPr/>
        <p:txBody>
          <a:bodyPr/>
          <a:lstStyle/>
          <a:p>
            <a:fld id="{FECAD6F6-D761-0143-B6E9-66D3CD475255}" type="datetimeFigureOut">
              <a:rPr lang="en-US" smtClean="0"/>
              <a:t>5/13/24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2E360D-D610-7443-8E2C-D2BD889D1A97}" type="slidenum">
              <a:rPr lang="en-US" smtClean="0"/>
              <a:t>‹#›</a:t>
            </a:fld>
            <a:endParaRPr lang="en-US"/>
          </a:p>
        </p:txBody>
      </p:sp>
    </p:spTree>
    <p:extLst>
      <p:ext uri="{BB962C8B-B14F-4D97-AF65-F5344CB8AC3E}">
        <p14:creationId xmlns:p14="http://schemas.microsoft.com/office/powerpoint/2010/main" val="1284120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FECAD6F6-D761-0143-B6E9-66D3CD475255}" type="datetimeFigureOut">
              <a:rPr lang="en-US" smtClean="0"/>
              <a:t>5/13/24</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9B2E360D-D610-7443-8E2C-D2BD889D1A97}" type="slidenum">
              <a:rPr lang="en-US" smtClean="0"/>
              <a:t>‹#›</a:t>
            </a:fld>
            <a:endParaRPr lang="en-US"/>
          </a:p>
        </p:txBody>
      </p:sp>
    </p:spTree>
    <p:extLst>
      <p:ext uri="{BB962C8B-B14F-4D97-AF65-F5344CB8AC3E}">
        <p14:creationId xmlns:p14="http://schemas.microsoft.com/office/powerpoint/2010/main" val="8235530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github.com/baileywellen/sud_treatment_profitstatus"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A map of the united states&#10;&#10;Description automatically generated">
            <a:extLst>
              <a:ext uri="{FF2B5EF4-FFF2-40B4-BE49-F238E27FC236}">
                <a16:creationId xmlns:a16="http://schemas.microsoft.com/office/drawing/2014/main" id="{5038E7A9-FA17-3664-EFCA-CCE1117ABE0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8759" r="13643"/>
          <a:stretch/>
        </p:blipFill>
        <p:spPr>
          <a:xfrm>
            <a:off x="20997944" y="4954092"/>
            <a:ext cx="10781033" cy="7026801"/>
          </a:xfrm>
          <a:prstGeom prst="rect">
            <a:avLst/>
          </a:prstGeom>
          <a:ln>
            <a:solidFill>
              <a:schemeClr val="bg1"/>
            </a:solidFill>
          </a:ln>
        </p:spPr>
      </p:pic>
      <p:sp>
        <p:nvSpPr>
          <p:cNvPr id="21" name="Rectangle 20">
            <a:extLst>
              <a:ext uri="{FF2B5EF4-FFF2-40B4-BE49-F238E27FC236}">
                <a16:creationId xmlns:a16="http://schemas.microsoft.com/office/drawing/2014/main" id="{D84A0B8E-33B1-E84C-97AE-B305E0DCD045}"/>
              </a:ext>
            </a:extLst>
          </p:cNvPr>
          <p:cNvSpPr/>
          <p:nvPr/>
        </p:nvSpPr>
        <p:spPr>
          <a:xfrm>
            <a:off x="578030" y="215405"/>
            <a:ext cx="31762340" cy="3383280"/>
          </a:xfrm>
          <a:prstGeom prst="rect">
            <a:avLst/>
          </a:prstGeom>
          <a:solidFill>
            <a:srgbClr val="A51417"/>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13" name="TextBox 12"/>
          <p:cNvSpPr txBox="1"/>
          <p:nvPr/>
        </p:nvSpPr>
        <p:spPr>
          <a:xfrm>
            <a:off x="1135055" y="662244"/>
            <a:ext cx="24943633" cy="1631216"/>
          </a:xfrm>
          <a:prstGeom prst="rect">
            <a:avLst/>
          </a:prstGeom>
          <a:noFill/>
        </p:spPr>
        <p:txBody>
          <a:bodyPr wrap="square" rtlCol="0">
            <a:spAutoFit/>
          </a:bodyPr>
          <a:lstStyle/>
          <a:p>
            <a:r>
              <a:rPr lang="en-US" sz="5000" b="1" dirty="0">
                <a:solidFill>
                  <a:schemeClr val="bg1"/>
                </a:solidFill>
                <a:latin typeface="Source Sans Pro" panose="020B0503030403020204" pitchFamily="34" charset="0"/>
                <a:ea typeface="Source Sans Pro" panose="020B0503030403020204" pitchFamily="34" charset="0"/>
                <a:cs typeface="Open Sans Semibold"/>
              </a:rPr>
              <a:t>State treatment center counts as a market response to substance use prevalence: investigating differences by profit status </a:t>
            </a:r>
          </a:p>
        </p:txBody>
      </p:sp>
      <p:sp>
        <p:nvSpPr>
          <p:cNvPr id="14" name="TextBox 13"/>
          <p:cNvSpPr txBox="1"/>
          <p:nvPr/>
        </p:nvSpPr>
        <p:spPr>
          <a:xfrm>
            <a:off x="1091015" y="2561966"/>
            <a:ext cx="26040479" cy="584775"/>
          </a:xfrm>
          <a:prstGeom prst="rect">
            <a:avLst/>
          </a:prstGeom>
          <a:noFill/>
        </p:spPr>
        <p:txBody>
          <a:bodyPr wrap="square" rtlCol="0">
            <a:spAutoFit/>
          </a:bodyPr>
          <a:lstStyle/>
          <a:p>
            <a:r>
              <a:rPr lang="en-US" sz="3200" i="1" dirty="0">
                <a:solidFill>
                  <a:schemeClr val="bg1"/>
                </a:solidFill>
                <a:latin typeface="Source Sans Pro" panose="020B0503030403020204" pitchFamily="34" charset="0"/>
                <a:ea typeface="Source Sans Pro" panose="020B0503030403020204" pitchFamily="34" charset="0"/>
                <a:cs typeface="Open Sans"/>
              </a:rPr>
              <a:t>Bailey Wellen Osweiler BA, Timothy D. McBride MS PhD</a:t>
            </a:r>
          </a:p>
        </p:txBody>
      </p:sp>
      <p:sp>
        <p:nvSpPr>
          <p:cNvPr id="4" name="Rectangle 3"/>
          <p:cNvSpPr/>
          <p:nvPr/>
        </p:nvSpPr>
        <p:spPr>
          <a:xfrm>
            <a:off x="578031" y="3825847"/>
            <a:ext cx="10055964" cy="7761084"/>
          </a:xfrm>
          <a:prstGeom prst="rect">
            <a:avLst/>
          </a:prstGeom>
          <a:solidFill>
            <a:srgbClr val="D9D9D9"/>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sz="3200" b="1" u="sng"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Background: </a:t>
            </a:r>
          </a:p>
          <a:p>
            <a:r>
              <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rPr>
              <a:t>Two important events coincided in 2013:</a:t>
            </a:r>
          </a:p>
          <a:p>
            <a:pPr marL="457200" indent="-457200">
              <a:buFont typeface="Arial" panose="020B0604020202020204" pitchFamily="34" charset="0"/>
              <a:buChar char="•"/>
            </a:pPr>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The Affordable Care </a:t>
            </a:r>
            <a:r>
              <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rPr>
              <a:t>Act (ACA) increased insurance coverage of substance use disorders (SUD), and</a:t>
            </a:r>
          </a:p>
          <a:p>
            <a:pPr marL="457200" indent="-457200">
              <a:buFont typeface="Arial" panose="020B0604020202020204" pitchFamily="34" charset="0"/>
              <a:buChar char="•"/>
            </a:pPr>
            <a:r>
              <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rPr>
              <a:t>Overdose deaths skyrocketed, due largely to fentanyl </a:t>
            </a:r>
          </a:p>
          <a:p>
            <a:endPar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endParaRPr>
          </a:p>
          <a:p>
            <a:r>
              <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rPr>
              <a:t>Since then, new SUD treatment centers have emerged across the U.S. but face criticism for profit-driven motives. </a:t>
            </a:r>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This study investigates </a:t>
            </a:r>
            <a:r>
              <a:rPr lang="en-US" sz="3200" b="1" i="1"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whether the number of SUD treatment centers may be a market response</a:t>
            </a:r>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a:t>
            </a:r>
            <a:r>
              <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rPr>
              <a:t> </a:t>
            </a:r>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Publicly available data from the U.S. Substance Abuse and Mental Health Services Administration (SAMHSA) form a panel dataset of 50 states and D.C. </a:t>
            </a:r>
            <a:r>
              <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rPr>
              <a:t>over five</a:t>
            </a:r>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 years (n = 255). </a:t>
            </a:r>
          </a:p>
        </p:txBody>
      </p:sp>
      <p:sp>
        <p:nvSpPr>
          <p:cNvPr id="6" name="Rectangle 5"/>
          <p:cNvSpPr/>
          <p:nvPr/>
        </p:nvSpPr>
        <p:spPr>
          <a:xfrm>
            <a:off x="10908357" y="3825847"/>
            <a:ext cx="10781032" cy="8471355"/>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sz="3200" b="1" u="sng"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Demand Measure:</a:t>
            </a:r>
            <a:r>
              <a:rPr lang="en-US" sz="3200" b="1"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 </a:t>
            </a:r>
          </a:p>
          <a:p>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SAMHSA’s National Survey on Drug Use and Health (NSDUH) surveys Americans about substance use and aggregates to two-year periods in each state. Measures of interest were adults reporting alcohol use disorder (AUD) criteria </a:t>
            </a:r>
            <a:r>
              <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rPr>
              <a:t>and illicit drug use (cocaine + heroin) in each state-year.</a:t>
            </a:r>
            <a:endPar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endParaRPr>
          </a:p>
          <a:p>
            <a:pPr marL="0" marR="0">
              <a:lnSpc>
                <a:spcPct val="150000"/>
              </a:lnSpc>
              <a:spcBef>
                <a:spcPts val="0"/>
              </a:spcBef>
              <a:spcAft>
                <a:spcPts val="0"/>
              </a:spcAft>
            </a:pPr>
            <a:endParaRPr lang="en-US" sz="36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7" name="Rectangle 6"/>
          <p:cNvSpPr/>
          <p:nvPr/>
        </p:nvSpPr>
        <p:spPr>
          <a:xfrm>
            <a:off x="10908355" y="17949209"/>
            <a:ext cx="10346237" cy="3413760"/>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US" sz="4400" dirty="0">
              <a:latin typeface="Source Sans Pro" panose="020B0503030403020204" pitchFamily="34" charset="0"/>
              <a:ea typeface="Source Sans Pro" panose="020B0503030403020204" pitchFamily="34" charset="0"/>
            </a:endParaRPr>
          </a:p>
        </p:txBody>
      </p:sp>
      <p:sp>
        <p:nvSpPr>
          <p:cNvPr id="8" name="Rectangle 7"/>
          <p:cNvSpPr/>
          <p:nvPr/>
        </p:nvSpPr>
        <p:spPr>
          <a:xfrm>
            <a:off x="21989362" y="12524365"/>
            <a:ext cx="10351008" cy="6442764"/>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sz="3200" b="1" u="sng"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Findings:</a:t>
            </a:r>
          </a:p>
          <a:p>
            <a:pPr marL="457200" indent="-457200">
              <a:buFont typeface="Arial" panose="020B0604020202020204" pitchFamily="34" charset="0"/>
              <a:buChar char="•"/>
            </a:pPr>
            <a:r>
              <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rPr>
              <a:t>F</a:t>
            </a:r>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or-profit treatment center counts are </a:t>
            </a:r>
            <a:r>
              <a:rPr lang="en-US" sz="3200" b="1" i="1"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positively associated with drug use</a:t>
            </a:r>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 indicating a potential market response to the “demand” of drug use post-ACA. </a:t>
            </a:r>
          </a:p>
          <a:p>
            <a:pPr marL="457200" indent="-457200">
              <a:buFont typeface="Arial" panose="020B0604020202020204" pitchFamily="34" charset="0"/>
              <a:buChar char="•"/>
            </a:pPr>
            <a:r>
              <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rPr>
              <a:t>F</a:t>
            </a:r>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or-profit treatment center counts are </a:t>
            </a:r>
            <a:r>
              <a:rPr lang="en-US" sz="3200" b="1" i="1"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negatively associated </a:t>
            </a:r>
            <a:r>
              <a:rPr lang="en-US" sz="3200" b="1" i="1"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rPr>
              <a:t>with AUD</a:t>
            </a:r>
            <a:r>
              <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rPr>
              <a:t>, suggesting this uptick is not a market response to AUD rates.</a:t>
            </a:r>
          </a:p>
          <a:p>
            <a:pPr marL="457200" indent="-457200">
              <a:buFont typeface="Arial" panose="020B0604020202020204" pitchFamily="34" charset="0"/>
              <a:buChar char="•"/>
            </a:pPr>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Random effects show </a:t>
            </a:r>
            <a:r>
              <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rPr>
              <a:t>surprising variation across states. Notably, California shows a negative random effect although it has been widely criticized for its for-profit  SUD treatment industry</a:t>
            </a:r>
          </a:p>
        </p:txBody>
      </p:sp>
      <p:sp>
        <p:nvSpPr>
          <p:cNvPr id="9" name="Rectangle 8"/>
          <p:cNvSpPr/>
          <p:nvPr/>
        </p:nvSpPr>
        <p:spPr>
          <a:xfrm>
            <a:off x="578030" y="11832991"/>
            <a:ext cx="10055965" cy="9529979"/>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r>
              <a:rPr lang="en-US" sz="3200" b="1" u="sng"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Supply Measure:</a:t>
            </a:r>
            <a:r>
              <a:rPr lang="en-US" sz="3200" b="1"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 </a:t>
            </a:r>
          </a:p>
          <a:p>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The National Survey on Substance Abuse Treatment Services (NSSATS) surveys treatment centers from all 50 United States and the District of Columbia. For-profit treatment center counts ar</a:t>
            </a:r>
            <a:r>
              <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rPr>
              <a:t>e increasing fastest.</a:t>
            </a:r>
            <a:endPar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endParaRPr>
          </a:p>
        </p:txBody>
      </p:sp>
      <p:sp>
        <p:nvSpPr>
          <p:cNvPr id="10" name="Rectangle 9"/>
          <p:cNvSpPr/>
          <p:nvPr/>
        </p:nvSpPr>
        <p:spPr>
          <a:xfrm>
            <a:off x="21956326" y="19303706"/>
            <a:ext cx="10351008" cy="2098342"/>
          </a:xfrm>
          <a:prstGeom prst="rect">
            <a:avLst/>
          </a:prstGeom>
          <a:solidFill>
            <a:schemeClr val="bg1">
              <a:lumMod val="9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Source Sans Pro" panose="020B0503030403020204" pitchFamily="34" charset="0"/>
              <a:ea typeface="Source Sans Pro" panose="020B0503030403020204" pitchFamily="34" charset="0"/>
            </a:endParaRPr>
          </a:p>
        </p:txBody>
      </p:sp>
      <p:sp>
        <p:nvSpPr>
          <p:cNvPr id="16" name="TextBox 15"/>
          <p:cNvSpPr txBox="1"/>
          <p:nvPr/>
        </p:nvSpPr>
        <p:spPr>
          <a:xfrm>
            <a:off x="21912304" y="19370276"/>
            <a:ext cx="10438380" cy="1569660"/>
          </a:xfrm>
          <a:prstGeom prst="rect">
            <a:avLst/>
          </a:prstGeom>
          <a:noFill/>
        </p:spPr>
        <p:txBody>
          <a:bodyPr wrap="square" rtlCol="0">
            <a:spAutoFit/>
          </a:bodyPr>
          <a:lstStyle/>
          <a:p>
            <a:pPr algn="r"/>
            <a:r>
              <a:rPr lang="en-US" sz="2400" dirty="0">
                <a:latin typeface="Source Sans Pro" panose="020B0503030403020204" pitchFamily="34" charset="0"/>
                <a:ea typeface="Source Sans Pro" panose="020B0503030403020204" pitchFamily="34" charset="0"/>
                <a:cs typeface="Open Sans"/>
              </a:rPr>
              <a:t>The project described was supported by Grant Number T32DA015035 from the National Institute on Drug Abuse. The content is solely the responsibility of the authors and does not necessarily represent the official views of the National Institute on Drug Abuse or the National Institutes of Health.</a:t>
            </a:r>
            <a:endParaRPr lang="en-US" sz="1800" dirty="0">
              <a:latin typeface="Source Sans Pro" panose="020B0503030403020204" pitchFamily="34" charset="0"/>
              <a:ea typeface="Source Sans Pro" panose="020B0503030403020204" pitchFamily="34" charset="0"/>
              <a:cs typeface="Open Sans"/>
            </a:endParaRPr>
          </a:p>
        </p:txBody>
      </p:sp>
      <p:graphicFrame>
        <p:nvGraphicFramePr>
          <p:cNvPr id="2" name="Table 1">
            <a:extLst>
              <a:ext uri="{FF2B5EF4-FFF2-40B4-BE49-F238E27FC236}">
                <a16:creationId xmlns:a16="http://schemas.microsoft.com/office/drawing/2014/main" id="{787950D1-2F40-B3A5-4B86-1A49026AEF17}"/>
              </a:ext>
            </a:extLst>
          </p:cNvPr>
          <p:cNvGraphicFramePr>
            <a:graphicFrameLocks noGrp="1"/>
          </p:cNvGraphicFramePr>
          <p:nvPr>
            <p:extLst>
              <p:ext uri="{D42A27DB-BD31-4B8C-83A1-F6EECF244321}">
                <p14:modId xmlns:p14="http://schemas.microsoft.com/office/powerpoint/2010/main" val="3108569275"/>
              </p:ext>
            </p:extLst>
          </p:nvPr>
        </p:nvGraphicFramePr>
        <p:xfrm>
          <a:off x="10908355" y="17963214"/>
          <a:ext cx="10745586" cy="3413760"/>
        </p:xfrm>
        <a:graphic>
          <a:graphicData uri="http://schemas.openxmlformats.org/drawingml/2006/table">
            <a:tbl>
              <a:tblPr firstRow="1" firstCol="1" bandRow="1">
                <a:tableStyleId>{D7AC3CCA-C797-4891-BE02-D94E43425B78}</a:tableStyleId>
              </a:tblPr>
              <a:tblGrid>
                <a:gridCol w="3865712">
                  <a:extLst>
                    <a:ext uri="{9D8B030D-6E8A-4147-A177-3AD203B41FA5}">
                      <a16:colId xmlns:a16="http://schemas.microsoft.com/office/drawing/2014/main" val="2557421700"/>
                    </a:ext>
                  </a:extLst>
                </a:gridCol>
                <a:gridCol w="2134242">
                  <a:extLst>
                    <a:ext uri="{9D8B030D-6E8A-4147-A177-3AD203B41FA5}">
                      <a16:colId xmlns:a16="http://schemas.microsoft.com/office/drawing/2014/main" val="838562182"/>
                    </a:ext>
                  </a:extLst>
                </a:gridCol>
                <a:gridCol w="2385290">
                  <a:extLst>
                    <a:ext uri="{9D8B030D-6E8A-4147-A177-3AD203B41FA5}">
                      <a16:colId xmlns:a16="http://schemas.microsoft.com/office/drawing/2014/main" val="185145689"/>
                    </a:ext>
                  </a:extLst>
                </a:gridCol>
                <a:gridCol w="2360342">
                  <a:extLst>
                    <a:ext uri="{9D8B030D-6E8A-4147-A177-3AD203B41FA5}">
                      <a16:colId xmlns:a16="http://schemas.microsoft.com/office/drawing/2014/main" val="3698580149"/>
                    </a:ext>
                  </a:extLst>
                </a:gridCol>
              </a:tblGrid>
              <a:tr h="541932">
                <a:tc gridSpan="4">
                  <a:txBody>
                    <a:bodyPr/>
                    <a:lstStyle/>
                    <a:p>
                      <a:pPr marL="0" marR="0" algn="ctr">
                        <a:spcBef>
                          <a:spcPts val="0"/>
                        </a:spcBef>
                        <a:spcAft>
                          <a:spcPts val="0"/>
                        </a:spcAft>
                      </a:pPr>
                      <a:r>
                        <a:rPr lang="en-US" sz="3200" kern="100" dirty="0">
                          <a:solidFill>
                            <a:schemeClr val="tx1"/>
                          </a:solidFill>
                          <a:effectLst/>
                        </a:rPr>
                        <a:t>Fixed Effects on For-Profit Negative Binomial Model</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16131675"/>
                  </a:ext>
                </a:extLst>
              </a:tr>
              <a:tr h="541932">
                <a:tc>
                  <a:txBody>
                    <a:bodyPr/>
                    <a:lstStyle/>
                    <a:p>
                      <a:pPr marL="0" marR="0" algn="ctr">
                        <a:spcBef>
                          <a:spcPts val="0"/>
                        </a:spcBef>
                        <a:spcAft>
                          <a:spcPts val="0"/>
                        </a:spcAft>
                      </a:pP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b="1" kern="100" dirty="0">
                          <a:solidFill>
                            <a:schemeClr val="tx1"/>
                          </a:solidFill>
                          <a:effectLst/>
                        </a:rPr>
                        <a:t>Estimate</a:t>
                      </a:r>
                      <a:endParaRPr lang="en-US" sz="32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b="1" kern="100" dirty="0">
                          <a:solidFill>
                            <a:schemeClr val="tx1"/>
                          </a:solidFill>
                          <a:effectLst/>
                        </a:rPr>
                        <a:t>Std. Error</a:t>
                      </a:r>
                      <a:endParaRPr lang="en-US" sz="32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3200" b="1" kern="100" dirty="0">
                          <a:solidFill>
                            <a:schemeClr val="tx1"/>
                          </a:solidFill>
                          <a:effectLst/>
                        </a:rPr>
                        <a:t>P. value</a:t>
                      </a:r>
                      <a:endParaRPr lang="en-US" sz="32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4933929"/>
                  </a:ext>
                </a:extLst>
              </a:tr>
              <a:tr h="582474">
                <a:tc>
                  <a:txBody>
                    <a:bodyPr/>
                    <a:lstStyle/>
                    <a:p>
                      <a:pPr marL="0" marR="0" algn="ctr">
                        <a:spcBef>
                          <a:spcPts val="0"/>
                        </a:spcBef>
                        <a:spcAft>
                          <a:spcPts val="0"/>
                        </a:spcAft>
                      </a:pPr>
                      <a:r>
                        <a:rPr lang="en-US" sz="3200" kern="100" dirty="0">
                          <a:solidFill>
                            <a:schemeClr val="tx1"/>
                          </a:solidFill>
                          <a:effectLst/>
                        </a:rPr>
                        <a:t>Intercept</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0" dirty="0">
                          <a:solidFill>
                            <a:schemeClr val="tx1"/>
                          </a:solidFill>
                          <a:effectLst/>
                        </a:rPr>
                        <a:t>3.60710</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0">
                          <a:solidFill>
                            <a:schemeClr val="tx1"/>
                          </a:solidFill>
                          <a:effectLst/>
                        </a:rPr>
                        <a:t>0.21484</a:t>
                      </a:r>
                      <a:endParaRPr lang="en-US" sz="32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100">
                          <a:solidFill>
                            <a:schemeClr val="tx1"/>
                          </a:solidFill>
                          <a:effectLst/>
                        </a:rPr>
                        <a:t>&lt; 0.001</a:t>
                      </a:r>
                      <a:endParaRPr lang="en-US" sz="32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56564332"/>
                  </a:ext>
                </a:extLst>
              </a:tr>
              <a:tr h="582474">
                <a:tc>
                  <a:txBody>
                    <a:bodyPr/>
                    <a:lstStyle/>
                    <a:p>
                      <a:pPr marL="0" marR="0" algn="ctr">
                        <a:spcBef>
                          <a:spcPts val="0"/>
                        </a:spcBef>
                        <a:spcAft>
                          <a:spcPts val="0"/>
                        </a:spcAft>
                      </a:pPr>
                      <a:r>
                        <a:rPr lang="en-US" sz="3200" kern="0" dirty="0">
                          <a:solidFill>
                            <a:schemeClr val="tx1"/>
                          </a:solidFill>
                          <a:effectLst/>
                        </a:rPr>
                        <a:t>Lagged Drug Use</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0" dirty="0">
                          <a:solidFill>
                            <a:schemeClr val="tx1"/>
                          </a:solidFill>
                          <a:effectLst/>
                        </a:rPr>
                        <a:t>0.07862</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0" dirty="0">
                          <a:solidFill>
                            <a:schemeClr val="tx1"/>
                          </a:solidFill>
                          <a:effectLst/>
                        </a:rPr>
                        <a:t>0.03853</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0" dirty="0">
                          <a:solidFill>
                            <a:schemeClr val="tx1"/>
                          </a:solidFill>
                          <a:effectLst/>
                        </a:rPr>
                        <a:t>0.0413</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36629170"/>
                  </a:ext>
                </a:extLst>
              </a:tr>
              <a:tr h="582474">
                <a:tc>
                  <a:txBody>
                    <a:bodyPr/>
                    <a:lstStyle/>
                    <a:p>
                      <a:pPr marL="0" marR="0" algn="ctr">
                        <a:spcBef>
                          <a:spcPts val="0"/>
                        </a:spcBef>
                        <a:spcAft>
                          <a:spcPts val="0"/>
                        </a:spcAft>
                      </a:pPr>
                      <a:r>
                        <a:rPr lang="en-US" sz="3200" kern="0" dirty="0">
                          <a:solidFill>
                            <a:schemeClr val="tx1"/>
                          </a:solidFill>
                          <a:effectLst/>
                        </a:rPr>
                        <a:t>Lagged AUD</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0">
                          <a:solidFill>
                            <a:schemeClr val="tx1"/>
                          </a:solidFill>
                          <a:effectLst/>
                        </a:rPr>
                        <a:t>-0.04868</a:t>
                      </a:r>
                      <a:endParaRPr lang="en-US" sz="3200" kern="10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0" dirty="0">
                          <a:solidFill>
                            <a:schemeClr val="tx1"/>
                          </a:solidFill>
                          <a:effectLst/>
                        </a:rPr>
                        <a:t>0.02176</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0" dirty="0">
                          <a:solidFill>
                            <a:schemeClr val="tx1"/>
                          </a:solidFill>
                          <a:effectLst/>
                        </a:rPr>
                        <a:t>0.0253</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85976859"/>
                  </a:ext>
                </a:extLst>
              </a:tr>
              <a:tr h="582474">
                <a:tc>
                  <a:txBody>
                    <a:bodyPr/>
                    <a:lstStyle/>
                    <a:p>
                      <a:pPr marL="0" marR="0" algn="ctr">
                        <a:spcBef>
                          <a:spcPts val="0"/>
                        </a:spcBef>
                        <a:spcAft>
                          <a:spcPts val="0"/>
                        </a:spcAft>
                      </a:pPr>
                      <a:r>
                        <a:rPr lang="en-US" sz="3200" kern="0" dirty="0">
                          <a:solidFill>
                            <a:schemeClr val="tx1"/>
                          </a:solidFill>
                          <a:effectLst/>
                        </a:rPr>
                        <a:t>Population (millions)</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0" dirty="0">
                          <a:solidFill>
                            <a:schemeClr val="tx1"/>
                          </a:solidFill>
                          <a:effectLst/>
                        </a:rPr>
                        <a:t>0.09900</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0" dirty="0">
                          <a:solidFill>
                            <a:schemeClr val="tx1"/>
                          </a:solidFill>
                          <a:effectLst/>
                        </a:rPr>
                        <a:t>0.01543</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en-US" sz="3200" kern="100" dirty="0">
                          <a:solidFill>
                            <a:schemeClr val="tx1"/>
                          </a:solidFill>
                          <a:effectLst/>
                        </a:rPr>
                        <a:t>&lt; 0.001</a:t>
                      </a:r>
                      <a:endParaRPr lang="en-US" sz="32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72552270"/>
                  </a:ext>
                </a:extLst>
              </a:tr>
            </a:tbl>
          </a:graphicData>
        </a:graphic>
      </p:graphicFrame>
      <p:sp>
        <p:nvSpPr>
          <p:cNvPr id="22" name="TextBox 21">
            <a:extLst>
              <a:ext uri="{FF2B5EF4-FFF2-40B4-BE49-F238E27FC236}">
                <a16:creationId xmlns:a16="http://schemas.microsoft.com/office/drawing/2014/main" id="{204A9530-8908-BA52-2BDA-D3A591BE390C}"/>
              </a:ext>
            </a:extLst>
          </p:cNvPr>
          <p:cNvSpPr txBox="1"/>
          <p:nvPr/>
        </p:nvSpPr>
        <p:spPr>
          <a:xfrm>
            <a:off x="22022450" y="3825846"/>
            <a:ext cx="7685117" cy="584775"/>
          </a:xfrm>
          <a:prstGeom prst="rect">
            <a:avLst/>
          </a:prstGeom>
          <a:noFill/>
        </p:spPr>
        <p:txBody>
          <a:bodyPr wrap="none" rtlCol="0">
            <a:spAutoFit/>
          </a:bodyPr>
          <a:lstStyle/>
          <a:p>
            <a:r>
              <a:rPr lang="en-US" sz="3200" b="1" dirty="0">
                <a:latin typeface="Source Sans Pro" panose="020B0503030403020204" pitchFamily="34" charset="0"/>
                <a:ea typeface="Source Sans Pro" panose="020B0503030403020204" pitchFamily="34" charset="0"/>
              </a:rPr>
              <a:t>State Random Effects on For-Profit Model</a:t>
            </a:r>
          </a:p>
        </p:txBody>
      </p:sp>
      <p:pic>
        <p:nvPicPr>
          <p:cNvPr id="27" name="Picture 26" descr="A graph with green and blue lines&#10;&#10;Description automatically generated">
            <a:extLst>
              <a:ext uri="{FF2B5EF4-FFF2-40B4-BE49-F238E27FC236}">
                <a16:creationId xmlns:a16="http://schemas.microsoft.com/office/drawing/2014/main" id="{CAE496FD-F573-0CBD-B863-82B7115A7D96}"/>
              </a:ext>
            </a:extLst>
          </p:cNvPr>
          <p:cNvPicPr>
            <a:picLocks noChangeAspect="1"/>
          </p:cNvPicPr>
          <p:nvPr/>
        </p:nvPicPr>
        <p:blipFill rotWithShape="1">
          <a:blip r:embed="rId4"/>
          <a:srcRect r="24693"/>
          <a:stretch/>
        </p:blipFill>
        <p:spPr>
          <a:xfrm>
            <a:off x="1135055" y="14405159"/>
            <a:ext cx="8318687" cy="6814355"/>
          </a:xfrm>
          <a:prstGeom prst="rect">
            <a:avLst/>
          </a:prstGeom>
          <a:ln>
            <a:solidFill>
              <a:schemeClr val="tx1"/>
            </a:solidFill>
          </a:ln>
        </p:spPr>
      </p:pic>
      <p:pic>
        <p:nvPicPr>
          <p:cNvPr id="28" name="Picture 27" descr="A graph with green and blue lines&#10;&#10;Description automatically generated">
            <a:extLst>
              <a:ext uri="{FF2B5EF4-FFF2-40B4-BE49-F238E27FC236}">
                <a16:creationId xmlns:a16="http://schemas.microsoft.com/office/drawing/2014/main" id="{5675E7A8-A503-B2C3-2CA8-45177B719DBB}"/>
              </a:ext>
            </a:extLst>
          </p:cNvPr>
          <p:cNvPicPr>
            <a:picLocks noChangeAspect="1"/>
          </p:cNvPicPr>
          <p:nvPr/>
        </p:nvPicPr>
        <p:blipFill rotWithShape="1">
          <a:blip r:embed="rId4"/>
          <a:srcRect l="82924" t="35584" r="1281" b="41443"/>
          <a:stretch/>
        </p:blipFill>
        <p:spPr>
          <a:xfrm>
            <a:off x="8824588" y="17799554"/>
            <a:ext cx="1676400" cy="1504152"/>
          </a:xfrm>
          <a:prstGeom prst="rect">
            <a:avLst/>
          </a:prstGeom>
          <a:ln>
            <a:solidFill>
              <a:schemeClr val="tx1"/>
            </a:solidFill>
          </a:ln>
        </p:spPr>
      </p:pic>
      <p:sp>
        <p:nvSpPr>
          <p:cNvPr id="29" name="Rectangle 28">
            <a:extLst>
              <a:ext uri="{FF2B5EF4-FFF2-40B4-BE49-F238E27FC236}">
                <a16:creationId xmlns:a16="http://schemas.microsoft.com/office/drawing/2014/main" id="{10165B87-AE6C-BFB2-C057-8F32424BFE90}"/>
              </a:ext>
            </a:extLst>
          </p:cNvPr>
          <p:cNvSpPr/>
          <p:nvPr/>
        </p:nvSpPr>
        <p:spPr>
          <a:xfrm>
            <a:off x="10872908" y="12524364"/>
            <a:ext cx="10781032" cy="5153258"/>
          </a:xfrm>
          <a:prstGeom prst="rect">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t"/>
          <a:lstStyle/>
          <a:p>
            <a:pPr marL="0" marR="0">
              <a:spcBef>
                <a:spcPts val="0"/>
              </a:spcBef>
              <a:spcAft>
                <a:spcPts val="0"/>
              </a:spcAft>
            </a:pPr>
            <a:r>
              <a:rPr lang="en-US" sz="3200" b="1" u="sng"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Methods:</a:t>
            </a:r>
            <a:r>
              <a:rPr lang="en-US" sz="3200" b="1"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 </a:t>
            </a:r>
            <a:endPar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endParaRPr>
          </a:p>
          <a:p>
            <a:pPr marL="0" marR="0">
              <a:spcBef>
                <a:spcPts val="0"/>
              </a:spcBef>
              <a:spcAft>
                <a:spcPts val="0"/>
              </a:spcAft>
            </a:pPr>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Three negative binomial distributions modeled the relationship between NSDUH substance use prevalence and </a:t>
            </a:r>
          </a:p>
          <a:p>
            <a:pPr marL="0" marR="0">
              <a:spcBef>
                <a:spcPts val="0"/>
              </a:spcBef>
              <a:spcAft>
                <a:spcPts val="0"/>
              </a:spcAft>
            </a:pPr>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1) for-profit, 2) non-profit, and 3) government NSSATS treatment center counts, after controlling for population and with random effects for year and state.</a:t>
            </a:r>
          </a:p>
          <a:p>
            <a:pPr marL="0" marR="0">
              <a:spcBef>
                <a:spcPts val="0"/>
              </a:spcBef>
              <a:spcAft>
                <a:spcPts val="0"/>
              </a:spcAft>
            </a:pPr>
            <a:endParaRPr lang="en-US" sz="3200" kern="100" dirty="0">
              <a:solidFill>
                <a:schemeClr val="tx1"/>
              </a:solidFill>
              <a:latin typeface="Source Sans Pro" panose="020B0503030403020204" pitchFamily="34" charset="0"/>
              <a:ea typeface="Source Sans Pro" panose="020B0503030403020204" pitchFamily="34" charset="0"/>
              <a:cs typeface="Times New Roman" panose="02020603050405020304" pitchFamily="18" charset="0"/>
            </a:endParaRPr>
          </a:p>
          <a:p>
            <a:pPr marL="0" marR="0">
              <a:spcBef>
                <a:spcPts val="0"/>
              </a:spcBef>
              <a:spcAft>
                <a:spcPts val="0"/>
              </a:spcAft>
            </a:pPr>
            <a:r>
              <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rPr>
              <a:t>Demand measures were lagged because administrative barriers prohibit a treatment center from responding to demand in the same year it emerges. </a:t>
            </a:r>
          </a:p>
          <a:p>
            <a:pPr marL="0" marR="0">
              <a:spcBef>
                <a:spcPts val="0"/>
              </a:spcBef>
              <a:spcAft>
                <a:spcPts val="0"/>
              </a:spcAft>
            </a:pPr>
            <a:endPar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endParaRPr>
          </a:p>
          <a:p>
            <a:pPr marL="0" marR="0">
              <a:spcBef>
                <a:spcPts val="0"/>
              </a:spcBef>
              <a:spcAft>
                <a:spcPts val="0"/>
              </a:spcAft>
            </a:pPr>
            <a:endParaRPr lang="en-US" sz="3200" kern="100" dirty="0">
              <a:solidFill>
                <a:schemeClr val="tx1"/>
              </a:solidFill>
              <a:effectLst/>
              <a:latin typeface="Source Sans Pro" panose="020B0503030403020204" pitchFamily="34" charset="0"/>
              <a:ea typeface="Source Sans Pro" panose="020B0503030403020204" pitchFamily="34" charset="0"/>
              <a:cs typeface="Times New Roman" panose="02020603050405020304" pitchFamily="18" charset="0"/>
            </a:endParaRPr>
          </a:p>
        </p:txBody>
      </p:sp>
      <p:pic>
        <p:nvPicPr>
          <p:cNvPr id="35" name="Picture 34" descr="A map of the united states&#10;&#10;Description automatically generated">
            <a:extLst>
              <a:ext uri="{FF2B5EF4-FFF2-40B4-BE49-F238E27FC236}">
                <a16:creationId xmlns:a16="http://schemas.microsoft.com/office/drawing/2014/main" id="{233FC481-5932-4846-0B7E-277B24CAA2C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87537" t="33405" r="401" b="31836"/>
          <a:stretch/>
        </p:blipFill>
        <p:spPr>
          <a:xfrm>
            <a:off x="30744881" y="8638587"/>
            <a:ext cx="1796854" cy="3194404"/>
          </a:xfrm>
          <a:prstGeom prst="rect">
            <a:avLst/>
          </a:prstGeom>
          <a:ln>
            <a:solidFill>
              <a:schemeClr val="bg1"/>
            </a:solidFill>
          </a:ln>
        </p:spPr>
      </p:pic>
      <p:sp>
        <p:nvSpPr>
          <p:cNvPr id="36" name="TextBox 35">
            <a:extLst>
              <a:ext uri="{FF2B5EF4-FFF2-40B4-BE49-F238E27FC236}">
                <a16:creationId xmlns:a16="http://schemas.microsoft.com/office/drawing/2014/main" id="{156D89FF-AE96-970A-665B-16034B5CD583}"/>
              </a:ext>
            </a:extLst>
          </p:cNvPr>
          <p:cNvSpPr txBox="1"/>
          <p:nvPr/>
        </p:nvSpPr>
        <p:spPr>
          <a:xfrm>
            <a:off x="25223343" y="20839876"/>
            <a:ext cx="7083991" cy="461665"/>
          </a:xfrm>
          <a:prstGeom prst="rect">
            <a:avLst/>
          </a:prstGeom>
          <a:noFill/>
        </p:spPr>
        <p:txBody>
          <a:bodyPr wrap="none" rtlCol="0">
            <a:spAutoFit/>
          </a:bodyPr>
          <a:lstStyle/>
          <a:p>
            <a:pPr algn="r"/>
            <a:r>
              <a:rPr lang="en-US" sz="2400" u="sng" kern="100" dirty="0">
                <a:solidFill>
                  <a:schemeClr val="accent5"/>
                </a:solidFill>
                <a:effectLst/>
                <a:latin typeface="Source Sans Pro" panose="020B0503030403020204" pitchFamily="34" charset="0"/>
                <a:ea typeface="Source Sans Pro" panose="020B0503030403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github.com/baileywellen/sud_treatment_profitstatus</a:t>
            </a:r>
            <a:endParaRPr lang="en-US" sz="2400" kern="100" dirty="0">
              <a:solidFill>
                <a:schemeClr val="accent5"/>
              </a:solidFill>
              <a:effectLst/>
              <a:latin typeface="Source Sans Pro" panose="020B0503030403020204" pitchFamily="34" charset="0"/>
              <a:ea typeface="Source Sans Pro" panose="020B0503030403020204" pitchFamily="34" charset="0"/>
              <a:cs typeface="Times New Roman" panose="02020603050405020304" pitchFamily="18" charset="0"/>
            </a:endParaRPr>
          </a:p>
        </p:txBody>
      </p:sp>
      <p:pic>
        <p:nvPicPr>
          <p:cNvPr id="5" name="Picture 2" descr="Washington University in St. Louis ...">
            <a:extLst>
              <a:ext uri="{FF2B5EF4-FFF2-40B4-BE49-F238E27FC236}">
                <a16:creationId xmlns:a16="http://schemas.microsoft.com/office/drawing/2014/main" id="{58333546-2ADE-5D69-E26D-B62A2642904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4982" y="662244"/>
            <a:ext cx="6924153" cy="17543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amhsa logo in png format">
            <a:extLst>
              <a:ext uri="{FF2B5EF4-FFF2-40B4-BE49-F238E27FC236}">
                <a16:creationId xmlns:a16="http://schemas.microsoft.com/office/drawing/2014/main" id="{0F4ACD12-D758-58F9-485C-3258936452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66466" y="9719855"/>
            <a:ext cx="3508830" cy="250588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A graph with different colored lines&#10;&#10;Description automatically generated">
            <a:extLst>
              <a:ext uri="{FF2B5EF4-FFF2-40B4-BE49-F238E27FC236}">
                <a16:creationId xmlns:a16="http://schemas.microsoft.com/office/drawing/2014/main" id="{9E0CA371-7648-4767-274F-8DED4F2CA70C}"/>
              </a:ext>
            </a:extLst>
          </p:cNvPr>
          <p:cNvPicPr>
            <a:picLocks noChangeAspect="1"/>
          </p:cNvPicPr>
          <p:nvPr/>
        </p:nvPicPr>
        <p:blipFill rotWithShape="1">
          <a:blip r:embed="rId8"/>
          <a:srcRect r="28072"/>
          <a:stretch/>
        </p:blipFill>
        <p:spPr>
          <a:xfrm>
            <a:off x="13074026" y="6903168"/>
            <a:ext cx="6027309" cy="5169252"/>
          </a:xfrm>
          <a:prstGeom prst="rect">
            <a:avLst/>
          </a:prstGeom>
          <a:ln>
            <a:solidFill>
              <a:schemeClr val="tx1"/>
            </a:solidFill>
          </a:ln>
        </p:spPr>
      </p:pic>
      <p:pic>
        <p:nvPicPr>
          <p:cNvPr id="19" name="Picture 18" descr="A graph with different colored lines&#10;&#10;Description automatically generated">
            <a:extLst>
              <a:ext uri="{FF2B5EF4-FFF2-40B4-BE49-F238E27FC236}">
                <a16:creationId xmlns:a16="http://schemas.microsoft.com/office/drawing/2014/main" id="{C6E33313-2EFD-69A7-9356-29E601216EFB}"/>
              </a:ext>
            </a:extLst>
          </p:cNvPr>
          <p:cNvPicPr>
            <a:picLocks noChangeAspect="1"/>
          </p:cNvPicPr>
          <p:nvPr/>
        </p:nvPicPr>
        <p:blipFill rotWithShape="1">
          <a:blip r:embed="rId8"/>
          <a:srcRect l="71846" t="32207" b="37486"/>
          <a:stretch/>
        </p:blipFill>
        <p:spPr>
          <a:xfrm>
            <a:off x="18683010" y="8315105"/>
            <a:ext cx="2188212" cy="1453128"/>
          </a:xfrm>
          <a:prstGeom prst="rect">
            <a:avLst/>
          </a:prstGeom>
          <a:ln>
            <a:solidFill>
              <a:schemeClr val="tx1"/>
            </a:solidFill>
          </a:ln>
        </p:spPr>
      </p:pic>
    </p:spTree>
    <p:extLst>
      <p:ext uri="{BB962C8B-B14F-4D97-AF65-F5344CB8AC3E}">
        <p14:creationId xmlns:p14="http://schemas.microsoft.com/office/powerpoint/2010/main" val="15740054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9119</TotalTime>
  <Words>481</Words>
  <Application>Microsoft Macintosh PowerPoint</Application>
  <PresentationFormat>Custom</PresentationFormat>
  <Paragraphs>45</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Calibri</vt:lpstr>
      <vt:lpstr>Calibri Light</vt:lpstr>
      <vt:lpstr>Source Sans Pro</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Osweiler, Bailey</cp:lastModifiedBy>
  <cp:revision>60</cp:revision>
  <dcterms:created xsi:type="dcterms:W3CDTF">2017-06-08T18:45:16Z</dcterms:created>
  <dcterms:modified xsi:type="dcterms:W3CDTF">2024-05-13T18:48:10Z</dcterms:modified>
</cp:coreProperties>
</file>