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0" r:id="rId2"/>
  </p:sldIdLst>
  <p:sldSz cx="32918400" cy="219456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1417"/>
    <a:srgbClr val="5E62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019"/>
    <p:restoredTop sz="50046"/>
  </p:normalViewPr>
  <p:slideViewPr>
    <p:cSldViewPr snapToGrid="0" snapToObjects="1">
      <p:cViewPr>
        <p:scale>
          <a:sx n="42" d="100"/>
          <a:sy n="42" d="100"/>
        </p:scale>
        <p:origin x="144"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ECB67A-B9A8-D249-A51A-D5291EFC911A}" type="datetimeFigureOut">
              <a:rPr lang="en-US" smtClean="0"/>
              <a:t>5/7/24</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1246C7-3D6B-4448-9EF5-A2F641031001}" type="slidenum">
              <a:rPr lang="en-US" smtClean="0"/>
              <a:t>‹#›</a:t>
            </a:fld>
            <a:endParaRPr lang="en-US"/>
          </a:p>
        </p:txBody>
      </p:sp>
    </p:spTree>
    <p:extLst>
      <p:ext uri="{BB962C8B-B14F-4D97-AF65-F5344CB8AC3E}">
        <p14:creationId xmlns:p14="http://schemas.microsoft.com/office/powerpoint/2010/main" val="2078767019"/>
      </p:ext>
    </p:extLst>
  </p:cSld>
  <p:clrMap bg1="lt1" tx1="dk1" bg2="lt2" tx2="dk2" accent1="accent1" accent2="accent2" accent3="accent3" accent4="accent4" accent5="accent5" accent6="accent6" hlink="hlink" folHlink="folHlink"/>
  <p:notesStyle>
    <a:lvl1pPr marL="0" algn="l" defTabSz="2633472" rtl="0" eaLnBrk="1" latinLnBrk="0" hangingPunct="1">
      <a:defRPr sz="3456" kern="1200">
        <a:solidFill>
          <a:schemeClr val="tx1"/>
        </a:solidFill>
        <a:latin typeface="+mn-lt"/>
        <a:ea typeface="+mn-ea"/>
        <a:cs typeface="+mn-cs"/>
      </a:defRPr>
    </a:lvl1pPr>
    <a:lvl2pPr marL="1316736" algn="l" defTabSz="2633472" rtl="0" eaLnBrk="1" latinLnBrk="0" hangingPunct="1">
      <a:defRPr sz="3456" kern="1200">
        <a:solidFill>
          <a:schemeClr val="tx1"/>
        </a:solidFill>
        <a:latin typeface="+mn-lt"/>
        <a:ea typeface="+mn-ea"/>
        <a:cs typeface="+mn-cs"/>
      </a:defRPr>
    </a:lvl2pPr>
    <a:lvl3pPr marL="2633472" algn="l" defTabSz="2633472" rtl="0" eaLnBrk="1" latinLnBrk="0" hangingPunct="1">
      <a:defRPr sz="3456" kern="1200">
        <a:solidFill>
          <a:schemeClr val="tx1"/>
        </a:solidFill>
        <a:latin typeface="+mn-lt"/>
        <a:ea typeface="+mn-ea"/>
        <a:cs typeface="+mn-cs"/>
      </a:defRPr>
    </a:lvl3pPr>
    <a:lvl4pPr marL="3950208" algn="l" defTabSz="2633472" rtl="0" eaLnBrk="1" latinLnBrk="0" hangingPunct="1">
      <a:defRPr sz="3456" kern="1200">
        <a:solidFill>
          <a:schemeClr val="tx1"/>
        </a:solidFill>
        <a:latin typeface="+mn-lt"/>
        <a:ea typeface="+mn-ea"/>
        <a:cs typeface="+mn-cs"/>
      </a:defRPr>
    </a:lvl4pPr>
    <a:lvl5pPr marL="5266944" algn="l" defTabSz="2633472" rtl="0" eaLnBrk="1" latinLnBrk="0" hangingPunct="1">
      <a:defRPr sz="3456" kern="1200">
        <a:solidFill>
          <a:schemeClr val="tx1"/>
        </a:solidFill>
        <a:latin typeface="+mn-lt"/>
        <a:ea typeface="+mn-ea"/>
        <a:cs typeface="+mn-cs"/>
      </a:defRPr>
    </a:lvl5pPr>
    <a:lvl6pPr marL="6583680" algn="l" defTabSz="2633472" rtl="0" eaLnBrk="1" latinLnBrk="0" hangingPunct="1">
      <a:defRPr sz="3456" kern="1200">
        <a:solidFill>
          <a:schemeClr val="tx1"/>
        </a:solidFill>
        <a:latin typeface="+mn-lt"/>
        <a:ea typeface="+mn-ea"/>
        <a:cs typeface="+mn-cs"/>
      </a:defRPr>
    </a:lvl6pPr>
    <a:lvl7pPr marL="7900416" algn="l" defTabSz="2633472" rtl="0" eaLnBrk="1" latinLnBrk="0" hangingPunct="1">
      <a:defRPr sz="3456" kern="1200">
        <a:solidFill>
          <a:schemeClr val="tx1"/>
        </a:solidFill>
        <a:latin typeface="+mn-lt"/>
        <a:ea typeface="+mn-ea"/>
        <a:cs typeface="+mn-cs"/>
      </a:defRPr>
    </a:lvl7pPr>
    <a:lvl8pPr marL="9217152" algn="l" defTabSz="2633472" rtl="0" eaLnBrk="1" latinLnBrk="0" hangingPunct="1">
      <a:defRPr sz="3456" kern="1200">
        <a:solidFill>
          <a:schemeClr val="tx1"/>
        </a:solidFill>
        <a:latin typeface="+mn-lt"/>
        <a:ea typeface="+mn-ea"/>
        <a:cs typeface="+mn-cs"/>
      </a:defRPr>
    </a:lvl8pPr>
    <a:lvl9pPr marL="10533888" algn="l" defTabSz="2633472" rtl="0" eaLnBrk="1" latinLnBrk="0" hangingPunct="1">
      <a:defRPr sz="345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4425" y="1143000"/>
            <a:ext cx="462915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1246C7-3D6B-4448-9EF5-A2F641031001}" type="slidenum">
              <a:rPr lang="en-US" smtClean="0"/>
              <a:t>1</a:t>
            </a:fld>
            <a:endParaRPr lang="en-US"/>
          </a:p>
        </p:txBody>
      </p:sp>
    </p:spTree>
    <p:extLst>
      <p:ext uri="{BB962C8B-B14F-4D97-AF65-F5344CB8AC3E}">
        <p14:creationId xmlns:p14="http://schemas.microsoft.com/office/powerpoint/2010/main" val="1878590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CAD6F6-D761-0143-B6E9-66D3CD475255}" type="datetimeFigureOut">
              <a:rPr lang="en-US" smtClean="0"/>
              <a:t>5/7/24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2E360D-D610-7443-8E2C-D2BD889D1A97}" type="slidenum">
              <a:rPr lang="en-US" smtClean="0"/>
              <a:t>‹#›</a:t>
            </a:fld>
            <a:endParaRPr lang="en-US"/>
          </a:p>
        </p:txBody>
      </p:sp>
    </p:spTree>
    <p:extLst>
      <p:ext uri="{BB962C8B-B14F-4D97-AF65-F5344CB8AC3E}">
        <p14:creationId xmlns:p14="http://schemas.microsoft.com/office/powerpoint/2010/main" val="924073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CAD6F6-D761-0143-B6E9-66D3CD475255}" type="datetimeFigureOut">
              <a:rPr lang="en-US" smtClean="0"/>
              <a:t>5/7/24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2E360D-D610-7443-8E2C-D2BD889D1A97}" type="slidenum">
              <a:rPr lang="en-US" smtClean="0"/>
              <a:t>‹#›</a:t>
            </a:fld>
            <a:endParaRPr lang="en-US"/>
          </a:p>
        </p:txBody>
      </p:sp>
    </p:spTree>
    <p:extLst>
      <p:ext uri="{BB962C8B-B14F-4D97-AF65-F5344CB8AC3E}">
        <p14:creationId xmlns:p14="http://schemas.microsoft.com/office/powerpoint/2010/main" val="8961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CAD6F6-D761-0143-B6E9-66D3CD475255}" type="datetimeFigureOut">
              <a:rPr lang="en-US" smtClean="0"/>
              <a:t>5/7/24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2E360D-D610-7443-8E2C-D2BD889D1A97}" type="slidenum">
              <a:rPr lang="en-US" smtClean="0"/>
              <a:t>‹#›</a:t>
            </a:fld>
            <a:endParaRPr lang="en-US"/>
          </a:p>
        </p:txBody>
      </p:sp>
    </p:spTree>
    <p:extLst>
      <p:ext uri="{BB962C8B-B14F-4D97-AF65-F5344CB8AC3E}">
        <p14:creationId xmlns:p14="http://schemas.microsoft.com/office/powerpoint/2010/main" val="283722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CAD6F6-D761-0143-B6E9-66D3CD475255}" type="datetimeFigureOut">
              <a:rPr lang="en-US" smtClean="0"/>
              <a:t>5/7/24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2E360D-D610-7443-8E2C-D2BD889D1A97}" type="slidenum">
              <a:rPr lang="en-US" smtClean="0"/>
              <a:t>‹#›</a:t>
            </a:fld>
            <a:endParaRPr lang="en-US"/>
          </a:p>
        </p:txBody>
      </p:sp>
    </p:spTree>
    <p:extLst>
      <p:ext uri="{BB962C8B-B14F-4D97-AF65-F5344CB8AC3E}">
        <p14:creationId xmlns:p14="http://schemas.microsoft.com/office/powerpoint/2010/main" val="304318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CAD6F6-D761-0143-B6E9-66D3CD475255}" type="datetimeFigureOut">
              <a:rPr lang="en-US" smtClean="0"/>
              <a:t>5/7/24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2E360D-D610-7443-8E2C-D2BD889D1A97}" type="slidenum">
              <a:rPr lang="en-US" smtClean="0"/>
              <a:t>‹#›</a:t>
            </a:fld>
            <a:endParaRPr lang="en-US"/>
          </a:p>
        </p:txBody>
      </p:sp>
    </p:spTree>
    <p:extLst>
      <p:ext uri="{BB962C8B-B14F-4D97-AF65-F5344CB8AC3E}">
        <p14:creationId xmlns:p14="http://schemas.microsoft.com/office/powerpoint/2010/main" val="1529810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CAD6F6-D761-0143-B6E9-66D3CD475255}" type="datetimeFigureOut">
              <a:rPr lang="en-US" smtClean="0"/>
              <a:t>5/7/24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2E360D-D610-7443-8E2C-D2BD889D1A97}" type="slidenum">
              <a:rPr lang="en-US" smtClean="0"/>
              <a:t>‹#›</a:t>
            </a:fld>
            <a:endParaRPr lang="en-US"/>
          </a:p>
        </p:txBody>
      </p:sp>
    </p:spTree>
    <p:extLst>
      <p:ext uri="{BB962C8B-B14F-4D97-AF65-F5344CB8AC3E}">
        <p14:creationId xmlns:p14="http://schemas.microsoft.com/office/powerpoint/2010/main" val="1853406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CAD6F6-D761-0143-B6E9-66D3CD475255}" type="datetimeFigureOut">
              <a:rPr lang="en-US" smtClean="0"/>
              <a:t>5/7/24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2E360D-D610-7443-8E2C-D2BD889D1A97}" type="slidenum">
              <a:rPr lang="en-US" smtClean="0"/>
              <a:t>‹#›</a:t>
            </a:fld>
            <a:endParaRPr lang="en-US"/>
          </a:p>
        </p:txBody>
      </p:sp>
    </p:spTree>
    <p:extLst>
      <p:ext uri="{BB962C8B-B14F-4D97-AF65-F5344CB8AC3E}">
        <p14:creationId xmlns:p14="http://schemas.microsoft.com/office/powerpoint/2010/main" val="949048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CAD6F6-D761-0143-B6E9-66D3CD475255}" type="datetimeFigureOut">
              <a:rPr lang="en-US" smtClean="0"/>
              <a:t>5/7/24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2E360D-D610-7443-8E2C-D2BD889D1A97}" type="slidenum">
              <a:rPr lang="en-US" smtClean="0"/>
              <a:t>‹#›</a:t>
            </a:fld>
            <a:endParaRPr lang="en-US"/>
          </a:p>
        </p:txBody>
      </p:sp>
    </p:spTree>
    <p:extLst>
      <p:ext uri="{BB962C8B-B14F-4D97-AF65-F5344CB8AC3E}">
        <p14:creationId xmlns:p14="http://schemas.microsoft.com/office/powerpoint/2010/main" val="1292471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CAD6F6-D761-0143-B6E9-66D3CD475255}" type="datetimeFigureOut">
              <a:rPr lang="en-US" smtClean="0"/>
              <a:t>5/7/24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2E360D-D610-7443-8E2C-D2BD889D1A97}" type="slidenum">
              <a:rPr lang="en-US" smtClean="0"/>
              <a:t>‹#›</a:t>
            </a:fld>
            <a:endParaRPr lang="en-US"/>
          </a:p>
        </p:txBody>
      </p:sp>
    </p:spTree>
    <p:extLst>
      <p:ext uri="{BB962C8B-B14F-4D97-AF65-F5344CB8AC3E}">
        <p14:creationId xmlns:p14="http://schemas.microsoft.com/office/powerpoint/2010/main" val="768150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FECAD6F6-D761-0143-B6E9-66D3CD475255}" type="datetimeFigureOut">
              <a:rPr lang="en-US" smtClean="0"/>
              <a:t>5/7/24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2E360D-D610-7443-8E2C-D2BD889D1A97}" type="slidenum">
              <a:rPr lang="en-US" smtClean="0"/>
              <a:t>‹#›</a:t>
            </a:fld>
            <a:endParaRPr lang="en-US"/>
          </a:p>
        </p:txBody>
      </p:sp>
    </p:spTree>
    <p:extLst>
      <p:ext uri="{BB962C8B-B14F-4D97-AF65-F5344CB8AC3E}">
        <p14:creationId xmlns:p14="http://schemas.microsoft.com/office/powerpoint/2010/main" val="1781873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FECAD6F6-D761-0143-B6E9-66D3CD475255}" type="datetimeFigureOut">
              <a:rPr lang="en-US" smtClean="0"/>
              <a:t>5/7/24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2E360D-D610-7443-8E2C-D2BD889D1A97}" type="slidenum">
              <a:rPr lang="en-US" smtClean="0"/>
              <a:t>‹#›</a:t>
            </a:fld>
            <a:endParaRPr lang="en-US"/>
          </a:p>
        </p:txBody>
      </p:sp>
    </p:spTree>
    <p:extLst>
      <p:ext uri="{BB962C8B-B14F-4D97-AF65-F5344CB8AC3E}">
        <p14:creationId xmlns:p14="http://schemas.microsoft.com/office/powerpoint/2010/main" val="1284120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FECAD6F6-D761-0143-B6E9-66D3CD475255}" type="datetimeFigureOut">
              <a:rPr lang="en-US" smtClean="0"/>
              <a:t>5/7/24</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9B2E360D-D610-7443-8E2C-D2BD889D1A97}" type="slidenum">
              <a:rPr lang="en-US" smtClean="0"/>
              <a:t>‹#›</a:t>
            </a:fld>
            <a:endParaRPr lang="en-US"/>
          </a:p>
        </p:txBody>
      </p:sp>
    </p:spTree>
    <p:extLst>
      <p:ext uri="{BB962C8B-B14F-4D97-AF65-F5344CB8AC3E}">
        <p14:creationId xmlns:p14="http://schemas.microsoft.com/office/powerpoint/2010/main" val="8235530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github.com/baileywellen/sud_treatment_profitstatu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map of the united states&#10;&#10;Description automatically generated">
            <a:extLst>
              <a:ext uri="{FF2B5EF4-FFF2-40B4-BE49-F238E27FC236}">
                <a16:creationId xmlns:a16="http://schemas.microsoft.com/office/drawing/2014/main" id="{5038E7A9-FA17-3664-EFCA-CCE1117ABE0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8759" r="13643"/>
          <a:stretch/>
        </p:blipFill>
        <p:spPr>
          <a:xfrm>
            <a:off x="21313812" y="4926773"/>
            <a:ext cx="10327276" cy="6731054"/>
          </a:xfrm>
          <a:prstGeom prst="rect">
            <a:avLst/>
          </a:prstGeom>
          <a:ln>
            <a:solidFill>
              <a:schemeClr val="bg1"/>
            </a:solidFill>
          </a:ln>
        </p:spPr>
      </p:pic>
      <p:sp>
        <p:nvSpPr>
          <p:cNvPr id="21" name="Rectangle 20">
            <a:extLst>
              <a:ext uri="{FF2B5EF4-FFF2-40B4-BE49-F238E27FC236}">
                <a16:creationId xmlns:a16="http://schemas.microsoft.com/office/drawing/2014/main" id="{D84A0B8E-33B1-E84C-97AE-B305E0DCD045}"/>
              </a:ext>
            </a:extLst>
          </p:cNvPr>
          <p:cNvSpPr/>
          <p:nvPr/>
        </p:nvSpPr>
        <p:spPr>
          <a:xfrm>
            <a:off x="578030" y="215405"/>
            <a:ext cx="31762340" cy="3383280"/>
          </a:xfrm>
          <a:prstGeom prst="rect">
            <a:avLst/>
          </a:prstGeom>
          <a:solidFill>
            <a:srgbClr val="A5141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Source Sans Pro" panose="020B0503030403020204" pitchFamily="34" charset="0"/>
              <a:ea typeface="Source Sans Pro" panose="020B0503030403020204" pitchFamily="34" charset="0"/>
            </a:endParaRPr>
          </a:p>
        </p:txBody>
      </p:sp>
      <p:sp>
        <p:nvSpPr>
          <p:cNvPr id="13" name="TextBox 12"/>
          <p:cNvSpPr txBox="1"/>
          <p:nvPr/>
        </p:nvSpPr>
        <p:spPr>
          <a:xfrm>
            <a:off x="1135055" y="662244"/>
            <a:ext cx="24943633" cy="1754326"/>
          </a:xfrm>
          <a:prstGeom prst="rect">
            <a:avLst/>
          </a:prstGeom>
          <a:noFill/>
        </p:spPr>
        <p:txBody>
          <a:bodyPr wrap="square" rtlCol="0">
            <a:spAutoFit/>
          </a:bodyPr>
          <a:lstStyle/>
          <a:p>
            <a:r>
              <a:rPr lang="en-US" sz="5400" b="1" dirty="0">
                <a:solidFill>
                  <a:schemeClr val="bg1"/>
                </a:solidFill>
                <a:latin typeface="Source Sans Pro" panose="020B0503030403020204" pitchFamily="34" charset="0"/>
                <a:ea typeface="Source Sans Pro" panose="020B0503030403020204" pitchFamily="34" charset="0"/>
                <a:cs typeface="Open Sans Semibold"/>
              </a:rPr>
              <a:t>State treatment center counts as a market response to substance use prevalence: investigating differences by profit status </a:t>
            </a:r>
          </a:p>
        </p:txBody>
      </p:sp>
      <p:sp>
        <p:nvSpPr>
          <p:cNvPr id="14" name="TextBox 13"/>
          <p:cNvSpPr txBox="1"/>
          <p:nvPr/>
        </p:nvSpPr>
        <p:spPr>
          <a:xfrm>
            <a:off x="1091015" y="2561966"/>
            <a:ext cx="26040479" cy="584775"/>
          </a:xfrm>
          <a:prstGeom prst="rect">
            <a:avLst/>
          </a:prstGeom>
          <a:noFill/>
        </p:spPr>
        <p:txBody>
          <a:bodyPr wrap="square" rtlCol="0">
            <a:spAutoFit/>
          </a:bodyPr>
          <a:lstStyle/>
          <a:p>
            <a:r>
              <a:rPr lang="en-US" sz="3200" i="1" dirty="0">
                <a:solidFill>
                  <a:schemeClr val="bg1"/>
                </a:solidFill>
                <a:latin typeface="Source Sans Pro" panose="020B0503030403020204" pitchFamily="34" charset="0"/>
                <a:ea typeface="Source Sans Pro" panose="020B0503030403020204" pitchFamily="34" charset="0"/>
                <a:cs typeface="Open Sans"/>
              </a:rPr>
              <a:t>Bailey Wellen Osweiler BA, Timothy D. McBride MS PhD</a:t>
            </a:r>
          </a:p>
        </p:txBody>
      </p:sp>
      <p:sp>
        <p:nvSpPr>
          <p:cNvPr id="4" name="Rectangle 3"/>
          <p:cNvSpPr/>
          <p:nvPr/>
        </p:nvSpPr>
        <p:spPr>
          <a:xfrm>
            <a:off x="578030" y="3825847"/>
            <a:ext cx="10346237" cy="7761084"/>
          </a:xfrm>
          <a:prstGeom prst="rect">
            <a:avLst/>
          </a:prstGeom>
          <a:solidFill>
            <a:srgbClr val="D9D9D9"/>
          </a:solidFill>
          <a:ln>
            <a:noFill/>
          </a:ln>
        </p:spPr>
        <p:style>
          <a:lnRef idx="1">
            <a:schemeClr val="accent1"/>
          </a:lnRef>
          <a:fillRef idx="3">
            <a:schemeClr val="accent1"/>
          </a:fillRef>
          <a:effectRef idx="2">
            <a:schemeClr val="accent1"/>
          </a:effectRef>
          <a:fontRef idx="minor">
            <a:schemeClr val="lt1"/>
          </a:fontRef>
        </p:style>
        <p:txBody>
          <a:bodyPr rtlCol="0" anchor="t"/>
          <a:lstStyle/>
          <a:p>
            <a:r>
              <a:rPr lang="en-US" sz="3200" b="1" u="sng"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Background: </a:t>
            </a:r>
          </a:p>
          <a:p>
            <a:r>
              <a:rPr lang="en-US" sz="3200"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The United States is in a drug overdose crisis, with drug fatalities increasing steadily this century. With the rise in overdose deaths, substance use disorders (SUDs) are more recognized and new treatment centers are emerging across the country. This study aims to reveal whether the number of SUD treatment centers may be a market response to demand for treatment centers (as measured by substance use rates) in the United States from 2014 – 2019.</a:t>
            </a:r>
          </a:p>
          <a:p>
            <a:pPr algn="ctr"/>
            <a:endParaRPr lang="en-US" sz="3200"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endParaRPr>
          </a:p>
          <a:p>
            <a:pPr algn="ctr"/>
            <a:r>
              <a:rPr lang="en-US" sz="3200"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The study used several publicly available data sources from the U.S. Substance Abuse and Mental Health Services Administration (SAMHSA). </a:t>
            </a:r>
          </a:p>
        </p:txBody>
      </p:sp>
      <p:sp>
        <p:nvSpPr>
          <p:cNvPr id="6" name="Rectangle 5"/>
          <p:cNvSpPr/>
          <p:nvPr/>
        </p:nvSpPr>
        <p:spPr>
          <a:xfrm>
            <a:off x="11300240" y="3825846"/>
            <a:ext cx="10346237" cy="9066709"/>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r>
              <a:rPr lang="en-US" sz="3200" b="1" u="sng"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Demand Measure:</a:t>
            </a:r>
            <a:r>
              <a:rPr lang="en-US" sz="3200" b="1"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 </a:t>
            </a:r>
          </a:p>
          <a:p>
            <a:r>
              <a:rPr lang="en-US" sz="3200"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SAMHSA’s National Survey on Drug Use and Health (NSDUH) surveys a sample of Americans about their experience with substances and mental health and aggregates to prevalence rates for two-year periods in states. Measures of interest were alcohol use disorder (AUD) </a:t>
            </a:r>
            <a:r>
              <a:rPr lang="en-US" sz="3200" kern="100" dirty="0">
                <a:solidFill>
                  <a:schemeClr val="tx1"/>
                </a:solidFill>
                <a:latin typeface="Source Sans Pro" panose="020B0503030403020204" pitchFamily="34" charset="0"/>
                <a:ea typeface="Source Sans Pro" panose="020B0503030403020204" pitchFamily="34" charset="0"/>
                <a:cs typeface="Times New Roman" panose="02020603050405020304" pitchFamily="18" charset="0"/>
              </a:rPr>
              <a:t>and illicit drug use (summed cocaine + heroin use) in each state-year.</a:t>
            </a:r>
            <a:endParaRPr lang="en-US" sz="3200"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endParaRPr>
          </a:p>
          <a:p>
            <a:pPr marL="0" marR="0">
              <a:lnSpc>
                <a:spcPct val="150000"/>
              </a:lnSpc>
              <a:spcBef>
                <a:spcPts val="0"/>
              </a:spcBef>
              <a:spcAft>
                <a:spcPts val="0"/>
              </a:spcAft>
            </a:pPr>
            <a:endParaRPr lang="en-US" sz="3600"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endParaRPr>
          </a:p>
        </p:txBody>
      </p:sp>
      <p:sp>
        <p:nvSpPr>
          <p:cNvPr id="7" name="Rectangle 6"/>
          <p:cNvSpPr/>
          <p:nvPr/>
        </p:nvSpPr>
        <p:spPr>
          <a:xfrm>
            <a:off x="11300239" y="17949209"/>
            <a:ext cx="10346237" cy="3413760"/>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4400" dirty="0">
              <a:latin typeface="Source Sans Pro" panose="020B0503030403020204" pitchFamily="34" charset="0"/>
              <a:ea typeface="Source Sans Pro" panose="020B0503030403020204" pitchFamily="34" charset="0"/>
            </a:endParaRPr>
          </a:p>
        </p:txBody>
      </p:sp>
      <p:sp>
        <p:nvSpPr>
          <p:cNvPr id="8" name="Rectangle 7"/>
          <p:cNvSpPr/>
          <p:nvPr/>
        </p:nvSpPr>
        <p:spPr>
          <a:xfrm>
            <a:off x="21989362" y="11922147"/>
            <a:ext cx="10351008" cy="7044982"/>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r>
              <a:rPr lang="en-US" sz="3200" b="1" u="sng"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Implications:</a:t>
            </a:r>
          </a:p>
          <a:p>
            <a:pPr algn="ctr"/>
            <a:r>
              <a:rPr lang="en-US" sz="3200" kern="100" dirty="0">
                <a:solidFill>
                  <a:schemeClr val="tx1"/>
                </a:solidFill>
                <a:latin typeface="Source Sans Pro" panose="020B0503030403020204" pitchFamily="34" charset="0"/>
                <a:ea typeface="Source Sans Pro" panose="020B0503030403020204" pitchFamily="34" charset="0"/>
                <a:cs typeface="Times New Roman" panose="02020603050405020304" pitchFamily="18" charset="0"/>
              </a:rPr>
              <a:t>T</a:t>
            </a:r>
            <a:r>
              <a:rPr lang="en-US" sz="3200"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he relationship between substance use and for-profit, non-profit, and government SUD treatment center trends differ. </a:t>
            </a:r>
            <a:r>
              <a:rPr lang="en-US" sz="3200" kern="100" dirty="0">
                <a:solidFill>
                  <a:schemeClr val="tx1"/>
                </a:solidFill>
                <a:latin typeface="Source Sans Pro" panose="020B0503030403020204" pitchFamily="34" charset="0"/>
                <a:ea typeface="Source Sans Pro" panose="020B0503030403020204" pitchFamily="34" charset="0"/>
                <a:cs typeface="Times New Roman" panose="02020603050405020304" pitchFamily="18" charset="0"/>
              </a:rPr>
              <a:t>F</a:t>
            </a:r>
            <a:r>
              <a:rPr lang="en-US" sz="3200"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or-profit treatment center counts are associated with drug use after controlling for population, indicating a potential market response to the “demand” of drug use. However, for-profits’ relationship </a:t>
            </a:r>
            <a:r>
              <a:rPr lang="en-US" sz="3200" kern="100" dirty="0">
                <a:solidFill>
                  <a:schemeClr val="tx1"/>
                </a:solidFill>
                <a:latin typeface="Source Sans Pro" panose="020B0503030403020204" pitchFamily="34" charset="0"/>
                <a:ea typeface="Source Sans Pro" panose="020B0503030403020204" pitchFamily="34" charset="0"/>
                <a:cs typeface="Times New Roman" panose="02020603050405020304" pitchFamily="18" charset="0"/>
              </a:rPr>
              <a:t>with AUD is negative, which does not suggest that this uptick is a response to AUD.</a:t>
            </a:r>
            <a:endParaRPr lang="en-US" sz="3200"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endParaRPr>
          </a:p>
          <a:p>
            <a:pPr algn="ctr"/>
            <a:endParaRPr lang="en-US" sz="3200" kern="100" dirty="0">
              <a:solidFill>
                <a:schemeClr val="tx1"/>
              </a:solidFill>
              <a:latin typeface="Source Sans Pro" panose="020B0503030403020204" pitchFamily="34" charset="0"/>
              <a:ea typeface="Source Sans Pro" panose="020B0503030403020204" pitchFamily="34" charset="0"/>
              <a:cs typeface="Times New Roman" panose="02020603050405020304" pitchFamily="18" charset="0"/>
            </a:endParaRPr>
          </a:p>
          <a:p>
            <a:pPr algn="ctr"/>
            <a:r>
              <a:rPr lang="en-US" sz="3200"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Additional research could reveal more details about this negative AUD relationship, other substances, granularity at the state-level, and treatment quality and accessibility implications for people with SUDs.  </a:t>
            </a:r>
          </a:p>
        </p:txBody>
      </p:sp>
      <p:sp>
        <p:nvSpPr>
          <p:cNvPr id="9" name="Rectangle 8"/>
          <p:cNvSpPr/>
          <p:nvPr/>
        </p:nvSpPr>
        <p:spPr>
          <a:xfrm>
            <a:off x="578030" y="11832991"/>
            <a:ext cx="10346237" cy="9529979"/>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r>
              <a:rPr lang="en-US" sz="3200" b="1" u="sng"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Supply Measure:</a:t>
            </a:r>
            <a:r>
              <a:rPr lang="en-US" sz="3200" b="1"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 </a:t>
            </a:r>
          </a:p>
          <a:p>
            <a:r>
              <a:rPr lang="en-US" sz="3200"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The National Survey on Substance Abuse Treatment Services (NSSATS) surveys treatment centers from all 50 United States and the District of Columbia. </a:t>
            </a:r>
          </a:p>
        </p:txBody>
      </p:sp>
      <p:sp>
        <p:nvSpPr>
          <p:cNvPr id="10" name="Rectangle 9"/>
          <p:cNvSpPr/>
          <p:nvPr/>
        </p:nvSpPr>
        <p:spPr>
          <a:xfrm>
            <a:off x="21956326" y="19303706"/>
            <a:ext cx="10351008" cy="2098342"/>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Source Sans Pro" panose="020B0503030403020204" pitchFamily="34" charset="0"/>
              <a:ea typeface="Source Sans Pro" panose="020B0503030403020204" pitchFamily="34" charset="0"/>
            </a:endParaRPr>
          </a:p>
        </p:txBody>
      </p:sp>
      <p:sp>
        <p:nvSpPr>
          <p:cNvPr id="16" name="TextBox 15"/>
          <p:cNvSpPr txBox="1"/>
          <p:nvPr/>
        </p:nvSpPr>
        <p:spPr>
          <a:xfrm>
            <a:off x="21912304" y="19370276"/>
            <a:ext cx="10438380" cy="1077218"/>
          </a:xfrm>
          <a:prstGeom prst="rect">
            <a:avLst/>
          </a:prstGeom>
          <a:noFill/>
        </p:spPr>
        <p:txBody>
          <a:bodyPr wrap="square" rtlCol="0">
            <a:spAutoFit/>
          </a:bodyPr>
          <a:lstStyle/>
          <a:p>
            <a:pPr algn="r"/>
            <a:r>
              <a:rPr lang="en-US" sz="3200" dirty="0">
                <a:latin typeface="Source Sans Pro" panose="020B0503030403020204" pitchFamily="34" charset="0"/>
                <a:ea typeface="Source Sans Pro" panose="020B0503030403020204" pitchFamily="34" charset="0"/>
                <a:cs typeface="Open Sans"/>
              </a:rPr>
              <a:t>Funding provided by the  </a:t>
            </a:r>
            <a:r>
              <a:rPr lang="en-US" sz="3200" dirty="0">
                <a:effectLst/>
                <a:latin typeface="Source Sans Pro" panose="020B0503030403020204" pitchFamily="34" charset="0"/>
                <a:ea typeface="Source Sans Pro" panose="020B0503030403020204" pitchFamily="34" charset="0"/>
              </a:rPr>
              <a:t>National Institute on Drug Abuse (NIDA), T32DA01035</a:t>
            </a:r>
            <a:endParaRPr lang="en-US" sz="2400" dirty="0">
              <a:latin typeface="Source Sans Pro" panose="020B0503030403020204" pitchFamily="34" charset="0"/>
              <a:ea typeface="Source Sans Pro" panose="020B0503030403020204" pitchFamily="34" charset="0"/>
              <a:cs typeface="Open Sans"/>
            </a:endParaRPr>
          </a:p>
        </p:txBody>
      </p:sp>
      <p:graphicFrame>
        <p:nvGraphicFramePr>
          <p:cNvPr id="2" name="Table 1">
            <a:extLst>
              <a:ext uri="{FF2B5EF4-FFF2-40B4-BE49-F238E27FC236}">
                <a16:creationId xmlns:a16="http://schemas.microsoft.com/office/drawing/2014/main" id="{787950D1-2F40-B3A5-4B86-1A49026AEF17}"/>
              </a:ext>
            </a:extLst>
          </p:cNvPr>
          <p:cNvGraphicFramePr>
            <a:graphicFrameLocks noGrp="1"/>
          </p:cNvGraphicFramePr>
          <p:nvPr>
            <p:extLst>
              <p:ext uri="{D42A27DB-BD31-4B8C-83A1-F6EECF244321}">
                <p14:modId xmlns:p14="http://schemas.microsoft.com/office/powerpoint/2010/main" val="877889278"/>
              </p:ext>
            </p:extLst>
          </p:nvPr>
        </p:nvGraphicFramePr>
        <p:xfrm>
          <a:off x="11300239" y="17805754"/>
          <a:ext cx="10346237" cy="3413760"/>
        </p:xfrm>
        <a:graphic>
          <a:graphicData uri="http://schemas.openxmlformats.org/drawingml/2006/table">
            <a:tbl>
              <a:tblPr firstRow="1" firstCol="1" bandRow="1">
                <a:tableStyleId>{D7AC3CCA-C797-4891-BE02-D94E43425B78}</a:tableStyleId>
              </a:tblPr>
              <a:tblGrid>
                <a:gridCol w="3461646">
                  <a:extLst>
                    <a:ext uri="{9D8B030D-6E8A-4147-A177-3AD203B41FA5}">
                      <a16:colId xmlns:a16="http://schemas.microsoft.com/office/drawing/2014/main" val="2557421700"/>
                    </a:ext>
                  </a:extLst>
                </a:gridCol>
                <a:gridCol w="2315326">
                  <a:extLst>
                    <a:ext uri="{9D8B030D-6E8A-4147-A177-3AD203B41FA5}">
                      <a16:colId xmlns:a16="http://schemas.microsoft.com/office/drawing/2014/main" val="838562182"/>
                    </a:ext>
                  </a:extLst>
                </a:gridCol>
                <a:gridCol w="2296643">
                  <a:extLst>
                    <a:ext uri="{9D8B030D-6E8A-4147-A177-3AD203B41FA5}">
                      <a16:colId xmlns:a16="http://schemas.microsoft.com/office/drawing/2014/main" val="185145689"/>
                    </a:ext>
                  </a:extLst>
                </a:gridCol>
                <a:gridCol w="2272622">
                  <a:extLst>
                    <a:ext uri="{9D8B030D-6E8A-4147-A177-3AD203B41FA5}">
                      <a16:colId xmlns:a16="http://schemas.microsoft.com/office/drawing/2014/main" val="3698580149"/>
                    </a:ext>
                  </a:extLst>
                </a:gridCol>
              </a:tblGrid>
              <a:tr h="0">
                <a:tc gridSpan="4">
                  <a:txBody>
                    <a:bodyPr/>
                    <a:lstStyle/>
                    <a:p>
                      <a:pPr marL="0" marR="0" algn="ctr">
                        <a:spcBef>
                          <a:spcPts val="0"/>
                        </a:spcBef>
                        <a:spcAft>
                          <a:spcPts val="0"/>
                        </a:spcAft>
                      </a:pPr>
                      <a:r>
                        <a:rPr lang="en-US" sz="3200" kern="100" dirty="0">
                          <a:solidFill>
                            <a:schemeClr val="tx1"/>
                          </a:solidFill>
                          <a:effectLst/>
                        </a:rPr>
                        <a:t>Fixed Effects on For-Profit Negative Binomial Model</a:t>
                      </a:r>
                      <a:endParaRPr lang="en-US" sz="3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16131675"/>
                  </a:ext>
                </a:extLst>
              </a:tr>
              <a:tr h="316807">
                <a:tc>
                  <a:txBody>
                    <a:bodyPr/>
                    <a:lstStyle/>
                    <a:p>
                      <a:pPr marL="0" marR="0" algn="ctr">
                        <a:spcBef>
                          <a:spcPts val="0"/>
                        </a:spcBef>
                        <a:spcAft>
                          <a:spcPts val="0"/>
                        </a:spcAft>
                      </a:pPr>
                      <a:endParaRPr lang="en-US" sz="3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3200" kern="100">
                          <a:solidFill>
                            <a:schemeClr val="tx1"/>
                          </a:solidFill>
                          <a:effectLst/>
                        </a:rPr>
                        <a:t>Estimate</a:t>
                      </a:r>
                      <a:endParaRPr lang="en-US" sz="32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3200" kern="100" dirty="0">
                          <a:solidFill>
                            <a:schemeClr val="tx1"/>
                          </a:solidFill>
                          <a:effectLst/>
                        </a:rPr>
                        <a:t>Std. Error</a:t>
                      </a:r>
                      <a:endParaRPr lang="en-US" sz="3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3200" kern="100">
                          <a:solidFill>
                            <a:schemeClr val="tx1"/>
                          </a:solidFill>
                          <a:effectLst/>
                        </a:rPr>
                        <a:t>P. value</a:t>
                      </a:r>
                      <a:endParaRPr lang="en-US" sz="32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54933929"/>
                  </a:ext>
                </a:extLst>
              </a:tr>
              <a:tr h="316807">
                <a:tc>
                  <a:txBody>
                    <a:bodyPr/>
                    <a:lstStyle/>
                    <a:p>
                      <a:pPr marL="0" marR="0" algn="ctr">
                        <a:spcBef>
                          <a:spcPts val="0"/>
                        </a:spcBef>
                        <a:spcAft>
                          <a:spcPts val="0"/>
                        </a:spcAft>
                      </a:pPr>
                      <a:r>
                        <a:rPr lang="en-US" sz="3200" kern="100">
                          <a:solidFill>
                            <a:schemeClr val="tx1"/>
                          </a:solidFill>
                          <a:effectLst/>
                        </a:rPr>
                        <a:t>Intercept</a:t>
                      </a:r>
                      <a:endParaRPr lang="en-US" sz="32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3200" kern="0" dirty="0">
                          <a:solidFill>
                            <a:schemeClr val="tx1"/>
                          </a:solidFill>
                          <a:effectLst/>
                        </a:rPr>
                        <a:t>3.60710</a:t>
                      </a:r>
                      <a:endParaRPr lang="en-US" sz="3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3200" kern="0">
                          <a:solidFill>
                            <a:schemeClr val="tx1"/>
                          </a:solidFill>
                          <a:effectLst/>
                        </a:rPr>
                        <a:t>0.21484</a:t>
                      </a:r>
                      <a:endParaRPr lang="en-US" sz="32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3200" kern="100">
                          <a:solidFill>
                            <a:schemeClr val="tx1"/>
                          </a:solidFill>
                          <a:effectLst/>
                        </a:rPr>
                        <a:t>&lt; 0.001</a:t>
                      </a:r>
                      <a:endParaRPr lang="en-US" sz="32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56564332"/>
                  </a:ext>
                </a:extLst>
              </a:tr>
              <a:tr h="633614">
                <a:tc>
                  <a:txBody>
                    <a:bodyPr/>
                    <a:lstStyle/>
                    <a:p>
                      <a:pPr marL="0" marR="0" algn="ctr">
                        <a:spcBef>
                          <a:spcPts val="0"/>
                        </a:spcBef>
                        <a:spcAft>
                          <a:spcPts val="0"/>
                        </a:spcAft>
                      </a:pPr>
                      <a:r>
                        <a:rPr lang="en-US" sz="3200" kern="0" dirty="0">
                          <a:solidFill>
                            <a:schemeClr val="tx1"/>
                          </a:solidFill>
                          <a:effectLst/>
                        </a:rPr>
                        <a:t>Lagged </a:t>
                      </a:r>
                    </a:p>
                    <a:p>
                      <a:pPr marL="0" marR="0" algn="ctr">
                        <a:spcBef>
                          <a:spcPts val="0"/>
                        </a:spcBef>
                        <a:spcAft>
                          <a:spcPts val="0"/>
                        </a:spcAft>
                      </a:pPr>
                      <a:r>
                        <a:rPr lang="en-US" sz="3200" kern="0" dirty="0">
                          <a:solidFill>
                            <a:schemeClr val="tx1"/>
                          </a:solidFill>
                          <a:effectLst/>
                        </a:rPr>
                        <a:t>Drug Use</a:t>
                      </a:r>
                      <a:endParaRPr lang="en-US" sz="3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3200" kern="0" dirty="0">
                          <a:solidFill>
                            <a:schemeClr val="tx1"/>
                          </a:solidFill>
                          <a:effectLst/>
                        </a:rPr>
                        <a:t>0.07862</a:t>
                      </a:r>
                      <a:endParaRPr lang="en-US" sz="3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3200" kern="0" dirty="0">
                          <a:solidFill>
                            <a:schemeClr val="tx1"/>
                          </a:solidFill>
                          <a:effectLst/>
                        </a:rPr>
                        <a:t>0.03853</a:t>
                      </a:r>
                      <a:endParaRPr lang="en-US" sz="3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3200" kern="0" dirty="0">
                          <a:solidFill>
                            <a:schemeClr val="tx1"/>
                          </a:solidFill>
                          <a:effectLst/>
                        </a:rPr>
                        <a:t>0.0413</a:t>
                      </a:r>
                      <a:endParaRPr lang="en-US" sz="3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36629170"/>
                  </a:ext>
                </a:extLst>
              </a:tr>
              <a:tr h="316807">
                <a:tc>
                  <a:txBody>
                    <a:bodyPr/>
                    <a:lstStyle/>
                    <a:p>
                      <a:pPr marL="0" marR="0" algn="ctr">
                        <a:spcBef>
                          <a:spcPts val="0"/>
                        </a:spcBef>
                        <a:spcAft>
                          <a:spcPts val="0"/>
                        </a:spcAft>
                      </a:pPr>
                      <a:r>
                        <a:rPr lang="en-US" sz="3200" kern="0" dirty="0">
                          <a:solidFill>
                            <a:schemeClr val="tx1"/>
                          </a:solidFill>
                          <a:effectLst/>
                        </a:rPr>
                        <a:t>Lagged AUD</a:t>
                      </a:r>
                      <a:endParaRPr lang="en-US" sz="3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3200" kern="0">
                          <a:solidFill>
                            <a:schemeClr val="tx1"/>
                          </a:solidFill>
                          <a:effectLst/>
                        </a:rPr>
                        <a:t>-0.04868</a:t>
                      </a:r>
                      <a:endParaRPr lang="en-US" sz="32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3200" kern="0" dirty="0">
                          <a:solidFill>
                            <a:schemeClr val="tx1"/>
                          </a:solidFill>
                          <a:effectLst/>
                        </a:rPr>
                        <a:t>0.02176</a:t>
                      </a:r>
                      <a:endParaRPr lang="en-US" sz="3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3200" kern="0" dirty="0">
                          <a:solidFill>
                            <a:schemeClr val="tx1"/>
                          </a:solidFill>
                          <a:effectLst/>
                        </a:rPr>
                        <a:t>0.0253</a:t>
                      </a:r>
                      <a:endParaRPr lang="en-US" sz="3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85976859"/>
                  </a:ext>
                </a:extLst>
              </a:tr>
              <a:tr h="316807">
                <a:tc>
                  <a:txBody>
                    <a:bodyPr/>
                    <a:lstStyle/>
                    <a:p>
                      <a:pPr marL="0" marR="0" algn="ctr">
                        <a:spcBef>
                          <a:spcPts val="0"/>
                        </a:spcBef>
                        <a:spcAft>
                          <a:spcPts val="0"/>
                        </a:spcAft>
                      </a:pPr>
                      <a:r>
                        <a:rPr lang="en-US" sz="3200" kern="0" dirty="0" err="1">
                          <a:solidFill>
                            <a:schemeClr val="tx1"/>
                          </a:solidFill>
                          <a:effectLst/>
                        </a:rPr>
                        <a:t>pop_millions</a:t>
                      </a:r>
                      <a:endParaRPr lang="en-US" sz="3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3200" kern="0" dirty="0">
                          <a:solidFill>
                            <a:schemeClr val="tx1"/>
                          </a:solidFill>
                          <a:effectLst/>
                        </a:rPr>
                        <a:t>0.09900</a:t>
                      </a:r>
                      <a:endParaRPr lang="en-US" sz="3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3200" kern="0" dirty="0">
                          <a:solidFill>
                            <a:schemeClr val="tx1"/>
                          </a:solidFill>
                          <a:effectLst/>
                        </a:rPr>
                        <a:t>0.01543</a:t>
                      </a:r>
                      <a:endParaRPr lang="en-US" sz="3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3200" kern="100" dirty="0">
                          <a:solidFill>
                            <a:schemeClr val="tx1"/>
                          </a:solidFill>
                          <a:effectLst/>
                        </a:rPr>
                        <a:t>&lt; 0.001</a:t>
                      </a:r>
                      <a:endParaRPr lang="en-US" sz="3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72552270"/>
                  </a:ext>
                </a:extLst>
              </a:tr>
            </a:tbl>
          </a:graphicData>
        </a:graphic>
      </p:graphicFrame>
      <p:pic>
        <p:nvPicPr>
          <p:cNvPr id="1026" name="Picture 2">
            <a:extLst>
              <a:ext uri="{FF2B5EF4-FFF2-40B4-BE49-F238E27FC236}">
                <a16:creationId xmlns:a16="http://schemas.microsoft.com/office/drawing/2014/main" id="{F2BDD0E4-2EC2-6555-1588-FDD1E1F717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37011" y="-144101"/>
            <a:ext cx="5558852" cy="3969947"/>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204A9530-8908-BA52-2BDA-D3A591BE390C}"/>
              </a:ext>
            </a:extLst>
          </p:cNvPr>
          <p:cNvSpPr txBox="1"/>
          <p:nvPr/>
        </p:nvSpPr>
        <p:spPr>
          <a:xfrm>
            <a:off x="22022450" y="3825846"/>
            <a:ext cx="7685117" cy="584775"/>
          </a:xfrm>
          <a:prstGeom prst="rect">
            <a:avLst/>
          </a:prstGeom>
          <a:noFill/>
        </p:spPr>
        <p:txBody>
          <a:bodyPr wrap="none" rtlCol="0">
            <a:spAutoFit/>
          </a:bodyPr>
          <a:lstStyle/>
          <a:p>
            <a:r>
              <a:rPr lang="en-US" sz="3200" b="1" dirty="0">
                <a:latin typeface="Source Sans Pro" panose="020B0503030403020204" pitchFamily="34" charset="0"/>
                <a:ea typeface="Source Sans Pro" panose="020B0503030403020204" pitchFamily="34" charset="0"/>
              </a:rPr>
              <a:t>State Random Effects on For-Profit Model</a:t>
            </a:r>
          </a:p>
        </p:txBody>
      </p:sp>
      <p:pic>
        <p:nvPicPr>
          <p:cNvPr id="27" name="Picture 26" descr="A graph with green and blue lines&#10;&#10;Description automatically generated">
            <a:extLst>
              <a:ext uri="{FF2B5EF4-FFF2-40B4-BE49-F238E27FC236}">
                <a16:creationId xmlns:a16="http://schemas.microsoft.com/office/drawing/2014/main" id="{CAE496FD-F573-0CBD-B863-82B7115A7D96}"/>
              </a:ext>
            </a:extLst>
          </p:cNvPr>
          <p:cNvPicPr>
            <a:picLocks noChangeAspect="1"/>
          </p:cNvPicPr>
          <p:nvPr/>
        </p:nvPicPr>
        <p:blipFill rotWithShape="1">
          <a:blip r:embed="rId5"/>
          <a:srcRect r="24693"/>
          <a:stretch/>
        </p:blipFill>
        <p:spPr>
          <a:xfrm>
            <a:off x="1135055" y="14217473"/>
            <a:ext cx="8486023" cy="6951430"/>
          </a:xfrm>
          <a:prstGeom prst="rect">
            <a:avLst/>
          </a:prstGeom>
        </p:spPr>
      </p:pic>
      <p:pic>
        <p:nvPicPr>
          <p:cNvPr id="28" name="Picture 27" descr="A graph with green and blue lines&#10;&#10;Description automatically generated">
            <a:extLst>
              <a:ext uri="{FF2B5EF4-FFF2-40B4-BE49-F238E27FC236}">
                <a16:creationId xmlns:a16="http://schemas.microsoft.com/office/drawing/2014/main" id="{5675E7A8-A503-B2C3-2CA8-45177B719DBB}"/>
              </a:ext>
            </a:extLst>
          </p:cNvPr>
          <p:cNvPicPr>
            <a:picLocks noChangeAspect="1"/>
          </p:cNvPicPr>
          <p:nvPr/>
        </p:nvPicPr>
        <p:blipFill rotWithShape="1">
          <a:blip r:embed="rId5"/>
          <a:srcRect l="82924" t="35584" r="1281" b="41443"/>
          <a:stretch/>
        </p:blipFill>
        <p:spPr>
          <a:xfrm>
            <a:off x="9156440" y="17462977"/>
            <a:ext cx="1676400" cy="1504152"/>
          </a:xfrm>
          <a:prstGeom prst="rect">
            <a:avLst/>
          </a:prstGeom>
          <a:ln>
            <a:solidFill>
              <a:schemeClr val="tx1"/>
            </a:solidFill>
          </a:ln>
        </p:spPr>
      </p:pic>
      <p:sp>
        <p:nvSpPr>
          <p:cNvPr id="29" name="Rectangle 28">
            <a:extLst>
              <a:ext uri="{FF2B5EF4-FFF2-40B4-BE49-F238E27FC236}">
                <a16:creationId xmlns:a16="http://schemas.microsoft.com/office/drawing/2014/main" id="{10165B87-AE6C-BFB2-C057-8F32424BFE90}"/>
              </a:ext>
            </a:extLst>
          </p:cNvPr>
          <p:cNvSpPr/>
          <p:nvPr/>
        </p:nvSpPr>
        <p:spPr>
          <a:xfrm>
            <a:off x="11264792" y="13264570"/>
            <a:ext cx="10351008" cy="4247942"/>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marL="0" marR="0">
              <a:spcBef>
                <a:spcPts val="0"/>
              </a:spcBef>
              <a:spcAft>
                <a:spcPts val="0"/>
              </a:spcAft>
            </a:pPr>
            <a:r>
              <a:rPr lang="en-US" sz="3200" b="1" u="sng"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Methods:</a:t>
            </a:r>
            <a:r>
              <a:rPr lang="en-US" sz="3200" b="1"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 </a:t>
            </a:r>
          </a:p>
          <a:p>
            <a:pPr marL="0" marR="0">
              <a:spcBef>
                <a:spcPts val="0"/>
              </a:spcBef>
              <a:spcAft>
                <a:spcPts val="0"/>
              </a:spcAft>
            </a:pPr>
            <a:r>
              <a:rPr lang="en-US" sz="3200"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Treatment demand measures were lagged because administrative barriers prohibit a treatment center from responding to demand in the same year it emerges. </a:t>
            </a:r>
          </a:p>
          <a:p>
            <a:pPr marL="0" marR="0">
              <a:spcBef>
                <a:spcPts val="0"/>
              </a:spcBef>
              <a:spcAft>
                <a:spcPts val="0"/>
              </a:spcAft>
            </a:pPr>
            <a:endParaRPr lang="en-US" sz="3200" kern="100" dirty="0">
              <a:solidFill>
                <a:schemeClr val="tx1"/>
              </a:solidFill>
              <a:latin typeface="Source Sans Pro" panose="020B0503030403020204" pitchFamily="34" charset="0"/>
              <a:ea typeface="Source Sans Pro" panose="020B0503030403020204" pitchFamily="34" charset="0"/>
              <a:cs typeface="Times New Roman" panose="02020603050405020304" pitchFamily="18" charset="0"/>
            </a:endParaRPr>
          </a:p>
          <a:p>
            <a:pPr marL="0" marR="0">
              <a:spcBef>
                <a:spcPts val="0"/>
              </a:spcBef>
              <a:spcAft>
                <a:spcPts val="0"/>
              </a:spcAft>
            </a:pPr>
            <a:r>
              <a:rPr lang="en-US" sz="3200"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Three negative binomial distribution modeled the count of for-profit, non-profit, and government treatment centers, with random effects for state and year.</a:t>
            </a:r>
            <a:endParaRPr lang="en-US" sz="4000"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endParaRPr>
          </a:p>
        </p:txBody>
      </p:sp>
      <p:pic>
        <p:nvPicPr>
          <p:cNvPr id="32" name="Picture 31" descr="A graph with different colored lines&#10;&#10;Description automatically generated">
            <a:extLst>
              <a:ext uri="{FF2B5EF4-FFF2-40B4-BE49-F238E27FC236}">
                <a16:creationId xmlns:a16="http://schemas.microsoft.com/office/drawing/2014/main" id="{A3BD4DFE-7677-BCA4-153F-F2D7205DB81F}"/>
              </a:ext>
            </a:extLst>
          </p:cNvPr>
          <p:cNvPicPr>
            <a:picLocks noChangeAspect="1"/>
          </p:cNvPicPr>
          <p:nvPr/>
        </p:nvPicPr>
        <p:blipFill rotWithShape="1">
          <a:blip r:embed="rId6"/>
          <a:srcRect r="28494"/>
          <a:stretch/>
        </p:blipFill>
        <p:spPr>
          <a:xfrm>
            <a:off x="12856144" y="7327056"/>
            <a:ext cx="6335252" cy="5465446"/>
          </a:xfrm>
          <a:prstGeom prst="rect">
            <a:avLst/>
          </a:prstGeom>
        </p:spPr>
      </p:pic>
      <p:pic>
        <p:nvPicPr>
          <p:cNvPr id="33" name="Picture 32" descr="A graph with different colored lines&#10;&#10;Description automatically generated">
            <a:extLst>
              <a:ext uri="{FF2B5EF4-FFF2-40B4-BE49-F238E27FC236}">
                <a16:creationId xmlns:a16="http://schemas.microsoft.com/office/drawing/2014/main" id="{E6F135A4-A9F6-C4F8-79A3-AD75A42ADEE4}"/>
              </a:ext>
            </a:extLst>
          </p:cNvPr>
          <p:cNvPicPr>
            <a:picLocks noChangeAspect="1"/>
          </p:cNvPicPr>
          <p:nvPr/>
        </p:nvPicPr>
        <p:blipFill rotWithShape="1">
          <a:blip r:embed="rId6"/>
          <a:srcRect l="70794" t="30447" b="37506"/>
          <a:stretch/>
        </p:blipFill>
        <p:spPr>
          <a:xfrm>
            <a:off x="19038306" y="9239489"/>
            <a:ext cx="2270025" cy="1536568"/>
          </a:xfrm>
          <a:prstGeom prst="rect">
            <a:avLst/>
          </a:prstGeom>
          <a:ln>
            <a:solidFill>
              <a:schemeClr val="tx1"/>
            </a:solidFill>
          </a:ln>
        </p:spPr>
      </p:pic>
      <p:pic>
        <p:nvPicPr>
          <p:cNvPr id="35" name="Picture 34" descr="A map of the united states&#10;&#10;Description automatically generated">
            <a:extLst>
              <a:ext uri="{FF2B5EF4-FFF2-40B4-BE49-F238E27FC236}">
                <a16:creationId xmlns:a16="http://schemas.microsoft.com/office/drawing/2014/main" id="{233FC481-5932-4846-0B7E-277B24CAA2C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7537" t="33405" r="401" b="31836"/>
          <a:stretch/>
        </p:blipFill>
        <p:spPr>
          <a:xfrm>
            <a:off x="30510481" y="8324596"/>
            <a:ext cx="1796854" cy="3194404"/>
          </a:xfrm>
          <a:prstGeom prst="rect">
            <a:avLst/>
          </a:prstGeom>
          <a:ln>
            <a:solidFill>
              <a:schemeClr val="bg1"/>
            </a:solidFill>
          </a:ln>
        </p:spPr>
      </p:pic>
      <p:sp>
        <p:nvSpPr>
          <p:cNvPr id="36" name="TextBox 35">
            <a:extLst>
              <a:ext uri="{FF2B5EF4-FFF2-40B4-BE49-F238E27FC236}">
                <a16:creationId xmlns:a16="http://schemas.microsoft.com/office/drawing/2014/main" id="{156D89FF-AE96-970A-665B-16034B5CD583}"/>
              </a:ext>
            </a:extLst>
          </p:cNvPr>
          <p:cNvSpPr txBox="1"/>
          <p:nvPr/>
        </p:nvSpPr>
        <p:spPr>
          <a:xfrm>
            <a:off x="22690599" y="20634739"/>
            <a:ext cx="9616735" cy="584775"/>
          </a:xfrm>
          <a:prstGeom prst="rect">
            <a:avLst/>
          </a:prstGeom>
          <a:noFill/>
        </p:spPr>
        <p:txBody>
          <a:bodyPr wrap="none" rtlCol="0">
            <a:spAutoFit/>
          </a:bodyPr>
          <a:lstStyle/>
          <a:p>
            <a:pPr algn="r"/>
            <a:r>
              <a:rPr lang="en-US" sz="3200" u="sng" kern="100" dirty="0">
                <a:solidFill>
                  <a:schemeClr val="accent5"/>
                </a:solidFill>
                <a:effectLst/>
                <a:latin typeface="Source Sans Pro" panose="020B0503030403020204" pitchFamily="34" charset="0"/>
                <a:ea typeface="Source Sans Pro" panose="020B050303040302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github.com/baileywellen/sud_treatment_profitstatus</a:t>
            </a:r>
            <a:endParaRPr lang="en-US" sz="3200" kern="100" dirty="0">
              <a:solidFill>
                <a:schemeClr val="accent5"/>
              </a:solidFill>
              <a:effectLst/>
              <a:latin typeface="Source Sans Pro" panose="020B0503030403020204" pitchFamily="34" charset="0"/>
              <a:ea typeface="Source Sans Pro" panose="020B0503030403020204" pitchFamily="34" charset="0"/>
              <a:cs typeface="Times New Roman" panose="02020603050405020304" pitchFamily="18" charset="0"/>
            </a:endParaRPr>
          </a:p>
        </p:txBody>
      </p:sp>
    </p:spTree>
    <p:extLst>
      <p:ext uri="{BB962C8B-B14F-4D97-AF65-F5344CB8AC3E}">
        <p14:creationId xmlns:p14="http://schemas.microsoft.com/office/powerpoint/2010/main" val="1574005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7172</TotalTime>
  <Words>450</Words>
  <Application>Microsoft Macintosh PowerPoint</Application>
  <PresentationFormat>Custom</PresentationFormat>
  <Paragraphs>43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Arial</vt:lpstr>
      <vt:lpstr>Calibri</vt:lpstr>
      <vt:lpstr>Calibri Light</vt:lpstr>
      <vt:lpstr>Source Sans Pro</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Osweiler, Bailey</cp:lastModifiedBy>
  <cp:revision>33</cp:revision>
  <dcterms:created xsi:type="dcterms:W3CDTF">2017-06-08T18:45:16Z</dcterms:created>
  <dcterms:modified xsi:type="dcterms:W3CDTF">2024-05-07T22:30:13Z</dcterms:modified>
</cp:coreProperties>
</file>