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bomir Petrov Stanchev" initials="LPS" lastIdx="1" clrIdx="0">
    <p:extLst>
      <p:ext uri="{19B8F6BF-5375-455C-9EA6-DF929625EA0E}">
        <p15:presenceInfo xmlns:p15="http://schemas.microsoft.com/office/powerpoint/2012/main" userId="Lubomir Petrov Stanch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38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9T19:21:26.635" idx="1">
    <p:pos x="5853" y="1973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Outer Joins and Multiple Jobs</a:t>
            </a:r>
          </a:p>
        </p:txBody>
      </p:sp>
    </p:spTree>
    <p:extLst>
      <p:ext uri="{BB962C8B-B14F-4D97-AF65-F5344CB8AC3E}">
        <p14:creationId xmlns:p14="http://schemas.microsoft.com/office/powerpoint/2010/main" val="75608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6200"/>
            <a:ext cx="9007594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implements Writable,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WritableComparable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Text left=new Text();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Text right=new Text();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set(Text left, Text right){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left;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right;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Text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getLeftElement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left;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Text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getRightElement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right;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(Text left, Text right)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left;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right;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78407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7709" y="76200"/>
            <a:ext cx="8619667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write(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out)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(out);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(out);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readFields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left.readFields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right.readFields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pair)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this.left.compareTo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pair.left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right.compareTo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pair.right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		// to sort ascending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//return -1*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  // to sort descending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left+", "+right;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428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Parititioner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did not write a hash function for our custom string pair class, so we need a custom partitioner.</a:t>
            </a:r>
          </a:p>
          <a:p>
            <a:r>
              <a:rPr lang="en-US" sz="2400" dirty="0"/>
              <a:t>The default partitioner uses the hash value of the key.</a:t>
            </a:r>
          </a:p>
          <a:p>
            <a:r>
              <a:rPr lang="en-US" sz="2400" dirty="0"/>
              <a:t>We will partition based 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sz="2400" dirty="0"/>
              <a:t> (i.e., left part of the string pair).</a:t>
            </a:r>
          </a:p>
          <a:p>
            <a:r>
              <a:rPr lang="en-US" sz="2400" dirty="0"/>
              <a:t>If two records have the same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sz="2400" dirty="0"/>
              <a:t>, then they need to go to the same reducer node.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1135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Java Implementation of Partitioner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676400"/>
            <a:ext cx="88697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LeftJoinPartitioner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Partitioner&lt;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Object&gt;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key,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Object value,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numberOfPartitions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key.getLeftElement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%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numberOfPartitions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826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Grouping Comparator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will send everyone with the same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sz="2000" dirty="0"/>
              <a:t> to the same reducer.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133600"/>
            <a:ext cx="914545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LeftJoinGroupComparator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extends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WritableComparator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protected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LeftJoinGroupComparator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super(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PairOfStrings.class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true);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// You will get Null pointer exception without this!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WritableComparable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wc1,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WritableComparable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wc2)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pair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wc1;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pair2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wc2;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.getLeftElement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(pair2.getLeftElement());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7751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single call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sz="2000" dirty="0"/>
              <a:t> takes as input a single (or no) (</a:t>
            </a:r>
            <a:r>
              <a:rPr lang="en-US" sz="2000" dirty="0">
                <a:solidFill>
                  <a:srgbClr val="FF0000"/>
                </a:solidFill>
              </a:rPr>
              <a:t>key =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sz="2000" dirty="0">
                <a:solidFill>
                  <a:srgbClr val="FF0000"/>
                </a:solidFill>
              </a:rPr>
              <a:t>,1) , value = ("</a:t>
            </a:r>
            <a:r>
              <a:rPr lang="en-US" sz="2000" dirty="0" err="1">
                <a:solidFill>
                  <a:srgbClr val="FF0000"/>
                </a:solidFill>
              </a:rPr>
              <a:t>L",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dirty="0"/>
              <a:t>) pair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from the </a:t>
            </a:r>
            <a:r>
              <a:rPr lang="en-US" sz="2000" dirty="0">
                <a:solidFill>
                  <a:srgbClr val="0070C0"/>
                </a:solidFill>
              </a:rPr>
              <a:t>user mapper </a:t>
            </a:r>
            <a:r>
              <a:rPr lang="en-US" sz="2000" dirty="0"/>
              <a:t>and a bunch of (</a:t>
            </a:r>
            <a:r>
              <a:rPr lang="en-US" sz="2000" dirty="0">
                <a:solidFill>
                  <a:srgbClr val="FF0000"/>
                </a:solidFill>
              </a:rPr>
              <a:t>key = 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sz="2000" dirty="0">
                <a:solidFill>
                  <a:srgbClr val="FF0000"/>
                </a:solidFill>
              </a:rPr>
              <a:t>,2) , value = ("P",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dirty="0"/>
              <a:t>) pairs from the </a:t>
            </a:r>
            <a:r>
              <a:rPr lang="en-US" sz="2000" dirty="0">
                <a:solidFill>
                  <a:srgbClr val="0070C0"/>
                </a:solidFill>
              </a:rPr>
              <a:t>transaction mapper</a:t>
            </a:r>
            <a:r>
              <a:rPr lang="en-US" sz="2000" dirty="0"/>
              <a:t>. All input is with the same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sz="2000" dirty="0"/>
              <a:t>.</a:t>
            </a:r>
          </a:p>
          <a:p>
            <a:r>
              <a:rPr lang="en-US" sz="2000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method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sz="2000" dirty="0"/>
              <a:t> guarantees that the user pair will come first followed by all of the transaction pairs.</a:t>
            </a:r>
          </a:p>
          <a:p>
            <a:r>
              <a:rPr lang="en-US" sz="2000" dirty="0"/>
              <a:t>For each product, the reducers outputs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en-US" sz="2000" dirty="0"/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locationID</a:t>
            </a:r>
            <a:r>
              <a:rPr lang="en-US" sz="2000" dirty="0"/>
              <a:t> to the context. If there is no user record, then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locationID</a:t>
            </a:r>
            <a:r>
              <a:rPr lang="en-US" sz="2000" dirty="0"/>
              <a:t> will be set to a default value (because we are doing a </a:t>
            </a:r>
            <a:r>
              <a:rPr lang="en-US" sz="2000" dirty="0">
                <a:solidFill>
                  <a:srgbClr val="FF0000"/>
                </a:solidFill>
              </a:rPr>
              <a:t>left join</a:t>
            </a:r>
            <a:r>
              <a:rPr lang="en-US" sz="2000" dirty="0"/>
              <a:t>).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4937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26377"/>
            <a:ext cx="942116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LeftJoinReducer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extends Reducer&lt;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Text, Text&gt;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Text product = new Text();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Text location = new Text("undefined");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@Override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reduce(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key,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values, Context context)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Iterator&lt;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iterator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values.iterator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firstPair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iterator.next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firstPair.getLeftElement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equals("L")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location.set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firstPair.getRightElement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{ //it is a product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product.set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firstPair.getRightElement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(product,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Text("undefined")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= new Text("undefined");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iterator.hasNext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productPair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iterator.next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product.set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productPair.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getRightElement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(product, location);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}}}</a:t>
            </a:r>
          </a:p>
        </p:txBody>
      </p:sp>
    </p:spTree>
    <p:extLst>
      <p:ext uri="{BB962C8B-B14F-4D97-AF65-F5344CB8AC3E}">
        <p14:creationId xmlns:p14="http://schemas.microsoft.com/office/powerpoint/2010/main" val="3153593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Second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Eliminates duplicates.</a:t>
            </a:r>
          </a:p>
          <a:p>
            <a:r>
              <a:rPr lang="en-US" sz="2400" dirty="0"/>
              <a:t>Mapper produces a (project, location) pair as key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sz="2400" dirty="0"/>
              <a:t>as the value.</a:t>
            </a:r>
          </a:p>
          <a:p>
            <a:r>
              <a:rPr lang="en-US" sz="2400" dirty="0"/>
              <a:t>Reducer merges everyone with the same key in a single record (i.e., eliminates records with duplicate (project, location)) and again puts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sz="2400" dirty="0"/>
              <a:t>as the value.</a:t>
            </a:r>
          </a:p>
        </p:txBody>
      </p:sp>
    </p:spTree>
    <p:extLst>
      <p:ext uri="{BB962C8B-B14F-4D97-AF65-F5344CB8AC3E}">
        <p14:creationId xmlns:p14="http://schemas.microsoft.com/office/powerpoint/2010/main" val="2978139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9" y="228600"/>
            <a:ext cx="928331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DuplicateEliminateMapper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Mapper&lt;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Text,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@Override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public void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key, Text value, Context context)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String[] tokens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StringUtils.split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"\t");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Text product = new Text(tokens[0].trim());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Text location = new Text(tokens[1].trim());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product,location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NullWritable.get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289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8697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DuplicateEliminateReducer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extends Reducer&lt;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key,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values, Context context)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(key,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NullWritable.get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3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11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Problem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39017"/>
              </p:ext>
            </p:extLst>
          </p:nvPr>
        </p:nvGraphicFramePr>
        <p:xfrm>
          <a:off x="5867400" y="1466455"/>
          <a:ext cx="2903855" cy="201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2851985540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613940157"/>
                    </a:ext>
                  </a:extLst>
                </a:gridCol>
              </a:tblGrid>
              <a:tr h="415897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(state)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309880"/>
                  </a:ext>
                </a:extLst>
              </a:tr>
              <a:tr h="399004">
                <a:tc>
                  <a:txBody>
                    <a:bodyPr/>
                    <a:lstStyle/>
                    <a:p>
                      <a:r>
                        <a:rPr lang="en-US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7332"/>
                  </a:ext>
                </a:extLst>
              </a:tr>
              <a:tr h="399004">
                <a:tc>
                  <a:txBody>
                    <a:bodyPr/>
                    <a:lstStyle/>
                    <a:p>
                      <a:r>
                        <a:rPr lang="en-US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430947"/>
                  </a:ext>
                </a:extLst>
              </a:tr>
              <a:tr h="399004">
                <a:tc>
                  <a:txBody>
                    <a:bodyPr/>
                    <a:lstStyle/>
                    <a:p>
                      <a:r>
                        <a:rPr lang="en-US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043901"/>
                  </a:ext>
                </a:extLst>
              </a:tr>
              <a:tr h="399004">
                <a:tc>
                  <a:txBody>
                    <a:bodyPr/>
                    <a:lstStyle/>
                    <a:p>
                      <a:r>
                        <a:rPr lang="en-US" dirty="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9225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122991"/>
              </p:ext>
            </p:extLst>
          </p:nvPr>
        </p:nvGraphicFramePr>
        <p:xfrm>
          <a:off x="314513" y="1172111"/>
          <a:ext cx="5019488" cy="3415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925">
                  <a:extLst>
                    <a:ext uri="{9D8B030D-6E8A-4147-A177-3AD203B41FA5}">
                      <a16:colId xmlns:a16="http://schemas.microsoft.com/office/drawing/2014/main" val="596215408"/>
                    </a:ext>
                  </a:extLst>
                </a:gridCol>
                <a:gridCol w="974371">
                  <a:extLst>
                    <a:ext uri="{9D8B030D-6E8A-4147-A177-3AD203B41FA5}">
                      <a16:colId xmlns:a16="http://schemas.microsoft.com/office/drawing/2014/main" val="2648029485"/>
                    </a:ext>
                  </a:extLst>
                </a:gridCol>
                <a:gridCol w="664344">
                  <a:extLst>
                    <a:ext uri="{9D8B030D-6E8A-4147-A177-3AD203B41FA5}">
                      <a16:colId xmlns:a16="http://schemas.microsoft.com/office/drawing/2014/main" val="2858894966"/>
                    </a:ext>
                  </a:extLst>
                </a:gridCol>
                <a:gridCol w="1033424">
                  <a:extLst>
                    <a:ext uri="{9D8B030D-6E8A-4147-A177-3AD203B41FA5}">
                      <a16:colId xmlns:a16="http://schemas.microsoft.com/office/drawing/2014/main" val="3634881358"/>
                    </a:ext>
                  </a:extLst>
                </a:gridCol>
                <a:gridCol w="1033424">
                  <a:extLst>
                    <a:ext uri="{9D8B030D-6E8A-4147-A177-3AD203B41FA5}">
                      <a16:colId xmlns:a16="http://schemas.microsoft.com/office/drawing/2014/main" val="3921806441"/>
                    </a:ext>
                  </a:extLst>
                </a:gridCol>
              </a:tblGrid>
              <a:tr h="489898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38719"/>
                  </a:ext>
                </a:extLst>
              </a:tr>
              <a:tr h="36374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13369"/>
                  </a:ext>
                </a:extLst>
              </a:tr>
              <a:tr h="363749"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27515"/>
                  </a:ext>
                </a:extLst>
              </a:tr>
              <a:tr h="363749"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879822"/>
                  </a:ext>
                </a:extLst>
              </a:tr>
              <a:tr h="363749"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01194"/>
                  </a:ext>
                </a:extLst>
              </a:tr>
              <a:tr h="363749">
                <a:tc>
                  <a:txBody>
                    <a:bodyPr/>
                    <a:lstStyle/>
                    <a:p>
                      <a:r>
                        <a:rPr lang="en-US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996610"/>
                  </a:ext>
                </a:extLst>
              </a:tr>
              <a:tr h="363749">
                <a:tc>
                  <a:txBody>
                    <a:bodyPr/>
                    <a:lstStyle/>
                    <a:p>
                      <a:r>
                        <a:rPr lang="en-US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22152"/>
                  </a:ext>
                </a:extLst>
              </a:tr>
              <a:tr h="363749">
                <a:tc>
                  <a:txBody>
                    <a:bodyPr/>
                    <a:lstStyle/>
                    <a:p>
                      <a:r>
                        <a:rPr lang="en-US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36775"/>
                  </a:ext>
                </a:extLst>
              </a:tr>
              <a:tr h="363749">
                <a:tc>
                  <a:txBody>
                    <a:bodyPr/>
                    <a:lstStyle/>
                    <a:p>
                      <a:r>
                        <a:rPr lang="en-US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2183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3877374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Users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8334" y="4648200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Transactions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44BD4-881A-48FD-BFEA-97BF6671AD0C}"/>
              </a:ext>
            </a:extLst>
          </p:cNvPr>
          <p:cNvSpPr txBox="1"/>
          <p:nvPr/>
        </p:nvSpPr>
        <p:spPr>
          <a:xfrm>
            <a:off x="573113" y="5285779"/>
            <a:ext cx="8198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Question: Compute the number of distinct states where each product is sold.</a:t>
            </a:r>
          </a:p>
        </p:txBody>
      </p:sp>
    </p:spTree>
    <p:extLst>
      <p:ext uri="{BB962C8B-B14F-4D97-AF65-F5344CB8AC3E}">
        <p14:creationId xmlns:p14="http://schemas.microsoft.com/office/powerpoint/2010/main" val="3198841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Third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Counts the number of distinct states for each product (exclude undefined).</a:t>
            </a:r>
          </a:p>
          <a:p>
            <a:r>
              <a:rPr lang="en-US" sz="2400" dirty="0"/>
              <a:t>Mapper produces (product, 1), that is there is one state for the project.</a:t>
            </a:r>
          </a:p>
          <a:p>
            <a:r>
              <a:rPr lang="en-US" sz="2400" dirty="0"/>
              <a:t>Reducer keeps the key and sums the values.</a:t>
            </a:r>
          </a:p>
        </p:txBody>
      </p:sp>
    </p:spTree>
    <p:extLst>
      <p:ext uri="{BB962C8B-B14F-4D97-AF65-F5344CB8AC3E}">
        <p14:creationId xmlns:p14="http://schemas.microsoft.com/office/powerpoint/2010/main" val="1355874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61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CountMapper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extends Mapper&lt;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Text, Text,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@Override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key, Text value, Context context)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String[] tokens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StringUtils.split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",");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	 Text product = new Text(tokens[0].trim());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tokens[1].trim().equals("undefined")){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(product,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IntWritable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 else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(product,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IntWritable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0468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8697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CountReducer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extends Reducer&lt;Text,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Text,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reduce(Text key,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values,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Context context)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el: values){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+=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el.get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82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will run three consecutive jobs.</a:t>
            </a:r>
          </a:p>
          <a:p>
            <a:r>
              <a:rPr lang="en-US" sz="2400" dirty="0"/>
              <a:t>We will store the result of each job in a separate folder.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7110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28600" y="304800"/>
            <a:ext cx="942116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static Logger THE_LOGGER =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Logger.getLogger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LeftJoinDriver.class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static Path transactions;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static Path users;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static Path output;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static Path middle1;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static Path middle2;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throws Exception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	transactions = new Path(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users = new Path(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output = new Path(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	middle1 = new Path(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[3]);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middle2 = new Path(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[4]);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ToolRunner.run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LeftJoinDriver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throws Exception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(runJob1()&amp;&amp;runJob2()&amp;&amp;runJob3())? 0 :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97872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6200" y="76200"/>
            <a:ext cx="955902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runJob1()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ClassNotFoundException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Job job1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Job.getInstance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job1.setJarByClass(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LeftJoinDriver.class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//VERY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IMPORTANT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job1.setJobName("Phase-1: Left Outer Join");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job1.setPartitionerClass(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LeftJoinPartitioner.class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job1.setGroupingComparatorClass(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LeftJoinGroupComparator.class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job1.setReducerClass(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LeftJoinReducer.class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job1.setOutputKeyClass(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job1.setOutputValueClass(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MultipleInputs.addInputPath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(job1, transactions,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TextInputFormat.class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LeftJoinTransactionMapper.class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MultipleInputs.addInputPath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(job1, users,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TextInputFormat.class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LeftJoinUserMapper.class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job1.setMapOutputKeyClass(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job1.setMapOutputValueClass(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FileOutputFormat.setOutputPath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(job1, middle1);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 = job1.waitForCompletion(true);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THE_LOGGER.info("run(): status=" + status);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status;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883209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You can execute multiple jobs by scheduling them sequentially.</a:t>
            </a:r>
          </a:p>
          <a:p>
            <a:r>
              <a:rPr lang="en-US" sz="2400" dirty="0"/>
              <a:t>Job 2 is executed after Job 1 is successfully completed.</a:t>
            </a:r>
          </a:p>
          <a:p>
            <a:r>
              <a:rPr lang="en-US" sz="2400" dirty="0"/>
              <a:t>We implemented left outer join by producing output of the same type from two tables and then joining the output in the reducer.</a:t>
            </a:r>
          </a:p>
          <a:p>
            <a:r>
              <a:rPr lang="en-US" sz="2400" dirty="0"/>
              <a:t>We stored extra information in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class describing where the data came from.</a:t>
            </a:r>
          </a:p>
          <a:p>
            <a:r>
              <a:rPr lang="en-US" sz="2400" dirty="0"/>
              <a:t>We used the map/reduce ordering to make sure information about the user table came first. If there is no information from the user table, then we use a default value (and that's why it's a left outer join).</a:t>
            </a:r>
          </a:p>
        </p:txBody>
      </p:sp>
    </p:spTree>
    <p:extLst>
      <p:ext uri="{BB962C8B-B14F-4D97-AF65-F5344CB8AC3E}">
        <p14:creationId xmlns:p14="http://schemas.microsoft.com/office/powerpoint/2010/main" val="274114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First job</a:t>
            </a:r>
            <a:r>
              <a:rPr lang="en-US" sz="2400" dirty="0"/>
              <a:t>: We do the left outer join. We get the states for each product.</a:t>
            </a:r>
          </a:p>
          <a:p>
            <a:pPr marL="0" indent="0">
              <a:buNone/>
            </a:pPr>
            <a:r>
              <a:rPr lang="nb-NO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p4	UT</a:t>
            </a:r>
          </a:p>
          <a:p>
            <a:pPr marL="0" indent="0">
              <a:buNone/>
            </a:pPr>
            <a:r>
              <a:rPr lang="nb-NO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p1	UT</a:t>
            </a:r>
          </a:p>
          <a:p>
            <a:pPr marL="0" indent="0">
              <a:buNone/>
            </a:pPr>
            <a:r>
              <a:rPr lang="nb-NO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p1	UT</a:t>
            </a:r>
          </a:p>
          <a:p>
            <a:pPr marL="0" indent="0">
              <a:buNone/>
            </a:pPr>
            <a:r>
              <a:rPr lang="nb-NO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p3	UT</a:t>
            </a:r>
          </a:p>
          <a:p>
            <a:pPr marL="0" indent="0">
              <a:buNone/>
            </a:pPr>
            <a:r>
              <a:rPr lang="nb-NO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p2	GA</a:t>
            </a:r>
          </a:p>
          <a:p>
            <a:pPr marL="0" indent="0">
              <a:buNone/>
            </a:pPr>
            <a:r>
              <a:rPr lang="nb-NO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p1	GA</a:t>
            </a:r>
          </a:p>
          <a:p>
            <a:pPr marL="0" indent="0">
              <a:buNone/>
            </a:pPr>
            <a:r>
              <a:rPr lang="nb-NO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p4	CA</a:t>
            </a:r>
          </a:p>
          <a:p>
            <a:pPr marL="0" indent="0">
              <a:buNone/>
            </a:pPr>
            <a:r>
              <a:rPr lang="nb-NO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p4	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en-US" sz="2100" dirty="0"/>
          </a:p>
          <a:p>
            <a:r>
              <a:rPr lang="en-US" sz="2400" dirty="0">
                <a:solidFill>
                  <a:srgbClr val="FF0000"/>
                </a:solidFill>
              </a:rPr>
              <a:t>Second job</a:t>
            </a:r>
            <a:r>
              <a:rPr lang="en-US" sz="2400" dirty="0"/>
              <a:t>: Eliminate Duplicates</a:t>
            </a:r>
          </a:p>
          <a:p>
            <a:pPr marL="0" indent="0">
              <a:buNone/>
            </a:pPr>
            <a:r>
              <a:rPr lang="nb-NO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p1, GA</a:t>
            </a:r>
          </a:p>
          <a:p>
            <a:pPr marL="0" indent="0">
              <a:buNone/>
            </a:pPr>
            <a:r>
              <a:rPr lang="nb-NO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p1, UT</a:t>
            </a:r>
          </a:p>
          <a:p>
            <a:pPr marL="0" indent="0">
              <a:buNone/>
            </a:pPr>
            <a:r>
              <a:rPr lang="nb-NO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p2, GA</a:t>
            </a:r>
          </a:p>
          <a:p>
            <a:pPr marL="0" indent="0">
              <a:buNone/>
            </a:pPr>
            <a:r>
              <a:rPr lang="nb-NO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p3, UT</a:t>
            </a:r>
          </a:p>
          <a:p>
            <a:pPr marL="0" indent="0">
              <a:buNone/>
            </a:pPr>
            <a:r>
              <a:rPr lang="nb-NO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p4, CA</a:t>
            </a:r>
          </a:p>
          <a:p>
            <a:pPr marL="0" indent="0">
              <a:buNone/>
            </a:pPr>
            <a:r>
              <a:rPr lang="nb-NO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p4, UT</a:t>
            </a:r>
          </a:p>
          <a:p>
            <a:pPr marL="0" indent="0">
              <a:buNone/>
            </a:pPr>
            <a:r>
              <a:rPr lang="nb-NO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p4, undefined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Third Job</a:t>
            </a:r>
            <a:r>
              <a:rPr lang="en-US" sz="2400" dirty="0"/>
              <a:t>: Count number of states (different than undefined) for each product</a:t>
            </a:r>
          </a:p>
          <a:p>
            <a:pPr marL="0" indent="0">
              <a:buNone/>
            </a:pPr>
            <a:r>
              <a:rPr lang="nn-NO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p1	2</a:t>
            </a:r>
          </a:p>
          <a:p>
            <a:pPr marL="0" indent="0">
              <a:buNone/>
            </a:pPr>
            <a:r>
              <a:rPr lang="nn-NO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p2	1</a:t>
            </a:r>
          </a:p>
          <a:p>
            <a:pPr marL="0" indent="0">
              <a:buNone/>
            </a:pPr>
            <a:r>
              <a:rPr lang="nn-NO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p3	1</a:t>
            </a:r>
          </a:p>
          <a:p>
            <a:pPr marL="0" indent="0">
              <a:buNone/>
            </a:pPr>
            <a:r>
              <a:rPr lang="nn-NO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p4	2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335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First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Takes as input two files, so we need two mappers: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MultipleInputs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.addInputPath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(job,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TextInputFormat.class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LeftJoinUserMapper.class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MultipleInputs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.addInputPath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(job,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transactions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TextInputFormat.class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LeftJoinTransactionMapper.class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Both mappers will produce output of the same type and we will union the result from both mappers.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User 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dirty="0"/>
              <a:t>Takes as input the user file (key = Long, value = Text)</a:t>
            </a:r>
          </a:p>
          <a:p>
            <a:r>
              <a:rPr lang="en-US" sz="2600" dirty="0"/>
              <a:t>Reads each line and stores the user and location.</a:t>
            </a:r>
          </a:p>
          <a:p>
            <a:r>
              <a:rPr lang="en-US" sz="2600" dirty="0"/>
              <a:t>The output is two pairs.</a:t>
            </a:r>
          </a:p>
          <a:p>
            <a:r>
              <a:rPr lang="en-US" sz="2600" dirty="0">
                <a:solidFill>
                  <a:srgbClr val="FF0000"/>
                </a:solidFill>
              </a:rPr>
              <a:t>key = (userID,"1")  </a:t>
            </a:r>
            <a:r>
              <a:rPr lang="en-US" sz="2600" dirty="0"/>
              <a:t>&lt;-- 1 means that if we have the same user in the transition table, then the record from the user table will be processed first (the transaction mapper will emit 2).</a:t>
            </a:r>
          </a:p>
          <a:p>
            <a:r>
              <a:rPr lang="en-US" sz="2600" dirty="0">
                <a:solidFill>
                  <a:srgbClr val="FF0000"/>
                </a:solidFill>
              </a:rPr>
              <a:t>value = ("L", location) </a:t>
            </a:r>
            <a:r>
              <a:rPr lang="en-US" sz="2600" dirty="0"/>
              <a:t>&lt;- we use the </a:t>
            </a:r>
            <a:r>
              <a:rPr lang="en-US" sz="2600" dirty="0">
                <a:solidFill>
                  <a:srgbClr val="FF0000"/>
                </a:solidFill>
              </a:rPr>
              <a:t>L </a:t>
            </a:r>
            <a:r>
              <a:rPr lang="en-US" sz="2600" dirty="0"/>
              <a:t>to store that this is the location.</a:t>
            </a:r>
          </a:p>
          <a:p>
            <a:r>
              <a:rPr lang="en-US" sz="2600" dirty="0"/>
              <a:t>We will have data with different keys arrive at the same mapper, so we can't extract type information from the key.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2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36" y="457200"/>
            <a:ext cx="955902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LeftJoinUserMapper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extends Mapper&lt;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Text,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map(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key, Text value, Context context)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String[] tokens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StringUtils.split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",");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Text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Text(tokens[0].trim());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Text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Text(tokens[1].trim());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outputKey.set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Text("1")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outputValue.set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Text("L")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507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Transactions 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Takes as input the transactions file (key = Long, value = Text)</a:t>
            </a:r>
          </a:p>
          <a:p>
            <a:r>
              <a:rPr lang="en-US" sz="2400" dirty="0"/>
              <a:t>Reads each line and only stores the product and user.</a:t>
            </a:r>
          </a:p>
          <a:p>
            <a:r>
              <a:rPr lang="en-US" sz="2400" dirty="0"/>
              <a:t>The output is two pairs of string.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key = (userID,"2")  </a:t>
            </a:r>
            <a:r>
              <a:rPr lang="en-US" sz="2400" dirty="0"/>
              <a:t>&lt;-- 2 means that if we have the same user in the user table, the record from the user table will be processed first (user mapper emits "1").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value = ("P",</a:t>
            </a:r>
            <a:r>
              <a:rPr lang="en-US" sz="2400" dirty="0" err="1">
                <a:solidFill>
                  <a:srgbClr val="FF0000"/>
                </a:solidFill>
              </a:rPr>
              <a:t>productID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sz="2400" dirty="0"/>
              <a:t>&lt;- we use the 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/>
              <a:t> to store that this is information about a product.</a:t>
            </a:r>
          </a:p>
        </p:txBody>
      </p:sp>
    </p:spTree>
    <p:extLst>
      <p:ext uri="{BB962C8B-B14F-4D97-AF65-F5344CB8AC3E}">
        <p14:creationId xmlns:p14="http://schemas.microsoft.com/office/powerpoint/2010/main" val="209199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68052"/>
            <a:ext cx="928331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LeftJoinTransactionMapper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extends Mapper&lt;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Text,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@Override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map(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key, Text value, Context context)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String[] tokens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StringUtils.split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",");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Text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Text(tokens[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].trim());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Text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Text(tokens[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].trim());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outputKey.set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Text("2")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outputValue.set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Text("P")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698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PairOfStrings</a:t>
            </a:r>
            <a:r>
              <a:rPr lang="en-US" dirty="0">
                <a:solidFill>
                  <a:srgbClr val="0070C0"/>
                </a:solidFill>
              </a:rPr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Writable</a:t>
            </a:r>
            <a:r>
              <a:rPr lang="en-US" sz="2400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WritableComparable</a:t>
            </a:r>
            <a:r>
              <a:rPr lang="en-US" sz="2400" dirty="0"/>
              <a:t>.</a:t>
            </a:r>
          </a:p>
          <a:p>
            <a:r>
              <a:rPr lang="en-US" sz="2400" dirty="0"/>
              <a:t>We need to have a key and value that contains a pair of text fields.</a:t>
            </a:r>
          </a:p>
          <a:p>
            <a:r>
              <a:rPr lang="en-US" sz="2400" dirty="0"/>
              <a:t>We will add a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method to show us how to </a:t>
            </a:r>
            <a:r>
              <a:rPr lang="en-US" sz="2400" dirty="0">
                <a:solidFill>
                  <a:srgbClr val="FF0000"/>
                </a:solidFill>
              </a:rPr>
              <a:t>sort</a:t>
            </a:r>
            <a:r>
              <a:rPr lang="en-US" sz="2400" dirty="0"/>
              <a:t> on the combined field.</a:t>
            </a:r>
          </a:p>
        </p:txBody>
      </p:sp>
    </p:spTree>
    <p:extLst>
      <p:ext uri="{BB962C8B-B14F-4D97-AF65-F5344CB8AC3E}">
        <p14:creationId xmlns:p14="http://schemas.microsoft.com/office/powerpoint/2010/main" val="120317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2570</Words>
  <Application>Microsoft Office PowerPoint</Application>
  <PresentationFormat>On-screen Show (4:3)</PresentationFormat>
  <Paragraphs>353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Office Theme</vt:lpstr>
      <vt:lpstr>Outer Joins and Multiple Jobs</vt:lpstr>
      <vt:lpstr>Problem</vt:lpstr>
      <vt:lpstr>Solution</vt:lpstr>
      <vt:lpstr>First Job</vt:lpstr>
      <vt:lpstr>User Mapper</vt:lpstr>
      <vt:lpstr>PowerPoint Presentation</vt:lpstr>
      <vt:lpstr>Transactions Mapper</vt:lpstr>
      <vt:lpstr>PowerPoint Presentation</vt:lpstr>
      <vt:lpstr>PairOfStrings Class</vt:lpstr>
      <vt:lpstr>PowerPoint Presentation</vt:lpstr>
      <vt:lpstr>PowerPoint Presentation</vt:lpstr>
      <vt:lpstr>Parititioner</vt:lpstr>
      <vt:lpstr>Java Implementation of Partitioner</vt:lpstr>
      <vt:lpstr>Grouping Comparator</vt:lpstr>
      <vt:lpstr>Reducer</vt:lpstr>
      <vt:lpstr>PowerPoint Presentation</vt:lpstr>
      <vt:lpstr>Second Job</vt:lpstr>
      <vt:lpstr>PowerPoint Presentation</vt:lpstr>
      <vt:lpstr>PowerPoint Presentation</vt:lpstr>
      <vt:lpstr>Third Job</vt:lpstr>
      <vt:lpstr>PowerPoint Presentation</vt:lpstr>
      <vt:lpstr>PowerPoint Presentation</vt:lpstr>
      <vt:lpstr>Putting it all Together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Outer Joins</dc:title>
  <dc:creator>stanchev</dc:creator>
  <cp:lastModifiedBy>Lubomir Petrov Stanchev</cp:lastModifiedBy>
  <cp:revision>61</cp:revision>
  <dcterms:created xsi:type="dcterms:W3CDTF">2006-08-16T00:00:00Z</dcterms:created>
  <dcterms:modified xsi:type="dcterms:W3CDTF">2020-12-20T21:22:14Z</dcterms:modified>
</cp:coreProperties>
</file>