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4" r:id="rId5"/>
    <p:sldId id="258" r:id="rId6"/>
    <p:sldId id="259" r:id="rId7"/>
    <p:sldId id="260" r:id="rId8"/>
    <p:sldId id="261" r:id="rId9"/>
    <p:sldId id="265" r:id="rId10"/>
    <p:sldId id="264" r:id="rId11"/>
    <p:sldId id="263" r:id="rId12"/>
    <p:sldId id="262" r:id="rId13"/>
    <p:sldId id="266" r:id="rId14"/>
    <p:sldId id="287" r:id="rId15"/>
    <p:sldId id="267" r:id="rId16"/>
    <p:sldId id="268" r:id="rId17"/>
    <p:sldId id="285" r:id="rId18"/>
    <p:sldId id="286" r:id="rId19"/>
    <p:sldId id="289" r:id="rId20"/>
    <p:sldId id="288" r:id="rId21"/>
    <p:sldId id="269" r:id="rId22"/>
    <p:sldId id="270" r:id="rId23"/>
    <p:sldId id="271" r:id="rId24"/>
    <p:sldId id="272" r:id="rId25"/>
    <p:sldId id="273" r:id="rId26"/>
    <p:sldId id="278" r:id="rId27"/>
    <p:sldId id="279" r:id="rId28"/>
    <p:sldId id="280" r:id="rId29"/>
    <p:sldId id="276" r:id="rId30"/>
    <p:sldId id="281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Working with Key/Value Pairs</a:t>
            </a:r>
          </a:p>
        </p:txBody>
      </p:sp>
    </p:spTree>
    <p:extLst>
      <p:ext uri="{BB962C8B-B14F-4D97-AF65-F5344CB8AC3E}">
        <p14:creationId xmlns:p14="http://schemas.microsoft.com/office/powerpoint/2010/main" val="184895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combineByKey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combines values with the same key using a different result type.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combineByKey</a:t>
            </a:r>
            <a:r>
              <a:rPr lang="en-US" sz="2000" dirty="0">
                <a:cs typeface="Courier New" panose="02070309020205020404" pitchFamily="49" charset="0"/>
              </a:rPr>
              <a:t>(</a:t>
            </a:r>
            <a:r>
              <a:rPr lang="en-US" sz="2000" dirty="0" err="1">
                <a:cs typeface="Courier New" panose="02070309020205020404" pitchFamily="49" charset="0"/>
              </a:rPr>
              <a:t>createCombiner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mergeValue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mergeCombiner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createCombiner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r>
              <a:rPr lang="en-US" sz="2000" dirty="0">
                <a:cs typeface="Courier New" panose="02070309020205020404" pitchFamily="49" charset="0"/>
              </a:rPr>
              <a:t> is used when the key is seen for the first time in each partition. It is used to initialize the data structure.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mergeValue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accumulator,newValue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cs typeface="Courier New" panose="02070309020205020404" pitchFamily="49" charset="0"/>
              </a:rPr>
              <a:t>is used when the key has been seen before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mergeCombiner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(accumulator1, accumulator2): </a:t>
            </a:r>
            <a:r>
              <a:rPr lang="en-US" sz="2000" dirty="0">
                <a:cs typeface="Courier New" panose="02070309020205020404" pitchFamily="49" charset="0"/>
              </a:rPr>
              <a:t>tells us how to merge accumulators with the same key when merging partitions.</a:t>
            </a:r>
          </a:p>
          <a:p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419600"/>
            <a:ext cx="8869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records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("c:/temp/input.txt")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.map(line =&gt;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")(0),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")(1).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combineByKey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 =&gt; (v, 1),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(Int, Int), v) =&gt; (acc._1 + v, acc._2 + 1),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(acc1: (Int, Int), acc2: (Int, Int)) =&gt; (acc1._1 + acc2._1,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acc1._2 + acc2._2))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.map { case (key, value) =&gt; (key, value._1 * 1.0 / value._2)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Secondary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the following data (year, month, day, temperature)</a:t>
            </a:r>
          </a:p>
          <a:p>
            <a:pPr marL="0" indent="0">
              <a:buNone/>
            </a:pPr>
            <a:r>
              <a:rPr lang="en-US" sz="2400" dirty="0"/>
              <a:t>2012,01,01,5</a:t>
            </a:r>
          </a:p>
          <a:p>
            <a:pPr marL="0" indent="0">
              <a:buNone/>
            </a:pPr>
            <a:r>
              <a:rPr lang="en-US" sz="2400" dirty="0"/>
              <a:t>2012,01,02,45</a:t>
            </a:r>
          </a:p>
          <a:p>
            <a:pPr marL="0" indent="0">
              <a:buNone/>
            </a:pPr>
            <a:r>
              <a:rPr lang="en-US" sz="2400" dirty="0"/>
              <a:t>...</a:t>
            </a:r>
          </a:p>
          <a:p>
            <a:r>
              <a:rPr lang="en-US" sz="2400" dirty="0"/>
              <a:t>We want to group by year-month and print all the temperatures sorted ascending (i.e., we ignore the day).</a:t>
            </a:r>
          </a:p>
          <a:p>
            <a:r>
              <a:rPr lang="en-US" sz="2400" dirty="0"/>
              <a:t>Expected output:</a:t>
            </a:r>
          </a:p>
          <a:p>
            <a:pPr marL="0" indent="0">
              <a:buNone/>
            </a:pPr>
            <a:r>
              <a:rPr lang="en-US" sz="2400" dirty="0"/>
              <a:t>2012-01: 5,45 ...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973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" y="1417638"/>
            <a:ext cx="907049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(line =&gt;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(",")(0).trim()+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"-"+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(",")(1).trim(),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")(3).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).collect().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First, we create a key that is (year-month) and value that is the temperature as an 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Next, we group by the key, and we will get all the temperatures with the same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year/month in the same record.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Next, we sort by key, which will give us the data sorted by year/month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Finally, we apply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mapValues</a:t>
            </a:r>
            <a:r>
              <a:rPr lang="en-US" sz="2000" dirty="0">
                <a:cs typeface="Courier New" panose="02070309020205020404" pitchFamily="49" charset="0"/>
              </a:rPr>
              <a:t> to sort the temperature values in every record</a:t>
            </a:r>
          </a:p>
        </p:txBody>
      </p:sp>
    </p:spTree>
    <p:extLst>
      <p:ext uri="{BB962C8B-B14F-4D97-AF65-F5344CB8AC3E}">
        <p14:creationId xmlns:p14="http://schemas.microsoft.com/office/powerpoint/2010/main" val="262715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Binary Transformations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5" y="1143000"/>
            <a:ext cx="8317264" cy="474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172200"/>
            <a:ext cx="411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rdd</a:t>
            </a:r>
            <a:r>
              <a:rPr lang="en-US" dirty="0"/>
              <a:t>= {(1,2),(3,4),(3,6)}   and other = {(3,9})</a:t>
            </a:r>
          </a:p>
        </p:txBody>
      </p:sp>
    </p:spTree>
    <p:extLst>
      <p:ext uri="{BB962C8B-B14F-4D97-AF65-F5344CB8AC3E}">
        <p14:creationId xmlns:p14="http://schemas.microsoft.com/office/powerpoint/2010/main" val="337285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cartesian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443038"/>
            <a:ext cx="9110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((123,10) 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(233,20),(11,30),(11,11)))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purchases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(List ((123,11), (22,22),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(11,40),(11,20)))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cartesian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(purchases).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2793" y="35052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((123,10),(11,40)) ((123,10),(22,22))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((123,10),(123,11)) ((123,10),(11,20))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((233,20),(123,11)) ((233,20),(11,40))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((233,20),(22,22)) ((11,30),(123,11))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((11,30),(22,22)) ((11,30),(11,40))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((11,11),(123,11)) ((11,11),(22,22))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((11,11),(11,40)) ((11,11),(11,20))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((233,20),(11,20)) ((11,30),(11,20))</a:t>
            </a:r>
          </a:p>
        </p:txBody>
      </p:sp>
    </p:spTree>
    <p:extLst>
      <p:ext uri="{BB962C8B-B14F-4D97-AF65-F5344CB8AC3E}">
        <p14:creationId xmlns:p14="http://schemas.microsoft.com/office/powerpoint/2010/main" val="97099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Join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443038"/>
            <a:ext cx="9110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((123,10) 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(233,20),(11,30),(11,11)))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purchases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(List ((123,11), (22,22),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(11,40),(11,20)))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(purchases).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2881" y="3429000"/>
            <a:ext cx="21852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(11,(30,40))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(11,(30,20))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(11,(11,40))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(11,(11,20))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(123,(10,11))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844498"/>
            <a:ext cx="86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62043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Left Outer Join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443038"/>
            <a:ext cx="9110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((123,10) 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(233,20),(11,30),(11,11)))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purchases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(List ((123,11), (22,22),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(11,40),(11,20)))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(purchases).foreach(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429000"/>
            <a:ext cx="2069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(233,(20,None))</a:t>
            </a:r>
          </a:p>
          <a:p>
            <a:r>
              <a:rPr lang="en-US" dirty="0"/>
              <a:t>(11,(30,Some(40)))</a:t>
            </a:r>
          </a:p>
          <a:p>
            <a:r>
              <a:rPr lang="en-US" dirty="0"/>
              <a:t>(11,(30,Some(20)))</a:t>
            </a:r>
          </a:p>
          <a:p>
            <a:r>
              <a:rPr lang="en-US" dirty="0"/>
              <a:t>(11,(11,Some(40)))</a:t>
            </a:r>
          </a:p>
          <a:p>
            <a:r>
              <a:rPr lang="en-US" dirty="0"/>
              <a:t>(11,(11,Some(20)))</a:t>
            </a:r>
          </a:p>
          <a:p>
            <a:r>
              <a:rPr lang="en-US" dirty="0"/>
              <a:t>(123,(10,Some(11)))</a:t>
            </a:r>
          </a:p>
        </p:txBody>
      </p:sp>
    </p:spTree>
    <p:extLst>
      <p:ext uri="{BB962C8B-B14F-4D97-AF65-F5344CB8AC3E}">
        <p14:creationId xmlns:p14="http://schemas.microsoft.com/office/powerpoint/2010/main" val="47650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Right Outer Join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443038"/>
            <a:ext cx="9110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((123,10) 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(233,20),(11,30),(11,11)))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purchases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(List ((123,11), (22,22),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(11,40),(11,20)))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(purchases).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429000"/>
            <a:ext cx="2069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(22,(None,22))</a:t>
            </a:r>
          </a:p>
          <a:p>
            <a:r>
              <a:rPr lang="en-US" dirty="0"/>
              <a:t>(11,(Some(30),40))</a:t>
            </a:r>
          </a:p>
          <a:p>
            <a:r>
              <a:rPr lang="en-US" dirty="0"/>
              <a:t>(11,(Some(30),20))</a:t>
            </a:r>
          </a:p>
          <a:p>
            <a:r>
              <a:rPr lang="en-US" dirty="0"/>
              <a:t>(11,(Some(11),40))</a:t>
            </a:r>
          </a:p>
          <a:p>
            <a:r>
              <a:rPr lang="en-US" dirty="0"/>
              <a:t>(11,(Some(11),20))</a:t>
            </a:r>
          </a:p>
          <a:p>
            <a:r>
              <a:rPr lang="en-US" dirty="0"/>
              <a:t>(123,(Some(10),11))</a:t>
            </a:r>
          </a:p>
        </p:txBody>
      </p:sp>
    </p:spTree>
    <p:extLst>
      <p:ext uri="{BB962C8B-B14F-4D97-AF65-F5344CB8AC3E}">
        <p14:creationId xmlns:p14="http://schemas.microsoft.com/office/powerpoint/2010/main" val="273493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Full Outer Join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443038"/>
            <a:ext cx="9110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((123,10) 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(233,20),(11,30),(11,11)))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purchases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(List ((123,11), (22,22),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(11,40),(11,20)))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(purchases).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429000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(233,(Some(20),None))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(30),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(30),Some(20)))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(11,(Some(11),Some(40)))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(11,(Some(11),Some(20)))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(123,(Some(10),Some(11)))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(22,(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None,Some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(22)))</a:t>
            </a:r>
          </a:p>
        </p:txBody>
      </p:sp>
    </p:spTree>
    <p:extLst>
      <p:ext uri="{BB962C8B-B14F-4D97-AF65-F5344CB8AC3E}">
        <p14:creationId xmlns:p14="http://schemas.microsoft.com/office/powerpoint/2010/main" val="235601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BF42-0BFA-4322-B7AD-82A51312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Processing Full Outer Join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6389E-A91E-4CCB-B160-57FB7F5E4BA7}"/>
              </a:ext>
            </a:extLst>
          </p:cNvPr>
          <p:cNvSpPr txBox="1"/>
          <p:nvPr/>
        </p:nvSpPr>
        <p:spPr>
          <a:xfrm>
            <a:off x="2133600" y="3451999"/>
            <a:ext cx="6056376" cy="312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F698F6-CF87-45A2-973A-60B82F14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50004"/>
            <a:ext cx="8686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people.fullOuterJoin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(purchases).map({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(k1,(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(v1),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(v2)))=&gt; k1+v1+v2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(k1,(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(v1),None)) =&gt; k1+v1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(k1,(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None,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(v2))) =&gt; k1+v2}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).collect().foreach(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" y="304800"/>
            <a:ext cx="8333111" cy="57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cogroup</a:t>
            </a:r>
            <a:r>
              <a:rPr lang="en-US" dirty="0">
                <a:solidFill>
                  <a:srgbClr val="0070C0"/>
                </a:solidFill>
              </a:rPr>
              <a:t>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443038"/>
            <a:ext cx="9110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((123,10) 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(233,20),(11,30),(11,11)))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purchases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(List ((123,11), (22,22),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(11,40),(11,20)))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(purchases).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(11,(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(30, 11),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(40, 20)))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(123,(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(11)))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(22,(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(22)))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(233,(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09941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Actions on key/value RDDs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2915"/>
            <a:ext cx="8153400" cy="2348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800600"/>
            <a:ext cx="228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rdd</a:t>
            </a:r>
            <a:r>
              <a:rPr lang="en-US" dirty="0"/>
              <a:t> = {(1,2),(3,4),(3,6)}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88B55-EDB9-4BE5-9AA9-135DE0FE0DAB}"/>
              </a:ext>
            </a:extLst>
          </p:cNvPr>
          <p:cNvSpPr txBox="1"/>
          <p:nvPr/>
        </p:nvSpPr>
        <p:spPr>
          <a:xfrm>
            <a:off x="6477000" y="2837023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(1,2), (3,6)</a:t>
            </a:r>
          </a:p>
        </p:txBody>
      </p:sp>
    </p:spTree>
    <p:extLst>
      <p:ext uri="{BB962C8B-B14F-4D97-AF65-F5344CB8AC3E}">
        <p14:creationId xmlns:p14="http://schemas.microsoft.com/office/powerpoint/2010/main" val="270613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Partitioning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 these 2 RDDs: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/>
              <a:t>//for each user, what they like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events(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2000" dirty="0"/>
              <a:t>//link clicks in the last 5 minutes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userData.leftOuterJoin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(events) </a:t>
            </a:r>
            <a:r>
              <a:rPr lang="en-US" sz="2000" dirty="0"/>
              <a:t>//for each user, what they like and what they clicked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offTopicVisits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joined.filter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case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userInfo,Some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)))=&gt;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userInfo.topics.contains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linkInfo.topic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)}.count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/>
              <a:t>// how many users visited a link that was not to one of their subscribed</a:t>
            </a:r>
          </a:p>
          <a:p>
            <a:pPr marL="0" indent="0">
              <a:buNone/>
            </a:pPr>
            <a:r>
              <a:rPr lang="en-US" sz="2000" dirty="0"/>
              <a:t>       //topics</a:t>
            </a:r>
          </a:p>
        </p:txBody>
      </p:sp>
    </p:spTree>
    <p:extLst>
      <p:ext uri="{BB962C8B-B14F-4D97-AF65-F5344CB8AC3E}">
        <p14:creationId xmlns:p14="http://schemas.microsoft.com/office/powerpoint/2010/main" val="165454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Partitioning Example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approach will be slow because the join method will be called every time we run the code. Note that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sz="2000" dirty="0"/>
              <a:t> is relatively static, but big, while the events data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en-US" sz="2000" dirty="0"/>
              <a:t>, but changes quickly. </a:t>
            </a:r>
          </a:p>
          <a:p>
            <a:r>
              <a:rPr lang="en-US" sz="2000" dirty="0"/>
              <a:t>As the picture shows, we will need to move the </a:t>
            </a:r>
            <a:r>
              <a:rPr lang="en-US" sz="2000" dirty="0" err="1"/>
              <a:t>userData</a:t>
            </a:r>
            <a:r>
              <a:rPr lang="en-US" sz="2000" dirty="0"/>
              <a:t> for each join call, even though the data may not have changed.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51264"/>
            <a:ext cx="3505200" cy="30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9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Better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752600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UserId,UserInfo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]("....").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HashPartitioner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(100)).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542400"/>
            <a:ext cx="8227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partitions the data by the key (</a:t>
            </a:r>
            <a:r>
              <a:rPr lang="en-US" dirty="0" err="1"/>
              <a:t>UserID</a:t>
            </a:r>
            <a:r>
              <a:rPr lang="en-US" dirty="0"/>
              <a:t>) into 100 partitions.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hash function (returns 0 to 99) is applied to the key and the records are</a:t>
            </a:r>
          </a:p>
          <a:p>
            <a:r>
              <a:rPr lang="en-US" dirty="0"/>
              <a:t>portioned based on the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Now, we can bring parts of the events data to the different partitions (much faster)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740420"/>
            <a:ext cx="3657600" cy="3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Operations that Benefit from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cogroup</a:t>
            </a:r>
            <a:endParaRPr lang="en-US" sz="2000" dirty="0"/>
          </a:p>
          <a:p>
            <a:r>
              <a:rPr lang="en-US" sz="2000" dirty="0"/>
              <a:t>join</a:t>
            </a:r>
          </a:p>
          <a:p>
            <a:r>
              <a:rPr lang="en-US" sz="2000" dirty="0" err="1"/>
              <a:t>leftOuterJoin</a:t>
            </a:r>
            <a:endParaRPr lang="en-US" sz="2000" dirty="0"/>
          </a:p>
          <a:p>
            <a:r>
              <a:rPr lang="en-US" sz="2000" dirty="0" err="1"/>
              <a:t>rightOuterJoin</a:t>
            </a:r>
            <a:endParaRPr lang="en-US" sz="2000" dirty="0"/>
          </a:p>
          <a:p>
            <a:r>
              <a:rPr lang="en-US" sz="2000" dirty="0"/>
              <a:t>join</a:t>
            </a:r>
          </a:p>
          <a:p>
            <a:r>
              <a:rPr lang="en-US" sz="2000" dirty="0" err="1"/>
              <a:t>groupByKey</a:t>
            </a:r>
            <a:endParaRPr lang="en-US" sz="2000" dirty="0"/>
          </a:p>
          <a:p>
            <a:r>
              <a:rPr lang="en-US" sz="2000" dirty="0" err="1"/>
              <a:t>reduceByKey</a:t>
            </a:r>
            <a:endParaRPr lang="en-US" sz="2000" dirty="0"/>
          </a:p>
          <a:p>
            <a:r>
              <a:rPr lang="en-US" sz="2000" dirty="0" err="1"/>
              <a:t>combineByKey</a:t>
            </a:r>
            <a:endParaRPr lang="en-US" sz="2000" dirty="0"/>
          </a:p>
          <a:p>
            <a:r>
              <a:rPr lang="en-US" sz="2000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203420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PageRank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Called after Larry Page from Google</a:t>
            </a:r>
          </a:p>
          <a:p>
            <a:r>
              <a:rPr lang="en-US" sz="2400" dirty="0"/>
              <a:t>We treat the Web as a graph where webpages are nodes and hyperlinks are edges.</a:t>
            </a:r>
          </a:p>
          <a:p>
            <a:r>
              <a:rPr lang="en-US" sz="2400" dirty="0"/>
              <a:t>We compute the prestige of a web page as the sum of the prestige of the web pages that point to it (via hyperlinks).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is the number of hyperlinks out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.</a:t>
            </a:r>
          </a:p>
          <a:p>
            <a:r>
              <a:rPr lang="en-US" sz="2400" dirty="0"/>
              <a:t>In other words, a web page spreads its prestige equally among all the webpages that it points to.</a:t>
            </a:r>
          </a:p>
          <a:p>
            <a:r>
              <a:rPr lang="en-US" sz="2400" dirty="0"/>
              <a:t>We will need slight modification to the formula in order to be able to apply </a:t>
            </a:r>
            <a:r>
              <a:rPr lang="en-US" sz="2400" dirty="0">
                <a:solidFill>
                  <a:srgbClr val="FF0000"/>
                </a:solidFill>
              </a:rPr>
              <a:t>power iteration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05200"/>
            <a:ext cx="2467650" cy="10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7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Alternative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with previous definition is that some webpage have no out links (i.e., we get stuck in them).</a:t>
            </a:r>
          </a:p>
          <a:p>
            <a:r>
              <a:rPr lang="en-US" sz="2400" dirty="0"/>
              <a:t>We start at a random webpage and keep hoping from it.</a:t>
            </a:r>
          </a:p>
          <a:p>
            <a:r>
              <a:rPr lang="en-US" sz="2400" dirty="0"/>
              <a:t>There is a probability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/>
              <a:t> that we will use one of the hyperlinks on the page and probability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1-d </a:t>
            </a:r>
            <a:r>
              <a:rPr lang="en-US" sz="2400" dirty="0"/>
              <a:t>that we will pick a random webpage as the next webpage to surf.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91000"/>
            <a:ext cx="7076701" cy="9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Iterative Computation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" y="2013300"/>
            <a:ext cx="8814076" cy="2831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5029200"/>
            <a:ext cx="8077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Important Point</a:t>
            </a:r>
            <a:r>
              <a:rPr lang="en-US" sz="2000" dirty="0"/>
              <a:t>: These are probabilities. Remember to normalize them after</a:t>
            </a:r>
          </a:p>
          <a:p>
            <a:r>
              <a:rPr lang="en-US" sz="2000" dirty="0"/>
              <a:t>every iteration.</a:t>
            </a:r>
          </a:p>
          <a:p>
            <a:r>
              <a:rPr lang="en-US" sz="2000" dirty="0"/>
              <a:t>The sum of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pageRank</a:t>
            </a:r>
            <a:r>
              <a:rPr lang="en-US" sz="2000" i="1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 over all nodes should be equal to one.</a:t>
            </a:r>
          </a:p>
        </p:txBody>
      </p:sp>
    </p:spTree>
    <p:extLst>
      <p:ext uri="{BB962C8B-B14F-4D97-AF65-F5344CB8AC3E}">
        <p14:creationId xmlns:p14="http://schemas.microsoft.com/office/powerpoint/2010/main" val="88829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98643"/>
            <a:ext cx="914545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links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("c:/temp/graph.txt").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map(x =&gt;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(",")(0).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(",")(1).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links.keys.union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links.values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=&gt; (x, 1.0 / n))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outgoing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=&gt; (x, 0)).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links.mapValues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 =&gt; 1)).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((x, y) =&gt; x + y);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&lt;- 1 to 10) { //10 iterations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contributions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links.join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(ranks)).join(outgoing).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map {case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totalOutgoing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=&gt;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1.0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totalOutgoing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)}.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union(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=&gt; (x, 0.0))).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case (x, y) =&gt; (x + y)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ranks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contributions.mapValues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=&gt; 0.9 * x + 0.1 * (1.0 /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ranks.values.sum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ranks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ranks.mapValues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=&gt; x / total);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(_._2, false).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8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45252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05200"/>
            <a:ext cx="856450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92638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links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("c:/temp/graph.txt").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map(x =&gt;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(",")(0).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(",")(1).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HashPartitioner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(100)).persist();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The links are distributed across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This is a good idea because this is the biggest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ranks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outgoing </a:t>
            </a:r>
            <a:r>
              <a:rPr lang="en-US" sz="2000" dirty="0">
                <a:cs typeface="Courier New" panose="02070309020205020404" pitchFamily="49" charset="0"/>
              </a:rPr>
              <a:t>sets are relatively small and can be moved around.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8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parse file input as key/value pairs.</a:t>
            </a:r>
          </a:p>
          <a:p>
            <a:r>
              <a:rPr lang="en-US" sz="2000" dirty="0"/>
              <a:t>Useful transformations: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foldByKey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combineByKey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mapValues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Operations on pairs: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join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cs typeface="Courier New" panose="02070309020205020404" pitchFamily="49" charset="0"/>
              </a:rPr>
              <a:t>rightOuterJoin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Note that outer joins can return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None</a:t>
            </a:r>
            <a:r>
              <a:rPr lang="en-US" sz="2000" dirty="0">
                <a:cs typeface="Courier New" panose="02070309020205020404" pitchFamily="49" charset="0"/>
              </a:rPr>
              <a:t>, or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Some(20)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We can partition any RDD into a bunch of partitions for performance reasons. </a:t>
            </a:r>
          </a:p>
        </p:txBody>
      </p:sp>
    </p:spTree>
    <p:extLst>
      <p:ext uri="{BB962C8B-B14F-4D97-AF65-F5344CB8AC3E}">
        <p14:creationId xmlns:p14="http://schemas.microsoft.com/office/powerpoint/2010/main" val="13266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keyBy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Convers an RDD of elements to an RDD of (</a:t>
            </a:r>
            <a:r>
              <a:rPr lang="en-US" sz="2400" dirty="0" err="1"/>
              <a:t>k,v</a:t>
            </a:r>
            <a:r>
              <a:rPr lang="en-US" sz="2400" dirty="0"/>
              <a:t>) tuples. </a:t>
            </a:r>
          </a:p>
          <a:p>
            <a:r>
              <a:rPr lang="en-US" sz="2400" dirty="0"/>
              <a:t>Applies a function to each element of the RDD.</a:t>
            </a:r>
          </a:p>
          <a:p>
            <a:r>
              <a:rPr lang="en-US" sz="2400" dirty="0"/>
              <a:t>The result of the function becomes the key and the original data item becomes the value of the newly created tuple.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733800"/>
            <a:ext cx="818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(List("dog", "salmon",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"salmon", "rat", "elephant"))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(_.length).collect()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8814" y="5057239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(3,dog)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(6,salmon)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(6,salmon)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(3,rat)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(8,elephant)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574268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result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61855" y="5619953"/>
            <a:ext cx="1524000" cy="351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reduceByKey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1" y="1273677"/>
            <a:ext cx="9525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("c:/temp/input.txt");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pairs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(line =&gt;(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")(0),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")(1).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 =&gt; t._2 &gt; 0 ).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(x, y) =&gt; x + y}).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use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case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{}</a:t>
            </a:r>
            <a:r>
              <a:rPr lang="en-US" sz="2000" dirty="0">
                <a:cs typeface="Courier New" panose="02070309020205020404" pitchFamily="49" charset="0"/>
              </a:rPr>
              <a:t> because we are doing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pattern matching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r>
              <a:rPr lang="fi-FI" sz="2000" dirty="0">
                <a:cs typeface="Courier New" panose="02070309020205020404" pitchFamily="49" charset="0"/>
              </a:rPr>
              <a:t>Gathers all the objects with the same key. </a:t>
            </a:r>
          </a:p>
          <a:p>
            <a:r>
              <a:rPr lang="fi-FI" sz="2000" dirty="0">
                <a:cs typeface="Courier New" panose="02070309020205020404" pitchFamily="49" charset="0"/>
              </a:rPr>
              <a:t>It merges all the values into a single value.</a:t>
            </a:r>
          </a:p>
          <a:p>
            <a:r>
              <a:rPr lang="fi-FI" sz="2000" dirty="0">
                <a:cs typeface="Courier New" panose="02070309020205020404" pitchFamily="49" charset="0"/>
              </a:rPr>
              <a:t>The above program merges evryone that has the same word together and adds up</a:t>
            </a:r>
          </a:p>
          <a:p>
            <a:pPr marL="0" indent="0">
              <a:buNone/>
            </a:pPr>
            <a:r>
              <a:rPr lang="fi-FI" sz="2000" dirty="0">
                <a:cs typeface="Courier New" panose="02070309020205020404" pitchFamily="49" charset="0"/>
              </a:rPr>
              <a:t>the frequencies.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6268" y="5103674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panda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pink 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pirate 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panda 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pink 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5192945"/>
            <a:ext cx="156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(panda,1)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(pirate,3)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(pink,7)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58491" y="5497746"/>
            <a:ext cx="1143000" cy="295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foldByKey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525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("c:/temp/input.txt");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(line =&gt;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")(0),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")(1).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(_._2&gt;0).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foldByKey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(0)((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)=&gt;(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)).collect();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foldByKey</a:t>
            </a:r>
            <a:r>
              <a:rPr lang="en-US" sz="2000" dirty="0">
                <a:cs typeface="Courier New" panose="02070309020205020404" pitchFamily="49" charset="0"/>
              </a:rPr>
              <a:t>(accumulator initial value) (function </a:t>
            </a:r>
            <a:r>
              <a:rPr lang="en-US" sz="2000" dirty="0" err="1">
                <a:cs typeface="Courier New" panose="02070309020205020404" pitchFamily="49" charset="0"/>
              </a:rPr>
              <a:t>x,y</a:t>
            </a:r>
            <a:r>
              <a:rPr lang="en-US" sz="2000" dirty="0">
                <a:cs typeface="Courier New" panose="02070309020205020404" pitchFamily="49" charset="0"/>
              </a:rPr>
              <a:t> =&gt; f(</a:t>
            </a:r>
            <a:r>
              <a:rPr lang="en-US" sz="2000" dirty="0" err="1">
                <a:cs typeface="Courier New" panose="02070309020205020404" pitchFamily="49" charset="0"/>
              </a:rPr>
              <a:t>x,y</a:t>
            </a:r>
            <a:r>
              <a:rPr lang="en-US" sz="2000" dirty="0"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similar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2000" dirty="0">
                <a:cs typeface="Courier New" panose="02070309020205020404" pitchFamily="49" charset="0"/>
              </a:rPr>
              <a:t>, but takes as input initial accumulator value.</a:t>
            </a:r>
          </a:p>
          <a:p>
            <a:endParaRPr lang="fi-FI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7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mapValues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flatMapValues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mapValues</a:t>
            </a:r>
            <a:r>
              <a:rPr lang="en-US" sz="2000" dirty="0"/>
              <a:t>: applies a function to the values without touching the keys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flatMapValues</a:t>
            </a:r>
            <a:r>
              <a:rPr lang="en-US" sz="2000" dirty="0"/>
              <a:t>: applies a function to the values and levels the data structure</a:t>
            </a:r>
          </a:p>
          <a:p>
            <a:r>
              <a:rPr lang="en-US" sz="2000" dirty="0"/>
              <a:t>Example: compute average frequency for each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1242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("c:/temp/input.txt");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 =&gt;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")(0),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")(1).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v=&gt; (v,1)).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=&gt; (x._1+y._1,x._2+y._2)).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x*1.0/y}.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995655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(panda,0)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(pink,3)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(pirate,3)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(panda,1)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(pink,4)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0473" y="5134154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(panda,0.5)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(pink,3.5)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(pirate,3.0)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440048" y="5432524"/>
            <a:ext cx="646552" cy="301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sz="2000" dirty="0"/>
              <a:t>(): Returns an RDD of just the keys.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/>
              <a:t>(): Returns an RDD of just the values.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r>
              <a:rPr lang="en-US" sz="2000" dirty="0"/>
              <a:t>: sorts ascending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  <a:r>
              <a:rPr lang="en-US" sz="2000" dirty="0"/>
              <a:t>:sorts descending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US" sz="2000" dirty="0"/>
              <a:t>(function, true/false): sorts (</a:t>
            </a:r>
            <a:r>
              <a:rPr lang="en-US" sz="2000" dirty="0" err="1"/>
              <a:t>k,v</a:t>
            </a:r>
            <a:r>
              <a:rPr lang="en-US" sz="2000" dirty="0"/>
              <a:t>) pairs using the function. The function returns an object on which order is defined. For example: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 =&gt; (r._1,r._2)) </a:t>
            </a:r>
            <a:r>
              <a:rPr lang="en-US" sz="2000" dirty="0">
                <a:cs typeface="Courier New" panose="02070309020205020404" pitchFamily="49" charset="0"/>
              </a:rPr>
              <a:t>will sort first by the first element and then by the second. You can pass a second argument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= false </a:t>
            </a:r>
            <a:r>
              <a:rPr lang="en-US" sz="2000" dirty="0"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descending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rdd1.subtractByKey(rdd2) </a:t>
            </a:r>
            <a:r>
              <a:rPr lang="en-US" sz="2000" dirty="0">
                <a:cs typeface="Courier New" panose="02070309020205020404" pitchFamily="49" charset="0"/>
              </a:rPr>
              <a:t>Returns the elements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rdd1</a:t>
            </a:r>
            <a:r>
              <a:rPr lang="en-US" sz="2000" dirty="0">
                <a:cs typeface="Courier New" panose="02070309020205020404" pitchFamily="49" charset="0"/>
              </a:rPr>
              <a:t> that do not have keys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rdd2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181600"/>
            <a:ext cx="89562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(List(("panda", 10), ("pink", 3)));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(List(("panda", 0), ("bear", 6)));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subtractByKey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 //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(pink,3)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3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groupByKey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groups values with the same key</a:t>
            </a:r>
          </a:p>
          <a:p>
            <a:r>
              <a:rPr lang="en-US" sz="2000" dirty="0"/>
              <a:t>the resulting value is an iterator over the different values </a:t>
            </a:r>
          </a:p>
        </p:txBody>
      </p:sp>
    </p:spTree>
    <p:extLst>
      <p:ext uri="{BB962C8B-B14F-4D97-AF65-F5344CB8AC3E}">
        <p14:creationId xmlns:p14="http://schemas.microsoft.com/office/powerpoint/2010/main" val="226351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23954</TotalTime>
  <Words>2804</Words>
  <Application>Microsoft Office PowerPoint</Application>
  <PresentationFormat>On-screen Show (4:3)</PresentationFormat>
  <Paragraphs>255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Working with Key/Value Pairs</vt:lpstr>
      <vt:lpstr>PowerPoint Presentation</vt:lpstr>
      <vt:lpstr>PowerPoint Presentation</vt:lpstr>
      <vt:lpstr>keyBy</vt:lpstr>
      <vt:lpstr>reduceByKey</vt:lpstr>
      <vt:lpstr>foldByKey</vt:lpstr>
      <vt:lpstr>mapValues/flatMapValues</vt:lpstr>
      <vt:lpstr>More Transformations</vt:lpstr>
      <vt:lpstr>groupByKey</vt:lpstr>
      <vt:lpstr>combineByKey</vt:lpstr>
      <vt:lpstr>Secondary Sort Example</vt:lpstr>
      <vt:lpstr>Solution</vt:lpstr>
      <vt:lpstr>Binary Transformations</vt:lpstr>
      <vt:lpstr>cartesian() Example</vt:lpstr>
      <vt:lpstr>Join Example</vt:lpstr>
      <vt:lpstr>Left Outer Join Example</vt:lpstr>
      <vt:lpstr>Right Outer Join Example</vt:lpstr>
      <vt:lpstr>Full Outer Join Example</vt:lpstr>
      <vt:lpstr>Processing Full Outer Join Result</vt:lpstr>
      <vt:lpstr>cogroup Example</vt:lpstr>
      <vt:lpstr>Actions on key/value RDDs</vt:lpstr>
      <vt:lpstr>Partitioning Example</vt:lpstr>
      <vt:lpstr>Partitioning Example (cont'd)</vt:lpstr>
      <vt:lpstr>Better Solution</vt:lpstr>
      <vt:lpstr>Operations that Benefit from Partitioning</vt:lpstr>
      <vt:lpstr>PageRank Algorithm</vt:lpstr>
      <vt:lpstr>Alternative Derivation</vt:lpstr>
      <vt:lpstr>Iterative Computation</vt:lpstr>
      <vt:lpstr>PowerPoint Presentation</vt:lpstr>
      <vt:lpstr>Optimization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Key/Value Pairs</dc:title>
  <dc:creator>stanchev</dc:creator>
  <cp:lastModifiedBy>Lubomir Petrov Stanchev</cp:lastModifiedBy>
  <cp:revision>75</cp:revision>
  <dcterms:created xsi:type="dcterms:W3CDTF">2006-08-16T00:00:00Z</dcterms:created>
  <dcterms:modified xsi:type="dcterms:W3CDTF">2020-12-31T00:53:35Z</dcterms:modified>
</cp:coreProperties>
</file>