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57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77" r:id="rId13"/>
    <p:sldId id="274" r:id="rId14"/>
    <p:sldId id="266" r:id="rId15"/>
    <p:sldId id="267" r:id="rId16"/>
    <p:sldId id="268" r:id="rId17"/>
    <p:sldId id="270" r:id="rId18"/>
    <p:sldId id="269" r:id="rId19"/>
    <p:sldId id="278" r:id="rId20"/>
    <p:sldId id="271" r:id="rId21"/>
    <p:sldId id="272" r:id="rId22"/>
    <p:sldId id="273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chev" initials="s" lastIdx="1" clrIdx="0">
    <p:extLst>
      <p:ext uri="{19B8F6BF-5375-455C-9EA6-DF929625EA0E}">
        <p15:presenceInfo xmlns:p15="http://schemas.microsoft.com/office/powerpoint/2012/main" userId="stanch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4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r>
              <a:rPr lang="en-US" dirty="0">
                <a:solidFill>
                  <a:srgbClr val="0070C0"/>
                </a:solidFill>
              </a:rPr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3609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r>
              <a:rPr lang="en-US" dirty="0">
                <a:solidFill>
                  <a:srgbClr val="0070C0"/>
                </a:solidFill>
              </a:rPr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/>
          </a:bodyPr>
          <a:lstStyle/>
          <a:p>
            <a:r>
              <a:rPr lang="en-US" sz="2000" dirty="0"/>
              <a:t>After the map function is applied, a bunch of (</a:t>
            </a:r>
            <a:r>
              <a:rPr lang="en-US" sz="2000" dirty="0" err="1"/>
              <a:t>k,v</a:t>
            </a:r>
            <a:r>
              <a:rPr lang="en-US" sz="2000" dirty="0"/>
              <a:t>) pairs are grouped together.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reduce </a:t>
            </a:r>
            <a:r>
              <a:rPr lang="en-US" sz="2000" dirty="0"/>
              <a:t>function takes as input a bunch of pairs and merges their values (e.g., finds their average).</a:t>
            </a:r>
          </a:p>
          <a:p>
            <a:r>
              <a:rPr lang="en-US" sz="2000" dirty="0"/>
              <a:t>The result of each reducer is usually a single (</a:t>
            </a:r>
            <a:r>
              <a:rPr lang="en-US" sz="2000" dirty="0" err="1"/>
              <a:t>k,v</a:t>
            </a:r>
            <a:r>
              <a:rPr lang="en-US" sz="2000" dirty="0"/>
              <a:t>) pair, but it can be multiple (</a:t>
            </a:r>
            <a:r>
              <a:rPr lang="en-US" sz="2000" dirty="0" err="1"/>
              <a:t>k,v</a:t>
            </a:r>
            <a:r>
              <a:rPr lang="en-US" sz="2000" dirty="0"/>
              <a:t>) pairs.</a:t>
            </a:r>
          </a:p>
          <a:p>
            <a:r>
              <a:rPr lang="en-US" sz="2000" dirty="0"/>
              <a:t>Usually, but not always, the records with the same key are grouped together.</a:t>
            </a:r>
          </a:p>
          <a:p>
            <a:r>
              <a:rPr lang="en-US" sz="2000" dirty="0"/>
              <a:t>The result can be of different type for both the key and value.</a:t>
            </a:r>
          </a:p>
          <a:p>
            <a:r>
              <a:rPr lang="en-US" sz="2000" dirty="0"/>
              <a:t>The result is stored on the hard disk. </a:t>
            </a:r>
          </a:p>
          <a:p>
            <a:r>
              <a:rPr lang="en-US" sz="2000" dirty="0"/>
              <a:t>The merging can be done in parallel (e.g., different nodes are responsible for different group of records). </a:t>
            </a:r>
          </a:p>
          <a:p>
            <a:r>
              <a:rPr lang="en-US" sz="2000" dirty="0"/>
              <a:t>If there are multiple reduce nodes, then multiple output files will be created on the HDFS, i.e., one per node.</a:t>
            </a:r>
          </a:p>
        </p:txBody>
      </p:sp>
    </p:spTree>
    <p:extLst>
      <p:ext uri="{BB962C8B-B14F-4D97-AF65-F5344CB8AC3E}">
        <p14:creationId xmlns:p14="http://schemas.microsoft.com/office/powerpoint/2010/main" val="90088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24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Reduce Function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9812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98120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67094" y="421463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2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0894" y="4214633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71965" y="2943122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4200" y="1828800"/>
            <a:ext cx="79697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00400" y="3246398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4200" y="2827298"/>
            <a:ext cx="79697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00400" y="4244896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24200" y="3825796"/>
            <a:ext cx="79697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00400" y="5243394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24200" y="4824294"/>
            <a:ext cx="79697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4" idx="3"/>
            <a:endCxn id="11" idx="1"/>
          </p:cNvCxnSpPr>
          <p:nvPr/>
        </p:nvCxnSpPr>
        <p:spPr>
          <a:xfrm flipV="1">
            <a:off x="1900797" y="2038350"/>
            <a:ext cx="1223403" cy="12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1"/>
          </p:cNvCxnSpPr>
          <p:nvPr/>
        </p:nvCxnSpPr>
        <p:spPr>
          <a:xfrm>
            <a:off x="1899664" y="2350532"/>
            <a:ext cx="1224536" cy="68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5" idx="1"/>
          </p:cNvCxnSpPr>
          <p:nvPr/>
        </p:nvCxnSpPr>
        <p:spPr>
          <a:xfrm flipV="1">
            <a:off x="1848691" y="4035346"/>
            <a:ext cx="1275509" cy="36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1848691" y="4578586"/>
            <a:ext cx="1275509" cy="45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1116" y="2171061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57797" y="2214484"/>
            <a:ext cx="1568879" cy="729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851813" y="4214633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04716" y="3523398"/>
            <a:ext cx="1629484" cy="691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1" idx="3"/>
            <a:endCxn id="24" idx="1"/>
          </p:cNvCxnSpPr>
          <p:nvPr/>
        </p:nvCxnSpPr>
        <p:spPr>
          <a:xfrm>
            <a:off x="3921175" y="2038350"/>
            <a:ext cx="1336622" cy="54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</p:cNvCxnSpPr>
          <p:nvPr/>
        </p:nvCxnSpPr>
        <p:spPr>
          <a:xfrm flipV="1">
            <a:off x="3921175" y="2827298"/>
            <a:ext cx="122453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</p:cNvCxnSpPr>
          <p:nvPr/>
        </p:nvCxnSpPr>
        <p:spPr>
          <a:xfrm flipV="1">
            <a:off x="3921175" y="2943794"/>
            <a:ext cx="1224536" cy="109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</p:cNvCxnSpPr>
          <p:nvPr/>
        </p:nvCxnSpPr>
        <p:spPr>
          <a:xfrm flipV="1">
            <a:off x="3921175" y="3061732"/>
            <a:ext cx="1224536" cy="19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21175" y="2165866"/>
            <a:ext cx="1336623" cy="165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</p:cNvCxnSpPr>
          <p:nvPr/>
        </p:nvCxnSpPr>
        <p:spPr>
          <a:xfrm>
            <a:off x="3921175" y="3036848"/>
            <a:ext cx="1224536" cy="7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</p:cNvCxnSpPr>
          <p:nvPr/>
        </p:nvCxnSpPr>
        <p:spPr>
          <a:xfrm flipV="1">
            <a:off x="3921175" y="3988919"/>
            <a:ext cx="1224536" cy="4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3"/>
          </p:cNvCxnSpPr>
          <p:nvPr/>
        </p:nvCxnSpPr>
        <p:spPr>
          <a:xfrm flipV="1">
            <a:off x="3921175" y="4133325"/>
            <a:ext cx="1224536" cy="90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45923" y="2319636"/>
            <a:ext cx="158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everyone with </a:t>
            </a:r>
            <a:br>
              <a:rPr lang="en-US" dirty="0"/>
            </a:br>
            <a:r>
              <a:rPr lang="en-US" dirty="0"/>
              <a:t>even hash key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75432" y="3486994"/>
            <a:ext cx="158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everyone with </a:t>
            </a:r>
            <a:br>
              <a:rPr lang="en-US" dirty="0"/>
            </a:br>
            <a:r>
              <a:rPr lang="en-US" dirty="0"/>
              <a:t>odd hash key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38583" y="1273596"/>
            <a:ext cx="116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Map Layer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04716" y="123080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Reduce Layer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2438400" y="1642928"/>
            <a:ext cx="73532" cy="3785132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63322" y="1642928"/>
            <a:ext cx="73532" cy="3785132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391400" y="2333589"/>
            <a:ext cx="1371600" cy="5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file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91400" y="3645627"/>
            <a:ext cx="1371600" cy="44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file 2</a:t>
            </a:r>
          </a:p>
        </p:txBody>
      </p:sp>
      <p:cxnSp>
        <p:nvCxnSpPr>
          <p:cNvPr id="9" name="Straight Arrow Connector 8"/>
          <p:cNvCxnSpPr>
            <a:stCxn id="24" idx="3"/>
            <a:endCxn id="3" idx="1"/>
          </p:cNvCxnSpPr>
          <p:nvPr/>
        </p:nvCxnSpPr>
        <p:spPr>
          <a:xfrm>
            <a:off x="6826676" y="2579140"/>
            <a:ext cx="564724" cy="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7" idx="3"/>
            <a:endCxn id="38" idx="1"/>
          </p:cNvCxnSpPr>
          <p:nvPr/>
        </p:nvCxnSpPr>
        <p:spPr>
          <a:xfrm>
            <a:off x="6934200" y="386901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3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Reducer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shuffle</a:t>
            </a:r>
            <a:r>
              <a:rPr lang="en-US" sz="2000" dirty="0"/>
              <a:t>: decides how the output of each mapper is to be </a:t>
            </a:r>
            <a:r>
              <a:rPr lang="en-US" sz="2000" dirty="0">
                <a:solidFill>
                  <a:srgbClr val="FF0000"/>
                </a:solidFill>
              </a:rPr>
              <a:t>partitioned</a:t>
            </a:r>
            <a:r>
              <a:rPr lang="en-US" sz="2000" dirty="0"/>
              <a:t> to the reducers (think of shuffling cards (i.e., records) to players (i.e., nodes))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Sort 1</a:t>
            </a:r>
            <a:r>
              <a:rPr lang="en-US" sz="2000" dirty="0"/>
              <a:t>: sorts the input of each reducer by key. This helps group together records with the same key. A merge sort can be applied at each reduce node to make sure the output of each reduce node is sorted.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reduce</a:t>
            </a:r>
            <a:r>
              <a:rPr lang="en-US" sz="2000" dirty="0"/>
              <a:t>: calls the </a:t>
            </a:r>
            <a:r>
              <a:rPr lang="en-US" sz="2000" dirty="0">
                <a:solidFill>
                  <a:srgbClr val="0070C0"/>
                </a:solidFill>
              </a:rPr>
              <a:t>reduce</a:t>
            </a:r>
            <a:r>
              <a:rPr lang="en-US" sz="2000" dirty="0"/>
              <a:t> method. The phase usually merges everyone with the same key to produce a single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 output record for each key.</a:t>
            </a:r>
          </a:p>
        </p:txBody>
      </p:sp>
    </p:spTree>
    <p:extLst>
      <p:ext uri="{BB962C8B-B14F-4D97-AF65-F5344CB8AC3E}">
        <p14:creationId xmlns:p14="http://schemas.microsoft.com/office/powerpoint/2010/main" val="246761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More on the Reduce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partitioning is usually based on a hash function of the key, but it can be also user controlled.</a:t>
            </a:r>
          </a:p>
          <a:p>
            <a:r>
              <a:rPr lang="en-US" sz="2400" dirty="0"/>
              <a:t>The communication between the map and reduce tasks is sometimes called </a:t>
            </a:r>
            <a:r>
              <a:rPr lang="en-US" sz="2400" dirty="0">
                <a:solidFill>
                  <a:srgbClr val="FF0000"/>
                </a:solidFill>
              </a:rPr>
              <a:t>shuffle</a:t>
            </a:r>
            <a:r>
              <a:rPr lang="en-US" sz="2400" dirty="0"/>
              <a:t>.</a:t>
            </a:r>
          </a:p>
          <a:p>
            <a:r>
              <a:rPr lang="en-US" sz="2400" dirty="0"/>
              <a:t>We can override the </a:t>
            </a:r>
            <a:r>
              <a:rPr lang="en-US" sz="2400" dirty="0">
                <a:solidFill>
                  <a:srgbClr val="FF0000"/>
                </a:solidFill>
              </a:rPr>
              <a:t>shuffle task</a:t>
            </a:r>
            <a:r>
              <a:rPr lang="en-US" sz="2400" dirty="0"/>
              <a:t>.</a:t>
            </a:r>
          </a:p>
          <a:p>
            <a:r>
              <a:rPr lang="en-US" sz="2400" dirty="0"/>
              <a:t>The input to all reduce functions is sorted. We can define our own </a:t>
            </a:r>
            <a:r>
              <a:rPr lang="en-US" sz="2400" dirty="0">
                <a:solidFill>
                  <a:srgbClr val="FF0000"/>
                </a:solidFill>
              </a:rPr>
              <a:t>sorting order</a:t>
            </a:r>
            <a:r>
              <a:rPr lang="en-US" sz="2400" dirty="0"/>
              <a:t>.</a:t>
            </a:r>
          </a:p>
          <a:p>
            <a:r>
              <a:rPr lang="en-US" sz="2400" dirty="0"/>
              <a:t>The default behavior is to sort the result by the key in ascending order.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281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Reduce Function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26" y="1417638"/>
            <a:ext cx="8984674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Reducer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extends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InputKeyType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InputValueType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OutputKeyType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OutuputValueType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InputKeyType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key,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InputValueType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values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Context context)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throws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Note that the method takes as input a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key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 values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97561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9220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org.apache.hadoop.io.*;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org.apache.hadoop.mapreduce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org.apache.hadoop.mapreduce.Reducer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TemperatureReducer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extends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&lt;Text,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Text,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(Text date,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Context context)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sum=0;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temperature: temperatures){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sum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(date,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(sum/count));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626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Creating Map/Reduce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33400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Job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();// creates new Hadoop job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setJarByClass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AverageTemperatureDriver.class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//sets the driver class.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will get weird errors if you don't!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setJobName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AverageTemperatureDriver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 //same as java class name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setOutputKeyClass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//output key class 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setOutputValueClass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DoubleWritable.class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//output value class 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setMapOutputKeyClass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//output key class 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setMapOutputValueClass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//output value class 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setMapperClass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TemperatureMapper.class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);//sets the mapper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setReducerClass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TemperatureReducer.class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);//sets the reducer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status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waitForCompletion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(true); //runs the job, returns true if executed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829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Setting </a:t>
            </a:r>
            <a:r>
              <a:rPr lang="en-US" dirty="0" err="1">
                <a:solidFill>
                  <a:srgbClr val="0070C0"/>
                </a:solidFill>
              </a:rPr>
              <a:t>Input/Output</a:t>
            </a:r>
            <a:r>
              <a:rPr lang="en-US" dirty="0">
                <a:solidFill>
                  <a:srgbClr val="0070C0"/>
                </a:solidFill>
              </a:rPr>
              <a:t>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Before running the map/reduce job, you need to specify the location of the input and output folder.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FileInputFormat.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setInputPaths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(job, new Path(" ..."));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FileOutputFormat.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setOutputPath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(job, new Path(" ..."));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Note that the output folder should not exist!</a:t>
            </a:r>
          </a:p>
          <a:p>
            <a:r>
              <a:rPr lang="en-US" sz="2000" dirty="0"/>
              <a:t>If it exists, you will get an error running the program.</a:t>
            </a:r>
          </a:p>
          <a:p>
            <a:r>
              <a:rPr lang="en-US" sz="2000" dirty="0"/>
              <a:t>The input folder can contain multiple files. All the files will be processed. </a:t>
            </a:r>
          </a:p>
          <a:p>
            <a:r>
              <a:rPr lang="en-US" sz="2000" dirty="0"/>
              <a:t>Example input path: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/user/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lubo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/input</a:t>
            </a:r>
          </a:p>
          <a:p>
            <a:r>
              <a:rPr lang="en-US" sz="2000" dirty="0"/>
              <a:t>Note that these are input/output paths in HDFS.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450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Using </a:t>
            </a:r>
            <a:r>
              <a:rPr lang="en-US" dirty="0">
                <a:solidFill>
                  <a:srgbClr val="FF0000"/>
                </a:solidFill>
              </a:rPr>
              <a:t>Log4J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things can go wrong when running a map/reduce job, so you need a place to record the errors.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org.apache.log4j.Logger;</a:t>
            </a:r>
          </a:p>
          <a:p>
            <a:r>
              <a:rPr lang="en-US" sz="2400" dirty="0"/>
              <a:t>create the logger: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Logger THE_LOGGER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Logger.getLogger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AverageTemperatureDriver.class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/>
              <a:t>Writing to the logger: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THE_LOGGER.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("run(): status=" + status);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THE_LOGGER.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("can't open input file");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THE_LOGGER.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("something went wrong");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809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333E-4D55-4E69-BD09-55A48D6C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Detailed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03F2-8307-41CF-A297-DA6F06C7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org.apache.log4j.Logger;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Logger THE_LOGGER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Logger.getLogger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AverageTemperatureDriver.class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THE_LOGGER.info("n = "+n); </a:t>
            </a:r>
            <a:r>
              <a:rPr lang="en-US" sz="2000" dirty="0"/>
              <a:t>//to show the value of n</a:t>
            </a:r>
          </a:p>
          <a:p>
            <a:r>
              <a:rPr lang="en-US" sz="2000" dirty="0"/>
              <a:t>When you run your code, you will see:</a:t>
            </a:r>
            <a:br>
              <a:rPr lang="en-US" sz="2000" dirty="0"/>
            </a:br>
            <a:r>
              <a:rPr lang="en-US" sz="2000" dirty="0"/>
              <a:t>17/04/19 17:30:07 INFO </a:t>
            </a:r>
            <a:r>
              <a:rPr lang="en-US" sz="2000" dirty="0" err="1"/>
              <a:t>impl.YarnClientImpl</a:t>
            </a:r>
            <a:r>
              <a:rPr lang="en-US" sz="2000" dirty="0"/>
              <a:t>: Submitted application application_1492640423951_0037</a:t>
            </a:r>
          </a:p>
          <a:p>
            <a:r>
              <a:rPr lang="en-US" sz="2000" dirty="0"/>
              <a:t>type: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yarn logs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application_1492640423951_0037</a:t>
            </a:r>
            <a:r>
              <a:rPr lang="en-US" sz="2000" dirty="0"/>
              <a:t> //same application id</a:t>
            </a:r>
          </a:p>
          <a:p>
            <a:r>
              <a:rPr lang="en-US" sz="2000" dirty="0"/>
              <a:t>This will show you the output of the logger</a:t>
            </a:r>
          </a:p>
          <a:p>
            <a:r>
              <a:rPr lang="en-US" sz="2000" dirty="0"/>
              <a:t>If not using a cluster, a simple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will work.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852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Idea of Map/Reduce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bunch of data is stored on the HDFS.</a:t>
            </a:r>
          </a:p>
          <a:p>
            <a:r>
              <a:rPr lang="en-US" sz="2000" dirty="0"/>
              <a:t>We want to perform a computation on this data.</a:t>
            </a:r>
          </a:p>
          <a:p>
            <a:r>
              <a:rPr lang="en-US" sz="2000" dirty="0"/>
              <a:t>We break down the problem into </a:t>
            </a:r>
            <a:r>
              <a:rPr lang="en-US" sz="2000" dirty="0">
                <a:solidFill>
                  <a:srgbClr val="FF0000"/>
                </a:solidFill>
              </a:rPr>
              <a:t>map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reduce</a:t>
            </a:r>
            <a:r>
              <a:rPr lang="en-US" sz="2000" dirty="0"/>
              <a:t> tasks that can be independently executed on multiple machines.</a:t>
            </a:r>
          </a:p>
          <a:p>
            <a:r>
              <a:rPr lang="en-US" sz="2000" dirty="0"/>
              <a:t>The map operation is just a transformation. It usually takes as input a record and returns the record structured differently.</a:t>
            </a:r>
          </a:p>
          <a:p>
            <a:r>
              <a:rPr lang="en-US" sz="2000" dirty="0"/>
              <a:t>The reduce operation usually merges several records into a single record.</a:t>
            </a:r>
          </a:p>
        </p:txBody>
      </p:sp>
    </p:spTree>
    <p:extLst>
      <p:ext uri="{BB962C8B-B14F-4D97-AF65-F5344CB8AC3E}">
        <p14:creationId xmlns:p14="http://schemas.microsoft.com/office/powerpoint/2010/main" val="69975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8731878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org.apache.log4j.Logger;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org.apache.hadoop.util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org.apache.hadoop.io.*;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org.apache.hadoop.mapreduce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org.apache.hadoop.mapreduce.lib.output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org.apache.hadoop.mapreduce.lib.input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AverageTemperatureDriver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Configured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implements Tool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Logger THE_LOGGER =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Logger.getLogger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AverageTemperatureDriver.class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Exception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Job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Job.getInstance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job.setJarByClass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AverageTemperatureDriver.class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job.setJobName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AverageTemperatureDriver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job.setOutputKeyClass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job.setOutputValueClass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DoubleWritable.class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job.setMapOutputKeyClass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job.setMapOutputValueClass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job.setMapperClass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TemperatureMapper.class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26612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1079975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job.setReducerClass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TemperatureReducer.class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FileInputFormat.setInputPaths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(job, new Path(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FileOutputFormat.setOutputPath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(job, new Path(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waitForCompletion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(true);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THE_LOGGER.info("run(): status=" + status);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status ? 0 :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Exception {  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2)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throw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("usage: &lt;input&gt; &lt;output&gt;");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THE_LOGGER.info("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THE_LOGGER.info("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ToolRunner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run(new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AverageTemperatureDriver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THE_LOGGER.info("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6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sure the output directory does not exist.</a:t>
            </a:r>
          </a:p>
          <a:p>
            <a:r>
              <a:rPr lang="en-US" sz="2400" dirty="0"/>
              <a:t>Make sure the driver class </a:t>
            </a:r>
            <a:r>
              <a:rPr lang="en-US" sz="2400" dirty="0">
                <a:cs typeface="Courier New" panose="02070309020205020404" pitchFamily="49" charset="0"/>
              </a:rPr>
              <a:t>extends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Configured</a:t>
            </a: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and implements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</a:t>
            </a:r>
            <a:r>
              <a:rPr lang="en-US" sz="2400" dirty="0">
                <a:cs typeface="Courier New" panose="02070309020205020404" pitchFamily="49" charset="0"/>
              </a:rPr>
              <a:t>.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Create, configure, and run jobs in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2400" dirty="0">
                <a:cs typeface="Courier New" panose="02070309020205020404" pitchFamily="49" charset="0"/>
              </a:rPr>
              <a:t> method.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Call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ToolRunner.run</a:t>
            </a:r>
            <a:r>
              <a:rPr lang="en-US" sz="2400" dirty="0">
                <a:cs typeface="Courier New" panose="02070309020205020404" pitchFamily="49" charset="0"/>
              </a:rPr>
              <a:t> in your main method.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Use the Logger to write system/debug information. We can redirect the output to a file.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Save the template! We will use the same driver with minor modifications and different Map/Reduce methods.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73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Map function</a:t>
            </a:r>
            <a:r>
              <a:rPr lang="en-US" sz="2400" dirty="0"/>
              <a:t>: transforms a key/value pair into a set of key/value pairs. Use </a:t>
            </a:r>
            <a:r>
              <a:rPr lang="en-US" sz="2400" dirty="0" err="1">
                <a:solidFill>
                  <a:srgbClr val="FF0000"/>
                </a:solidFill>
              </a:rPr>
              <a:t>context.write</a:t>
            </a:r>
            <a:r>
              <a:rPr lang="en-US" sz="2400" dirty="0"/>
              <a:t> to write each pair. Most of the time, a single key/value pair is produced.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Reduce function</a:t>
            </a:r>
            <a:r>
              <a:rPr lang="en-US" sz="2400" dirty="0"/>
              <a:t>: Transforms a set of key/value pairs with the same key into a set of key/value pairs. Usually, the key remains unchanged and the values are merged into a single value. Input and Output of Reducer is sorted by key.</a:t>
            </a:r>
          </a:p>
          <a:p>
            <a:r>
              <a:rPr lang="en-US" sz="2400" dirty="0"/>
              <a:t>Both functions can be highly parallelized.</a:t>
            </a:r>
          </a:p>
          <a:p>
            <a:r>
              <a:rPr lang="en-US" sz="2400" dirty="0"/>
              <a:t>Map/Reduce stores all intermediate data on the hard disk and works even when nodes fail.</a:t>
            </a:r>
          </a:p>
          <a:p>
            <a:r>
              <a:rPr lang="en-US" sz="2400" dirty="0"/>
              <a:t>Map/Reduce has a lot of overhead. Only good for big data jobs.</a:t>
            </a:r>
          </a:p>
        </p:txBody>
      </p:sp>
    </p:spTree>
    <p:extLst>
      <p:ext uri="{BB962C8B-B14F-4D97-AF65-F5344CB8AC3E}">
        <p14:creationId xmlns:p14="http://schemas.microsoft.com/office/powerpoint/2010/main" val="84901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is represented as a set of </a:t>
            </a:r>
            <a:r>
              <a:rPr lang="en-US" sz="2400" dirty="0">
                <a:solidFill>
                  <a:srgbClr val="FF0000"/>
                </a:solidFill>
              </a:rPr>
              <a:t>key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FF0000"/>
                </a:solidFill>
              </a:rPr>
              <a:t>value</a:t>
            </a:r>
            <a:r>
              <a:rPr lang="en-US" sz="2400" dirty="0"/>
              <a:t> pairs.</a:t>
            </a:r>
          </a:p>
          <a:p>
            <a:r>
              <a:rPr lang="en-US" sz="2400" dirty="0"/>
              <a:t>Keys don't have to be unique.</a:t>
            </a:r>
          </a:p>
          <a:p>
            <a:r>
              <a:rPr lang="en-US" sz="2400" dirty="0"/>
              <a:t>For example, we may have data about the date and temperature.</a:t>
            </a:r>
          </a:p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2400" dirty="0"/>
              <a:t> can be the key and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 </a:t>
            </a:r>
            <a:r>
              <a:rPr lang="en-US" sz="2400" dirty="0"/>
              <a:t>can be the value.</a:t>
            </a:r>
          </a:p>
          <a:p>
            <a:r>
              <a:rPr lang="en-US" sz="2400" dirty="0"/>
              <a:t>We can have multiple readings for the same date (i.e., </a:t>
            </a:r>
            <a:r>
              <a:rPr lang="en-US" sz="2400" dirty="0">
                <a:solidFill>
                  <a:srgbClr val="FF0000"/>
                </a:solidFill>
              </a:rPr>
              <a:t>multiple records with the same key</a:t>
            </a:r>
            <a:r>
              <a:rPr lang="en-US" sz="2400" dirty="0"/>
              <a:t>).</a:t>
            </a:r>
          </a:p>
          <a:p>
            <a:r>
              <a:rPr lang="en-US" sz="2400" dirty="0"/>
              <a:t>Usually, we will </a:t>
            </a:r>
            <a:r>
              <a:rPr lang="en-US" sz="2400" dirty="0">
                <a:solidFill>
                  <a:srgbClr val="FF0000"/>
                </a:solidFill>
              </a:rPr>
              <a:t>group by the key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aggregate the values</a:t>
            </a:r>
            <a:r>
              <a:rPr lang="en-US" sz="2400" dirty="0"/>
              <a:t>. For example, find average temperature for every day.</a:t>
            </a:r>
          </a:p>
          <a:p>
            <a:r>
              <a:rPr lang="en-US" sz="2400" dirty="0"/>
              <a:t>It is possible that the </a:t>
            </a:r>
            <a:r>
              <a:rPr lang="en-US" sz="2400" dirty="0">
                <a:solidFill>
                  <a:srgbClr val="FF0000"/>
                </a:solidFill>
              </a:rPr>
              <a:t>key</a:t>
            </a:r>
            <a:r>
              <a:rPr lang="en-US" sz="2400" dirty="0"/>
              <a:t> and/or the </a:t>
            </a:r>
            <a:r>
              <a:rPr lang="en-US" sz="2400" dirty="0">
                <a:solidFill>
                  <a:srgbClr val="FF0000"/>
                </a:solidFill>
              </a:rPr>
              <a:t>value </a:t>
            </a:r>
            <a:r>
              <a:rPr lang="en-US" sz="2400" dirty="0"/>
              <a:t>is a</a:t>
            </a:r>
            <a:r>
              <a:rPr lang="en-US" sz="2400" dirty="0">
                <a:solidFill>
                  <a:srgbClr val="FF0000"/>
                </a:solidFill>
              </a:rPr>
              <a:t> complex record </a:t>
            </a:r>
            <a:r>
              <a:rPr lang="en-US" sz="2400" dirty="0"/>
              <a:t>(i.e., object) and they overlap (i.e., the same attribute is part of both the key and the value).</a:t>
            </a:r>
          </a:p>
        </p:txBody>
      </p:sp>
    </p:spTree>
    <p:extLst>
      <p:ext uri="{BB962C8B-B14F-4D97-AF65-F5344CB8AC3E}">
        <p14:creationId xmlns:p14="http://schemas.microsoft.com/office/powerpoint/2010/main" val="151783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>
                <a:solidFill>
                  <a:srgbClr val="0070C0"/>
                </a:solidFill>
              </a:rPr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a transformation.</a:t>
            </a:r>
          </a:p>
          <a:p>
            <a:r>
              <a:rPr lang="en-US" sz="2400" dirty="0"/>
              <a:t>Takes a (</a:t>
            </a:r>
            <a:r>
              <a:rPr lang="en-US" sz="2400" dirty="0">
                <a:solidFill>
                  <a:srgbClr val="FF0000"/>
                </a:solidFill>
              </a:rPr>
              <a:t>key-value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pair as </a:t>
            </a:r>
            <a:r>
              <a:rPr lang="en-US" sz="2400" dirty="0">
                <a:solidFill>
                  <a:srgbClr val="FF0000"/>
                </a:solidFill>
              </a:rPr>
              <a:t>input</a:t>
            </a:r>
            <a:r>
              <a:rPr lang="en-US" sz="2400" dirty="0"/>
              <a:t> and returns a (</a:t>
            </a:r>
            <a:r>
              <a:rPr lang="en-US" sz="2400" dirty="0">
                <a:solidFill>
                  <a:srgbClr val="FF0000"/>
                </a:solidFill>
              </a:rPr>
              <a:t>key-value</a:t>
            </a:r>
            <a:r>
              <a:rPr lang="en-US" sz="2400" dirty="0"/>
              <a:t>) pair as </a:t>
            </a:r>
            <a:r>
              <a:rPr lang="en-US" sz="2400" dirty="0">
                <a:solidFill>
                  <a:srgbClr val="FF0000"/>
                </a:solidFill>
              </a:rPr>
              <a:t>output </a:t>
            </a:r>
            <a:r>
              <a:rPr lang="en-US" sz="2400" dirty="0"/>
              <a:t>(or a set of key-value pairs on a rare occasion).</a:t>
            </a:r>
          </a:p>
          <a:p>
            <a:r>
              <a:rPr lang="en-US" sz="2400" dirty="0"/>
              <a:t>The type of the key and value in the input and output can be different.</a:t>
            </a:r>
          </a:p>
          <a:p>
            <a:r>
              <a:rPr lang="en-US" sz="2400" dirty="0"/>
              <a:t>Example: Reading the data from the file. The key will the line number (e.g., 1,2,3,4, ...) and the value will be the content of the line.</a:t>
            </a:r>
          </a:p>
          <a:p>
            <a:r>
              <a:rPr lang="en-US" sz="2400" dirty="0"/>
              <a:t>We can have a map function that maps : (line number :</a:t>
            </a:r>
            <a:r>
              <a:rPr lang="en-US" sz="2400" dirty="0" err="1"/>
              <a:t>int</a:t>
            </a:r>
            <a:r>
              <a:rPr lang="en-US" sz="2400" dirty="0"/>
              <a:t>, line content: String) into (date: Date, temperature : </a:t>
            </a:r>
            <a:r>
              <a:rPr lang="en-US" sz="2400" dirty="0" err="1"/>
              <a:t>int</a:t>
            </a:r>
            <a:r>
              <a:rPr lang="en-US" sz="2400" dirty="0"/>
              <a:t>), assuming each line contains a date/temperature reading.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98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Map Function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99159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MyMapper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InputKeyType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InputValueType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OutputKeyType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OutuputValueType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InputKeyType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key,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InputValueType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value,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Context context)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throws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...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885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Primitive Data Types for Key/Value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BooleanWritable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DoubleWritable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</a:p>
          <a:p>
            <a:r>
              <a:rPr lang="en-US" sz="2400" dirty="0"/>
              <a:t>We can create our own class that implements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The output of Map is written to the HDFS and therefore we need to implement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interface. The interface contains methods for reading/writing an object.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We will be sorting on the key of the output of the Mapper, so it must implement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WritableComparable</a:t>
            </a:r>
            <a:r>
              <a:rPr lang="en-US" sz="2400" dirty="0">
                <a:cs typeface="Courier New" panose="02070309020205020404" pitchFamily="49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277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82" y="304800"/>
            <a:ext cx="914545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org.apache.hadoop.io.*;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org.apache.hadoop.mapreduce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org.apache.hadoop.mapreduce.Mapper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TemperatureMapper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Text, Text,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key, Text value,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valueAsString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().trim();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tokens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valueAsString.split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2)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Text(tokens[0]),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(tokens[1])));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//writes date and temperature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//single write, but we can have multiple writes to context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182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How is the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>
                <a:solidFill>
                  <a:srgbClr val="0070C0"/>
                </a:solidFill>
              </a:rPr>
              <a:t> Function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Recall: map functions takes as input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k,v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/>
              <a:t>and returns a set of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k,v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/>
              <a:t>pairs</a:t>
            </a:r>
          </a:p>
          <a:p>
            <a:r>
              <a:rPr lang="en-US" sz="2400" dirty="0"/>
              <a:t>We apply the same transformation to a bunch of records.</a:t>
            </a:r>
          </a:p>
          <a:p>
            <a:r>
              <a:rPr lang="en-US" sz="2400" dirty="0"/>
              <a:t>The map function is easy to parallelize.</a:t>
            </a:r>
          </a:p>
          <a:p>
            <a:r>
              <a:rPr lang="en-US" sz="2400" dirty="0"/>
              <a:t>The records are distributed over several nodes and the map function is applied in </a:t>
            </a:r>
            <a:r>
              <a:rPr lang="en-US" sz="2400" dirty="0">
                <a:solidFill>
                  <a:srgbClr val="FF0000"/>
                </a:solidFill>
              </a:rPr>
              <a:t>parallel</a:t>
            </a:r>
            <a:r>
              <a:rPr lang="en-US" sz="2400" dirty="0"/>
              <a:t>. However, for efficiency, the map functions is executed at the source node if possible.</a:t>
            </a:r>
          </a:p>
          <a:p>
            <a:r>
              <a:rPr lang="en-US" sz="2400" dirty="0"/>
              <a:t>The order in which the map function is applied to the records is irrelevant. This is why it can be parallelized.</a:t>
            </a:r>
          </a:p>
          <a:p>
            <a:r>
              <a:rPr lang="en-US" sz="2400" dirty="0"/>
              <a:t>Hadoop assumes that </a:t>
            </a:r>
            <a:r>
              <a:rPr lang="en-US" sz="2400" dirty="0">
                <a:solidFill>
                  <a:srgbClr val="FF0000"/>
                </a:solidFill>
              </a:rPr>
              <a:t>intermediate results </a:t>
            </a:r>
            <a:r>
              <a:rPr lang="en-US" sz="2400" dirty="0"/>
              <a:t>are too big to be stored in main memory and are therefore </a:t>
            </a:r>
            <a:r>
              <a:rPr lang="en-US" sz="2400" dirty="0">
                <a:solidFill>
                  <a:srgbClr val="FF0000"/>
                </a:solidFill>
              </a:rPr>
              <a:t>stored on the hard disk (HDFS)</a:t>
            </a:r>
            <a:r>
              <a:rPr lang="en-US" sz="2400" dirty="0"/>
              <a:t>.</a:t>
            </a:r>
          </a:p>
          <a:p>
            <a:r>
              <a:rPr lang="en-US" sz="2400" dirty="0"/>
              <a:t>This is why the type of the key and the type of value must implement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73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Map Function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9812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98120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67094" y="421463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2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0894" y="4214633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00400" y="2247900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4200" y="1828800"/>
            <a:ext cx="79697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00400" y="3246398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4200" y="2827298"/>
            <a:ext cx="79697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00400" y="4244896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24200" y="3825796"/>
            <a:ext cx="79697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00400" y="5243394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24200" y="4824294"/>
            <a:ext cx="79697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cxnSpLocks/>
            <a:stCxn id="5" idx="3"/>
            <a:endCxn id="11" idx="1"/>
          </p:cNvCxnSpPr>
          <p:nvPr/>
        </p:nvCxnSpPr>
        <p:spPr>
          <a:xfrm flipV="1">
            <a:off x="2057400" y="2038350"/>
            <a:ext cx="106680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5" idx="3"/>
            <a:endCxn id="13" idx="1"/>
          </p:cNvCxnSpPr>
          <p:nvPr/>
        </p:nvCxnSpPr>
        <p:spPr>
          <a:xfrm>
            <a:off x="2057400" y="2247900"/>
            <a:ext cx="1066800" cy="7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7" idx="3"/>
            <a:endCxn id="15" idx="1"/>
          </p:cNvCxnSpPr>
          <p:nvPr/>
        </p:nvCxnSpPr>
        <p:spPr>
          <a:xfrm flipV="1">
            <a:off x="2005294" y="4035346"/>
            <a:ext cx="1118906" cy="44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7" idx="3"/>
            <a:endCxn id="17" idx="1"/>
          </p:cNvCxnSpPr>
          <p:nvPr/>
        </p:nvCxnSpPr>
        <p:spPr>
          <a:xfrm>
            <a:off x="2005294" y="4481333"/>
            <a:ext cx="1118906" cy="55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82290" y="2088634"/>
            <a:ext cx="490634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map function is performed </a:t>
            </a:r>
          </a:p>
          <a:p>
            <a:r>
              <a:rPr lang="en-US" sz="2400" dirty="0"/>
              <a:t>in parallel at Sites 1-4. The </a:t>
            </a:r>
            <a:r>
              <a:rPr lang="en-US" sz="2400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is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randomly distributed</a:t>
            </a:r>
            <a:r>
              <a:rPr lang="en-US" sz="2400" dirty="0"/>
              <a:t> among all sites.</a:t>
            </a:r>
          </a:p>
          <a:p>
            <a:endParaRPr lang="en-US" sz="2400" dirty="0"/>
          </a:p>
          <a:p>
            <a:r>
              <a:rPr lang="en-US" sz="2400" dirty="0"/>
              <a:t>For efficiency, in order to exploit data </a:t>
            </a:r>
          </a:p>
          <a:p>
            <a:r>
              <a:rPr lang="en-US" sz="2400" dirty="0"/>
              <a:t>locality, the mapper function is </a:t>
            </a:r>
          </a:p>
          <a:p>
            <a:r>
              <a:rPr lang="en-US" sz="2400" dirty="0"/>
              <a:t>often execute at the source site.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9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3685</TotalTime>
  <Words>2507</Words>
  <Application>Microsoft Office PowerPoint</Application>
  <PresentationFormat>On-screen Show (4:3)</PresentationFormat>
  <Paragraphs>249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Map/Reduce Introduction</vt:lpstr>
      <vt:lpstr>Idea of Map/Reduce</vt:lpstr>
      <vt:lpstr>Data Representation</vt:lpstr>
      <vt:lpstr>The Map Function</vt:lpstr>
      <vt:lpstr>Map Function Template</vt:lpstr>
      <vt:lpstr>Primitive Data Types for Key/Value</vt:lpstr>
      <vt:lpstr>PowerPoint Presentation</vt:lpstr>
      <vt:lpstr>How is the Map Function Implemented</vt:lpstr>
      <vt:lpstr>Map Function Example</vt:lpstr>
      <vt:lpstr>The Reduce Function</vt:lpstr>
      <vt:lpstr>Reduce Function Example</vt:lpstr>
      <vt:lpstr>Reducer Phases</vt:lpstr>
      <vt:lpstr>More on the Reduce Function</vt:lpstr>
      <vt:lpstr>Reduce Function Template</vt:lpstr>
      <vt:lpstr>PowerPoint Presentation</vt:lpstr>
      <vt:lpstr>Creating Map/Reduce Job</vt:lpstr>
      <vt:lpstr>Setting Input/Output Folders</vt:lpstr>
      <vt:lpstr>Using Log4J</vt:lpstr>
      <vt:lpstr>Detailed Steps</vt:lpstr>
      <vt:lpstr>PowerPoint Presentation</vt:lpstr>
      <vt:lpstr>PowerPoint Presentation</vt:lpstr>
      <vt:lpstr>Notes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stanchev</dc:creator>
  <cp:lastModifiedBy>Lubomir Petrov Stanchev</cp:lastModifiedBy>
  <cp:revision>84</cp:revision>
  <dcterms:created xsi:type="dcterms:W3CDTF">2006-08-16T00:00:00Z</dcterms:created>
  <dcterms:modified xsi:type="dcterms:W3CDTF">2020-12-16T03:42:45Z</dcterms:modified>
</cp:coreProperties>
</file>