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2" r:id="rId3"/>
    <p:sldId id="291" r:id="rId4"/>
    <p:sldId id="257" r:id="rId5"/>
    <p:sldId id="293" r:id="rId6"/>
    <p:sldId id="258" r:id="rId7"/>
    <p:sldId id="259" r:id="rId8"/>
    <p:sldId id="261" r:id="rId9"/>
    <p:sldId id="277" r:id="rId10"/>
    <p:sldId id="286" r:id="rId11"/>
    <p:sldId id="260" r:id="rId12"/>
    <p:sldId id="295" r:id="rId13"/>
    <p:sldId id="262" r:id="rId14"/>
    <p:sldId id="264" r:id="rId15"/>
    <p:sldId id="266" r:id="rId16"/>
    <p:sldId id="263" r:id="rId17"/>
    <p:sldId id="296" r:id="rId18"/>
    <p:sldId id="265" r:id="rId19"/>
    <p:sldId id="276" r:id="rId20"/>
    <p:sldId id="267" r:id="rId21"/>
    <p:sldId id="268" r:id="rId22"/>
    <p:sldId id="281" r:id="rId23"/>
    <p:sldId id="282" r:id="rId24"/>
    <p:sldId id="294" r:id="rId25"/>
    <p:sldId id="269" r:id="rId26"/>
    <p:sldId id="297" r:id="rId27"/>
    <p:sldId id="270" r:id="rId28"/>
    <p:sldId id="287" r:id="rId29"/>
    <p:sldId id="271" r:id="rId30"/>
    <p:sldId id="283" r:id="rId31"/>
    <p:sldId id="272" r:id="rId32"/>
    <p:sldId id="273" r:id="rId33"/>
    <p:sldId id="274" r:id="rId34"/>
    <p:sldId id="275" r:id="rId35"/>
    <p:sldId id="278" r:id="rId36"/>
    <p:sldId id="280" r:id="rId37"/>
    <p:sldId id="279" r:id="rId38"/>
    <p:sldId id="289" r:id="rId39"/>
    <p:sldId id="290" r:id="rId40"/>
    <p:sldId id="285" r:id="rId41"/>
    <p:sldId id="288" r:id="rId42"/>
    <p:sldId id="28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7" d="100"/>
          <a:sy n="97" d="100"/>
        </p:scale>
        <p:origin x="1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CAAAD-7D30-4700-8066-F65EABA122B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5BE43-5925-41C8-819B-87B6B05C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6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5BE43-5925-41C8-819B-87B6B05C99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7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users.csc.calpoly.edu/~lstanche/csc369/scala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 to Scala</a:t>
            </a:r>
          </a:p>
        </p:txBody>
      </p:sp>
    </p:spTree>
    <p:extLst>
      <p:ext uri="{BB962C8B-B14F-4D97-AF65-F5344CB8AC3E}">
        <p14:creationId xmlns:p14="http://schemas.microsoft.com/office/powerpoint/2010/main" val="343978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Functions with Several Lists of Arguments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8648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y:Int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)(z: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x+y+z+a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//no return or ; needed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(2,5)(3)(11))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505200"/>
            <a:ext cx="776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have as many lists of arguments as we want. Surround each list with ( ... )</a:t>
            </a:r>
          </a:p>
        </p:txBody>
      </p:sp>
    </p:spTree>
    <p:extLst>
      <p:ext uri="{BB962C8B-B14F-4D97-AF65-F5344CB8AC3E}">
        <p14:creationId xmlns:p14="http://schemas.microsoft.com/office/powerpoint/2010/main" val="32946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/>
              <a:t>: corresponds to Java's </a:t>
            </a:r>
            <a:r>
              <a:rPr lang="en-US" sz="2000" dirty="0" err="1"/>
              <a:t>int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Long</a:t>
            </a:r>
            <a:r>
              <a:rPr lang="en-US" sz="2000" dirty="0"/>
              <a:t>: corresponds to Java's long</a:t>
            </a:r>
          </a:p>
          <a:p>
            <a:r>
              <a:rPr lang="en-US" sz="2000" dirty="0">
                <a:solidFill>
                  <a:srgbClr val="FF0000"/>
                </a:solidFill>
              </a:rPr>
              <a:t>Double</a:t>
            </a:r>
            <a:r>
              <a:rPr lang="en-US" sz="2000" dirty="0"/>
              <a:t>: corresponds to Java's double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String</a:t>
            </a:r>
            <a:r>
              <a:rPr lang="en-US" sz="2000" dirty="0"/>
              <a:t>: corresponds to Java's String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Boolean</a:t>
            </a:r>
            <a:r>
              <a:rPr lang="en-US" sz="2000" dirty="0"/>
              <a:t>: corresponds to Java's Boolean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Char</a:t>
            </a:r>
            <a:r>
              <a:rPr lang="en-US" sz="2000" dirty="0"/>
              <a:t>: corresponds to Java's char</a:t>
            </a:r>
          </a:p>
          <a:p>
            <a:r>
              <a:rPr lang="en-US" sz="2000" dirty="0"/>
              <a:t>All these classes inherit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AnyVal</a:t>
            </a:r>
            <a:r>
              <a:rPr lang="en-US" sz="2000" dirty="0"/>
              <a:t>, which inherits 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sz="2000" dirty="0"/>
              <a:t> (the root class).</a:t>
            </a:r>
          </a:p>
        </p:txBody>
      </p:sp>
    </p:spTree>
    <p:extLst>
      <p:ext uri="{BB962C8B-B14F-4D97-AF65-F5344CB8AC3E}">
        <p14:creationId xmlns:p14="http://schemas.microsoft.com/office/powerpoint/2010/main" val="72525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String Interpolations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Convenient ways to print strings.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"John"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s"Hello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$name") </a:t>
            </a:r>
          </a:p>
          <a:p>
            <a:pPr lvl="1"/>
            <a:r>
              <a:rPr lang="en-US" sz="2400" dirty="0"/>
              <a:t>s stands for String</a:t>
            </a:r>
          </a:p>
          <a:p>
            <a:pPr lvl="1"/>
            <a:r>
              <a:rPr lang="en-US" sz="2400" dirty="0"/>
              <a:t>will print Hello John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(raw"/n/s/p/t") </a:t>
            </a:r>
          </a:p>
          <a:p>
            <a:pPr lvl="1"/>
            <a:r>
              <a:rPr lang="en-US" sz="2400" dirty="0"/>
              <a:t>will print /n/s/p/t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f"pi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${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}%.8f")</a:t>
            </a:r>
          </a:p>
          <a:p>
            <a:pPr lvl="1"/>
            <a:r>
              <a:rPr lang="en-US" sz="2400" dirty="0"/>
              <a:t>will print pi = 3.141592656</a:t>
            </a:r>
          </a:p>
        </p:txBody>
      </p:sp>
    </p:spTree>
    <p:extLst>
      <p:ext uri="{BB962C8B-B14F-4D97-AF65-F5344CB8AC3E}">
        <p14:creationId xmlns:p14="http://schemas.microsoft.com/office/powerpoint/2010/main" val="312410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  <a:cs typeface="Courier New" panose="02070309020205020404" pitchFamily="49" charset="0"/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Corresponds to an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/>
              <a:t> in Java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fruits =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apples","oranges","pears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x =&gt;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It is similar to a primitive type, don't use the new keyword when giving initial values.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Call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cs typeface="Courier New" panose="02070309020205020404" pitchFamily="49" charset="0"/>
              </a:rPr>
              <a:t> to iterate over all elements.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cs typeface="Courier New" panose="02070309020205020404" pitchFamily="49" charset="0"/>
              </a:rPr>
              <a:t> takes as input a function. The function is executed on each element of the list.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Alternative syntax (more Java like)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fruits =  List("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apples","oranges","pears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   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fruits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Use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fruits(2) </a:t>
            </a:r>
            <a:r>
              <a:rPr lang="en-US" sz="2200" dirty="0">
                <a:cs typeface="Courier New" panose="02070309020205020404" pitchFamily="49" charset="0"/>
              </a:rPr>
              <a:t>to get the element at position 2 (3rd element).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Lists are 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sz="2200" dirty="0">
                <a:cs typeface="Courier New" panose="02070309020205020404" pitchFamily="49" charset="0"/>
              </a:rPr>
              <a:t> (can't modify them!), so don't call 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new</a:t>
            </a:r>
            <a:r>
              <a:rPr lang="en-US" sz="2200" dirty="0">
                <a:cs typeface="Courier New" panose="02070309020205020404" pitchFamily="49" charset="0"/>
              </a:rPr>
              <a:t>!!!</a:t>
            </a:r>
          </a:p>
          <a:p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  <a:cs typeface="Courier New" panose="02070309020205020404" pitchFamily="49" charset="0"/>
              </a:rPr>
              <a:t>:: and :::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Use :: to create a list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fruits = "apples"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"bananas"::Nil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Nil </a:t>
            </a:r>
            <a:r>
              <a:rPr lang="en-US" sz="2000" dirty="0">
                <a:cs typeface="Courier New" panose="02070309020205020404" pitchFamily="49" charset="0"/>
              </a:rPr>
              <a:t>is always the last element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food = "bread"::fruits; </a:t>
            </a:r>
            <a:r>
              <a:rPr lang="en-US" sz="2000" dirty="0">
                <a:cs typeface="Courier New" panose="02070309020205020404" pitchFamily="49" charset="0"/>
              </a:rPr>
              <a:t>//left side must be a single element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Use ::: to concatenate lists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fruits = List("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apples","oranges","pears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vegetables = List("tomatoes", "cucumbers");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edibles = fruits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vegetables;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edibles.foreach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(x=&gt;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6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 </a:t>
            </a:r>
            <a:r>
              <a:rPr lang="en-US" sz="2000" dirty="0"/>
              <a:t>&lt;- returns the list without the first 2 elements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 </a:t>
            </a:r>
            <a:r>
              <a:rPr lang="en-US" sz="2000" dirty="0"/>
              <a:t>&lt;- returns the list without the last 2 elements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&lt;- first element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&lt;- everything except the head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000" dirty="0"/>
              <a:t> &lt;- is the list empty?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&lt;- returns the reversed list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sortWith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)=&gt; (a&lt;b)   ) </a:t>
            </a:r>
            <a:r>
              <a:rPr lang="en-US" sz="2000" dirty="0"/>
              <a:t>&lt;-sorts the list using the comparator function. Returns the sorted list.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/>
              <a:t> &lt;- the length of the list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(",") </a:t>
            </a:r>
            <a:r>
              <a:rPr lang="en-US" sz="2000" dirty="0"/>
              <a:t>&lt;- creates a string from the list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list.exists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=&gt; s=="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US" sz="2000" dirty="0"/>
              <a:t>&lt;-checks if the string "</a:t>
            </a:r>
            <a:r>
              <a:rPr lang="en-US" sz="2000" dirty="0" err="1"/>
              <a:t>abc</a:t>
            </a:r>
            <a:r>
              <a:rPr lang="en-US" sz="2000" dirty="0"/>
              <a:t>" exists in the list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290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fruits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[String](3)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fruits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="apples";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fruits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="oranges";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fruits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="pears";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fruits.foreach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(x=&gt;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You need to use the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cs typeface="Courier New" panose="02070309020205020404" pitchFamily="49" charset="0"/>
              </a:rPr>
              <a:t> keyword (no values specified initially).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use () instead of [] to reference an element of the array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Alternative declaration syntax: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fruits = Array("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apples","oranges","pears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Alternative traversal syntax: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&lt;- 0 to 2)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(fruits(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57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0959-6507-4FAB-A061-A7924592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2D Array Example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907745-5413-4C1A-943F-B7F7D0DEF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61402"/>
            <a:ext cx="73914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ofDim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"apples"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"oranges"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"pears"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).foreach(x=&gt;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5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Map/Filter</a:t>
            </a:r>
            <a:r>
              <a:rPr lang="en-US" dirty="0">
                <a:solidFill>
                  <a:srgbClr val="0070C0"/>
                </a:solidFill>
              </a:rPr>
              <a:t>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1600200"/>
            <a:ext cx="90678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Map</a:t>
            </a:r>
            <a:r>
              <a:rPr lang="en-US" sz="2000" dirty="0">
                <a:cs typeface="Courier New" panose="02070309020205020404" pitchFamily="49" charset="0"/>
              </a:rPr>
              <a:t>: Returns a new list by applying a function to each element of the list.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fruits = List("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apples","oranges","pears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fruits.map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(x=&gt; x+"!").foreach(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Filter</a:t>
            </a:r>
            <a:r>
              <a:rPr lang="en-US" sz="2000" dirty="0">
                <a:cs typeface="Courier New" panose="02070309020205020404" pitchFamily="49" charset="0"/>
              </a:rPr>
              <a:t>: Returns a new list that contains only the elements that pass the condition.</a:t>
            </a:r>
          </a:p>
          <a:p>
            <a:r>
              <a:rPr lang="en-US" sz="2000" dirty="0"/>
              <a:t>An array of numbers: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= (1 to 10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//other option is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(x=&gt;x+1).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=&gt; x%3 ==0).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_ </a:t>
            </a:r>
            <a:r>
              <a:rPr lang="en-US" sz="2000" dirty="0"/>
              <a:t>shorthand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= (1 to 10).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//other option is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(_+1).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(_%3 ==0).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8333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Fold/Reduce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Folding a collection is the process of looking at each element in addition to a current accumulator and returning some value.  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val nums = List(1, 2, 3, 4, 5) 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val sum = nums.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 ( (total, n) =&gt; total + n )</a:t>
            </a:r>
          </a:p>
          <a:p>
            <a:r>
              <a:rPr lang="pt-BR" sz="2000" dirty="0"/>
              <a:t>The accumaltor is initially 0 and it keeps increasing.</a:t>
            </a:r>
          </a:p>
          <a:p>
            <a:r>
              <a:rPr lang="en-US" sz="2000" dirty="0"/>
              <a:t>Reduce distinguishes itself from fold in that it does </a:t>
            </a:r>
            <a:r>
              <a:rPr lang="en-US" sz="2000" i="1" dirty="0">
                <a:solidFill>
                  <a:srgbClr val="FF0000"/>
                </a:solidFill>
              </a:rPr>
              <a:t>not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require an initial value to “prime the sequence”. It uses the first element as the initial value.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names = List("Daniel", "Chris", "Joseph")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n) =&gt;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", " + n)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614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Scala with Hadoop on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Login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ambari-node5.csc.calpoly.edu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You can see an example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lubo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/CSC369/spark</a:t>
            </a:r>
          </a:p>
          <a:p>
            <a:r>
              <a:rPr lang="en-US" sz="2000" dirty="0"/>
              <a:t>Create a directory for your project.</a:t>
            </a:r>
          </a:p>
          <a:p>
            <a:r>
              <a:rPr lang="en-US" sz="2000" dirty="0"/>
              <a:t>Copy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build.sbt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from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http://users.csc.calpoly.edu/~lstanche/csc369/scala/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Change name to name of your project, e.g., fun</a:t>
            </a:r>
          </a:p>
          <a:p>
            <a:r>
              <a:rPr lang="en-US" sz="2000" dirty="0"/>
              <a:t>Create a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/main/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2000" dirty="0"/>
              <a:t>subdirectory. </a:t>
            </a:r>
          </a:p>
          <a:p>
            <a:r>
              <a:rPr lang="en-US" sz="2000" dirty="0"/>
              <a:t>Create an example subdirectory, e.g. directory with name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000" dirty="0"/>
              <a:t>.</a:t>
            </a:r>
          </a:p>
          <a:p>
            <a:r>
              <a:rPr lang="en-US" sz="2000" dirty="0"/>
              <a:t>Create your program, e.g.,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.scala</a:t>
            </a:r>
            <a:r>
              <a:rPr lang="en-US" sz="2000" dirty="0"/>
              <a:t> in this subdirectory. Make sure to start with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example</a:t>
            </a:r>
            <a:r>
              <a:rPr lang="en-US" sz="2000" dirty="0"/>
              <a:t>.</a:t>
            </a:r>
          </a:p>
          <a:p>
            <a:r>
              <a:rPr lang="en-US" sz="2000" dirty="0"/>
              <a:t>Type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sbt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package </a:t>
            </a:r>
            <a:r>
              <a:rPr lang="en-US" sz="2000" dirty="0"/>
              <a:t>in the main directory (that contain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/>
              <a:t> folder). This will compile your program.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spark-submit --class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example.App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--master yarn ./target/scala-2.11/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_2.11-0.1.jar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/user/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lubo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/input /user/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lubo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/output </a:t>
            </a:r>
            <a:r>
              <a:rPr lang="en-US" sz="2000" dirty="0">
                <a:cs typeface="Courier New" panose="02070309020205020404" pitchFamily="49" charset="0"/>
              </a:rPr>
              <a:t>to execute. Program parameters (HDFS directories) in blue.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In the above statement,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000" dirty="0">
                <a:cs typeface="Courier New" panose="02070309020205020404" pitchFamily="49" charset="0"/>
              </a:rPr>
              <a:t> is the name of the project as set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build.sbt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391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Creates a tuple of several entities of possibly different types.</a:t>
            </a:r>
          </a:p>
          <a:p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var</a:t>
            </a:r>
            <a:r>
              <a:rPr lang="en-US" sz="2400" dirty="0"/>
              <a:t> person = ("John",23,"123 Main")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println</a:t>
            </a:r>
            <a:r>
              <a:rPr lang="en-US" sz="2400" dirty="0"/>
              <a:t>(person._2) //prints 23</a:t>
            </a:r>
          </a:p>
          <a:p>
            <a:r>
              <a:rPr lang="en-US" sz="2400" dirty="0"/>
              <a:t>Note that </a:t>
            </a:r>
            <a:r>
              <a:rPr lang="en-US" sz="2400" dirty="0">
                <a:solidFill>
                  <a:srgbClr val="FF0000"/>
                </a:solidFill>
              </a:rPr>
              <a:t>counting starts at 1!</a:t>
            </a:r>
          </a:p>
          <a:p>
            <a:r>
              <a:rPr lang="en-US" sz="2400" dirty="0"/>
              <a:t>This is </a:t>
            </a:r>
            <a:r>
              <a:rPr lang="en-US" sz="2400" dirty="0">
                <a:solidFill>
                  <a:srgbClr val="FF0000"/>
                </a:solidFill>
              </a:rPr>
              <a:t>immutable</a:t>
            </a:r>
            <a:r>
              <a:rPr lang="en-US" sz="2400" dirty="0"/>
              <a:t> type, can't write person._2 = ...</a:t>
            </a:r>
          </a:p>
        </p:txBody>
      </p:sp>
    </p:spTree>
    <p:extLst>
      <p:ext uri="{BB962C8B-B14F-4D97-AF65-F5344CB8AC3E}">
        <p14:creationId xmlns:p14="http://schemas.microsoft.com/office/powerpoint/2010/main" val="3135568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162"/>
            <a:ext cx="8686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scala.collection.mutable.Set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(1,2,3,4);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+=5; //adds 5 to the set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(x=&gt;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</a:t>
            </a:r>
            <a:r>
              <a:rPr lang="en-US" sz="2000" dirty="0">
                <a:cs typeface="Courier New" panose="02070309020205020404" pitchFamily="49" charset="0"/>
              </a:rPr>
              <a:t> to make it mutable</a:t>
            </a:r>
            <a:endParaRPr lang="en-US" sz="20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scala.collection.immutable</a:t>
            </a:r>
            <a:r>
              <a:rPr lang="en-US" sz="2000" dirty="0">
                <a:cs typeface="Courier New" panose="02070309020205020404" pitchFamily="49" charset="0"/>
              </a:rPr>
              <a:t> to make it immutable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//default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corresponds to Java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Has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sz="2000" dirty="0">
                <a:cs typeface="Courier New" panose="02070309020205020404" pitchFamily="49" charset="0"/>
              </a:rPr>
              <a:t> method; returns true/false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X++=Y </a:t>
            </a:r>
            <a:r>
              <a:rPr lang="en-US" sz="2000" dirty="0">
                <a:cs typeface="Courier New" panose="02070309020205020404" pitchFamily="49" charset="0"/>
              </a:rPr>
              <a:t>//takes all elements of Y and adds them to X, returns new value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binary methods: 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&amp;</a:t>
            </a:r>
            <a:r>
              <a:rPr lang="en-US" sz="2000" dirty="0">
                <a:cs typeface="Courier New" panose="02070309020205020404" pitchFamily="49" charset="0"/>
              </a:rPr>
              <a:t> for intersection,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|</a:t>
            </a:r>
            <a:r>
              <a:rPr lang="en-US" sz="2000" dirty="0">
                <a:cs typeface="Courier New" panose="02070309020205020404" pitchFamily="49" charset="0"/>
              </a:rPr>
              <a:t> for union,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diff</a:t>
            </a:r>
            <a:r>
              <a:rPr lang="en-US" sz="2000" dirty="0">
                <a:cs typeface="Courier New" panose="02070309020205020404" pitchFamily="49" charset="0"/>
              </a:rPr>
              <a:t> for difference.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Example,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X&amp;Y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X|Y</a:t>
            </a:r>
            <a:r>
              <a:rPr lang="en-US" sz="2000" dirty="0">
                <a:cs typeface="Courier New" panose="02070309020205020404" pitchFamily="49" charset="0"/>
              </a:rPr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961893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752600"/>
            <a:ext cx="735329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scala.collection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mutable.Set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(1, 2, 3)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scala.collection.mutable.Set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Set(1, 2, 3)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 +=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res3: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Set(1, 4, 2, 3)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 -=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res4: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Set(1, 4, 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3886200"/>
            <a:ext cx="63401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mySet1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mutable.Set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2, 3, 4);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mySet2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mutable.Set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(3,4,5,6);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(mySet1 | mySet2).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(_))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("--------------------------")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(mySet1 &amp; mySet2).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(_))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("--------------------------")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(mySet1 diff mySet2).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(_))</a:t>
            </a:r>
          </a:p>
        </p:txBody>
      </p:sp>
    </p:spTree>
    <p:extLst>
      <p:ext uri="{BB962C8B-B14F-4D97-AF65-F5344CB8AC3E}">
        <p14:creationId xmlns:p14="http://schemas.microsoft.com/office/powerpoint/2010/main" val="1118637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TreeSet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055" y="1143000"/>
            <a:ext cx="872174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is mutable!     Defined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(1,2,3);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set += 2;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set +=6;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set+=10;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set.mkString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(","))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Creating a sorting method using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sz="2000" dirty="0">
                <a:cs typeface="Courier New" panose="02070309020205020404" pitchFamily="49" charset="0"/>
              </a:rPr>
              <a:t>: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mySort</a:t>
            </a:r>
            <a:r>
              <a:rPr lang="da-DK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[T: Ordering]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(elements: Set[T]): Set[T]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tree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[T]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tree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elements;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tree;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el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(Set(3,2,1));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el.mkString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(","));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717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8229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class Employee(name: String, age: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 App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def main(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Array[String])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employeeOrdering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Ordering[Employee]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def compare(a: Employee, b: Employee):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a.name.compareTo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(b.name);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[Employee]()(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employeeOrdering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(Employee("John", 23))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(Employee("Bob", 23))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(Employee("Mike", 23))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(Employee("Peter", 23))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1594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  <a:cs typeface="Courier New" panose="02070309020205020404" pitchFamily="49" charset="0"/>
              </a:rPr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</a:t>
            </a:r>
            <a:r>
              <a:rPr lang="en-US" sz="2000" dirty="0">
                <a:cs typeface="Courier New" panose="02070309020205020404" pitchFamily="49" charset="0"/>
              </a:rPr>
              <a:t> to make it mutable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scala.collection.immutable</a:t>
            </a:r>
            <a:r>
              <a:rPr lang="en-US" sz="2000" dirty="0">
                <a:cs typeface="Courier New" panose="02070309020205020404" pitchFamily="49" charset="0"/>
              </a:rPr>
              <a:t> to make it immutable</a:t>
            </a:r>
          </a:p>
          <a:p>
            <a:r>
              <a:rPr lang="en-US" sz="2000" dirty="0"/>
              <a:t>Example: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scala.collection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treasureMap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mutable.Map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]();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treasureMap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(1 -&gt; "Go to Island")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treasureMap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(2 -&gt; "Find the Big X")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treasureMap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(3-&gt; "Dig")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treasureMap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//prints Find the Big X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Immutable map example //default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romanNumbers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Map(1-&gt;"I",2-&gt;"II",3-&gt;"III",4-&gt;"IV",5-&gt;"V")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romanNumbers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(4))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treasureMap.keys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//returns all keys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treasureMap.values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//returns all values</a:t>
            </a:r>
          </a:p>
        </p:txBody>
      </p:sp>
    </p:spTree>
    <p:extLst>
      <p:ext uri="{BB962C8B-B14F-4D97-AF65-F5344CB8AC3E}">
        <p14:creationId xmlns:p14="http://schemas.microsoft.com/office/powerpoint/2010/main" val="3575905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2E92-A958-498F-8618-F2AFBE57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Iterating over Maps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CA2A8B-F280-4506-AA2F-065C41975EA8}"/>
              </a:ext>
            </a:extLst>
          </p:cNvPr>
          <p:cNvSpPr txBox="1"/>
          <p:nvPr/>
        </p:nvSpPr>
        <p:spPr>
          <a:xfrm>
            <a:off x="2362200" y="4222092"/>
            <a:ext cx="132390" cy="2132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8B51DF4-BE18-4347-8CA6-C7FAB7082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" y="1752600"/>
            <a:ext cx="845058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p1Ratings = Map(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"Lady in the Water"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"Snakes on a Plane"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"You, Me and Dupree"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p1Ratings.map( {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k+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+v}).foreach(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31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Scala Programing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Avoid using </a:t>
            </a:r>
            <a:r>
              <a:rPr lang="en-US" sz="2000" dirty="0" err="1">
                <a:solidFill>
                  <a:srgbClr val="FF0000"/>
                </a:solidFill>
              </a:rPr>
              <a:t>vars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while</a:t>
            </a:r>
            <a:r>
              <a:rPr lang="en-US" sz="2000" dirty="0"/>
              <a:t> loops // </a:t>
            </a:r>
            <a:r>
              <a:rPr lang="en-US" sz="2000" dirty="0" err="1"/>
              <a:t>vals</a:t>
            </a:r>
            <a:r>
              <a:rPr lang="en-US" sz="2000" dirty="0"/>
              <a:t> are OK</a:t>
            </a:r>
          </a:p>
          <a:p>
            <a:r>
              <a:rPr lang="en-US" sz="2000" dirty="0"/>
              <a:t>Example: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Array[String]):String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args.mkString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");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(Array("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Asdf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safsadf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")));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Alternative is bad.</a:t>
            </a:r>
          </a:p>
          <a:p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Array[String]):String =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 = "";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while(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 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s+args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)+" 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3233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Fun with </a:t>
            </a: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0070C0"/>
                </a:solidFill>
              </a:rPr>
              <a:t>loops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219200"/>
            <a:ext cx="91157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This is on top of regular for statements in Java.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&lt;- 1 to 5)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 generates the list [1,2,3,4,5]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Array(1, 2, 3, 4, 5)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(e &lt;- a) yield e*2 //generates the array [2,4,6,8,10]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cs typeface="Courier New" panose="02070309020205020404" pitchFamily="49" charset="0"/>
              </a:rPr>
              <a:t>Idea: Takes as input a collection. The for loop itterates over the collection. A bunch </a:t>
            </a:r>
          </a:p>
          <a:p>
            <a:r>
              <a:rPr lang="pt-BR" sz="2000" dirty="0">
                <a:cs typeface="Courier New" panose="02070309020205020404" pitchFamily="49" charset="0"/>
              </a:rPr>
              <a:t>of values are collected using the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pt-BR" sz="2000" dirty="0">
                <a:cs typeface="Courier New" panose="02070309020205020404" pitchFamily="49" charset="0"/>
              </a:rPr>
              <a:t> keyword. The result is a collection of the </a:t>
            </a:r>
            <a:br>
              <a:rPr lang="pt-BR" sz="2000" dirty="0">
                <a:cs typeface="Courier New" panose="02070309020205020404" pitchFamily="49" charset="0"/>
              </a:rPr>
            </a:br>
            <a:r>
              <a:rPr lang="pt-BR" sz="2000" dirty="0">
                <a:cs typeface="Courier New" panose="02070309020205020404" pitchFamily="49" charset="0"/>
              </a:rPr>
              <a:t>same type as what the for loop itterates over.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(e &lt;- a if e &gt; 2) yield 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2000" dirty="0">
                <a:cs typeface="Courier New" panose="02070309020205020404" pitchFamily="49" charset="0"/>
              </a:rPr>
              <a:t>// array [3, 4, 5] This is for loop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with guards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 e&lt;-a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e &gt; 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.... } </a:t>
            </a:r>
            <a:r>
              <a:rPr lang="en-US" sz="2000" dirty="0">
                <a:cs typeface="Courier New" panose="02070309020205020404" pitchFamily="49" charset="0"/>
              </a:rPr>
              <a:t>// will execute only for values that pass 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     the guard</a:t>
            </a:r>
          </a:p>
        </p:txBody>
      </p:sp>
    </p:spTree>
    <p:extLst>
      <p:ext uri="{BB962C8B-B14F-4D97-AF65-F5344CB8AC3E}">
        <p14:creationId xmlns:p14="http://schemas.microsoft.com/office/powerpoint/2010/main" val="803829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Reading from a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scala.io._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lines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Source.fromFile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("...").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getLines.toList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size: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lines.toString.length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/>
              <a:t>maxWidth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(_.length()).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pPr marL="0" indent="0">
              <a:buNone/>
            </a:pPr>
            <a:r>
              <a:rPr lang="en-US" sz="2000" dirty="0" err="1">
                <a:cs typeface="Courier New" panose="02070309020205020404" pitchFamily="49" charset="0"/>
              </a:rPr>
              <a:t>longestLine</a:t>
            </a:r>
            <a:r>
              <a:rPr lang="en-US" sz="20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longestLine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(_.length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356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Running Scala without the Hadoop cluster (for testing purposes 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638800"/>
          </a:xfrm>
        </p:spPr>
        <p:txBody>
          <a:bodyPr>
            <a:normAutofit/>
          </a:bodyPr>
          <a:lstStyle/>
          <a:p>
            <a:r>
              <a:rPr lang="en-US" sz="1800" dirty="0"/>
              <a:t>Works on any OS</a:t>
            </a:r>
          </a:p>
          <a:p>
            <a:r>
              <a:rPr lang="en-US" sz="1800" dirty="0"/>
              <a:t>Download IntelliJ IDEA Edu from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https://www.jetbrains.com/idea/</a:t>
            </a:r>
          </a:p>
          <a:p>
            <a:r>
              <a:rPr lang="en-US" sz="1800" dirty="0"/>
              <a:t>Create a new Scala/</a:t>
            </a:r>
            <a:r>
              <a:rPr lang="en-US" sz="1800" dirty="0" err="1"/>
              <a:t>sbt</a:t>
            </a:r>
            <a:r>
              <a:rPr lang="en-US" sz="1800" dirty="0"/>
              <a:t> project.</a:t>
            </a:r>
          </a:p>
          <a:p>
            <a:r>
              <a:rPr lang="en-US" sz="1800" dirty="0"/>
              <a:t>Must 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1.0.4 </a:t>
            </a:r>
            <a:r>
              <a:rPr lang="en-US" sz="1800" dirty="0"/>
              <a:t>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2.11.8 and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1.8.0_111</a:t>
            </a:r>
          </a:p>
          <a:p>
            <a:r>
              <a:rPr lang="en-US" sz="1800" dirty="0"/>
              <a:t>Maybe it works with newer version of Scala, but I am not smart enough to figure it out :( Let me know if you do.</a:t>
            </a:r>
          </a:p>
          <a:p>
            <a:r>
              <a:rPr lang="en-US" sz="1800" dirty="0"/>
              <a:t>Use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build.sbt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file from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http://users.csc.calpoly.edu/~lstanche/csc369/scala/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cs typeface="Courier New" panose="02070309020205020404" pitchFamily="49" charset="0"/>
              </a:rPr>
              <a:t>Enable auto import</a:t>
            </a:r>
          </a:p>
          <a:p>
            <a:r>
              <a:rPr lang="en-US" sz="1800" dirty="0"/>
              <a:t>Please change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800" dirty="0"/>
              <a:t> variable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build.sbt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to the name of the project.</a:t>
            </a:r>
          </a:p>
          <a:p>
            <a:r>
              <a:rPr lang="en-US" sz="1800" dirty="0"/>
              <a:t>You must first build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file to make everything work.</a:t>
            </a:r>
          </a:p>
          <a:p>
            <a:r>
              <a:rPr lang="en-US" sz="1800" dirty="0"/>
              <a:t>For windows: copy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winutils.exe </a:t>
            </a:r>
            <a:r>
              <a:rPr lang="en-US" sz="1800" dirty="0"/>
              <a:t>file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C:\winutils\bin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put: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System.setProperty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hadoop.home.dir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"c:/winutils/") </a:t>
            </a:r>
            <a:r>
              <a:rPr lang="en-US" sz="1800" dirty="0">
                <a:cs typeface="Courier New" panose="02070309020205020404" pitchFamily="49" charset="0"/>
              </a:rPr>
              <a:t>as the first line of your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 dirty="0">
                <a:cs typeface="Courier New" panose="02070309020205020404" pitchFamily="49" charset="0"/>
              </a:rPr>
              <a:t> method.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If you copy/paste Java code in IntelliJ IDEA, it will ask you if you want to convert it to Scala :)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14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Writing to a Text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752600"/>
            <a:ext cx="880241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Use Java's library to write to disk.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java.io._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lines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Source.fromFile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("input.txt").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getLines.toList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lines.mkString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("\n"))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pw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(new File("output.txt"))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x=&gt;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(x+"\r\n"));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pw.close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8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similar to Java</a:t>
            </a:r>
          </a:p>
          <a:p>
            <a:r>
              <a:rPr lang="en-US" sz="2000" dirty="0"/>
              <a:t>no static variables</a:t>
            </a:r>
          </a:p>
          <a:p>
            <a:r>
              <a:rPr lang="en-US" sz="2000" dirty="0"/>
              <a:t>define variables as </a:t>
            </a:r>
            <a:r>
              <a:rPr lang="en-US" sz="2000" dirty="0">
                <a:solidFill>
                  <a:srgbClr val="FF0000"/>
                </a:solidFill>
              </a:rPr>
              <a:t>private</a:t>
            </a:r>
            <a:r>
              <a:rPr lang="en-US" sz="2000" dirty="0"/>
              <a:t> to avoid outside access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"";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age = 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set(name: String, age: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name;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age;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 = new Employee;//using default empty constructor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e.set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("abc",23)</a:t>
            </a:r>
          </a:p>
        </p:txBody>
      </p:sp>
    </p:spTree>
    <p:extLst>
      <p:ext uri="{BB962C8B-B14F-4D97-AF65-F5344CB8AC3E}">
        <p14:creationId xmlns:p14="http://schemas.microsoft.com/office/powerpoint/2010/main" val="499194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Use Singleton instead of Static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</a:t>
            </a:r>
            <a:r>
              <a:rPr lang="en-US" sz="2000" dirty="0">
                <a:solidFill>
                  <a:srgbClr val="FF0000"/>
                </a:solidFill>
              </a:rPr>
              <a:t>companion</a:t>
            </a:r>
            <a:r>
              <a:rPr lang="en-US" sz="2000" dirty="0"/>
              <a:t> that contains all static methods and variables.</a:t>
            </a:r>
          </a:p>
          <a:p>
            <a:r>
              <a:rPr lang="en-US" sz="2000" dirty="0"/>
              <a:t>Similar syntax to class definition, but use the </a:t>
            </a:r>
            <a:r>
              <a:rPr lang="en-US" sz="2000" dirty="0">
                <a:solidFill>
                  <a:srgbClr val="FF0000"/>
                </a:solidFill>
              </a:rPr>
              <a:t>object </a:t>
            </a:r>
            <a:r>
              <a:rPr lang="en-US" sz="2000" dirty="0"/>
              <a:t>keyword.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object Employee{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():Unit =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totalCount+1;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You can call: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Employee.inc() </a:t>
            </a:r>
            <a:r>
              <a:rPr lang="en-US" sz="2000" dirty="0">
                <a:cs typeface="Courier New" panose="02070309020205020404" pitchFamily="49" charset="0"/>
              </a:rPr>
              <a:t>to call the method.</a:t>
            </a:r>
          </a:p>
        </p:txBody>
      </p:sp>
    </p:spTree>
    <p:extLst>
      <p:ext uri="{BB962C8B-B14F-4D97-AF65-F5344CB8AC3E}">
        <p14:creationId xmlns:p14="http://schemas.microsoft.com/office/powerpoint/2010/main" val="3749746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Immutable and Mutable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name:String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age:Int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(age &gt; 0)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(name!="")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=name;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override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+" "+age;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name and age are immutable, they can't be changed.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however,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US" sz="2000" dirty="0">
                <a:cs typeface="Courier New" panose="02070309020205020404" pitchFamily="49" charset="0"/>
              </a:rPr>
              <a:t> can be changed!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default constructor is created that saves the name and age.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000" dirty="0">
                <a:cs typeface="Courier New" panose="02070309020205020404" pitchFamily="49" charset="0"/>
              </a:rPr>
              <a:t> is used to create prerequisites. If they fail, new object is not created.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user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sz="2000" dirty="0">
                <a:cs typeface="Courier New" panose="02070309020205020404" pitchFamily="49" charset="0"/>
              </a:rPr>
              <a:t> to override an existing method from a super-class. </a:t>
            </a:r>
          </a:p>
        </p:txBody>
      </p:sp>
    </p:spTree>
    <p:extLst>
      <p:ext uri="{BB962C8B-B14F-4D97-AF65-F5344CB8AC3E}">
        <p14:creationId xmlns:p14="http://schemas.microsoft.com/office/powerpoint/2010/main" val="2340056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Every constructor will call another constructor, eventually calling the default constructor.</a:t>
            </a:r>
          </a:p>
          <a:p>
            <a:r>
              <a:rPr lang="en-US" sz="2000" dirty="0"/>
              <a:t>Use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2000" dirty="0"/>
              <a:t>to write a constructor.</a:t>
            </a:r>
          </a:p>
          <a:p>
            <a:r>
              <a:rPr lang="en-US" sz="2000" dirty="0"/>
              <a:t>Example: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age:Int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)=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this(name,1);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6697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case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 need to call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/>
              <a:t> to create an object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toString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== (there is no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 method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F0000"/>
                </a:solidFill>
              </a:rPr>
              <a:t>copy</a:t>
            </a:r>
            <a:r>
              <a:rPr lang="en-US" sz="2400" dirty="0"/>
              <a:t>  methods are created for you</a:t>
            </a:r>
          </a:p>
          <a:p>
            <a:r>
              <a:rPr lang="en-US" sz="2400" dirty="0"/>
              <a:t>default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/>
              <a:t> method only prints input variables (name, age, etc.)</a:t>
            </a:r>
          </a:p>
          <a:p>
            <a:r>
              <a:rPr lang="en-US" sz="2400" dirty="0"/>
              <a:t>very convenient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9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1905000"/>
            <a:ext cx="6647974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 Employee(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age:Int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String) ={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e1 = Employee("John", 23);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e2 = e1.copy();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(e1 == 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e1.setLastName("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(e1.getLastName);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(e2.getLastName);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(e1 == e2);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Mixed Variables (mutable &amp; immutable)</a:t>
            </a:r>
          </a:p>
        </p:txBody>
      </p:sp>
    </p:spTree>
    <p:extLst>
      <p:ext uri="{BB962C8B-B14F-4D97-AF65-F5344CB8AC3E}">
        <p14:creationId xmlns:p14="http://schemas.microsoft.com/office/powerpoint/2010/main" val="1914428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720" y="1676400"/>
            <a:ext cx="849463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 Employee(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age:Int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e1 = Employee("John", 23);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(e1);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e2 = e1.copy();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(e1 == e2);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e1.name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(e1);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(e2);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(e1 == e2);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//you can define name as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 avoid change from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//outside the class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 Employee(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age:Int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Alternative (Making class Mutable)</a:t>
            </a:r>
          </a:p>
        </p:txBody>
      </p:sp>
    </p:spTree>
    <p:extLst>
      <p:ext uri="{BB962C8B-B14F-4D97-AF65-F5344CB8AC3E}">
        <p14:creationId xmlns:p14="http://schemas.microsoft.com/office/powerpoint/2010/main" val="2809059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390744"/>
            <a:ext cx="8648521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case class Employee(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lname:String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rate: Double){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calculate_wage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(days: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):Double = rate * days;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fname:String,lname:String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rate:Double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commission:Double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fname,lname,rate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calculate_wage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days:Int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):Double =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super.calculate_wage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(days)+commission;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object App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Array[String])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john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("John","Bobson",10.0,10);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john.calculate_wage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506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Similar to interfaces in Java</a:t>
            </a:r>
          </a:p>
          <a:p>
            <a:r>
              <a:rPr lang="en-US" sz="2000" dirty="0"/>
              <a:t>However, traits can have attributes and methods that are not abstract.</a:t>
            </a:r>
          </a:p>
          <a:p>
            <a:r>
              <a:rPr lang="en-US" sz="2000" dirty="0"/>
              <a:t>A class can inherit from </a:t>
            </a:r>
            <a:r>
              <a:rPr lang="en-US" sz="2000" dirty="0">
                <a:solidFill>
                  <a:srgbClr val="FF0000"/>
                </a:solidFill>
              </a:rPr>
              <a:t>multiple </a:t>
            </a:r>
            <a:r>
              <a:rPr lang="en-US" sz="2000" dirty="0"/>
              <a:t>traits.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2" y="2743200"/>
            <a:ext cx="79047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():String = "I am Employee";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fname:String,lname:String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Employee{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toString:String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" or just a sales rep";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 App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Array[String])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john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("John","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Bobson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(john);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04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About Scala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Scripting language.</a:t>
            </a:r>
          </a:p>
          <a:p>
            <a:r>
              <a:rPr lang="en-US" sz="2400" dirty="0"/>
              <a:t>Based on Java, translates to Java binary code.</a:t>
            </a:r>
          </a:p>
          <a:p>
            <a:r>
              <a:rPr lang="en-US" sz="2400" dirty="0"/>
              <a:t>You can achieve a lot with very little code.</a:t>
            </a:r>
          </a:p>
          <a:p>
            <a:r>
              <a:rPr lang="en-US" sz="2400" dirty="0"/>
              <a:t>You can define variables without specifying type.</a:t>
            </a:r>
          </a:p>
          <a:p>
            <a:r>
              <a:rPr lang="en-US" sz="2400" dirty="0"/>
              <a:t>However, the type of a variable is inferred after the first assignment and doesn't change.</a:t>
            </a:r>
          </a:p>
          <a:p>
            <a:r>
              <a:rPr lang="en-US" sz="2400" dirty="0"/>
              <a:t>You can pass functions as parameters.</a:t>
            </a:r>
          </a:p>
          <a:p>
            <a:r>
              <a:rPr lang="en-US" sz="2400" dirty="0"/>
              <a:t>You can use the  </a:t>
            </a:r>
            <a:r>
              <a:rPr lang="en-US" sz="2400" dirty="0">
                <a:solidFill>
                  <a:srgbClr val="FF0000"/>
                </a:solidFill>
              </a:rPr>
              <a:t>=&gt;</a:t>
            </a:r>
            <a:r>
              <a:rPr lang="en-US" sz="2400" dirty="0"/>
              <a:t> syntax to define lambda functions. For example,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=&gt; x+1 </a:t>
            </a:r>
            <a:r>
              <a:rPr lang="en-US" sz="2400" dirty="0"/>
              <a:t>is an anonymous function that increments the input by one.</a:t>
            </a:r>
          </a:p>
          <a:p>
            <a:r>
              <a:rPr lang="en-US" sz="2400" dirty="0"/>
              <a:t>The idea of Scala is to be a scalable language, where you can write the least amount of code possible.</a:t>
            </a:r>
          </a:p>
        </p:txBody>
      </p:sp>
    </p:spTree>
    <p:extLst>
      <p:ext uri="{BB962C8B-B14F-4D97-AF65-F5344CB8AC3E}">
        <p14:creationId xmlns:p14="http://schemas.microsoft.com/office/powerpoint/2010/main" val="2040508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Case Sequences as Partial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can specify an anonymous function as a set of case statements.</a:t>
            </a:r>
          </a:p>
          <a:p>
            <a:r>
              <a:rPr lang="en-US" sz="2000" dirty="0"/>
              <a:t>Used for </a:t>
            </a:r>
            <a:r>
              <a:rPr lang="en-US" sz="2000" dirty="0">
                <a:solidFill>
                  <a:srgbClr val="FF0000"/>
                </a:solidFill>
              </a:rPr>
              <a:t>pattern matching</a:t>
            </a:r>
            <a:r>
              <a:rPr lang="en-US" sz="2000" dirty="0"/>
              <a:t>.</a:t>
            </a:r>
          </a:p>
          <a:p>
            <a:r>
              <a:rPr lang="en-US" sz="2000" dirty="0"/>
              <a:t>{ ... } is used to define the anonymous function.</a:t>
            </a:r>
          </a:p>
          <a:p>
            <a:r>
              <a:rPr lang="en-US" sz="2000" dirty="0"/>
              <a:t>In the example,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secondElement</a:t>
            </a:r>
            <a:r>
              <a:rPr lang="en-US" sz="2000" dirty="0"/>
              <a:t> is a </a:t>
            </a:r>
            <a:r>
              <a:rPr lang="en-US" sz="2000" dirty="0">
                <a:solidFill>
                  <a:srgbClr val="FF0000"/>
                </a:solidFill>
              </a:rPr>
              <a:t>function</a:t>
            </a:r>
            <a:r>
              <a:rPr lang="en-US" sz="2000" dirty="0"/>
              <a:t>.</a:t>
            </a:r>
          </a:p>
          <a:p>
            <a:r>
              <a:rPr lang="en-US" sz="2000" dirty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971" y="3803325"/>
            <a:ext cx="79047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= List(3,6,5);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List[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x::y::_ =&gt; y //if more than 2 elements,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//return 2nd element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x::_ =&gt; x // if a single element, return element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 =&gt; 8 //if empty list, return 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(list));</a:t>
            </a:r>
          </a:p>
        </p:txBody>
      </p:sp>
    </p:spTree>
    <p:extLst>
      <p:ext uri="{BB962C8B-B14F-4D97-AF65-F5344CB8AC3E}">
        <p14:creationId xmlns:p14="http://schemas.microsoft.com/office/powerpoint/2010/main" val="3056366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match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case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78845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String = x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=&gt; "one"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 =&gt; "two"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_ =&gt; "many"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Allows you to test the value of a variable (x) and define different cases.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Another 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4462522"/>
            <a:ext cx="36311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month =3;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mon = month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1 =&gt; "January"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2 =&gt; "February"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12 =&gt; "December"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_ =&gt; "Out of bounds"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3891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Summary of Scala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anonymous functions: =&gt; and _</a:t>
            </a:r>
          </a:p>
          <a:p>
            <a:r>
              <a:rPr lang="en-US" sz="2000" dirty="0"/>
              <a:t>Arrays</a:t>
            </a:r>
          </a:p>
          <a:p>
            <a:r>
              <a:rPr lang="en-US" sz="2000" dirty="0"/>
              <a:t>ADTs: List, Set, </a:t>
            </a:r>
            <a:r>
              <a:rPr lang="en-US" sz="2000" dirty="0" err="1"/>
              <a:t>TreeSet</a:t>
            </a:r>
            <a:r>
              <a:rPr lang="en-US" sz="2000" dirty="0"/>
              <a:t>, Map, Tuple</a:t>
            </a:r>
          </a:p>
          <a:p>
            <a:r>
              <a:rPr lang="en-US" sz="2000" dirty="0"/>
              <a:t>map, filter, fold, reduce methods on collections</a:t>
            </a:r>
          </a:p>
          <a:p>
            <a:r>
              <a:rPr lang="en-US" sz="2000" dirty="0"/>
              <a:t>Reading/Writing from a text file.</a:t>
            </a:r>
          </a:p>
          <a:p>
            <a:r>
              <a:rPr lang="en-US" sz="2000" dirty="0"/>
              <a:t>Creating classes and case classes. </a:t>
            </a:r>
          </a:p>
          <a:p>
            <a:r>
              <a:rPr lang="en-US" sz="2000" dirty="0"/>
              <a:t>Class inheritance and traits.</a:t>
            </a:r>
          </a:p>
          <a:p>
            <a:r>
              <a:rPr lang="en-US" sz="2000" dirty="0"/>
              <a:t>Using {...} to define anonymous functions.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2000" dirty="0"/>
              <a:t>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645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example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scala.io._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App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main(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Array[String]):Unit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World!");  //; is optional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88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vs </a:t>
            </a:r>
            <a:r>
              <a:rPr lang="en-US" dirty="0" err="1">
                <a:solidFill>
                  <a:srgbClr val="FF0000"/>
                </a:solidFill>
              </a:rPr>
              <a:t>val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5626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var</a:t>
            </a:r>
            <a:r>
              <a:rPr lang="en-US" sz="2400" dirty="0"/>
              <a:t> = variable, it can change</a:t>
            </a:r>
          </a:p>
          <a:p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x+1; //no x++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!?!?!?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val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= value, it doesn't change, similar to a constant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x = x + 1;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//generates error</a:t>
            </a:r>
          </a:p>
          <a:p>
            <a:r>
              <a:rPr lang="en-US" sz="2400" dirty="0"/>
              <a:t>Note that we do not define the type of the variable!</a:t>
            </a:r>
          </a:p>
          <a:p>
            <a:r>
              <a:rPr lang="en-US" sz="2400" dirty="0"/>
              <a:t>However, this will not work (type of variable cannot change)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x = 2;</a:t>
            </a:r>
          </a:p>
          <a:p>
            <a:pPr marL="0" indent="0">
              <a:buNone/>
            </a:pPr>
            <a:r>
              <a:rPr lang="en-US" sz="2400" dirty="0"/>
              <a:t>    x = x + 2.333; </a:t>
            </a:r>
            <a:r>
              <a:rPr lang="en-US" sz="2400" dirty="0">
                <a:solidFill>
                  <a:srgbClr val="FF0000"/>
                </a:solidFill>
              </a:rPr>
              <a:t>//produces error</a:t>
            </a:r>
          </a:p>
        </p:txBody>
      </p:sp>
    </p:spTree>
    <p:extLst>
      <p:ext uri="{BB962C8B-B14F-4D97-AF65-F5344CB8AC3E}">
        <p14:creationId xmlns:p14="http://schemas.microsoft.com/office/powerpoint/2010/main" val="65646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465969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/>
              <a:t> keyword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/>
              <a:t> are optional</a:t>
            </a:r>
          </a:p>
          <a:p>
            <a:r>
              <a:rPr lang="en-US" sz="2000" dirty="0"/>
              <a:t>Use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/>
              <a:t> to define a function.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Use = syntax</a:t>
            </a:r>
            <a:r>
              <a:rPr lang="en-US" sz="2000" dirty="0"/>
              <a:t>, e.g.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max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  }</a:t>
            </a:r>
            <a:r>
              <a:rPr lang="en-US" sz="2000" dirty="0"/>
              <a:t>. In other words, you are making max equal to some function.</a:t>
            </a:r>
          </a:p>
          <a:p>
            <a:r>
              <a:rPr lang="en-US" sz="2000" dirty="0"/>
              <a:t>Use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to specify return type.</a:t>
            </a:r>
          </a:p>
          <a:p>
            <a:r>
              <a:rPr lang="en-US" sz="2000" dirty="0"/>
              <a:t>You can define a function within a function or anywhere else.</a:t>
            </a:r>
          </a:p>
          <a:p>
            <a:r>
              <a:rPr lang="en-US" sz="2000" dirty="0"/>
              <a:t>Don't put return type if function returns void (or 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2000" dirty="0"/>
              <a:t>)</a:t>
            </a:r>
          </a:p>
          <a:p>
            <a:r>
              <a:rPr lang="en-US" sz="2000" dirty="0"/>
              <a:t>Note that </a:t>
            </a:r>
            <a:r>
              <a:rPr lang="en-US" sz="2000" dirty="0">
                <a:solidFill>
                  <a:srgbClr val="FF0000"/>
                </a:solidFill>
              </a:rPr>
              <a:t>all function parameters are of type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/>
              <a:t>, i.e., they can't be modified inside the method!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219200"/>
            <a:ext cx="58785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max(x: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y:Int):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if(x&gt;y){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x;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y;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}// use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(max(3,5)) to use it</a:t>
            </a:r>
          </a:p>
        </p:txBody>
      </p:sp>
    </p:spTree>
    <p:extLst>
      <p:ext uri="{BB962C8B-B14F-4D97-AF65-F5344CB8AC3E}">
        <p14:creationId xmlns:p14="http://schemas.microsoft.com/office/powerpoint/2010/main" val="79929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Void 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823" y="3581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2400" dirty="0"/>
              <a:t> corresponds to void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2400" dirty="0">
                <a:cs typeface="Courier New" panose="02070309020205020404" pitchFamily="49" charset="0"/>
              </a:rPr>
              <a:t> is omitted, Scala will deduce it.</a:t>
            </a:r>
          </a:p>
          <a:p>
            <a:r>
              <a:rPr lang="en-US" sz="2400" dirty="0"/>
              <a:t>Note that you don't need () when method doesn't take parameters.</a:t>
            </a:r>
          </a:p>
          <a:p>
            <a:r>
              <a:rPr lang="en-US" sz="2400" dirty="0"/>
              <a:t>{} can be omitted. </a:t>
            </a:r>
          </a:p>
          <a:p>
            <a:r>
              <a:rPr lang="en-US" sz="2400" dirty="0"/>
              <a:t>; can be omitted.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2941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printMe:Unit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("33");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1569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Any Number of Arguments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76400"/>
            <a:ext cx="449353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for( el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sum + el;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sum;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(sum(2,3,4,5,6));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alternative: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sum(a: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*):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({(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(sum(2, 3, 4, 5, 6));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7565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9927</TotalTime>
  <Words>4133</Words>
  <Application>Microsoft Office PowerPoint</Application>
  <PresentationFormat>On-screen Show (4:3)</PresentationFormat>
  <Paragraphs>486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Courier New</vt:lpstr>
      <vt:lpstr>Office Theme</vt:lpstr>
      <vt:lpstr>Introduction to Scala</vt:lpstr>
      <vt:lpstr>Scala with Hadoop on Cluster</vt:lpstr>
      <vt:lpstr>Running Scala without the Hadoop cluster (for testing purposes only)</vt:lpstr>
      <vt:lpstr>About Scala</vt:lpstr>
      <vt:lpstr>Example Program</vt:lpstr>
      <vt:lpstr>var vs val</vt:lpstr>
      <vt:lpstr>Functions</vt:lpstr>
      <vt:lpstr>Void Function Example</vt:lpstr>
      <vt:lpstr>Any Number of Arguments</vt:lpstr>
      <vt:lpstr>Functions with Several Lists of Arguments</vt:lpstr>
      <vt:lpstr>Primitive Types</vt:lpstr>
      <vt:lpstr>String Interpolations</vt:lpstr>
      <vt:lpstr>Lists</vt:lpstr>
      <vt:lpstr>:: and :::</vt:lpstr>
      <vt:lpstr>List Methods</vt:lpstr>
      <vt:lpstr>Arrays</vt:lpstr>
      <vt:lpstr>2D Array Example</vt:lpstr>
      <vt:lpstr>Map/Filter Keywords</vt:lpstr>
      <vt:lpstr>Fold/Reduce</vt:lpstr>
      <vt:lpstr>Tuples</vt:lpstr>
      <vt:lpstr>Sets</vt:lpstr>
      <vt:lpstr>Example</vt:lpstr>
      <vt:lpstr>TreeSet</vt:lpstr>
      <vt:lpstr>PowerPoint Presentation</vt:lpstr>
      <vt:lpstr>Maps</vt:lpstr>
      <vt:lpstr>Iterating over Maps</vt:lpstr>
      <vt:lpstr>Scala Programing</vt:lpstr>
      <vt:lpstr>Fun with for loops</vt:lpstr>
      <vt:lpstr>Reading from a Text File</vt:lpstr>
      <vt:lpstr>Writing to a Text File</vt:lpstr>
      <vt:lpstr>Classes and Objects</vt:lpstr>
      <vt:lpstr>Use Singleton instead of Static Variables</vt:lpstr>
      <vt:lpstr>Immutable and Mutable Variables</vt:lpstr>
      <vt:lpstr>Constructors</vt:lpstr>
      <vt:lpstr>case Classes</vt:lpstr>
      <vt:lpstr>Mixed Variables (mutable &amp; immutable)</vt:lpstr>
      <vt:lpstr>Alternative (Making class Mutable)</vt:lpstr>
      <vt:lpstr>Inheritance</vt:lpstr>
      <vt:lpstr>Traits</vt:lpstr>
      <vt:lpstr>Case Sequences as Partial Functions</vt:lpstr>
      <vt:lpstr>match and case</vt:lpstr>
      <vt:lpstr>Summary of Scala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Scala</dc:title>
  <dc:creator>stanchev</dc:creator>
  <cp:lastModifiedBy>Lubomir Petrov Stanchev</cp:lastModifiedBy>
  <cp:revision>172</cp:revision>
  <dcterms:created xsi:type="dcterms:W3CDTF">2006-08-16T00:00:00Z</dcterms:created>
  <dcterms:modified xsi:type="dcterms:W3CDTF">2020-12-22T18:25:10Z</dcterms:modified>
</cp:coreProperties>
</file>