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71" r:id="rId10"/>
    <p:sldId id="265" r:id="rId11"/>
    <p:sldId id="272" r:id="rId12"/>
    <p:sldId id="266" r:id="rId13"/>
    <p:sldId id="273" r:id="rId14"/>
    <p:sldId id="274" r:id="rId15"/>
    <p:sldId id="267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70639-6167-4896-AF8E-FE2C1767851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983CD-4AA0-40DB-9395-514EB503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83CD-4AA0-40DB-9395-514EB503E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3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RDDs in Spark</a:t>
            </a:r>
          </a:p>
        </p:txBody>
      </p:sp>
    </p:spTree>
    <p:extLst>
      <p:ext uri="{BB962C8B-B14F-4D97-AF65-F5344CB8AC3E}">
        <p14:creationId xmlns:p14="http://schemas.microsoft.com/office/powerpoint/2010/main" val="108872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Binary Operations on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r1={1,2,3,3} r2 = {3,4,5}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union </a:t>
            </a:r>
            <a:r>
              <a:rPr lang="en-US" sz="2000" dirty="0"/>
              <a:t>{1,2,3,3,3,4,5} &lt;- objects from both RDDs need to be of the same type.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intersection </a:t>
            </a:r>
            <a:r>
              <a:rPr lang="en-US" sz="2000" dirty="0"/>
              <a:t>{3} &lt;- objects from both RDDs need to be of the same type.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subtract</a:t>
            </a:r>
            <a:r>
              <a:rPr lang="en-US" sz="2000" dirty="0"/>
              <a:t> {1,2,3} objects from both RDDs need to be of the same type.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cartesian</a:t>
            </a:r>
            <a:r>
              <a:rPr lang="en-US" sz="2000" dirty="0"/>
              <a:t> {1,3}, {1,4},{1,5},{2,3}, ...</a:t>
            </a:r>
          </a:p>
          <a:p>
            <a:r>
              <a:rPr lang="en-US" sz="200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records1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("c:/temp/input1.txt");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records2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("c:/temp/input2.txt");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records1.union(records2);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0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98601" cy="42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6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Actions on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RDD: </a:t>
            </a:r>
            <a:r>
              <a:rPr lang="en-US" sz="2000" dirty="0">
                <a:solidFill>
                  <a:srgbClr val="0070C0"/>
                </a:solidFill>
              </a:rPr>
              <a:t>{1,2,3,3}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sz="2000" dirty="0"/>
              <a:t>() -gets the data to a single node, use before printing all elements of an RDD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000" dirty="0"/>
              <a:t>() - returns number of elements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countByValue</a:t>
            </a:r>
            <a:r>
              <a:rPr lang="en-US" sz="2000" dirty="0"/>
              <a:t>() - returns number of times each element appears in the RDD </a:t>
            </a:r>
            <a:r>
              <a:rPr lang="en-US" sz="2000" dirty="0">
                <a:solidFill>
                  <a:srgbClr val="0070C0"/>
                </a:solidFill>
              </a:rPr>
              <a:t>{1-&gt;1,2=&gt;1,3-&gt;2)}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en-US" sz="2000" dirty="0"/>
              <a:t>(2) - returns the first two elements </a:t>
            </a:r>
            <a:r>
              <a:rPr lang="en-US" sz="2000" dirty="0">
                <a:solidFill>
                  <a:srgbClr val="0070C0"/>
                </a:solidFill>
              </a:rPr>
              <a:t>{1,2}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000" dirty="0"/>
              <a:t>(2) - returns top two elements </a:t>
            </a:r>
            <a:r>
              <a:rPr lang="en-US" sz="2000" dirty="0">
                <a:solidFill>
                  <a:srgbClr val="0070C0"/>
                </a:solidFill>
              </a:rPr>
              <a:t>{3,3}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takeOrdered</a:t>
            </a:r>
            <a:r>
              <a:rPr lang="en-US" sz="2000" dirty="0"/>
              <a:t>(n)(ordering): returns first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/>
              <a:t> elements based on ordering.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/>
              <a:t>{(</a:t>
            </a:r>
            <a:r>
              <a:rPr lang="en-US" sz="2000" dirty="0" err="1"/>
              <a:t>x,y</a:t>
            </a:r>
            <a:r>
              <a:rPr lang="en-US" sz="2000" dirty="0"/>
              <a:t>)=&gt; </a:t>
            </a:r>
            <a:r>
              <a:rPr lang="en-US" sz="2000" dirty="0" err="1"/>
              <a:t>x+y</a:t>
            </a:r>
            <a:r>
              <a:rPr lang="en-US" sz="2000" dirty="0"/>
              <a:t>}) - finds the sum of all elements, returns </a:t>
            </a:r>
            <a:r>
              <a:rPr lang="en-US" sz="2000" dirty="0">
                <a:solidFill>
                  <a:srgbClr val="0070C0"/>
                </a:solidFill>
              </a:rPr>
              <a:t>9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en-US" sz="2000" dirty="0">
                <a:cs typeface="Courier New" panose="02070309020205020404" pitchFamily="49" charset="0"/>
              </a:rPr>
              <a:t>(0)({ (</a:t>
            </a:r>
            <a:r>
              <a:rPr lang="en-US" sz="2000" dirty="0" err="1">
                <a:cs typeface="Courier New" panose="02070309020205020404" pitchFamily="49" charset="0"/>
              </a:rPr>
              <a:t>x,y</a:t>
            </a:r>
            <a:r>
              <a:rPr lang="en-US" sz="2000" dirty="0">
                <a:cs typeface="Courier New" panose="02070309020205020404" pitchFamily="49" charset="0"/>
              </a:rPr>
              <a:t>)=&gt;</a:t>
            </a:r>
            <a:r>
              <a:rPr lang="en-US" sz="2000" dirty="0" err="1">
                <a:cs typeface="Courier New" panose="02070309020205020404" pitchFamily="49" charset="0"/>
              </a:rPr>
              <a:t>x+y</a:t>
            </a:r>
            <a:r>
              <a:rPr lang="en-US" sz="2000" dirty="0">
                <a:cs typeface="Courier New" panose="02070309020205020404" pitchFamily="49" charset="0"/>
              </a:rPr>
              <a:t>}) - same as reduce, but with initial value, returns 9</a:t>
            </a:r>
          </a:p>
        </p:txBody>
      </p:sp>
    </p:spTree>
    <p:extLst>
      <p:ext uri="{BB962C8B-B14F-4D97-AF65-F5344CB8AC3E}">
        <p14:creationId xmlns:p14="http://schemas.microsoft.com/office/powerpoint/2010/main" val="100492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Ordering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seq = List(3, 9, 2, 3, 5, 4)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rdd.takeOrdered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(2)(Ordering[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].reverse)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//returns 9 5, that is 2 elements in reverse order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983364"/>
            <a:ext cx="91454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Person(name: String, age: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Array(Person("bob", 30), Person("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32),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Person("carl", 19))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(people)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rdd.takeOrdered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(_)) //prints the oldest person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7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Alternative Way to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00200"/>
            <a:ext cx="94179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Person(name: String, age: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Array(Person("bob", 30), Person("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32),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Person("carl", 19))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(people)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r=&gt;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-1, r.name)).take(1);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 //prints the oldest person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//breaks ties by name</a:t>
            </a:r>
          </a:p>
        </p:txBody>
      </p:sp>
    </p:spTree>
    <p:extLst>
      <p:ext uri="{BB962C8B-B14F-4D97-AF65-F5344CB8AC3E}">
        <p14:creationId xmlns:p14="http://schemas.microsoft.com/office/powerpoint/2010/main" val="261797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Using </a:t>
            </a:r>
            <a:r>
              <a:rPr lang="en-US" dirty="0">
                <a:solidFill>
                  <a:srgbClr val="FF0000"/>
                </a:solidFill>
              </a:rPr>
              <a:t>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Compute the average of a bunch of numbers.</a:t>
            </a:r>
          </a:p>
          <a:p>
            <a:r>
              <a:rPr lang="en-US" sz="2000" dirty="0"/>
              <a:t>We want to compute both the sum of the numbers and their count.</a:t>
            </a:r>
          </a:p>
          <a:p>
            <a:r>
              <a:rPr lang="en-US" sz="2000" dirty="0"/>
              <a:t>We will have two accumulators: for </a:t>
            </a:r>
            <a:r>
              <a:rPr lang="en-US" sz="2000" dirty="0">
                <a:solidFill>
                  <a:srgbClr val="FF0000"/>
                </a:solidFill>
              </a:rPr>
              <a:t>sum</a:t>
            </a:r>
            <a:r>
              <a:rPr lang="en-US" sz="2000" dirty="0"/>
              <a:t>, and for </a:t>
            </a:r>
            <a:r>
              <a:rPr lang="en-US" sz="2000" dirty="0">
                <a:solidFill>
                  <a:srgbClr val="FF0000"/>
                </a:solidFill>
              </a:rPr>
              <a:t>count</a:t>
            </a:r>
            <a:r>
              <a:rPr lang="en-US" sz="2000" dirty="0"/>
              <a:t>, initially, they are both 0.</a:t>
            </a:r>
          </a:p>
          <a:p>
            <a:r>
              <a:rPr lang="en-US" sz="2000" dirty="0"/>
              <a:t>We will use </a:t>
            </a:r>
            <a:r>
              <a:rPr lang="en-US" sz="2000" dirty="0">
                <a:solidFill>
                  <a:srgbClr val="0070C0"/>
                </a:solidFill>
              </a:rPr>
              <a:t>aggregate(zeroValue)(seqOp,CombinationOp)</a:t>
            </a:r>
            <a:r>
              <a:rPr lang="en-US" sz="2000" dirty="0"/>
              <a:t>, it is similar to fold, but produces two values.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numbers = sc.parallelize(List(1,2,3,3));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numbers.aggregate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((0, 0))(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(x._1 + y, x._2 + 1),//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input (y)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b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accumulator (x._1)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accumulator (x._2)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(x._1 + y._1, x._2 + y._2))//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b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println(result._1*1.0/result._2);</a:t>
            </a:r>
          </a:p>
        </p:txBody>
      </p:sp>
    </p:spTree>
    <p:extLst>
      <p:ext uri="{BB962C8B-B14F-4D97-AF65-F5344CB8AC3E}">
        <p14:creationId xmlns:p14="http://schemas.microsoft.com/office/powerpoint/2010/main" val="323862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aggregate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is a more general form of </a:t>
            </a:r>
            <a:r>
              <a:rPr lang="en-US" sz="2400" dirty="0">
                <a:solidFill>
                  <a:srgbClr val="FF0000"/>
                </a:solidFill>
              </a:rPr>
              <a:t>fold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reduce</a:t>
            </a:r>
            <a:r>
              <a:rPr lang="en-US" sz="2400" dirty="0"/>
              <a:t>.</a:t>
            </a:r>
          </a:p>
          <a:p>
            <a:r>
              <a:rPr lang="en-US" sz="2400" dirty="0"/>
              <a:t>It has similar semantics, but it does not require the result to be the same type as the input type. </a:t>
            </a:r>
          </a:p>
          <a:p>
            <a:r>
              <a:rPr lang="en-US" sz="2400" dirty="0"/>
              <a:t>It traverses the elements in different partitions sequentially, using </a:t>
            </a:r>
            <a:r>
              <a:rPr lang="en-US" sz="2400" dirty="0" err="1">
                <a:solidFill>
                  <a:srgbClr val="0070C0"/>
                </a:solidFill>
              </a:rPr>
              <a:t>seqop</a:t>
            </a:r>
            <a:r>
              <a:rPr lang="en-US" sz="2400" dirty="0"/>
              <a:t> to update the result, and then applies </a:t>
            </a:r>
            <a:r>
              <a:rPr lang="en-US" sz="2400" dirty="0" err="1">
                <a:solidFill>
                  <a:srgbClr val="0070C0"/>
                </a:solidFill>
              </a:rPr>
              <a:t>combop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results from different partitions. </a:t>
            </a:r>
          </a:p>
          <a:p>
            <a:r>
              <a:rPr lang="en-US" sz="2400" dirty="0"/>
              <a:t>The implementation of this operation may operate on an arbitrary number of collection partitions, so </a:t>
            </a:r>
            <a:r>
              <a:rPr lang="en-US" sz="2400" dirty="0" err="1">
                <a:solidFill>
                  <a:srgbClr val="0070C0"/>
                </a:solidFill>
              </a:rPr>
              <a:t>combop</a:t>
            </a:r>
            <a:r>
              <a:rPr lang="en-US" sz="2400" dirty="0"/>
              <a:t> may be invoked an arbitrary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160119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RDD = </a:t>
            </a:r>
            <a:r>
              <a:rPr lang="en-US" sz="2400" dirty="0">
                <a:solidFill>
                  <a:srgbClr val="FF0000"/>
                </a:solidFill>
              </a:rPr>
              <a:t>Resilient Distributed Dataset</a:t>
            </a:r>
            <a:r>
              <a:rPr lang="en-US" sz="2400" dirty="0"/>
              <a:t> </a:t>
            </a:r>
          </a:p>
          <a:p>
            <a:r>
              <a:rPr lang="en-US" sz="2400" dirty="0"/>
              <a:t>Result is computed on demand.</a:t>
            </a:r>
          </a:p>
          <a:p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transformations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actions</a:t>
            </a:r>
            <a:r>
              <a:rPr lang="en-US" sz="2400" dirty="0"/>
              <a:t> on RDDs.</a:t>
            </a:r>
          </a:p>
          <a:p>
            <a:r>
              <a:rPr lang="en-US" sz="2400" dirty="0"/>
              <a:t>When an action is called, all the transformations are performed (usually pipelined).</a:t>
            </a:r>
          </a:p>
          <a:p>
            <a:r>
              <a:rPr lang="en-US" sz="2400" dirty="0"/>
              <a:t>Use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sz="2400" dirty="0"/>
              <a:t> to save the result of an RDD if it will be used many times. Otherwise, it will be recomputed every time we need 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7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090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Spark Program 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914" y="1242698"/>
            <a:ext cx="87230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org.apache.spark.SparkContext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scala.io._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org.apache.log4j.Logger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org.apache.log4j.Level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App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("org").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Level.OFF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Level.OFF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// 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("local[4]")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...//parameter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tells us how to distribute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data, e.g., 4 partitions on the localhost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//don't use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setMaster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running on cluster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23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an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9165"/>
            <a:ext cx="9753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Stands for </a:t>
            </a:r>
            <a:r>
              <a:rPr lang="en-US" sz="2000" dirty="0">
                <a:solidFill>
                  <a:srgbClr val="FF0000"/>
                </a:solidFill>
              </a:rPr>
              <a:t>Resilient Distributed Dataset </a:t>
            </a:r>
            <a:r>
              <a:rPr lang="en-US" sz="2000" dirty="0"/>
              <a:t>(RDD)</a:t>
            </a:r>
          </a:p>
          <a:p>
            <a:r>
              <a:rPr lang="en-US" sz="2000" dirty="0"/>
              <a:t>It is an </a:t>
            </a:r>
            <a:r>
              <a:rPr lang="en-US" sz="2000" dirty="0">
                <a:solidFill>
                  <a:srgbClr val="FF0000"/>
                </a:solidFill>
              </a:rPr>
              <a:t>immutable</a:t>
            </a:r>
            <a:r>
              <a:rPr lang="en-US" sz="2000" dirty="0"/>
              <a:t> distributed collection of objects.</a:t>
            </a:r>
          </a:p>
          <a:p>
            <a:r>
              <a:rPr lang="en-US" sz="2000" dirty="0"/>
              <a:t>An RDD is just a function, the recipe to compute the RDD is stored, but not the</a:t>
            </a:r>
          </a:p>
          <a:p>
            <a:pPr marL="0" indent="0">
              <a:buNone/>
            </a:pPr>
            <a:r>
              <a:rPr lang="en-US" sz="2000" dirty="0"/>
              <a:t>actual result. RDDs are evaluated using a </a:t>
            </a:r>
            <a:r>
              <a:rPr lang="en-US" sz="2000" dirty="0">
                <a:solidFill>
                  <a:srgbClr val="FF0000"/>
                </a:solidFill>
              </a:rPr>
              <a:t>lazy</a:t>
            </a:r>
            <a:r>
              <a:rPr lang="en-US" sz="2000" dirty="0"/>
              <a:t> approach.</a:t>
            </a:r>
          </a:p>
          <a:p>
            <a:r>
              <a:rPr lang="en-US" sz="2000" dirty="0"/>
              <a:t>Two ways to create an RDD: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create them dynamically from a </a:t>
            </a:r>
            <a:r>
              <a:rPr lang="en-US" sz="2000" dirty="0">
                <a:solidFill>
                  <a:srgbClr val="FF0000"/>
                </a:solidFill>
              </a:rPr>
              <a:t>List</a:t>
            </a:r>
            <a:r>
              <a:rPr lang="en-US" sz="2000" dirty="0">
                <a:solidFill>
                  <a:srgbClr val="0070C0"/>
                </a:solidFill>
              </a:rPr>
              <a:t> or a </a:t>
            </a:r>
            <a:r>
              <a:rPr lang="en-US" sz="2000" dirty="0">
                <a:solidFill>
                  <a:srgbClr val="FF0000"/>
                </a:solidFill>
              </a:rPr>
              <a:t>Set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List (("John",10) , ("Bob",20),("Susan",30),("Peter",11)))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load them from a text file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("/user/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lstanche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/input/sample.txt")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Saving text file: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saveAsTextFile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("....") //where result is a RDD</a:t>
            </a:r>
          </a:p>
        </p:txBody>
      </p:sp>
    </p:spTree>
    <p:extLst>
      <p:ext uri="{BB962C8B-B14F-4D97-AF65-F5344CB8AC3E}">
        <p14:creationId xmlns:p14="http://schemas.microsoft.com/office/powerpoint/2010/main" val="422718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Transformations</a:t>
            </a:r>
            <a:r>
              <a:rPr lang="en-US" sz="2000" dirty="0"/>
              <a:t>: </a:t>
            </a:r>
          </a:p>
          <a:p>
            <a:r>
              <a:rPr lang="en-US" sz="2000" dirty="0"/>
              <a:t>Transforms the RDD into a new RDD. For example: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(_.length() &lt; 80)</a:t>
            </a:r>
          </a:p>
          <a:p>
            <a:r>
              <a:rPr lang="en-US" sz="2000" dirty="0"/>
              <a:t>Usually, result is computed on demand (</a:t>
            </a:r>
            <a:r>
              <a:rPr lang="en-US" sz="2000" dirty="0">
                <a:solidFill>
                  <a:srgbClr val="FF0000"/>
                </a:solidFill>
              </a:rPr>
              <a:t>lazy</a:t>
            </a:r>
            <a:r>
              <a:rPr lang="en-US" sz="2000" dirty="0"/>
              <a:t>). For example, using a </a:t>
            </a:r>
            <a:r>
              <a:rPr lang="en-US" sz="2000" dirty="0">
                <a:solidFill>
                  <a:srgbClr val="FF0000"/>
                </a:solidFill>
              </a:rPr>
              <a:t>pipeline </a:t>
            </a:r>
            <a:r>
              <a:rPr lang="en-US" sz="2000" dirty="0"/>
              <a:t>when there are several transformations.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Actions</a:t>
            </a:r>
            <a:r>
              <a:rPr lang="en-US" sz="2000" dirty="0"/>
              <a:t>:</a:t>
            </a:r>
          </a:p>
          <a:p>
            <a:r>
              <a:rPr lang="en-US" sz="2000" dirty="0"/>
              <a:t>Compute some result that is not in the form of a RDD. The result is stored on a hard disk or displayed.</a:t>
            </a:r>
          </a:p>
          <a:p>
            <a:r>
              <a:rPr lang="en-US" sz="2000" dirty="0"/>
              <a:t>For example: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(_.length() &lt; 80)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x.contains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||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x.contains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("spark")).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(10).foreach(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 //prints first 10 lines that contain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 spark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//can't use _ if referring to input parameter multiple times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Persisting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502920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Consider an RDD that is computed by applying several transformations. </a:t>
            </a:r>
          </a:p>
          <a:p>
            <a:r>
              <a:rPr lang="en-US" sz="2000" dirty="0"/>
              <a:t>We can call an action on it to get a result.</a:t>
            </a:r>
          </a:p>
          <a:p>
            <a:r>
              <a:rPr lang="en-US" sz="2000" dirty="0"/>
              <a:t>However, the result of the RDD is not stored (the reason is that it may be too big).</a:t>
            </a:r>
          </a:p>
          <a:p>
            <a:r>
              <a:rPr lang="en-US" sz="2000" dirty="0"/>
              <a:t>Every time we reference the RDD, it will be recomputed (it is </a:t>
            </a:r>
            <a:r>
              <a:rPr lang="en-US" sz="2000" dirty="0">
                <a:solidFill>
                  <a:srgbClr val="FF0000"/>
                </a:solidFill>
              </a:rPr>
              <a:t>resilient</a:t>
            </a:r>
            <a:r>
              <a:rPr lang="en-US" sz="2000" dirty="0"/>
              <a:t>, i.e., it can be recomputed if we lost the result data).</a:t>
            </a:r>
          </a:p>
          <a:p>
            <a:r>
              <a:rPr lang="en-US" sz="2000" dirty="0"/>
              <a:t>If we are going to call multiple actions on the same RDD result,  then we can </a:t>
            </a:r>
            <a:r>
              <a:rPr lang="en-US" sz="2000" dirty="0">
                <a:solidFill>
                  <a:srgbClr val="FF0000"/>
                </a:solidFill>
              </a:rPr>
              <a:t>persist</a:t>
            </a:r>
            <a:r>
              <a:rPr lang="en-US" sz="2000" dirty="0"/>
              <a:t> it for efficiency. In this way, we would not do the same computations multiple times.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goodLines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(_.length() &lt; 80)</a:t>
            </a:r>
            <a:r>
              <a:rPr lang="en-US" sz="2000" dirty="0"/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goodLines.count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goodLines.filter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")).first());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By default,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sz="2000" dirty="0">
                <a:cs typeface="Courier New" panose="02070309020205020404" pitchFamily="49" charset="0"/>
              </a:rPr>
              <a:t> stores the result in main memory, but we can change this behavior.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org.apache.spark.storage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(some RDD).persist(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StorageLevel.MEMORY_ONLY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0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Persist Choices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82024"/>
              </p:ext>
            </p:extLst>
          </p:nvPr>
        </p:nvGraphicFramePr>
        <p:xfrm>
          <a:off x="457200" y="1600200"/>
          <a:ext cx="8563385" cy="487696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16058">
                  <a:extLst>
                    <a:ext uri="{9D8B030D-6E8A-4147-A177-3AD203B41FA5}">
                      <a16:colId xmlns:a16="http://schemas.microsoft.com/office/drawing/2014/main" val="2811962126"/>
                    </a:ext>
                  </a:extLst>
                </a:gridCol>
                <a:gridCol w="5747327">
                  <a:extLst>
                    <a:ext uri="{9D8B030D-6E8A-4147-A177-3AD203B41FA5}">
                      <a16:colId xmlns:a16="http://schemas.microsoft.com/office/drawing/2014/main" val="3847907412"/>
                    </a:ext>
                  </a:extLst>
                </a:gridCol>
              </a:tblGrid>
              <a:tr h="20341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Storage Level</a:t>
                      </a:r>
                      <a:endParaRPr lang="en-US" sz="2000" b="1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US" sz="2000" b="1" dirty="0"/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87084265"/>
                  </a:ext>
                </a:extLst>
              </a:tr>
              <a:tr h="966217">
                <a:tc>
                  <a:txBody>
                    <a:bodyPr/>
                    <a:lstStyle/>
                    <a:p>
                      <a:r>
                        <a:rPr lang="en-US" sz="2000" dirty="0"/>
                        <a:t>MEMORY_ONLY (default)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stores in memory. Whatever doesn't fit will be recomputed on the fly.</a:t>
                      </a: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899700693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en-US" sz="2000" dirty="0"/>
                        <a:t>MEMORY_AND_DISK 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stores what doesn't fit in main memory</a:t>
                      </a:r>
                      <a:r>
                        <a:rPr lang="en-US" sz="2000" baseline="0" dirty="0"/>
                        <a:t> on the hard disk</a:t>
                      </a:r>
                      <a:endParaRPr lang="en-US" sz="2000" dirty="0"/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700176412"/>
                  </a:ext>
                </a:extLst>
              </a:tr>
              <a:tr h="760073">
                <a:tc>
                  <a:txBody>
                    <a:bodyPr/>
                    <a:lstStyle/>
                    <a:p>
                      <a:r>
                        <a:rPr lang="en-US" sz="2000" dirty="0"/>
                        <a:t>MEMORY_ONLY_SER </a:t>
                      </a:r>
                      <a:br>
                        <a:rPr lang="en-US" sz="2000" dirty="0"/>
                      </a:br>
                      <a:endParaRPr lang="en-US" sz="2000" dirty="0"/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Serialize</a:t>
                      </a:r>
                      <a:r>
                        <a:rPr lang="en-US" sz="2000" baseline="0" dirty="0"/>
                        <a:t> the data on a single server</a:t>
                      </a:r>
                      <a:endParaRPr lang="en-US" sz="2000" dirty="0"/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25434096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MEMORY_AND_DISK_SER </a:t>
                      </a:r>
                      <a:br>
                        <a:rPr lang="en-US" sz="2000" dirty="0"/>
                      </a:br>
                      <a:endParaRPr lang="en-US" sz="2000" dirty="0"/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Serialize whatever doesn't fit in main memory</a:t>
                      </a: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932754661"/>
                  </a:ext>
                </a:extLst>
              </a:tr>
              <a:tr h="203414">
                <a:tc>
                  <a:txBody>
                    <a:bodyPr/>
                    <a:lstStyle/>
                    <a:p>
                      <a:r>
                        <a:rPr lang="en-US" sz="2000"/>
                        <a:t>DISK_ONLY 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 everything on disk </a:t>
                      </a: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1896955714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r>
                        <a:rPr lang="en-US" sz="2000"/>
                        <a:t>MEMORY_ONLY_2, MEMORY_AND_DISK_2, etc. 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Make 2 copies of everything. </a:t>
                      </a:r>
                    </a:p>
                  </a:txBody>
                  <a:tcPr marL="50854" marR="50854" marT="25427" marB="25427" anchor="ctr"/>
                </a:tc>
                <a:extLst>
                  <a:ext uri="{0D108BD9-81ED-4DB2-BD59-A6C34878D82A}">
                    <a16:rowId xmlns:a16="http://schemas.microsoft.com/office/drawing/2014/main" val="353322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28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71995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input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(List(1,2,3,4))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=&gt; x*x)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(","))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collect() </a:t>
            </a:r>
            <a:r>
              <a:rPr lang="en-US" sz="2000" dirty="0">
                <a:cs typeface="Courier New" panose="02070309020205020404" pitchFamily="49" charset="0"/>
              </a:rPr>
              <a:t>Brings all the data to a single node (so data is not partitioned over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multiple nodes). You should 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collect() </a:t>
            </a:r>
            <a:r>
              <a:rPr lang="en-US" sz="2000" dirty="0">
                <a:cs typeface="Courier New" panose="02070309020205020404" pitchFamily="49" charset="0"/>
              </a:rPr>
              <a:t>before printing result. Use it when 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you 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don't have an action</a:t>
            </a:r>
            <a:r>
              <a:rPr lang="en-US" sz="2000" dirty="0">
                <a:cs typeface="Courier New" panose="02070309020205020404" pitchFamily="49" charset="0"/>
              </a:rPr>
              <a:t> at the end.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(List("hello word",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"goodbye cruel world", "thanks for the fish"));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words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(line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();//we use it twice, so we save it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longestWordLength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(_.length()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longestWordLength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first());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000" dirty="0">
                <a:cs typeface="Courier New" panose="02070309020205020404" pitchFamily="49" charset="0"/>
              </a:rPr>
              <a:t>converts an RDD of lists into an RDD of elements.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3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Print Distinct Words from 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833" y="1524000"/>
            <a:ext cx="88685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records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("c:/temp/input.txt");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records.flatMap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(_.split(" ")).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collect();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 }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dirty="0"/>
              <a:t> helps us get all the words in the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000" dirty="0"/>
              <a:t> gets the distinct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 the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/>
              <a:t> construct to print all the distinct words, one word per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remember to always use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sz="2000" dirty="0"/>
              <a:t> before printing the elements of an RDD.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guarantees that all the print statements will happen on the same machine.</a:t>
            </a:r>
          </a:p>
        </p:txBody>
      </p:sp>
    </p:spTree>
    <p:extLst>
      <p:ext uri="{BB962C8B-B14F-4D97-AF65-F5344CB8AC3E}">
        <p14:creationId xmlns:p14="http://schemas.microsoft.com/office/powerpoint/2010/main" val="8854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501" y="212999"/>
            <a:ext cx="9639001" cy="6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7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1821</Words>
  <Application>Microsoft Office PowerPoint</Application>
  <PresentationFormat>On-screen Show (4:3)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RDDs in Spark</vt:lpstr>
      <vt:lpstr>Spark Program Template</vt:lpstr>
      <vt:lpstr>What is an RDD</vt:lpstr>
      <vt:lpstr>Transformations and Actions</vt:lpstr>
      <vt:lpstr>Persisting the Result</vt:lpstr>
      <vt:lpstr>Persist Choices</vt:lpstr>
      <vt:lpstr>Examples</vt:lpstr>
      <vt:lpstr>Print Distinct Words from a File</vt:lpstr>
      <vt:lpstr>PowerPoint Presentation</vt:lpstr>
      <vt:lpstr>Binary Operations on RDDs</vt:lpstr>
      <vt:lpstr>PowerPoint Presentation</vt:lpstr>
      <vt:lpstr>Actions on RDD</vt:lpstr>
      <vt:lpstr>Ordering Examples</vt:lpstr>
      <vt:lpstr>Alternative Way to Sort</vt:lpstr>
      <vt:lpstr>Using aggregate</vt:lpstr>
      <vt:lpstr>The aggregate Operation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RDDs in Spark</dc:title>
  <dc:creator>stanchev</dc:creator>
  <cp:lastModifiedBy>Lubomir Petrov Stanchev</cp:lastModifiedBy>
  <cp:revision>74</cp:revision>
  <dcterms:created xsi:type="dcterms:W3CDTF">2006-08-16T00:00:00Z</dcterms:created>
  <dcterms:modified xsi:type="dcterms:W3CDTF">2020-12-23T01:26:23Z</dcterms:modified>
</cp:coreProperties>
</file>