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76" r:id="rId9"/>
    <p:sldId id="273" r:id="rId10"/>
    <p:sldId id="261" r:id="rId11"/>
    <p:sldId id="275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79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2E8C3-87AE-411E-9A90-A6F6F82EE44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99EFC7-D29E-4025-BF63-EC106088DD61}">
      <dgm:prSet phldrT="[Text]"/>
      <dgm:spPr/>
      <dgm:t>
        <a:bodyPr/>
        <a:lstStyle/>
        <a:p>
          <a:r>
            <a:rPr lang="en-US" altLang="zh-CN" dirty="0" smtClean="0"/>
            <a:t>Smallest Width</a:t>
          </a:r>
          <a:endParaRPr lang="en-US" dirty="0"/>
        </a:p>
      </dgm:t>
    </dgm:pt>
    <dgm:pt modelId="{D454997E-BC90-4C78-89B2-9069B5F136FC}" type="parTrans" cxnId="{9FF50EB2-B428-42B9-8D86-FFDBF813A0FC}">
      <dgm:prSet/>
      <dgm:spPr/>
      <dgm:t>
        <a:bodyPr/>
        <a:lstStyle/>
        <a:p>
          <a:endParaRPr lang="en-US"/>
        </a:p>
      </dgm:t>
    </dgm:pt>
    <dgm:pt modelId="{89151534-3A2B-42AA-B200-2B8E3E498BEA}" type="sibTrans" cxnId="{9FF50EB2-B428-42B9-8D86-FFDBF813A0FC}">
      <dgm:prSet/>
      <dgm:spPr/>
      <dgm:t>
        <a:bodyPr/>
        <a:lstStyle/>
        <a:p>
          <a:endParaRPr lang="en-US"/>
        </a:p>
      </dgm:t>
    </dgm:pt>
    <dgm:pt modelId="{BBCE1439-7993-480E-931D-B639C936DA95}">
      <dgm:prSet phldrT="[Text]"/>
      <dgm:spPr/>
      <dgm:t>
        <a:bodyPr/>
        <a:lstStyle/>
        <a:p>
          <a:r>
            <a:rPr lang="en-US" altLang="zh-CN" dirty="0" err="1" smtClean="0"/>
            <a:t>Eg</a:t>
          </a:r>
          <a:r>
            <a:rPr lang="en-US" altLang="zh-CN" dirty="0" smtClean="0"/>
            <a:t>. sw600dp, sw360dp</a:t>
          </a:r>
          <a:endParaRPr lang="en-US" dirty="0"/>
        </a:p>
      </dgm:t>
    </dgm:pt>
    <dgm:pt modelId="{95FA53E5-50D9-4415-B776-F7F9DECFDE14}" type="parTrans" cxnId="{1959239B-1B49-44C6-A164-F672D36E3AD9}">
      <dgm:prSet/>
      <dgm:spPr/>
      <dgm:t>
        <a:bodyPr/>
        <a:lstStyle/>
        <a:p>
          <a:endParaRPr lang="en-US"/>
        </a:p>
      </dgm:t>
    </dgm:pt>
    <dgm:pt modelId="{FC86322E-53CD-4B0F-9D29-D59FEA0F99BD}" type="sibTrans" cxnId="{1959239B-1B49-44C6-A164-F672D36E3AD9}">
      <dgm:prSet/>
      <dgm:spPr/>
      <dgm:t>
        <a:bodyPr/>
        <a:lstStyle/>
        <a:p>
          <a:endParaRPr lang="en-US"/>
        </a:p>
      </dgm:t>
    </dgm:pt>
    <dgm:pt modelId="{F0D57191-948F-4B1C-A97D-5F76F5B6A75D}">
      <dgm:prSet phldrT="[Text]"/>
      <dgm:spPr/>
      <dgm:t>
        <a:bodyPr/>
        <a:lstStyle/>
        <a:p>
          <a:r>
            <a:rPr lang="en-US" altLang="zh-CN" dirty="0" smtClean="0"/>
            <a:t>Orientation</a:t>
          </a:r>
          <a:endParaRPr lang="en-US" dirty="0"/>
        </a:p>
      </dgm:t>
    </dgm:pt>
    <dgm:pt modelId="{7B49E436-8011-4754-94D3-A8B172794D4C}" type="parTrans" cxnId="{AE7A00AC-8554-4CFE-8DAD-3E3F8C0CA642}">
      <dgm:prSet/>
      <dgm:spPr/>
      <dgm:t>
        <a:bodyPr/>
        <a:lstStyle/>
        <a:p>
          <a:endParaRPr lang="en-US"/>
        </a:p>
      </dgm:t>
    </dgm:pt>
    <dgm:pt modelId="{D05E6036-3024-4A82-92AF-B49ECA18494E}" type="sibTrans" cxnId="{AE7A00AC-8554-4CFE-8DAD-3E3F8C0CA642}">
      <dgm:prSet/>
      <dgm:spPr/>
      <dgm:t>
        <a:bodyPr/>
        <a:lstStyle/>
        <a:p>
          <a:endParaRPr lang="en-US"/>
        </a:p>
      </dgm:t>
    </dgm:pt>
    <dgm:pt modelId="{044F66A7-CF06-40A9-A3FA-621F6D58A62E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. land, port</a:t>
          </a:r>
          <a:endParaRPr lang="en-US" dirty="0"/>
        </a:p>
      </dgm:t>
    </dgm:pt>
    <dgm:pt modelId="{BF8A75E8-DF80-49BE-80E4-F6474E4F887B}" type="parTrans" cxnId="{35B545F6-8560-4D62-A767-618F509B33B9}">
      <dgm:prSet/>
      <dgm:spPr/>
      <dgm:t>
        <a:bodyPr/>
        <a:lstStyle/>
        <a:p>
          <a:endParaRPr lang="en-US"/>
        </a:p>
      </dgm:t>
    </dgm:pt>
    <dgm:pt modelId="{08B7964E-F090-4FB7-8772-1C77E79D2D68}" type="sibTrans" cxnId="{35B545F6-8560-4D62-A767-618F509B33B9}">
      <dgm:prSet/>
      <dgm:spPr/>
      <dgm:t>
        <a:bodyPr/>
        <a:lstStyle/>
        <a:p>
          <a:endParaRPr lang="en-US"/>
        </a:p>
      </dgm:t>
    </dgm:pt>
    <dgm:pt modelId="{DBD536C9-5910-4C26-84E2-03A0B754AB0B}">
      <dgm:prSet phldrT="[Text]"/>
      <dgm:spPr/>
      <dgm:t>
        <a:bodyPr/>
        <a:lstStyle/>
        <a:p>
          <a:r>
            <a:rPr lang="en-US" altLang="zh-CN" dirty="0" smtClean="0"/>
            <a:t>Density</a:t>
          </a:r>
          <a:endParaRPr lang="en-US" dirty="0"/>
        </a:p>
      </dgm:t>
    </dgm:pt>
    <dgm:pt modelId="{FAFB1D1D-DBFC-440B-B06D-8356C733E4BD}" type="parTrans" cxnId="{7CD832EF-DEBF-4076-AE54-0998C3FBFA53}">
      <dgm:prSet/>
      <dgm:spPr/>
      <dgm:t>
        <a:bodyPr/>
        <a:lstStyle/>
        <a:p>
          <a:endParaRPr lang="en-US"/>
        </a:p>
      </dgm:t>
    </dgm:pt>
    <dgm:pt modelId="{6BFBBD37-EFE5-4166-BC1C-4DAF11A8C25F}" type="sibTrans" cxnId="{7CD832EF-DEBF-4076-AE54-0998C3FBFA53}">
      <dgm:prSet/>
      <dgm:spPr/>
      <dgm:t>
        <a:bodyPr/>
        <a:lstStyle/>
        <a:p>
          <a:endParaRPr lang="en-US"/>
        </a:p>
      </dgm:t>
    </dgm:pt>
    <dgm:pt modelId="{5930BB99-692B-44E1-AE44-DA01AA8E8FBE}">
      <dgm:prSet phldrT="[Text]" custT="1"/>
      <dgm:spPr/>
      <dgm:t>
        <a:bodyPr/>
        <a:lstStyle/>
        <a:p>
          <a:r>
            <a:rPr lang="en-US" sz="2000" dirty="0" err="1" smtClean="0"/>
            <a:t>Eg</a:t>
          </a:r>
          <a:r>
            <a:rPr lang="en-US" sz="2000" dirty="0" smtClean="0"/>
            <a:t>. xxhdpi, </a:t>
          </a:r>
          <a:r>
            <a:rPr lang="en-US" sz="2000" dirty="0" err="1" smtClean="0"/>
            <a:t>tvdpi</a:t>
          </a:r>
          <a:endParaRPr lang="en-US" sz="2000" dirty="0"/>
        </a:p>
      </dgm:t>
    </dgm:pt>
    <dgm:pt modelId="{771C528C-865A-4895-BA3B-038565740E47}" type="parTrans" cxnId="{AEA011F3-C2D5-4234-AB3F-239DD7DB609C}">
      <dgm:prSet/>
      <dgm:spPr/>
      <dgm:t>
        <a:bodyPr/>
        <a:lstStyle/>
        <a:p>
          <a:endParaRPr lang="en-US"/>
        </a:p>
      </dgm:t>
    </dgm:pt>
    <dgm:pt modelId="{99696ECA-5EA4-4ABA-9BCF-82C1D096B5D9}" type="sibTrans" cxnId="{AEA011F3-C2D5-4234-AB3F-239DD7DB609C}">
      <dgm:prSet/>
      <dgm:spPr/>
      <dgm:t>
        <a:bodyPr/>
        <a:lstStyle/>
        <a:p>
          <a:endParaRPr lang="en-US"/>
        </a:p>
      </dgm:t>
    </dgm:pt>
    <dgm:pt modelId="{91683C2E-C6E2-4E9F-9A28-D3E624FE91CD}" type="pres">
      <dgm:prSet presAssocID="{9DB2E8C3-87AE-411E-9A90-A6F6F82EE44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69F676-C9FD-4B90-ACEE-EA83A1F0912B}" type="pres">
      <dgm:prSet presAssocID="{B899EFC7-D29E-4025-BF63-EC106088DD61}" presName="composite" presStyleCnt="0"/>
      <dgm:spPr/>
    </dgm:pt>
    <dgm:pt modelId="{E38E5427-7A36-4F86-84A9-1EC5DC4422FB}" type="pres">
      <dgm:prSet presAssocID="{B899EFC7-D29E-4025-BF63-EC106088DD61}" presName="bentUpArrow1" presStyleLbl="alignImgPlace1" presStyleIdx="0" presStyleCnt="2" custLinFactNeighborX="14539"/>
      <dgm:spPr/>
    </dgm:pt>
    <dgm:pt modelId="{FA11D284-4C2C-4AB2-9AC4-FAD954080B80}" type="pres">
      <dgm:prSet presAssocID="{B899EFC7-D29E-4025-BF63-EC106088DD61}" presName="ParentText" presStyleLbl="node1" presStyleIdx="0" presStyleCnt="3" custLinFactNeighborX="45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871BB-DEBE-46DB-9DEE-E9F6B8B5FC57}" type="pres">
      <dgm:prSet presAssocID="{B899EFC7-D29E-4025-BF63-EC106088DD61}" presName="ChildText" presStyleLbl="revTx" presStyleIdx="0" presStyleCnt="3" custScaleX="221915" custScaleY="90668" custLinFactNeighborX="67239" custLinFactNeighborY="17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7900F-44E0-4AE0-A46F-A260D034C2EE}" type="pres">
      <dgm:prSet presAssocID="{89151534-3A2B-42AA-B200-2B8E3E498BEA}" presName="sibTrans" presStyleCnt="0"/>
      <dgm:spPr/>
    </dgm:pt>
    <dgm:pt modelId="{8E601BD4-CF52-45BE-BBB8-ED9D1BD79E99}" type="pres">
      <dgm:prSet presAssocID="{F0D57191-948F-4B1C-A97D-5F76F5B6A75D}" presName="composite" presStyleCnt="0"/>
      <dgm:spPr/>
    </dgm:pt>
    <dgm:pt modelId="{E07B0CF8-626D-4DCC-A665-D24576ED8E88}" type="pres">
      <dgm:prSet presAssocID="{F0D57191-948F-4B1C-A97D-5F76F5B6A75D}" presName="bentUpArrow1" presStyleLbl="alignImgPlace1" presStyleIdx="1" presStyleCnt="2"/>
      <dgm:spPr/>
    </dgm:pt>
    <dgm:pt modelId="{C0B577F2-94AE-4C72-A6C0-82B3426B01AA}" type="pres">
      <dgm:prSet presAssocID="{F0D57191-948F-4B1C-A97D-5F76F5B6A75D}" presName="ParentText" presStyleLbl="node1" presStyleIdx="1" presStyleCnt="3" custLinFactNeighborX="-7364" custLinFactNeighborY="14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D237-3DFC-437D-BB5D-C55A18F88E46}" type="pres">
      <dgm:prSet presAssocID="{F0D57191-948F-4B1C-A97D-5F76F5B6A75D}" presName="ChildText" presStyleLbl="revTx" presStyleIdx="1" presStyleCnt="3" custScaleX="139233" custLinFactNeighborX="9492" custLinFactNeighborY="-26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071D1-F7EA-41C2-AC67-C27D89740180}" type="pres">
      <dgm:prSet presAssocID="{D05E6036-3024-4A82-92AF-B49ECA18494E}" presName="sibTrans" presStyleCnt="0"/>
      <dgm:spPr/>
    </dgm:pt>
    <dgm:pt modelId="{96E62B35-3C16-4D6D-8F24-48AC5797E243}" type="pres">
      <dgm:prSet presAssocID="{DBD536C9-5910-4C26-84E2-03A0B754AB0B}" presName="composite" presStyleCnt="0"/>
      <dgm:spPr/>
    </dgm:pt>
    <dgm:pt modelId="{BDED9ED5-CDAE-44DD-A392-1B20FE4A30E4}" type="pres">
      <dgm:prSet presAssocID="{DBD536C9-5910-4C26-84E2-03A0B754AB0B}" presName="ParentText" presStyleLbl="node1" presStyleIdx="2" presStyleCnt="3" custLinFactNeighborX="-14793" custLinFactNeighborY="1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DED18-1BEB-4A56-8C53-01A1350C0D2C}" type="pres">
      <dgm:prSet presAssocID="{DBD536C9-5910-4C26-84E2-03A0B754AB0B}" presName="FinalChildText" presStyleLbl="revTx" presStyleIdx="2" presStyleCnt="3" custScaleX="159254" custLinFactNeighborX="10553" custLinFactNeighborY="20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59239B-1B49-44C6-A164-F672D36E3AD9}" srcId="{B899EFC7-D29E-4025-BF63-EC106088DD61}" destId="{BBCE1439-7993-480E-931D-B639C936DA95}" srcOrd="0" destOrd="0" parTransId="{95FA53E5-50D9-4415-B776-F7F9DECFDE14}" sibTransId="{FC86322E-53CD-4B0F-9D29-D59FEA0F99BD}"/>
    <dgm:cxn modelId="{4594B317-E6D2-4845-AD64-D21D8FEFA944}" type="presOf" srcId="{DBD536C9-5910-4C26-84E2-03A0B754AB0B}" destId="{BDED9ED5-CDAE-44DD-A392-1B20FE4A30E4}" srcOrd="0" destOrd="0" presId="urn:microsoft.com/office/officeart/2005/8/layout/StepDownProcess"/>
    <dgm:cxn modelId="{E6D7530F-E849-4F8B-9BC5-0C22574F5E2F}" type="presOf" srcId="{9DB2E8C3-87AE-411E-9A90-A6F6F82EE44D}" destId="{91683C2E-C6E2-4E9F-9A28-D3E624FE91CD}" srcOrd="0" destOrd="0" presId="urn:microsoft.com/office/officeart/2005/8/layout/StepDownProcess"/>
    <dgm:cxn modelId="{7AE3DF43-5C55-4C0B-9C25-C21EE40CAAA8}" type="presOf" srcId="{5930BB99-692B-44E1-AE44-DA01AA8E8FBE}" destId="{6D0DED18-1BEB-4A56-8C53-01A1350C0D2C}" srcOrd="0" destOrd="0" presId="urn:microsoft.com/office/officeart/2005/8/layout/StepDownProcess"/>
    <dgm:cxn modelId="{C131BE49-8D95-4DB6-BD6D-F6704180C01A}" type="presOf" srcId="{B899EFC7-D29E-4025-BF63-EC106088DD61}" destId="{FA11D284-4C2C-4AB2-9AC4-FAD954080B80}" srcOrd="0" destOrd="0" presId="urn:microsoft.com/office/officeart/2005/8/layout/StepDownProcess"/>
    <dgm:cxn modelId="{8C5B9891-E3FC-43F3-86BB-4C4F21513E55}" type="presOf" srcId="{BBCE1439-7993-480E-931D-B639C936DA95}" destId="{3ED871BB-DEBE-46DB-9DEE-E9F6B8B5FC57}" srcOrd="0" destOrd="0" presId="urn:microsoft.com/office/officeart/2005/8/layout/StepDownProcess"/>
    <dgm:cxn modelId="{AE7A00AC-8554-4CFE-8DAD-3E3F8C0CA642}" srcId="{9DB2E8C3-87AE-411E-9A90-A6F6F82EE44D}" destId="{F0D57191-948F-4B1C-A97D-5F76F5B6A75D}" srcOrd="1" destOrd="0" parTransId="{7B49E436-8011-4754-94D3-A8B172794D4C}" sibTransId="{D05E6036-3024-4A82-92AF-B49ECA18494E}"/>
    <dgm:cxn modelId="{9FF50EB2-B428-42B9-8D86-FFDBF813A0FC}" srcId="{9DB2E8C3-87AE-411E-9A90-A6F6F82EE44D}" destId="{B899EFC7-D29E-4025-BF63-EC106088DD61}" srcOrd="0" destOrd="0" parTransId="{D454997E-BC90-4C78-89B2-9069B5F136FC}" sibTransId="{89151534-3A2B-42AA-B200-2B8E3E498BEA}"/>
    <dgm:cxn modelId="{35B545F6-8560-4D62-A767-618F509B33B9}" srcId="{F0D57191-948F-4B1C-A97D-5F76F5B6A75D}" destId="{044F66A7-CF06-40A9-A3FA-621F6D58A62E}" srcOrd="0" destOrd="0" parTransId="{BF8A75E8-DF80-49BE-80E4-F6474E4F887B}" sibTransId="{08B7964E-F090-4FB7-8772-1C77E79D2D68}"/>
    <dgm:cxn modelId="{7CD832EF-DEBF-4076-AE54-0998C3FBFA53}" srcId="{9DB2E8C3-87AE-411E-9A90-A6F6F82EE44D}" destId="{DBD536C9-5910-4C26-84E2-03A0B754AB0B}" srcOrd="2" destOrd="0" parTransId="{FAFB1D1D-DBFC-440B-B06D-8356C733E4BD}" sibTransId="{6BFBBD37-EFE5-4166-BC1C-4DAF11A8C25F}"/>
    <dgm:cxn modelId="{7CC61011-B00B-46A4-A8B0-BA85571FFC82}" type="presOf" srcId="{F0D57191-948F-4B1C-A97D-5F76F5B6A75D}" destId="{C0B577F2-94AE-4C72-A6C0-82B3426B01AA}" srcOrd="0" destOrd="0" presId="urn:microsoft.com/office/officeart/2005/8/layout/StepDownProcess"/>
    <dgm:cxn modelId="{A4C97DF8-2711-4A7F-AB54-192EC587C051}" type="presOf" srcId="{044F66A7-CF06-40A9-A3FA-621F6D58A62E}" destId="{13BBD237-3DFC-437D-BB5D-C55A18F88E46}" srcOrd="0" destOrd="0" presId="urn:microsoft.com/office/officeart/2005/8/layout/StepDownProcess"/>
    <dgm:cxn modelId="{AEA011F3-C2D5-4234-AB3F-239DD7DB609C}" srcId="{DBD536C9-5910-4C26-84E2-03A0B754AB0B}" destId="{5930BB99-692B-44E1-AE44-DA01AA8E8FBE}" srcOrd="0" destOrd="0" parTransId="{771C528C-865A-4895-BA3B-038565740E47}" sibTransId="{99696ECA-5EA4-4ABA-9BCF-82C1D096B5D9}"/>
    <dgm:cxn modelId="{A97F9C10-BB89-4A90-AEBC-3ABB880000AC}" type="presParOf" srcId="{91683C2E-C6E2-4E9F-9A28-D3E624FE91CD}" destId="{0769F676-C9FD-4B90-ACEE-EA83A1F0912B}" srcOrd="0" destOrd="0" presId="urn:microsoft.com/office/officeart/2005/8/layout/StepDownProcess"/>
    <dgm:cxn modelId="{2DC8131A-5E77-4E9C-96C5-336B56C23EFA}" type="presParOf" srcId="{0769F676-C9FD-4B90-ACEE-EA83A1F0912B}" destId="{E38E5427-7A36-4F86-84A9-1EC5DC4422FB}" srcOrd="0" destOrd="0" presId="urn:microsoft.com/office/officeart/2005/8/layout/StepDownProcess"/>
    <dgm:cxn modelId="{1DB3BAD6-1E30-4DE2-9DE3-D4DE95A7B4B0}" type="presParOf" srcId="{0769F676-C9FD-4B90-ACEE-EA83A1F0912B}" destId="{FA11D284-4C2C-4AB2-9AC4-FAD954080B80}" srcOrd="1" destOrd="0" presId="urn:microsoft.com/office/officeart/2005/8/layout/StepDownProcess"/>
    <dgm:cxn modelId="{0559352D-52ED-473F-AB4D-5D0FF833C283}" type="presParOf" srcId="{0769F676-C9FD-4B90-ACEE-EA83A1F0912B}" destId="{3ED871BB-DEBE-46DB-9DEE-E9F6B8B5FC57}" srcOrd="2" destOrd="0" presId="urn:microsoft.com/office/officeart/2005/8/layout/StepDownProcess"/>
    <dgm:cxn modelId="{BA915B0D-C661-4DEE-80DF-3BC8418EA542}" type="presParOf" srcId="{91683C2E-C6E2-4E9F-9A28-D3E624FE91CD}" destId="{E427900F-44E0-4AE0-A46F-A260D034C2EE}" srcOrd="1" destOrd="0" presId="urn:microsoft.com/office/officeart/2005/8/layout/StepDownProcess"/>
    <dgm:cxn modelId="{B0DF8A9A-960B-4DC1-9FF1-C57D2CED81DF}" type="presParOf" srcId="{91683C2E-C6E2-4E9F-9A28-D3E624FE91CD}" destId="{8E601BD4-CF52-45BE-BBB8-ED9D1BD79E99}" srcOrd="2" destOrd="0" presId="urn:microsoft.com/office/officeart/2005/8/layout/StepDownProcess"/>
    <dgm:cxn modelId="{293C2648-345B-4D61-B8BA-14AE63AD0E52}" type="presParOf" srcId="{8E601BD4-CF52-45BE-BBB8-ED9D1BD79E99}" destId="{E07B0CF8-626D-4DCC-A665-D24576ED8E88}" srcOrd="0" destOrd="0" presId="urn:microsoft.com/office/officeart/2005/8/layout/StepDownProcess"/>
    <dgm:cxn modelId="{D033DE05-416F-40D4-B249-97567F947215}" type="presParOf" srcId="{8E601BD4-CF52-45BE-BBB8-ED9D1BD79E99}" destId="{C0B577F2-94AE-4C72-A6C0-82B3426B01AA}" srcOrd="1" destOrd="0" presId="urn:microsoft.com/office/officeart/2005/8/layout/StepDownProcess"/>
    <dgm:cxn modelId="{40AE8EE7-BAE8-451B-868A-9F5745249245}" type="presParOf" srcId="{8E601BD4-CF52-45BE-BBB8-ED9D1BD79E99}" destId="{13BBD237-3DFC-437D-BB5D-C55A18F88E46}" srcOrd="2" destOrd="0" presId="urn:microsoft.com/office/officeart/2005/8/layout/StepDownProcess"/>
    <dgm:cxn modelId="{FB839B1A-A56F-494D-8CC8-4FDBB4E839D1}" type="presParOf" srcId="{91683C2E-C6E2-4E9F-9A28-D3E624FE91CD}" destId="{F85071D1-F7EA-41C2-AC67-C27D89740180}" srcOrd="3" destOrd="0" presId="urn:microsoft.com/office/officeart/2005/8/layout/StepDownProcess"/>
    <dgm:cxn modelId="{D8F3251B-630B-4C8E-9769-6CDB1CD671C0}" type="presParOf" srcId="{91683C2E-C6E2-4E9F-9A28-D3E624FE91CD}" destId="{96E62B35-3C16-4D6D-8F24-48AC5797E243}" srcOrd="4" destOrd="0" presId="urn:microsoft.com/office/officeart/2005/8/layout/StepDownProcess"/>
    <dgm:cxn modelId="{42D4959A-177C-47F7-9005-0EA037EB340D}" type="presParOf" srcId="{96E62B35-3C16-4D6D-8F24-48AC5797E243}" destId="{BDED9ED5-CDAE-44DD-A392-1B20FE4A30E4}" srcOrd="0" destOrd="0" presId="urn:microsoft.com/office/officeart/2005/8/layout/StepDownProcess"/>
    <dgm:cxn modelId="{F648F31F-495E-499A-84BF-8F0B8896307F}" type="presParOf" srcId="{96E62B35-3C16-4D6D-8F24-48AC5797E243}" destId="{6D0DED18-1BEB-4A56-8C53-01A1350C0D2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63F1-AA70-4D2A-8254-19CBEAC601B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A5D6-BF1E-49B0-9FE0-777AFC485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r>
              <a:rPr lang="zh-CN" altLang="en-US" dirty="0" smtClean="0"/>
              <a:t>下图片资源的加载顺序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953000"/>
            <a:ext cx="2514600" cy="762000"/>
          </a:xfrm>
        </p:spPr>
        <p:txBody>
          <a:bodyPr/>
          <a:lstStyle/>
          <a:p>
            <a:r>
              <a:rPr lang="en-US" altLang="zh-CN" dirty="0" smtClean="0"/>
              <a:t>Kim 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d</a:t>
            </a:r>
            <a:r>
              <a:rPr lang="en-US" sz="3600" dirty="0" err="1" smtClean="0"/>
              <a:t>p</a:t>
            </a:r>
            <a:r>
              <a:rPr lang="zh-CN" altLang="en-US" sz="3600" dirty="0" smtClean="0"/>
              <a:t>属性的设备无关性和</a:t>
            </a:r>
            <a:r>
              <a:rPr lang="en-US" altLang="zh-CN" sz="3600" dirty="0" err="1" smtClean="0"/>
              <a:t>nodpi</a:t>
            </a:r>
            <a:r>
              <a:rPr lang="zh-CN" altLang="en-US" sz="3600" dirty="0" smtClean="0"/>
              <a:t>资源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43468"/>
              </p:ext>
            </p:extLst>
          </p:nvPr>
        </p:nvGraphicFramePr>
        <p:xfrm>
          <a:off x="381000" y="1447800"/>
          <a:ext cx="8153400" cy="510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688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drawable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-xxhdpi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drawable-tvdpi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drawable-nodpi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14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A80</a:t>
                      </a:r>
                      <a:r>
                        <a:rPr lang="en-US" altLang="zh-CN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sw360dp-xxhdpi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480dp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0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Nexus7</a:t>
                      </a:r>
                      <a:r>
                        <a:rPr lang="en-US" altLang="zh-CN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sw600dp-tvdpi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213dp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81" y="1929928"/>
            <a:ext cx="9144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81" y="1929928"/>
            <a:ext cx="9144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55800"/>
            <a:ext cx="9144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83736"/>
            <a:ext cx="1463040" cy="234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81" y="3983736"/>
            <a:ext cx="1463040" cy="234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81" y="3983736"/>
            <a:ext cx="1463040" cy="234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8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mipmap</a:t>
            </a:r>
            <a:r>
              <a:rPr lang="zh-CN" altLang="en-US" dirty="0"/>
              <a:t>文件夹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首</a:t>
            </a:r>
            <a:r>
              <a:rPr lang="zh-CN" altLang="en-US" sz="2000" dirty="0"/>
              <a:t>先从</a:t>
            </a:r>
            <a:r>
              <a:rPr lang="en-US" sz="2000" dirty="0"/>
              <a:t>MIPMAP</a:t>
            </a:r>
            <a:r>
              <a:rPr lang="zh-CN" altLang="en-US" sz="2000" dirty="0"/>
              <a:t>的原理说起，它是把一张贴图按照</a:t>
            </a:r>
            <a:r>
              <a:rPr lang="en-US" sz="2000" dirty="0"/>
              <a:t>2</a:t>
            </a:r>
            <a:r>
              <a:rPr lang="zh-CN" altLang="en-US" sz="2000" dirty="0"/>
              <a:t>的倍数进行缩</a:t>
            </a:r>
            <a:r>
              <a:rPr lang="zh-CN" altLang="en-US" sz="2000" dirty="0" smtClean="0"/>
              <a:t>小，直</a:t>
            </a:r>
            <a:r>
              <a:rPr lang="zh-CN" altLang="en-US" sz="2000" dirty="0"/>
              <a:t>到</a:t>
            </a:r>
            <a:r>
              <a:rPr lang="en-US" sz="2000" dirty="0"/>
              <a:t>1X1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为</a:t>
            </a:r>
            <a:r>
              <a:rPr lang="zh-CN" altLang="en-US" sz="2000" dirty="0"/>
              <a:t>了加快渲染速度和减少图像锯齿，贴图被处理成由一系列被预先计算和优化过的图片组成的文</a:t>
            </a:r>
            <a:r>
              <a:rPr lang="zh-CN" altLang="en-US" sz="2000" dirty="0" smtClean="0"/>
              <a:t>件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这</a:t>
            </a:r>
            <a:r>
              <a:rPr lang="zh-CN" altLang="en-US" sz="2000" dirty="0"/>
              <a:t>样的贴图被称为</a:t>
            </a:r>
            <a:r>
              <a:rPr lang="en-US" sz="2000" dirty="0"/>
              <a:t> MIP map </a:t>
            </a:r>
            <a:r>
              <a:rPr lang="zh-CN" altLang="en-US" sz="2000" dirty="0"/>
              <a:t>或者</a:t>
            </a:r>
            <a:r>
              <a:rPr lang="en-US" sz="2000" dirty="0"/>
              <a:t> </a:t>
            </a:r>
            <a:r>
              <a:rPr lang="en-US" sz="2000" dirty="0" err="1" smtClean="0"/>
              <a:t>mipmap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sz="2000" dirty="0" err="1"/>
              <a:t>mipmap</a:t>
            </a:r>
            <a:r>
              <a:rPr lang="zh-CN" altLang="en-US" sz="2000" dirty="0"/>
              <a:t>的加载顺序与</a:t>
            </a:r>
            <a:r>
              <a:rPr lang="en-US" sz="2000" dirty="0" err="1"/>
              <a:t>drawable</a:t>
            </a:r>
            <a:r>
              <a:rPr lang="zh-CN" altLang="en-US" sz="2000" dirty="0"/>
              <a:t>相同，主要存放小图标等资源图片。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 descr="http://www.cppblog.com/images/cppblog_com/wc250en007/D3D/MipMap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" b="3702"/>
          <a:stretch/>
        </p:blipFill>
        <p:spPr bwMode="auto">
          <a:xfrm>
            <a:off x="4191000" y="4064493"/>
            <a:ext cx="4249534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/>
          <a:stretch/>
        </p:blipFill>
        <p:spPr bwMode="auto">
          <a:xfrm>
            <a:off x="1143000" y="3797931"/>
            <a:ext cx="2019300" cy="274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5486400"/>
            <a:ext cx="1600200" cy="711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3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RefineDrawable</a:t>
            </a:r>
            <a:r>
              <a:rPr lang="en-US" altLang="zh-CN" dirty="0"/>
              <a:t> </a:t>
            </a:r>
            <a:r>
              <a:rPr lang="zh-TW" altLang="zh-CN" dirty="0"/>
              <a:t>使用</a:t>
            </a:r>
            <a:r>
              <a:rPr lang="zh-TW" altLang="zh-CN" dirty="0" smtClean="0"/>
              <a:t>說明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TW" altLang="zh-CN" dirty="0"/>
              <a:t>使用場景：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TW" dirty="0" smtClean="0"/>
              <a:t>        </a:t>
            </a:r>
            <a:r>
              <a:rPr lang="zh-TW" altLang="zh-CN" dirty="0" smtClean="0"/>
              <a:t>大家</a:t>
            </a:r>
            <a:r>
              <a:rPr lang="zh-TW" altLang="zh-CN" dirty="0"/>
              <a:t>在開發</a:t>
            </a:r>
            <a:r>
              <a:rPr lang="en-US" altLang="zh-CN" dirty="0"/>
              <a:t>app</a:t>
            </a:r>
            <a:r>
              <a:rPr lang="zh-TW" altLang="zh-CN" dirty="0"/>
              <a:t>的時候，要兼顧多種機型，種類繁多的</a:t>
            </a:r>
            <a:r>
              <a:rPr lang="en-US" altLang="zh-CN" dirty="0"/>
              <a:t>small width</a:t>
            </a:r>
            <a:r>
              <a:rPr lang="zh-TW" altLang="zh-CN" dirty="0"/>
              <a:t>和</a:t>
            </a:r>
            <a:r>
              <a:rPr lang="en-US" altLang="zh-CN" dirty="0"/>
              <a:t>density</a:t>
            </a:r>
            <a:r>
              <a:rPr lang="zh-TW" altLang="zh-CN" dirty="0"/>
              <a:t>，使得我們在開發時要使用很多份資源圖片，在保證不同</a:t>
            </a:r>
            <a:r>
              <a:rPr lang="en-US" altLang="zh-CN" dirty="0"/>
              <a:t>density</a:t>
            </a:r>
            <a:r>
              <a:rPr lang="zh-TW" altLang="zh-CN" dirty="0"/>
              <a:t>的機器上顯示的效果是</a:t>
            </a:r>
            <a:r>
              <a:rPr lang="en-US" altLang="zh-CN" dirty="0"/>
              <a:t>UE</a:t>
            </a:r>
            <a:r>
              <a:rPr lang="zh-TW" altLang="zh-CN" dirty="0"/>
              <a:t>想要的。這會導致的一個問題就是，</a:t>
            </a:r>
            <a:r>
              <a:rPr lang="en-US" altLang="zh-CN" dirty="0" err="1"/>
              <a:t>apk</a:t>
            </a:r>
            <a:r>
              <a:rPr lang="zh-TW" altLang="zh-CN" dirty="0"/>
              <a:t>的</a:t>
            </a:r>
            <a:r>
              <a:rPr lang="en-US" altLang="zh-CN" dirty="0"/>
              <a:t>size</a:t>
            </a:r>
            <a:r>
              <a:rPr lang="zh-TW" altLang="zh-CN" dirty="0"/>
              <a:t>越來越大，以至於低端機種的</a:t>
            </a:r>
            <a:r>
              <a:rPr lang="en-US" altLang="zh-CN" dirty="0"/>
              <a:t>image </a:t>
            </a:r>
            <a:r>
              <a:rPr lang="zh-TW" altLang="zh-CN" dirty="0"/>
              <a:t>磁片被撐爆，</a:t>
            </a:r>
            <a:r>
              <a:rPr lang="en-US" altLang="zh-CN" dirty="0"/>
              <a:t>PM</a:t>
            </a:r>
            <a:r>
              <a:rPr lang="zh-TW" altLang="zh-CN" dirty="0"/>
              <a:t>要求大家來精簡</a:t>
            </a:r>
            <a:r>
              <a:rPr lang="en-US" altLang="zh-CN" dirty="0" err="1"/>
              <a:t>apk</a:t>
            </a:r>
            <a:r>
              <a:rPr lang="en-US" altLang="zh-CN" dirty="0"/>
              <a:t> </a:t>
            </a:r>
            <a:r>
              <a:rPr lang="zh-TW" altLang="zh-CN" dirty="0"/>
              <a:t>的</a:t>
            </a:r>
            <a:r>
              <a:rPr lang="en-US" altLang="zh-CN" dirty="0"/>
              <a:t>size</a:t>
            </a:r>
            <a:r>
              <a:rPr lang="zh-TW" altLang="zh-CN" dirty="0"/>
              <a:t>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TW" dirty="0" smtClean="0"/>
              <a:t>         </a:t>
            </a:r>
            <a:r>
              <a:rPr lang="zh-TW" altLang="zh-CN" dirty="0" smtClean="0"/>
              <a:t>其</a:t>
            </a:r>
            <a:r>
              <a:rPr lang="zh-TW" altLang="zh-CN" dirty="0"/>
              <a:t>實在</a:t>
            </a:r>
            <a:r>
              <a:rPr lang="en-US" altLang="zh-CN" dirty="0" err="1"/>
              <a:t>apk</a:t>
            </a:r>
            <a:r>
              <a:rPr lang="zh-TW" altLang="zh-CN" dirty="0"/>
              <a:t>裡面眾多的圖片資源中，每一種設備值只會用到其中的一份，其它的資源完全是多餘的，所以我們開發了這款</a:t>
            </a:r>
            <a:r>
              <a:rPr lang="en-US" altLang="zh-CN" dirty="0" err="1"/>
              <a:t>RefineDrawable</a:t>
            </a:r>
            <a:r>
              <a:rPr lang="en-US" altLang="zh-CN" dirty="0"/>
              <a:t> </a:t>
            </a:r>
            <a:r>
              <a:rPr lang="zh-TW" altLang="zh-CN" dirty="0"/>
              <a:t>，來幫助大家針對特定機型的設備優化掉不使用的圖片資源，來縮減</a:t>
            </a:r>
            <a:r>
              <a:rPr lang="en-US" altLang="zh-CN" dirty="0" err="1"/>
              <a:t>apk</a:t>
            </a:r>
            <a:r>
              <a:rPr lang="zh-TW" altLang="zh-CN" dirty="0"/>
              <a:t>的</a:t>
            </a:r>
            <a:r>
              <a:rPr lang="en-US" altLang="zh-CN" dirty="0"/>
              <a:t>size</a:t>
            </a:r>
            <a:r>
              <a:rPr lang="zh-TW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03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RefineDrawable</a:t>
            </a:r>
            <a:r>
              <a:rPr lang="en-US" altLang="zh-CN" dirty="0"/>
              <a:t> </a:t>
            </a:r>
            <a:r>
              <a:rPr lang="zh-TW" altLang="zh-CN" dirty="0"/>
              <a:t>使用說明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TW" altLang="zh-CN" sz="1100" dirty="0"/>
              <a:t>使用說明：</a:t>
            </a:r>
            <a:endParaRPr lang="zh-CN" altLang="zh-CN" sz="1100" dirty="0"/>
          </a:p>
          <a:p>
            <a:r>
              <a:rPr lang="zh-TW" altLang="zh-CN" sz="1100" dirty="0"/>
              <a:t>首先拿到特定機型的</a:t>
            </a:r>
            <a:r>
              <a:rPr lang="en-US" altLang="zh-CN" sz="1100" dirty="0" err="1"/>
              <a:t>smallWidth</a:t>
            </a:r>
            <a:r>
              <a:rPr lang="zh-TW" altLang="zh-CN" sz="1100" dirty="0"/>
              <a:t>和</a:t>
            </a:r>
            <a:r>
              <a:rPr lang="en-US" altLang="zh-CN" sz="1100" dirty="0"/>
              <a:t>density</a:t>
            </a:r>
            <a:r>
              <a:rPr lang="zh-TW" altLang="zh-CN" sz="1100" dirty="0"/>
              <a:t>，比如</a:t>
            </a:r>
            <a:r>
              <a:rPr lang="en-US" altLang="zh-CN" sz="1100" dirty="0"/>
              <a:t>nexus 7</a:t>
            </a:r>
            <a:r>
              <a:rPr lang="zh-TW" altLang="zh-CN" sz="1100" dirty="0"/>
              <a:t>的</a:t>
            </a:r>
            <a:r>
              <a:rPr lang="en-US" altLang="zh-CN" sz="1100" dirty="0" err="1"/>
              <a:t>smallWidth</a:t>
            </a:r>
            <a:r>
              <a:rPr lang="zh-TW" altLang="zh-CN" sz="1100" dirty="0"/>
              <a:t>是</a:t>
            </a:r>
            <a:r>
              <a:rPr lang="en-US" altLang="zh-CN" sz="1100" dirty="0"/>
              <a:t>sw600dp</a:t>
            </a:r>
            <a:r>
              <a:rPr lang="zh-TW" altLang="zh-CN" sz="1100" dirty="0"/>
              <a:t>，</a:t>
            </a:r>
            <a:r>
              <a:rPr lang="en-US" altLang="zh-CN" sz="1100" dirty="0"/>
              <a:t>density </a:t>
            </a:r>
            <a:r>
              <a:rPr lang="zh-TW" altLang="zh-CN" sz="1100" dirty="0"/>
              <a:t>是</a:t>
            </a:r>
            <a:r>
              <a:rPr lang="en-US" altLang="zh-CN" sz="1100" dirty="0" err="1"/>
              <a:t>tvdpi</a:t>
            </a:r>
            <a:r>
              <a:rPr lang="zh-TW" altLang="zh-CN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1</a:t>
            </a:r>
            <a:r>
              <a:rPr lang="zh-TW" altLang="zh-CN" sz="1100" dirty="0"/>
              <a:t>針對整個</a:t>
            </a:r>
            <a:r>
              <a:rPr lang="en-US" altLang="zh-CN" sz="1100" dirty="0"/>
              <a:t>product</a:t>
            </a:r>
            <a:r>
              <a:rPr lang="zh-TW" altLang="zh-CN" sz="1100" dirty="0"/>
              <a:t>，在</a:t>
            </a:r>
            <a:r>
              <a:rPr lang="en-US" altLang="zh-CN" sz="1100" dirty="0"/>
              <a:t>make</a:t>
            </a:r>
            <a:r>
              <a:rPr lang="zh-TW" altLang="zh-CN" sz="1100" dirty="0"/>
              <a:t>之前來優化資源。</a:t>
            </a:r>
            <a:endParaRPr lang="zh-CN" altLang="zh-CN" sz="1100" dirty="0"/>
          </a:p>
          <a:p>
            <a:r>
              <a:rPr lang="en-US" altLang="zh-CN" sz="1100" dirty="0"/>
              <a:t>1.1.</a:t>
            </a:r>
            <a:r>
              <a:rPr lang="zh-TW" altLang="zh-CN" sz="1100" dirty="0"/>
              <a:t>把附件中的</a:t>
            </a:r>
            <a:r>
              <a:rPr lang="en-US" altLang="zh-CN" sz="1100" dirty="0"/>
              <a:t> refine_drawable.sh </a:t>
            </a:r>
            <a:r>
              <a:rPr lang="zh-TW" altLang="zh-CN" sz="1100" dirty="0"/>
              <a:t>和</a:t>
            </a:r>
            <a:r>
              <a:rPr lang="en-US" altLang="zh-CN" sz="1100" dirty="0"/>
              <a:t>RefineDrawable.jar </a:t>
            </a:r>
            <a:r>
              <a:rPr lang="zh-TW" altLang="zh-CN" sz="1100" dirty="0"/>
              <a:t>放到源碼目錄下的</a:t>
            </a:r>
            <a:r>
              <a:rPr lang="en-US" altLang="zh-CN" sz="1100" dirty="0"/>
              <a:t>build</a:t>
            </a:r>
            <a:r>
              <a:rPr lang="zh-TW" altLang="zh-CN" sz="1100" dirty="0"/>
              <a:t>資料夾下</a:t>
            </a:r>
            <a:endParaRPr lang="zh-CN" altLang="zh-CN" sz="1100" dirty="0"/>
          </a:p>
          <a:p>
            <a:r>
              <a:rPr lang="en-US" altLang="zh-CN" sz="1100" dirty="0"/>
              <a:t>1.2. source build/envsetup.sh</a:t>
            </a:r>
            <a:endParaRPr lang="zh-CN" altLang="zh-CN" sz="1100" dirty="0"/>
          </a:p>
          <a:p>
            <a:r>
              <a:rPr lang="en-US" altLang="zh-CN" sz="1100" dirty="0"/>
              <a:t>1.3. source build/refine_drawable.sh</a:t>
            </a:r>
            <a:endParaRPr lang="zh-CN" altLang="zh-CN" sz="1100" dirty="0"/>
          </a:p>
          <a:p>
            <a:r>
              <a:rPr lang="en-US" altLang="zh-CN" sz="1100" dirty="0"/>
              <a:t>1.4. </a:t>
            </a:r>
            <a:r>
              <a:rPr lang="en-US" altLang="zh-CN" sz="1100" dirty="0" err="1"/>
              <a:t>refine_drawable</a:t>
            </a:r>
            <a:r>
              <a:rPr lang="en-US" altLang="zh-CN" sz="1100" dirty="0"/>
              <a:t>  -</a:t>
            </a:r>
            <a:r>
              <a:rPr lang="en-US" altLang="zh-CN" sz="1100" dirty="0" err="1"/>
              <a:t>sw</a:t>
            </a:r>
            <a:r>
              <a:rPr lang="en-US" altLang="zh-CN" sz="1100" dirty="0"/>
              <a:t> 600 –density </a:t>
            </a:r>
            <a:r>
              <a:rPr lang="en-US" altLang="zh-CN" sz="1100" dirty="0" err="1"/>
              <a:t>tvdpi</a:t>
            </a:r>
            <a:r>
              <a:rPr lang="en-US" altLang="zh-CN" sz="1100" dirty="0"/>
              <a:t> </a:t>
            </a:r>
            <a:endParaRPr lang="zh-CN" altLang="zh-CN" sz="1100" dirty="0"/>
          </a:p>
          <a:p>
            <a:r>
              <a:rPr lang="en-US" altLang="zh-CN" sz="1100" dirty="0"/>
              <a:t>1.5. lunch</a:t>
            </a:r>
            <a:endParaRPr lang="zh-CN" altLang="zh-CN" sz="1100" dirty="0"/>
          </a:p>
          <a:p>
            <a:r>
              <a:rPr lang="en-US" altLang="zh-CN" sz="1100" dirty="0"/>
              <a:t>1.6 make</a:t>
            </a:r>
            <a:endParaRPr lang="zh-CN" altLang="zh-CN" sz="1100" dirty="0"/>
          </a:p>
          <a:p>
            <a:r>
              <a:rPr lang="en-US" altLang="zh-CN" sz="1100" dirty="0"/>
              <a:t>1.7 </a:t>
            </a:r>
            <a:r>
              <a:rPr lang="en-US" altLang="zh-CN" sz="1100" dirty="0" err="1"/>
              <a:t>restore_drawable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TW" altLang="zh-CN" sz="1100" dirty="0"/>
              <a:t>如果設備是</a:t>
            </a:r>
            <a:r>
              <a:rPr lang="en-US" altLang="zh-CN" sz="1100" dirty="0" err="1"/>
              <a:t>padfone</a:t>
            </a:r>
            <a:r>
              <a:rPr lang="zh-TW" altLang="zh-CN" sz="1100" dirty="0"/>
              <a:t>的，有兩套解析度，比如</a:t>
            </a:r>
            <a:r>
              <a:rPr lang="en-US" altLang="zh-CN" sz="1100" dirty="0"/>
              <a:t>A80</a:t>
            </a:r>
            <a:r>
              <a:rPr lang="zh-TW" altLang="zh-CN" sz="1100" dirty="0"/>
              <a:t>的設備</a:t>
            </a:r>
            <a:r>
              <a:rPr lang="en-US" altLang="zh-CN" sz="1100" dirty="0"/>
              <a:t>phone</a:t>
            </a:r>
            <a:r>
              <a:rPr lang="zh-TW" altLang="zh-CN" sz="1100" dirty="0"/>
              <a:t>和</a:t>
            </a:r>
            <a:r>
              <a:rPr lang="en-US" altLang="zh-CN" sz="1100" dirty="0"/>
              <a:t>pad</a:t>
            </a:r>
            <a:r>
              <a:rPr lang="zh-TW" altLang="zh-CN" sz="1100" dirty="0"/>
              <a:t>的</a:t>
            </a:r>
            <a:r>
              <a:rPr lang="en-US" altLang="zh-CN" sz="1100" dirty="0"/>
              <a:t>small width</a:t>
            </a:r>
            <a:r>
              <a:rPr lang="zh-TW" altLang="zh-CN" sz="1100" dirty="0"/>
              <a:t>分別是</a:t>
            </a:r>
            <a:r>
              <a:rPr lang="en-US" altLang="zh-CN" sz="1100" dirty="0"/>
              <a:t> sw360dp</a:t>
            </a:r>
            <a:r>
              <a:rPr lang="zh-TW" altLang="zh-CN" sz="1100" dirty="0"/>
              <a:t>，</a:t>
            </a:r>
            <a:r>
              <a:rPr lang="en-US" altLang="zh-CN" sz="1100" dirty="0"/>
              <a:t>800dp</a:t>
            </a:r>
            <a:r>
              <a:rPr lang="zh-TW" altLang="zh-CN" sz="1100" dirty="0"/>
              <a:t>，</a:t>
            </a:r>
            <a:r>
              <a:rPr lang="en-US" altLang="zh-CN" sz="1100" dirty="0"/>
              <a:t> density</a:t>
            </a:r>
            <a:r>
              <a:rPr lang="zh-TW" altLang="zh-CN" sz="1100" dirty="0"/>
              <a:t>分別是</a:t>
            </a:r>
            <a:r>
              <a:rPr lang="en-US" altLang="zh-CN" sz="1100" dirty="0" err="1"/>
              <a:t>xxhdpi</a:t>
            </a:r>
            <a:r>
              <a:rPr lang="zh-TW" altLang="zh-CN" sz="1100" dirty="0"/>
              <a:t>，</a:t>
            </a:r>
            <a:r>
              <a:rPr lang="en-US" altLang="zh-CN" sz="1100" dirty="0" err="1"/>
              <a:t>hdpi</a:t>
            </a:r>
            <a:r>
              <a:rPr lang="zh-TW" altLang="zh-CN" sz="1100" dirty="0"/>
              <a:t>，那麼上面的</a:t>
            </a:r>
            <a:r>
              <a:rPr lang="en-US" altLang="zh-CN" sz="1100" dirty="0"/>
              <a:t>1.4 </a:t>
            </a:r>
            <a:r>
              <a:rPr lang="zh-TW" altLang="zh-CN" sz="1100" dirty="0"/>
              <a:t>應該改為：</a:t>
            </a:r>
            <a:endParaRPr lang="zh-CN" altLang="zh-CN" sz="1100" dirty="0"/>
          </a:p>
          <a:p>
            <a:r>
              <a:rPr lang="en-US" altLang="zh-CN" sz="1100" dirty="0"/>
              <a:t>1.4.  </a:t>
            </a:r>
            <a:r>
              <a:rPr lang="en-US" altLang="zh-CN" sz="1100" dirty="0" err="1"/>
              <a:t>refine_drawable</a:t>
            </a:r>
            <a:r>
              <a:rPr lang="en-US" altLang="zh-CN" sz="1100" dirty="0"/>
              <a:t>  -</a:t>
            </a:r>
            <a:r>
              <a:rPr lang="en-US" altLang="zh-CN" sz="1100" dirty="0" err="1"/>
              <a:t>sw</a:t>
            </a:r>
            <a:r>
              <a:rPr lang="en-US" altLang="zh-CN" sz="1100" dirty="0"/>
              <a:t> 360,800  –density </a:t>
            </a:r>
            <a:r>
              <a:rPr lang="en-US" altLang="zh-CN" sz="1100" dirty="0" err="1"/>
              <a:t>xxhdpi,hdpi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endParaRPr lang="zh-CN" altLang="zh-CN" sz="1100" dirty="0"/>
          </a:p>
          <a:p>
            <a:r>
              <a:rPr lang="en-US" altLang="zh-CN" sz="1100" dirty="0"/>
              <a:t>2. </a:t>
            </a:r>
            <a:r>
              <a:rPr lang="zh-TW" altLang="zh-CN" sz="1100" dirty="0"/>
              <a:t>針對單個</a:t>
            </a:r>
            <a:r>
              <a:rPr lang="en-US" altLang="zh-CN" sz="1100" dirty="0"/>
              <a:t>app</a:t>
            </a:r>
            <a:r>
              <a:rPr lang="zh-TW" altLang="zh-CN" sz="1100" dirty="0"/>
              <a:t>做優化，比如</a:t>
            </a:r>
            <a:r>
              <a:rPr lang="en-US" altLang="zh-CN" sz="1100" dirty="0"/>
              <a:t>packages/apps/</a:t>
            </a:r>
            <a:r>
              <a:rPr lang="en-US" altLang="zh-CN" sz="1100" dirty="0" err="1"/>
              <a:t>AsusDeskClock</a:t>
            </a:r>
            <a:endParaRPr lang="zh-CN" altLang="zh-CN" sz="1100" dirty="0"/>
          </a:p>
          <a:p>
            <a:r>
              <a:rPr lang="zh-TW" altLang="zh-CN" sz="1100" dirty="0"/>
              <a:t>上述的</a:t>
            </a:r>
            <a:r>
              <a:rPr lang="en-US" altLang="zh-CN" sz="1100" dirty="0"/>
              <a:t>1.4 </a:t>
            </a:r>
            <a:r>
              <a:rPr lang="zh-TW" altLang="zh-CN" sz="1100" dirty="0"/>
              <a:t>應該改為</a:t>
            </a:r>
            <a:r>
              <a:rPr lang="en-US" altLang="zh-CN" sz="1100" dirty="0"/>
              <a:t>:</a:t>
            </a:r>
            <a:endParaRPr lang="zh-CN" altLang="zh-CN" sz="1100" dirty="0"/>
          </a:p>
          <a:p>
            <a:r>
              <a:rPr lang="en-US" altLang="zh-CN" sz="1100" dirty="0"/>
              <a:t>	1.4. </a:t>
            </a:r>
            <a:r>
              <a:rPr lang="en-US" altLang="zh-CN" sz="1100" dirty="0" err="1"/>
              <a:t>refine_drawable</a:t>
            </a:r>
            <a:r>
              <a:rPr lang="en-US" altLang="zh-CN" sz="1100" dirty="0"/>
              <a:t>  -</a:t>
            </a:r>
            <a:r>
              <a:rPr lang="en-US" altLang="zh-CN" sz="1100" dirty="0" err="1"/>
              <a:t>sw</a:t>
            </a:r>
            <a:r>
              <a:rPr lang="en-US" altLang="zh-CN" sz="1100" dirty="0"/>
              <a:t> 600 –density </a:t>
            </a:r>
            <a:r>
              <a:rPr lang="en-US" altLang="zh-CN" sz="1100" dirty="0" err="1"/>
              <a:t>tvdpi</a:t>
            </a:r>
            <a:r>
              <a:rPr lang="en-US" altLang="zh-CN" sz="1100" dirty="0"/>
              <a:t> –path packages/apps/</a:t>
            </a:r>
            <a:r>
              <a:rPr lang="en-US" altLang="zh-CN" sz="1100" dirty="0" err="1"/>
              <a:t>AsusDeskClock</a:t>
            </a:r>
            <a:r>
              <a:rPr lang="en-US" altLang="zh-CN" sz="1100" dirty="0"/>
              <a:t>/res</a:t>
            </a:r>
            <a:endParaRPr lang="zh-CN" altLang="zh-CN" sz="1100" dirty="0"/>
          </a:p>
          <a:p>
            <a:r>
              <a:rPr lang="en-US" altLang="zh-CN" sz="1100" dirty="0"/>
              <a:t>Dual resolution </a:t>
            </a:r>
            <a:r>
              <a:rPr lang="zh-TW" altLang="zh-CN" sz="1100" dirty="0"/>
              <a:t>的做法類似。</a:t>
            </a:r>
            <a:endParaRPr lang="zh-CN" altLang="zh-CN" sz="1100" dirty="0"/>
          </a:p>
          <a:p>
            <a:r>
              <a:rPr lang="en-US" altLang="zh-CN" sz="1100" dirty="0"/>
              <a:t>3. </a:t>
            </a:r>
            <a:r>
              <a:rPr lang="zh-TW" altLang="zh-CN" sz="1100" dirty="0"/>
              <a:t>如果是在</a:t>
            </a:r>
            <a:r>
              <a:rPr lang="en-US" altLang="zh-CN" sz="1100" dirty="0"/>
              <a:t>eclipse</a:t>
            </a:r>
            <a:r>
              <a:rPr lang="zh-TW" altLang="zh-CN" sz="1100" dirty="0"/>
              <a:t>下開發，需要單獨對資源檔做優化，比如</a:t>
            </a:r>
            <a:r>
              <a:rPr lang="en-US" altLang="zh-CN" sz="1100" dirty="0"/>
              <a:t>RefineDrawable.jar </a:t>
            </a:r>
            <a:r>
              <a:rPr lang="zh-TW" altLang="zh-CN" sz="1100" dirty="0"/>
              <a:t>存放的位置為 </a:t>
            </a:r>
            <a:r>
              <a:rPr lang="en-US" altLang="zh-CN" sz="1100" dirty="0"/>
              <a:t>$</a:t>
            </a:r>
            <a:r>
              <a:rPr lang="en-US" altLang="zh-CN" sz="1100" dirty="0" err="1"/>
              <a:t>path_tool</a:t>
            </a:r>
            <a:r>
              <a:rPr lang="en-US" altLang="zh-CN" sz="1100" dirty="0"/>
              <a:t> , </a:t>
            </a:r>
            <a:r>
              <a:rPr lang="zh-TW" altLang="zh-CN" sz="1100" dirty="0"/>
              <a:t>待優化的</a:t>
            </a:r>
            <a:r>
              <a:rPr lang="en-US" altLang="zh-CN" sz="1100" dirty="0"/>
              <a:t>app</a:t>
            </a:r>
            <a:r>
              <a:rPr lang="zh-TW" altLang="zh-CN" sz="1100" dirty="0"/>
              <a:t>的位置為 </a:t>
            </a:r>
            <a:r>
              <a:rPr lang="en-US" altLang="zh-CN" sz="1100" dirty="0"/>
              <a:t>$</a:t>
            </a:r>
            <a:r>
              <a:rPr lang="en-US" altLang="zh-CN" sz="1100" dirty="0" err="1"/>
              <a:t>path_app</a:t>
            </a:r>
            <a:r>
              <a:rPr lang="en-US" altLang="zh-CN" sz="1100" dirty="0"/>
              <a:t>, </a:t>
            </a:r>
            <a:r>
              <a:rPr lang="zh-TW" altLang="zh-CN" sz="1100" dirty="0"/>
              <a:t>上述</a:t>
            </a:r>
            <a:r>
              <a:rPr lang="en-US" altLang="zh-CN" sz="1100" dirty="0"/>
              <a:t>1.4 </a:t>
            </a:r>
            <a:r>
              <a:rPr lang="zh-TW" altLang="zh-CN" sz="1100" dirty="0"/>
              <a:t>的調用為：</a:t>
            </a:r>
            <a:endParaRPr lang="zh-CN" altLang="zh-CN" sz="1100" dirty="0"/>
          </a:p>
          <a:p>
            <a:r>
              <a:rPr lang="en-US" altLang="zh-CN" sz="1100" dirty="0"/>
              <a:t>	Java –jar $</a:t>
            </a:r>
            <a:r>
              <a:rPr lang="en-US" altLang="zh-CN" sz="1100" dirty="0" err="1"/>
              <a:t>path_tool</a:t>
            </a:r>
            <a:r>
              <a:rPr lang="en-US" altLang="zh-CN" sz="1100" dirty="0"/>
              <a:t>/RefineDrawable.jar  -</a:t>
            </a:r>
            <a:r>
              <a:rPr lang="en-US" altLang="zh-CN" sz="1100" dirty="0" err="1"/>
              <a:t>sw</a:t>
            </a:r>
            <a:r>
              <a:rPr lang="en-US" altLang="zh-CN" sz="1100" dirty="0"/>
              <a:t> 600 –density </a:t>
            </a:r>
            <a:r>
              <a:rPr lang="en-US" altLang="zh-CN" sz="1100" dirty="0" err="1"/>
              <a:t>tvdpi</a:t>
            </a:r>
            <a:r>
              <a:rPr lang="en-US" altLang="zh-CN" sz="1100" dirty="0"/>
              <a:t> –path $</a:t>
            </a:r>
            <a:r>
              <a:rPr lang="en-US" altLang="zh-CN" sz="1100" dirty="0" err="1"/>
              <a:t>path_app</a:t>
            </a:r>
            <a:r>
              <a:rPr lang="en-US" altLang="zh-CN" sz="1100" dirty="0"/>
              <a:t> /res</a:t>
            </a:r>
            <a:endParaRPr lang="zh-CN" altLang="zh-CN" sz="1100" dirty="0"/>
          </a:p>
          <a:p>
            <a:r>
              <a:rPr lang="en-US" altLang="zh-CN" sz="1100" dirty="0"/>
              <a:t>Dual resolution </a:t>
            </a:r>
            <a:r>
              <a:rPr lang="zh-TW" altLang="zh-CN" sz="1100" dirty="0"/>
              <a:t>的做法類似</a:t>
            </a:r>
            <a:r>
              <a:rPr lang="zh-TW" altLang="zh-CN" sz="1100" dirty="0" smtClean="0"/>
              <a:t>。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06617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RefineDrawable</a:t>
            </a:r>
            <a:r>
              <a:rPr lang="en-US" altLang="zh-CN" dirty="0"/>
              <a:t> </a:t>
            </a:r>
            <a:r>
              <a:rPr lang="zh-TW" altLang="zh-CN" dirty="0"/>
              <a:t>使用說明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TW" altLang="zh-CN" dirty="0"/>
              <a:t>待完成：</a:t>
            </a:r>
            <a:endParaRPr lang="zh-CN" altLang="zh-CN" dirty="0"/>
          </a:p>
          <a:p>
            <a:r>
              <a:rPr lang="zh-TW" altLang="zh-CN" dirty="0"/>
              <a:t>如果針對已經</a:t>
            </a:r>
            <a:r>
              <a:rPr lang="en-US" altLang="zh-CN" dirty="0"/>
              <a:t>build</a:t>
            </a:r>
            <a:r>
              <a:rPr lang="zh-TW" altLang="zh-CN" dirty="0"/>
              <a:t>好的</a:t>
            </a:r>
            <a:r>
              <a:rPr lang="en-US" altLang="zh-CN" dirty="0" err="1"/>
              <a:t>apk</a:t>
            </a:r>
            <a:r>
              <a:rPr lang="zh-TW" altLang="zh-CN" dirty="0"/>
              <a:t>資源做優化，如</a:t>
            </a:r>
            <a:r>
              <a:rPr lang="en-US" altLang="zh-CN" dirty="0" err="1"/>
              <a:t>app.apk</a:t>
            </a:r>
            <a:endParaRPr lang="zh-CN" altLang="zh-CN" dirty="0"/>
          </a:p>
          <a:p>
            <a:pPr lvl="0"/>
            <a:r>
              <a:rPr lang="zh-TW" altLang="zh-CN" dirty="0"/>
              <a:t>解壓得到</a:t>
            </a:r>
            <a:r>
              <a:rPr lang="en-US" altLang="zh-CN" dirty="0"/>
              <a:t>app </a:t>
            </a:r>
            <a:r>
              <a:rPr lang="zh-TW" altLang="zh-CN" dirty="0"/>
              <a:t>資料夾。</a:t>
            </a:r>
            <a:endParaRPr lang="zh-CN" altLang="zh-CN" dirty="0"/>
          </a:p>
          <a:p>
            <a:pPr lvl="0"/>
            <a:r>
              <a:rPr lang="zh-TW" altLang="zh-CN" dirty="0"/>
              <a:t>刪除其中的</a:t>
            </a:r>
            <a:r>
              <a:rPr lang="en-US" altLang="zh-CN" dirty="0"/>
              <a:t>META-INFO</a:t>
            </a:r>
            <a:r>
              <a:rPr lang="zh-TW" altLang="zh-CN" dirty="0"/>
              <a:t>資料夾</a:t>
            </a:r>
            <a:endParaRPr lang="zh-CN" altLang="zh-CN" dirty="0"/>
          </a:p>
          <a:p>
            <a:pPr lvl="0"/>
            <a:r>
              <a:rPr lang="zh-TW" altLang="zh-CN" dirty="0"/>
              <a:t>對</a:t>
            </a:r>
            <a:r>
              <a:rPr lang="en-US" altLang="zh-CN" dirty="0"/>
              <a:t>app</a:t>
            </a:r>
            <a:r>
              <a:rPr lang="zh-TW" altLang="zh-CN" dirty="0"/>
              <a:t>裡面的</a:t>
            </a:r>
            <a:r>
              <a:rPr lang="en-US" altLang="zh-CN" dirty="0"/>
              <a:t>res </a:t>
            </a:r>
            <a:r>
              <a:rPr lang="zh-TW" altLang="zh-CN" dirty="0"/>
              <a:t>資料夾做優化。</a:t>
            </a:r>
            <a:endParaRPr lang="zh-CN" altLang="zh-CN" dirty="0"/>
          </a:p>
          <a:p>
            <a:pPr lvl="0"/>
            <a:r>
              <a:rPr lang="zh-TW" altLang="zh-CN" dirty="0"/>
              <a:t>重新壓縮</a:t>
            </a:r>
            <a:r>
              <a:rPr lang="en-US" altLang="zh-CN" dirty="0"/>
              <a:t>app</a:t>
            </a:r>
            <a:r>
              <a:rPr lang="zh-TW" altLang="zh-CN" dirty="0"/>
              <a:t>資料夾，得到</a:t>
            </a:r>
            <a:r>
              <a:rPr lang="en-US" altLang="zh-CN" dirty="0"/>
              <a:t>app-unsigned.zip,</a:t>
            </a:r>
            <a:r>
              <a:rPr lang="zh-TW" altLang="zh-CN" dirty="0"/>
              <a:t>並重新簽名得到</a:t>
            </a:r>
            <a:r>
              <a:rPr lang="en-US" altLang="zh-CN" dirty="0"/>
              <a:t>app-</a:t>
            </a:r>
            <a:r>
              <a:rPr lang="en-US" altLang="zh-CN" dirty="0" err="1"/>
              <a:t>signed.apk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20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0" y="2667000"/>
            <a:ext cx="6019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 you!</a:t>
            </a:r>
            <a:endParaRPr 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2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图片资源加载顺序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2787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7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dirty="0" smtClean="0"/>
              <a:t>首</a:t>
            </a:r>
            <a:r>
              <a:rPr lang="zh-CN" altLang="en-US" sz="2800" dirty="0"/>
              <a:t>先匹配最佳的屏幕密度，如果没有匹配到，则在他们内部的顺序为高密度优先选</a:t>
            </a:r>
            <a:r>
              <a:rPr lang="zh-CN" altLang="en-US" sz="2800" dirty="0" smtClean="0"/>
              <a:t>择</a:t>
            </a:r>
            <a:endParaRPr lang="en-US" altLang="zh-CN" sz="2800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xxhdpi(density:480</a:t>
            </a:r>
            <a:r>
              <a:rPr lang="en-US" sz="2000" dirty="0">
                <a:solidFill>
                  <a:srgbClr val="FF0000"/>
                </a:solidFill>
              </a:rPr>
              <a:t>) &gt; </a:t>
            </a:r>
            <a:r>
              <a:rPr lang="en-US" sz="2000" dirty="0" err="1">
                <a:solidFill>
                  <a:srgbClr val="FF0000"/>
                </a:solidFill>
              </a:rPr>
              <a:t>xhdpi</a:t>
            </a:r>
            <a:r>
              <a:rPr lang="en-US" sz="2000" dirty="0">
                <a:solidFill>
                  <a:srgbClr val="FF0000"/>
                </a:solidFill>
              </a:rPr>
              <a:t>(360) &gt; </a:t>
            </a:r>
            <a:r>
              <a:rPr lang="en-US" sz="2000" dirty="0" err="1">
                <a:solidFill>
                  <a:srgbClr val="FF0000"/>
                </a:solidFill>
              </a:rPr>
              <a:t>hdpi</a:t>
            </a:r>
            <a:r>
              <a:rPr lang="en-US" sz="2000" dirty="0">
                <a:solidFill>
                  <a:srgbClr val="FF0000"/>
                </a:solidFill>
              </a:rPr>
              <a:t>(240) &gt; </a:t>
            </a:r>
            <a:r>
              <a:rPr lang="en-US" sz="2000" dirty="0" err="1">
                <a:solidFill>
                  <a:srgbClr val="FF0000"/>
                </a:solidFill>
              </a:rPr>
              <a:t>tvdpi</a:t>
            </a:r>
            <a:r>
              <a:rPr lang="en-US" sz="2000" dirty="0">
                <a:solidFill>
                  <a:srgbClr val="FF0000"/>
                </a:solidFill>
              </a:rPr>
              <a:t>(213) &gt; </a:t>
            </a:r>
            <a:r>
              <a:rPr lang="en-US" sz="2000" dirty="0" err="1">
                <a:solidFill>
                  <a:srgbClr val="0070C0"/>
                </a:solidFill>
              </a:rPr>
              <a:t>mdpi</a:t>
            </a:r>
            <a:r>
              <a:rPr lang="en-US" sz="2000" dirty="0">
                <a:solidFill>
                  <a:srgbClr val="FF0000"/>
                </a:solidFill>
              </a:rPr>
              <a:t>(160) &gt; </a:t>
            </a:r>
            <a:r>
              <a:rPr lang="en-US" sz="2000" dirty="0" err="1">
                <a:solidFill>
                  <a:srgbClr val="FF0000"/>
                </a:solidFill>
              </a:rPr>
              <a:t>ldpi</a:t>
            </a:r>
            <a:r>
              <a:rPr lang="en-US" sz="2000" dirty="0">
                <a:solidFill>
                  <a:srgbClr val="FF0000"/>
                </a:solidFill>
              </a:rPr>
              <a:t>(120) &gt; </a:t>
            </a:r>
            <a:r>
              <a:rPr lang="en-US" sz="2000" dirty="0" err="1">
                <a:solidFill>
                  <a:srgbClr val="00B050"/>
                </a:solidFill>
              </a:rPr>
              <a:t>nodpi</a:t>
            </a:r>
            <a:r>
              <a:rPr lang="en-US" sz="2000" dirty="0">
                <a:solidFill>
                  <a:srgbClr val="FF0000"/>
                </a:solidFill>
              </a:rPr>
              <a:t> &gt; </a:t>
            </a:r>
            <a:r>
              <a:rPr lang="en-US" sz="2000" dirty="0" err="1" smtClean="0">
                <a:solidFill>
                  <a:srgbClr val="0070C0"/>
                </a:solidFill>
              </a:rPr>
              <a:t>drawble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zh-CN" altLang="en-US" sz="2800" dirty="0"/>
              <a:t>举</a:t>
            </a:r>
            <a:r>
              <a:rPr lang="zh-CN" altLang="en-US" sz="2800" dirty="0" smtClean="0"/>
              <a:t>例：设备 </a:t>
            </a:r>
            <a:r>
              <a:rPr lang="en-US" altLang="zh-CN" sz="2800" dirty="0" smtClean="0">
                <a:solidFill>
                  <a:srgbClr val="00B0F0"/>
                </a:solidFill>
              </a:rPr>
              <a:t>Nexus7</a:t>
            </a:r>
            <a:r>
              <a:rPr lang="zh-CN" altLang="en-US" sz="2800" dirty="0" smtClean="0">
                <a:solidFill>
                  <a:srgbClr val="00B0F0"/>
                </a:solidFill>
              </a:rPr>
              <a:t>，</a:t>
            </a:r>
            <a:r>
              <a:rPr lang="en-US" altLang="zh-CN" sz="2800" dirty="0" smtClean="0">
                <a:solidFill>
                  <a:srgbClr val="00B0F0"/>
                </a:solidFill>
              </a:rPr>
              <a:t>sw600dp-tvdpi</a:t>
            </a:r>
          </a:p>
          <a:p>
            <a:r>
              <a:rPr lang="zh-CN" altLang="en-US" sz="2800" dirty="0"/>
              <a:t>资</a:t>
            </a:r>
            <a:r>
              <a:rPr lang="zh-CN" altLang="en-US" sz="2800" dirty="0" smtClean="0"/>
              <a:t>源文件夹：</a:t>
            </a:r>
            <a:r>
              <a:rPr lang="en-US" altLang="zh-CN" sz="2800" dirty="0" smtClean="0"/>
              <a:t>xxhdpi, </a:t>
            </a:r>
            <a:r>
              <a:rPr lang="en-US" altLang="zh-CN" sz="2800" dirty="0" err="1" smtClean="0"/>
              <a:t>mdpi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tvdpi</a:t>
            </a:r>
            <a:r>
              <a:rPr lang="en-US" altLang="zh-CN" sz="2800" dirty="0" smtClean="0"/>
              <a:t>, </a:t>
            </a:r>
            <a:r>
              <a:rPr lang="en-US" altLang="zh-CN" sz="2800" dirty="0" err="1"/>
              <a:t>l</a:t>
            </a:r>
            <a:r>
              <a:rPr lang="en-US" altLang="zh-CN" sz="2800" dirty="0" err="1" smtClean="0"/>
              <a:t>dpi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drawable</a:t>
            </a:r>
            <a:endParaRPr lang="en-US" altLang="zh-CN" sz="2800" dirty="0" smtClean="0"/>
          </a:p>
          <a:p>
            <a:r>
              <a:rPr lang="zh-CN" altLang="en-US" sz="2800" dirty="0" smtClean="0"/>
              <a:t>排序：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tvdpi</a:t>
            </a:r>
            <a:r>
              <a:rPr lang="en-US" altLang="zh-CN" sz="2800" dirty="0" smtClean="0">
                <a:solidFill>
                  <a:srgbClr val="FF0000"/>
                </a:solidFill>
              </a:rPr>
              <a:t> &gt; xxhdpi 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mdpi</a:t>
            </a:r>
            <a:r>
              <a:rPr lang="en-US" altLang="zh-CN" sz="2800" dirty="0" smtClean="0">
                <a:solidFill>
                  <a:srgbClr val="FF0000"/>
                </a:solidFill>
              </a:rPr>
              <a:t> 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ldpi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drawable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/>
              <a:t>port</a:t>
            </a:r>
            <a:r>
              <a:rPr lang="zh-CN" altLang="en-US" sz="2800" dirty="0"/>
              <a:t>和</a:t>
            </a:r>
            <a:r>
              <a:rPr lang="en-US" sz="2800" dirty="0"/>
              <a:t>land</a:t>
            </a:r>
            <a:r>
              <a:rPr lang="zh-CN" altLang="en-US" sz="2800" dirty="0"/>
              <a:t>的资源是严格分开的，不能互用。但二者都可以使用没有指定</a:t>
            </a:r>
            <a:r>
              <a:rPr lang="en-US" sz="2800" dirty="0"/>
              <a:t>port</a:t>
            </a:r>
            <a:r>
              <a:rPr lang="zh-CN" altLang="en-US" sz="2800" dirty="0"/>
              <a:t>和</a:t>
            </a:r>
            <a:r>
              <a:rPr lang="en-US" sz="2800" dirty="0"/>
              <a:t>land</a:t>
            </a:r>
            <a:r>
              <a:rPr lang="zh-CN" altLang="en-US" sz="2800" dirty="0"/>
              <a:t>的资</a:t>
            </a:r>
            <a:r>
              <a:rPr lang="zh-CN" altLang="en-US" sz="2800" dirty="0" smtClean="0"/>
              <a:t>源。</a:t>
            </a:r>
            <a:endParaRPr lang="en-US" altLang="zh-CN" sz="2800" dirty="0" smtClean="0"/>
          </a:p>
          <a:p>
            <a:endParaRPr lang="en-US" sz="2800" dirty="0" smtClean="0"/>
          </a:p>
          <a:p>
            <a:r>
              <a:rPr lang="zh-CN" altLang="en-US" sz="2800" dirty="0" smtClean="0"/>
              <a:t>举例：设备 </a:t>
            </a:r>
            <a:r>
              <a:rPr lang="en-US" altLang="zh-CN" sz="2800" dirty="0" smtClean="0">
                <a:solidFill>
                  <a:srgbClr val="00B0F0"/>
                </a:solidFill>
              </a:rPr>
              <a:t>Nexus7</a:t>
            </a:r>
            <a:r>
              <a:rPr lang="zh-CN" altLang="en-US" sz="2800" dirty="0" smtClean="0">
                <a:solidFill>
                  <a:srgbClr val="00B0F0"/>
                </a:solidFill>
              </a:rPr>
              <a:t>，</a:t>
            </a:r>
            <a:r>
              <a:rPr lang="en-US" altLang="zh-CN" sz="2800" dirty="0" smtClean="0">
                <a:solidFill>
                  <a:srgbClr val="00B0F0"/>
                </a:solidFill>
              </a:rPr>
              <a:t>sw600dp-tvdpi</a:t>
            </a:r>
          </a:p>
          <a:p>
            <a:r>
              <a:rPr lang="zh-CN" altLang="en-US" sz="2800" dirty="0" smtClean="0"/>
              <a:t>资源文件夹：</a:t>
            </a:r>
            <a:r>
              <a:rPr lang="en-US" altLang="zh-CN" sz="2800" dirty="0" smtClean="0"/>
              <a:t>land-</a:t>
            </a:r>
            <a:r>
              <a:rPr lang="en-US" altLang="zh-CN" sz="2800" dirty="0" err="1" smtClean="0"/>
              <a:t>mdpi</a:t>
            </a:r>
            <a:r>
              <a:rPr lang="en-US" altLang="zh-CN" sz="2800" dirty="0" smtClean="0"/>
              <a:t>, port-</a:t>
            </a:r>
            <a:r>
              <a:rPr lang="en-US" altLang="zh-CN" sz="2800" dirty="0" err="1" smtClean="0"/>
              <a:t>mdpi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tvdpi</a:t>
            </a:r>
            <a:r>
              <a:rPr lang="en-US" altLang="zh-CN" sz="2800" dirty="0" smtClean="0"/>
              <a:t>, port-</a:t>
            </a:r>
            <a:r>
              <a:rPr lang="en-US" altLang="zh-CN" sz="2800" dirty="0" err="1" smtClean="0"/>
              <a:t>tvdpi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mdpi</a:t>
            </a:r>
            <a:endParaRPr lang="en-US" altLang="zh-CN" sz="2800" dirty="0" smtClean="0"/>
          </a:p>
          <a:p>
            <a:r>
              <a:rPr lang="zh-CN" altLang="en-US" sz="2800" dirty="0" smtClean="0"/>
              <a:t>排序：</a:t>
            </a:r>
            <a:r>
              <a:rPr lang="en-US" altLang="zh-CN" sz="2800" dirty="0" smtClean="0">
                <a:solidFill>
                  <a:srgbClr val="FF0000"/>
                </a:solidFill>
              </a:rPr>
              <a:t>port-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tvdpi</a:t>
            </a:r>
            <a:r>
              <a:rPr lang="en-US" altLang="zh-CN" sz="2800" dirty="0" smtClean="0">
                <a:solidFill>
                  <a:srgbClr val="FF0000"/>
                </a:solidFill>
              </a:rPr>
              <a:t> &gt; land-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mdpi</a:t>
            </a:r>
            <a:r>
              <a:rPr lang="en-US" altLang="zh-CN" sz="2800" dirty="0" smtClean="0">
                <a:solidFill>
                  <a:srgbClr val="FF0000"/>
                </a:solidFill>
              </a:rPr>
              <a:t>/port-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mdpi</a:t>
            </a:r>
            <a:r>
              <a:rPr lang="en-US" altLang="zh-CN" sz="2800" dirty="0" smtClean="0">
                <a:solidFill>
                  <a:srgbClr val="FF0000"/>
                </a:solidFill>
              </a:rPr>
              <a:t> 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tvdpi</a:t>
            </a:r>
            <a:r>
              <a:rPr lang="en-US" altLang="zh-CN" sz="2800" dirty="0" smtClean="0">
                <a:solidFill>
                  <a:srgbClr val="FF0000"/>
                </a:solidFill>
              </a:rPr>
              <a:t> 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mdpi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0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sz="2800" dirty="0"/>
              <a:t>首先寻找最佳匹配的</a:t>
            </a:r>
            <a:r>
              <a:rPr lang="en-US" sz="2800" dirty="0" err="1" smtClean="0"/>
              <a:t>sw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若找不到，则向下匹配最接近的</a:t>
            </a:r>
            <a:r>
              <a:rPr lang="en-US" sz="2800" dirty="0" err="1" smtClean="0"/>
              <a:t>sw</a:t>
            </a:r>
            <a:endParaRPr lang="en-US" sz="2800" dirty="0"/>
          </a:p>
          <a:p>
            <a:endParaRPr lang="en-US" sz="2800" dirty="0" smtClean="0"/>
          </a:p>
          <a:p>
            <a:r>
              <a:rPr lang="zh-CN" altLang="en-US" sz="2800" dirty="0"/>
              <a:t>举</a:t>
            </a:r>
            <a:r>
              <a:rPr lang="zh-CN" altLang="en-US" sz="2800" dirty="0" smtClean="0"/>
              <a:t>例：设备 </a:t>
            </a:r>
            <a:r>
              <a:rPr lang="en-US" altLang="zh-CN" sz="2800" dirty="0" smtClean="0">
                <a:solidFill>
                  <a:srgbClr val="00B0F0"/>
                </a:solidFill>
              </a:rPr>
              <a:t>Nexus7</a:t>
            </a:r>
            <a:r>
              <a:rPr lang="zh-CN" altLang="en-US" sz="2800" dirty="0" smtClean="0">
                <a:solidFill>
                  <a:srgbClr val="00B0F0"/>
                </a:solidFill>
              </a:rPr>
              <a:t>，</a:t>
            </a:r>
            <a:r>
              <a:rPr lang="en-US" altLang="zh-CN" sz="2800" dirty="0" smtClean="0">
                <a:solidFill>
                  <a:srgbClr val="00B0F0"/>
                </a:solidFill>
              </a:rPr>
              <a:t>sw600dp-tvdpi</a:t>
            </a:r>
          </a:p>
          <a:p>
            <a:r>
              <a:rPr lang="zh-CN" altLang="en-US" sz="2800" dirty="0" smtClean="0"/>
              <a:t>资源文件夹：</a:t>
            </a:r>
            <a:r>
              <a:rPr lang="en-US" altLang="zh-CN" sz="2800" dirty="0" smtClean="0"/>
              <a:t>sw800dp, sw600dp, sw600-ldpi, sw360dp-port-mdpi, sw240dp-xhdpi, </a:t>
            </a:r>
            <a:r>
              <a:rPr lang="en-US" altLang="zh-CN" sz="2800" dirty="0" err="1" smtClean="0"/>
              <a:t>xxhdpi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tvdpi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mdpi</a:t>
            </a:r>
            <a:endParaRPr lang="en-US" altLang="zh-CN" sz="2800" dirty="0" smtClean="0"/>
          </a:p>
          <a:p>
            <a:r>
              <a:rPr lang="zh-CN" altLang="en-US" sz="2800" dirty="0" smtClean="0"/>
              <a:t>排序：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sw600-ldpi &gt; sw600dp &gt; </a:t>
            </a:r>
            <a:r>
              <a:rPr lang="en-US" altLang="zh-CN" sz="2800" dirty="0" smtClean="0">
                <a:solidFill>
                  <a:srgbClr val="FF0000"/>
                </a:solidFill>
              </a:rPr>
              <a:t>sw360dp-port-mdpi &gt; sw240dp-xhdpi 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tvdpi</a:t>
            </a:r>
            <a:r>
              <a:rPr lang="en-US" altLang="zh-CN" sz="2800" dirty="0" smtClean="0">
                <a:solidFill>
                  <a:srgbClr val="FF0000"/>
                </a:solidFill>
              </a:rPr>
              <a:t> 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xxhdpi</a:t>
            </a:r>
            <a:r>
              <a:rPr lang="en-US" altLang="zh-CN" sz="2800" dirty="0" smtClean="0">
                <a:solidFill>
                  <a:srgbClr val="FF0000"/>
                </a:solidFill>
              </a:rPr>
              <a:t> 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mdpi</a:t>
            </a:r>
            <a:r>
              <a:rPr lang="en-US" altLang="zh-CN" sz="2800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sw800dp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0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多例子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800" dirty="0" smtClean="0"/>
              <a:t>举例：设备 </a:t>
            </a:r>
            <a:r>
              <a:rPr lang="en-US" altLang="zh-CN" sz="2800" dirty="0" smtClean="0">
                <a:solidFill>
                  <a:srgbClr val="00B0F0"/>
                </a:solidFill>
              </a:rPr>
              <a:t>Nexus7</a:t>
            </a:r>
            <a:r>
              <a:rPr lang="zh-CN" altLang="en-US" sz="2800" dirty="0" smtClean="0">
                <a:solidFill>
                  <a:srgbClr val="00B0F0"/>
                </a:solidFill>
              </a:rPr>
              <a:t>，</a:t>
            </a:r>
            <a:r>
              <a:rPr lang="en-US" altLang="zh-CN" sz="2800" dirty="0" smtClean="0">
                <a:solidFill>
                  <a:srgbClr val="00B0F0"/>
                </a:solidFill>
              </a:rPr>
              <a:t>sw600dp-tvdpi</a:t>
            </a:r>
          </a:p>
          <a:p>
            <a:r>
              <a:rPr lang="zh-CN" altLang="en-US" sz="2800" dirty="0" smtClean="0"/>
              <a:t>资源文件夹：</a:t>
            </a:r>
            <a:r>
              <a:rPr lang="en-US" altLang="zh-CN" sz="2400" dirty="0" smtClean="0"/>
              <a:t>sw800dp-port-tvdpi, sw240dp, sw600dp-land-xhdpi, sw600dp-tvdpi, sw360-port-ldpi, sw360dp-mdpi, sw240dp-xhdpi, sw600dp-port, xxhdpi, </a:t>
            </a:r>
            <a:r>
              <a:rPr lang="en-US" altLang="zh-CN" sz="2400" dirty="0" err="1" smtClean="0"/>
              <a:t>tvdpi</a:t>
            </a:r>
            <a:r>
              <a:rPr lang="en-US" altLang="zh-CN" sz="2400" dirty="0" smtClean="0"/>
              <a:t>, land-</a:t>
            </a:r>
            <a:r>
              <a:rPr lang="en-US" altLang="zh-CN" sz="2400" dirty="0" err="1" smtClean="0"/>
              <a:t>mdpi</a:t>
            </a:r>
            <a:r>
              <a:rPr lang="en-US" altLang="zh-CN" sz="2400" dirty="0" smtClean="0"/>
              <a:t>, port, </a:t>
            </a:r>
            <a:r>
              <a:rPr lang="en-US" altLang="zh-CN" sz="2400" dirty="0" err="1" smtClean="0"/>
              <a:t>drawable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800" dirty="0" smtClean="0"/>
              <a:t>排序：</a:t>
            </a:r>
            <a:r>
              <a:rPr lang="en-US" altLang="zh-CN" sz="2400" dirty="0" smtClean="0">
                <a:solidFill>
                  <a:srgbClr val="FF0000"/>
                </a:solidFill>
              </a:rPr>
              <a:t>sw600dp-land-xhdpi &gt; sw600dp-port &gt; </a:t>
            </a:r>
            <a:r>
              <a:rPr lang="en-US" altLang="zh-CN" sz="2400" dirty="0">
                <a:solidFill>
                  <a:srgbClr val="FF0000"/>
                </a:solidFill>
              </a:rPr>
              <a:t>sw600dp-tvdpi &gt; sw360-port-ldpi &gt; sw360dp-mdpi 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sw240dp-xhdpi &gt; sw240dp &gt; land-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mdpi</a:t>
            </a:r>
            <a:r>
              <a:rPr lang="en-US" altLang="zh-CN" sz="2400" dirty="0" smtClean="0">
                <a:solidFill>
                  <a:srgbClr val="FF0000"/>
                </a:solidFill>
              </a:rPr>
              <a:t> &gt; port &gt;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tvdpi</a:t>
            </a:r>
            <a:r>
              <a:rPr lang="en-US" altLang="zh-CN" sz="2400" dirty="0" smtClean="0">
                <a:solidFill>
                  <a:srgbClr val="FF0000"/>
                </a:solidFill>
              </a:rPr>
              <a:t> &gt; xxhdpi &gt;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drawable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删除冗余图片资源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753" y="1981200"/>
            <a:ext cx="2057400" cy="2209800"/>
          </a:xfrm>
        </p:spPr>
        <p:txBody>
          <a:bodyPr/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dirty="0" smtClean="0"/>
              <a:t>建树</a:t>
            </a:r>
            <a:endParaRPr lang="en-US" altLang="zh-CN" dirty="0" smtClean="0"/>
          </a:p>
          <a:p>
            <a:r>
              <a:rPr lang="zh-CN" altLang="en-US" dirty="0" smtClean="0"/>
              <a:t>删除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47800"/>
            <a:ext cx="3733800" cy="4978400"/>
          </a:xfrm>
        </p:spPr>
      </p:pic>
      <p:sp>
        <p:nvSpPr>
          <p:cNvPr id="4" name="Rectangle 3"/>
          <p:cNvSpPr/>
          <p:nvPr/>
        </p:nvSpPr>
        <p:spPr>
          <a:xfrm>
            <a:off x="914400" y="4669083"/>
            <a:ext cx="3242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备： </a:t>
            </a:r>
            <a:r>
              <a:rPr lang="en-US" altLang="zh-CN" dirty="0">
                <a:solidFill>
                  <a:srgbClr val="00B0F0"/>
                </a:solidFill>
              </a:rPr>
              <a:t>Nexus7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en-US" altLang="zh-CN" dirty="0">
                <a:solidFill>
                  <a:srgbClr val="00B0F0"/>
                </a:solidFill>
              </a:rPr>
              <a:t>sw600dp-tvdpi</a:t>
            </a:r>
          </a:p>
        </p:txBody>
      </p:sp>
    </p:spTree>
    <p:extLst>
      <p:ext uri="{BB962C8B-B14F-4D97-AF65-F5344CB8AC3E}">
        <p14:creationId xmlns:p14="http://schemas.microsoft.com/office/powerpoint/2010/main" val="42783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删除冗余图片资</a:t>
            </a:r>
            <a:r>
              <a:rPr lang="zh-CN" altLang="en-US" dirty="0" smtClean="0"/>
              <a:t>源</a:t>
            </a:r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对单个</a:t>
            </a:r>
            <a:r>
              <a:rPr lang="en-US" altLang="zh-CN" sz="2800" dirty="0"/>
              <a:t>A</a:t>
            </a:r>
            <a:r>
              <a:rPr lang="en-US" altLang="zh-CN" sz="2800" dirty="0" smtClean="0"/>
              <a:t>pp</a:t>
            </a:r>
            <a:r>
              <a:rPr lang="zh-CN" altLang="en-US" sz="2800" dirty="0" smtClean="0"/>
              <a:t>优化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对单个设备的所有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优化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对两台设备的所有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优化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恢</a:t>
            </a:r>
            <a:r>
              <a:rPr lang="zh-CN" altLang="en-US" sz="2800" dirty="0" smtClean="0"/>
              <a:t>复删除的图片资源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128876"/>
            <a:ext cx="8001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refine_drawable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en-US" dirty="0" err="1">
                <a:solidFill>
                  <a:schemeClr val="bg1"/>
                </a:solidFill>
              </a:rPr>
              <a:t>sw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600  –density  </a:t>
            </a:r>
            <a:r>
              <a:rPr lang="en-US" dirty="0" err="1">
                <a:solidFill>
                  <a:schemeClr val="bg1"/>
                </a:solidFill>
              </a:rPr>
              <a:t>tvdpi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path </a:t>
            </a:r>
            <a:r>
              <a:rPr lang="en-US" dirty="0" smtClean="0">
                <a:solidFill>
                  <a:schemeClr val="bg1"/>
                </a:solidFill>
              </a:rPr>
              <a:t> packages/apps/</a:t>
            </a:r>
            <a:r>
              <a:rPr lang="en-US" dirty="0" err="1" smtClean="0">
                <a:solidFill>
                  <a:schemeClr val="bg1"/>
                </a:solidFill>
              </a:rPr>
              <a:t>AsusDeskClock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135868"/>
            <a:ext cx="44958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refine_drawable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en-US" dirty="0" err="1" smtClean="0">
                <a:solidFill>
                  <a:schemeClr val="bg1"/>
                </a:solidFill>
              </a:rPr>
              <a:t>sw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600  –density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tvdpi</a:t>
            </a:r>
            <a:r>
              <a:rPr lang="en-US" dirty="0">
                <a:solidFill>
                  <a:schemeClr val="bg1"/>
                </a:solidFill>
              </a:rPr>
              <a:t>  </a:t>
            </a:r>
            <a:r>
              <a:rPr lang="en-US" dirty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191000"/>
            <a:ext cx="5486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refine_drawable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en-US" dirty="0" err="1">
                <a:solidFill>
                  <a:schemeClr val="bg1"/>
                </a:solidFill>
              </a:rPr>
              <a:t>sw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800,360 </a:t>
            </a:r>
            <a:r>
              <a:rPr lang="en-US" dirty="0">
                <a:solidFill>
                  <a:schemeClr val="bg1"/>
                </a:solidFill>
              </a:rPr>
              <a:t> –density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hdpi,xxhdpi</a:t>
            </a:r>
            <a:r>
              <a:rPr lang="en-US" dirty="0">
                <a:solidFill>
                  <a:schemeClr val="bg1"/>
                </a:solidFill>
              </a:rPr>
              <a:t>  </a:t>
            </a:r>
            <a:r>
              <a:rPr lang="en-US" dirty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181600"/>
            <a:ext cx="22479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re</a:t>
            </a:r>
            <a:r>
              <a:rPr lang="en-US" altLang="zh-CN" dirty="0" err="1" smtClean="0">
                <a:solidFill>
                  <a:schemeClr val="bg1"/>
                </a:solidFill>
              </a:rPr>
              <a:t>store</a:t>
            </a:r>
            <a:r>
              <a:rPr lang="en-US" dirty="0" err="1" smtClean="0">
                <a:solidFill>
                  <a:schemeClr val="bg1"/>
                </a:solidFill>
              </a:rPr>
              <a:t>_drawable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</a:t>
            </a:r>
            <a:r>
              <a:rPr lang="en-US" dirty="0" err="1" smtClean="0"/>
              <a:t>p</a:t>
            </a:r>
            <a:r>
              <a:rPr lang="zh-CN" altLang="en-US" dirty="0" smtClean="0"/>
              <a:t>属性的设备无关性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81080"/>
              </p:ext>
            </p:extLst>
          </p:nvPr>
        </p:nvGraphicFramePr>
        <p:xfrm>
          <a:off x="466078" y="2209800"/>
          <a:ext cx="81534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5909"/>
                <a:gridCol w="1472946"/>
                <a:gridCol w="1271631"/>
                <a:gridCol w="1122028"/>
                <a:gridCol w="1122028"/>
                <a:gridCol w="1271631"/>
                <a:gridCol w="1047227"/>
              </a:tblGrid>
              <a:tr h="555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Screen Size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Screen </a:t>
                      </a:r>
                      <a:r>
                        <a:rPr lang="en-US" sz="1400" dirty="0" smtClean="0">
                          <a:effectLst/>
                        </a:rPr>
                        <a:t>density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dpi)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Resolution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en-US" altLang="zh-CN" sz="1400" dirty="0" err="1" smtClean="0">
                          <a:effectLst/>
                        </a:rPr>
                        <a:t>px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Resolution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dp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Smallest </a:t>
                      </a:r>
                      <a:r>
                        <a:rPr lang="en-US" sz="1400" dirty="0" smtClean="0">
                          <a:effectLst/>
                        </a:rPr>
                        <a:t>Width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dp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Resource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Density)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</a:tr>
              <a:tr h="6761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A8</a:t>
                      </a:r>
                      <a:r>
                        <a:rPr lang="en-US" altLang="zh-CN" sz="1400" dirty="0" smtClean="0">
                          <a:effectLst/>
                        </a:rPr>
                        <a:t>0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r>
                        <a:rPr lang="en-US" sz="1400" dirty="0" smtClean="0">
                          <a:effectLst/>
                        </a:rPr>
                        <a:t>’’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SimSun"/>
                          <a:cs typeface="SimSun"/>
                        </a:rPr>
                        <a:t>111mm*62mm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480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1920*1080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640*360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sw360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xxhdpi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</a:tr>
              <a:tr h="67957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A80-PAD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’’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SimSun"/>
                          <a:cs typeface="SimSun"/>
                        </a:rPr>
                        <a:t>218mm*137mm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1920*1200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1280*800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sw800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hdpi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7957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Nexus7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r>
                        <a:rPr lang="en-US" sz="1400" dirty="0" smtClean="0">
                          <a:effectLst/>
                        </a:rPr>
                        <a:t>’’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SimSun"/>
                          <a:cs typeface="SimSun"/>
                        </a:rPr>
                        <a:t>151mm*94mm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213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1280*800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960*600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sw600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tvdpi</a:t>
                      </a:r>
                      <a:endParaRPr lang="en-US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SimSun"/>
                        <a:cs typeface="SimSun"/>
                      </a:endParaRPr>
                    </a:p>
                  </a:txBody>
                  <a:tcPr marL="67456" marR="67456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953000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</a:rPr>
              <a:t>640dp*360dp / </a:t>
            </a:r>
            <a:r>
              <a:rPr lang="en-US" dirty="0" smtClean="0">
                <a:solidFill>
                  <a:srgbClr val="FF0000"/>
                </a:solidFill>
                <a:ea typeface="SimSun"/>
                <a:cs typeface="SimSun"/>
              </a:rPr>
              <a:t>111mm*62mm = 5.7658 * 5.8065</a:t>
            </a:r>
          </a:p>
          <a:p>
            <a:endParaRPr lang="en-US" dirty="0" smtClean="0">
              <a:solidFill>
                <a:srgbClr val="FF0000"/>
              </a:solidFill>
              <a:ea typeface="SimSun"/>
              <a:cs typeface="SimSun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1280dp*800dp / </a:t>
            </a:r>
            <a:r>
              <a:rPr lang="en-US" dirty="0" smtClean="0">
                <a:solidFill>
                  <a:srgbClr val="FF0000"/>
                </a:solidFill>
                <a:ea typeface="SimSun"/>
                <a:cs typeface="SimSun"/>
              </a:rPr>
              <a:t>218mm*137mm = 5.8716 * 5.8394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  <a:ea typeface="SimSun"/>
              <a:cs typeface="SimSun"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960dp*600dp / </a:t>
            </a:r>
            <a:r>
              <a:rPr lang="en-US" dirty="0" smtClean="0">
                <a:solidFill>
                  <a:srgbClr val="FF0000"/>
                </a:solidFill>
                <a:effectLst/>
                <a:ea typeface="SimSun"/>
                <a:cs typeface="SimSun"/>
              </a:rPr>
              <a:t>151mm*94mm</a:t>
            </a:r>
            <a:r>
              <a:rPr lang="en-US" dirty="0" smtClean="0">
                <a:solidFill>
                  <a:srgbClr val="FF0000"/>
                </a:solidFill>
                <a:ea typeface="SimSun"/>
                <a:cs typeface="SimSun"/>
              </a:rPr>
              <a:t> = 6.3576 * 6.3830</a:t>
            </a:r>
          </a:p>
          <a:p>
            <a:pPr algn="ctr"/>
            <a:endParaRPr lang="en-US" b="1" dirty="0">
              <a:solidFill>
                <a:srgbClr val="FF0000"/>
              </a:solidFill>
              <a:ea typeface="SimSun"/>
              <a:cs typeface="SimSu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676400"/>
            <a:ext cx="259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式：</a:t>
            </a:r>
            <a:r>
              <a:rPr lang="en-US" altLang="zh-CN" dirty="0" err="1"/>
              <a:t>px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 = dpi / 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803</Words>
  <Application>Microsoft Office PowerPoint</Application>
  <PresentationFormat>如螢幕大小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Theme</vt:lpstr>
      <vt:lpstr>Android下图片资源的加载顺序</vt:lpstr>
      <vt:lpstr>图片资源加载顺序</vt:lpstr>
      <vt:lpstr>Density</vt:lpstr>
      <vt:lpstr>Orientation</vt:lpstr>
      <vt:lpstr>SW</vt:lpstr>
      <vt:lpstr>更多例子</vt:lpstr>
      <vt:lpstr>删除冗余图片资源</vt:lpstr>
      <vt:lpstr>删除冗余图片资源命令</vt:lpstr>
      <vt:lpstr>dp属性的设备无关性</vt:lpstr>
      <vt:lpstr>dp属性的设备无关性和nodpi资源</vt:lpstr>
      <vt:lpstr>mipmap文件夹</vt:lpstr>
      <vt:lpstr>RefineDrawable 使用說明 </vt:lpstr>
      <vt:lpstr>RefineDrawable 使用說明 </vt:lpstr>
      <vt:lpstr>RefineDrawable 使用說明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Bai(白琳_華碩杭州)</dc:creator>
  <cp:lastModifiedBy>jz</cp:lastModifiedBy>
  <cp:revision>102</cp:revision>
  <dcterms:created xsi:type="dcterms:W3CDTF">2013-09-03T01:19:05Z</dcterms:created>
  <dcterms:modified xsi:type="dcterms:W3CDTF">2014-01-13T08:36:14Z</dcterms:modified>
</cp:coreProperties>
</file>