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420" r:id="rId5"/>
    <p:sldId id="455" r:id="rId6"/>
    <p:sldId id="631" r:id="rId7"/>
    <p:sldId id="456" r:id="rId8"/>
    <p:sldId id="584" r:id="rId9"/>
    <p:sldId id="602" r:id="rId10"/>
    <p:sldId id="604" r:id="rId11"/>
    <p:sldId id="603" r:id="rId12"/>
    <p:sldId id="428" r:id="rId13"/>
    <p:sldId id="587" r:id="rId14"/>
    <p:sldId id="585" r:id="rId15"/>
    <p:sldId id="586" r:id="rId16"/>
    <p:sldId id="588" r:id="rId17"/>
    <p:sldId id="589" r:id="rId18"/>
    <p:sldId id="590" r:id="rId19"/>
    <p:sldId id="636" r:id="rId20"/>
    <p:sldId id="550" r:id="rId21"/>
    <p:sldId id="552" r:id="rId22"/>
    <p:sldId id="560" r:id="rId23"/>
    <p:sldId id="625" r:id="rId24"/>
    <p:sldId id="562" r:id="rId25"/>
    <p:sldId id="5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orient="horz" pos="2835" userDrawn="1">
          <p15:clr>
            <a:srgbClr val="A4A3A4"/>
          </p15:clr>
        </p15:guide>
        <p15:guide id="3" orient="horz" pos="864">
          <p15:clr>
            <a:srgbClr val="A4A3A4"/>
          </p15:clr>
        </p15:guide>
        <p15:guide id="4" pos="5472">
          <p15:clr>
            <a:srgbClr val="A4A3A4"/>
          </p15:clr>
        </p15:guide>
        <p15:guide id="5" pos="2937">
          <p15:clr>
            <a:srgbClr val="A4A3A4"/>
          </p15:clr>
        </p15:guide>
        <p15:guide id="6" pos="288">
          <p15:clr>
            <a:srgbClr val="A4A3A4"/>
          </p15:clr>
        </p15:guide>
        <p15:guide id="7" pos="2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ABFDC"/>
    <a:srgbClr val="5291DD"/>
    <a:srgbClr val="0237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127" autoAdjust="0"/>
    <p:restoredTop sz="68916" autoAdjust="0"/>
  </p:normalViewPr>
  <p:slideViewPr>
    <p:cSldViewPr showGuides="1">
      <p:cViewPr varScale="1">
        <p:scale>
          <a:sx n="59" d="100"/>
          <a:sy n="59" d="100"/>
        </p:scale>
        <p:origin x="1440" y="44"/>
      </p:cViewPr>
      <p:guideLst>
        <p:guide orient="horz" pos="214"/>
        <p:guide orient="horz" pos="2835"/>
        <p:guide orient="horz" pos="864"/>
        <p:guide pos="5472"/>
        <p:guide pos="2937"/>
        <p:guide pos="288"/>
        <p:guide pos="282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000"/>
    </p:cViewPr>
  </p:sorterViewPr>
  <p:notesViewPr>
    <p:cSldViewPr snapToGrid="0" snapToObjects="1" showGuides="1">
      <p:cViewPr varScale="1">
        <p:scale>
          <a:sx n="66" d="100"/>
          <a:sy n="66" d="100"/>
        </p:scale>
        <p:origin x="333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B60FF-ACF0-5A4A-9C79-4881E6B16567}" type="datetimeFigureOut">
              <a:rPr lang="en-US" smtClean="0">
                <a:latin typeface="Arial" charset="0"/>
              </a:rPr>
              <a:pPr/>
              <a:t>7/18/2019</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0C4595FF-6E7F-4C41-B8DF-4AE76FC1F075}"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a:t>
            </a:fld>
            <a:endParaRPr lang="en-US" dirty="0"/>
          </a:p>
        </p:txBody>
      </p:sp>
    </p:spTree>
    <p:extLst>
      <p:ext uri="{BB962C8B-B14F-4D97-AF65-F5344CB8AC3E}">
        <p14:creationId xmlns:p14="http://schemas.microsoft.com/office/powerpoint/2010/main" val="92328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20</a:t>
            </a:fld>
            <a:endParaRPr lang="en-US" dirty="0"/>
          </a:p>
        </p:txBody>
      </p:sp>
    </p:spTree>
    <p:extLst>
      <p:ext uri="{BB962C8B-B14F-4D97-AF65-F5344CB8AC3E}">
        <p14:creationId xmlns:p14="http://schemas.microsoft.com/office/powerpoint/2010/main" val="195661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6330BE-D91A-D240-B266-E5D5F99B4CCE}" type="slidenum">
              <a:rPr lang="en-US" smtClean="0"/>
              <a:pPr/>
              <a:t>21</a:t>
            </a:fld>
            <a:endParaRPr lang="en-US" dirty="0"/>
          </a:p>
        </p:txBody>
      </p:sp>
    </p:spTree>
    <p:extLst>
      <p:ext uri="{BB962C8B-B14F-4D97-AF65-F5344CB8AC3E}">
        <p14:creationId xmlns:p14="http://schemas.microsoft.com/office/powerpoint/2010/main" val="235158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6</a:t>
            </a:fld>
            <a:endParaRPr lang="en-US" dirty="0"/>
          </a:p>
        </p:txBody>
      </p:sp>
    </p:spTree>
    <p:extLst>
      <p:ext uri="{BB962C8B-B14F-4D97-AF65-F5344CB8AC3E}">
        <p14:creationId xmlns:p14="http://schemas.microsoft.com/office/powerpoint/2010/main" val="19930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6330BE-D91A-D240-B266-E5D5F99B4CCE}" type="slidenum">
              <a:rPr lang="en-US" smtClean="0"/>
              <a:pPr/>
              <a:t>9</a:t>
            </a:fld>
            <a:endParaRPr lang="en-US" dirty="0"/>
          </a:p>
        </p:txBody>
      </p:sp>
    </p:spTree>
    <p:extLst>
      <p:ext uri="{BB962C8B-B14F-4D97-AF65-F5344CB8AC3E}">
        <p14:creationId xmlns:p14="http://schemas.microsoft.com/office/powerpoint/2010/main" val="409247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10</a:t>
            </a:fld>
            <a:endParaRPr lang="en-US" dirty="0"/>
          </a:p>
        </p:txBody>
      </p:sp>
    </p:spTree>
    <p:extLst>
      <p:ext uri="{BB962C8B-B14F-4D97-AF65-F5344CB8AC3E}">
        <p14:creationId xmlns:p14="http://schemas.microsoft.com/office/powerpoint/2010/main" val="213971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11</a:t>
            </a:fld>
            <a:endParaRPr lang="en-US" dirty="0"/>
          </a:p>
        </p:txBody>
      </p:sp>
    </p:spTree>
    <p:extLst>
      <p:ext uri="{BB962C8B-B14F-4D97-AF65-F5344CB8AC3E}">
        <p14:creationId xmlns:p14="http://schemas.microsoft.com/office/powerpoint/2010/main" val="259039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838" y="808038"/>
            <a:ext cx="7185026" cy="4041775"/>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A6330BE-D91A-D240-B266-E5D5F99B4CCE}" type="slidenum">
              <a:rPr lang="en-US" smtClean="0"/>
              <a:pPr/>
              <a:t>13</a:t>
            </a:fld>
            <a:endParaRPr lang="en-US" dirty="0"/>
          </a:p>
        </p:txBody>
      </p:sp>
    </p:spTree>
    <p:extLst>
      <p:ext uri="{BB962C8B-B14F-4D97-AF65-F5344CB8AC3E}">
        <p14:creationId xmlns:p14="http://schemas.microsoft.com/office/powerpoint/2010/main" val="198027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838" y="808038"/>
            <a:ext cx="7185026" cy="4041775"/>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A6330BE-D91A-D240-B266-E5D5F99B4CCE}" type="slidenum">
              <a:rPr lang="en-US" smtClean="0"/>
              <a:pPr/>
              <a:t>16</a:t>
            </a:fld>
            <a:endParaRPr lang="en-US" dirty="0"/>
          </a:p>
        </p:txBody>
      </p:sp>
    </p:spTree>
    <p:extLst>
      <p:ext uri="{BB962C8B-B14F-4D97-AF65-F5344CB8AC3E}">
        <p14:creationId xmlns:p14="http://schemas.microsoft.com/office/powerpoint/2010/main" val="341975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18</a:t>
            </a:fld>
            <a:endParaRPr lang="en-US" dirty="0"/>
          </a:p>
        </p:txBody>
      </p:sp>
    </p:spTree>
    <p:extLst>
      <p:ext uri="{BB962C8B-B14F-4D97-AF65-F5344CB8AC3E}">
        <p14:creationId xmlns:p14="http://schemas.microsoft.com/office/powerpoint/2010/main" val="1680925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19</a:t>
            </a:fld>
            <a:endParaRPr lang="en-US" dirty="0"/>
          </a:p>
        </p:txBody>
      </p:sp>
    </p:spTree>
    <p:extLst>
      <p:ext uri="{BB962C8B-B14F-4D97-AF65-F5344CB8AC3E}">
        <p14:creationId xmlns:p14="http://schemas.microsoft.com/office/powerpoint/2010/main" val="2836820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8" name="Picture 27"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
        <p:nvSpPr>
          <p:cNvPr id="27" name="Picture Placeholder 3"/>
          <p:cNvSpPr>
            <a:spLocks noGrp="1"/>
          </p:cNvSpPr>
          <p:nvPr>
            <p:ph type="pic" sz="quarter" idx="10" hasCustomPrompt="1"/>
          </p:nvPr>
        </p:nvSpPr>
        <p:spPr>
          <a:xfrm>
            <a:off x="525624" y="316156"/>
            <a:ext cx="8157600" cy="2635200"/>
          </a:xfrm>
          <a:solidFill>
            <a:srgbClr val="CCCCCC"/>
          </a:solidFill>
        </p:spPr>
        <p:txBody>
          <a:bodyPr tIns="1116000" anchor="t"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smtClean="0"/>
              <a:t>This space is reserved for cropped images only sourced from Novartis Brand Lab at https://</a:t>
            </a:r>
            <a:r>
              <a:rPr lang="en-US" dirty="0" err="1" smtClean="0"/>
              <a:t>www.novartisbrandlab.com</a:t>
            </a:r>
            <a:r>
              <a:rPr lang="en-US" dirty="0" smtClean="0"/>
              <a:t>/resources/assets/5982</a:t>
            </a:r>
            <a:br>
              <a:rPr lang="en-US" dirty="0" smtClean="0"/>
            </a:br>
            <a:r>
              <a:rPr lang="en-US" dirty="0" smtClean="0"/>
              <a:t>Once you have chosen your image, select the asset for download from the drop-down menu.                                                            For this template, you would download the image cropped to fit the </a:t>
            </a:r>
            <a:r>
              <a:rPr lang="en-US" dirty="0" smtClean="0">
                <a:solidFill>
                  <a:srgbClr val="000000"/>
                </a:solidFill>
                <a:effectLst/>
                <a:latin typeface="Arial" charset="0"/>
              </a:rPr>
              <a:t>PPT Presentation Wide Screen 16:9 template</a:t>
            </a:r>
            <a:r>
              <a:rPr lang="en-US" dirty="0" smtClean="0"/>
              <a:t>.</a:t>
            </a:r>
            <a:br>
              <a:rPr lang="en-US" dirty="0" smtClean="0"/>
            </a:br>
            <a:r>
              <a:rPr lang="en-US" dirty="0" smtClean="0"/>
              <a:t>Illustrations, graphics or icons are not allowed. Photography must follow our </a:t>
            </a:r>
            <a:r>
              <a:rPr lang="en-US" dirty="0" err="1" smtClean="0"/>
              <a:t>monocolor</a:t>
            </a:r>
            <a:r>
              <a:rPr lang="en-US" dirty="0" smtClean="0"/>
              <a:t> rule.                                                                 That means for this template in Novartis Blue </a:t>
            </a:r>
            <a:r>
              <a:rPr lang="en-US" dirty="0" err="1" smtClean="0"/>
              <a:t>monocolor</a:t>
            </a:r>
            <a:r>
              <a:rPr lang="en-US" dirty="0" smtClean="0"/>
              <a:t> theme, choose an image with a pop of Novartis Blue color.</a:t>
            </a:r>
          </a:p>
        </p:txBody>
      </p:sp>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smtClean="0">
                <a:solidFill>
                  <a:srgbClr val="FFFFFF"/>
                </a:solidFill>
              </a:rPr>
              <a:t>Business or </a:t>
            </a:r>
            <a:r>
              <a:rPr lang="en-US" dirty="0" smtClean="0"/>
              <a:t>Organizational</a:t>
            </a:r>
            <a:r>
              <a:rPr lang="en-US" dirty="0" smtClean="0">
                <a:solidFill>
                  <a:srgbClr val="FFFFFF"/>
                </a:solidFill>
              </a:rPr>
              <a:t> Unit</a:t>
            </a:r>
            <a:br>
              <a:rPr lang="en-US" dirty="0" smtClean="0">
                <a:solidFill>
                  <a:srgbClr val="FFFFFF"/>
                </a:solidFill>
              </a:rPr>
            </a:br>
            <a:r>
              <a:rPr lang="en-US" b="0" dirty="0" smtClean="0">
                <a:solidFill>
                  <a:srgbClr val="FFFFFF"/>
                </a:solidFill>
              </a:rPr>
              <a:t>Franchise or Department</a:t>
            </a:r>
          </a:p>
        </p:txBody>
      </p:sp>
    </p:spTree>
    <p:extLst>
      <p:ext uri="{BB962C8B-B14F-4D97-AF65-F5344CB8AC3E}">
        <p14:creationId xmlns:p14="http://schemas.microsoft.com/office/powerpoint/2010/main" val="18087114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3 Pictures">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2" name="Footer Placeholder 1"/>
          <p:cNvSpPr>
            <a:spLocks noGrp="1"/>
          </p:cNvSpPr>
          <p:nvPr>
            <p:ph type="ftr" sz="quarter" idx="20"/>
          </p:nvPr>
        </p:nvSpPr>
        <p:spPr/>
        <p:txBody>
          <a:bodyPr/>
          <a:lstStyle/>
          <a:p>
            <a:endParaRPr lang="en-US" dirty="0"/>
          </a:p>
        </p:txBody>
      </p:sp>
      <p:sp>
        <p:nvSpPr>
          <p:cNvPr id="3" name="Slide Number Placeholder 2"/>
          <p:cNvSpPr>
            <a:spLocks noGrp="1"/>
          </p:cNvSpPr>
          <p:nvPr>
            <p:ph type="sldNum" sz="quarter" idx="21"/>
          </p:nvPr>
        </p:nvSpPr>
        <p:spPr/>
        <p:txBody>
          <a:bodyPr/>
          <a:lstStyle/>
          <a:p>
            <a:fld id="{47547CF9-5B10-D24F-A8D7-45A9778164F7}" type="slidenum">
              <a:rPr lang="uk-UA" smtClean="0"/>
              <a:pPr/>
              <a:t>‹#›</a:t>
            </a:fld>
            <a:endParaRPr lang="uk-UA" dirty="0"/>
          </a:p>
        </p:txBody>
      </p:sp>
      <p:sp>
        <p:nvSpPr>
          <p:cNvPr id="19" name="Content Placeholder 2"/>
          <p:cNvSpPr>
            <a:spLocks noGrp="1"/>
          </p:cNvSpPr>
          <p:nvPr>
            <p:ph sz="half" idx="22"/>
          </p:nvPr>
        </p:nvSpPr>
        <p:spPr>
          <a:xfrm>
            <a:off x="45720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20" name="Content Placeholder 2"/>
          <p:cNvSpPr>
            <a:spLocks noGrp="1"/>
          </p:cNvSpPr>
          <p:nvPr>
            <p:ph sz="half" idx="23"/>
          </p:nvPr>
        </p:nvSpPr>
        <p:spPr>
          <a:xfrm>
            <a:off x="326898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21" name="Content Placeholder 2"/>
          <p:cNvSpPr>
            <a:spLocks noGrp="1"/>
          </p:cNvSpPr>
          <p:nvPr>
            <p:ph sz="half" idx="24"/>
          </p:nvPr>
        </p:nvSpPr>
        <p:spPr>
          <a:xfrm>
            <a:off x="608076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3"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smtClean="0"/>
              <a:t>Optional picture title</a:t>
            </a:r>
          </a:p>
        </p:txBody>
      </p:sp>
      <p:sp>
        <p:nvSpPr>
          <p:cNvPr id="22" name="Text Placeholder 7"/>
          <p:cNvSpPr>
            <a:spLocks noGrp="1"/>
          </p:cNvSpPr>
          <p:nvPr>
            <p:ph type="body" sz="quarter" idx="18"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
        <p:nvSpPr>
          <p:cNvPr id="23" name="Text Placeholder 7"/>
          <p:cNvSpPr>
            <a:spLocks noGrp="1"/>
          </p:cNvSpPr>
          <p:nvPr>
            <p:ph type="body" sz="quarter" idx="25" hasCustomPrompt="1"/>
          </p:nvPr>
        </p:nvSpPr>
        <p:spPr>
          <a:xfrm>
            <a:off x="326898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
        <p:nvSpPr>
          <p:cNvPr id="24" name="Text Placeholder 7"/>
          <p:cNvSpPr>
            <a:spLocks noGrp="1"/>
          </p:cNvSpPr>
          <p:nvPr>
            <p:ph type="body" sz="quarter" idx="26" hasCustomPrompt="1"/>
          </p:nvPr>
        </p:nvSpPr>
        <p:spPr>
          <a:xfrm>
            <a:off x="608076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Tree>
    <p:extLst>
      <p:ext uri="{BB962C8B-B14F-4D97-AF65-F5344CB8AC3E}">
        <p14:creationId xmlns:p14="http://schemas.microsoft.com/office/powerpoint/2010/main" val="11934072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Big Statem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663440" y="1371600"/>
            <a:ext cx="402336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smtClean="0"/>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21"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
        <p:nvSpPr>
          <p:cNvPr id="6" name="Title 5"/>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186260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Big Statement - Alternat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246120" y="1371600"/>
            <a:ext cx="544068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smtClean="0"/>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260604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21"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
        <p:nvSpPr>
          <p:cNvPr id="6" name="Title 5"/>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975140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Quot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pic>
        <p:nvPicPr>
          <p:cNvPr id="10" name="Picture 9"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grpSp>
        <p:nvGrpSpPr>
          <p:cNvPr id="9" name="Group 8"/>
          <p:cNvGrpSpPr/>
          <p:nvPr userDrawn="1"/>
        </p:nvGrpSpPr>
        <p:grpSpPr>
          <a:xfrm>
            <a:off x="1050626" y="-137160"/>
            <a:ext cx="7636174" cy="5422392"/>
            <a:chOff x="1050626" y="-137160"/>
            <a:chExt cx="7636174" cy="5422392"/>
          </a:xfrm>
        </p:grpSpPr>
        <p:cxnSp>
          <p:nvCxnSpPr>
            <p:cNvPr id="11" name="Straight Connector 10"/>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2" hasCustomPrompt="1"/>
          </p:nvPr>
        </p:nvSpPr>
        <p:spPr>
          <a:xfrm>
            <a:off x="1600200" y="1005839"/>
            <a:ext cx="7086600" cy="3104949"/>
          </a:xfrm>
        </p:spPr>
        <p:txBody>
          <a:bodyPr anchor="ctr" anchorCtr="0"/>
          <a:lstStyle>
            <a:lvl1pPr marL="0" indent="0">
              <a:lnSpc>
                <a:spcPct val="90000"/>
              </a:lnSpc>
              <a:spcBef>
                <a:spcPts val="0"/>
              </a:spcBef>
              <a:buNone/>
              <a:defRPr sz="4800" b="0" i="0" spc="0" baseline="0">
                <a:solidFill>
                  <a:schemeClr val="accent2"/>
                </a:solidFill>
                <a:latin typeface="+mn-lt"/>
                <a:ea typeface="Arial" charset="0"/>
                <a:cs typeface="Arial" charset="0"/>
              </a:defRPr>
            </a:lvl1pPr>
            <a:lvl2pPr marL="230188" indent="-230188">
              <a:spcBef>
                <a:spcPts val="600"/>
              </a:spcBef>
              <a:defRPr b="0" i="0" baseline="0">
                <a:latin typeface="+mn-lt"/>
                <a:ea typeface="Arial" charset="0"/>
                <a:cs typeface="Arial" charset="0"/>
              </a:defRPr>
            </a:lvl2pPr>
            <a:lvl3pPr marL="230188" indent="0">
              <a:spcBef>
                <a:spcPts val="600"/>
              </a:spcBef>
              <a:buNone/>
              <a:defRPr/>
            </a:lvl3pPr>
            <a:lvl4pPr marL="685800" indent="-230188">
              <a:spcBef>
                <a:spcPts val="600"/>
              </a:spcBef>
              <a:defRPr/>
            </a:lvl4pPr>
            <a:lvl5pPr marL="917575" indent="-231775">
              <a:spcBef>
                <a:spcPts val="600"/>
              </a:spcBef>
              <a:defRPr/>
            </a:lvl5pPr>
          </a:lstStyle>
          <a:p>
            <a:pPr lvl="0"/>
            <a:r>
              <a:rPr lang="en-US" dirty="0" smtClean="0"/>
              <a:t>“Quote goes here.”</a:t>
            </a:r>
          </a:p>
          <a:p>
            <a:pPr lvl="1"/>
            <a:r>
              <a:rPr lang="en-US" dirty="0" smtClean="0"/>
              <a:t>Attribution, if needed</a:t>
            </a:r>
          </a:p>
        </p:txBody>
      </p:sp>
    </p:spTree>
    <p:extLst>
      <p:ext uri="{BB962C8B-B14F-4D97-AF65-F5344CB8AC3E}">
        <p14:creationId xmlns:p14="http://schemas.microsoft.com/office/powerpoint/2010/main" val="26977155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grpSp>
        <p:nvGrpSpPr>
          <p:cNvPr id="41" name="Group 40"/>
          <p:cNvGrpSpPr/>
          <p:nvPr userDrawn="1"/>
        </p:nvGrpSpPr>
        <p:grpSpPr>
          <a:xfrm>
            <a:off x="-137160" y="-137160"/>
            <a:ext cx="9418320" cy="5422392"/>
            <a:chOff x="-137160" y="-137160"/>
            <a:chExt cx="9418320" cy="5422392"/>
          </a:xfrm>
        </p:grpSpPr>
        <p:cxnSp>
          <p:nvCxnSpPr>
            <p:cNvPr id="42" name="Straight Connector 41"/>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54" name="Picture 53"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
        <p:nvSpPr>
          <p:cNvPr id="55" name="Title 1"/>
          <p:cNvSpPr>
            <a:spLocks noGrp="1"/>
          </p:cNvSpPr>
          <p:nvPr>
            <p:ph type="ctrTitle"/>
          </p:nvPr>
        </p:nvSpPr>
        <p:spPr bwMode="auto">
          <a:xfrm>
            <a:off x="1600200" y="3108960"/>
            <a:ext cx="7086600" cy="914400"/>
          </a:xfrm>
        </p:spPr>
        <p:txBody>
          <a:bodyPr anchor="b" anchorCtr="0">
            <a:noAutofit/>
          </a:bodyPr>
          <a:lstStyle>
            <a:lvl1pPr>
              <a:defRPr sz="3200">
                <a:solidFill>
                  <a:schemeClr val="tx1"/>
                </a:solidFill>
              </a:defRPr>
            </a:lvl1pPr>
          </a:lstStyle>
          <a:p>
            <a:r>
              <a:rPr lang="en-US" smtClean="0"/>
              <a:t>Click to edit Master title style</a:t>
            </a:r>
            <a:endParaRPr lang="en-US" dirty="0"/>
          </a:p>
        </p:txBody>
      </p:sp>
      <p:sp>
        <p:nvSpPr>
          <p:cNvPr id="56" name="Subtitle 2"/>
          <p:cNvSpPr>
            <a:spLocks noGrp="1"/>
          </p:cNvSpPr>
          <p:nvPr>
            <p:ph type="subTitle" idx="1" hasCustomPrompt="1"/>
          </p:nvPr>
        </p:nvSpPr>
        <p:spPr bwMode="auto">
          <a:xfrm>
            <a:off x="1600200" y="4114800"/>
            <a:ext cx="5029200" cy="731520"/>
          </a:xfrm>
        </p:spPr>
        <p:txBody>
          <a:bodyPr>
            <a:noAutofit/>
          </a:bodyPr>
          <a:lstStyle>
            <a:lvl1pPr marL="0" indent="0" algn="l">
              <a:lnSpc>
                <a:spcPct val="100000"/>
              </a:lnSpc>
              <a:spcBef>
                <a:spcPts val="0"/>
              </a:spcBef>
              <a:buNone/>
              <a:defRPr sz="1400" b="1" i="0" spc="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r>
              <a:rPr lang="en-US" dirty="0" err="1" smtClean="0"/>
              <a:t>su</a:t>
            </a:r>
            <a:r>
              <a:rPr lang="en-US" dirty="0" smtClean="0"/>
              <a:t>   </a:t>
            </a:r>
            <a:r>
              <a:rPr lang="en-US" dirty="0" err="1" smtClean="0"/>
              <a:t>btitle</a:t>
            </a:r>
            <a:r>
              <a:rPr lang="en-US" dirty="0" smtClean="0"/>
              <a:t> style</a:t>
            </a:r>
            <a:endParaRPr lang="en-US" dirty="0"/>
          </a:p>
        </p:txBody>
      </p:sp>
      <p:sp>
        <p:nvSpPr>
          <p:cNvPr id="16"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smtClean="0"/>
              <a:t>This space is reserved for cropped images only sourced from Novartis Brand Lab at https://</a:t>
            </a:r>
            <a:r>
              <a:rPr lang="en-US" dirty="0" err="1" smtClean="0"/>
              <a:t>www.novartisbrandlab.com</a:t>
            </a:r>
            <a:r>
              <a:rPr lang="en-US" dirty="0" smtClean="0"/>
              <a:t>/resources/assets/5982</a:t>
            </a:r>
            <a:br>
              <a:rPr lang="en-US" dirty="0" smtClean="0"/>
            </a:br>
            <a:r>
              <a:rPr lang="en-US" dirty="0" smtClean="0"/>
              <a:t>Once you have chosen your image, select the asset for download from the drop-down menu.                                                            For this template, you would download the image cropped to fit the </a:t>
            </a:r>
            <a:r>
              <a:rPr lang="en-US" dirty="0" smtClean="0">
                <a:solidFill>
                  <a:srgbClr val="000000"/>
                </a:solidFill>
                <a:effectLst/>
                <a:latin typeface="Arial" charset="0"/>
              </a:rPr>
              <a:t>PPT Presentation Wide Screen 16:9 template</a:t>
            </a:r>
            <a:r>
              <a:rPr lang="en-US" dirty="0" smtClean="0"/>
              <a:t>.</a:t>
            </a:r>
            <a:br>
              <a:rPr lang="en-US" dirty="0" smtClean="0"/>
            </a:br>
            <a:r>
              <a:rPr lang="en-US" dirty="0" smtClean="0"/>
              <a:t>Illustrations, graphics or icons are not allowed. Photography must follow our </a:t>
            </a:r>
            <a:r>
              <a:rPr lang="en-US" dirty="0" err="1" smtClean="0"/>
              <a:t>monocolor</a:t>
            </a:r>
            <a:r>
              <a:rPr lang="en-US" dirty="0" smtClean="0"/>
              <a:t> rule.                                                                 That means for this template in Novartis Blue </a:t>
            </a:r>
            <a:r>
              <a:rPr lang="en-US" dirty="0" err="1" smtClean="0"/>
              <a:t>monocolor</a:t>
            </a:r>
            <a:r>
              <a:rPr lang="en-US" dirty="0" smtClean="0"/>
              <a:t> theme, choose an image with a pop of Novartis Blue color.</a:t>
            </a:r>
          </a:p>
        </p:txBody>
      </p:sp>
    </p:spTree>
    <p:extLst>
      <p:ext uri="{BB962C8B-B14F-4D97-AF65-F5344CB8AC3E}">
        <p14:creationId xmlns:p14="http://schemas.microsoft.com/office/powerpoint/2010/main" val="24802151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Pictur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grpSp>
        <p:nvGrpSpPr>
          <p:cNvPr id="14" name="Group 13"/>
          <p:cNvGrpSpPr/>
          <p:nvPr userDrawn="1"/>
        </p:nvGrpSpPr>
        <p:grpSpPr>
          <a:xfrm>
            <a:off x="1050626" y="-137160"/>
            <a:ext cx="7636174" cy="5422392"/>
            <a:chOff x="1050626" y="-137160"/>
            <a:chExt cx="7636174" cy="5422392"/>
          </a:xfrm>
        </p:grpSpPr>
        <p:cxnSp>
          <p:nvCxnSpPr>
            <p:cNvPr id="15" name="Straight Connector 14"/>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bwMode="auto">
          <a:xfrm>
            <a:off x="1600200" y="1463040"/>
            <a:ext cx="7086600" cy="2102185"/>
          </a:xfrm>
        </p:spPr>
        <p:txBody>
          <a:bodyPr anchor="b" anchorCtr="0">
            <a:noAutofit/>
          </a:bodyPr>
          <a:lstStyle>
            <a:lvl1pPr>
              <a:defRPr sz="3200" baseline="0"/>
            </a:lvl1pPr>
          </a:lstStyle>
          <a:p>
            <a:r>
              <a:rPr lang="en-US" smtClean="0"/>
              <a:t>Click to edit Master title style</a:t>
            </a:r>
            <a:endParaRPr lang="en-US" dirty="0"/>
          </a:p>
        </p:txBody>
      </p:sp>
      <p:sp>
        <p:nvSpPr>
          <p:cNvPr id="19"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37" name="Picture 36"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Tree>
    <p:extLst>
      <p:ext uri="{BB962C8B-B14F-4D97-AF65-F5344CB8AC3E}">
        <p14:creationId xmlns:p14="http://schemas.microsoft.com/office/powerpoint/2010/main" val="611576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21242546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85200980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smtClean="0">
                <a:latin typeface="+mj-lt"/>
                <a:ea typeface="Arial Black" charset="0"/>
                <a:cs typeface="Arial Black" charset="0"/>
              </a:rPr>
              <a:t>Thank</a:t>
            </a:r>
            <a:r>
              <a:rPr lang="en-US" sz="3200" b="1" i="0" spc="-100" baseline="0" dirty="0" smtClean="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52" name="Picture 51"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
        <p:nvSpPr>
          <p:cNvPr id="15"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smtClean="0"/>
              <a:t>This space is reserved for cropped images only sourced from Novartis Brand Lab at https://</a:t>
            </a:r>
            <a:r>
              <a:rPr lang="en-US" dirty="0" err="1" smtClean="0"/>
              <a:t>www.novartisbrandlab.com</a:t>
            </a:r>
            <a:r>
              <a:rPr lang="en-US" dirty="0" smtClean="0"/>
              <a:t>/resources/assets/5982</a:t>
            </a:r>
            <a:br>
              <a:rPr lang="en-US" dirty="0" smtClean="0"/>
            </a:br>
            <a:r>
              <a:rPr lang="en-US" dirty="0" smtClean="0"/>
              <a:t>Once you have chosen your image, select the asset for download from the drop-down menu.                                                            For this template, you would download the image cropped to fit the </a:t>
            </a:r>
            <a:r>
              <a:rPr lang="en-US" dirty="0" smtClean="0">
                <a:solidFill>
                  <a:srgbClr val="000000"/>
                </a:solidFill>
                <a:effectLst/>
                <a:latin typeface="Arial" charset="0"/>
              </a:rPr>
              <a:t>PPT Presentation Wide Screen 16:9 template</a:t>
            </a:r>
            <a:r>
              <a:rPr lang="en-US" dirty="0" smtClean="0"/>
              <a:t>.</a:t>
            </a:r>
            <a:br>
              <a:rPr lang="en-US" dirty="0" smtClean="0"/>
            </a:br>
            <a:r>
              <a:rPr lang="en-US" dirty="0" smtClean="0"/>
              <a:t>Illustrations, graphics or icons are not allowed. Photography must follow our </a:t>
            </a:r>
            <a:r>
              <a:rPr lang="en-US" dirty="0" err="1" smtClean="0"/>
              <a:t>monocolor</a:t>
            </a:r>
            <a:r>
              <a:rPr lang="en-US" dirty="0" smtClean="0"/>
              <a:t> rule.                                                                 That means for this template in Novartis Blue </a:t>
            </a:r>
            <a:r>
              <a:rPr lang="en-US" dirty="0" err="1" smtClean="0"/>
              <a:t>monocolor</a:t>
            </a:r>
            <a:r>
              <a:rPr lang="en-US" dirty="0" smtClean="0"/>
              <a:t> theme, choose an image with a pop of Novartis Blue color.</a:t>
            </a:r>
          </a:p>
        </p:txBody>
      </p:sp>
    </p:spTree>
    <p:extLst>
      <p:ext uri="{BB962C8B-B14F-4D97-AF65-F5344CB8AC3E}">
        <p14:creationId xmlns:p14="http://schemas.microsoft.com/office/powerpoint/2010/main" val="31282186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 No Pictur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grpSp>
        <p:nvGrpSpPr>
          <p:cNvPr id="13" name="Group 12"/>
          <p:cNvGrpSpPr/>
          <p:nvPr userDrawn="1"/>
        </p:nvGrpSpPr>
        <p:grpSpPr>
          <a:xfrm>
            <a:off x="1050626" y="-137160"/>
            <a:ext cx="7636174" cy="5422392"/>
            <a:chOff x="1050626" y="-137160"/>
            <a:chExt cx="7636174" cy="5422392"/>
          </a:xfrm>
        </p:grpSpPr>
        <p:cxnSp>
          <p:nvCxnSpPr>
            <p:cNvPr id="14" name="Straight Connector 13"/>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userDrawn="1"/>
        </p:nvSpPr>
        <p:spPr>
          <a:xfrm>
            <a:off x="1600200" y="1463040"/>
            <a:ext cx="7086600" cy="210312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smtClean="0">
                <a:latin typeface="+mj-lt"/>
                <a:ea typeface="Arial Black" charset="0"/>
                <a:cs typeface="Arial Black" charset="0"/>
              </a:rPr>
              <a:t>Thank</a:t>
            </a:r>
            <a:r>
              <a:rPr lang="en-US" sz="3200" b="1" i="0" spc="-100" baseline="0" dirty="0" smtClean="0">
                <a:latin typeface="+mj-lt"/>
                <a:ea typeface="Arial Black" charset="0"/>
                <a:cs typeface="Arial Black" charset="0"/>
              </a:rPr>
              <a:t> you</a:t>
            </a:r>
            <a:endParaRPr lang="en-US" sz="3200" b="1" i="0" spc="-100" dirty="0">
              <a:latin typeface="+mj-lt"/>
              <a:ea typeface="Arial Black" charset="0"/>
              <a:cs typeface="Arial Black" charset="0"/>
            </a:endParaRPr>
          </a:p>
        </p:txBody>
      </p:sp>
      <p:pic>
        <p:nvPicPr>
          <p:cNvPr id="32" name="Picture 31"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Tree>
    <p:extLst>
      <p:ext uri="{BB962C8B-B14F-4D97-AF65-F5344CB8AC3E}">
        <p14:creationId xmlns:p14="http://schemas.microsoft.com/office/powerpoint/2010/main" val="3981663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Pictu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803" cy="5143500"/>
          </a:xfrm>
          <a:prstGeom prst="rect">
            <a:avLst/>
          </a:prstGeom>
        </p:spPr>
      </p:pic>
      <p:grpSp>
        <p:nvGrpSpPr>
          <p:cNvPr id="24" name="Group 23"/>
          <p:cNvGrpSpPr/>
          <p:nvPr userDrawn="1"/>
        </p:nvGrpSpPr>
        <p:grpSpPr>
          <a:xfrm>
            <a:off x="-137160" y="-137160"/>
            <a:ext cx="9418320" cy="5422392"/>
            <a:chOff x="-137160" y="-137160"/>
            <a:chExt cx="9418320" cy="5422392"/>
          </a:xfrm>
        </p:grpSpPr>
        <p:cxnSp>
          <p:nvCxnSpPr>
            <p:cNvPr id="28" name="Straight Connector 2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1463040"/>
            <a:ext cx="7086600" cy="2102185"/>
          </a:xfrm>
        </p:spPr>
        <p:txBody>
          <a:bodyPr anchor="b" anchorCtr="0">
            <a:noAutofit/>
          </a:bodyPr>
          <a:lstStyle>
            <a:lvl1pPr>
              <a:defRPr sz="3200" b="0"/>
            </a:lvl1pPr>
          </a:lstStyle>
          <a:p>
            <a:r>
              <a:rPr lang="en-US" smtClean="0"/>
              <a:t>Click to edit Master title style</a:t>
            </a:r>
            <a:endParaRPr lang="en-US" dirty="0"/>
          </a:p>
        </p:txBody>
      </p:sp>
      <p:sp>
        <p:nvSpPr>
          <p:cNvPr id="3"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1" name="Picture 20" title="Novarti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
        <p:nvSpPr>
          <p:cNvPr id="18"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smtClean="0">
                <a:solidFill>
                  <a:srgbClr val="FFFFFF"/>
                </a:solidFill>
              </a:rPr>
              <a:t>Business or </a:t>
            </a:r>
            <a:r>
              <a:rPr lang="en-US" dirty="0" smtClean="0"/>
              <a:t>Organizational</a:t>
            </a:r>
            <a:r>
              <a:rPr lang="en-US" dirty="0" smtClean="0">
                <a:solidFill>
                  <a:srgbClr val="FFFFFF"/>
                </a:solidFill>
              </a:rPr>
              <a:t> Unit</a:t>
            </a:r>
            <a:br>
              <a:rPr lang="en-US" dirty="0" smtClean="0">
                <a:solidFill>
                  <a:srgbClr val="FFFFFF"/>
                </a:solidFill>
              </a:rPr>
            </a:br>
            <a:r>
              <a:rPr lang="en-US" b="0" dirty="0" smtClean="0">
                <a:solidFill>
                  <a:srgbClr val="FFFFFF"/>
                </a:solidFill>
              </a:rPr>
              <a:t>Franchise or Department</a:t>
            </a:r>
          </a:p>
        </p:txBody>
      </p:sp>
    </p:spTree>
    <p:extLst>
      <p:ext uri="{BB962C8B-B14F-4D97-AF65-F5344CB8AC3E}">
        <p14:creationId xmlns:p14="http://schemas.microsoft.com/office/powerpoint/2010/main" val="24489850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1313" indent="-341313">
              <a:buSzPct val="100000"/>
              <a:buFont typeface="+mj-lt"/>
              <a:buAutoNum type="arabicPeriod"/>
              <a:tabLst>
                <a:tab pos="3998913" algn="r"/>
                <a:tab pos="8229600" algn="r"/>
              </a:tabLst>
              <a:defRPr baseline="0"/>
            </a:lvl1pPr>
            <a:lvl2pPr marL="574675" indent="-233363">
              <a:defRPr baseline="0"/>
            </a:lvl2pPr>
            <a:lvl3pPr marL="801688" indent="-227013">
              <a:defRPr baseline="0"/>
            </a:lvl3pPr>
            <a:lvl4pPr marL="1028700" indent="-227013">
              <a:defRPr baseline="0"/>
            </a:lvl4pPr>
            <a:lvl5pPr marL="1257300" indent="-228600">
              <a:defRPr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0630759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600" indent="-228600">
              <a:buSzPct val="100000"/>
              <a:buFont typeface="Wingdings" charset="2"/>
              <a:buChar char="§"/>
              <a:defRPr spc="0" baseline="0"/>
            </a:lvl1pPr>
            <a:lvl2pPr>
              <a:defRPr spc="0" baseline="0"/>
            </a:lvl2pPr>
            <a:lvl3pPr>
              <a:defRPr spc="0" baseline="0"/>
            </a:lvl3pPr>
            <a:lvl4pPr>
              <a:defRPr spc="0" baseline="0"/>
            </a:lvl4pPr>
            <a:lvl5pPr>
              <a:defRPr spc="0" baseline="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2783672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21138"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469757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6898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11" name="Content Placeholder 3"/>
          <p:cNvSpPr>
            <a:spLocks noGrp="1"/>
          </p:cNvSpPr>
          <p:nvPr>
            <p:ph sz="half" idx="25"/>
          </p:nvPr>
        </p:nvSpPr>
        <p:spPr>
          <a:xfrm>
            <a:off x="6080760" y="1371600"/>
            <a:ext cx="2606040" cy="3108960"/>
          </a:xfrm>
        </p:spPr>
        <p:txBody>
          <a:bodyPr>
            <a:normAutofit/>
          </a:bodyPr>
          <a:lstStyle>
            <a:lvl1pPr marL="228600" indent="-228600">
              <a:buSzPct val="100000"/>
              <a:buFont typeface="Wingdings" charset="2"/>
              <a:buChar cha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9308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1 Picture">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720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fld id="{47547CF9-5B10-D24F-A8D7-45A9778164F7}" type="slidenum">
              <a:rPr lang="uk-UA" smtClean="0"/>
              <a:pPr/>
              <a:t>‹#›</a:t>
            </a:fld>
            <a:endParaRPr lang="uk-UA" dirty="0"/>
          </a:p>
        </p:txBody>
      </p:sp>
      <p:sp>
        <p:nvSpPr>
          <p:cNvPr id="11" name="Content Placeholder 2"/>
          <p:cNvSpPr>
            <a:spLocks noGrp="1"/>
          </p:cNvSpPr>
          <p:nvPr>
            <p:ph sz="half" idx="17"/>
          </p:nvPr>
        </p:nvSpPr>
        <p:spPr>
          <a:xfrm>
            <a:off x="466344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5" name="Title 4"/>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10" name="Text Placeholder 7"/>
          <p:cNvSpPr>
            <a:spLocks noGrp="1"/>
          </p:cNvSpPr>
          <p:nvPr>
            <p:ph type="body" sz="quarter" idx="18"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Tree>
    <p:extLst>
      <p:ext uri="{BB962C8B-B14F-4D97-AF65-F5344CB8AC3E}">
        <p14:creationId xmlns:p14="http://schemas.microsoft.com/office/powerpoint/2010/main" val="7383428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6"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smtClean="0"/>
              <a:t>Optional picture title</a:t>
            </a:r>
          </a:p>
        </p:txBody>
      </p:sp>
      <p:sp>
        <p:nvSpPr>
          <p:cNvPr id="3" name="Footer Placeholder 2"/>
          <p:cNvSpPr>
            <a:spLocks noGrp="1"/>
          </p:cNvSpPr>
          <p:nvPr>
            <p:ph type="ftr" sz="quarter" idx="14"/>
          </p:nvPr>
        </p:nvSpPr>
        <p:spPr/>
        <p:txBody>
          <a:bodyPr/>
          <a:lstStyle/>
          <a:p>
            <a:endParaRPr lang="en-US" dirty="0"/>
          </a:p>
        </p:txBody>
      </p:sp>
      <p:sp>
        <p:nvSpPr>
          <p:cNvPr id="4" name="Slide Number Placeholder 3"/>
          <p:cNvSpPr>
            <a:spLocks noGrp="1"/>
          </p:cNvSpPr>
          <p:nvPr>
            <p:ph type="sldNum" sz="quarter" idx="15"/>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786467"/>
            <a:ext cx="822960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2" name="Text Placeholder 7"/>
          <p:cNvSpPr>
            <a:spLocks noGrp="1"/>
          </p:cNvSpPr>
          <p:nvPr>
            <p:ph type="body" sz="quarter" idx="18" hasCustomPrompt="1"/>
          </p:nvPr>
        </p:nvSpPr>
        <p:spPr>
          <a:xfrm>
            <a:off x="457200" y="4160520"/>
            <a:ext cx="822960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Tree>
    <p:extLst>
      <p:ext uri="{BB962C8B-B14F-4D97-AF65-F5344CB8AC3E}">
        <p14:creationId xmlns:p14="http://schemas.microsoft.com/office/powerpoint/2010/main" val="26620877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smtClean="0"/>
              <a:t>Click to edit Master title style</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47547CF9-5B10-D24F-A8D7-45A9778164F7}" type="slidenum">
              <a:rPr lang="uk-UA" smtClean="0"/>
              <a:pPr/>
              <a:t>‹#›</a:t>
            </a:fld>
            <a:endParaRPr lang="uk-UA" dirty="0"/>
          </a:p>
        </p:txBody>
      </p:sp>
      <p:sp>
        <p:nvSpPr>
          <p:cNvPr id="14" name="Content Placeholder 2"/>
          <p:cNvSpPr>
            <a:spLocks noGrp="1"/>
          </p:cNvSpPr>
          <p:nvPr>
            <p:ph sz="half" idx="18"/>
          </p:nvPr>
        </p:nvSpPr>
        <p:spPr>
          <a:xfrm>
            <a:off x="45720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5" name="Content Placeholder 2"/>
          <p:cNvSpPr>
            <a:spLocks noGrp="1"/>
          </p:cNvSpPr>
          <p:nvPr>
            <p:ph sz="half" idx="19"/>
          </p:nvPr>
        </p:nvSpPr>
        <p:spPr>
          <a:xfrm>
            <a:off x="466344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smtClean="0"/>
              <a:t>Edit Master text styles</a:t>
            </a:r>
          </a:p>
        </p:txBody>
      </p:sp>
      <p:sp>
        <p:nvSpPr>
          <p:cNvPr id="10"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smtClean="0"/>
              <a:t>Optional picture title</a:t>
            </a:r>
          </a:p>
        </p:txBody>
      </p:sp>
      <p:sp>
        <p:nvSpPr>
          <p:cNvPr id="17" name="Text Placeholder 7"/>
          <p:cNvSpPr>
            <a:spLocks noGrp="1"/>
          </p:cNvSpPr>
          <p:nvPr>
            <p:ph type="body" sz="quarter" idx="20"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
        <p:nvSpPr>
          <p:cNvPr id="18" name="Text Placeholder 7"/>
          <p:cNvSpPr>
            <a:spLocks noGrp="1"/>
          </p:cNvSpPr>
          <p:nvPr>
            <p:ph type="body" sz="quarter" idx="21"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smtClean="0"/>
              <a:t>Optional picture caption</a:t>
            </a:r>
          </a:p>
        </p:txBody>
      </p:sp>
    </p:spTree>
    <p:extLst>
      <p:ext uri="{BB962C8B-B14F-4D97-AF65-F5344CB8AC3E}">
        <p14:creationId xmlns:p14="http://schemas.microsoft.com/office/powerpoint/2010/main" val="3623645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37160" y="-137160"/>
            <a:ext cx="9418320" cy="5422392"/>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457200" y="342900"/>
            <a:ext cx="8229600" cy="960919"/>
          </a:xfrm>
          <a:prstGeom prst="rect">
            <a:avLst/>
          </a:prstGeom>
          <a:noFill/>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457200" y="1371375"/>
            <a:ext cx="8229600" cy="3105375"/>
          </a:xfrm>
          <a:prstGeom prst="rect">
            <a:avLst/>
          </a:prstGeom>
        </p:spPr>
        <p:txBody>
          <a:bodyPr vert="horz" lIns="0" tIns="0" rIns="0" bIns="0" spcCol="18288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txBox="1">
            <a:spLocks/>
          </p:cNvSpPr>
          <p:nvPr userDrawn="1"/>
        </p:nvSpPr>
        <p:spPr>
          <a:xfrm>
            <a:off x="457200" y="4727448"/>
            <a:ext cx="4572000" cy="192024"/>
          </a:xfrm>
          <a:prstGeom prst="rect">
            <a:avLst/>
          </a:prstGeom>
        </p:spPr>
        <p:txBody>
          <a:bodyPr vert="horz" lIns="0" tIns="0" rIns="0" bIns="0" rtlCol="0" anchor="b" anchorCtr="0"/>
          <a:lstStyle>
            <a:defPPr>
              <a:defRPr lang="en-US"/>
            </a:defPPr>
            <a:lvl1pPr marL="0" algn="l" defTabSz="914400" rtl="0" eaLnBrk="1" latinLnBrk="0" hangingPunct="1">
              <a:defRPr sz="1000" b="1" kern="1200">
                <a:solidFill>
                  <a:srgbClr val="0460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1" i="0" spc="0" baseline="0" dirty="0" smtClean="0">
              <a:solidFill>
                <a:schemeClr val="accent2"/>
              </a:solidFill>
              <a:latin typeface="+mn-lt"/>
              <a:ea typeface="Arial Regular" charset="0"/>
              <a:cs typeface="Arial Regular" charset="0"/>
            </a:endParaRPr>
          </a:p>
        </p:txBody>
      </p:sp>
      <p:sp>
        <p:nvSpPr>
          <p:cNvPr id="4" name="Slide Number Placeholder 3"/>
          <p:cNvSpPr>
            <a:spLocks noGrp="1"/>
          </p:cNvSpPr>
          <p:nvPr userDrawn="1">
            <p:ph type="sldNum" sz="quarter" idx="4"/>
          </p:nvPr>
        </p:nvSpPr>
        <p:spPr>
          <a:xfrm>
            <a:off x="457200" y="4919472"/>
            <a:ext cx="228600" cy="228600"/>
          </a:xfrm>
          <a:prstGeom prst="rect">
            <a:avLst/>
          </a:prstGeom>
        </p:spPr>
        <p:txBody>
          <a:bodyPr vert="horz" lIns="0" tIns="0" rIns="0" bIns="0" rtlCol="0" anchor="t" anchorCtr="0"/>
          <a:lstStyle>
            <a:lvl1pPr>
              <a:defRPr lang="en-US" sz="700" b="0" i="0" spc="0" baseline="0" smtClean="0">
                <a:solidFill>
                  <a:srgbClr val="7F7F7F"/>
                </a:solidFill>
                <a:latin typeface="+mn-lt"/>
              </a:defRPr>
            </a:lvl1pPr>
          </a:lstStyle>
          <a:p>
            <a:fld id="{47547CF9-5B10-D24F-A8D7-45A9778164F7}" type="slidenum">
              <a:rPr lang="uk-UA" smtClean="0"/>
              <a:pPr/>
              <a:t>‹#›</a:t>
            </a:fld>
            <a:endParaRPr lang="uk-UA" dirty="0"/>
          </a:p>
        </p:txBody>
      </p:sp>
      <p:sp>
        <p:nvSpPr>
          <p:cNvPr id="5" name="Footer Placeholder 4"/>
          <p:cNvSpPr>
            <a:spLocks noGrp="1"/>
          </p:cNvSpPr>
          <p:nvPr userDrawn="1">
            <p:ph type="ftr" sz="quarter" idx="3"/>
          </p:nvPr>
        </p:nvSpPr>
        <p:spPr>
          <a:xfrm>
            <a:off x="685800" y="4919472"/>
            <a:ext cx="3792538" cy="228600"/>
          </a:xfrm>
          <a:prstGeom prst="rect">
            <a:avLst/>
          </a:prstGeom>
          <a:noFill/>
        </p:spPr>
        <p:txBody>
          <a:bodyPr wrap="square" lIns="0" tIns="0" rIns="0" bIns="0" rtlCol="0" anchor="t" anchorCtr="0">
            <a:noAutofit/>
          </a:bodyPr>
          <a:lstStyle>
            <a:lvl1pPr>
              <a:defRPr lang="en-US" sz="700" b="0" i="0" spc="0" baseline="0" dirty="0">
                <a:solidFill>
                  <a:srgbClr val="7F7F7F"/>
                </a:solidFill>
                <a:latin typeface="+mn-lt"/>
              </a:defRPr>
            </a:lvl1pPr>
          </a:lstStyle>
          <a:p>
            <a:endParaRPr lang="en-US" dirty="0"/>
          </a:p>
        </p:txBody>
      </p:sp>
      <p:pic>
        <p:nvPicPr>
          <p:cNvPr id="26" name="Picture 25" title="Novartis"/>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340600" y="4641092"/>
            <a:ext cx="1371600" cy="250433"/>
          </a:xfrm>
          <a:prstGeom prst="rect">
            <a:avLst/>
          </a:prstGeom>
        </p:spPr>
      </p:pic>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2" r:id="rId3"/>
    <p:sldLayoutId id="2147483650" r:id="rId4"/>
    <p:sldLayoutId id="2147483652" r:id="rId5"/>
    <p:sldLayoutId id="2147483676" r:id="rId6"/>
    <p:sldLayoutId id="2147483667" r:id="rId7"/>
    <p:sldLayoutId id="2147483663" r:id="rId8"/>
    <p:sldLayoutId id="2147483664" r:id="rId9"/>
    <p:sldLayoutId id="2147483665" r:id="rId10"/>
    <p:sldLayoutId id="2147483666" r:id="rId11"/>
    <p:sldLayoutId id="2147483680" r:id="rId12"/>
    <p:sldLayoutId id="2147483677" r:id="rId13"/>
    <p:sldLayoutId id="2147483651" r:id="rId14"/>
    <p:sldLayoutId id="2147483673" r:id="rId15"/>
    <p:sldLayoutId id="2147483670" r:id="rId16"/>
    <p:sldLayoutId id="2147483671" r:id="rId17"/>
    <p:sldLayoutId id="2147483669" r:id="rId18"/>
    <p:sldLayoutId id="2147483668"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p:titleStyle>
    <p:body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903.09512"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graphicsprinciples.github.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stratos-initiative.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88720" y="3486150"/>
            <a:ext cx="7924800" cy="914400"/>
          </a:xfrm>
        </p:spPr>
        <p:txBody>
          <a:bodyPr/>
          <a:lstStyle/>
          <a:p>
            <a:r>
              <a:rPr lang="en-US" b="1" dirty="0"/>
              <a:t>How do we make better graphs? Effective visual communication for the quantitative scientist</a:t>
            </a:r>
            <a:endParaRPr lang="en-US" dirty="0"/>
          </a:p>
        </p:txBody>
      </p:sp>
      <p:sp>
        <p:nvSpPr>
          <p:cNvPr id="4" name="Subtitle 3"/>
          <p:cNvSpPr>
            <a:spLocks noGrp="1"/>
          </p:cNvSpPr>
          <p:nvPr>
            <p:ph type="subTitle" idx="1"/>
          </p:nvPr>
        </p:nvSpPr>
        <p:spPr>
          <a:xfrm>
            <a:off x="1524000" y="4400550"/>
            <a:ext cx="5029200" cy="731520"/>
          </a:xfrm>
        </p:spPr>
        <p:txBody>
          <a:bodyPr/>
          <a:lstStyle/>
          <a:p>
            <a:r>
              <a:rPr lang="en-US" dirty="0"/>
              <a:t>Mark </a:t>
            </a:r>
            <a:r>
              <a:rPr lang="en-US" dirty="0" smtClean="0"/>
              <a:t>Baillie</a:t>
            </a:r>
            <a:endParaRPr lang="en-US" dirty="0"/>
          </a:p>
          <a:p>
            <a:r>
              <a:rPr lang="en-US" dirty="0" smtClean="0"/>
              <a:t>July 18</a:t>
            </a:r>
            <a:r>
              <a:rPr lang="en-US" baseline="30000" dirty="0" smtClean="0"/>
              <a:t>th</a:t>
            </a:r>
            <a:r>
              <a:rPr lang="en-US" dirty="0" smtClean="0"/>
              <a:t>, 2019</a:t>
            </a:r>
          </a:p>
          <a:p>
            <a:r>
              <a:rPr lang="en-US" dirty="0" smtClean="0"/>
              <a:t>Leuven, STRATOS symposia, ISCB 2019</a:t>
            </a:r>
            <a:endParaRPr lang="en-US" dirty="0"/>
          </a:p>
        </p:txBody>
      </p:sp>
      <p:pic>
        <p:nvPicPr>
          <p:cNvPr id="2" name="Picture Placeholder 1"/>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6920" b="16920"/>
          <a:stretch>
            <a:fillRect/>
          </a:stretch>
        </p:blipFill>
        <p:spPr/>
      </p:pic>
    </p:spTree>
    <p:custDataLst>
      <p:tags r:id="rId1"/>
    </p:custDataLst>
    <p:extLst>
      <p:ext uri="{BB962C8B-B14F-4D97-AF65-F5344CB8AC3E}">
        <p14:creationId xmlns:p14="http://schemas.microsoft.com/office/powerpoint/2010/main" val="391943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Effective data </a:t>
            </a:r>
            <a:r>
              <a:rPr lang="en-US" dirty="0" err="1" smtClean="0"/>
              <a:t>visualisation</a:t>
            </a:r>
            <a:r>
              <a:rPr lang="en-US" dirty="0" smtClean="0"/>
              <a:t> is </a:t>
            </a:r>
            <a:br>
              <a:rPr lang="en-US" dirty="0" smtClean="0"/>
            </a:br>
            <a:r>
              <a:rPr lang="en-US" dirty="0" smtClean="0"/>
              <a:t>effective visual communication</a:t>
            </a:r>
            <a:endParaRPr lang="en-US" dirty="0"/>
          </a:p>
        </p:txBody>
      </p:sp>
      <p:sp>
        <p:nvSpPr>
          <p:cNvPr id="3" name="Content Placeholder 2"/>
          <p:cNvSpPr>
            <a:spLocks noGrp="1"/>
          </p:cNvSpPr>
          <p:nvPr>
            <p:ph idx="1"/>
          </p:nvPr>
        </p:nvSpPr>
        <p:spPr>
          <a:xfrm>
            <a:off x="457200" y="1447580"/>
            <a:ext cx="8229600" cy="3105375"/>
          </a:xfrm>
        </p:spPr>
        <p:txBody>
          <a:bodyPr>
            <a:normAutofit lnSpcReduction="10000"/>
          </a:bodyPr>
          <a:lstStyle/>
          <a:p>
            <a:r>
              <a:rPr lang="en-US" sz="2400" dirty="0"/>
              <a:t>Effective graphs...</a:t>
            </a:r>
          </a:p>
          <a:p>
            <a:pPr lvl="1"/>
            <a:r>
              <a:rPr lang="en-US" sz="2000" dirty="0"/>
              <a:t>are visually appealing, intuitive, legible</a:t>
            </a:r>
          </a:p>
          <a:p>
            <a:pPr lvl="1"/>
            <a:r>
              <a:rPr lang="en-US" sz="2000" dirty="0"/>
              <a:t>use the correct graph type and axis scales</a:t>
            </a:r>
          </a:p>
          <a:p>
            <a:pPr lvl="1"/>
            <a:r>
              <a:rPr lang="en-US" sz="2000" dirty="0"/>
              <a:t>use proximity &amp; alignment to facilitate comparison</a:t>
            </a:r>
          </a:p>
          <a:p>
            <a:pPr lvl="1"/>
            <a:r>
              <a:rPr lang="en-US" sz="2000" dirty="0"/>
              <a:t>use labels and annotations to add clarity to the message</a:t>
            </a:r>
          </a:p>
          <a:p>
            <a:r>
              <a:rPr lang="en-US" sz="2400" dirty="0"/>
              <a:t>Most importantly, effective use of </a:t>
            </a:r>
            <a:r>
              <a:rPr lang="en-US" sz="2400" dirty="0" err="1"/>
              <a:t>visualisations</a:t>
            </a:r>
            <a:endParaRPr lang="en-US" sz="2400" dirty="0"/>
          </a:p>
          <a:p>
            <a:pPr lvl="1"/>
            <a:r>
              <a:rPr lang="en-US" sz="2000" dirty="0"/>
              <a:t>Enables clear and impactful communication</a:t>
            </a:r>
          </a:p>
          <a:p>
            <a:pPr lvl="1"/>
            <a:r>
              <a:rPr lang="en-US" sz="2000" dirty="0"/>
              <a:t>Elevates influence with stakeholders</a:t>
            </a:r>
          </a:p>
          <a:p>
            <a:pPr lvl="1"/>
            <a:r>
              <a:rPr lang="en-US" sz="2000" dirty="0"/>
              <a:t>Facilitates informed decision making </a:t>
            </a:r>
          </a:p>
          <a:p>
            <a:endParaRPr lang="en-US" dirty="0"/>
          </a:p>
        </p:txBody>
      </p:sp>
      <p:sp>
        <p:nvSpPr>
          <p:cNvPr id="6" name="Rectangle 5"/>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271393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63033"/>
            <a:ext cx="6952869" cy="4979956"/>
          </a:xfrm>
        </p:spPr>
      </p:pic>
      <p:sp>
        <p:nvSpPr>
          <p:cNvPr id="2" name="Title 1"/>
          <p:cNvSpPr>
            <a:spLocks noGrp="1"/>
          </p:cNvSpPr>
          <p:nvPr>
            <p:ph type="title"/>
          </p:nvPr>
        </p:nvSpPr>
        <p:spPr>
          <a:xfrm>
            <a:off x="304800" y="163033"/>
            <a:ext cx="8458200" cy="960919"/>
          </a:xfrm>
        </p:spPr>
        <p:txBody>
          <a:bodyPr>
            <a:normAutofit/>
          </a:bodyPr>
          <a:lstStyle/>
          <a:p>
            <a:r>
              <a:rPr lang="en-US" sz="2800" dirty="0" smtClean="0"/>
              <a:t>Beautiful but effective?</a:t>
            </a:r>
            <a:endParaRPr lang="en-US" sz="2900" dirty="0"/>
          </a:p>
        </p:txBody>
      </p:sp>
    </p:spTree>
    <p:extLst>
      <p:ext uri="{BB962C8B-B14F-4D97-AF65-F5344CB8AC3E}">
        <p14:creationId xmlns:p14="http://schemas.microsoft.com/office/powerpoint/2010/main" val="11353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507456" y="742950"/>
            <a:ext cx="4052888" cy="4158615"/>
          </a:xfrm>
        </p:spPr>
      </p:pic>
      <p:sp>
        <p:nvSpPr>
          <p:cNvPr id="8" name="Title 1"/>
          <p:cNvSpPr txBox="1">
            <a:spLocks/>
          </p:cNvSpPr>
          <p:nvPr/>
        </p:nvSpPr>
        <p:spPr>
          <a:xfrm>
            <a:off x="304800" y="163033"/>
            <a:ext cx="8458200" cy="960919"/>
          </a:xfrm>
          <a:prstGeom prst="rect">
            <a:avLst/>
          </a:prstGeom>
          <a:noFill/>
        </p:spPr>
        <p:txBody>
          <a:bodyPr vert="horz" lIns="0" tIns="0" rIns="0" bIns="0" rtlCol="0" anchor="t" anchorCtr="0">
            <a:normAutofit/>
          </a:bodyPr>
          <a:lst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a:lstStyle>
          <a:p>
            <a:r>
              <a:rPr lang="en-US" dirty="0"/>
              <a:t>Beautiful </a:t>
            </a:r>
            <a:r>
              <a:rPr lang="en-US" dirty="0" smtClean="0"/>
              <a:t>and effective</a:t>
            </a:r>
            <a:endParaRPr lang="en-US" sz="2900" dirty="0"/>
          </a:p>
        </p:txBody>
      </p:sp>
      <p:sp>
        <p:nvSpPr>
          <p:cNvPr id="9" name="Rectangle 8"/>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246719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88" y="742950"/>
            <a:ext cx="8523312" cy="420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76200" y="163033"/>
            <a:ext cx="8686800" cy="960919"/>
          </a:xfrm>
        </p:spPr>
        <p:txBody>
          <a:bodyPr>
            <a:normAutofit/>
          </a:bodyPr>
          <a:lstStyle/>
          <a:p>
            <a:r>
              <a:rPr lang="en-US" sz="2900" dirty="0" smtClean="0"/>
              <a:t>Principles for effective visual communication</a:t>
            </a:r>
            <a:endParaRPr lang="en-US" sz="2900" dirty="0"/>
          </a:p>
        </p:txBody>
      </p:sp>
    </p:spTree>
    <p:extLst>
      <p:ext uri="{BB962C8B-B14F-4D97-AF65-F5344CB8AC3E}">
        <p14:creationId xmlns:p14="http://schemas.microsoft.com/office/powerpoint/2010/main" val="3509755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p:nvPr>
        </p:nvSpPr>
        <p:spPr>
          <a:xfrm>
            <a:off x="304800" y="209550"/>
            <a:ext cx="8229600" cy="960919"/>
          </a:xfrm>
        </p:spPr>
        <p:txBody>
          <a:bodyPr/>
          <a:lstStyle/>
          <a:p>
            <a:r>
              <a:rPr lang="en-US" dirty="0"/>
              <a:t>Use the cheat sheet for critical review</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42950"/>
            <a:ext cx="4459816"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957" y="729761"/>
            <a:ext cx="1978510" cy="401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215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3"/>
            <a:ext cx="8229600" cy="960919"/>
          </a:xfrm>
        </p:spPr>
        <p:txBody>
          <a:bodyPr/>
          <a:lstStyle/>
          <a:p>
            <a:r>
              <a:rPr lang="en-US" dirty="0" smtClean="0"/>
              <a:t>Use the cheat sheet for critical review</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42952"/>
            <a:ext cx="4459816"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416" y="1442446"/>
            <a:ext cx="2036176" cy="260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421697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88" y="742950"/>
            <a:ext cx="8523312" cy="420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76200" y="163033"/>
            <a:ext cx="8686800" cy="960919"/>
          </a:xfrm>
        </p:spPr>
        <p:txBody>
          <a:bodyPr>
            <a:normAutofit/>
          </a:bodyPr>
          <a:lstStyle/>
          <a:p>
            <a:r>
              <a:rPr lang="en-US" sz="2900" dirty="0" smtClean="0"/>
              <a:t>Principles for effective visual communication</a:t>
            </a:r>
            <a:endParaRPr lang="en-US" sz="2900" dirty="0"/>
          </a:p>
        </p:txBody>
      </p:sp>
    </p:spTree>
    <p:extLst>
      <p:ext uri="{BB962C8B-B14F-4D97-AF65-F5344CB8AC3E}">
        <p14:creationId xmlns:p14="http://schemas.microsoft.com/office/powerpoint/2010/main" val="2689304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 continual process</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17</a:t>
            </a:fld>
            <a:endParaRPr lang="uk-UA" dirty="0"/>
          </a:p>
        </p:txBody>
      </p:sp>
      <p:pic>
        <p:nvPicPr>
          <p:cNvPr id="7" name="Picture 6"/>
          <p:cNvPicPr>
            <a:picLocks noChangeAspect="1"/>
          </p:cNvPicPr>
          <p:nvPr/>
        </p:nvPicPr>
        <p:blipFill>
          <a:blip r:embed="rId2"/>
          <a:stretch>
            <a:fillRect/>
          </a:stretch>
        </p:blipFill>
        <p:spPr>
          <a:xfrm>
            <a:off x="914400" y="895350"/>
            <a:ext cx="6123239" cy="3828476"/>
          </a:xfrm>
          <a:prstGeom prst="rect">
            <a:avLst/>
          </a:prstGeom>
        </p:spPr>
      </p:pic>
      <p:sp>
        <p:nvSpPr>
          <p:cNvPr id="6" name="Rectangle 5"/>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1200730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6" name="Title 5"/>
          <p:cNvSpPr>
            <a:spLocks noGrp="1"/>
          </p:cNvSpPr>
          <p:nvPr>
            <p:ph type="title"/>
          </p:nvPr>
        </p:nvSpPr>
        <p:spPr/>
        <p:txBody>
          <a:bodyPr/>
          <a:lstStyle/>
          <a:p>
            <a:r>
              <a:rPr lang="en-US" dirty="0" smtClean="0"/>
              <a:t>Three laws </a:t>
            </a:r>
            <a:r>
              <a:rPr lang="en-US" dirty="0"/>
              <a:t>for improving visual </a:t>
            </a:r>
            <a:r>
              <a:rPr lang="en-US" dirty="0" smtClean="0"/>
              <a:t>communication</a:t>
            </a:r>
            <a:endParaRPr lang="en-US" dirty="0"/>
          </a:p>
        </p:txBody>
      </p:sp>
      <p:sp>
        <p:nvSpPr>
          <p:cNvPr id="7" name="Content Placeholder 6"/>
          <p:cNvSpPr>
            <a:spLocks noGrp="1"/>
          </p:cNvSpPr>
          <p:nvPr>
            <p:ph idx="1"/>
          </p:nvPr>
        </p:nvSpPr>
        <p:spPr>
          <a:xfrm>
            <a:off x="838200" y="1371381"/>
            <a:ext cx="8229600" cy="3105375"/>
          </a:xfrm>
        </p:spPr>
        <p:txBody>
          <a:bodyPr>
            <a:normAutofit fontScale="92500" lnSpcReduction="20000"/>
          </a:bodyPr>
          <a:lstStyle/>
          <a:p>
            <a:pPr marL="0" indent="0">
              <a:buNone/>
            </a:pPr>
            <a:r>
              <a:rPr lang="en-US" sz="2600" dirty="0" smtClean="0">
                <a:solidFill>
                  <a:schemeClr val="accent1"/>
                </a:solidFill>
              </a:rPr>
              <a:t>Have </a:t>
            </a:r>
            <a:r>
              <a:rPr lang="en-US" sz="2600" dirty="0">
                <a:solidFill>
                  <a:schemeClr val="accent1"/>
                </a:solidFill>
              </a:rPr>
              <a:t>a clear purpose</a:t>
            </a:r>
          </a:p>
          <a:p>
            <a:pPr lvl="1"/>
            <a:r>
              <a:rPr lang="en-US" dirty="0"/>
              <a:t>Know the purpose of creating the graph</a:t>
            </a:r>
          </a:p>
          <a:p>
            <a:pPr lvl="1"/>
            <a:r>
              <a:rPr lang="en-US" dirty="0"/>
              <a:t>Identify the quantitative evidence to support the purpose</a:t>
            </a:r>
          </a:p>
          <a:p>
            <a:pPr lvl="1"/>
            <a:r>
              <a:rPr lang="en-US" dirty="0"/>
              <a:t>Identify the audience and focus the design to support their needs</a:t>
            </a:r>
          </a:p>
          <a:p>
            <a:pPr marL="0" indent="0">
              <a:buNone/>
            </a:pPr>
            <a:r>
              <a:rPr lang="en-US" sz="2600" dirty="0" smtClean="0">
                <a:solidFill>
                  <a:schemeClr val="accent1"/>
                </a:solidFill>
              </a:rPr>
              <a:t>Show </a:t>
            </a:r>
            <a:r>
              <a:rPr lang="en-US" sz="2600" dirty="0">
                <a:solidFill>
                  <a:schemeClr val="accent1"/>
                </a:solidFill>
              </a:rPr>
              <a:t>the data clearly</a:t>
            </a:r>
          </a:p>
          <a:p>
            <a:pPr lvl="1"/>
            <a:r>
              <a:rPr lang="en-US" dirty="0"/>
              <a:t>Choose the appropriate graph type to display your data</a:t>
            </a:r>
          </a:p>
          <a:p>
            <a:pPr lvl="1"/>
            <a:r>
              <a:rPr lang="en-US" dirty="0"/>
              <a:t>Avoid misrepresentation (use appropriate scales)</a:t>
            </a:r>
          </a:p>
          <a:p>
            <a:pPr lvl="1"/>
            <a:r>
              <a:rPr lang="en-US" dirty="0"/>
              <a:t>Maximize data to ink ratio (reduce distraction, less is more)</a:t>
            </a:r>
          </a:p>
          <a:p>
            <a:pPr marL="0" indent="0">
              <a:buNone/>
            </a:pPr>
            <a:r>
              <a:rPr lang="en-US" sz="2600" dirty="0" smtClean="0">
                <a:solidFill>
                  <a:schemeClr val="accent1"/>
                </a:solidFill>
              </a:rPr>
              <a:t>Make </a:t>
            </a:r>
            <a:r>
              <a:rPr lang="en-US" sz="2600" dirty="0">
                <a:solidFill>
                  <a:schemeClr val="accent1"/>
                </a:solidFill>
              </a:rPr>
              <a:t>the message obvious</a:t>
            </a:r>
          </a:p>
          <a:p>
            <a:pPr lvl="1"/>
            <a:r>
              <a:rPr lang="en-US" dirty="0"/>
              <a:t>Use proximity and alignment to aid in comparisons</a:t>
            </a:r>
          </a:p>
          <a:p>
            <a:pPr lvl="1"/>
            <a:r>
              <a:rPr lang="en-US" dirty="0"/>
              <a:t>Minimize mental arithmetic (e.g. plot the difference)</a:t>
            </a:r>
          </a:p>
          <a:p>
            <a:pPr lvl="1"/>
            <a:r>
              <a:rPr lang="en-US" dirty="0"/>
              <a:t>Use colors and annotations to highlight important </a:t>
            </a:r>
            <a:r>
              <a:rPr lang="en-US" dirty="0" smtClean="0"/>
              <a:t>details</a:t>
            </a:r>
            <a:endParaRPr lang="en-US" dirty="0"/>
          </a:p>
        </p:txBody>
      </p:sp>
      <p:sp>
        <p:nvSpPr>
          <p:cNvPr id="2" name="Slide Number Placeholder 1"/>
          <p:cNvSpPr>
            <a:spLocks noGrp="1"/>
          </p:cNvSpPr>
          <p:nvPr>
            <p:ph type="sldNum" sz="quarter" idx="11"/>
          </p:nvPr>
        </p:nvSpPr>
        <p:spPr/>
        <p:txBody>
          <a:bodyPr/>
          <a:lstStyle/>
          <a:p>
            <a:fld id="{47547CF9-5B10-D24F-A8D7-45A9778164F7}" type="slidenum">
              <a:rPr lang="uk-UA" smtClean="0"/>
              <a:pPr/>
              <a:t>18</a:t>
            </a:fld>
            <a:endParaRPr lang="uk-UA" dirty="0"/>
          </a:p>
        </p:txBody>
      </p:sp>
      <p:sp>
        <p:nvSpPr>
          <p:cNvPr id="3" name="Footer Placeholder 2"/>
          <p:cNvSpPr>
            <a:spLocks noGrp="1"/>
          </p:cNvSpPr>
          <p:nvPr>
            <p:ph type="ftr" sz="quarter" idx="10"/>
          </p:nvPr>
        </p:nvSpPr>
        <p:spPr>
          <a:xfrm>
            <a:off x="685800" y="5029200"/>
            <a:ext cx="3792539" cy="228600"/>
          </a:xfrm>
        </p:spPr>
        <p:txBody>
          <a:bodyPr/>
          <a:lstStyle/>
          <a:p>
            <a:r>
              <a:rPr lang="en-US" smtClean="0"/>
              <a:t>Business Use Only</a:t>
            </a:r>
            <a:endParaRPr lang="en-US" dirty="0"/>
          </a:p>
        </p:txBody>
      </p:sp>
      <p:sp>
        <p:nvSpPr>
          <p:cNvPr id="4" name="Rectangle 3"/>
          <p:cNvSpPr/>
          <p:nvPr/>
        </p:nvSpPr>
        <p:spPr>
          <a:xfrm>
            <a:off x="3733800" y="4586484"/>
            <a:ext cx="3463320" cy="369332"/>
          </a:xfrm>
          <a:prstGeom prst="rect">
            <a:avLst/>
          </a:prstGeom>
        </p:spPr>
        <p:txBody>
          <a:bodyPr wrap="none">
            <a:spAutoFit/>
          </a:bodyPr>
          <a:lstStyle/>
          <a:p>
            <a:r>
              <a:rPr lang="en-US" dirty="0">
                <a:hlinkClick r:id="rId3"/>
              </a:rPr>
              <a:t>https://arxiv.org/abs/1903.09512</a:t>
            </a:r>
            <a:endParaRPr lang="en-US" dirty="0"/>
          </a:p>
        </p:txBody>
      </p:sp>
    </p:spTree>
    <p:extLst>
      <p:ext uri="{BB962C8B-B14F-4D97-AF65-F5344CB8AC3E}">
        <p14:creationId xmlns:p14="http://schemas.microsoft.com/office/powerpoint/2010/main" val="64834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Title 4"/>
          <p:cNvSpPr>
            <a:spLocks noGrp="1"/>
          </p:cNvSpPr>
          <p:nvPr>
            <p:ph type="title"/>
          </p:nvPr>
        </p:nvSpPr>
        <p:spPr/>
        <p:txBody>
          <a:bodyPr/>
          <a:lstStyle/>
          <a:p>
            <a:r>
              <a:rPr lang="de-CH" dirty="0"/>
              <a:t>Elements of a STRATOS VP initiative</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19</a:t>
            </a:fld>
            <a:endParaRPr lang="uk-UA" dirty="0"/>
          </a:p>
        </p:txBody>
      </p:sp>
      <p:pic>
        <p:nvPicPr>
          <p:cNvPr id="6" name="Picture 5"/>
          <p:cNvPicPr>
            <a:picLocks noChangeAspect="1"/>
          </p:cNvPicPr>
          <p:nvPr/>
        </p:nvPicPr>
        <p:blipFill>
          <a:blip r:embed="rId3"/>
          <a:stretch>
            <a:fillRect/>
          </a:stretch>
        </p:blipFill>
        <p:spPr>
          <a:xfrm>
            <a:off x="461554" y="1303825"/>
            <a:ext cx="2209800" cy="3786838"/>
          </a:xfrm>
          <a:prstGeom prst="rect">
            <a:avLst/>
          </a:prstGeom>
        </p:spPr>
      </p:pic>
      <p:pic>
        <p:nvPicPr>
          <p:cNvPr id="7" name="Picture 6"/>
          <p:cNvPicPr>
            <a:picLocks noChangeAspect="1"/>
          </p:cNvPicPr>
          <p:nvPr/>
        </p:nvPicPr>
        <p:blipFill>
          <a:blip r:embed="rId4"/>
          <a:stretch>
            <a:fillRect/>
          </a:stretch>
        </p:blipFill>
        <p:spPr>
          <a:xfrm>
            <a:off x="3964578" y="2114550"/>
            <a:ext cx="3730790" cy="911394"/>
          </a:xfrm>
          <a:prstGeom prst="rect">
            <a:avLst/>
          </a:prstGeom>
        </p:spPr>
      </p:pic>
      <p:pic>
        <p:nvPicPr>
          <p:cNvPr id="8" name="Picture 7"/>
          <p:cNvPicPr>
            <a:picLocks noChangeAspect="1"/>
          </p:cNvPicPr>
          <p:nvPr/>
        </p:nvPicPr>
        <p:blipFill>
          <a:blip r:embed="rId5"/>
          <a:stretch>
            <a:fillRect/>
          </a:stretch>
        </p:blipFill>
        <p:spPr>
          <a:xfrm>
            <a:off x="4038600" y="3970253"/>
            <a:ext cx="3730789" cy="934523"/>
          </a:xfrm>
          <a:prstGeom prst="rect">
            <a:avLst/>
          </a:prstGeom>
        </p:spPr>
      </p:pic>
      <p:cxnSp>
        <p:nvCxnSpPr>
          <p:cNvPr id="10" name="Straight Arrow Connector 9"/>
          <p:cNvCxnSpPr/>
          <p:nvPr/>
        </p:nvCxnSpPr>
        <p:spPr>
          <a:xfrm>
            <a:off x="2743200" y="272415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71354" y="455295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98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artmfl3\Pictures\Australia dossier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38150"/>
            <a:ext cx="5613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62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STRATOS </a:t>
            </a:r>
            <a:r>
              <a:rPr lang="en-US" dirty="0" err="1" smtClean="0"/>
              <a:t>Visualisation</a:t>
            </a:r>
            <a:r>
              <a:rPr lang="en-US" dirty="0" smtClean="0"/>
              <a:t> </a:t>
            </a:r>
            <a:r>
              <a:rPr lang="en-US" dirty="0"/>
              <a:t>panel</a:t>
            </a:r>
          </a:p>
        </p:txBody>
      </p:sp>
      <p:sp>
        <p:nvSpPr>
          <p:cNvPr id="3" name="Content Placeholder 2"/>
          <p:cNvSpPr>
            <a:spLocks noGrp="1"/>
          </p:cNvSpPr>
          <p:nvPr>
            <p:ph idx="1"/>
          </p:nvPr>
        </p:nvSpPr>
        <p:spPr/>
        <p:txBody>
          <a:bodyPr/>
          <a:lstStyle/>
          <a:p>
            <a:pPr marL="0" indent="0">
              <a:buNone/>
            </a:pPr>
            <a:r>
              <a:rPr lang="en-US" dirty="0" smtClean="0"/>
              <a:t>“</a:t>
            </a:r>
            <a:r>
              <a:rPr lang="en-US" dirty="0"/>
              <a:t>Visualization and the use of graphics can help at every stage of an analysis, from the planning and design of an experiment, the very first data explorations, through to the communication of conclusions and </a:t>
            </a:r>
            <a:r>
              <a:rPr lang="en-US" dirty="0" smtClean="0"/>
              <a:t>recommendations. Visualization </a:t>
            </a:r>
            <a:r>
              <a:rPr lang="en-US" dirty="0"/>
              <a:t>is more than "plotting data"; it can lead to a deeper understanding and inform next steps. </a:t>
            </a:r>
            <a:endParaRPr lang="en-US" dirty="0" smtClean="0"/>
          </a:p>
          <a:p>
            <a:pPr marL="0" indent="0">
              <a:buNone/>
            </a:pPr>
            <a:r>
              <a:rPr lang="en-US" dirty="0" smtClean="0"/>
              <a:t>The </a:t>
            </a:r>
            <a:r>
              <a:rPr lang="en-US" dirty="0"/>
              <a:t>role of the STRATOS visualization panel is to promote the use of good graphical principles for effective visual communication, providing guidance and recommendations covering all aspects from the design, implementation and review of statistical graphics.”</a:t>
            </a:r>
          </a:p>
          <a:p>
            <a:pPr marL="0" indent="0">
              <a:buNone/>
            </a:pP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20</a:t>
            </a:fld>
            <a:endParaRPr lang="uk-UA" dirty="0"/>
          </a:p>
        </p:txBody>
      </p:sp>
      <p:sp>
        <p:nvSpPr>
          <p:cNvPr id="6" name="Rectangle 5"/>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288617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0" y="4972050"/>
            <a:ext cx="171450" cy="171450"/>
          </a:xfrm>
        </p:spPr>
        <p:txBody>
          <a:bodyPr/>
          <a:lstStyle/>
          <a:p>
            <a:fld id="{47547CF9-5B10-D24F-A8D7-45A9778164F7}" type="slidenum">
              <a:rPr lang="uk-UA" smtClean="0"/>
              <a:pPr/>
              <a:t>21</a:t>
            </a:fld>
            <a:endParaRPr lang="uk-UA" dirty="0"/>
          </a:p>
        </p:txBody>
      </p:sp>
      <p:sp>
        <p:nvSpPr>
          <p:cNvPr id="3" name="Rectangle 2"/>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516448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Acknowledgements</a:t>
            </a:r>
            <a:endParaRPr lang="en-US" dirty="0"/>
          </a:p>
        </p:txBody>
      </p:sp>
      <p:sp>
        <p:nvSpPr>
          <p:cNvPr id="3" name="Content Placeholder 2"/>
          <p:cNvSpPr>
            <a:spLocks noGrp="1"/>
          </p:cNvSpPr>
          <p:nvPr>
            <p:ph idx="1"/>
          </p:nvPr>
        </p:nvSpPr>
        <p:spPr>
          <a:xfrm>
            <a:off x="676573" y="1138429"/>
            <a:ext cx="3711403" cy="3394711"/>
          </a:xfrm>
        </p:spPr>
        <p:txBody>
          <a:bodyPr>
            <a:normAutofit/>
          </a:bodyPr>
          <a:lstStyle/>
          <a:p>
            <a:pPr>
              <a:buFont typeface="Arial" panose="020B0604020202020204" pitchFamily="34" charset="0"/>
              <a:buChar char="•"/>
            </a:pPr>
            <a:r>
              <a:rPr lang="de-CH" dirty="0" smtClean="0"/>
              <a:t>Alison Margolskee</a:t>
            </a:r>
          </a:p>
          <a:p>
            <a:pPr>
              <a:buFont typeface="Arial" panose="020B0604020202020204" pitchFamily="34" charset="0"/>
              <a:buChar char="•"/>
            </a:pPr>
            <a:r>
              <a:rPr lang="de-CH" dirty="0"/>
              <a:t>Marc </a:t>
            </a:r>
            <a:r>
              <a:rPr lang="de-CH" dirty="0" smtClean="0"/>
              <a:t>Vandemeulebroecke</a:t>
            </a:r>
          </a:p>
          <a:p>
            <a:pPr>
              <a:buFont typeface="Arial" panose="020B0604020202020204" pitchFamily="34" charset="0"/>
              <a:buChar char="•"/>
            </a:pPr>
            <a:r>
              <a:rPr lang="de-CH" dirty="0" smtClean="0"/>
              <a:t>David Carr</a:t>
            </a:r>
          </a:p>
          <a:p>
            <a:pPr>
              <a:buFont typeface="Arial" panose="020B0604020202020204" pitchFamily="34" charset="0"/>
              <a:buChar char="•"/>
            </a:pPr>
            <a:r>
              <a:rPr lang="de-CH" dirty="0" smtClean="0"/>
              <a:t>Andrew Wright</a:t>
            </a:r>
          </a:p>
          <a:p>
            <a:pPr>
              <a:buFont typeface="Arial" panose="020B0604020202020204" pitchFamily="34" charset="0"/>
              <a:buChar char="•"/>
            </a:pPr>
            <a:r>
              <a:rPr lang="de-CH" dirty="0" smtClean="0"/>
              <a:t>Jürgen Löffler</a:t>
            </a:r>
          </a:p>
          <a:p>
            <a:pPr>
              <a:buFont typeface="Arial" panose="020B0604020202020204" pitchFamily="34" charset="0"/>
              <a:buChar char="•"/>
            </a:pPr>
            <a:r>
              <a:rPr lang="de-CH" dirty="0" smtClean="0"/>
              <a:t>Linda Kanitra</a:t>
            </a:r>
          </a:p>
          <a:p>
            <a:pPr>
              <a:buFont typeface="Arial" panose="020B0604020202020204" pitchFamily="34" charset="0"/>
              <a:buChar char="•"/>
            </a:pPr>
            <a:r>
              <a:rPr lang="de-CH" dirty="0" smtClean="0"/>
              <a:t>Baldur Magnusson</a:t>
            </a:r>
          </a:p>
          <a:p>
            <a:pPr>
              <a:buFont typeface="Arial" panose="020B0604020202020204" pitchFamily="34" charset="0"/>
              <a:buChar char="•"/>
            </a:pPr>
            <a:r>
              <a:rPr lang="en-US" dirty="0" smtClean="0"/>
              <a:t>Matthew Brierley</a:t>
            </a:r>
          </a:p>
          <a:p>
            <a:pPr>
              <a:buFont typeface="Arial" panose="020B0604020202020204" pitchFamily="34" charset="0"/>
              <a:buChar char="•"/>
            </a:pPr>
            <a:r>
              <a:rPr lang="en-US" dirty="0" smtClean="0"/>
              <a:t>David Ohlssen</a:t>
            </a:r>
            <a:endParaRPr lang="en-US" dirty="0"/>
          </a:p>
        </p:txBody>
      </p:sp>
      <p:sp>
        <p:nvSpPr>
          <p:cNvPr id="5" name="Slide Number Placeholder 4"/>
          <p:cNvSpPr>
            <a:spLocks noGrp="1"/>
          </p:cNvSpPr>
          <p:nvPr>
            <p:ph type="sldNum" sz="quarter" idx="11"/>
          </p:nvPr>
        </p:nvSpPr>
        <p:spPr>
          <a:xfrm>
            <a:off x="457200" y="4933950"/>
            <a:ext cx="228600" cy="228600"/>
          </a:xfrm>
        </p:spPr>
        <p:txBody>
          <a:bodyPr/>
          <a:lstStyle/>
          <a:p>
            <a:fld id="{47547CF9-5B10-D24F-A8D7-45A9778164F7}" type="slidenum">
              <a:rPr lang="uk-UA" smtClean="0"/>
              <a:pPr/>
              <a:t>22</a:t>
            </a:fld>
            <a:endParaRPr lang="uk-UA" dirty="0"/>
          </a:p>
        </p:txBody>
      </p:sp>
      <p:sp>
        <p:nvSpPr>
          <p:cNvPr id="6" name="Content Placeholder 2"/>
          <p:cNvSpPr txBox="1">
            <a:spLocks/>
          </p:cNvSpPr>
          <p:nvPr/>
        </p:nvSpPr>
        <p:spPr>
          <a:xfrm>
            <a:off x="4387976" y="1123952"/>
            <a:ext cx="2851027" cy="3409188"/>
          </a:xfrm>
          <a:prstGeom prst="rect">
            <a:avLst/>
          </a:prstGeom>
        </p:spPr>
        <p:txBody>
          <a:bodyPr vert="horz" lIns="0" tIns="0" rIns="0" bIns="0" spcCol="182880" rtlCol="0">
            <a:normAutofit fontScale="85000" lnSpcReduction="20000"/>
          </a:bodyPr>
          <a:lstStyle>
            <a:lvl1pPr marL="452438" indent="-452438" algn="l" defTabSz="914400" rtl="0" eaLnBrk="1" latinLnBrk="0" hangingPunct="1">
              <a:spcBef>
                <a:spcPts val="1200"/>
              </a:spcBef>
              <a:buClrTx/>
              <a:buSzPct val="100000"/>
              <a:buFont typeface="+mj-lt"/>
              <a:buAutoNum type="arabicPeriod"/>
              <a:tabLst>
                <a:tab pos="3998913" algn="r"/>
                <a:tab pos="8229600" algn="r"/>
              </a:tabLst>
              <a:defRPr sz="2400" kern="1200">
                <a:solidFill>
                  <a:schemeClr val="tx1"/>
                </a:solidFill>
                <a:latin typeface="+mn-lt"/>
                <a:ea typeface="+mn-ea"/>
                <a:cs typeface="+mn-cs"/>
              </a:defRPr>
            </a:lvl1pPr>
            <a:lvl2pPr marL="684213" indent="-231775" algn="l" defTabSz="914400" rtl="0" eaLnBrk="1" latinLnBrk="0" hangingPunct="1">
              <a:spcBef>
                <a:spcPts val="600"/>
              </a:spcBef>
              <a:buClrTx/>
              <a:buSzPct val="100000"/>
              <a:buFont typeface="Arial" pitchFamily="34" charset="0"/>
              <a:buChar char="–"/>
              <a:defRPr sz="1800" kern="1200">
                <a:solidFill>
                  <a:schemeClr val="tx1"/>
                </a:solidFill>
                <a:latin typeface="+mn-lt"/>
                <a:ea typeface="+mn-ea"/>
                <a:cs typeface="+mn-cs"/>
              </a:defRPr>
            </a:lvl2pPr>
            <a:lvl3pPr marL="914400" indent="-230188" algn="l" defTabSz="914400" rtl="0" eaLnBrk="1" latinLnBrk="0" hangingPunct="1">
              <a:spcBef>
                <a:spcPts val="600"/>
              </a:spcBef>
              <a:buClrTx/>
              <a:buSzPct val="100000"/>
              <a:buFont typeface="Arial" pitchFamily="34" charset="0"/>
              <a:buChar char="–"/>
              <a:defRPr sz="1600" kern="1200">
                <a:solidFill>
                  <a:schemeClr val="tx1"/>
                </a:solidFill>
                <a:latin typeface="+mn-lt"/>
                <a:ea typeface="+mn-ea"/>
                <a:cs typeface="+mn-cs"/>
              </a:defRPr>
            </a:lvl3pPr>
            <a:lvl4pPr marL="1146175" indent="-231775" algn="l" defTabSz="914400" rtl="0" eaLnBrk="1" latinLnBrk="0" hangingPunct="1">
              <a:spcBef>
                <a:spcPts val="600"/>
              </a:spcBef>
              <a:buClrTx/>
              <a:buSzPct val="100000"/>
              <a:buFont typeface="Arial" pitchFamily="34" charset="0"/>
              <a:buChar char="–"/>
              <a:defRPr sz="1600" kern="1200">
                <a:solidFill>
                  <a:schemeClr val="tx1"/>
                </a:solidFill>
                <a:latin typeface="+mn-lt"/>
                <a:ea typeface="+mn-ea"/>
                <a:cs typeface="+mn-cs"/>
              </a:defRPr>
            </a:lvl4pPr>
            <a:lvl5pPr marL="1368425" indent="-222250" algn="l" defTabSz="914400" rtl="0" eaLnBrk="1" latinLnBrk="0" hangingPunct="1">
              <a:spcBef>
                <a:spcPts val="600"/>
              </a:spcBef>
              <a:buClrTx/>
              <a:buSzPct val="10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de-CH" sz="2200" dirty="0"/>
              <a:t>Shaun Butcher</a:t>
            </a:r>
          </a:p>
          <a:p>
            <a:pPr>
              <a:buFont typeface="Arial" panose="020B0604020202020204" pitchFamily="34" charset="0"/>
              <a:buChar char="•"/>
            </a:pPr>
            <a:r>
              <a:rPr lang="de-CH" sz="2200" dirty="0"/>
              <a:t>Julie Jones</a:t>
            </a:r>
          </a:p>
          <a:p>
            <a:pPr>
              <a:buFont typeface="Arial" panose="020B0604020202020204" pitchFamily="34" charset="0"/>
              <a:buChar char="•"/>
            </a:pPr>
            <a:r>
              <a:rPr lang="de-CH" sz="2200" dirty="0"/>
              <a:t>Walter Hufford</a:t>
            </a:r>
          </a:p>
          <a:p>
            <a:pPr>
              <a:buFont typeface="Arial" panose="020B0604020202020204" pitchFamily="34" charset="0"/>
              <a:buChar char="•"/>
            </a:pPr>
            <a:r>
              <a:rPr lang="de-CH" sz="2200" dirty="0"/>
              <a:t>Ruquan You</a:t>
            </a:r>
          </a:p>
          <a:p>
            <a:pPr>
              <a:buFont typeface="Arial" panose="020B0604020202020204" pitchFamily="34" charset="0"/>
              <a:buChar char="•"/>
            </a:pPr>
            <a:r>
              <a:rPr lang="de-CH" sz="2200" dirty="0"/>
              <a:t>Ivan-Toma Vranesic</a:t>
            </a:r>
          </a:p>
          <a:p>
            <a:pPr>
              <a:buFont typeface="Arial" panose="020B0604020202020204" pitchFamily="34" charset="0"/>
              <a:buChar char="•"/>
            </a:pPr>
            <a:r>
              <a:rPr lang="de-CH" sz="2200" dirty="0"/>
              <a:t>Ian Rees</a:t>
            </a:r>
          </a:p>
          <a:p>
            <a:pPr>
              <a:buFont typeface="Arial" panose="020B0604020202020204" pitchFamily="34" charset="0"/>
              <a:buChar char="•"/>
            </a:pPr>
            <a:r>
              <a:rPr lang="de-CH" sz="2200" dirty="0"/>
              <a:t>Nicolas Guerro</a:t>
            </a:r>
          </a:p>
          <a:p>
            <a:pPr>
              <a:buFont typeface="Arial" panose="020B0604020202020204" pitchFamily="34" charset="0"/>
              <a:buChar char="•"/>
            </a:pPr>
            <a:r>
              <a:rPr lang="de-CH" sz="2200" dirty="0"/>
              <a:t>Keo Chanthavinout</a:t>
            </a:r>
          </a:p>
          <a:p>
            <a:pPr>
              <a:buFont typeface="Arial" panose="020B0604020202020204" pitchFamily="34" charset="0"/>
              <a:buChar char="•"/>
            </a:pPr>
            <a:r>
              <a:rPr lang="de-CH" sz="2200" dirty="0"/>
              <a:t>Frank Bretz</a:t>
            </a:r>
          </a:p>
          <a:p>
            <a:pPr>
              <a:buFont typeface="Arial" panose="020B0604020202020204" pitchFamily="34" charset="0"/>
              <a:buChar char="•"/>
            </a:pPr>
            <a:endParaRPr lang="de-CH" sz="1800" dirty="0"/>
          </a:p>
        </p:txBody>
      </p:sp>
      <p:sp>
        <p:nvSpPr>
          <p:cNvPr id="7" name="Rectangle 6"/>
          <p:cNvSpPr/>
          <p:nvPr/>
        </p:nvSpPr>
        <p:spPr>
          <a:xfrm>
            <a:off x="1601672" y="4952879"/>
            <a:ext cx="2970331" cy="186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1352426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Business Use Only</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3</a:t>
            </a:fld>
            <a:endParaRPr lang="uk-U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
            <a:ext cx="6963298"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5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7547CF9-5B10-D24F-A8D7-45A9778164F7}" type="slidenum">
              <a:rPr lang="uk-UA" smtClean="0"/>
              <a:pPr/>
              <a:t>4</a:t>
            </a:fld>
            <a:endParaRPr lang="uk-UA"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6467"/>
            <a:ext cx="552167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96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Elements of </a:t>
            </a:r>
            <a:r>
              <a:rPr lang="de-CH" dirty="0"/>
              <a:t>a</a:t>
            </a:r>
            <a:r>
              <a:rPr lang="de-CH" dirty="0" smtClean="0"/>
              <a:t> grapics initiative</a:t>
            </a:r>
            <a:endParaRPr lang="en-US" dirty="0"/>
          </a:p>
        </p:txBody>
      </p:sp>
      <p:sp>
        <p:nvSpPr>
          <p:cNvPr id="3" name="Content Placeholder 2"/>
          <p:cNvSpPr>
            <a:spLocks noGrp="1"/>
          </p:cNvSpPr>
          <p:nvPr>
            <p:ph idx="1"/>
          </p:nvPr>
        </p:nvSpPr>
        <p:spPr>
          <a:xfrm>
            <a:off x="457200" y="1047750"/>
            <a:ext cx="8229600" cy="3657599"/>
          </a:xfrm>
        </p:spPr>
        <p:txBody>
          <a:bodyPr>
            <a:normAutofit/>
          </a:bodyPr>
          <a:lstStyle/>
          <a:p>
            <a:pPr marL="0" indent="0">
              <a:buNone/>
            </a:pPr>
            <a:r>
              <a:rPr lang="en-US" sz="2000" dirty="0" smtClean="0"/>
              <a:t>Graphical principles and thinking</a:t>
            </a:r>
          </a:p>
          <a:p>
            <a:pPr marL="596474" lvl="1" indent="-257162">
              <a:buFont typeface="+mj-lt"/>
              <a:buAutoNum type="arabicPeriod"/>
            </a:pPr>
            <a:r>
              <a:rPr lang="en-US" sz="1800" dirty="0"/>
              <a:t>Graphics Principles Cheat Sheet</a:t>
            </a:r>
          </a:p>
          <a:p>
            <a:pPr marL="596474" lvl="1" indent="-257162">
              <a:buFont typeface="+mj-lt"/>
              <a:buAutoNum type="arabicPeriod"/>
            </a:pPr>
            <a:r>
              <a:rPr lang="en-US" sz="1800" dirty="0"/>
              <a:t>Newsletter</a:t>
            </a:r>
          </a:p>
          <a:p>
            <a:pPr marL="0" indent="0">
              <a:buNone/>
            </a:pPr>
            <a:r>
              <a:rPr lang="en-US" sz="2000" dirty="0" smtClean="0"/>
              <a:t>Easing the implementation</a:t>
            </a:r>
          </a:p>
          <a:p>
            <a:pPr marL="596474" lvl="1" indent="-257162">
              <a:buFont typeface="+mj-lt"/>
              <a:buAutoNum type="arabicPeriod" startAt="3"/>
            </a:pPr>
            <a:r>
              <a:rPr lang="en-US" sz="1800" dirty="0" smtClean="0"/>
              <a:t>Graph Gallery</a:t>
            </a:r>
            <a:endParaRPr lang="en-US" sz="1800" dirty="0"/>
          </a:p>
          <a:p>
            <a:pPr marL="596474" lvl="1" indent="-257162">
              <a:buFont typeface="+mj-lt"/>
              <a:buAutoNum type="arabicPeriod" startAt="3"/>
            </a:pPr>
            <a:r>
              <a:rPr lang="en-US" sz="1800" dirty="0" smtClean="0"/>
              <a:t>Analysis </a:t>
            </a:r>
            <a:r>
              <a:rPr lang="en-US" sz="1800" dirty="0"/>
              <a:t>Results </a:t>
            </a:r>
            <a:r>
              <a:rPr lang="en-US" sz="1800" dirty="0" smtClean="0"/>
              <a:t>Datasets</a:t>
            </a:r>
          </a:p>
          <a:p>
            <a:pPr marL="596474" lvl="1" indent="-257162">
              <a:buFont typeface="+mj-lt"/>
              <a:buAutoNum type="arabicPeriod" startAt="3"/>
            </a:pPr>
            <a:r>
              <a:rPr lang="en-US" sz="1800" dirty="0" smtClean="0"/>
              <a:t>Standardization of most common/important graphs</a:t>
            </a:r>
            <a:endParaRPr lang="en-US" sz="1800" dirty="0"/>
          </a:p>
          <a:p>
            <a:pPr marL="0" indent="0">
              <a:buNone/>
            </a:pPr>
            <a:r>
              <a:rPr lang="en-US" sz="2000" dirty="0" smtClean="0"/>
              <a:t>Graphics tomorrow ... or today?</a:t>
            </a:r>
          </a:p>
          <a:p>
            <a:pPr marL="596474" lvl="1" indent="-257162">
              <a:buFont typeface="+mj-lt"/>
              <a:buAutoNum type="arabicPeriod" startAt="6"/>
            </a:pPr>
            <a:r>
              <a:rPr lang="en-US" sz="1800" dirty="0" smtClean="0"/>
              <a:t>Question‐based visualizations and interactive </a:t>
            </a:r>
            <a:r>
              <a:rPr lang="en-US" sz="1800" dirty="0"/>
              <a:t>graphics</a:t>
            </a:r>
          </a:p>
          <a:p>
            <a:pPr marL="0" indent="0">
              <a:buNone/>
            </a:pPr>
            <a:r>
              <a:rPr lang="en-US" sz="2000" dirty="0" smtClean="0"/>
              <a:t>... plus </a:t>
            </a:r>
            <a:r>
              <a:rPr lang="en-US" sz="2000" dirty="0" smtClean="0"/>
              <a:t>overarching stakeholder </a:t>
            </a:r>
            <a:r>
              <a:rPr lang="en-US" sz="2000" dirty="0"/>
              <a:t>management and </a:t>
            </a:r>
            <a:r>
              <a:rPr lang="en-US" sz="2000" dirty="0" smtClean="0"/>
              <a:t>communication</a:t>
            </a:r>
          </a:p>
          <a:p>
            <a:pPr marL="0" indent="0">
              <a:buNone/>
            </a:pPr>
            <a:endParaRPr lang="en-US" sz="2000" dirty="0"/>
          </a:p>
        </p:txBody>
      </p:sp>
      <p:sp>
        <p:nvSpPr>
          <p:cNvPr id="6" name="Rectangle 5"/>
          <p:cNvSpPr/>
          <p:nvPr/>
        </p:nvSpPr>
        <p:spPr>
          <a:xfrm>
            <a:off x="1601672" y="4786000"/>
            <a:ext cx="2970331" cy="186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Rectangle 3"/>
          <p:cNvSpPr/>
          <p:nvPr/>
        </p:nvSpPr>
        <p:spPr>
          <a:xfrm>
            <a:off x="821628" y="4602723"/>
            <a:ext cx="3724096" cy="369332"/>
          </a:xfrm>
          <a:prstGeom prst="rect">
            <a:avLst/>
          </a:prstGeom>
        </p:spPr>
        <p:txBody>
          <a:bodyPr wrap="none">
            <a:spAutoFit/>
          </a:bodyPr>
          <a:lstStyle/>
          <a:p>
            <a:r>
              <a:rPr lang="en-US" dirty="0">
                <a:hlinkClick r:id="rId2"/>
              </a:rPr>
              <a:t>https://graphicsprinciples.github.io/</a:t>
            </a:r>
            <a:endParaRPr lang="en-US" dirty="0"/>
          </a:p>
        </p:txBody>
      </p:sp>
    </p:spTree>
    <p:extLst>
      <p:ext uri="{BB962C8B-B14F-4D97-AF65-F5344CB8AC3E}">
        <p14:creationId xmlns:p14="http://schemas.microsoft.com/office/powerpoint/2010/main" val="3122428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STRATOS </a:t>
            </a:r>
            <a:r>
              <a:rPr lang="en-US" dirty="0" err="1" smtClean="0"/>
              <a:t>Visualisation</a:t>
            </a:r>
            <a:r>
              <a:rPr lang="en-US" dirty="0" smtClean="0"/>
              <a:t> </a:t>
            </a:r>
            <a:r>
              <a:rPr lang="en-US" dirty="0"/>
              <a:t>panel</a:t>
            </a:r>
          </a:p>
        </p:txBody>
      </p:sp>
      <p:sp>
        <p:nvSpPr>
          <p:cNvPr id="3" name="Content Placeholder 2"/>
          <p:cNvSpPr>
            <a:spLocks noGrp="1"/>
          </p:cNvSpPr>
          <p:nvPr>
            <p:ph idx="1"/>
          </p:nvPr>
        </p:nvSpPr>
        <p:spPr/>
        <p:txBody>
          <a:bodyPr/>
          <a:lstStyle/>
          <a:p>
            <a:pPr marL="0" indent="0">
              <a:buNone/>
            </a:pPr>
            <a:r>
              <a:rPr lang="en-US" dirty="0" smtClean="0"/>
              <a:t>“</a:t>
            </a:r>
            <a:r>
              <a:rPr lang="en-US" dirty="0"/>
              <a:t>Visualization and the use of graphics can help at every stage of an analysis, from the planning and design of an experiment, the very first data explorations, through to the communication of conclusions and </a:t>
            </a:r>
            <a:r>
              <a:rPr lang="en-US" dirty="0" smtClean="0"/>
              <a:t>recommendations. Visualization </a:t>
            </a:r>
            <a:r>
              <a:rPr lang="en-US" dirty="0"/>
              <a:t>is more than "plotting data"; it can lead to a deeper understanding and inform next steps. </a:t>
            </a:r>
            <a:endParaRPr lang="en-US" dirty="0" smtClean="0"/>
          </a:p>
          <a:p>
            <a:pPr marL="0" indent="0">
              <a:buNone/>
            </a:pPr>
            <a:r>
              <a:rPr lang="en-US" dirty="0" smtClean="0"/>
              <a:t>The </a:t>
            </a:r>
            <a:r>
              <a:rPr lang="en-US" dirty="0"/>
              <a:t>role of the STRATOS visualization panel is to promote the use of good graphical principles for effective visual communication, providing guidance and recommendations covering all aspects from the design, implementation and review of statistical graphics.”</a:t>
            </a:r>
          </a:p>
          <a:p>
            <a:pPr marL="0" indent="0">
              <a:buNone/>
            </a:pP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6</a:t>
            </a:fld>
            <a:endParaRPr lang="uk-UA" dirty="0"/>
          </a:p>
        </p:txBody>
      </p:sp>
      <p:sp>
        <p:nvSpPr>
          <p:cNvPr id="6" name="Rectangle 5"/>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Rectangle 4"/>
          <p:cNvSpPr/>
          <p:nvPr/>
        </p:nvSpPr>
        <p:spPr>
          <a:xfrm>
            <a:off x="425669" y="4236071"/>
            <a:ext cx="3313792" cy="369332"/>
          </a:xfrm>
          <a:prstGeom prst="rect">
            <a:avLst/>
          </a:prstGeom>
        </p:spPr>
        <p:txBody>
          <a:bodyPr wrap="none">
            <a:spAutoFit/>
          </a:bodyPr>
          <a:lstStyle/>
          <a:p>
            <a:r>
              <a:rPr lang="en-US">
                <a:hlinkClick r:id="rId3"/>
              </a:rPr>
              <a:t>http://www.stratos-initiative.org</a:t>
            </a:r>
            <a:endParaRPr lang="en-US"/>
          </a:p>
        </p:txBody>
      </p:sp>
    </p:spTree>
    <p:extLst>
      <p:ext uri="{BB962C8B-B14F-4D97-AF65-F5344CB8AC3E}">
        <p14:creationId xmlns:p14="http://schemas.microsoft.com/office/powerpoint/2010/main" val="74351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86600" y="4248150"/>
            <a:ext cx="1981200" cy="75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Title 4"/>
          <p:cNvSpPr>
            <a:spLocks noGrp="1"/>
          </p:cNvSpPr>
          <p:nvPr>
            <p:ph type="title"/>
          </p:nvPr>
        </p:nvSpPr>
        <p:spPr/>
        <p:txBody>
          <a:bodyPr/>
          <a:lstStyle/>
          <a:p>
            <a:r>
              <a:rPr lang="en-US" dirty="0" smtClean="0"/>
              <a:t>Effective </a:t>
            </a:r>
            <a:r>
              <a:rPr lang="en-US" dirty="0" err="1" smtClean="0"/>
              <a:t>visualisation</a:t>
            </a:r>
            <a:r>
              <a:rPr lang="en-US" dirty="0" smtClean="0"/>
              <a:t> is important </a:t>
            </a:r>
            <a:r>
              <a:rPr lang="en-US" dirty="0" smtClean="0"/>
              <a:t>throughout the workflow</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7</a:t>
            </a:fld>
            <a:endParaRPr lang="uk-UA" dirty="0"/>
          </a:p>
        </p:txBody>
      </p:sp>
      <p:pic>
        <p:nvPicPr>
          <p:cNvPr id="6" name="Picture 5"/>
          <p:cNvPicPr>
            <a:picLocks noChangeAspect="1"/>
          </p:cNvPicPr>
          <p:nvPr/>
        </p:nvPicPr>
        <p:blipFill>
          <a:blip r:embed="rId2"/>
          <a:stretch>
            <a:fillRect/>
          </a:stretch>
        </p:blipFill>
        <p:spPr>
          <a:xfrm>
            <a:off x="461554" y="1303825"/>
            <a:ext cx="2209800" cy="3786838"/>
          </a:xfrm>
          <a:prstGeom prst="rect">
            <a:avLst/>
          </a:prstGeom>
        </p:spPr>
      </p:pic>
      <p:pic>
        <p:nvPicPr>
          <p:cNvPr id="7" name="Picture 6"/>
          <p:cNvPicPr>
            <a:picLocks noChangeAspect="1"/>
          </p:cNvPicPr>
          <p:nvPr/>
        </p:nvPicPr>
        <p:blipFill>
          <a:blip r:embed="rId3"/>
          <a:stretch>
            <a:fillRect/>
          </a:stretch>
        </p:blipFill>
        <p:spPr>
          <a:xfrm>
            <a:off x="3964578" y="2114550"/>
            <a:ext cx="3730790" cy="911394"/>
          </a:xfrm>
          <a:prstGeom prst="rect">
            <a:avLst/>
          </a:prstGeom>
        </p:spPr>
      </p:pic>
      <p:pic>
        <p:nvPicPr>
          <p:cNvPr id="8" name="Picture 7"/>
          <p:cNvPicPr>
            <a:picLocks noChangeAspect="1"/>
          </p:cNvPicPr>
          <p:nvPr/>
        </p:nvPicPr>
        <p:blipFill>
          <a:blip r:embed="rId4"/>
          <a:stretch>
            <a:fillRect/>
          </a:stretch>
        </p:blipFill>
        <p:spPr>
          <a:xfrm>
            <a:off x="4038600" y="3970253"/>
            <a:ext cx="3730789" cy="934523"/>
          </a:xfrm>
          <a:prstGeom prst="rect">
            <a:avLst/>
          </a:prstGeom>
        </p:spPr>
      </p:pic>
      <p:cxnSp>
        <p:nvCxnSpPr>
          <p:cNvPr id="10" name="Straight Arrow Connector 9"/>
          <p:cNvCxnSpPr/>
          <p:nvPr/>
        </p:nvCxnSpPr>
        <p:spPr>
          <a:xfrm>
            <a:off x="2743200" y="272415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71354" y="455295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192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7547CF9-5B10-D24F-A8D7-45A9778164F7}" type="slidenum">
              <a:rPr lang="uk-UA" smtClean="0"/>
              <a:pPr/>
              <a:t>8</a:t>
            </a:fld>
            <a:endParaRPr lang="uk-UA" dirty="0"/>
          </a:p>
        </p:txBody>
      </p:sp>
      <p:sp>
        <p:nvSpPr>
          <p:cNvPr id="3" name="Text Placeholder 2"/>
          <p:cNvSpPr>
            <a:spLocks noGrp="1"/>
          </p:cNvSpPr>
          <p:nvPr>
            <p:ph type="body" sz="quarter" idx="12"/>
          </p:nvPr>
        </p:nvSpPr>
        <p:spPr/>
        <p:txBody>
          <a:bodyPr>
            <a:normAutofit fontScale="47500" lnSpcReduction="20000"/>
          </a:bodyPr>
          <a:lstStyle/>
          <a:p>
            <a:r>
              <a:rPr lang="en-US" dirty="0" smtClean="0"/>
              <a:t>“Data </a:t>
            </a:r>
            <a:r>
              <a:rPr lang="en-US" dirty="0"/>
              <a:t>Display is critical to data analysis. Graphs allow us to explore data to see overall patterns and to see detailed behavior; no other approach can compete in revealing the structure of data so thoroughly. </a:t>
            </a:r>
            <a:endParaRPr lang="en-US" dirty="0" smtClean="0"/>
          </a:p>
          <a:p>
            <a:endParaRPr lang="en-US" dirty="0"/>
          </a:p>
          <a:p>
            <a:r>
              <a:rPr lang="en-US" dirty="0" smtClean="0"/>
              <a:t>Graphs </a:t>
            </a:r>
            <a:r>
              <a:rPr lang="en-US" dirty="0"/>
              <a:t>allow us to view complex mathematical models fitted to data, and they allow us to assess the validity of such </a:t>
            </a:r>
            <a:r>
              <a:rPr lang="en-US" dirty="0" smtClean="0"/>
              <a:t>models”</a:t>
            </a:r>
          </a:p>
          <a:p>
            <a:endParaRPr lang="en-US" dirty="0" smtClean="0"/>
          </a:p>
          <a:p>
            <a:r>
              <a:rPr lang="en-US" dirty="0"/>
              <a:t> </a:t>
            </a:r>
            <a:r>
              <a:rPr lang="en-US" dirty="0" smtClean="0"/>
              <a:t> William Cleveland, </a:t>
            </a:r>
          </a:p>
          <a:p>
            <a:r>
              <a:rPr lang="en-US" dirty="0" smtClean="0"/>
              <a:t>  The </a:t>
            </a:r>
            <a:r>
              <a:rPr lang="en-US" dirty="0"/>
              <a:t>Elements of Graphing </a:t>
            </a:r>
            <a:r>
              <a:rPr lang="en-US" dirty="0" smtClean="0"/>
              <a:t>Data (1985)</a:t>
            </a:r>
            <a:endParaRPr lang="en-US" dirty="0"/>
          </a:p>
        </p:txBody>
      </p:sp>
    </p:spTree>
    <p:extLst>
      <p:ext uri="{BB962C8B-B14F-4D97-AF65-F5344CB8AC3E}">
        <p14:creationId xmlns:p14="http://schemas.microsoft.com/office/powerpoint/2010/main" val="242114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do we get there?</a:t>
            </a:r>
            <a:endParaRPr lang="en-US" sz="4000" dirty="0"/>
          </a:p>
        </p:txBody>
      </p:sp>
      <p:sp>
        <p:nvSpPr>
          <p:cNvPr id="3" name="Content Placeholder 2"/>
          <p:cNvSpPr>
            <a:spLocks noGrp="1"/>
          </p:cNvSpPr>
          <p:nvPr>
            <p:ph idx="1"/>
          </p:nvPr>
        </p:nvSpPr>
        <p:spPr/>
        <p:txBody>
          <a:bodyPr/>
          <a:lstStyle/>
          <a:p>
            <a:r>
              <a:rPr lang="en-US" sz="2800" dirty="0" smtClean="0"/>
              <a:t>How do we tell a good graph from a bad one? </a:t>
            </a:r>
          </a:p>
          <a:p>
            <a:r>
              <a:rPr lang="en-US" sz="2800" dirty="0" smtClean="0"/>
              <a:t>How do we ensure we design a good graph that is fit for purpose? </a:t>
            </a:r>
          </a:p>
          <a:p>
            <a:r>
              <a:rPr lang="en-US" sz="2800" dirty="0" smtClean="0"/>
              <a:t>Recall goal</a:t>
            </a:r>
            <a:r>
              <a:rPr lang="en-US" sz="2800" dirty="0"/>
              <a:t>: enhance understanding </a:t>
            </a:r>
            <a:r>
              <a:rPr lang="en-US" sz="2800" dirty="0" smtClean="0"/>
              <a:t>and use </a:t>
            </a:r>
            <a:r>
              <a:rPr lang="en-US" sz="2800" dirty="0"/>
              <a:t>of </a:t>
            </a:r>
            <a:r>
              <a:rPr lang="en-US" sz="2800" b="1" dirty="0">
                <a:solidFill>
                  <a:schemeClr val="accent1"/>
                </a:solidFill>
              </a:rPr>
              <a:t>good graphical principles </a:t>
            </a:r>
          </a:p>
          <a:p>
            <a:endParaRPr lang="en-US" dirty="0"/>
          </a:p>
          <a:p>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9</a:t>
            </a:fld>
            <a:endParaRPr lang="uk-UA" dirty="0"/>
          </a:p>
        </p:txBody>
      </p:sp>
    </p:spTree>
    <p:extLst>
      <p:ext uri="{BB962C8B-B14F-4D97-AF65-F5344CB8AC3E}">
        <p14:creationId xmlns:p14="http://schemas.microsoft.com/office/powerpoint/2010/main" val="42208411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HECK" val="LegalDisclaimerNO"/>
</p:tagLst>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Arial 16 9 Novartis binary code Blue-1" id="{112FF62F-C2C7-B94B-865B-7CBEFA9A7499}" vid="{604B7EAF-232C-DB41-8283-D7557A8610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41536CE84A394B91CB77C5025D08B8" ma:contentTypeVersion="4" ma:contentTypeDescription="Create a new document." ma:contentTypeScope="" ma:versionID="75fec93f5e9e318d09e14c32f2b5f87a">
  <xsd:schema xmlns:xsd="http://www.w3.org/2001/XMLSchema" xmlns:xs="http://www.w3.org/2001/XMLSchema" xmlns:p="http://schemas.microsoft.com/office/2006/metadata/properties" xmlns:ns2="69b59b43-3cad-4885-a639-43a613e90352" targetNamespace="http://schemas.microsoft.com/office/2006/metadata/properties" ma:root="true" ma:fieldsID="bc767f3aaf49a8a84da3b7ec6d3fbeb7" ns2:_="">
    <xsd:import namespace="69b59b43-3cad-4885-a639-43a613e903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b59b43-3cad-4885-a639-43a613e90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890A0C-B12A-409B-91F3-C9B1961470E3}">
  <ds:schemaRefs>
    <ds:schemaRef ds:uri="http://purl.org/dc/elements/1.1/"/>
    <ds:schemaRef ds:uri="http://schemas.microsoft.com/office/2006/metadata/properties"/>
    <ds:schemaRef ds:uri="69b59b43-3cad-4885-a639-43a613e9035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BBDA9E8-B149-4656-9422-C6686536F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b59b43-3cad-4885-a639-43a613e90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7D12EC-D5BA-4F0D-B997-AF34B5B083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Arial 16 9 Novartis binary code Blue-1 - Copy</Template>
  <TotalTime>0</TotalTime>
  <Words>679</Words>
  <Application>Microsoft Office PowerPoint</Application>
  <PresentationFormat>On-screen Show (16:9)</PresentationFormat>
  <Paragraphs>110</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Arial Regular</vt:lpstr>
      <vt:lpstr>Wingdings</vt:lpstr>
      <vt:lpstr>Novartis 2016</vt:lpstr>
      <vt:lpstr>How do we make better graphs? Effective visual communication for the quantitative scientist</vt:lpstr>
      <vt:lpstr>PowerPoint Presentation</vt:lpstr>
      <vt:lpstr>PowerPoint Presentation</vt:lpstr>
      <vt:lpstr>PowerPoint Presentation</vt:lpstr>
      <vt:lpstr>Elements of a grapics initiative</vt:lpstr>
      <vt:lpstr>STRATOS Visualisation panel</vt:lpstr>
      <vt:lpstr>Effective visualisation is important throughout the workflow</vt:lpstr>
      <vt:lpstr>PowerPoint Presentation</vt:lpstr>
      <vt:lpstr>How do we get there?</vt:lpstr>
      <vt:lpstr>Effective data visualisation is  effective visual communication</vt:lpstr>
      <vt:lpstr>Beautiful but effective?</vt:lpstr>
      <vt:lpstr>PowerPoint Presentation</vt:lpstr>
      <vt:lpstr>Principles for effective visual communication</vt:lpstr>
      <vt:lpstr>Use the cheat sheet for critical review</vt:lpstr>
      <vt:lpstr>Use the cheat sheet for critical review</vt:lpstr>
      <vt:lpstr>Principles for effective visual communication</vt:lpstr>
      <vt:lpstr>This is a continual process</vt:lpstr>
      <vt:lpstr>Three laws for improving visual communication</vt:lpstr>
      <vt:lpstr>Elements of a STRATOS VP initiative</vt:lpstr>
      <vt:lpstr>STRATOS Visualisation panel</vt:lpstr>
      <vt:lpstr>PowerPoint Presentation</vt:lpstr>
      <vt:lpstr>Acknowledgements</vt:lpstr>
    </vt:vector>
  </TitlesOfParts>
  <Manager/>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principles for creating effective data visualisations</dc:title>
  <dc:subject/>
  <dc:creator>Baillie, Mark</dc:creator>
  <cp:keywords/>
  <dc:description/>
  <cp:lastModifiedBy>Baillie, Mark</cp:lastModifiedBy>
  <cp:revision>85</cp:revision>
  <cp:lastPrinted>2017-09-27T16:10:53Z</cp:lastPrinted>
  <dcterms:created xsi:type="dcterms:W3CDTF">2018-08-27T19:25:18Z</dcterms:created>
  <dcterms:modified xsi:type="dcterms:W3CDTF">2019-07-18T05:24:52Z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iteId">
    <vt:lpwstr>f35a6974-607f-47d4-82d7-ff31d7dc53a5</vt:lpwstr>
  </property>
  <property fmtid="{D5CDD505-2E9C-101B-9397-08002B2CF9AE}" pid="4" name="MSIP_Label_4929bff8-5b33-42aa-95d2-28f72e792cb0_Ref">
    <vt:lpwstr>https://api.informationprotection.azure.com/api/f35a6974-607f-47d4-82d7-ff31d7dc53a5</vt:lpwstr>
  </property>
  <property fmtid="{D5CDD505-2E9C-101B-9397-08002B2CF9AE}" pid="5" name="MSIP_Label_4929bff8-5b33-42aa-95d2-28f72e792cb0_Owner">
    <vt:lpwstr>BAILLMA3@novartis.net</vt:lpwstr>
  </property>
  <property fmtid="{D5CDD505-2E9C-101B-9397-08002B2CF9AE}" pid="6" name="MSIP_Label_4929bff8-5b33-42aa-95d2-28f72e792cb0_SetDate">
    <vt:lpwstr>2018-08-27T21:26:50.1199567+02:00</vt:lpwstr>
  </property>
  <property fmtid="{D5CDD505-2E9C-101B-9397-08002B2CF9AE}" pid="7" name="MSIP_Label_4929bff8-5b33-42aa-95d2-28f72e792cb0_Name">
    <vt:lpwstr>Business Use Only</vt:lpwstr>
  </property>
  <property fmtid="{D5CDD505-2E9C-101B-9397-08002B2CF9AE}" pid="8" name="MSIP_Label_4929bff8-5b33-42aa-95d2-28f72e792cb0_Application">
    <vt:lpwstr>Microsoft Azure Information Protection</vt:lpwstr>
  </property>
  <property fmtid="{D5CDD505-2E9C-101B-9397-08002B2CF9AE}" pid="9" name="MSIP_Label_4929bff8-5b33-42aa-95d2-28f72e792cb0_Extended_MSFT_Method">
    <vt:lpwstr>Automatic</vt:lpwstr>
  </property>
  <property fmtid="{D5CDD505-2E9C-101B-9397-08002B2CF9AE}" pid="10" name="Confidentiality">
    <vt:lpwstr>Business Use Only</vt:lpwstr>
  </property>
  <property fmtid="{D5CDD505-2E9C-101B-9397-08002B2CF9AE}" pid="11" name="PresenterName">
    <vt:lpwstr/>
  </property>
  <property fmtid="{D5CDD505-2E9C-101B-9397-08002B2CF9AE}" pid="12" name="ConfidentialityLevel">
    <vt:lpwstr>None (no value displayed on slides)</vt:lpwstr>
  </property>
  <property fmtid="{D5CDD505-2E9C-101B-9397-08002B2CF9AE}" pid="13" name="HideFooter">
    <vt:bool>false</vt:bool>
  </property>
  <property fmtid="{D5CDD505-2E9C-101B-9397-08002B2CF9AE}" pid="14" name="ContentTypeId">
    <vt:lpwstr>0x010100BE41536CE84A394B91CB77C5025D08B8</vt:lpwstr>
  </property>
</Properties>
</file>