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7" r:id="rId9"/>
    <p:sldId id="263" r:id="rId10"/>
    <p:sldId id="268" r:id="rId11"/>
    <p:sldId id="264" r:id="rId12"/>
    <p:sldId id="269" r:id="rId13"/>
    <p:sldId id="265" r:id="rId14"/>
    <p:sldId id="266"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hy6dulpXlAcZ7aOL32KkYDqDa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A576D-567D-65FC-7644-C59F93404976}" v="7" dt="2022-09-10T07:27:06.946"/>
    <p1510:client id="{4CA79A91-9DE9-79DB-19BD-ECAAF23D3799}" v="162" dt="2022-09-09T21:59:50.488"/>
    <p1510:client id="{63C0979F-3F25-1AC3-6D51-794A480AA9B4}" v="61" dt="2022-09-10T07:47:36.613"/>
    <p1510:client id="{71224868-005B-7D7A-655B-804CB7370D93}" v="44" dt="2022-08-28T16:23:58.990"/>
    <p1510:client id="{761EFF54-172A-C138-F05C-87860A91DC14}" v="29" dt="2022-09-10T06:51:59.625"/>
    <p1510:client id="{7E00FA36-1D8F-0E2C-A615-2851D4A26C14}" v="9" dt="2022-09-10T06:28:20.524"/>
    <p1510:client id="{850415EC-619A-A679-D4BC-38E34B05E6DD}" v="1524" dt="2022-09-09T15:41:50.916"/>
    <p1510:client id="{8C95A820-5071-070D-73B9-324C3B8FA846}" v="75" dt="2022-09-10T06:24:15.001"/>
    <p1510:client id="{F2D957F1-F2E2-D4C3-69CB-3C07ADB0D975}" v="279" dt="2022-09-09T21:13:17.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x">
  <p:cSld name="TITLE_AND_BODY">
    <p:spTree>
      <p:nvGrpSpPr>
        <p:cNvPr id="1" name="Shape 10"/>
        <p:cNvGrpSpPr/>
        <p:nvPr/>
      </p:nvGrpSpPr>
      <p:grpSpPr>
        <a:xfrm>
          <a:off x="0" y="0"/>
          <a:ext cx="0" cy="0"/>
          <a:chOff x="0" y="0"/>
          <a:chExt cx="0" cy="0"/>
        </a:xfrm>
      </p:grpSpPr>
      <p:sp>
        <p:nvSpPr>
          <p:cNvPr id="11" name="Google Shape;11;p13"/>
          <p:cNvSpPr/>
          <p:nvPr/>
        </p:nvSpPr>
        <p:spPr>
          <a:xfrm>
            <a:off x="0" y="-2"/>
            <a:ext cx="9144000" cy="565612"/>
          </a:xfrm>
          <a:prstGeom prst="rect">
            <a:avLst/>
          </a:prstGeom>
          <a:solidFill>
            <a:srgbClr val="D9D8DA"/>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12" name="Google Shape;12;p13"/>
          <p:cNvSpPr txBox="1"/>
          <p:nvPr/>
        </p:nvSpPr>
        <p:spPr>
          <a:xfrm>
            <a:off x="673737" y="1935443"/>
            <a:ext cx="8050523" cy="733143"/>
          </a:xfrm>
          <a:prstGeom prst="rect">
            <a:avLst/>
          </a:prstGeom>
          <a:noFill/>
          <a:ln>
            <a:noFill/>
          </a:ln>
        </p:spPr>
        <p:txBody>
          <a:bodyPr spcFirstLastPara="1" wrap="square" lIns="45700" tIns="45700" rIns="45700" bIns="45700" anchor="t" anchorCtr="0">
            <a:spAutoFit/>
          </a:bodyPr>
          <a:lstStyle/>
          <a:p>
            <a:pPr marL="0" marR="0" lvl="0" indent="0" algn="ctr" rtl="0">
              <a:lnSpc>
                <a:spcPct val="80000"/>
              </a:lnSpc>
              <a:spcBef>
                <a:spcPts val="0"/>
              </a:spcBef>
              <a:spcAft>
                <a:spcPts val="0"/>
              </a:spcAft>
              <a:buClr>
                <a:srgbClr val="000000"/>
              </a:buClr>
              <a:buSzPts val="4500"/>
              <a:buFont typeface="Arial"/>
              <a:buNone/>
            </a:pPr>
            <a:r>
              <a:rPr lang="en-US" sz="4500" b="0" i="0" u="none" strike="noStrike" cap="none">
                <a:solidFill>
                  <a:srgbClr val="000000"/>
                </a:solidFill>
                <a:latin typeface="Arial"/>
                <a:ea typeface="Arial"/>
                <a:cs typeface="Arial"/>
                <a:sym typeface="Arial"/>
              </a:rPr>
              <a:t>Module 7: Final Project Template</a:t>
            </a:r>
            <a:endParaRPr/>
          </a:p>
        </p:txBody>
      </p:sp>
      <p:sp>
        <p:nvSpPr>
          <p:cNvPr id="13" name="Google Shape;13;p13"/>
          <p:cNvSpPr txBox="1">
            <a:spLocks noGrp="1"/>
          </p:cNvSpPr>
          <p:nvPr>
            <p:ph type="title"/>
          </p:nvPr>
        </p:nvSpPr>
        <p:spPr>
          <a:xfrm>
            <a:off x="685800" y="1822694"/>
            <a:ext cx="7772400" cy="2387602"/>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4000"/>
              <a:buFont typeface="Arial"/>
              <a:buNone/>
              <a:defRPr sz="4000" b="1">
                <a:solidFill>
                  <a:srgbClr val="000000"/>
                </a:solidFill>
                <a:latin typeface="Arial"/>
                <a:ea typeface="Arial"/>
                <a:cs typeface="Arial"/>
                <a:sym typeface="Aria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4" name="Google Shape;14;p13"/>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ustom Layout">
  <p:cSld name="Custom Layout">
    <p:spTree>
      <p:nvGrpSpPr>
        <p:cNvPr id="1" name="Shape 74"/>
        <p:cNvGrpSpPr/>
        <p:nvPr/>
      </p:nvGrpSpPr>
      <p:grpSpPr>
        <a:xfrm>
          <a:off x="0" y="0"/>
          <a:ext cx="0" cy="0"/>
          <a:chOff x="0" y="0"/>
          <a:chExt cx="0" cy="0"/>
        </a:xfrm>
      </p:grpSpPr>
      <p:sp>
        <p:nvSpPr>
          <p:cNvPr id="75" name="Google Shape;75;p22"/>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76" name="Google Shape;76;p22"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77" name="Google Shape;77;p22"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78" name="Google Shape;78;p22" descr="Picture 6"/>
          <p:cNvPicPr preferRelativeResize="0"/>
          <p:nvPr/>
        </p:nvPicPr>
        <p:blipFill rotWithShape="1">
          <a:blip r:embed="rId4">
            <a:alphaModFix/>
          </a:blip>
          <a:srcRect/>
          <a:stretch/>
        </p:blipFill>
        <p:spPr>
          <a:xfrm>
            <a:off x="2366940" y="1627907"/>
            <a:ext cx="4410118" cy="3602186"/>
          </a:xfrm>
          <a:prstGeom prst="rect">
            <a:avLst/>
          </a:prstGeom>
          <a:noFill/>
          <a:ln>
            <a:noFill/>
          </a:ln>
        </p:spPr>
      </p:pic>
      <p:sp>
        <p:nvSpPr>
          <p:cNvPr id="79" name="Google Shape;79;p22"/>
          <p:cNvSpPr/>
          <p:nvPr/>
        </p:nvSpPr>
        <p:spPr>
          <a:xfrm>
            <a:off x="0" y="0"/>
            <a:ext cx="9144000" cy="900545"/>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80" name="Google Shape;80;p22"/>
          <p:cNvSpPr txBox="1">
            <a:spLocks noGrp="1"/>
          </p:cNvSpPr>
          <p:nvPr>
            <p:ph type="sldNum" idx="12"/>
          </p:nvPr>
        </p:nvSpPr>
        <p:spPr>
          <a:xfrm>
            <a:off x="6290039" y="6221731"/>
            <a:ext cx="263162" cy="269239"/>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000000"/>
              </a:buClr>
              <a:buSzPts val="1200"/>
              <a:buFont typeface="Georgia"/>
              <a:buNone/>
              <a:defRPr sz="1200"/>
            </a:lvl1pPr>
            <a:lvl2pPr marL="0" lvl="1" indent="0" algn="r">
              <a:lnSpc>
                <a:spcPct val="100000"/>
              </a:lnSpc>
              <a:spcBef>
                <a:spcPts val="0"/>
              </a:spcBef>
              <a:spcAft>
                <a:spcPts val="0"/>
              </a:spcAft>
              <a:buClr>
                <a:srgbClr val="000000"/>
              </a:buClr>
              <a:buSzPts val="1200"/>
              <a:buFont typeface="Georgia"/>
              <a:buNone/>
              <a:defRPr sz="1200"/>
            </a:lvl2pPr>
            <a:lvl3pPr marL="0" lvl="2" indent="0" algn="r">
              <a:lnSpc>
                <a:spcPct val="100000"/>
              </a:lnSpc>
              <a:spcBef>
                <a:spcPts val="0"/>
              </a:spcBef>
              <a:spcAft>
                <a:spcPts val="0"/>
              </a:spcAft>
              <a:buClr>
                <a:srgbClr val="000000"/>
              </a:buClr>
              <a:buSzPts val="1200"/>
              <a:buFont typeface="Georgia"/>
              <a:buNone/>
              <a:defRPr sz="1200"/>
            </a:lvl3pPr>
            <a:lvl4pPr marL="0" lvl="3" indent="0" algn="r">
              <a:lnSpc>
                <a:spcPct val="100000"/>
              </a:lnSpc>
              <a:spcBef>
                <a:spcPts val="0"/>
              </a:spcBef>
              <a:spcAft>
                <a:spcPts val="0"/>
              </a:spcAft>
              <a:buClr>
                <a:srgbClr val="000000"/>
              </a:buClr>
              <a:buSzPts val="1200"/>
              <a:buFont typeface="Georgia"/>
              <a:buNone/>
              <a:defRPr sz="1200"/>
            </a:lvl4pPr>
            <a:lvl5pPr marL="0" lvl="4" indent="0" algn="r">
              <a:lnSpc>
                <a:spcPct val="100000"/>
              </a:lnSpc>
              <a:spcBef>
                <a:spcPts val="0"/>
              </a:spcBef>
              <a:spcAft>
                <a:spcPts val="0"/>
              </a:spcAft>
              <a:buClr>
                <a:srgbClr val="000000"/>
              </a:buClr>
              <a:buSzPts val="1200"/>
              <a:buFont typeface="Georgia"/>
              <a:buNone/>
              <a:defRPr sz="1200"/>
            </a:lvl5pPr>
            <a:lvl6pPr marL="0" lvl="5" indent="0" algn="r">
              <a:lnSpc>
                <a:spcPct val="100000"/>
              </a:lnSpc>
              <a:spcBef>
                <a:spcPts val="0"/>
              </a:spcBef>
              <a:spcAft>
                <a:spcPts val="0"/>
              </a:spcAft>
              <a:buClr>
                <a:srgbClr val="000000"/>
              </a:buClr>
              <a:buSzPts val="1200"/>
              <a:buFont typeface="Georgia"/>
              <a:buNone/>
              <a:defRPr sz="1200"/>
            </a:lvl6pPr>
            <a:lvl7pPr marL="0" lvl="6" indent="0" algn="r">
              <a:lnSpc>
                <a:spcPct val="100000"/>
              </a:lnSpc>
              <a:spcBef>
                <a:spcPts val="0"/>
              </a:spcBef>
              <a:spcAft>
                <a:spcPts val="0"/>
              </a:spcAft>
              <a:buClr>
                <a:srgbClr val="000000"/>
              </a:buClr>
              <a:buSzPts val="1200"/>
              <a:buFont typeface="Georgia"/>
              <a:buNone/>
              <a:defRPr sz="1200"/>
            </a:lvl7pPr>
            <a:lvl8pPr marL="0" lvl="7" indent="0" algn="r">
              <a:lnSpc>
                <a:spcPct val="100000"/>
              </a:lnSpc>
              <a:spcBef>
                <a:spcPts val="0"/>
              </a:spcBef>
              <a:spcAft>
                <a:spcPts val="0"/>
              </a:spcAft>
              <a:buClr>
                <a:srgbClr val="000000"/>
              </a:buClr>
              <a:buSzPts val="1200"/>
              <a:buFont typeface="Georgia"/>
              <a:buNone/>
              <a:defRPr sz="1200"/>
            </a:lvl8pPr>
            <a:lvl9pPr marL="0" lvl="8" indent="0" algn="r">
              <a:lnSpc>
                <a:spcPct val="100000"/>
              </a:lnSpc>
              <a:spcBef>
                <a:spcPts val="0"/>
              </a:spcBef>
              <a:spcAft>
                <a:spcPts val="0"/>
              </a:spcAft>
              <a:buClr>
                <a:srgbClr val="000000"/>
              </a:buClr>
              <a:buSzPts val="1200"/>
              <a:buFont typeface="Georgia"/>
              <a:buNone/>
              <a:defRPr sz="1200"/>
            </a:lvl9pPr>
          </a:lstStyle>
          <a:p>
            <a:pPr marL="0" lvl="0" indent="0" algn="r" rtl="0">
              <a:spcBef>
                <a:spcPts val="0"/>
              </a:spcBef>
              <a:spcAft>
                <a:spcPts val="0"/>
              </a:spcAft>
              <a:buNone/>
            </a:pPr>
            <a:fld id="{00000000-1234-1234-1234-123412341234}" type="slidenum">
              <a:rPr lang="en-US"/>
              <a:t>‹N°›</a:t>
            </a:fld>
            <a:endParaRPr b="0" i="0" u="none" strike="noStrike" cap="none">
              <a:solidFill>
                <a:srgbClr val="000000"/>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81"/>
        <p:cNvGrpSpPr/>
        <p:nvPr/>
      </p:nvGrpSpPr>
      <p:grpSpPr>
        <a:xfrm>
          <a:off x="0" y="0"/>
          <a:ext cx="0" cy="0"/>
          <a:chOff x="0" y="0"/>
          <a:chExt cx="0" cy="0"/>
        </a:xfrm>
      </p:grpSpPr>
      <p:pic>
        <p:nvPicPr>
          <p:cNvPr id="82" name="Google Shape;82;p23" descr="Picture 6"/>
          <p:cNvPicPr preferRelativeResize="0"/>
          <p:nvPr/>
        </p:nvPicPr>
        <p:blipFill rotWithShape="1">
          <a:blip r:embed="rId2">
            <a:alphaModFix/>
          </a:blip>
          <a:srcRect/>
          <a:stretch/>
        </p:blipFill>
        <p:spPr>
          <a:xfrm>
            <a:off x="534324" y="569519"/>
            <a:ext cx="4989253" cy="458389"/>
          </a:xfrm>
          <a:prstGeom prst="rect">
            <a:avLst/>
          </a:prstGeom>
          <a:noFill/>
          <a:ln>
            <a:noFill/>
          </a:ln>
        </p:spPr>
      </p:pic>
      <p:sp>
        <p:nvSpPr>
          <p:cNvPr id="83" name="Google Shape;83;p23"/>
          <p:cNvSpPr/>
          <p:nvPr/>
        </p:nvSpPr>
        <p:spPr>
          <a:xfrm>
            <a:off x="0" y="0"/>
            <a:ext cx="9144000" cy="437322"/>
          </a:xfrm>
          <a:prstGeom prst="rect">
            <a:avLst/>
          </a:prstGeom>
          <a:solidFill>
            <a:srgbClr val="0081CC"/>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3"/>
          <p:cNvSpPr txBox="1"/>
          <p:nvPr/>
        </p:nvSpPr>
        <p:spPr>
          <a:xfrm>
            <a:off x="2520493" y="1072"/>
            <a:ext cx="3875034" cy="333086"/>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Blockchain in Business: Beyond the Hype</a:t>
            </a:r>
            <a:endParaRPr/>
          </a:p>
        </p:txBody>
      </p:sp>
      <p:sp>
        <p:nvSpPr>
          <p:cNvPr id="85" name="Google Shape;85;p23"/>
          <p:cNvSpPr txBox="1">
            <a:spLocks noGrp="1"/>
          </p:cNvSpPr>
          <p:nvPr>
            <p:ph type="title"/>
          </p:nvPr>
        </p:nvSpPr>
        <p:spPr>
          <a:xfrm>
            <a:off x="1143000" y="1122362"/>
            <a:ext cx="6858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solidFill>
                  <a:srgbClr val="000000"/>
                </a:solidFill>
                <a:latin typeface="Calibri"/>
                <a:ea typeface="Calibri"/>
                <a:cs typeface="Calibri"/>
                <a:sym typeface="Calibri"/>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86" name="Google Shape;86;p23"/>
          <p:cNvSpPr txBox="1">
            <a:spLocks noGrp="1"/>
          </p:cNvSpPr>
          <p:nvPr>
            <p:ph type="body" idx="1"/>
          </p:nvPr>
        </p:nvSpPr>
        <p:spPr>
          <a:xfrm>
            <a:off x="1143000" y="3602037"/>
            <a:ext cx="6858000" cy="1655764"/>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1pPr>
            <a:lvl2pPr marL="914400" lvl="1"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2pPr>
            <a:lvl3pPr marL="1371600" lvl="2"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3pPr>
            <a:lvl4pPr marL="1828800" lvl="3"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4pPr>
            <a:lvl5pPr marL="2286000" lvl="4" indent="-228600" algn="ctr">
              <a:lnSpc>
                <a:spcPct val="90000"/>
              </a:lnSpc>
              <a:spcBef>
                <a:spcPts val="1000"/>
              </a:spcBef>
              <a:spcAft>
                <a:spcPts val="0"/>
              </a:spcAft>
              <a:buClr>
                <a:srgbClr val="000000"/>
              </a:buClr>
              <a:buSzPts val="2400"/>
              <a:buFont typeface="Calibri"/>
              <a:buNone/>
              <a:defRPr sz="2400">
                <a:latin typeface="Calibri"/>
                <a:ea typeface="Calibri"/>
                <a:cs typeface="Calibri"/>
                <a:sym typeface="Calibri"/>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7" name="Google Shape;87;p23"/>
          <p:cNvSpPr txBox="1">
            <a:spLocks noGrp="1"/>
          </p:cNvSpPr>
          <p:nvPr>
            <p:ph type="sldNum" idx="12"/>
          </p:nvPr>
        </p:nvSpPr>
        <p:spPr>
          <a:xfrm>
            <a:off x="8256728" y="6414761"/>
            <a:ext cx="258623" cy="248303"/>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b="0" i="0" u="none" strike="noStrike" cap="non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1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FFFF"/>
              </a:buClr>
              <a:buSzPts val="1800"/>
              <a:buNone/>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17" name="Google Shape;17;p14"/>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 name="Google Shape;18;p14"/>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lvl="0"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ctr">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9"/>
        <p:cNvGrpSpPr/>
        <p:nvPr/>
      </p:nvGrpSpPr>
      <p:grpSpPr>
        <a:xfrm>
          <a:off x="0" y="0"/>
          <a:ext cx="0" cy="0"/>
          <a:chOff x="0" y="0"/>
          <a:chExt cx="0" cy="0"/>
        </a:xfrm>
      </p:grpSpPr>
      <p:pic>
        <p:nvPicPr>
          <p:cNvPr id="20" name="Google Shape;20;p15"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1" name="Google Shape;21;p15"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22" name="Google Shape;22;p15"/>
          <p:cNvSpPr txBox="1">
            <a:spLocks noGrp="1"/>
          </p:cNvSpPr>
          <p:nvPr>
            <p:ph type="title"/>
          </p:nvPr>
        </p:nvSpPr>
        <p:spPr>
          <a:xfrm>
            <a:off x="623887" y="1709739"/>
            <a:ext cx="7886701"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Georgia"/>
              <a:buNone/>
              <a:defRPr sz="60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23" name="Google Shape;23;p15"/>
          <p:cNvSpPr txBox="1">
            <a:spLocks noGrp="1"/>
          </p:cNvSpPr>
          <p:nvPr>
            <p:ph type="body" idx="1"/>
          </p:nvPr>
        </p:nvSpPr>
        <p:spPr>
          <a:xfrm>
            <a:off x="623887" y="4589464"/>
            <a:ext cx="7886701" cy="1500189"/>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2400"/>
              <a:buFont typeface="Georgia"/>
              <a:buNone/>
              <a:defRPr sz="2400"/>
            </a:lvl1pPr>
            <a:lvl2pPr marL="914400" lvl="1" indent="-228600" algn="l">
              <a:lnSpc>
                <a:spcPct val="90000"/>
              </a:lnSpc>
              <a:spcBef>
                <a:spcPts val="1000"/>
              </a:spcBef>
              <a:spcAft>
                <a:spcPts val="0"/>
              </a:spcAft>
              <a:buClr>
                <a:srgbClr val="000000"/>
              </a:buClr>
              <a:buSzPts val="2400"/>
              <a:buFont typeface="Georgia"/>
              <a:buNone/>
              <a:defRPr sz="2400"/>
            </a:lvl2pPr>
            <a:lvl3pPr marL="1371600" lvl="2" indent="-228600" algn="l">
              <a:lnSpc>
                <a:spcPct val="90000"/>
              </a:lnSpc>
              <a:spcBef>
                <a:spcPts val="1000"/>
              </a:spcBef>
              <a:spcAft>
                <a:spcPts val="0"/>
              </a:spcAft>
              <a:buClr>
                <a:srgbClr val="000000"/>
              </a:buClr>
              <a:buSzPts val="2400"/>
              <a:buFont typeface="Georgia"/>
              <a:buNone/>
              <a:defRPr sz="2400"/>
            </a:lvl3pPr>
            <a:lvl4pPr marL="1828800" lvl="3" indent="-228600" algn="l">
              <a:lnSpc>
                <a:spcPct val="90000"/>
              </a:lnSpc>
              <a:spcBef>
                <a:spcPts val="1000"/>
              </a:spcBef>
              <a:spcAft>
                <a:spcPts val="0"/>
              </a:spcAft>
              <a:buClr>
                <a:srgbClr val="000000"/>
              </a:buClr>
              <a:buSzPts val="2400"/>
              <a:buFont typeface="Georgia"/>
              <a:buNone/>
              <a:defRPr sz="2400"/>
            </a:lvl4pPr>
            <a:lvl5pPr marL="2286000" lvl="4" indent="-228600" algn="l">
              <a:lnSpc>
                <a:spcPct val="90000"/>
              </a:lnSpc>
              <a:spcBef>
                <a:spcPts val="1000"/>
              </a:spcBef>
              <a:spcAft>
                <a:spcPts val="0"/>
              </a:spcAft>
              <a:buClr>
                <a:srgbClr val="000000"/>
              </a:buClr>
              <a:buSzPts val="2400"/>
              <a:buFont typeface="Georgia"/>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 name="Google Shape;24;p15" descr="Picture 6"/>
          <p:cNvPicPr preferRelativeResize="0"/>
          <p:nvPr/>
        </p:nvPicPr>
        <p:blipFill rotWithShape="1">
          <a:blip r:embed="rId3">
            <a:alphaModFix/>
          </a:blip>
          <a:srcRect l="76311" t="88219"/>
          <a:stretch/>
        </p:blipFill>
        <p:spPr>
          <a:xfrm>
            <a:off x="6613862" y="6052939"/>
            <a:ext cx="2166153" cy="606821"/>
          </a:xfrm>
          <a:prstGeom prst="rect">
            <a:avLst/>
          </a:prstGeom>
          <a:noFill/>
          <a:ln>
            <a:noFill/>
          </a:ln>
        </p:spPr>
      </p:pic>
      <p:sp>
        <p:nvSpPr>
          <p:cNvPr id="25" name="Google Shape;25;p15"/>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a:t>
            </a:fld>
            <a:endParaRPr sz="1800" b="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6"/>
        <p:cNvGrpSpPr/>
        <p:nvPr/>
      </p:nvGrpSpPr>
      <p:grpSpPr>
        <a:xfrm>
          <a:off x="0" y="0"/>
          <a:ext cx="0" cy="0"/>
          <a:chOff x="0" y="0"/>
          <a:chExt cx="0" cy="0"/>
        </a:xfrm>
      </p:grpSpPr>
      <p:sp>
        <p:nvSpPr>
          <p:cNvPr id="27" name="Google Shape;27;p16"/>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28" name="Google Shape;28;p16"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29" name="Google Shape;29;p16"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0" name="Google Shape;30;p16"/>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1" name="Google Shape;31;p16"/>
          <p:cNvSpPr txBox="1">
            <a:spLocks noGrp="1"/>
          </p:cNvSpPr>
          <p:nvPr>
            <p:ph type="body" idx="1"/>
          </p:nvPr>
        </p:nvSpPr>
        <p:spPr>
          <a:xfrm>
            <a:off x="628650" y="1825625"/>
            <a:ext cx="38862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2" name="Google Shape;32;p16"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3" name="Google Shape;33;p16"/>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a:t>
            </a:fld>
            <a:endParaRPr sz="1800" b="0" i="0" u="none" strike="noStrike" cap="none">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p:cSld name="Comparison">
    <p:spTree>
      <p:nvGrpSpPr>
        <p:cNvPr id="1" name="Shape 34"/>
        <p:cNvGrpSpPr/>
        <p:nvPr/>
      </p:nvGrpSpPr>
      <p:grpSpPr>
        <a:xfrm>
          <a:off x="0" y="0"/>
          <a:ext cx="0" cy="0"/>
          <a:chOff x="0" y="0"/>
          <a:chExt cx="0" cy="0"/>
        </a:xfrm>
      </p:grpSpPr>
      <p:sp>
        <p:nvSpPr>
          <p:cNvPr id="35" name="Google Shape;35;p17"/>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36" name="Google Shape;36;p17"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37" name="Google Shape;37;p17"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38" name="Google Shape;38;p17"/>
          <p:cNvSpPr txBox="1">
            <a:spLocks noGrp="1"/>
          </p:cNvSpPr>
          <p:nvPr>
            <p:ph type="title"/>
          </p:nvPr>
        </p:nvSpPr>
        <p:spPr>
          <a:xfrm>
            <a:off x="629841" y="365125"/>
            <a:ext cx="7886701"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39" name="Google Shape;39;p17"/>
          <p:cNvSpPr txBox="1">
            <a:spLocks noGrp="1"/>
          </p:cNvSpPr>
          <p:nvPr>
            <p:ph type="body" idx="1"/>
          </p:nvPr>
        </p:nvSpPr>
        <p:spPr>
          <a:xfrm>
            <a:off x="629841" y="1681163"/>
            <a:ext cx="3868342" cy="823914"/>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Georgia"/>
              <a:buNone/>
              <a:defRPr sz="2400" b="1"/>
            </a:lvl1pPr>
            <a:lvl2pPr marL="914400" lvl="1" indent="-228600" algn="l">
              <a:lnSpc>
                <a:spcPct val="90000"/>
              </a:lnSpc>
              <a:spcBef>
                <a:spcPts val="1000"/>
              </a:spcBef>
              <a:spcAft>
                <a:spcPts val="0"/>
              </a:spcAft>
              <a:buClr>
                <a:srgbClr val="000000"/>
              </a:buClr>
              <a:buSzPts val="2400"/>
              <a:buFont typeface="Georgia"/>
              <a:buNone/>
              <a:defRPr sz="2400" b="1"/>
            </a:lvl2pPr>
            <a:lvl3pPr marL="1371600" lvl="2" indent="-228600" algn="l">
              <a:lnSpc>
                <a:spcPct val="90000"/>
              </a:lnSpc>
              <a:spcBef>
                <a:spcPts val="1000"/>
              </a:spcBef>
              <a:spcAft>
                <a:spcPts val="0"/>
              </a:spcAft>
              <a:buClr>
                <a:srgbClr val="000000"/>
              </a:buClr>
              <a:buSzPts val="2400"/>
              <a:buFont typeface="Georgia"/>
              <a:buNone/>
              <a:defRPr sz="2400" b="1"/>
            </a:lvl3pPr>
            <a:lvl4pPr marL="1828800" lvl="3" indent="-228600" algn="l">
              <a:lnSpc>
                <a:spcPct val="90000"/>
              </a:lnSpc>
              <a:spcBef>
                <a:spcPts val="1000"/>
              </a:spcBef>
              <a:spcAft>
                <a:spcPts val="0"/>
              </a:spcAft>
              <a:buClr>
                <a:srgbClr val="000000"/>
              </a:buClr>
              <a:buSzPts val="2400"/>
              <a:buFont typeface="Georgia"/>
              <a:buNone/>
              <a:defRPr sz="2400" b="1"/>
            </a:lvl4pPr>
            <a:lvl5pPr marL="2286000" lvl="4" indent="-228600" algn="l">
              <a:lnSpc>
                <a:spcPct val="90000"/>
              </a:lnSpc>
              <a:spcBef>
                <a:spcPts val="1000"/>
              </a:spcBef>
              <a:spcAft>
                <a:spcPts val="0"/>
              </a:spcAft>
              <a:buClr>
                <a:srgbClr val="000000"/>
              </a:buClr>
              <a:buSzPts val="2400"/>
              <a:buFont typeface="Georgia"/>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 name="Google Shape;40;p17"/>
          <p:cNvSpPr txBox="1">
            <a:spLocks noGrp="1"/>
          </p:cNvSpPr>
          <p:nvPr>
            <p:ph type="body" idx="2"/>
          </p:nvPr>
        </p:nvSpPr>
        <p:spPr>
          <a:xfrm>
            <a:off x="4629150" y="1681163"/>
            <a:ext cx="3887393" cy="823914"/>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41" name="Google Shape;41;p17" descr="Picture 9"/>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2" name="Google Shape;42;p17"/>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a:t>
            </a:fld>
            <a:endParaRPr sz="1800" b="0" i="0" u="none" strike="noStrike" cap="none">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3"/>
        <p:cNvGrpSpPr/>
        <p:nvPr/>
      </p:nvGrpSpPr>
      <p:grpSpPr>
        <a:xfrm>
          <a:off x="0" y="0"/>
          <a:ext cx="0" cy="0"/>
          <a:chOff x="0" y="0"/>
          <a:chExt cx="0" cy="0"/>
        </a:xfrm>
      </p:grpSpPr>
      <p:sp>
        <p:nvSpPr>
          <p:cNvPr id="44" name="Google Shape;44;p18"/>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45" name="Google Shape;45;p18"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46" name="Google Shape;46;p18"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7" name="Google Shape;47;p18"/>
          <p:cNvSpPr txBox="1">
            <a:spLocks noGrp="1"/>
          </p:cNvSpPr>
          <p:nvPr>
            <p:ph type="title"/>
          </p:nvPr>
        </p:nvSpPr>
        <p:spPr>
          <a:xfrm>
            <a:off x="628650" y="365125"/>
            <a:ext cx="7886700" cy="1325564"/>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4400"/>
              <a:buFont typeface="Georgia"/>
              <a:buNone/>
              <a:defRPr sz="44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pic>
        <p:nvPicPr>
          <p:cNvPr id="48" name="Google Shape;48;p18" descr="Picture 5"/>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49" name="Google Shape;49;p18"/>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a:t>
            </a:fld>
            <a:endParaRPr sz="1800" b="0" i="0" u="none" strike="noStrike" cap="none">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50"/>
        <p:cNvGrpSpPr/>
        <p:nvPr/>
      </p:nvGrpSpPr>
      <p:grpSpPr>
        <a:xfrm>
          <a:off x="0" y="0"/>
          <a:ext cx="0" cy="0"/>
          <a:chOff x="0" y="0"/>
          <a:chExt cx="0" cy="0"/>
        </a:xfrm>
      </p:grpSpPr>
      <p:sp>
        <p:nvSpPr>
          <p:cNvPr id="51" name="Google Shape;51;p19"/>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2" name="Google Shape;52;p19"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3" name="Google Shape;53;p19"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pic>
        <p:nvPicPr>
          <p:cNvPr id="54" name="Google Shape;54;p19" descr="Picture 4"/>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55" name="Google Shape;55;p19"/>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a:t>
            </a:fld>
            <a:endParaRPr sz="1800" b="0" i="0" u="none" strike="noStrike" cap="none">
              <a:solidFill>
                <a:srgbClr val="000000"/>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56"/>
        <p:cNvGrpSpPr/>
        <p:nvPr/>
      </p:nvGrpSpPr>
      <p:grpSpPr>
        <a:xfrm>
          <a:off x="0" y="0"/>
          <a:ext cx="0" cy="0"/>
          <a:chOff x="0" y="0"/>
          <a:chExt cx="0" cy="0"/>
        </a:xfrm>
      </p:grpSpPr>
      <p:sp>
        <p:nvSpPr>
          <p:cNvPr id="57" name="Google Shape;57;p20"/>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58" name="Google Shape;58;p20"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59" name="Google Shape;59;p20"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0" name="Google Shape;60;p20"/>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61" name="Google Shape;61;p20"/>
          <p:cNvSpPr txBox="1">
            <a:spLocks noGrp="1"/>
          </p:cNvSpPr>
          <p:nvPr>
            <p:ph type="body" idx="1"/>
          </p:nvPr>
        </p:nvSpPr>
        <p:spPr>
          <a:xfrm>
            <a:off x="3887391" y="987425"/>
            <a:ext cx="4629152" cy="4873627"/>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62" name="Google Shape;62;p20"/>
          <p:cNvSpPr txBox="1">
            <a:spLocks noGrp="1"/>
          </p:cNvSpPr>
          <p:nvPr>
            <p:ph type="body" idx="2"/>
          </p:nvPr>
        </p:nvSpPr>
        <p:spPr>
          <a:xfrm>
            <a:off x="629839" y="2057400"/>
            <a:ext cx="2949182"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63" name="Google Shape;63;p20"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4" name="Google Shape;64;p20"/>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a:t>
            </a:fld>
            <a:endParaRPr sz="1800" b="0" i="0" u="none" strike="noStrike" cap="none">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p:cSld name="Picture with Caption">
    <p:spTree>
      <p:nvGrpSpPr>
        <p:cNvPr id="1" name="Shape 65"/>
        <p:cNvGrpSpPr/>
        <p:nvPr/>
      </p:nvGrpSpPr>
      <p:grpSpPr>
        <a:xfrm>
          <a:off x="0" y="0"/>
          <a:ext cx="0" cy="0"/>
          <a:chOff x="0" y="0"/>
          <a:chExt cx="0" cy="0"/>
        </a:xfrm>
      </p:grpSpPr>
      <p:sp>
        <p:nvSpPr>
          <p:cNvPr id="66" name="Google Shape;66;p21"/>
          <p:cNvSpPr/>
          <p:nvPr/>
        </p:nvSpPr>
        <p:spPr>
          <a:xfrm>
            <a:off x="0" y="-2"/>
            <a:ext cx="9144000" cy="565612"/>
          </a:xfrm>
          <a:prstGeom prst="rect">
            <a:avLst/>
          </a:prstGeom>
          <a:solidFill>
            <a:srgbClr val="01703B"/>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67" name="Google Shape;67;p21" descr="Picture 15"/>
          <p:cNvPicPr preferRelativeResize="0"/>
          <p:nvPr/>
        </p:nvPicPr>
        <p:blipFill rotWithShape="1">
          <a:blip r:embed="rId2">
            <a:alphaModFix/>
          </a:blip>
          <a:srcRect/>
          <a:stretch/>
        </p:blipFill>
        <p:spPr>
          <a:xfrm>
            <a:off x="74200" y="70535"/>
            <a:ext cx="2008498" cy="447452"/>
          </a:xfrm>
          <a:prstGeom prst="rect">
            <a:avLst/>
          </a:prstGeom>
          <a:noFill/>
          <a:ln>
            <a:noFill/>
          </a:ln>
        </p:spPr>
      </p:pic>
      <p:pic>
        <p:nvPicPr>
          <p:cNvPr id="68" name="Google Shape;68;p21" descr="Picture 16"/>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69" name="Google Shape;69;p21"/>
          <p:cNvSpPr txBox="1">
            <a:spLocks noGrp="1"/>
          </p:cNvSpPr>
          <p:nvPr>
            <p:ph type="title"/>
          </p:nvPr>
        </p:nvSpPr>
        <p:spPr>
          <a:xfrm>
            <a:off x="629841" y="457200"/>
            <a:ext cx="2949178"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Georgia"/>
              <a:buNone/>
              <a:defRPr sz="3200">
                <a:solidFill>
                  <a:srgbClr val="000000"/>
                </a:solidFill>
              </a:defRPr>
            </a:lvl1pPr>
            <a:lvl2pPr lvl="1" algn="l">
              <a:lnSpc>
                <a:spcPct val="90000"/>
              </a:lnSpc>
              <a:spcBef>
                <a:spcPts val="0"/>
              </a:spcBef>
              <a:spcAft>
                <a:spcPts val="0"/>
              </a:spcAft>
              <a:buClr>
                <a:srgbClr val="FFFFFF"/>
              </a:buClr>
              <a:buSzPts val="1800"/>
              <a:buNone/>
              <a:defRPr/>
            </a:lvl2pPr>
            <a:lvl3pPr lvl="2" algn="l">
              <a:lnSpc>
                <a:spcPct val="90000"/>
              </a:lnSpc>
              <a:spcBef>
                <a:spcPts val="0"/>
              </a:spcBef>
              <a:spcAft>
                <a:spcPts val="0"/>
              </a:spcAft>
              <a:buClr>
                <a:srgbClr val="FFFFFF"/>
              </a:buClr>
              <a:buSzPts val="1800"/>
              <a:buNone/>
              <a:defRPr/>
            </a:lvl3pPr>
            <a:lvl4pPr lvl="3" algn="l">
              <a:lnSpc>
                <a:spcPct val="90000"/>
              </a:lnSpc>
              <a:spcBef>
                <a:spcPts val="0"/>
              </a:spcBef>
              <a:spcAft>
                <a:spcPts val="0"/>
              </a:spcAft>
              <a:buClr>
                <a:srgbClr val="FFFFFF"/>
              </a:buClr>
              <a:buSzPts val="1800"/>
              <a:buNone/>
              <a:defRPr/>
            </a:lvl4pPr>
            <a:lvl5pPr lvl="4" algn="l">
              <a:lnSpc>
                <a:spcPct val="90000"/>
              </a:lnSpc>
              <a:spcBef>
                <a:spcPts val="0"/>
              </a:spcBef>
              <a:spcAft>
                <a:spcPts val="0"/>
              </a:spcAft>
              <a:buClr>
                <a:srgbClr val="FFFFFF"/>
              </a:buClr>
              <a:buSzPts val="1800"/>
              <a:buNone/>
              <a:defRPr/>
            </a:lvl5pPr>
            <a:lvl6pPr lvl="5" algn="l">
              <a:lnSpc>
                <a:spcPct val="90000"/>
              </a:lnSpc>
              <a:spcBef>
                <a:spcPts val="0"/>
              </a:spcBef>
              <a:spcAft>
                <a:spcPts val="0"/>
              </a:spcAft>
              <a:buClr>
                <a:srgbClr val="FFFFFF"/>
              </a:buClr>
              <a:buSzPts val="1800"/>
              <a:buNone/>
              <a:defRPr/>
            </a:lvl6pPr>
            <a:lvl7pPr lvl="6" algn="l">
              <a:lnSpc>
                <a:spcPct val="90000"/>
              </a:lnSpc>
              <a:spcBef>
                <a:spcPts val="0"/>
              </a:spcBef>
              <a:spcAft>
                <a:spcPts val="0"/>
              </a:spcAft>
              <a:buClr>
                <a:srgbClr val="FFFFFF"/>
              </a:buClr>
              <a:buSzPts val="1800"/>
              <a:buNone/>
              <a:defRPr/>
            </a:lvl7pPr>
            <a:lvl8pPr lvl="7" algn="l">
              <a:lnSpc>
                <a:spcPct val="90000"/>
              </a:lnSpc>
              <a:spcBef>
                <a:spcPts val="0"/>
              </a:spcBef>
              <a:spcAft>
                <a:spcPts val="0"/>
              </a:spcAft>
              <a:buClr>
                <a:srgbClr val="FFFFFF"/>
              </a:buClr>
              <a:buSzPts val="1800"/>
              <a:buNone/>
              <a:defRPr/>
            </a:lvl8pPr>
            <a:lvl9pPr lvl="8" algn="l">
              <a:lnSpc>
                <a:spcPct val="90000"/>
              </a:lnSpc>
              <a:spcBef>
                <a:spcPts val="0"/>
              </a:spcBef>
              <a:spcAft>
                <a:spcPts val="0"/>
              </a:spcAft>
              <a:buClr>
                <a:srgbClr val="FFFFFF"/>
              </a:buClr>
              <a:buSzPts val="1800"/>
              <a:buNone/>
              <a:defRPr/>
            </a:lvl9pPr>
          </a:lstStyle>
          <a:p>
            <a:endParaRPr/>
          </a:p>
        </p:txBody>
      </p:sp>
      <p:sp>
        <p:nvSpPr>
          <p:cNvPr id="70" name="Google Shape;70;p21"/>
          <p:cNvSpPr>
            <a:spLocks noGrp="1"/>
          </p:cNvSpPr>
          <p:nvPr>
            <p:ph type="pic" idx="2"/>
          </p:nvPr>
        </p:nvSpPr>
        <p:spPr>
          <a:xfrm>
            <a:off x="3887391" y="987425"/>
            <a:ext cx="4629152" cy="4873627"/>
          </a:xfrm>
          <a:prstGeom prst="rect">
            <a:avLst/>
          </a:prstGeom>
          <a:noFill/>
          <a:ln>
            <a:noFill/>
          </a:ln>
        </p:spPr>
      </p:sp>
      <p:sp>
        <p:nvSpPr>
          <p:cNvPr id="71" name="Google Shape;71;p21"/>
          <p:cNvSpPr txBox="1">
            <a:spLocks noGrp="1"/>
          </p:cNvSpPr>
          <p:nvPr>
            <p:ph type="body" idx="1"/>
          </p:nvPr>
        </p:nvSpPr>
        <p:spPr>
          <a:xfrm>
            <a:off x="629841" y="2057400"/>
            <a:ext cx="2949178"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Georgia"/>
              <a:buNone/>
              <a:defRPr sz="1600"/>
            </a:lvl1pPr>
            <a:lvl2pPr marL="914400" lvl="1" indent="-228600" algn="l">
              <a:lnSpc>
                <a:spcPct val="90000"/>
              </a:lnSpc>
              <a:spcBef>
                <a:spcPts val="1000"/>
              </a:spcBef>
              <a:spcAft>
                <a:spcPts val="0"/>
              </a:spcAft>
              <a:buClr>
                <a:srgbClr val="000000"/>
              </a:buClr>
              <a:buSzPts val="1600"/>
              <a:buFont typeface="Georgia"/>
              <a:buNone/>
              <a:defRPr sz="1600"/>
            </a:lvl2pPr>
            <a:lvl3pPr marL="1371600" lvl="2" indent="-228600" algn="l">
              <a:lnSpc>
                <a:spcPct val="90000"/>
              </a:lnSpc>
              <a:spcBef>
                <a:spcPts val="1000"/>
              </a:spcBef>
              <a:spcAft>
                <a:spcPts val="0"/>
              </a:spcAft>
              <a:buClr>
                <a:srgbClr val="000000"/>
              </a:buClr>
              <a:buSzPts val="1600"/>
              <a:buFont typeface="Georgia"/>
              <a:buNone/>
              <a:defRPr sz="1600"/>
            </a:lvl3pPr>
            <a:lvl4pPr marL="1828800" lvl="3" indent="-228600" algn="l">
              <a:lnSpc>
                <a:spcPct val="90000"/>
              </a:lnSpc>
              <a:spcBef>
                <a:spcPts val="1000"/>
              </a:spcBef>
              <a:spcAft>
                <a:spcPts val="0"/>
              </a:spcAft>
              <a:buClr>
                <a:srgbClr val="000000"/>
              </a:buClr>
              <a:buSzPts val="1600"/>
              <a:buFont typeface="Georgia"/>
              <a:buNone/>
              <a:defRPr sz="1600"/>
            </a:lvl4pPr>
            <a:lvl5pPr marL="2286000" lvl="4" indent="-228600" algn="l">
              <a:lnSpc>
                <a:spcPct val="90000"/>
              </a:lnSpc>
              <a:spcBef>
                <a:spcPts val="1000"/>
              </a:spcBef>
              <a:spcAft>
                <a:spcPts val="0"/>
              </a:spcAft>
              <a:buClr>
                <a:srgbClr val="000000"/>
              </a:buClr>
              <a:buSzPts val="1600"/>
              <a:buFont typeface="Georgia"/>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2" name="Google Shape;72;p21" descr="Picture 7"/>
          <p:cNvPicPr preferRelativeResize="0"/>
          <p:nvPr/>
        </p:nvPicPr>
        <p:blipFill rotWithShape="1">
          <a:blip r:embed="rId3">
            <a:alphaModFix/>
          </a:blip>
          <a:srcRect l="76311" t="88219"/>
          <a:stretch/>
        </p:blipFill>
        <p:spPr>
          <a:xfrm>
            <a:off x="6773660" y="6052939"/>
            <a:ext cx="2166153" cy="606821"/>
          </a:xfrm>
          <a:prstGeom prst="rect">
            <a:avLst/>
          </a:prstGeom>
          <a:noFill/>
          <a:ln>
            <a:noFill/>
          </a:ln>
        </p:spPr>
      </p:pic>
      <p:sp>
        <p:nvSpPr>
          <p:cNvPr id="73" name="Google Shape;73;p21"/>
          <p:cNvSpPr txBox="1">
            <a:spLocks noGrp="1"/>
          </p:cNvSpPr>
          <p:nvPr>
            <p:ph type="sldNum" idx="12"/>
          </p:nvPr>
        </p:nvSpPr>
        <p:spPr>
          <a:xfrm>
            <a:off x="6457950" y="6356351"/>
            <a:ext cx="342673" cy="358139"/>
          </a:xfrm>
          <a:prstGeom prst="rect">
            <a:avLst/>
          </a:prstGeom>
          <a:noFill/>
          <a:ln>
            <a:noFill/>
          </a:ln>
        </p:spPr>
        <p:txBody>
          <a:bodyPr spcFirstLastPara="1" wrap="square" lIns="45700" tIns="45700" rIns="45700" bIns="45700" anchor="t" anchorCtr="0">
            <a:spAutoFit/>
          </a:bodyPr>
          <a:lstStyle>
            <a:lvl1pPr marL="0" lvl="0"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1pPr>
            <a:lvl2pPr marL="0" lvl="1"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2pPr>
            <a:lvl3pPr marL="0" lvl="2"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3pPr>
            <a:lvl4pPr marL="0" lvl="3"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4pPr>
            <a:lvl5pPr marL="0" lvl="4"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5pPr>
            <a:lvl6pPr marL="0" lvl="5"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6pPr>
            <a:lvl7pPr marL="0" lvl="6"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7pPr>
            <a:lvl8pPr marL="0" lvl="7"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8pPr>
            <a:lvl9pPr marL="0" lvl="8" indent="0" algn="l">
              <a:lnSpc>
                <a:spcPct val="100000"/>
              </a:lnSpc>
              <a:spcBef>
                <a:spcPts val="0"/>
              </a:spcBef>
              <a:spcAft>
                <a:spcPts val="0"/>
              </a:spcAft>
              <a:buClr>
                <a:srgbClr val="000000"/>
              </a:buClr>
              <a:buSzPts val="1800"/>
              <a:buFont typeface="Georgia"/>
              <a:buNone/>
              <a:defRPr>
                <a:latin typeface="Georgia"/>
                <a:ea typeface="Georgia"/>
                <a:cs typeface="Georgia"/>
                <a:sym typeface="Georgia"/>
              </a:defRPr>
            </a:lvl9pPr>
          </a:lstStyle>
          <a:p>
            <a:pPr marL="0" lvl="0" indent="0" algn="l" rtl="0">
              <a:spcBef>
                <a:spcPts val="0"/>
              </a:spcBef>
              <a:spcAft>
                <a:spcPts val="0"/>
              </a:spcAft>
              <a:buNone/>
            </a:pPr>
            <a:fld id="{00000000-1234-1234-1234-123412341234}" type="slidenum">
              <a:rPr lang="en-US"/>
              <a:t>‹N°›</a:t>
            </a:fld>
            <a:endParaRPr sz="1800" b="0" i="0" u="none" strike="noStrike" cap="none">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2"/>
          <p:cNvSpPr/>
          <p:nvPr/>
        </p:nvSpPr>
        <p:spPr>
          <a:xfrm>
            <a:off x="0" y="-2"/>
            <a:ext cx="9144000" cy="565612"/>
          </a:xfrm>
          <a:prstGeom prst="rect">
            <a:avLst/>
          </a:prstGeom>
          <a:solidFill>
            <a:schemeClr val="accent3"/>
          </a:solidFill>
          <a:ln w="19050" cap="flat" cmpd="sng">
            <a:solidFill>
              <a:srgbClr val="FFFFFF"/>
            </a:solidFill>
            <a:prstDash val="solid"/>
            <a:miter lim="8000"/>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FFFFFF"/>
              </a:buClr>
              <a:buSzPts val="1800"/>
              <a:buFont typeface="Georgia"/>
              <a:buNone/>
            </a:pPr>
            <a:endParaRPr sz="1800" b="0" i="0" u="none" strike="noStrike" cap="none">
              <a:solidFill>
                <a:srgbClr val="000000"/>
              </a:solidFill>
              <a:latin typeface="Calibri"/>
              <a:ea typeface="Calibri"/>
              <a:cs typeface="Calibri"/>
              <a:sym typeface="Calibri"/>
            </a:endParaRPr>
          </a:p>
        </p:txBody>
      </p:sp>
      <p:sp>
        <p:nvSpPr>
          <p:cNvPr id="7" name="Google Shape;7;p1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1pPr>
            <a:lvl2pPr marR="0" lvl="1"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2pPr>
            <a:lvl3pPr marR="0" lvl="2"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3pPr>
            <a:lvl4pPr marR="0" lvl="3"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4pPr>
            <a:lvl5pPr marR="0" lvl="4"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5pPr>
            <a:lvl6pPr marR="0" lvl="5"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6pPr>
            <a:lvl7pPr marR="0" lvl="6"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7pPr>
            <a:lvl8pPr marR="0" lvl="7"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8pPr>
            <a:lvl9pPr marR="0" lvl="8" algn="l" rtl="0">
              <a:lnSpc>
                <a:spcPct val="90000"/>
              </a:lnSpc>
              <a:spcBef>
                <a:spcPts val="0"/>
              </a:spcBef>
              <a:spcAft>
                <a:spcPts val="0"/>
              </a:spcAft>
              <a:buClr>
                <a:srgbClr val="FFFFFF"/>
              </a:buClr>
              <a:buSzPts val="2000"/>
              <a:buFont typeface="Georgia"/>
              <a:buNone/>
              <a:defRPr sz="2000" b="0" i="0" u="none" strike="noStrike" cap="none">
                <a:solidFill>
                  <a:srgbClr val="FFFFFF"/>
                </a:solidFill>
                <a:latin typeface="Georgia"/>
                <a:ea typeface="Georgia"/>
                <a:cs typeface="Georgia"/>
                <a:sym typeface="Georgia"/>
              </a:defRPr>
            </a:lvl9pPr>
          </a:lstStyle>
          <a:p>
            <a:endParaRPr/>
          </a:p>
        </p:txBody>
      </p:sp>
      <p:sp>
        <p:nvSpPr>
          <p:cNvPr id="8" name="Google Shape;8;p12"/>
          <p:cNvSpPr txBox="1">
            <a:spLocks noGrp="1"/>
          </p:cNvSpPr>
          <p:nvPr>
            <p:ph type="body" idx="1"/>
          </p:nvPr>
        </p:nvSpPr>
        <p:spPr>
          <a:xfrm>
            <a:off x="628650" y="1825625"/>
            <a:ext cx="78867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Georgia"/>
                <a:ea typeface="Georgia"/>
                <a:cs typeface="Georgia"/>
                <a:sym typeface="Georgia"/>
              </a:defRPr>
            </a:lvl9pPr>
          </a:lstStyle>
          <a:p>
            <a:endParaRPr/>
          </a:p>
        </p:txBody>
      </p:sp>
      <p:sp>
        <p:nvSpPr>
          <p:cNvPr id="9" name="Google Shape;9;p12"/>
          <p:cNvSpPr txBox="1">
            <a:spLocks noGrp="1"/>
          </p:cNvSpPr>
          <p:nvPr>
            <p:ph type="sldNum" idx="12"/>
          </p:nvPr>
        </p:nvSpPr>
        <p:spPr>
          <a:xfrm>
            <a:off x="4400663" y="6356351"/>
            <a:ext cx="342674" cy="358139"/>
          </a:xfrm>
          <a:prstGeom prst="rect">
            <a:avLst/>
          </a:prstGeom>
          <a:noFill/>
          <a:ln>
            <a:noFill/>
          </a:ln>
        </p:spPr>
        <p:txBody>
          <a:bodyPr spcFirstLastPara="1" wrap="square" lIns="45700" tIns="45700" rIns="45700" bIns="45700" anchor="t" anchorCtr="0">
            <a:spAutoFit/>
          </a:bodyPr>
          <a:lstStyle>
            <a:lvl1pPr marL="0" marR="0" lvl="0"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1pPr>
            <a:lvl2pPr marL="0" marR="0" lvl="1"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2pPr>
            <a:lvl3pPr marL="0" marR="0" lvl="2"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3pPr>
            <a:lvl4pPr marL="0" marR="0" lvl="3"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4pPr>
            <a:lvl5pPr marL="0" marR="0" lvl="4"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5pPr>
            <a:lvl6pPr marL="0" marR="0" lvl="5"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6pPr>
            <a:lvl7pPr marL="0" marR="0" lvl="6"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7pPr>
            <a:lvl8pPr marL="0" marR="0" lvl="7"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8pPr>
            <a:lvl9pPr marL="0" marR="0" lvl="8" indent="0" algn="ctr" rtl="0">
              <a:lnSpc>
                <a:spcPct val="100000"/>
              </a:lnSpc>
              <a:spcBef>
                <a:spcPts val="0"/>
              </a:spcBef>
              <a:spcAft>
                <a:spcPts val="0"/>
              </a:spcAft>
              <a:buClr>
                <a:srgbClr val="000000"/>
              </a:buClr>
              <a:buSzPts val="1800"/>
              <a:buFont typeface="Georgia"/>
              <a:buNone/>
              <a:defRPr sz="1800" b="0" i="0" u="none" strike="noStrike" cap="none">
                <a:solidFill>
                  <a:srgbClr val="000000"/>
                </a:solidFill>
                <a:latin typeface="Georgia"/>
                <a:ea typeface="Georgia"/>
                <a:cs typeface="Georgia"/>
                <a:sym typeface="Georgia"/>
              </a:defRPr>
            </a:lvl9pPr>
          </a:lstStyle>
          <a:p>
            <a:pPr marL="0" lvl="0" indent="0" algn="ct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tudent.emeritus.org/courses/4750/pages/making-predictions-with-linear-regression?module_item_id=1302803"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scikit-learn.org/stable/modules/model_evaluation.html#regression-metrics" TargetMode="External"/><Relationship Id="rId4" Type="http://schemas.openxmlformats.org/officeDocument/2006/relationships/hyperlink" Target="https://thinkingneuron.com/how-to-measure-the-correlation-between-a-numeric-and-a-categorical-variable-in-pyth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685800" y="1108214"/>
            <a:ext cx="7772400" cy="2387602"/>
          </a:xfrm>
          <a:prstGeom prst="rect">
            <a:avLst/>
          </a:prstGeom>
          <a:noFill/>
          <a:ln>
            <a:noFill/>
          </a:ln>
        </p:spPr>
        <p:txBody>
          <a:bodyPr spcFirstLastPara="1" wrap="square" lIns="45700" tIns="45700" rIns="45700" bIns="45700" anchor="b" anchorCtr="0">
            <a:normAutofit/>
          </a:bodyPr>
          <a:lstStyle/>
          <a:p>
            <a:r>
              <a:rPr lang="en-US" sz="2900" b="0" dirty="0"/>
              <a:t>House pricing predictions</a:t>
            </a:r>
            <a:endParaRPr lang="fr-FR" dirty="0"/>
          </a:p>
        </p:txBody>
      </p:sp>
      <p:sp>
        <p:nvSpPr>
          <p:cNvPr id="93" name="Google Shape;93;p1"/>
          <p:cNvSpPr txBox="1"/>
          <p:nvPr/>
        </p:nvSpPr>
        <p:spPr>
          <a:xfrm>
            <a:off x="501472" y="5740549"/>
            <a:ext cx="7795260" cy="301107"/>
          </a:xfrm>
          <a:prstGeom prst="rect">
            <a:avLst/>
          </a:prstGeom>
          <a:noFill/>
          <a:ln>
            <a:noFill/>
          </a:ln>
        </p:spPr>
        <p:txBody>
          <a:bodyPr spcFirstLastPara="1" wrap="square" lIns="45700" tIns="45700" rIns="45700" bIns="45700" anchor="t" anchorCtr="0">
            <a:spAutoFit/>
          </a:bodyPr>
          <a:lstStyle/>
          <a:p>
            <a:pPr>
              <a:lnSpc>
                <a:spcPct val="90000"/>
              </a:lnSpc>
              <a:buSzPts val="1500"/>
            </a:pPr>
            <a:r>
              <a:rPr lang="en-US" sz="1500" b="0" i="0" u="none" strike="noStrike" cap="none" dirty="0">
                <a:solidFill>
                  <a:srgbClr val="000000"/>
                </a:solidFill>
                <a:latin typeface="Arial"/>
                <a:ea typeface="Arial"/>
                <a:cs typeface="Arial"/>
                <a:sym typeface="Arial"/>
              </a:rPr>
              <a:t>Author: </a:t>
            </a:r>
            <a:r>
              <a:rPr lang="en-US" sz="1500" dirty="0"/>
              <a:t>Mamadou </a:t>
            </a:r>
            <a:r>
              <a:rPr lang="en-US" sz="1500" dirty="0" err="1"/>
              <a:t>Baïlo</a:t>
            </a:r>
            <a:r>
              <a:rPr lang="en-US" sz="1500" dirty="0"/>
              <a:t> CISSE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2" name="Image 2" descr="Une image contenant table&#10;&#10;Description générée automatiquement">
            <a:extLst>
              <a:ext uri="{FF2B5EF4-FFF2-40B4-BE49-F238E27FC236}">
                <a16:creationId xmlns:a16="http://schemas.microsoft.com/office/drawing/2014/main" id="{BA811D08-5A9D-539D-8EAC-1BC57DEE308C}"/>
              </a:ext>
            </a:extLst>
          </p:cNvPr>
          <p:cNvPicPr>
            <a:picLocks noChangeAspect="1"/>
          </p:cNvPicPr>
          <p:nvPr/>
        </p:nvPicPr>
        <p:blipFill>
          <a:blip r:embed="rId3"/>
          <a:stretch>
            <a:fillRect/>
          </a:stretch>
        </p:blipFill>
        <p:spPr>
          <a:xfrm>
            <a:off x="466627" y="912340"/>
            <a:ext cx="2743200" cy="2667192"/>
          </a:xfrm>
          <a:prstGeom prst="rect">
            <a:avLst/>
          </a:prstGeom>
        </p:spPr>
      </p:pic>
      <p:sp>
        <p:nvSpPr>
          <p:cNvPr id="10" name="ZoneTexte 9">
            <a:extLst>
              <a:ext uri="{FF2B5EF4-FFF2-40B4-BE49-F238E27FC236}">
                <a16:creationId xmlns:a16="http://schemas.microsoft.com/office/drawing/2014/main" id="{D755EBDB-3B70-D9D9-616D-DF4DD92E50AD}"/>
              </a:ext>
            </a:extLst>
          </p:cNvPr>
          <p:cNvSpPr txBox="1"/>
          <p:nvPr/>
        </p:nvSpPr>
        <p:spPr>
          <a:xfrm>
            <a:off x="468982" y="553822"/>
            <a:ext cx="147765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900" dirty="0"/>
              <a:t>20-most </a:t>
            </a:r>
            <a:r>
              <a:rPr lang="fr-FR" sz="900" dirty="0" err="1"/>
              <a:t>numeric</a:t>
            </a:r>
            <a:r>
              <a:rPr lang="fr-FR" sz="900" dirty="0"/>
              <a:t> </a:t>
            </a:r>
          </a:p>
          <a:p>
            <a:pPr algn="ctr"/>
            <a:r>
              <a:rPr lang="fr-FR" sz="900" dirty="0" err="1"/>
              <a:t>correlated</a:t>
            </a:r>
            <a:r>
              <a:rPr lang="fr-FR" sz="900" dirty="0"/>
              <a:t> </a:t>
            </a:r>
            <a:r>
              <a:rPr lang="fr-FR" sz="900" dirty="0" err="1"/>
              <a:t>features</a:t>
            </a:r>
            <a:r>
              <a:rPr lang="fr-FR" sz="1100" dirty="0"/>
              <a:t> </a:t>
            </a:r>
            <a:endParaRPr lang="fr-FR" dirty="0"/>
          </a:p>
        </p:txBody>
      </p:sp>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a:buSzPts val="2000"/>
            </a:pPr>
            <a:r>
              <a:rPr lang="en-US" dirty="0">
                <a:latin typeface="Arial"/>
                <a:ea typeface="Arial"/>
                <a:cs typeface="Arial"/>
                <a:sym typeface="Arial"/>
              </a:rPr>
              <a:t>Analysis and Results 2/2</a:t>
            </a:r>
            <a:endParaRPr dirty="0"/>
          </a:p>
        </p:txBody>
      </p:sp>
      <p:sp>
        <p:nvSpPr>
          <p:cNvPr id="145" name="Google Shape;145;p8"/>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10</a:t>
            </a:fld>
            <a:endParaRPr/>
          </a:p>
        </p:txBody>
      </p:sp>
      <p:sp>
        <p:nvSpPr>
          <p:cNvPr id="147" name="Google Shape;147;p8"/>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
        <p:nvSpPr>
          <p:cNvPr id="15" name="ZoneTexte 14">
            <a:extLst>
              <a:ext uri="{FF2B5EF4-FFF2-40B4-BE49-F238E27FC236}">
                <a16:creationId xmlns:a16="http://schemas.microsoft.com/office/drawing/2014/main" id="{FFF201FF-4364-D5A2-F09F-3F8A799DE85E}"/>
              </a:ext>
            </a:extLst>
          </p:cNvPr>
          <p:cNvSpPr txBox="1"/>
          <p:nvPr/>
        </p:nvSpPr>
        <p:spPr>
          <a:xfrm>
            <a:off x="4913721" y="831914"/>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err="1"/>
              <a:t>Summary</a:t>
            </a:r>
            <a:r>
              <a:rPr lang="fr-FR" b="1" dirty="0"/>
              <a:t> of the </a:t>
            </a:r>
            <a:r>
              <a:rPr lang="fr-FR" b="1" dirty="0" err="1"/>
              <a:t>results</a:t>
            </a:r>
            <a:endParaRPr lang="fr-FR" b="1" dirty="0"/>
          </a:p>
        </p:txBody>
      </p:sp>
      <p:sp>
        <p:nvSpPr>
          <p:cNvPr id="16" name="ZoneTexte 15">
            <a:extLst>
              <a:ext uri="{FF2B5EF4-FFF2-40B4-BE49-F238E27FC236}">
                <a16:creationId xmlns:a16="http://schemas.microsoft.com/office/drawing/2014/main" id="{5C130F20-E183-BEBE-2D34-96A5F43D771E}"/>
              </a:ext>
            </a:extLst>
          </p:cNvPr>
          <p:cNvSpPr txBox="1"/>
          <p:nvPr/>
        </p:nvSpPr>
        <p:spPr>
          <a:xfrm>
            <a:off x="209745" y="3650529"/>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Plot R^2</a:t>
            </a:r>
          </a:p>
        </p:txBody>
      </p:sp>
      <p:sp>
        <p:nvSpPr>
          <p:cNvPr id="19" name="ZoneTexte 18">
            <a:extLst>
              <a:ext uri="{FF2B5EF4-FFF2-40B4-BE49-F238E27FC236}">
                <a16:creationId xmlns:a16="http://schemas.microsoft.com/office/drawing/2014/main" id="{2039B21F-C004-33E4-CEA0-DFB23D03EF46}"/>
              </a:ext>
            </a:extLst>
          </p:cNvPr>
          <p:cNvSpPr txBox="1"/>
          <p:nvPr/>
        </p:nvSpPr>
        <p:spPr>
          <a:xfrm>
            <a:off x="3245176" y="3707090"/>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Plot MAE</a:t>
            </a:r>
          </a:p>
        </p:txBody>
      </p:sp>
      <p:sp>
        <p:nvSpPr>
          <p:cNvPr id="20" name="ZoneTexte 19">
            <a:extLst>
              <a:ext uri="{FF2B5EF4-FFF2-40B4-BE49-F238E27FC236}">
                <a16:creationId xmlns:a16="http://schemas.microsoft.com/office/drawing/2014/main" id="{72FDDC7F-D667-1C70-B88D-8980F4F5DCEF}"/>
              </a:ext>
            </a:extLst>
          </p:cNvPr>
          <p:cNvSpPr txBox="1"/>
          <p:nvPr/>
        </p:nvSpPr>
        <p:spPr>
          <a:xfrm>
            <a:off x="6285320" y="3707090"/>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Plot MSE</a:t>
            </a:r>
          </a:p>
        </p:txBody>
      </p:sp>
      <p:sp>
        <p:nvSpPr>
          <p:cNvPr id="21" name="ZoneTexte 20">
            <a:extLst>
              <a:ext uri="{FF2B5EF4-FFF2-40B4-BE49-F238E27FC236}">
                <a16:creationId xmlns:a16="http://schemas.microsoft.com/office/drawing/2014/main" id="{C15ED94E-42B6-C10C-E50C-3D6191C0BF01}"/>
              </a:ext>
            </a:extLst>
          </p:cNvPr>
          <p:cNvSpPr txBox="1"/>
          <p:nvPr/>
        </p:nvSpPr>
        <p:spPr>
          <a:xfrm>
            <a:off x="-80128" y="5844619"/>
            <a:ext cx="9139287"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After analyzing the different metrics, we conclude that the model </a:t>
            </a:r>
            <a:r>
              <a:rPr lang="en-US" sz="1100" dirty="0" err="1"/>
              <a:t>NewModel</a:t>
            </a:r>
            <a:r>
              <a:rPr lang="en-US" sz="1100" dirty="0"/>
              <a:t> built using further transformations performs better because it has the highest R^2 and the lowest MAE and MSE compared to model10, model15 ,and model20.**</a:t>
            </a:r>
            <a:endParaRPr lang="en-US" dirty="0"/>
          </a:p>
          <a:p>
            <a:r>
              <a:rPr lang="en-US" sz="1100" dirty="0"/>
              <a:t>This can be explained by the fact that we included more correlated features (including categorical ones) that might explain the </a:t>
            </a:r>
            <a:r>
              <a:rPr lang="en-US" sz="1100" dirty="0" err="1"/>
              <a:t>SalePrice</a:t>
            </a:r>
            <a:r>
              <a:rPr lang="en-US" sz="1100" dirty="0"/>
              <a:t>.</a:t>
            </a:r>
            <a:endParaRPr lang="en-US" dirty="0"/>
          </a:p>
        </p:txBody>
      </p:sp>
      <p:sp>
        <p:nvSpPr>
          <p:cNvPr id="4" name="ZoneTexte 3">
            <a:extLst>
              <a:ext uri="{FF2B5EF4-FFF2-40B4-BE49-F238E27FC236}">
                <a16:creationId xmlns:a16="http://schemas.microsoft.com/office/drawing/2014/main" id="{087D6FBB-CD72-0EAE-7A3B-7A056379F904}"/>
              </a:ext>
            </a:extLst>
          </p:cNvPr>
          <p:cNvSpPr txBox="1"/>
          <p:nvPr/>
        </p:nvSpPr>
        <p:spPr>
          <a:xfrm>
            <a:off x="1746315" y="1093931"/>
            <a:ext cx="1854723"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900" dirty="0"/>
              <a:t>8-most nominal </a:t>
            </a:r>
            <a:r>
              <a:rPr lang="fr-FR" sz="900" dirty="0" err="1"/>
              <a:t>categorical</a:t>
            </a:r>
            <a:r>
              <a:rPr lang="fr-FR" sz="900" dirty="0"/>
              <a:t> </a:t>
            </a:r>
            <a:r>
              <a:rPr lang="fr-FR" sz="900" dirty="0" err="1"/>
              <a:t>correlated</a:t>
            </a:r>
            <a:r>
              <a:rPr lang="fr-FR" sz="900" dirty="0"/>
              <a:t> </a:t>
            </a:r>
            <a:r>
              <a:rPr lang="fr-FR" sz="900" dirty="0" err="1"/>
              <a:t>features</a:t>
            </a:r>
            <a:r>
              <a:rPr lang="fr-FR" sz="900" dirty="0"/>
              <a:t> (</a:t>
            </a:r>
            <a:r>
              <a:rPr lang="fr-FR" sz="900" dirty="0" err="1"/>
              <a:t>based</a:t>
            </a:r>
            <a:r>
              <a:rPr lang="fr-FR" sz="900" dirty="0"/>
              <a:t> on the p-value)</a:t>
            </a:r>
            <a:endParaRPr lang="fr-FR" sz="900" dirty="0" err="1"/>
          </a:p>
        </p:txBody>
      </p:sp>
      <p:sp>
        <p:nvSpPr>
          <p:cNvPr id="6" name="Croix 5">
            <a:extLst>
              <a:ext uri="{FF2B5EF4-FFF2-40B4-BE49-F238E27FC236}">
                <a16:creationId xmlns:a16="http://schemas.microsoft.com/office/drawing/2014/main" id="{594CA6E9-D560-CD44-9883-F8D3D49041E3}"/>
              </a:ext>
            </a:extLst>
          </p:cNvPr>
          <p:cNvSpPr/>
          <p:nvPr/>
        </p:nvSpPr>
        <p:spPr>
          <a:xfrm>
            <a:off x="1748672" y="2132814"/>
            <a:ext cx="249811" cy="221532"/>
          </a:xfrm>
          <a:prstGeom prst="plus">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pic>
        <p:nvPicPr>
          <p:cNvPr id="8" name="Image 16" descr="Une image contenant table&#10;&#10;Description générée automatiquement">
            <a:extLst>
              <a:ext uri="{FF2B5EF4-FFF2-40B4-BE49-F238E27FC236}">
                <a16:creationId xmlns:a16="http://schemas.microsoft.com/office/drawing/2014/main" id="{BEB28370-2913-B7B0-7A26-D71275C227A3}"/>
              </a:ext>
            </a:extLst>
          </p:cNvPr>
          <p:cNvPicPr>
            <a:picLocks noChangeAspect="1"/>
          </p:cNvPicPr>
          <p:nvPr/>
        </p:nvPicPr>
        <p:blipFill>
          <a:blip r:embed="rId4"/>
          <a:stretch>
            <a:fillRect/>
          </a:stretch>
        </p:blipFill>
        <p:spPr>
          <a:xfrm>
            <a:off x="4647414" y="1289378"/>
            <a:ext cx="2743200" cy="1168400"/>
          </a:xfrm>
          <a:prstGeom prst="rect">
            <a:avLst/>
          </a:prstGeom>
        </p:spPr>
      </p:pic>
      <p:pic>
        <p:nvPicPr>
          <p:cNvPr id="17" name="Image 17">
            <a:extLst>
              <a:ext uri="{FF2B5EF4-FFF2-40B4-BE49-F238E27FC236}">
                <a16:creationId xmlns:a16="http://schemas.microsoft.com/office/drawing/2014/main" id="{0A7FBE76-6C79-3E40-848A-A297D2AAD2D7}"/>
              </a:ext>
            </a:extLst>
          </p:cNvPr>
          <p:cNvPicPr>
            <a:picLocks noChangeAspect="1"/>
          </p:cNvPicPr>
          <p:nvPr/>
        </p:nvPicPr>
        <p:blipFill>
          <a:blip r:embed="rId5"/>
          <a:stretch>
            <a:fillRect/>
          </a:stretch>
        </p:blipFill>
        <p:spPr>
          <a:xfrm>
            <a:off x="207390" y="4017346"/>
            <a:ext cx="2743200" cy="1764470"/>
          </a:xfrm>
          <a:prstGeom prst="rect">
            <a:avLst/>
          </a:prstGeom>
        </p:spPr>
      </p:pic>
      <p:pic>
        <p:nvPicPr>
          <p:cNvPr id="18" name="Image 21">
            <a:extLst>
              <a:ext uri="{FF2B5EF4-FFF2-40B4-BE49-F238E27FC236}">
                <a16:creationId xmlns:a16="http://schemas.microsoft.com/office/drawing/2014/main" id="{F70E9876-158B-6826-017F-4E8B9C4D28ED}"/>
              </a:ext>
            </a:extLst>
          </p:cNvPr>
          <p:cNvPicPr>
            <a:picLocks noChangeAspect="1"/>
          </p:cNvPicPr>
          <p:nvPr/>
        </p:nvPicPr>
        <p:blipFill>
          <a:blip r:embed="rId6"/>
          <a:stretch>
            <a:fillRect/>
          </a:stretch>
        </p:blipFill>
        <p:spPr>
          <a:xfrm>
            <a:off x="3153266" y="4065274"/>
            <a:ext cx="2743200" cy="1668613"/>
          </a:xfrm>
          <a:prstGeom prst="rect">
            <a:avLst/>
          </a:prstGeom>
        </p:spPr>
      </p:pic>
      <p:pic>
        <p:nvPicPr>
          <p:cNvPr id="22" name="Image 22">
            <a:extLst>
              <a:ext uri="{FF2B5EF4-FFF2-40B4-BE49-F238E27FC236}">
                <a16:creationId xmlns:a16="http://schemas.microsoft.com/office/drawing/2014/main" id="{F645EBEE-E5C9-05BD-B435-6D393A2EFA0A}"/>
              </a:ext>
            </a:extLst>
          </p:cNvPr>
          <p:cNvPicPr>
            <a:picLocks noChangeAspect="1"/>
          </p:cNvPicPr>
          <p:nvPr/>
        </p:nvPicPr>
        <p:blipFill>
          <a:blip r:embed="rId7"/>
          <a:stretch>
            <a:fillRect/>
          </a:stretch>
        </p:blipFill>
        <p:spPr>
          <a:xfrm>
            <a:off x="6315959" y="3935197"/>
            <a:ext cx="2743200" cy="1909916"/>
          </a:xfrm>
          <a:prstGeom prst="rect">
            <a:avLst/>
          </a:prstGeom>
        </p:spPr>
      </p:pic>
    </p:spTree>
    <p:extLst>
      <p:ext uri="{BB962C8B-B14F-4D97-AF65-F5344CB8AC3E}">
        <p14:creationId xmlns:p14="http://schemas.microsoft.com/office/powerpoint/2010/main" val="248793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a:buSzPts val="2000"/>
            </a:pPr>
            <a:r>
              <a:rPr lang="en-US" dirty="0">
                <a:latin typeface="Arial"/>
                <a:ea typeface="Arial"/>
                <a:cs typeface="Arial"/>
                <a:sym typeface="Arial"/>
              </a:rPr>
              <a:t>Verification 1/2</a:t>
            </a:r>
            <a:endParaRPr dirty="0"/>
          </a:p>
        </p:txBody>
      </p:sp>
      <p:sp>
        <p:nvSpPr>
          <p:cNvPr id="153" name="Google Shape;153;p9"/>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11</a:t>
            </a:fld>
            <a:endParaRPr/>
          </a:p>
        </p:txBody>
      </p:sp>
      <p:sp>
        <p:nvSpPr>
          <p:cNvPr id="154" name="Google Shape;154;p9"/>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pPr marL="0" indent="0">
              <a:lnSpc>
                <a:spcPct val="110000"/>
              </a:lnSpc>
              <a:spcBef>
                <a:spcPts val="0"/>
              </a:spcBef>
              <a:buNone/>
            </a:pPr>
            <a:r>
              <a:rPr lang="en-US" sz="1800" dirty="0">
                <a:latin typeface="Arial"/>
                <a:cs typeface="Arial"/>
              </a:rPr>
              <a:t>For the first part of the project, we tested the model model20 against the test data because it was the one that performed the best.</a:t>
            </a:r>
            <a:endParaRPr lang="en-US" sz="1800">
              <a:latin typeface="Arial"/>
              <a:cs typeface="Arial"/>
            </a:endParaRPr>
          </a:p>
          <a:p>
            <a:pPr marL="0" indent="0">
              <a:lnSpc>
                <a:spcPct val="110000"/>
              </a:lnSpc>
              <a:spcBef>
                <a:spcPts val="0"/>
              </a:spcBef>
              <a:buNone/>
            </a:pPr>
            <a:endParaRPr lang="en-US" sz="1800" dirty="0">
              <a:latin typeface="Arial"/>
              <a:cs typeface="Arial"/>
            </a:endParaRPr>
          </a:p>
          <a:p>
            <a:pPr marL="0" indent="0">
              <a:lnSpc>
                <a:spcPct val="110000"/>
              </a:lnSpc>
              <a:spcBef>
                <a:spcPts val="0"/>
              </a:spcBef>
              <a:buNone/>
            </a:pPr>
            <a:r>
              <a:rPr lang="en-US" sz="1800" dirty="0">
                <a:latin typeface="Arial"/>
                <a:cs typeface="Arial"/>
              </a:rPr>
              <a:t>In one hand, the coefficient R^2 was 0.74 which means we're not as good as the train data where the coefficient R^2 was 0.88</a:t>
            </a:r>
          </a:p>
          <a:p>
            <a:pPr>
              <a:buNone/>
            </a:pPr>
            <a:endParaRPr lang="en-US" sz="1800">
              <a:latin typeface="Arial"/>
              <a:cs typeface="Arial"/>
            </a:endParaRPr>
          </a:p>
          <a:p>
            <a:pPr marL="0" indent="0">
              <a:lnSpc>
                <a:spcPct val="110000"/>
              </a:lnSpc>
              <a:spcBef>
                <a:spcPts val="0"/>
              </a:spcBef>
              <a:buNone/>
            </a:pPr>
            <a:r>
              <a:rPr lang="en-US" sz="1800" dirty="0">
                <a:latin typeface="Arial"/>
                <a:cs typeface="Arial"/>
              </a:rPr>
              <a:t> In the other hand, when we compare how our model20 performs on the test data set (0.74) against Dr. Williams model (0.74), we see that we perform the same.</a:t>
            </a:r>
          </a:p>
          <a:p>
            <a:pPr marL="0" indent="0">
              <a:lnSpc>
                <a:spcPct val="110000"/>
              </a:lnSpc>
              <a:spcBef>
                <a:spcPts val="0"/>
              </a:spcBef>
              <a:buNone/>
            </a:pPr>
            <a:endParaRPr lang="en-US" sz="1800" dirty="0">
              <a:latin typeface="Arial"/>
              <a:cs typeface="Arial"/>
            </a:endParaRPr>
          </a:p>
          <a:p>
            <a:pPr marL="0" indent="0">
              <a:lnSpc>
                <a:spcPct val="110000"/>
              </a:lnSpc>
              <a:spcBef>
                <a:spcPts val="0"/>
              </a:spcBef>
              <a:buNone/>
            </a:pPr>
            <a:endParaRPr lang="en-US" sz="1800" dirty="0">
              <a:latin typeface="Arial"/>
              <a:cs typeface="Arial"/>
            </a:endParaRPr>
          </a:p>
        </p:txBody>
      </p:sp>
      <p:sp>
        <p:nvSpPr>
          <p:cNvPr id="155" name="Google Shape;155;p9"/>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a:buSzPts val="2000"/>
            </a:pPr>
            <a:r>
              <a:rPr lang="en-US" dirty="0">
                <a:latin typeface="Arial"/>
                <a:ea typeface="Arial"/>
                <a:cs typeface="Arial"/>
                <a:sym typeface="Arial"/>
              </a:rPr>
              <a:t>Verification 2/2</a:t>
            </a:r>
            <a:endParaRPr dirty="0"/>
          </a:p>
        </p:txBody>
      </p:sp>
      <p:sp>
        <p:nvSpPr>
          <p:cNvPr id="153" name="Google Shape;153;p9"/>
          <p:cNvSpPr txBox="1">
            <a:spLocks noGrp="1"/>
          </p:cNvSpPr>
          <p:nvPr>
            <p:ph type="sldNum" idx="4294967295"/>
          </p:nvPr>
        </p:nvSpPr>
        <p:spPr>
          <a:xfrm>
            <a:off x="4455246" y="6356351"/>
            <a:ext cx="23350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12</a:t>
            </a:fld>
            <a:endParaRPr/>
          </a:p>
        </p:txBody>
      </p:sp>
      <p:sp>
        <p:nvSpPr>
          <p:cNvPr id="154" name="Google Shape;154;p9"/>
          <p:cNvSpPr txBox="1">
            <a:spLocks noGrp="1"/>
          </p:cNvSpPr>
          <p:nvPr>
            <p:ph type="body" idx="1"/>
          </p:nvPr>
        </p:nvSpPr>
        <p:spPr>
          <a:xfrm>
            <a:off x="775660" y="1313725"/>
            <a:ext cx="7931316" cy="4148199"/>
          </a:xfrm>
          <a:prstGeom prst="rect">
            <a:avLst/>
          </a:prstGeom>
          <a:noFill/>
          <a:ln>
            <a:noFill/>
          </a:ln>
        </p:spPr>
        <p:txBody>
          <a:bodyPr spcFirstLastPara="1" wrap="square" lIns="45700" tIns="45700" rIns="45700" bIns="45700" anchor="t" anchorCtr="0">
            <a:normAutofit/>
          </a:bodyPr>
          <a:lstStyle/>
          <a:p>
            <a:pPr marL="0" indent="0">
              <a:lnSpc>
                <a:spcPct val="110000"/>
              </a:lnSpc>
              <a:spcBef>
                <a:spcPts val="0"/>
              </a:spcBef>
              <a:buNone/>
            </a:pPr>
            <a:r>
              <a:rPr lang="en-US" sz="1800" dirty="0">
                <a:latin typeface="Arial"/>
                <a:cs typeface="Arial"/>
              </a:rPr>
              <a:t>For the second part of the project, we tested the model </a:t>
            </a:r>
            <a:r>
              <a:rPr lang="en-US" sz="1800" dirty="0" err="1">
                <a:latin typeface="Arial"/>
                <a:cs typeface="Arial"/>
              </a:rPr>
              <a:t>NewModel</a:t>
            </a:r>
            <a:r>
              <a:rPr lang="en-US" sz="1800" dirty="0">
                <a:latin typeface="Arial"/>
                <a:cs typeface="Arial"/>
              </a:rPr>
              <a:t> against the test data because it was the one that performed the best.</a:t>
            </a:r>
            <a:endParaRPr lang="fr-FR" dirty="0"/>
          </a:p>
          <a:p>
            <a:pPr marL="0" indent="0">
              <a:lnSpc>
                <a:spcPct val="110000"/>
              </a:lnSpc>
              <a:spcBef>
                <a:spcPts val="0"/>
              </a:spcBef>
              <a:buNone/>
            </a:pPr>
            <a:endParaRPr lang="en-US" sz="1800" dirty="0">
              <a:latin typeface="Arial"/>
              <a:cs typeface="Arial"/>
            </a:endParaRPr>
          </a:p>
          <a:p>
            <a:pPr marL="0" indent="0">
              <a:lnSpc>
                <a:spcPct val="110000"/>
              </a:lnSpc>
              <a:spcBef>
                <a:spcPts val="0"/>
              </a:spcBef>
              <a:buNone/>
            </a:pPr>
            <a:r>
              <a:rPr lang="en-US" sz="1800" dirty="0">
                <a:latin typeface="Arial"/>
                <a:cs typeface="Arial"/>
              </a:rPr>
              <a:t>In one hand, the coefficient R^2 was 0.78 which means we're not as good as the train data where the coefficient R^2 was 0.95.</a:t>
            </a:r>
            <a:endParaRPr lang="en-US" dirty="0">
              <a:cs typeface="Arial"/>
            </a:endParaRPr>
          </a:p>
          <a:p>
            <a:pPr marL="0" indent="0">
              <a:lnSpc>
                <a:spcPct val="110000"/>
              </a:lnSpc>
              <a:spcBef>
                <a:spcPts val="0"/>
              </a:spcBef>
              <a:buNone/>
            </a:pPr>
            <a:endParaRPr lang="en-US" sz="1800" dirty="0">
              <a:latin typeface="Arial"/>
              <a:cs typeface="Arial"/>
            </a:endParaRPr>
          </a:p>
          <a:p>
            <a:pPr marL="0" indent="0">
              <a:lnSpc>
                <a:spcPct val="110000"/>
              </a:lnSpc>
              <a:spcBef>
                <a:spcPts val="0"/>
              </a:spcBef>
              <a:buNone/>
            </a:pPr>
            <a:r>
              <a:rPr lang="en-US" sz="1800" dirty="0">
                <a:latin typeface="Arial"/>
                <a:cs typeface="Arial"/>
              </a:rPr>
              <a:t>In the other hand, however, we can see that the model </a:t>
            </a:r>
            <a:r>
              <a:rPr lang="en-US" sz="1800" dirty="0" err="1">
                <a:latin typeface="Arial"/>
                <a:cs typeface="Arial"/>
              </a:rPr>
              <a:t>NewModel</a:t>
            </a:r>
            <a:r>
              <a:rPr lang="en-US" sz="1800" dirty="0">
                <a:latin typeface="Arial"/>
                <a:cs typeface="Arial"/>
              </a:rPr>
              <a:t> performs better on test data (0.78) compared to the model20 (0.74) and Dr. Williams model on test data (0.74). We improved the performance.</a:t>
            </a:r>
          </a:p>
        </p:txBody>
      </p:sp>
      <p:sp>
        <p:nvSpPr>
          <p:cNvPr id="155" name="Google Shape;155;p9"/>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extLst>
      <p:ext uri="{BB962C8B-B14F-4D97-AF65-F5344CB8AC3E}">
        <p14:creationId xmlns:p14="http://schemas.microsoft.com/office/powerpoint/2010/main" val="302571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Conclusion</a:t>
            </a:r>
            <a:endParaRPr/>
          </a:p>
        </p:txBody>
      </p:sp>
      <p:sp>
        <p:nvSpPr>
          <p:cNvPr id="161" name="Google Shape;161;p10"/>
          <p:cNvSpPr txBox="1">
            <a:spLocks noGrp="1"/>
          </p:cNvSpPr>
          <p:nvPr>
            <p:ph type="sldNum" idx="4294967295"/>
          </p:nvPr>
        </p:nvSpPr>
        <p:spPr>
          <a:xfrm>
            <a:off x="4400663" y="6356351"/>
            <a:ext cx="34267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13</a:t>
            </a:fld>
            <a:endParaRPr/>
          </a:p>
        </p:txBody>
      </p:sp>
      <p:sp>
        <p:nvSpPr>
          <p:cNvPr id="163" name="Google Shape;163;p10"/>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
        <p:nvSpPr>
          <p:cNvPr id="4" name="ZoneTexte 3">
            <a:extLst>
              <a:ext uri="{FF2B5EF4-FFF2-40B4-BE49-F238E27FC236}">
                <a16:creationId xmlns:a16="http://schemas.microsoft.com/office/drawing/2014/main" id="{65D566CB-41BC-6F76-345A-16AB8C466FAB}"/>
              </a:ext>
            </a:extLst>
          </p:cNvPr>
          <p:cNvSpPr txBox="1"/>
          <p:nvPr/>
        </p:nvSpPr>
        <p:spPr>
          <a:xfrm>
            <a:off x="127262" y="975674"/>
            <a:ext cx="896489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the first part of the project, we demonstrated that we performed better with model20 that is built with the most 20-correlated features with the </a:t>
            </a:r>
            <a:r>
              <a:rPr lang="en-US" dirty="0" err="1"/>
              <a:t>SalePrice</a:t>
            </a:r>
            <a:r>
              <a:rPr lang="en-US" dirty="0"/>
              <a:t>. </a:t>
            </a:r>
          </a:p>
          <a:p>
            <a:endParaRPr lang="en-US" dirty="0"/>
          </a:p>
          <a:p>
            <a:r>
              <a:rPr lang="en-US" dirty="0"/>
              <a:t>In the second part of the project, by applying further transformations and including the categorical features in the analysis, we built a new model "</a:t>
            </a:r>
            <a:r>
              <a:rPr lang="en-US" dirty="0" err="1"/>
              <a:t>NewModel</a:t>
            </a:r>
            <a:r>
              <a:rPr lang="en-US" dirty="0"/>
              <a:t>" that performed better than model20.</a:t>
            </a:r>
          </a:p>
          <a:p>
            <a:endParaRPr lang="en-US" dirty="0"/>
          </a:p>
          <a:p>
            <a:r>
              <a:rPr lang="en-US" dirty="0"/>
              <a:t>This demonstrates the importance of data cleaning and analysis techniques when creating a prediction model. We need to know well our data and transform them the way we can get the features that explain the best the dependent variable.</a:t>
            </a:r>
          </a:p>
          <a:p>
            <a:endParaRPr lang="en-US"/>
          </a:p>
          <a:p>
            <a:r>
              <a:rPr lang="en-US" dirty="0"/>
              <a:t>In this project, we learned techniques such as imputation strategies for categorical variables ,and ANOVA to analyze the correlation between a categorical and a numerical variable ,and we also learned the metrics MAE (Mean Absolute Error) ,and MSE (Mean Squared Error) for model evaluation. However, we faced some difficulties when dealing with dummy variables.</a:t>
            </a:r>
          </a:p>
          <a:p>
            <a:endParaRPr lang="en-US"/>
          </a:p>
          <a:p>
            <a:r>
              <a:rPr lang="en-US" dirty="0"/>
              <a:t>Linear regression is just one algorithm in the machine learning world. We could have used other algorithms such as Lasso or </a:t>
            </a:r>
            <a:r>
              <a:rPr lang="en-US" dirty="0" err="1"/>
              <a:t>XGBoost</a:t>
            </a: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dirty="0">
                <a:latin typeface="Arial"/>
                <a:ea typeface="Arial"/>
                <a:cs typeface="Arial"/>
                <a:sym typeface="Arial"/>
              </a:rPr>
              <a:t>References</a:t>
            </a:r>
            <a:endParaRPr dirty="0"/>
          </a:p>
        </p:txBody>
      </p:sp>
      <p:sp>
        <p:nvSpPr>
          <p:cNvPr id="169" name="Google Shape;169;p11"/>
          <p:cNvSpPr txBox="1">
            <a:spLocks noGrp="1"/>
          </p:cNvSpPr>
          <p:nvPr>
            <p:ph type="sldNum" idx="4294967295"/>
          </p:nvPr>
        </p:nvSpPr>
        <p:spPr>
          <a:xfrm>
            <a:off x="4421704" y="6356351"/>
            <a:ext cx="300592"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dirty="0">
                <a:latin typeface="Georgia"/>
                <a:ea typeface="Georgia"/>
                <a:cs typeface="Georgia"/>
                <a:sym typeface="Georgia"/>
              </a:rPr>
              <a:t>14</a:t>
            </a:fld>
            <a:endParaRPr dirty="0"/>
          </a:p>
        </p:txBody>
      </p:sp>
      <p:sp>
        <p:nvSpPr>
          <p:cNvPr id="170" name="Google Shape;170;p11"/>
          <p:cNvSpPr txBox="1">
            <a:spLocks noGrp="1"/>
          </p:cNvSpPr>
          <p:nvPr>
            <p:ph type="body" idx="1"/>
          </p:nvPr>
        </p:nvSpPr>
        <p:spPr>
          <a:xfrm>
            <a:off x="667252" y="1370286"/>
            <a:ext cx="7931316" cy="4148199"/>
          </a:xfrm>
          <a:prstGeom prst="rect">
            <a:avLst/>
          </a:prstGeom>
          <a:noFill/>
          <a:ln>
            <a:noFill/>
          </a:ln>
        </p:spPr>
        <p:txBody>
          <a:bodyPr spcFirstLastPara="1" wrap="square" lIns="45700" tIns="45700" rIns="45700" bIns="45700" anchor="t" anchorCtr="0">
            <a:normAutofit/>
          </a:bodyPr>
          <a:lstStyle/>
          <a:p>
            <a:r>
              <a:rPr lang="en-US" sz="1800" dirty="0">
                <a:ea typeface="Arial"/>
                <a:cs typeface="Arial"/>
                <a:sym typeface="Arial"/>
              </a:rPr>
              <a:t>MIT XPRO, 2022. </a:t>
            </a:r>
            <a:r>
              <a:rPr lang="en-US" sz="1800" dirty="0">
                <a:ea typeface="Arial"/>
                <a:cs typeface="Arial"/>
                <a:sym typeface="Arial"/>
                <a:hlinkClick r:id="rId3"/>
              </a:rPr>
              <a:t>https://student.emeritus.org/courses/4750/pages/making-predictions-with-linear-regression?module_item_id=1302803</a:t>
            </a:r>
            <a:endParaRPr lang="fr-FR" dirty="0"/>
          </a:p>
          <a:p>
            <a:r>
              <a:rPr lang="en-US" sz="1800" dirty="0">
                <a:ea typeface="Arial"/>
                <a:cs typeface="Arial"/>
                <a:sym typeface="Arial"/>
              </a:rPr>
              <a:t>Hashmi, Farukh. "Thinking neuron" Thinking neuron. Thinking Neuron, 2022. </a:t>
            </a:r>
            <a:r>
              <a:rPr lang="en-US" sz="1800" dirty="0">
                <a:ea typeface="Arial"/>
                <a:cs typeface="Arial"/>
                <a:sym typeface="Arial"/>
                <a:hlinkClick r:id="rId4"/>
              </a:rPr>
              <a:t>https://thinkingneuron.com/how-to-measure-the-correlation-between-a-numeric-and-a-categorical-variable-in-python/</a:t>
            </a:r>
          </a:p>
          <a:p>
            <a:r>
              <a:rPr lang="en-US" sz="1800" dirty="0">
                <a:cs typeface="Arial"/>
              </a:rPr>
              <a:t>Scikit learn, 2022. </a:t>
            </a:r>
            <a:r>
              <a:rPr lang="en-US" sz="1800" dirty="0">
                <a:cs typeface="Arial"/>
                <a:hlinkClick r:id="rId5"/>
              </a:rPr>
              <a:t>https://scikit-learn.org/stable/modules/model_evaluation.html#regression-metrics</a:t>
            </a:r>
          </a:p>
        </p:txBody>
      </p:sp>
      <p:sp>
        <p:nvSpPr>
          <p:cNvPr id="171" name="Google Shape;171;p11"/>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dirty="0">
                <a:solidFill>
                  <a:srgbClr val="000000"/>
                </a:solidFill>
                <a:latin typeface="Georgia"/>
                <a:ea typeface="Georgia"/>
                <a:cs typeface="Georgia"/>
                <a:sym typeface="Georgia"/>
              </a:rPr>
              <a:t>*Please add slides as required.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Introduction</a:t>
            </a:r>
            <a:endParaRPr/>
          </a:p>
        </p:txBody>
      </p:sp>
      <p:sp>
        <p:nvSpPr>
          <p:cNvPr id="99" name="Google Shape;99;p2"/>
          <p:cNvSpPr txBox="1">
            <a:spLocks noGrp="1"/>
          </p:cNvSpPr>
          <p:nvPr>
            <p:ph type="sldNum" idx="4294967295"/>
          </p:nvPr>
        </p:nvSpPr>
        <p:spPr>
          <a:xfrm>
            <a:off x="4456083" y="6356351"/>
            <a:ext cx="231833"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2</a:t>
            </a:fld>
            <a:endParaRPr/>
          </a:p>
        </p:txBody>
      </p:sp>
      <p:sp>
        <p:nvSpPr>
          <p:cNvPr id="101" name="Google Shape;101;p2"/>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
        <p:nvSpPr>
          <p:cNvPr id="5" name="Espace réservé du texte 4">
            <a:extLst>
              <a:ext uri="{FF2B5EF4-FFF2-40B4-BE49-F238E27FC236}">
                <a16:creationId xmlns:a16="http://schemas.microsoft.com/office/drawing/2014/main" id="{CF64A063-B3EB-1A1B-604B-A13E62852605}"/>
              </a:ext>
            </a:extLst>
          </p:cNvPr>
          <p:cNvSpPr>
            <a:spLocks noGrp="1"/>
          </p:cNvSpPr>
          <p:nvPr>
            <p:ph type="body" idx="1"/>
          </p:nvPr>
        </p:nvSpPr>
        <p:spPr>
          <a:xfrm>
            <a:off x="-2945" y="741543"/>
            <a:ext cx="9140463" cy="5666376"/>
          </a:xfrm>
        </p:spPr>
        <p:txBody>
          <a:bodyPr>
            <a:normAutofit lnSpcReduction="10000"/>
          </a:bodyPr>
          <a:lstStyle/>
          <a:p>
            <a:pPr marL="114300" indent="0">
              <a:buNone/>
            </a:pPr>
            <a:r>
              <a:rPr lang="fr-FR" sz="1400" dirty="0"/>
              <a:t>The goal of </a:t>
            </a:r>
            <a:r>
              <a:rPr lang="fr-FR" sz="1400" dirty="0" err="1"/>
              <a:t>this</a:t>
            </a:r>
            <a:r>
              <a:rPr lang="fr-FR" sz="1400" dirty="0"/>
              <a:t> data science </a:t>
            </a:r>
            <a:r>
              <a:rPr lang="fr-FR" sz="1400" dirty="0" err="1"/>
              <a:t>project</a:t>
            </a:r>
            <a:r>
              <a:rPr lang="fr-FR" sz="1400" dirty="0"/>
              <a:t> </a:t>
            </a:r>
            <a:r>
              <a:rPr lang="fr-FR" sz="1400" dirty="0" err="1"/>
              <a:t>is</a:t>
            </a:r>
            <a:r>
              <a:rPr lang="fr-FR" sz="1400" dirty="0"/>
              <a:t> to </a:t>
            </a:r>
            <a:r>
              <a:rPr lang="fr-FR" sz="1400" dirty="0" err="1"/>
              <a:t>build</a:t>
            </a:r>
            <a:r>
              <a:rPr lang="fr-FR" sz="1400" dirty="0"/>
              <a:t> an efficient </a:t>
            </a:r>
            <a:r>
              <a:rPr lang="fr-FR" sz="1400" b="1" dirty="0"/>
              <a:t>machine </a:t>
            </a:r>
            <a:r>
              <a:rPr lang="fr-FR" sz="1400" b="1" dirty="0" err="1"/>
              <a:t>learning</a:t>
            </a:r>
            <a:r>
              <a:rPr lang="fr-FR" sz="1400" b="1" dirty="0"/>
              <a:t> model</a:t>
            </a:r>
            <a:r>
              <a:rPr lang="fr-FR" sz="1400" dirty="0"/>
              <a:t> to </a:t>
            </a:r>
            <a:r>
              <a:rPr lang="fr-FR" sz="1400" dirty="0" err="1"/>
              <a:t>predict</a:t>
            </a:r>
            <a:r>
              <a:rPr lang="fr-FR" sz="1400" dirty="0"/>
              <a:t> house </a:t>
            </a:r>
            <a:r>
              <a:rPr lang="fr-FR" sz="1400" dirty="0" err="1"/>
              <a:t>prices</a:t>
            </a:r>
            <a:r>
              <a:rPr lang="fr-FR" sz="1400" dirty="0"/>
              <a:t>. To </a:t>
            </a:r>
            <a:r>
              <a:rPr lang="fr-FR" sz="1400" dirty="0" err="1"/>
              <a:t>achieve</a:t>
            </a:r>
            <a:r>
              <a:rPr lang="fr-FR" sz="1400" dirty="0"/>
              <a:t> </a:t>
            </a:r>
            <a:r>
              <a:rPr lang="fr-FR" sz="1400" dirty="0" err="1"/>
              <a:t>this</a:t>
            </a:r>
            <a:r>
              <a:rPr lang="fr-FR" sz="1400" dirty="0"/>
              <a:t>, </a:t>
            </a:r>
            <a:r>
              <a:rPr lang="fr-FR" sz="1400" dirty="0" err="1"/>
              <a:t>our</a:t>
            </a:r>
            <a:r>
              <a:rPr lang="fr-FR" sz="1400" dirty="0"/>
              <a:t> </a:t>
            </a:r>
            <a:r>
              <a:rPr lang="fr-FR" sz="1400" dirty="0" err="1"/>
              <a:t>supervised</a:t>
            </a:r>
            <a:r>
              <a:rPr lang="fr-FR" sz="1400" dirty="0"/>
              <a:t> model (the </a:t>
            </a:r>
            <a:r>
              <a:rPr lang="fr-FR" sz="1400" dirty="0" err="1"/>
              <a:t>price</a:t>
            </a:r>
            <a:r>
              <a:rPr lang="fr-FR" sz="1400" dirty="0"/>
              <a:t> </a:t>
            </a:r>
            <a:r>
              <a:rPr lang="fr-FR" sz="1400" dirty="0" err="1"/>
              <a:t>is</a:t>
            </a:r>
            <a:r>
              <a:rPr lang="fr-FR" sz="1400" dirty="0"/>
              <a:t> the label) </a:t>
            </a:r>
            <a:r>
              <a:rPr lang="fr-FR" sz="1400" dirty="0" err="1"/>
              <a:t>will</a:t>
            </a:r>
            <a:r>
              <a:rPr lang="fr-FR" sz="1400" dirty="0"/>
              <a:t> </a:t>
            </a:r>
            <a:r>
              <a:rPr lang="fr-FR" sz="1400" dirty="0" err="1"/>
              <a:t>learn</a:t>
            </a:r>
            <a:r>
              <a:rPr lang="fr-FR" sz="1400" dirty="0"/>
              <a:t> </a:t>
            </a:r>
            <a:r>
              <a:rPr lang="fr-FR" sz="1400" dirty="0" err="1"/>
              <a:t>from</a:t>
            </a:r>
            <a:r>
              <a:rPr lang="fr-FR" sz="1400" dirty="0"/>
              <a:t> a training data set in </a:t>
            </a:r>
            <a:r>
              <a:rPr lang="fr-FR" sz="1400" dirty="0" err="1"/>
              <a:t>which</a:t>
            </a:r>
            <a:r>
              <a:rPr lang="fr-FR" sz="1400" dirty="0"/>
              <a:t> </a:t>
            </a:r>
            <a:r>
              <a:rPr lang="fr-FR" sz="1400" dirty="0" err="1"/>
              <a:t>we'll</a:t>
            </a:r>
            <a:r>
              <a:rPr lang="fr-FR" sz="1400" dirty="0"/>
              <a:t> select the </a:t>
            </a:r>
            <a:r>
              <a:rPr lang="fr-FR" sz="1400" dirty="0" err="1"/>
              <a:t>most</a:t>
            </a:r>
            <a:r>
              <a:rPr lang="fr-FR" sz="1400" dirty="0"/>
              <a:t> relevant </a:t>
            </a:r>
            <a:r>
              <a:rPr lang="fr-FR" sz="1400" dirty="0" err="1"/>
              <a:t>features</a:t>
            </a:r>
            <a:r>
              <a:rPr lang="fr-FR" sz="1400" dirty="0"/>
              <a:t> </a:t>
            </a:r>
            <a:r>
              <a:rPr lang="fr-FR" sz="1400" dirty="0" err="1"/>
              <a:t>that</a:t>
            </a:r>
            <a:r>
              <a:rPr lang="fr-FR" sz="1400" dirty="0"/>
              <a:t> best </a:t>
            </a:r>
            <a:r>
              <a:rPr lang="fr-FR" sz="1400" dirty="0" err="1"/>
              <a:t>explain</a:t>
            </a:r>
            <a:r>
              <a:rPr lang="fr-FR" sz="1400" dirty="0"/>
              <a:t> the house </a:t>
            </a:r>
            <a:r>
              <a:rPr lang="fr-FR" sz="1400" dirty="0" err="1"/>
              <a:t>prices</a:t>
            </a:r>
            <a:endParaRPr lang="fr-FR" sz="1400" dirty="0"/>
          </a:p>
          <a:p>
            <a:pPr marL="114300" indent="0">
              <a:buNone/>
            </a:pPr>
            <a:r>
              <a:rPr lang="fr-FR" sz="1400" dirty="0"/>
              <a:t>This </a:t>
            </a:r>
            <a:r>
              <a:rPr lang="fr-FR" sz="1400" dirty="0" err="1"/>
              <a:t>is</a:t>
            </a:r>
            <a:r>
              <a:rPr lang="fr-FR" sz="1400" dirty="0"/>
              <a:t> the </a:t>
            </a:r>
            <a:r>
              <a:rPr lang="fr-FR" sz="1400" dirty="0" err="1"/>
              <a:t>different</a:t>
            </a:r>
            <a:r>
              <a:rPr lang="fr-FR" sz="1400" dirty="0"/>
              <a:t> </a:t>
            </a:r>
            <a:r>
              <a:rPr lang="fr-FR" sz="1400" dirty="0" err="1"/>
              <a:t>steps</a:t>
            </a:r>
            <a:r>
              <a:rPr lang="fr-FR" sz="1400" dirty="0"/>
              <a:t> to </a:t>
            </a:r>
            <a:r>
              <a:rPr lang="fr-FR" sz="1400" dirty="0" err="1"/>
              <a:t>achieve</a:t>
            </a:r>
            <a:r>
              <a:rPr lang="fr-FR" sz="1400" dirty="0"/>
              <a:t> </a:t>
            </a:r>
            <a:r>
              <a:rPr lang="fr-FR" sz="1400" dirty="0" err="1"/>
              <a:t>our</a:t>
            </a:r>
            <a:r>
              <a:rPr lang="fr-FR" sz="1400" dirty="0"/>
              <a:t> goal.</a:t>
            </a:r>
          </a:p>
          <a:p>
            <a:r>
              <a:rPr lang="fr-FR" sz="1400" dirty="0"/>
              <a:t>In the first part of the </a:t>
            </a:r>
            <a:r>
              <a:rPr lang="fr-FR" sz="1400" dirty="0" err="1"/>
              <a:t>project</a:t>
            </a:r>
            <a:r>
              <a:rPr lang="fr-FR" sz="1400" dirty="0"/>
              <a:t> :</a:t>
            </a:r>
            <a:endParaRPr lang="fr-FR" dirty="0"/>
          </a:p>
          <a:p>
            <a:pPr lvl="1"/>
            <a:r>
              <a:rPr lang="fr-FR" sz="1400" dirty="0" err="1"/>
              <a:t>We</a:t>
            </a:r>
            <a:r>
              <a:rPr lang="fr-FR" sz="1400" dirty="0"/>
              <a:t> </a:t>
            </a:r>
            <a:r>
              <a:rPr lang="fr-FR" sz="1400" dirty="0" err="1"/>
              <a:t>will</a:t>
            </a:r>
            <a:r>
              <a:rPr lang="fr-FR" sz="1400" dirty="0"/>
              <a:t> </a:t>
            </a:r>
            <a:r>
              <a:rPr lang="fr-FR" sz="1400" dirty="0" err="1"/>
              <a:t>make</a:t>
            </a:r>
            <a:r>
              <a:rPr lang="fr-FR" sz="1400" dirty="0"/>
              <a:t> </a:t>
            </a:r>
            <a:r>
              <a:rPr lang="fr-FR" sz="1400" dirty="0" err="1"/>
              <a:t>some</a:t>
            </a:r>
            <a:r>
              <a:rPr lang="fr-FR" sz="1400" dirty="0"/>
              <a:t> </a:t>
            </a:r>
            <a:r>
              <a:rPr lang="fr-FR" sz="1400" b="1" dirty="0"/>
              <a:t>data explorations</a:t>
            </a:r>
            <a:r>
              <a:rPr lang="fr-FR" sz="1400" dirty="0"/>
              <a:t> </a:t>
            </a:r>
            <a:r>
              <a:rPr lang="fr-FR" sz="1400" dirty="0" err="1"/>
              <a:t>along</a:t>
            </a:r>
            <a:r>
              <a:rPr lang="fr-FR" sz="1400" dirty="0"/>
              <a:t> </a:t>
            </a:r>
            <a:r>
              <a:rPr lang="fr-FR" sz="1400" dirty="0" err="1"/>
              <a:t>with</a:t>
            </a:r>
            <a:r>
              <a:rPr lang="fr-FR" sz="1400" dirty="0"/>
              <a:t> </a:t>
            </a:r>
            <a:r>
              <a:rPr lang="fr-FR" sz="1400" b="1" dirty="0"/>
              <a:t>data </a:t>
            </a:r>
            <a:r>
              <a:rPr lang="fr-FR" sz="1400" b="1" dirty="0" err="1"/>
              <a:t>cleaning</a:t>
            </a:r>
            <a:r>
              <a:rPr lang="fr-FR" sz="1400" dirty="0"/>
              <a:t> by </a:t>
            </a:r>
            <a:r>
              <a:rPr lang="fr-FR" sz="1400" dirty="0" err="1"/>
              <a:t>dealing</a:t>
            </a:r>
            <a:r>
              <a:rPr lang="fr-FR" sz="1400" dirty="0"/>
              <a:t> </a:t>
            </a:r>
            <a:r>
              <a:rPr lang="fr-FR" sz="1400" dirty="0" err="1"/>
              <a:t>with</a:t>
            </a:r>
            <a:r>
              <a:rPr lang="fr-FR" sz="1400" dirty="0"/>
              <a:t> duplicate values (if </a:t>
            </a:r>
            <a:r>
              <a:rPr lang="fr-FR" sz="1400" dirty="0" err="1"/>
              <a:t>there</a:t>
            </a:r>
            <a:r>
              <a:rPr lang="fr-FR" sz="1400" dirty="0"/>
              <a:t> are </a:t>
            </a:r>
            <a:r>
              <a:rPr lang="fr-FR" sz="1400" dirty="0" err="1"/>
              <a:t>any</a:t>
            </a:r>
            <a:r>
              <a:rPr lang="fr-FR" sz="1400" dirty="0"/>
              <a:t>), </a:t>
            </a:r>
            <a:r>
              <a:rPr lang="fr-FR" sz="1400" dirty="0" err="1"/>
              <a:t>null</a:t>
            </a:r>
            <a:r>
              <a:rPr lang="fr-FR" sz="1400" dirty="0"/>
              <a:t> values... </a:t>
            </a:r>
            <a:endParaRPr lang="fr-FR" dirty="0"/>
          </a:p>
          <a:p>
            <a:pPr lvl="1"/>
            <a:r>
              <a:rPr lang="fr-FR" sz="1400" dirty="0" err="1"/>
              <a:t>Then</a:t>
            </a:r>
            <a:r>
              <a:rPr lang="fr-FR" sz="1400" dirty="0"/>
              <a:t> </a:t>
            </a:r>
            <a:r>
              <a:rPr lang="fr-FR" sz="1400" dirty="0" err="1"/>
              <a:t>we</a:t>
            </a:r>
            <a:r>
              <a:rPr lang="fr-FR" sz="1400" dirty="0"/>
              <a:t> </a:t>
            </a:r>
            <a:r>
              <a:rPr lang="fr-FR" sz="1400" dirty="0" err="1"/>
              <a:t>will</a:t>
            </a:r>
            <a:r>
              <a:rPr lang="fr-FR" sz="1400" dirty="0"/>
              <a:t> use the </a:t>
            </a:r>
            <a:r>
              <a:rPr lang="fr-FR" sz="1400" b="1" dirty="0" err="1"/>
              <a:t>correlation</a:t>
            </a:r>
            <a:r>
              <a:rPr lang="fr-FR" sz="1400" b="1" dirty="0"/>
              <a:t> technique</a:t>
            </a:r>
            <a:r>
              <a:rPr lang="fr-FR" sz="1400" dirty="0"/>
              <a:t> (Pearson </a:t>
            </a:r>
            <a:r>
              <a:rPr lang="fr-FR" sz="1400" dirty="0" err="1"/>
              <a:t>correlation</a:t>
            </a:r>
            <a:r>
              <a:rPr lang="fr-FR" sz="1400" dirty="0"/>
              <a:t> matrix) to select the </a:t>
            </a:r>
            <a:r>
              <a:rPr lang="fr-FR" sz="1400" dirty="0" err="1"/>
              <a:t>features</a:t>
            </a:r>
            <a:r>
              <a:rPr lang="fr-FR" sz="1400" dirty="0"/>
              <a:t> </a:t>
            </a:r>
            <a:r>
              <a:rPr lang="fr-FR" sz="1400" dirty="0" err="1"/>
              <a:t>that</a:t>
            </a:r>
            <a:r>
              <a:rPr lang="fr-FR" sz="1400" dirty="0"/>
              <a:t> are best </a:t>
            </a:r>
            <a:r>
              <a:rPr lang="fr-FR" sz="1400" dirty="0" err="1"/>
              <a:t>correlated</a:t>
            </a:r>
            <a:r>
              <a:rPr lang="fr-FR" sz="1400" dirty="0"/>
              <a:t> </a:t>
            </a:r>
            <a:r>
              <a:rPr lang="fr-FR" sz="1400" dirty="0" err="1"/>
              <a:t>with</a:t>
            </a:r>
            <a:r>
              <a:rPr lang="fr-FR" sz="1400" dirty="0"/>
              <a:t> the </a:t>
            </a:r>
            <a:r>
              <a:rPr lang="fr-FR" sz="1400" dirty="0" err="1"/>
              <a:t>dependent</a:t>
            </a:r>
            <a:r>
              <a:rPr lang="fr-FR" sz="1400" dirty="0"/>
              <a:t> variable (house </a:t>
            </a:r>
            <a:r>
              <a:rPr lang="fr-FR" sz="1400" dirty="0" err="1"/>
              <a:t>price</a:t>
            </a:r>
            <a:r>
              <a:rPr lang="fr-FR" sz="1400" dirty="0"/>
              <a:t>)</a:t>
            </a:r>
            <a:endParaRPr lang="fr-FR" dirty="0"/>
          </a:p>
          <a:p>
            <a:pPr lvl="1"/>
            <a:r>
              <a:rPr lang="fr-FR" sz="1400" dirty="0" err="1"/>
              <a:t>Then</a:t>
            </a:r>
            <a:r>
              <a:rPr lang="fr-FR" sz="1400" dirty="0"/>
              <a:t> </a:t>
            </a:r>
            <a:r>
              <a:rPr lang="fr-FR" sz="1400" dirty="0" err="1"/>
              <a:t>we</a:t>
            </a:r>
            <a:r>
              <a:rPr lang="fr-FR" sz="1400" dirty="0"/>
              <a:t> </a:t>
            </a:r>
            <a:r>
              <a:rPr lang="fr-FR" sz="1400" dirty="0" err="1"/>
              <a:t>will</a:t>
            </a:r>
            <a:r>
              <a:rPr lang="fr-FR" sz="1400" dirty="0"/>
              <a:t> </a:t>
            </a:r>
            <a:r>
              <a:rPr lang="fr-FR" sz="1400" b="1" dirty="0" err="1"/>
              <a:t>build</a:t>
            </a:r>
            <a:r>
              <a:rPr lang="fr-FR" sz="1400" b="1" dirty="0"/>
              <a:t> </a:t>
            </a:r>
            <a:r>
              <a:rPr lang="fr-FR" sz="1400" b="1" dirty="0" err="1"/>
              <a:t>our</a:t>
            </a:r>
            <a:r>
              <a:rPr lang="fr-FR" sz="1400" b="1" dirty="0"/>
              <a:t> model</a:t>
            </a:r>
            <a:r>
              <a:rPr lang="fr-FR" sz="1400" dirty="0"/>
              <a:t> and </a:t>
            </a:r>
            <a:r>
              <a:rPr lang="fr-FR" sz="1400" dirty="0" err="1"/>
              <a:t>make</a:t>
            </a:r>
            <a:r>
              <a:rPr lang="fr-FR" sz="1400" dirty="0"/>
              <a:t> </a:t>
            </a:r>
            <a:r>
              <a:rPr lang="fr-FR" sz="1400" dirty="0" err="1"/>
              <a:t>some</a:t>
            </a:r>
            <a:r>
              <a:rPr lang="fr-FR" sz="1400" dirty="0"/>
              <a:t> </a:t>
            </a:r>
            <a:r>
              <a:rPr lang="fr-FR" sz="1400" dirty="0" err="1"/>
              <a:t>accuracy</a:t>
            </a:r>
            <a:r>
              <a:rPr lang="fr-FR" sz="1400" dirty="0"/>
              <a:t> </a:t>
            </a:r>
            <a:r>
              <a:rPr lang="fr-FR" sz="1400" dirty="0" err="1"/>
              <a:t>analysis</a:t>
            </a:r>
            <a:r>
              <a:rPr lang="fr-FR" sz="1400" dirty="0"/>
              <a:t> on </a:t>
            </a:r>
            <a:r>
              <a:rPr lang="fr-FR" sz="1400" dirty="0" err="1"/>
              <a:t>three</a:t>
            </a:r>
            <a:r>
              <a:rPr lang="fr-FR" sz="1400" dirty="0"/>
              <a:t> </a:t>
            </a:r>
            <a:r>
              <a:rPr lang="fr-FR" sz="1400" dirty="0" err="1"/>
              <a:t>different</a:t>
            </a:r>
            <a:r>
              <a:rPr lang="fr-FR" sz="1400" dirty="0"/>
              <a:t> set of variables.</a:t>
            </a:r>
            <a:endParaRPr lang="fr-FR" dirty="0"/>
          </a:p>
          <a:p>
            <a:pPr lvl="1"/>
            <a:r>
              <a:rPr lang="fr-FR" sz="1400" dirty="0" err="1"/>
              <a:t>Finally</a:t>
            </a:r>
            <a:r>
              <a:rPr lang="fr-FR" sz="1400" dirty="0"/>
              <a:t>, </a:t>
            </a:r>
            <a:r>
              <a:rPr lang="fr-FR" sz="1400" dirty="0" err="1"/>
              <a:t>we</a:t>
            </a:r>
            <a:r>
              <a:rPr lang="fr-FR" sz="1400" dirty="0"/>
              <a:t> are </a:t>
            </a:r>
            <a:r>
              <a:rPr lang="fr-FR" sz="1400" dirty="0" err="1"/>
              <a:t>going</a:t>
            </a:r>
            <a:r>
              <a:rPr lang="fr-FR" sz="1400" dirty="0"/>
              <a:t> to </a:t>
            </a:r>
            <a:r>
              <a:rPr lang="fr-FR" sz="1400" dirty="0" err="1"/>
              <a:t>verify</a:t>
            </a:r>
            <a:r>
              <a:rPr lang="fr-FR" sz="1400" dirty="0"/>
              <a:t> </a:t>
            </a:r>
            <a:r>
              <a:rPr lang="fr-FR" sz="1400" dirty="0" err="1"/>
              <a:t>our</a:t>
            </a:r>
            <a:r>
              <a:rPr lang="fr-FR" sz="1400" dirty="0"/>
              <a:t> model </a:t>
            </a:r>
            <a:r>
              <a:rPr lang="fr-FR" sz="1400" dirty="0" err="1"/>
              <a:t>against</a:t>
            </a:r>
            <a:r>
              <a:rPr lang="fr-FR" sz="1400" dirty="0"/>
              <a:t> the </a:t>
            </a:r>
            <a:r>
              <a:rPr lang="fr-FR" sz="1400" b="1" dirty="0"/>
              <a:t>test data</a:t>
            </a:r>
            <a:r>
              <a:rPr lang="fr-FR" sz="1400" dirty="0"/>
              <a:t>.</a:t>
            </a:r>
            <a:endParaRPr lang="fr-FR" dirty="0"/>
          </a:p>
          <a:p>
            <a:r>
              <a:rPr lang="fr-FR" sz="1400" dirty="0"/>
              <a:t>In the second part of the </a:t>
            </a:r>
            <a:r>
              <a:rPr lang="fr-FR" sz="1400" dirty="0" err="1"/>
              <a:t>project</a:t>
            </a:r>
            <a:r>
              <a:rPr lang="fr-FR" sz="1400" dirty="0"/>
              <a:t>, </a:t>
            </a:r>
            <a:r>
              <a:rPr lang="fr-FR" sz="1400" dirty="0" err="1"/>
              <a:t>we</a:t>
            </a:r>
            <a:r>
              <a:rPr lang="fr-FR" sz="1400" dirty="0"/>
              <a:t> </a:t>
            </a:r>
            <a:r>
              <a:rPr lang="fr-FR" sz="1400" dirty="0" err="1"/>
              <a:t>will</a:t>
            </a:r>
            <a:r>
              <a:rPr lang="fr-FR" sz="1400" dirty="0"/>
              <a:t> </a:t>
            </a:r>
            <a:r>
              <a:rPr lang="fr-FR" sz="1400" dirty="0" err="1"/>
              <a:t>make</a:t>
            </a:r>
            <a:r>
              <a:rPr lang="fr-FR" sz="1400" dirty="0"/>
              <a:t> </a:t>
            </a:r>
            <a:r>
              <a:rPr lang="fr-FR" sz="1400" dirty="0" err="1"/>
              <a:t>further</a:t>
            </a:r>
            <a:r>
              <a:rPr lang="fr-FR" sz="1400" dirty="0"/>
              <a:t> transformations to </a:t>
            </a:r>
            <a:r>
              <a:rPr lang="fr-FR" sz="1400" dirty="0" err="1"/>
              <a:t>try</a:t>
            </a:r>
            <a:r>
              <a:rPr lang="fr-FR" sz="1400" dirty="0"/>
              <a:t> </a:t>
            </a:r>
            <a:r>
              <a:rPr lang="fr-FR" sz="1400" dirty="0" err="1"/>
              <a:t>perform</a:t>
            </a:r>
            <a:r>
              <a:rPr lang="fr-FR" sz="1400" dirty="0"/>
              <a:t> </a:t>
            </a:r>
            <a:r>
              <a:rPr lang="fr-FR" sz="1400" dirty="0" err="1"/>
              <a:t>better</a:t>
            </a:r>
            <a:r>
              <a:rPr lang="fr-FR" sz="1400" dirty="0"/>
              <a:t> on the test </a:t>
            </a:r>
            <a:r>
              <a:rPr lang="fr-FR" sz="1400" dirty="0" err="1"/>
              <a:t>dataset</a:t>
            </a:r>
            <a:r>
              <a:rPr lang="fr-FR" sz="1400" dirty="0"/>
              <a:t> :</a:t>
            </a:r>
            <a:endParaRPr lang="fr-FR" dirty="0"/>
          </a:p>
          <a:p>
            <a:pPr lvl="1"/>
            <a:r>
              <a:rPr lang="fr-FR" sz="1400" dirty="0"/>
              <a:t>First, </a:t>
            </a:r>
            <a:r>
              <a:rPr lang="fr-FR" sz="1400" dirty="0" err="1"/>
              <a:t>we</a:t>
            </a:r>
            <a:r>
              <a:rPr lang="fr-FR" sz="1400" dirty="0"/>
              <a:t> </a:t>
            </a:r>
            <a:r>
              <a:rPr lang="fr-FR" sz="1400" dirty="0" err="1"/>
              <a:t>will</a:t>
            </a:r>
            <a:r>
              <a:rPr lang="fr-FR" sz="1400" dirty="0"/>
              <a:t> </a:t>
            </a:r>
            <a:r>
              <a:rPr lang="fr-FR" sz="1400" dirty="0" err="1"/>
              <a:t>apply</a:t>
            </a:r>
            <a:r>
              <a:rPr lang="fr-FR" sz="1400" dirty="0"/>
              <a:t> the </a:t>
            </a:r>
            <a:r>
              <a:rPr lang="fr-FR" sz="1400" dirty="0" err="1"/>
              <a:t>same</a:t>
            </a:r>
            <a:r>
              <a:rPr lang="fr-FR" sz="1400" dirty="0"/>
              <a:t> transformations as in the first part of the </a:t>
            </a:r>
            <a:r>
              <a:rPr lang="fr-FR" sz="1400" dirty="0" err="1"/>
              <a:t>project</a:t>
            </a:r>
            <a:endParaRPr lang="fr-FR" sz="1400" dirty="0"/>
          </a:p>
          <a:p>
            <a:pPr lvl="1"/>
            <a:r>
              <a:rPr lang="fr-FR" sz="1400" dirty="0" err="1"/>
              <a:t>Then</a:t>
            </a:r>
            <a:r>
              <a:rPr lang="fr-FR" sz="1400" dirty="0"/>
              <a:t>, </a:t>
            </a:r>
            <a:r>
              <a:rPr lang="fr-FR" sz="1400" dirty="0" err="1"/>
              <a:t>we</a:t>
            </a:r>
            <a:r>
              <a:rPr lang="fr-FR" sz="1400" dirty="0"/>
              <a:t> are </a:t>
            </a:r>
            <a:r>
              <a:rPr lang="fr-FR" sz="1400" dirty="0" err="1"/>
              <a:t>going</a:t>
            </a:r>
            <a:r>
              <a:rPr lang="fr-FR" sz="1400" dirty="0"/>
              <a:t> to </a:t>
            </a:r>
            <a:r>
              <a:rPr lang="fr-FR" sz="1400" dirty="0" err="1"/>
              <a:t>treat</a:t>
            </a:r>
            <a:r>
              <a:rPr lang="fr-FR" sz="1400" dirty="0"/>
              <a:t> </a:t>
            </a:r>
            <a:r>
              <a:rPr lang="fr-FR" sz="1400" dirty="0" err="1"/>
              <a:t>categorical</a:t>
            </a:r>
            <a:r>
              <a:rPr lang="fr-FR" sz="1400" dirty="0"/>
              <a:t> </a:t>
            </a:r>
            <a:r>
              <a:rPr lang="fr-FR" sz="1400" dirty="0" err="1"/>
              <a:t>columns</a:t>
            </a:r>
            <a:r>
              <a:rPr lang="fr-FR" sz="1400" dirty="0"/>
              <a:t> </a:t>
            </a:r>
            <a:r>
              <a:rPr lang="fr-FR" sz="1400" dirty="0" err="1"/>
              <a:t>with</a:t>
            </a:r>
            <a:r>
              <a:rPr lang="fr-FR" sz="1400" dirty="0"/>
              <a:t> </a:t>
            </a:r>
            <a:r>
              <a:rPr lang="fr-FR" sz="1400" dirty="0" err="1"/>
              <a:t>some</a:t>
            </a:r>
            <a:r>
              <a:rPr lang="fr-FR" sz="1400" dirty="0"/>
              <a:t> imputation and the use of ANOVA technique.</a:t>
            </a:r>
            <a:endParaRPr lang="fr-FR" dirty="0"/>
          </a:p>
          <a:p>
            <a:pPr lvl="1"/>
            <a:r>
              <a:rPr lang="fr-FR" sz="1400" dirty="0" err="1"/>
              <a:t>Finally</a:t>
            </a:r>
            <a:r>
              <a:rPr lang="fr-FR" sz="1400" dirty="0"/>
              <a:t>, </a:t>
            </a:r>
            <a:r>
              <a:rPr lang="fr-FR" sz="1400" dirty="0" err="1"/>
              <a:t>we</a:t>
            </a:r>
            <a:r>
              <a:rPr lang="fr-FR" sz="1400" dirty="0"/>
              <a:t> </a:t>
            </a:r>
            <a:r>
              <a:rPr lang="fr-FR" sz="1400" dirty="0" err="1"/>
              <a:t>will</a:t>
            </a:r>
            <a:r>
              <a:rPr lang="fr-FR" sz="1400" dirty="0"/>
              <a:t> compare the performance of </a:t>
            </a:r>
            <a:r>
              <a:rPr lang="fr-FR" sz="1400" dirty="0" err="1"/>
              <a:t>this</a:t>
            </a:r>
            <a:r>
              <a:rPr lang="fr-FR" sz="1400" dirty="0"/>
              <a:t> new model to the </a:t>
            </a:r>
            <a:r>
              <a:rPr lang="fr-FR" sz="1400" dirty="0" err="1"/>
              <a:t>models</a:t>
            </a:r>
            <a:r>
              <a:rPr lang="fr-FR" sz="1400" dirty="0"/>
              <a:t> </a:t>
            </a:r>
            <a:r>
              <a:rPr lang="fr-FR" sz="1400" dirty="0" err="1"/>
              <a:t>built</a:t>
            </a:r>
            <a:r>
              <a:rPr lang="fr-FR" sz="1400" dirty="0"/>
              <a:t> in the first part of the </a:t>
            </a:r>
            <a:r>
              <a:rPr lang="fr-FR" sz="1400" dirty="0" err="1"/>
              <a:t>project</a:t>
            </a:r>
            <a:r>
              <a:rPr lang="fr-FR" sz="1400" dirty="0"/>
              <a:t> on the test data</a:t>
            </a:r>
            <a:endParaRPr lang="fr-FR" dirty="0"/>
          </a:p>
          <a:p>
            <a:pPr marL="114300" indent="0">
              <a:buNone/>
            </a:pPr>
            <a:r>
              <a:rPr lang="fr-FR" sz="1400" dirty="0"/>
              <a:t>In a </a:t>
            </a:r>
            <a:r>
              <a:rPr lang="fr-FR" sz="1400" dirty="0" err="1"/>
              <a:t>general</a:t>
            </a:r>
            <a:r>
              <a:rPr lang="fr-FR" sz="1400" dirty="0"/>
              <a:t> </a:t>
            </a:r>
            <a:r>
              <a:rPr lang="fr-FR" sz="1400" dirty="0" err="1"/>
              <a:t>context</a:t>
            </a:r>
            <a:r>
              <a:rPr lang="fr-FR" sz="1400" dirty="0"/>
              <a:t>, one can use </a:t>
            </a:r>
            <a:r>
              <a:rPr lang="fr-FR" sz="1400" dirty="0" err="1"/>
              <a:t>this</a:t>
            </a:r>
            <a:r>
              <a:rPr lang="fr-FR" sz="1400" dirty="0"/>
              <a:t> </a:t>
            </a:r>
            <a:r>
              <a:rPr lang="fr-FR" sz="1400" dirty="0" err="1"/>
              <a:t>kind</a:t>
            </a:r>
            <a:r>
              <a:rPr lang="fr-FR" sz="1400" dirty="0"/>
              <a:t> of model in real world to </a:t>
            </a:r>
            <a:r>
              <a:rPr lang="fr-FR" sz="1400" dirty="0" err="1"/>
              <a:t>estimate</a:t>
            </a:r>
            <a:r>
              <a:rPr lang="fr-FR" sz="1400" dirty="0"/>
              <a:t> a house </a:t>
            </a:r>
            <a:r>
              <a:rPr lang="fr-FR" sz="1400" dirty="0" err="1"/>
              <a:t>price</a:t>
            </a:r>
            <a:r>
              <a:rPr lang="fr-FR" sz="1400" dirty="0"/>
              <a:t>. It can </a:t>
            </a:r>
            <a:r>
              <a:rPr lang="fr-FR" sz="1400" dirty="0" err="1"/>
              <a:t>even</a:t>
            </a:r>
            <a:r>
              <a:rPr lang="fr-FR" sz="1400" dirty="0"/>
              <a:t> </a:t>
            </a:r>
            <a:r>
              <a:rPr lang="fr-FR" sz="1400" dirty="0" err="1"/>
              <a:t>be</a:t>
            </a:r>
            <a:r>
              <a:rPr lang="fr-FR" sz="1400" dirty="0"/>
              <a:t> </a:t>
            </a:r>
            <a:r>
              <a:rPr lang="fr-FR" sz="1400" dirty="0" err="1"/>
              <a:t>useful</a:t>
            </a:r>
            <a:r>
              <a:rPr lang="fr-FR" sz="1400" dirty="0"/>
              <a:t> for real </a:t>
            </a:r>
            <a:r>
              <a:rPr lang="fr-FR" sz="1400" dirty="0" err="1"/>
              <a:t>estate</a:t>
            </a:r>
            <a:r>
              <a:rPr lang="fr-FR" sz="1400" dirty="0"/>
              <a:t> </a:t>
            </a:r>
            <a:r>
              <a:rPr lang="fr-FR" sz="1400" dirty="0" err="1"/>
              <a:t>agencies</a:t>
            </a:r>
            <a:r>
              <a:rPr lang="fr-FR" sz="1400" dirty="0"/>
              <a:t>. </a:t>
            </a:r>
          </a:p>
          <a:p>
            <a:pPr marL="114300" indent="0">
              <a:buNone/>
            </a:pPr>
            <a:r>
              <a:rPr lang="fr-FR" sz="1400" dirty="0"/>
              <a:t>In the </a:t>
            </a:r>
            <a:r>
              <a:rPr lang="fr-FR" sz="1400" dirty="0" err="1"/>
              <a:t>dataset</a:t>
            </a:r>
            <a:r>
              <a:rPr lang="fr-FR" sz="1400" dirty="0"/>
              <a:t>, </a:t>
            </a:r>
            <a:r>
              <a:rPr lang="fr-FR" sz="1400" dirty="0" err="1"/>
              <a:t>we</a:t>
            </a:r>
            <a:r>
              <a:rPr lang="fr-FR" sz="1400" dirty="0"/>
              <a:t> have 82 variables (</a:t>
            </a:r>
            <a:r>
              <a:rPr lang="fr-FR" sz="1400" dirty="0" err="1"/>
              <a:t>including</a:t>
            </a:r>
            <a:r>
              <a:rPr lang="fr-FR" sz="1400" dirty="0"/>
              <a:t> </a:t>
            </a:r>
            <a:r>
              <a:rPr lang="fr-FR" sz="1400" dirty="0" err="1"/>
              <a:t>Unnamed</a:t>
            </a:r>
            <a:r>
              <a:rPr lang="fr-FR" sz="1400" dirty="0"/>
              <a:t>: 0 and Id </a:t>
            </a:r>
            <a:r>
              <a:rPr lang="fr-FR" sz="1400" dirty="0" err="1"/>
              <a:t>columns</a:t>
            </a:r>
            <a:r>
              <a:rPr lang="fr-FR" sz="1400" dirty="0"/>
              <a:t>) </a:t>
            </a:r>
            <a:r>
              <a:rPr lang="fr-FR" sz="1400" dirty="0" err="1"/>
              <a:t>that</a:t>
            </a:r>
            <a:r>
              <a:rPr lang="fr-FR" sz="1400" dirty="0"/>
              <a:t> </a:t>
            </a:r>
            <a:r>
              <a:rPr lang="fr-FR" sz="1400" dirty="0" err="1"/>
              <a:t>describe</a:t>
            </a:r>
            <a:r>
              <a:rPr lang="fr-FR" sz="1400" dirty="0"/>
              <a:t> </a:t>
            </a:r>
            <a:r>
              <a:rPr lang="fr-FR" sz="1400" dirty="0" err="1"/>
              <a:t>different</a:t>
            </a:r>
            <a:r>
              <a:rPr lang="fr-FR" sz="1400" dirty="0"/>
              <a:t> aspects of a </a:t>
            </a:r>
            <a:r>
              <a:rPr lang="fr-FR" sz="1400" dirty="0" err="1"/>
              <a:t>hundred</a:t>
            </a:r>
            <a:r>
              <a:rPr lang="fr-FR" sz="1400" dirty="0"/>
              <a:t> </a:t>
            </a:r>
            <a:r>
              <a:rPr lang="fr-FR" sz="1400" dirty="0" err="1"/>
              <a:t>houses</a:t>
            </a:r>
            <a:r>
              <a:rPr lang="fr-FR" sz="1400" dirty="0"/>
              <a:t> </a:t>
            </a:r>
            <a:r>
              <a:rPr lang="fr-FR" sz="1400" dirty="0" err="1"/>
              <a:t>including</a:t>
            </a:r>
            <a:r>
              <a:rPr lang="fr-FR" sz="1400" dirty="0"/>
              <a:t> </a:t>
            </a:r>
            <a:r>
              <a:rPr lang="fr-FR" sz="1400" dirty="0" err="1"/>
              <a:t>their</a:t>
            </a:r>
            <a:r>
              <a:rPr lang="fr-FR" sz="1400" dirty="0"/>
              <a:t> </a:t>
            </a:r>
            <a:r>
              <a:rPr lang="fr-FR" sz="1400" dirty="0" err="1"/>
              <a:t>prices</a:t>
            </a:r>
            <a:endParaRPr lang="fr-FR" dirty="0" err="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The Data</a:t>
            </a:r>
            <a:endParaRPr/>
          </a:p>
        </p:txBody>
      </p:sp>
      <p:sp>
        <p:nvSpPr>
          <p:cNvPr id="107" name="Google Shape;107;p3"/>
          <p:cNvSpPr txBox="1">
            <a:spLocks noGrp="1"/>
          </p:cNvSpPr>
          <p:nvPr>
            <p:ph type="sldNum" idx="4294967295"/>
          </p:nvPr>
        </p:nvSpPr>
        <p:spPr>
          <a:xfrm>
            <a:off x="4456865" y="6356351"/>
            <a:ext cx="230270"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3</a:t>
            </a:fld>
            <a:endParaRPr/>
          </a:p>
        </p:txBody>
      </p:sp>
      <p:sp>
        <p:nvSpPr>
          <p:cNvPr id="109" name="Google Shape;109;p3"/>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
        <p:nvSpPr>
          <p:cNvPr id="4" name="ZoneTexte 3">
            <a:extLst>
              <a:ext uri="{FF2B5EF4-FFF2-40B4-BE49-F238E27FC236}">
                <a16:creationId xmlns:a16="http://schemas.microsoft.com/office/drawing/2014/main" id="{2E2FA2B0-0DE0-2DFC-928B-843D2BDBE924}"/>
              </a:ext>
            </a:extLst>
          </p:cNvPr>
          <p:cNvSpPr txBox="1"/>
          <p:nvPr/>
        </p:nvSpPr>
        <p:spPr>
          <a:xfrm>
            <a:off x="454062" y="1631064"/>
            <a:ext cx="847127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have been provided two datasets:</a:t>
            </a:r>
          </a:p>
          <a:p>
            <a:endParaRPr lang="en-US" dirty="0"/>
          </a:p>
          <a:p>
            <a:pPr marL="285750" indent="-285750">
              <a:buChar char="•"/>
            </a:pPr>
            <a:r>
              <a:rPr lang="en-US" dirty="0"/>
              <a:t>A training dataset 'houseSmallData.csv' that will help us train the model</a:t>
            </a:r>
          </a:p>
          <a:p>
            <a:pPr marL="285750" indent="-285750">
              <a:buChar char="•"/>
            </a:pPr>
            <a:r>
              <a:rPr lang="en-US" dirty="0"/>
              <a:t>A testing dataset 'jtest.csv' that is intended to test our model</a:t>
            </a:r>
          </a:p>
          <a:p>
            <a:endParaRPr lang="en-US"/>
          </a:p>
          <a:p>
            <a:r>
              <a:rPr lang="en-US" dirty="0"/>
              <a:t>Each dataset has 100 records.</a:t>
            </a:r>
          </a:p>
          <a:p>
            <a:endParaRPr lang="en-US"/>
          </a:p>
          <a:p>
            <a:r>
              <a:rPr lang="en-US" dirty="0"/>
              <a:t>In the data, we have 40 numeric columns, including Unnamed: 0 and Id columns  (continuous and discrete) and 42 categorical columns (nominal and ordinal).</a:t>
            </a:r>
          </a:p>
          <a:p>
            <a:endParaRPr lang="en-US"/>
          </a:p>
          <a:p>
            <a:pPr marL="285750" indent="-285750">
              <a:buChar char="•"/>
            </a:pPr>
            <a:r>
              <a:rPr lang="en-US" dirty="0"/>
              <a:t>Continuous variables generally qualify areas (lot area, living area, etc.). The discrete variables indicate the number of occurrences of standard rooms in the dwelling (number of bedrooms, bathrooms). Among other things, we find the years of construction and renovation of the house and the garage.</a:t>
            </a:r>
          </a:p>
          <a:p>
            <a:pPr marL="285750" indent="-285750">
              <a:buChar char="•"/>
            </a:pPr>
            <a:r>
              <a:rPr lang="en-US" dirty="0"/>
              <a:t>Nominal variables identify housing types, materials, garages, environmental conditions while ordinal variables evaluate the different elements of the property.</a:t>
            </a:r>
            <a:endParaRPr lang="en-US"/>
          </a:p>
          <a:p>
            <a:endParaRPr lang="en-US"/>
          </a:p>
          <a:p>
            <a:r>
              <a:rPr lang="en-US" dirty="0"/>
              <a:t>A description of the data is provided in data_description.txt file.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Exploration</a:t>
            </a:r>
            <a:endParaRPr/>
          </a:p>
        </p:txBody>
      </p:sp>
      <p:sp>
        <p:nvSpPr>
          <p:cNvPr id="115" name="Google Shape;115;p4"/>
          <p:cNvSpPr txBox="1">
            <a:spLocks noGrp="1"/>
          </p:cNvSpPr>
          <p:nvPr>
            <p:ph type="body" idx="1"/>
          </p:nvPr>
        </p:nvSpPr>
        <p:spPr>
          <a:xfrm>
            <a:off x="147883" y="638209"/>
            <a:ext cx="8367467" cy="604187"/>
          </a:xfrm>
          <a:prstGeom prst="rect">
            <a:avLst/>
          </a:prstGeom>
          <a:noFill/>
          <a:ln>
            <a:noFill/>
          </a:ln>
        </p:spPr>
        <p:txBody>
          <a:bodyPr spcFirstLastPara="1" wrap="square" lIns="45700" tIns="45700" rIns="45700" bIns="45700" anchor="t" anchorCtr="0">
            <a:normAutofit fontScale="85000" lnSpcReduction="10000"/>
          </a:bodyPr>
          <a:lstStyle/>
          <a:p>
            <a:pPr marL="0" indent="0">
              <a:spcBef>
                <a:spcPts val="0"/>
              </a:spcBef>
              <a:buNone/>
            </a:pPr>
            <a:r>
              <a:rPr lang="en-US" sz="1800" dirty="0">
                <a:latin typeface="Arial"/>
                <a:ea typeface="Arial"/>
                <a:cs typeface="Arial"/>
                <a:sym typeface="Arial"/>
              </a:rPr>
              <a:t>Analyzing the heatmap correlation matrix helps us in identifying the variables that are the most correlated with </a:t>
            </a:r>
            <a:r>
              <a:rPr lang="en-US" sz="1800" dirty="0" err="1">
                <a:latin typeface="Arial"/>
                <a:ea typeface="Arial"/>
                <a:cs typeface="Arial"/>
                <a:sym typeface="Arial"/>
              </a:rPr>
              <a:t>SalePrice</a:t>
            </a:r>
            <a:r>
              <a:rPr lang="en-US" sz="1800" dirty="0">
                <a:latin typeface="Arial"/>
                <a:ea typeface="Arial"/>
                <a:cs typeface="Arial"/>
                <a:sym typeface="Arial"/>
              </a:rPr>
              <a:t>. We can cite for example </a:t>
            </a:r>
            <a:r>
              <a:rPr lang="en-US" sz="1800" dirty="0" err="1">
                <a:latin typeface="Arial"/>
                <a:ea typeface="Arial"/>
                <a:cs typeface="Arial"/>
                <a:sym typeface="Arial"/>
              </a:rPr>
              <a:t>OverallQual</a:t>
            </a:r>
            <a:r>
              <a:rPr lang="en-US" sz="1800" dirty="0">
                <a:latin typeface="Arial"/>
                <a:ea typeface="Arial"/>
                <a:cs typeface="Arial"/>
                <a:sym typeface="Arial"/>
              </a:rPr>
              <a:t> and </a:t>
            </a:r>
            <a:r>
              <a:rPr lang="en-US" sz="1800" dirty="0" err="1">
                <a:latin typeface="Arial"/>
                <a:ea typeface="Arial"/>
                <a:cs typeface="Arial"/>
                <a:sym typeface="Arial"/>
              </a:rPr>
              <a:t>GrLivArea</a:t>
            </a:r>
            <a:endParaRPr lang="en-US" sz="1800" dirty="0" err="1">
              <a:latin typeface="Arial"/>
              <a:ea typeface="Arial"/>
              <a:cs typeface="Arial"/>
            </a:endParaRPr>
          </a:p>
        </p:txBody>
      </p:sp>
      <p:sp>
        <p:nvSpPr>
          <p:cNvPr id="116" name="Google Shape;116;p4"/>
          <p:cNvSpPr txBox="1">
            <a:spLocks noGrp="1"/>
          </p:cNvSpPr>
          <p:nvPr>
            <p:ph type="sldNum" idx="4294967295"/>
          </p:nvPr>
        </p:nvSpPr>
        <p:spPr>
          <a:xfrm>
            <a:off x="4455358" y="6356351"/>
            <a:ext cx="23328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4</a:t>
            </a:fld>
            <a:endParaRPr/>
          </a:p>
        </p:txBody>
      </p:sp>
      <p:sp>
        <p:nvSpPr>
          <p:cNvPr id="117" name="Google Shape;117;p4"/>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pic>
        <p:nvPicPr>
          <p:cNvPr id="2" name="Image 2">
            <a:extLst>
              <a:ext uri="{FF2B5EF4-FFF2-40B4-BE49-F238E27FC236}">
                <a16:creationId xmlns:a16="http://schemas.microsoft.com/office/drawing/2014/main" id="{6C964291-D534-3FAA-1843-DADCFECCF397}"/>
              </a:ext>
            </a:extLst>
          </p:cNvPr>
          <p:cNvPicPr>
            <a:picLocks noChangeAspect="1"/>
          </p:cNvPicPr>
          <p:nvPr/>
        </p:nvPicPr>
        <p:blipFill>
          <a:blip r:embed="rId3"/>
          <a:stretch>
            <a:fillRect/>
          </a:stretch>
        </p:blipFill>
        <p:spPr>
          <a:xfrm>
            <a:off x="1451728" y="1246318"/>
            <a:ext cx="6009587" cy="52797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Data Preparation</a:t>
            </a:r>
            <a:endParaRPr/>
          </a:p>
        </p:txBody>
      </p:sp>
      <p:sp>
        <p:nvSpPr>
          <p:cNvPr id="123" name="Google Shape;123;p5"/>
          <p:cNvSpPr txBox="1">
            <a:spLocks noGrp="1"/>
          </p:cNvSpPr>
          <p:nvPr>
            <p:ph type="sldNum" idx="4294967295"/>
          </p:nvPr>
        </p:nvSpPr>
        <p:spPr>
          <a:xfrm>
            <a:off x="4459543" y="6356351"/>
            <a:ext cx="224914"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5</a:t>
            </a:fld>
            <a:endParaRPr/>
          </a:p>
        </p:txBody>
      </p:sp>
      <p:sp>
        <p:nvSpPr>
          <p:cNvPr id="124" name="Google Shape;124;p5"/>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fontScale="92500" lnSpcReduction="20000"/>
          </a:bodyPr>
          <a:lstStyle/>
          <a:p>
            <a:pPr marL="0" indent="0">
              <a:lnSpc>
                <a:spcPct val="110000"/>
              </a:lnSpc>
              <a:spcBef>
                <a:spcPts val="0"/>
              </a:spcBef>
              <a:buNone/>
            </a:pPr>
            <a:r>
              <a:rPr lang="en-US" sz="1800" dirty="0">
                <a:latin typeface="Arial"/>
                <a:cs typeface="Arial"/>
              </a:rPr>
              <a:t>The necessary steps of the data preparation are :</a:t>
            </a:r>
            <a:endParaRPr lang="fr-FR" dirty="0"/>
          </a:p>
          <a:p>
            <a:pPr marL="342900">
              <a:lnSpc>
                <a:spcPct val="110000"/>
              </a:lnSpc>
              <a:spcBef>
                <a:spcPts val="0"/>
              </a:spcBef>
              <a:buAutoNum type="arabicPeriod"/>
            </a:pPr>
            <a:r>
              <a:rPr lang="en-US" sz="1800" dirty="0">
                <a:latin typeface="Arial"/>
                <a:cs typeface="Arial"/>
              </a:rPr>
              <a:t>Delete columns that are not needed</a:t>
            </a:r>
          </a:p>
          <a:p>
            <a:pPr marL="342900">
              <a:lnSpc>
                <a:spcPct val="110000"/>
              </a:lnSpc>
              <a:spcBef>
                <a:spcPts val="0"/>
              </a:spcBef>
              <a:buAutoNum type="arabicPeriod"/>
            </a:pPr>
            <a:r>
              <a:rPr lang="en-US" sz="1800" dirty="0">
                <a:latin typeface="Arial"/>
                <a:cs typeface="Arial"/>
              </a:rPr>
              <a:t>Impute null values </a:t>
            </a:r>
          </a:p>
          <a:p>
            <a:pPr marL="800100" lvl="1">
              <a:lnSpc>
                <a:spcPct val="110000"/>
              </a:lnSpc>
              <a:spcBef>
                <a:spcPts val="0"/>
              </a:spcBef>
              <a:buAutoNum type="alphaLcPeriod"/>
            </a:pPr>
            <a:r>
              <a:rPr lang="en-US" sz="1800" dirty="0">
                <a:latin typeface="Arial"/>
                <a:cs typeface="Arial"/>
              </a:rPr>
              <a:t>Mean for numeric variables</a:t>
            </a:r>
            <a:endParaRPr lang="en-US" dirty="0">
              <a:cs typeface="Arial"/>
            </a:endParaRPr>
          </a:p>
          <a:p>
            <a:pPr marL="800100" lvl="1">
              <a:lnSpc>
                <a:spcPct val="110000"/>
              </a:lnSpc>
              <a:spcBef>
                <a:spcPts val="0"/>
              </a:spcBef>
              <a:buAutoNum type="alphaLcPeriod"/>
            </a:pPr>
            <a:r>
              <a:rPr lang="en-US" sz="1800" dirty="0">
                <a:latin typeface="Arial"/>
                <a:cs typeface="Arial"/>
              </a:rPr>
              <a:t>most-frequent strategy for categorical variables</a:t>
            </a:r>
            <a:endParaRPr lang="en-US" dirty="0"/>
          </a:p>
          <a:p>
            <a:pPr marL="342900">
              <a:lnSpc>
                <a:spcPct val="110000"/>
              </a:lnSpc>
              <a:spcBef>
                <a:spcPts val="0"/>
              </a:spcBef>
              <a:buAutoNum type="arabicPeriod"/>
            </a:pPr>
            <a:r>
              <a:rPr lang="en-US" sz="1800" dirty="0">
                <a:latin typeface="Arial"/>
                <a:cs typeface="Arial"/>
              </a:rPr>
              <a:t>Replace ordinal categorical variables with numeric values</a:t>
            </a:r>
          </a:p>
          <a:p>
            <a:pPr marL="342900">
              <a:lnSpc>
                <a:spcPct val="110000"/>
              </a:lnSpc>
              <a:spcBef>
                <a:spcPts val="0"/>
              </a:spcBef>
              <a:buAutoNum type="arabicPeriod"/>
            </a:pPr>
            <a:r>
              <a:rPr lang="en-US" sz="1800" dirty="0">
                <a:latin typeface="Arial"/>
                <a:cs typeface="Arial"/>
              </a:rPr>
              <a:t>Create dummy variables for nominal categorical variables</a:t>
            </a:r>
          </a:p>
          <a:p>
            <a:pPr marL="342900">
              <a:lnSpc>
                <a:spcPct val="110000"/>
              </a:lnSpc>
              <a:spcBef>
                <a:spcPts val="0"/>
              </a:spcBef>
              <a:buAutoNum type="arabicPeriod"/>
            </a:pPr>
            <a:r>
              <a:rPr lang="en-US" sz="1800" dirty="0">
                <a:latin typeface="Arial"/>
                <a:cs typeface="Arial"/>
              </a:rPr>
              <a:t>Analyze the correlations</a:t>
            </a:r>
          </a:p>
          <a:p>
            <a:pPr marL="342900">
              <a:lnSpc>
                <a:spcPct val="110000"/>
              </a:lnSpc>
              <a:spcBef>
                <a:spcPts val="0"/>
              </a:spcBef>
              <a:buAutoNum type="arabicPeriod"/>
            </a:pPr>
            <a:r>
              <a:rPr lang="en-US" sz="1800" dirty="0">
                <a:latin typeface="Arial"/>
                <a:cs typeface="Arial"/>
              </a:rPr>
              <a:t>Select the most correlated features</a:t>
            </a:r>
          </a:p>
          <a:p>
            <a:pPr marL="800100" lvl="1">
              <a:lnSpc>
                <a:spcPct val="110000"/>
              </a:lnSpc>
              <a:spcBef>
                <a:spcPts val="0"/>
              </a:spcBef>
              <a:buAutoNum type="alphaLcParenR"/>
            </a:pPr>
            <a:r>
              <a:rPr lang="en-US" sz="1800" dirty="0">
                <a:latin typeface="Arial"/>
                <a:cs typeface="Arial"/>
              </a:rPr>
              <a:t>Pearson correlation for numeric variables</a:t>
            </a:r>
            <a:endParaRPr lang="en-US" dirty="0"/>
          </a:p>
          <a:p>
            <a:pPr marL="800100" lvl="1">
              <a:lnSpc>
                <a:spcPct val="110000"/>
              </a:lnSpc>
              <a:spcBef>
                <a:spcPts val="0"/>
              </a:spcBef>
              <a:buAutoNum type="alphaLcParenR"/>
            </a:pPr>
            <a:r>
              <a:rPr lang="en-US" sz="1800" dirty="0">
                <a:latin typeface="Arial"/>
                <a:cs typeface="Arial"/>
              </a:rPr>
              <a:t>P-value for nominal categorical variables </a:t>
            </a:r>
          </a:p>
          <a:p>
            <a:pPr marL="342900">
              <a:lnSpc>
                <a:spcPct val="110000"/>
              </a:lnSpc>
              <a:spcBef>
                <a:spcPts val="0"/>
              </a:spcBef>
              <a:buAutoNum type="arabicPeriod"/>
            </a:pPr>
            <a:endParaRPr lang="en-US" sz="1800" dirty="0">
              <a:latin typeface="Arial"/>
              <a:cs typeface="Arial"/>
            </a:endParaRPr>
          </a:p>
          <a:p>
            <a:pPr marL="0" indent="0">
              <a:lnSpc>
                <a:spcPct val="110000"/>
              </a:lnSpc>
              <a:spcBef>
                <a:spcPts val="0"/>
              </a:spcBef>
              <a:buNone/>
            </a:pPr>
            <a:r>
              <a:rPr lang="en-US" sz="1800" dirty="0">
                <a:latin typeface="Arial"/>
                <a:cs typeface="Arial"/>
              </a:rPr>
              <a:t>In the first part of the project, we applied the steps 1, 2.a, 5 ,and 6.a as we only used numeric variables</a:t>
            </a:r>
          </a:p>
          <a:p>
            <a:pPr marL="0" indent="0">
              <a:lnSpc>
                <a:spcPct val="110000"/>
              </a:lnSpc>
              <a:spcBef>
                <a:spcPts val="0"/>
              </a:spcBef>
              <a:buNone/>
            </a:pPr>
            <a:endParaRPr lang="en-US" sz="1800" dirty="0">
              <a:latin typeface="Arial"/>
              <a:cs typeface="Arial"/>
            </a:endParaRPr>
          </a:p>
          <a:p>
            <a:pPr marL="0" indent="0">
              <a:lnSpc>
                <a:spcPct val="110000"/>
              </a:lnSpc>
              <a:spcBef>
                <a:spcPts val="0"/>
              </a:spcBef>
              <a:buNone/>
            </a:pPr>
            <a:r>
              <a:rPr lang="en-US" sz="1800" dirty="0">
                <a:latin typeface="Arial"/>
                <a:cs typeface="Arial"/>
              </a:rPr>
              <a:t>In the second part of the project, we applied all the steps from 1 through 6 because we used both numeric and categorical variables</a:t>
            </a:r>
          </a:p>
        </p:txBody>
      </p:sp>
      <p:sp>
        <p:nvSpPr>
          <p:cNvPr id="125" name="Google Shape;125;p5"/>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FFFFFF"/>
              </a:buClr>
              <a:buSzPts val="2000"/>
              <a:buFont typeface="Arial"/>
              <a:buNone/>
            </a:pPr>
            <a:r>
              <a:rPr lang="en-US">
                <a:latin typeface="Arial"/>
                <a:ea typeface="Arial"/>
                <a:cs typeface="Arial"/>
                <a:sym typeface="Arial"/>
              </a:rPr>
              <a:t>Correlation</a:t>
            </a:r>
            <a:endParaRPr/>
          </a:p>
        </p:txBody>
      </p:sp>
      <p:sp>
        <p:nvSpPr>
          <p:cNvPr id="131" name="Google Shape;131;p6"/>
          <p:cNvSpPr txBox="1">
            <a:spLocks noGrp="1"/>
          </p:cNvSpPr>
          <p:nvPr>
            <p:ph type="body" idx="1"/>
          </p:nvPr>
        </p:nvSpPr>
        <p:spPr>
          <a:xfrm>
            <a:off x="298712" y="1159063"/>
            <a:ext cx="3267566" cy="415648"/>
          </a:xfrm>
          <a:prstGeom prst="rect">
            <a:avLst/>
          </a:prstGeom>
          <a:noFill/>
          <a:ln>
            <a:noFill/>
          </a:ln>
        </p:spPr>
        <p:txBody>
          <a:bodyPr spcFirstLastPara="1" wrap="square" lIns="45700" tIns="45700" rIns="45700" bIns="45700" anchor="t" anchorCtr="0">
            <a:normAutofit/>
          </a:bodyPr>
          <a:lstStyle/>
          <a:p>
            <a:pPr marL="0" indent="0">
              <a:lnSpc>
                <a:spcPct val="110000"/>
              </a:lnSpc>
              <a:spcBef>
                <a:spcPts val="0"/>
              </a:spcBef>
              <a:buNone/>
            </a:pPr>
            <a:r>
              <a:rPr lang="en-US" sz="1800" dirty="0">
                <a:latin typeface="Arial"/>
                <a:cs typeface="Arial"/>
              </a:rPr>
              <a:t>In the first part of the project  </a:t>
            </a:r>
          </a:p>
        </p:txBody>
      </p:sp>
      <p:sp>
        <p:nvSpPr>
          <p:cNvPr id="5" name="Google Shape;131;p6">
            <a:extLst>
              <a:ext uri="{FF2B5EF4-FFF2-40B4-BE49-F238E27FC236}">
                <a16:creationId xmlns:a16="http://schemas.microsoft.com/office/drawing/2014/main" id="{0BA5F6D5-6FAA-4285-0135-5B7FE1642CDD}"/>
              </a:ext>
            </a:extLst>
          </p:cNvPr>
          <p:cNvSpPr txBox="1">
            <a:spLocks/>
          </p:cNvSpPr>
          <p:nvPr/>
        </p:nvSpPr>
        <p:spPr>
          <a:xfrm>
            <a:off x="3764635" y="1033373"/>
            <a:ext cx="5379167" cy="693738"/>
          </a:xfrm>
          <a:prstGeom prst="rect">
            <a:avLst/>
          </a:prstGeom>
          <a:noFill/>
          <a:ln>
            <a:noFill/>
          </a:ln>
        </p:spPr>
        <p:txBody>
          <a:bodyPr spcFirstLastPara="1" wrap="square" lIns="45700" tIns="45700" rIns="45700"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1pPr>
            <a:lvl2pPr marL="914400" marR="0" lvl="1"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2pPr>
            <a:lvl3pPr marL="1371600" marR="0" lvl="2"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3pPr>
            <a:lvl4pPr marL="1828800" marR="0" lvl="3"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4pPr>
            <a:lvl5pPr marL="2286000" marR="0" lvl="4"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5pPr>
            <a:lvl6pPr marL="2743200" marR="0" lvl="5"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6pPr>
            <a:lvl7pPr marL="3200400" marR="0" lvl="6"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7pPr>
            <a:lvl8pPr marL="3657600" marR="0" lvl="7"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8pPr>
            <a:lvl9pPr marL="4114800" marR="0" lvl="8" indent="-342900" algn="l" rtl="0">
              <a:lnSpc>
                <a:spcPct val="90000"/>
              </a:lnSpc>
              <a:spcBef>
                <a:spcPts val="1000"/>
              </a:spcBef>
              <a:spcAft>
                <a:spcPts val="0"/>
              </a:spcAft>
              <a:buClr>
                <a:srgbClr val="000000"/>
              </a:buClr>
              <a:buSzPts val="1800"/>
              <a:buFont typeface="Arial"/>
              <a:buChar char="•"/>
              <a:defRPr sz="2800" b="0" i="0" u="none" strike="noStrike" cap="none">
                <a:solidFill>
                  <a:srgbClr val="000000"/>
                </a:solidFill>
                <a:latin typeface="Georgia"/>
                <a:ea typeface="Georgia"/>
                <a:cs typeface="Georgia"/>
                <a:sym typeface="Georgia"/>
              </a:defRPr>
            </a:lvl9pPr>
          </a:lstStyle>
          <a:p>
            <a:pPr marL="0" indent="0">
              <a:lnSpc>
                <a:spcPct val="110000"/>
              </a:lnSpc>
              <a:spcBef>
                <a:spcPts val="0"/>
              </a:spcBef>
              <a:buNone/>
            </a:pPr>
            <a:r>
              <a:rPr lang="en-US" sz="1800" dirty="0">
                <a:latin typeface="Arial"/>
                <a:cs typeface="Arial"/>
              </a:rPr>
              <a:t>In the second part of the project after further transformations </a:t>
            </a:r>
          </a:p>
        </p:txBody>
      </p:sp>
      <p:pic>
        <p:nvPicPr>
          <p:cNvPr id="6" name="Image 6" descr="Une image contenant table&#10;&#10;Description générée automatiquement">
            <a:extLst>
              <a:ext uri="{FF2B5EF4-FFF2-40B4-BE49-F238E27FC236}">
                <a16:creationId xmlns:a16="http://schemas.microsoft.com/office/drawing/2014/main" id="{0EC5C86F-0C9C-9D13-4C19-65DDD5968B84}"/>
              </a:ext>
            </a:extLst>
          </p:cNvPr>
          <p:cNvPicPr>
            <a:picLocks noChangeAspect="1"/>
          </p:cNvPicPr>
          <p:nvPr/>
        </p:nvPicPr>
        <p:blipFill>
          <a:blip r:embed="rId3"/>
          <a:stretch>
            <a:fillRect/>
          </a:stretch>
        </p:blipFill>
        <p:spPr>
          <a:xfrm>
            <a:off x="765192" y="1812352"/>
            <a:ext cx="2428875" cy="3648075"/>
          </a:xfrm>
          <a:prstGeom prst="rect">
            <a:avLst/>
          </a:prstGeom>
        </p:spPr>
      </p:pic>
      <p:pic>
        <p:nvPicPr>
          <p:cNvPr id="7" name="Image 7" descr="Une image contenant table&#10;&#10;Description générée automatiquement">
            <a:extLst>
              <a:ext uri="{FF2B5EF4-FFF2-40B4-BE49-F238E27FC236}">
                <a16:creationId xmlns:a16="http://schemas.microsoft.com/office/drawing/2014/main" id="{BB6E7F14-C833-C7E8-F4F4-54EB6D5ECF4D}"/>
              </a:ext>
            </a:extLst>
          </p:cNvPr>
          <p:cNvPicPr>
            <a:picLocks noChangeAspect="1"/>
          </p:cNvPicPr>
          <p:nvPr/>
        </p:nvPicPr>
        <p:blipFill>
          <a:blip r:embed="rId4"/>
          <a:stretch>
            <a:fillRect/>
          </a:stretch>
        </p:blipFill>
        <p:spPr>
          <a:xfrm>
            <a:off x="3857625" y="2227425"/>
            <a:ext cx="2343150" cy="3590925"/>
          </a:xfrm>
          <a:prstGeom prst="rect">
            <a:avLst/>
          </a:prstGeom>
        </p:spPr>
      </p:pic>
      <p:sp>
        <p:nvSpPr>
          <p:cNvPr id="8" name="ZoneTexte 7">
            <a:extLst>
              <a:ext uri="{FF2B5EF4-FFF2-40B4-BE49-F238E27FC236}">
                <a16:creationId xmlns:a16="http://schemas.microsoft.com/office/drawing/2014/main" id="{858B959D-9B54-2AE4-B17D-8CF91D9157CF}"/>
              </a:ext>
            </a:extLst>
          </p:cNvPr>
          <p:cNvSpPr txBox="1"/>
          <p:nvPr/>
        </p:nvSpPr>
        <p:spPr>
          <a:xfrm>
            <a:off x="3794289" y="1842939"/>
            <a:ext cx="175338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Numeric variables</a:t>
            </a:r>
            <a:endParaRPr lang="en-US" dirty="0" err="1"/>
          </a:p>
        </p:txBody>
      </p:sp>
      <p:sp>
        <p:nvSpPr>
          <p:cNvPr id="9" name="ZoneTexte 8">
            <a:extLst>
              <a:ext uri="{FF2B5EF4-FFF2-40B4-BE49-F238E27FC236}">
                <a16:creationId xmlns:a16="http://schemas.microsoft.com/office/drawing/2014/main" id="{6D7D6E14-8D77-F18B-235F-5A7FE5C79AC9}"/>
              </a:ext>
            </a:extLst>
          </p:cNvPr>
          <p:cNvSpPr txBox="1"/>
          <p:nvPr/>
        </p:nvSpPr>
        <p:spPr>
          <a:xfrm>
            <a:off x="6221692" y="1814659"/>
            <a:ext cx="28233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Nominal categorical variables (p-value) against </a:t>
            </a:r>
            <a:r>
              <a:rPr lang="en-US" dirty="0" err="1"/>
              <a:t>SalePrice</a:t>
            </a:r>
          </a:p>
        </p:txBody>
      </p:sp>
      <p:pic>
        <p:nvPicPr>
          <p:cNvPr id="10" name="Image 10" descr="Une image contenant texte&#10;&#10;Description générée automatiquement">
            <a:extLst>
              <a:ext uri="{FF2B5EF4-FFF2-40B4-BE49-F238E27FC236}">
                <a16:creationId xmlns:a16="http://schemas.microsoft.com/office/drawing/2014/main" id="{75B108F9-1354-6064-25C3-2875432097AD}"/>
              </a:ext>
            </a:extLst>
          </p:cNvPr>
          <p:cNvPicPr>
            <a:picLocks noChangeAspect="1"/>
          </p:cNvPicPr>
          <p:nvPr/>
        </p:nvPicPr>
        <p:blipFill>
          <a:blip r:embed="rId5"/>
          <a:stretch>
            <a:fillRect/>
          </a:stretch>
        </p:blipFill>
        <p:spPr>
          <a:xfrm>
            <a:off x="6322685" y="2444783"/>
            <a:ext cx="2352675" cy="1657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7"/>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a:buSzPts val="2000"/>
            </a:pPr>
            <a:r>
              <a:rPr lang="en-US" dirty="0">
                <a:latin typeface="Arial"/>
                <a:ea typeface="Arial"/>
                <a:cs typeface="Arial"/>
                <a:sym typeface="Arial"/>
              </a:rPr>
              <a:t>Project Description 1/2</a:t>
            </a:r>
            <a:endParaRPr dirty="0"/>
          </a:p>
        </p:txBody>
      </p:sp>
      <p:sp>
        <p:nvSpPr>
          <p:cNvPr id="137" name="Google Shape;137;p7"/>
          <p:cNvSpPr txBox="1">
            <a:spLocks noGrp="1"/>
          </p:cNvSpPr>
          <p:nvPr>
            <p:ph type="sldNum" idx="4294967295"/>
          </p:nvPr>
        </p:nvSpPr>
        <p:spPr>
          <a:xfrm>
            <a:off x="4462499" y="6356351"/>
            <a:ext cx="21899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7</a:t>
            </a:fld>
            <a:endParaRPr/>
          </a:p>
        </p:txBody>
      </p:sp>
      <p:sp>
        <p:nvSpPr>
          <p:cNvPr id="138" name="Google Shape;138;p7"/>
          <p:cNvSpPr txBox="1">
            <a:spLocks noGrp="1"/>
          </p:cNvSpPr>
          <p:nvPr>
            <p:ph type="body" idx="1"/>
          </p:nvPr>
        </p:nvSpPr>
        <p:spPr>
          <a:xfrm>
            <a:off x="606342" y="1354901"/>
            <a:ext cx="7931316" cy="4148198"/>
          </a:xfrm>
          <a:prstGeom prst="rect">
            <a:avLst/>
          </a:prstGeom>
          <a:noFill/>
          <a:ln>
            <a:noFill/>
          </a:ln>
        </p:spPr>
        <p:txBody>
          <a:bodyPr spcFirstLastPara="1" wrap="square" lIns="45700" tIns="45700" rIns="45700" bIns="45700" anchor="t" anchorCtr="0">
            <a:normAutofit/>
          </a:bodyPr>
          <a:lstStyle/>
          <a:p>
            <a:pPr marL="0" indent="0">
              <a:lnSpc>
                <a:spcPct val="110000"/>
              </a:lnSpc>
              <a:spcBef>
                <a:spcPts val="0"/>
              </a:spcBef>
              <a:buNone/>
            </a:pPr>
            <a:r>
              <a:rPr lang="en-US" sz="1400" dirty="0">
                <a:ea typeface="Arial"/>
                <a:cs typeface="Arial"/>
                <a:sym typeface="Arial"/>
              </a:rPr>
              <a:t>In our analysis, we found linear relationships that makes us comfortable in using </a:t>
            </a:r>
            <a:r>
              <a:rPr lang="en-US" sz="1400" b="1" dirty="0">
                <a:ea typeface="Arial"/>
                <a:cs typeface="Arial"/>
                <a:sym typeface="Arial"/>
              </a:rPr>
              <a:t>linear regression </a:t>
            </a:r>
            <a:r>
              <a:rPr lang="en-US" sz="1400" b="1" i="0" u="none" strike="noStrike" cap="none" dirty="0">
                <a:ea typeface="Arial"/>
                <a:cs typeface="Arial"/>
                <a:sym typeface="Arial"/>
              </a:rPr>
              <a:t>algorithm</a:t>
            </a:r>
            <a:r>
              <a:rPr lang="en-US" sz="1400" dirty="0">
                <a:ea typeface="Arial"/>
                <a:cs typeface="Arial"/>
                <a:sym typeface="Arial"/>
              </a:rPr>
              <a:t>.</a:t>
            </a:r>
            <a:endParaRPr lang="en-US" sz="1400" dirty="0">
              <a:ea typeface="Arial"/>
              <a:cs typeface="Arial"/>
            </a:endParaRPr>
          </a:p>
          <a:p>
            <a:pPr marL="0" indent="0">
              <a:lnSpc>
                <a:spcPct val="110000"/>
              </a:lnSpc>
              <a:spcBef>
                <a:spcPts val="0"/>
              </a:spcBef>
              <a:buNone/>
            </a:pPr>
            <a:endParaRPr lang="en-US" sz="1400" dirty="0">
              <a:cs typeface="Arial"/>
            </a:endParaRPr>
          </a:p>
          <a:p>
            <a:pPr marL="0" indent="0">
              <a:lnSpc>
                <a:spcPct val="110000"/>
              </a:lnSpc>
              <a:spcBef>
                <a:spcPts val="0"/>
              </a:spcBef>
              <a:buNone/>
            </a:pPr>
            <a:r>
              <a:rPr lang="en-US" sz="1400" dirty="0">
                <a:cs typeface="Arial"/>
              </a:rPr>
              <a:t>In the first part of the project, after analyzing the dataset using data description file along with some exploration steps, we selected three sets of features based on their correlation with the </a:t>
            </a:r>
            <a:r>
              <a:rPr lang="en-US" sz="1400" dirty="0" err="1">
                <a:cs typeface="Arial"/>
              </a:rPr>
              <a:t>SalePrice</a:t>
            </a:r>
            <a:r>
              <a:rPr lang="en-US" sz="1400" dirty="0">
                <a:cs typeface="Arial"/>
              </a:rPr>
              <a:t> (dependent variable).</a:t>
            </a:r>
          </a:p>
          <a:p>
            <a:pPr marL="0" indent="0">
              <a:lnSpc>
                <a:spcPct val="110000"/>
              </a:lnSpc>
              <a:spcBef>
                <a:spcPts val="0"/>
              </a:spcBef>
              <a:buNone/>
            </a:pPr>
            <a:endParaRPr lang="en-US" sz="1400" dirty="0">
              <a:cs typeface="Arial"/>
            </a:endParaRPr>
          </a:p>
          <a:p>
            <a:pPr marL="0" indent="0">
              <a:lnSpc>
                <a:spcPct val="110000"/>
              </a:lnSpc>
              <a:spcBef>
                <a:spcPts val="0"/>
              </a:spcBef>
              <a:buNone/>
            </a:pPr>
            <a:r>
              <a:rPr lang="en-US" sz="1400" dirty="0">
                <a:cs typeface="Arial"/>
              </a:rPr>
              <a:t>We then built </a:t>
            </a:r>
            <a:r>
              <a:rPr lang="en-US" sz="1400" b="1" dirty="0">
                <a:cs typeface="Arial"/>
              </a:rPr>
              <a:t>three models (model10, model15, model20)</a:t>
            </a:r>
            <a:r>
              <a:rPr lang="en-US" sz="1400" dirty="0">
                <a:cs typeface="Arial"/>
              </a:rPr>
              <a:t> against those three sets of features (</a:t>
            </a:r>
            <a:r>
              <a:rPr lang="en-US" sz="1400" b="1" dirty="0">
                <a:cs typeface="Arial"/>
              </a:rPr>
              <a:t>10, 15, 20 most correlated features</a:t>
            </a:r>
            <a:r>
              <a:rPr lang="en-US" sz="1400" dirty="0">
                <a:cs typeface="Arial"/>
              </a:rPr>
              <a:t>) and demonstrated that the model </a:t>
            </a:r>
            <a:r>
              <a:rPr lang="en-US" sz="1400" b="1" dirty="0">
                <a:cs typeface="Arial"/>
              </a:rPr>
              <a:t>model20</a:t>
            </a:r>
            <a:r>
              <a:rPr lang="en-US" sz="1400" dirty="0">
                <a:cs typeface="Arial"/>
              </a:rPr>
              <a:t> was the one that performed the best on the training data regarding the three metrics </a:t>
            </a:r>
            <a:r>
              <a:rPr lang="en-US" sz="1400" b="1" dirty="0">
                <a:cs typeface="Arial"/>
              </a:rPr>
              <a:t>R^2</a:t>
            </a:r>
            <a:r>
              <a:rPr lang="en-US" sz="1400" dirty="0">
                <a:cs typeface="Arial"/>
              </a:rPr>
              <a:t> (0.88), </a:t>
            </a:r>
            <a:r>
              <a:rPr lang="en-US" sz="1400" b="1" dirty="0">
                <a:cs typeface="Arial"/>
              </a:rPr>
              <a:t>MAE</a:t>
            </a:r>
            <a:r>
              <a:rPr lang="en-US" sz="1400" dirty="0">
                <a:cs typeface="Arial"/>
              </a:rPr>
              <a:t> - Mean Absolute Error - (18 356.27) ,and </a:t>
            </a:r>
            <a:r>
              <a:rPr lang="en-US" sz="1400" b="1" dirty="0">
                <a:cs typeface="Arial"/>
              </a:rPr>
              <a:t>MSE</a:t>
            </a:r>
            <a:r>
              <a:rPr lang="en-US" sz="1400" dirty="0">
                <a:cs typeface="Arial"/>
              </a:rPr>
              <a:t> - Mean Square Error (600 490 969.09).</a:t>
            </a:r>
            <a:endParaRPr lang="en-US" sz="1400" dirty="0"/>
          </a:p>
        </p:txBody>
      </p:sp>
      <p:sp>
        <p:nvSpPr>
          <p:cNvPr id="139" name="Google Shape;139;p7"/>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0CDC07-9579-B3B2-0BA8-2B1D37272432}"/>
              </a:ext>
            </a:extLst>
          </p:cNvPr>
          <p:cNvSpPr>
            <a:spLocks noGrp="1"/>
          </p:cNvSpPr>
          <p:nvPr>
            <p:ph type="title"/>
          </p:nvPr>
        </p:nvSpPr>
        <p:spPr/>
        <p:txBody>
          <a:bodyPr/>
          <a:lstStyle/>
          <a:p>
            <a:r>
              <a:rPr lang="en-US" dirty="0">
                <a:latin typeface="Arial"/>
                <a:cs typeface="Arial"/>
              </a:rPr>
              <a:t>Project Description 2/2</a:t>
            </a:r>
            <a:endParaRPr lang="fr-FR" dirty="0"/>
          </a:p>
        </p:txBody>
      </p:sp>
      <p:sp>
        <p:nvSpPr>
          <p:cNvPr id="8" name="ZoneTexte 7">
            <a:extLst>
              <a:ext uri="{FF2B5EF4-FFF2-40B4-BE49-F238E27FC236}">
                <a16:creationId xmlns:a16="http://schemas.microsoft.com/office/drawing/2014/main" id="{4FE724A5-BABA-76E8-CA80-ADB425668F3D}"/>
              </a:ext>
            </a:extLst>
          </p:cNvPr>
          <p:cNvSpPr txBox="1"/>
          <p:nvPr/>
        </p:nvSpPr>
        <p:spPr>
          <a:xfrm>
            <a:off x="476054" y="975674"/>
            <a:ext cx="820603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 the first part of the project, we were not performing well on the test dataset. </a:t>
            </a:r>
            <a:endParaRPr lang="fr-FR" dirty="0"/>
          </a:p>
          <a:p>
            <a:endParaRPr lang="en-US"/>
          </a:p>
          <a:p>
            <a:r>
              <a:rPr lang="en-US" dirty="0"/>
              <a:t>We then decided to perform </a:t>
            </a:r>
            <a:r>
              <a:rPr lang="en-US" b="1" dirty="0"/>
              <a:t>further transformations</a:t>
            </a:r>
            <a:r>
              <a:rPr lang="en-US" dirty="0"/>
              <a:t> (second part of the project) by including categorical (ordinal and nominal) variables to build a new model "</a:t>
            </a:r>
            <a:r>
              <a:rPr lang="en-US" b="1" dirty="0" err="1"/>
              <a:t>NewModel</a:t>
            </a:r>
            <a:r>
              <a:rPr lang="en-US" dirty="0"/>
              <a:t>". We selected the best correlated categorical features by using </a:t>
            </a:r>
            <a:r>
              <a:rPr lang="en-US" b="1" dirty="0"/>
              <a:t>most-frequent imputation</a:t>
            </a:r>
            <a:r>
              <a:rPr lang="en-US" dirty="0"/>
              <a:t> (to deal with null values) and </a:t>
            </a:r>
            <a:r>
              <a:rPr lang="en-US" b="1" dirty="0"/>
              <a:t>ANOVA</a:t>
            </a:r>
            <a:r>
              <a:rPr lang="en-US" dirty="0"/>
              <a:t> (</a:t>
            </a:r>
            <a:r>
              <a:rPr lang="en-US" dirty="0" err="1"/>
              <a:t>ANalysis</a:t>
            </a:r>
            <a:r>
              <a:rPr lang="en-US" dirty="0"/>
              <a:t> Of </a:t>
            </a:r>
            <a:r>
              <a:rPr lang="en-US" dirty="0" err="1"/>
              <a:t>VAriance</a:t>
            </a:r>
            <a:r>
              <a:rPr lang="en-US" dirty="0"/>
              <a:t>) technique.</a:t>
            </a:r>
          </a:p>
          <a:p>
            <a:endParaRPr lang="en-US"/>
          </a:p>
          <a:p>
            <a:r>
              <a:rPr lang="en-US" dirty="0"/>
              <a:t>By doing so, we improved :</a:t>
            </a:r>
          </a:p>
          <a:p>
            <a:r>
              <a:rPr lang="en-US" dirty="0"/>
              <a:t>R^2 metric from </a:t>
            </a:r>
            <a:r>
              <a:rPr lang="en-US" b="1" dirty="0"/>
              <a:t>0.88</a:t>
            </a:r>
            <a:r>
              <a:rPr lang="en-US" dirty="0"/>
              <a:t> (</a:t>
            </a:r>
            <a:r>
              <a:rPr lang="en-US" b="1" dirty="0"/>
              <a:t>model20</a:t>
            </a:r>
            <a:r>
              <a:rPr lang="en-US" dirty="0"/>
              <a:t>) to </a:t>
            </a:r>
            <a:r>
              <a:rPr lang="en-US" b="1" dirty="0"/>
              <a:t>0.95</a:t>
            </a:r>
            <a:r>
              <a:rPr lang="en-US" dirty="0"/>
              <a:t> (</a:t>
            </a:r>
            <a:r>
              <a:rPr lang="en-US" b="1" dirty="0" err="1"/>
              <a:t>NewModel</a:t>
            </a:r>
            <a:r>
              <a:rPr lang="en-US" dirty="0"/>
              <a:t>) on the train dataset.</a:t>
            </a:r>
          </a:p>
          <a:p>
            <a:r>
              <a:rPr lang="en-US" dirty="0"/>
              <a:t>R^2 metric from</a:t>
            </a:r>
            <a:r>
              <a:rPr lang="en-US" b="1" dirty="0"/>
              <a:t> 0.74</a:t>
            </a:r>
            <a:r>
              <a:rPr lang="en-US" dirty="0"/>
              <a:t> to </a:t>
            </a:r>
            <a:r>
              <a:rPr lang="en-US" b="1" dirty="0"/>
              <a:t>0.78</a:t>
            </a:r>
            <a:r>
              <a:rPr lang="en-US" dirty="0"/>
              <a:t> on the test dataset.</a:t>
            </a:r>
          </a:p>
        </p:txBody>
      </p:sp>
    </p:spTree>
    <p:extLst>
      <p:ext uri="{BB962C8B-B14F-4D97-AF65-F5344CB8AC3E}">
        <p14:creationId xmlns:p14="http://schemas.microsoft.com/office/powerpoint/2010/main" val="120701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5" name="Image 5">
            <a:extLst>
              <a:ext uri="{FF2B5EF4-FFF2-40B4-BE49-F238E27FC236}">
                <a16:creationId xmlns:a16="http://schemas.microsoft.com/office/drawing/2014/main" id="{35AB8C33-7585-4746-3C82-EC4FBAE9F8D5}"/>
              </a:ext>
            </a:extLst>
          </p:cNvPr>
          <p:cNvPicPr>
            <a:picLocks noChangeAspect="1"/>
          </p:cNvPicPr>
          <p:nvPr/>
        </p:nvPicPr>
        <p:blipFill>
          <a:blip r:embed="rId3"/>
          <a:stretch>
            <a:fillRect/>
          </a:stretch>
        </p:blipFill>
        <p:spPr>
          <a:xfrm>
            <a:off x="117836" y="476139"/>
            <a:ext cx="2743200" cy="3294497"/>
          </a:xfrm>
          <a:prstGeom prst="rect">
            <a:avLst/>
          </a:prstGeom>
        </p:spPr>
      </p:pic>
      <p:sp>
        <p:nvSpPr>
          <p:cNvPr id="7" name="ZoneTexte 6">
            <a:extLst>
              <a:ext uri="{FF2B5EF4-FFF2-40B4-BE49-F238E27FC236}">
                <a16:creationId xmlns:a16="http://schemas.microsoft.com/office/drawing/2014/main" id="{94380C05-C042-07ED-6BBF-CF839C6D9FAA}"/>
              </a:ext>
            </a:extLst>
          </p:cNvPr>
          <p:cNvSpPr txBox="1"/>
          <p:nvPr/>
        </p:nvSpPr>
        <p:spPr>
          <a:xfrm>
            <a:off x="2773837" y="1331535"/>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10-most </a:t>
            </a:r>
            <a:r>
              <a:rPr lang="fr-FR" dirty="0" err="1"/>
              <a:t>correlated</a:t>
            </a:r>
            <a:r>
              <a:rPr lang="fr-FR" dirty="0"/>
              <a:t> </a:t>
            </a:r>
            <a:r>
              <a:rPr lang="fr-FR" dirty="0" err="1"/>
              <a:t>features</a:t>
            </a:r>
            <a:endParaRPr lang="fr-FR" dirty="0"/>
          </a:p>
        </p:txBody>
      </p:sp>
      <p:sp>
        <p:nvSpPr>
          <p:cNvPr id="9" name="ZoneTexte 8">
            <a:extLst>
              <a:ext uri="{FF2B5EF4-FFF2-40B4-BE49-F238E27FC236}">
                <a16:creationId xmlns:a16="http://schemas.microsoft.com/office/drawing/2014/main" id="{BB4D10AA-75EE-C679-DEEC-E2C787CC6007}"/>
              </a:ext>
            </a:extLst>
          </p:cNvPr>
          <p:cNvSpPr txBox="1"/>
          <p:nvPr/>
        </p:nvSpPr>
        <p:spPr>
          <a:xfrm>
            <a:off x="2825684" y="2250648"/>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15-most </a:t>
            </a:r>
            <a:r>
              <a:rPr lang="fr-FR" dirty="0" err="1"/>
              <a:t>correlated</a:t>
            </a:r>
            <a:r>
              <a:rPr lang="fr-FR" dirty="0"/>
              <a:t> </a:t>
            </a:r>
            <a:r>
              <a:rPr lang="fr-FR" dirty="0" err="1"/>
              <a:t>features</a:t>
            </a:r>
            <a:endParaRPr lang="fr-FR"/>
          </a:p>
        </p:txBody>
      </p:sp>
      <p:sp>
        <p:nvSpPr>
          <p:cNvPr id="10" name="ZoneTexte 9">
            <a:extLst>
              <a:ext uri="{FF2B5EF4-FFF2-40B4-BE49-F238E27FC236}">
                <a16:creationId xmlns:a16="http://schemas.microsoft.com/office/drawing/2014/main" id="{D755EBDB-3B70-D9D9-616D-DF4DD92E50AD}"/>
              </a:ext>
            </a:extLst>
          </p:cNvPr>
          <p:cNvSpPr txBox="1"/>
          <p:nvPr/>
        </p:nvSpPr>
        <p:spPr>
          <a:xfrm>
            <a:off x="2825684" y="2952944"/>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20-most </a:t>
            </a:r>
            <a:r>
              <a:rPr lang="fr-FR" dirty="0" err="1"/>
              <a:t>correlated</a:t>
            </a:r>
            <a:r>
              <a:rPr lang="fr-FR" dirty="0"/>
              <a:t> </a:t>
            </a:r>
            <a:r>
              <a:rPr lang="fr-FR" dirty="0" err="1"/>
              <a:t>features</a:t>
            </a:r>
            <a:endParaRPr lang="fr-FR"/>
          </a:p>
        </p:txBody>
      </p:sp>
      <p:sp>
        <p:nvSpPr>
          <p:cNvPr id="144" name="Google Shape;144;p8"/>
          <p:cNvSpPr txBox="1">
            <a:spLocks noGrp="1"/>
          </p:cNvSpPr>
          <p:nvPr>
            <p:ph type="title"/>
          </p:nvPr>
        </p:nvSpPr>
        <p:spPr>
          <a:xfrm>
            <a:off x="487387" y="14139"/>
            <a:ext cx="7013410" cy="537330"/>
          </a:xfrm>
          <a:prstGeom prst="rect">
            <a:avLst/>
          </a:prstGeom>
          <a:noFill/>
          <a:ln>
            <a:noFill/>
          </a:ln>
        </p:spPr>
        <p:txBody>
          <a:bodyPr spcFirstLastPara="1" wrap="square" lIns="45700" tIns="45700" rIns="45700" bIns="45700" anchor="ctr" anchorCtr="0">
            <a:normAutofit/>
          </a:bodyPr>
          <a:lstStyle/>
          <a:p>
            <a:pPr>
              <a:buSzPts val="2000"/>
            </a:pPr>
            <a:r>
              <a:rPr lang="en-US" dirty="0">
                <a:latin typeface="Arial"/>
                <a:ea typeface="Arial"/>
                <a:cs typeface="Arial"/>
                <a:sym typeface="Arial"/>
              </a:rPr>
              <a:t>Analysis and Results 1/2</a:t>
            </a:r>
            <a:endParaRPr dirty="0"/>
          </a:p>
        </p:txBody>
      </p:sp>
      <p:sp>
        <p:nvSpPr>
          <p:cNvPr id="145" name="Google Shape;145;p8"/>
          <p:cNvSpPr txBox="1">
            <a:spLocks noGrp="1"/>
          </p:cNvSpPr>
          <p:nvPr>
            <p:ph type="sldNum" idx="4294967295"/>
          </p:nvPr>
        </p:nvSpPr>
        <p:spPr>
          <a:xfrm>
            <a:off x="4451785" y="6356351"/>
            <a:ext cx="240428" cy="358139"/>
          </a:xfrm>
          <a:prstGeom prst="rect">
            <a:avLst/>
          </a:prstGeom>
          <a:noFill/>
          <a:ln>
            <a:noFill/>
          </a:ln>
        </p:spPr>
        <p:txBody>
          <a:bodyPr spcFirstLastPara="1" wrap="square" lIns="45700" tIns="45700" rIns="45700" bIns="45700" anchor="t" anchorCtr="0">
            <a:spAutoFit/>
          </a:bodyPr>
          <a:lstStyle/>
          <a:p>
            <a:pPr marL="0" lvl="0" indent="0" algn="ctr" rtl="0">
              <a:lnSpc>
                <a:spcPct val="100000"/>
              </a:lnSpc>
              <a:spcBef>
                <a:spcPts val="0"/>
              </a:spcBef>
              <a:spcAft>
                <a:spcPts val="0"/>
              </a:spcAft>
              <a:buClr>
                <a:srgbClr val="000000"/>
              </a:buClr>
              <a:buSzPts val="1800"/>
              <a:buFont typeface="Georgia"/>
              <a:buNone/>
            </a:pPr>
            <a:fld id="{00000000-1234-1234-1234-123412341234}" type="slidenum">
              <a:rPr lang="en-US">
                <a:latin typeface="Georgia"/>
                <a:ea typeface="Georgia"/>
                <a:cs typeface="Georgia"/>
                <a:sym typeface="Georgia"/>
              </a:rPr>
              <a:t>9</a:t>
            </a:fld>
            <a:endParaRPr/>
          </a:p>
        </p:txBody>
      </p:sp>
      <p:sp>
        <p:nvSpPr>
          <p:cNvPr id="147" name="Google Shape;147;p8"/>
          <p:cNvSpPr txBox="1"/>
          <p:nvPr/>
        </p:nvSpPr>
        <p:spPr>
          <a:xfrm>
            <a:off x="712971" y="6419513"/>
            <a:ext cx="1803757" cy="2311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1000"/>
              <a:buFont typeface="Georgia"/>
              <a:buNone/>
            </a:pPr>
            <a:r>
              <a:rPr lang="en-US" sz="1000" b="0" i="0" u="none" strike="noStrike" cap="none">
                <a:solidFill>
                  <a:srgbClr val="000000"/>
                </a:solidFill>
                <a:latin typeface="Georgia"/>
                <a:ea typeface="Georgia"/>
                <a:cs typeface="Georgia"/>
                <a:sym typeface="Georgia"/>
              </a:rPr>
              <a:t>*Please add slides as required.</a:t>
            </a:r>
            <a:endParaRPr/>
          </a:p>
        </p:txBody>
      </p:sp>
      <p:pic>
        <p:nvPicPr>
          <p:cNvPr id="11" name="Image 11" descr="Une image contenant table&#10;&#10;Description générée automatiquement">
            <a:extLst>
              <a:ext uri="{FF2B5EF4-FFF2-40B4-BE49-F238E27FC236}">
                <a16:creationId xmlns:a16="http://schemas.microsoft.com/office/drawing/2014/main" id="{30E4A9BE-23CF-75F5-AA27-B255E3418E98}"/>
              </a:ext>
            </a:extLst>
          </p:cNvPr>
          <p:cNvPicPr>
            <a:picLocks noChangeAspect="1"/>
          </p:cNvPicPr>
          <p:nvPr/>
        </p:nvPicPr>
        <p:blipFill>
          <a:blip r:embed="rId4"/>
          <a:stretch>
            <a:fillRect/>
          </a:stretch>
        </p:blipFill>
        <p:spPr>
          <a:xfrm>
            <a:off x="5934173" y="1850717"/>
            <a:ext cx="2743200" cy="960120"/>
          </a:xfrm>
          <a:prstGeom prst="rect">
            <a:avLst/>
          </a:prstGeom>
        </p:spPr>
      </p:pic>
      <p:pic>
        <p:nvPicPr>
          <p:cNvPr id="12" name="Image 12">
            <a:extLst>
              <a:ext uri="{FF2B5EF4-FFF2-40B4-BE49-F238E27FC236}">
                <a16:creationId xmlns:a16="http://schemas.microsoft.com/office/drawing/2014/main" id="{F8DEC7B3-B309-8016-FDBD-07265B6D16A7}"/>
              </a:ext>
            </a:extLst>
          </p:cNvPr>
          <p:cNvPicPr>
            <a:picLocks noChangeAspect="1"/>
          </p:cNvPicPr>
          <p:nvPr/>
        </p:nvPicPr>
        <p:blipFill>
          <a:blip r:embed="rId5"/>
          <a:stretch>
            <a:fillRect/>
          </a:stretch>
        </p:blipFill>
        <p:spPr>
          <a:xfrm>
            <a:off x="160256" y="3883129"/>
            <a:ext cx="2743200" cy="1759527"/>
          </a:xfrm>
          <a:prstGeom prst="rect">
            <a:avLst/>
          </a:prstGeom>
        </p:spPr>
      </p:pic>
      <p:pic>
        <p:nvPicPr>
          <p:cNvPr id="13" name="Image 13">
            <a:extLst>
              <a:ext uri="{FF2B5EF4-FFF2-40B4-BE49-F238E27FC236}">
                <a16:creationId xmlns:a16="http://schemas.microsoft.com/office/drawing/2014/main" id="{F12DB4B4-A672-B5BB-A126-34F1AB83E783}"/>
              </a:ext>
            </a:extLst>
          </p:cNvPr>
          <p:cNvPicPr>
            <a:picLocks noChangeAspect="1"/>
          </p:cNvPicPr>
          <p:nvPr/>
        </p:nvPicPr>
        <p:blipFill>
          <a:blip r:embed="rId6"/>
          <a:stretch>
            <a:fillRect/>
          </a:stretch>
        </p:blipFill>
        <p:spPr>
          <a:xfrm>
            <a:off x="3200400" y="3940180"/>
            <a:ext cx="2743200" cy="1701985"/>
          </a:xfrm>
          <a:prstGeom prst="rect">
            <a:avLst/>
          </a:prstGeom>
        </p:spPr>
      </p:pic>
      <p:pic>
        <p:nvPicPr>
          <p:cNvPr id="14" name="Image 14">
            <a:extLst>
              <a:ext uri="{FF2B5EF4-FFF2-40B4-BE49-F238E27FC236}">
                <a16:creationId xmlns:a16="http://schemas.microsoft.com/office/drawing/2014/main" id="{70287F0F-674A-AE26-04F8-A9D505BBA058}"/>
              </a:ext>
            </a:extLst>
          </p:cNvPr>
          <p:cNvPicPr>
            <a:picLocks noChangeAspect="1"/>
          </p:cNvPicPr>
          <p:nvPr/>
        </p:nvPicPr>
        <p:blipFill>
          <a:blip r:embed="rId7"/>
          <a:stretch>
            <a:fillRect/>
          </a:stretch>
        </p:blipFill>
        <p:spPr>
          <a:xfrm>
            <a:off x="6240544" y="3883752"/>
            <a:ext cx="2743200" cy="1852551"/>
          </a:xfrm>
          <a:prstGeom prst="rect">
            <a:avLst/>
          </a:prstGeom>
        </p:spPr>
      </p:pic>
      <p:sp>
        <p:nvSpPr>
          <p:cNvPr id="15" name="ZoneTexte 14">
            <a:extLst>
              <a:ext uri="{FF2B5EF4-FFF2-40B4-BE49-F238E27FC236}">
                <a16:creationId xmlns:a16="http://schemas.microsoft.com/office/drawing/2014/main" id="{FFF201FF-4364-D5A2-F09F-3F8A799DE85E}"/>
              </a:ext>
            </a:extLst>
          </p:cNvPr>
          <p:cNvSpPr txBox="1"/>
          <p:nvPr/>
        </p:nvSpPr>
        <p:spPr>
          <a:xfrm>
            <a:off x="6242900" y="1298541"/>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b="1" dirty="0" err="1"/>
              <a:t>Summary</a:t>
            </a:r>
            <a:r>
              <a:rPr lang="fr-FR" b="1" dirty="0"/>
              <a:t> of the </a:t>
            </a:r>
            <a:r>
              <a:rPr lang="fr-FR" b="1" dirty="0" err="1"/>
              <a:t>results</a:t>
            </a:r>
            <a:endParaRPr lang="fr-FR" b="1" dirty="0"/>
          </a:p>
        </p:txBody>
      </p:sp>
      <p:sp>
        <p:nvSpPr>
          <p:cNvPr id="16" name="ZoneTexte 15">
            <a:extLst>
              <a:ext uri="{FF2B5EF4-FFF2-40B4-BE49-F238E27FC236}">
                <a16:creationId xmlns:a16="http://schemas.microsoft.com/office/drawing/2014/main" id="{5C130F20-E183-BEBE-2D34-96A5F43D771E}"/>
              </a:ext>
            </a:extLst>
          </p:cNvPr>
          <p:cNvSpPr txBox="1"/>
          <p:nvPr/>
        </p:nvSpPr>
        <p:spPr>
          <a:xfrm>
            <a:off x="209745" y="3650529"/>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Plot R^2</a:t>
            </a:r>
          </a:p>
        </p:txBody>
      </p:sp>
      <p:sp>
        <p:nvSpPr>
          <p:cNvPr id="19" name="ZoneTexte 18">
            <a:extLst>
              <a:ext uri="{FF2B5EF4-FFF2-40B4-BE49-F238E27FC236}">
                <a16:creationId xmlns:a16="http://schemas.microsoft.com/office/drawing/2014/main" id="{2039B21F-C004-33E4-CEA0-DFB23D03EF46}"/>
              </a:ext>
            </a:extLst>
          </p:cNvPr>
          <p:cNvSpPr txBox="1"/>
          <p:nvPr/>
        </p:nvSpPr>
        <p:spPr>
          <a:xfrm>
            <a:off x="3245176" y="3707090"/>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Plot MAE</a:t>
            </a:r>
          </a:p>
        </p:txBody>
      </p:sp>
      <p:sp>
        <p:nvSpPr>
          <p:cNvPr id="20" name="ZoneTexte 19">
            <a:extLst>
              <a:ext uri="{FF2B5EF4-FFF2-40B4-BE49-F238E27FC236}">
                <a16:creationId xmlns:a16="http://schemas.microsoft.com/office/drawing/2014/main" id="{72FDDC7F-D667-1C70-B88D-8980F4F5DCEF}"/>
              </a:ext>
            </a:extLst>
          </p:cNvPr>
          <p:cNvSpPr txBox="1"/>
          <p:nvPr/>
        </p:nvSpPr>
        <p:spPr>
          <a:xfrm>
            <a:off x="6285320" y="3707090"/>
            <a:ext cx="26512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dirty="0"/>
              <a:t>Plot MSE</a:t>
            </a:r>
          </a:p>
        </p:txBody>
      </p:sp>
      <p:sp>
        <p:nvSpPr>
          <p:cNvPr id="21" name="ZoneTexte 20">
            <a:extLst>
              <a:ext uri="{FF2B5EF4-FFF2-40B4-BE49-F238E27FC236}">
                <a16:creationId xmlns:a16="http://schemas.microsoft.com/office/drawing/2014/main" id="{C15ED94E-42B6-C10C-E50C-3D6191C0BF01}"/>
              </a:ext>
            </a:extLst>
          </p:cNvPr>
          <p:cNvSpPr txBox="1"/>
          <p:nvPr/>
        </p:nvSpPr>
        <p:spPr>
          <a:xfrm>
            <a:off x="-80128" y="5844619"/>
            <a:ext cx="9139287"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t>After analyzing the different metrics, we conclude that model20 built with the 20-most correlated features to the </a:t>
            </a:r>
            <a:r>
              <a:rPr lang="en-US" sz="1100" dirty="0" err="1"/>
              <a:t>SalePrice</a:t>
            </a:r>
            <a:r>
              <a:rPr lang="en-US" sz="1100" dirty="0"/>
              <a:t> is the one that performs better because it has the highest R^2 and the lowest MAE and MSE compared to model10 and model15. This can be explained by the fact that we included more correlated features in model20 that might explain the </a:t>
            </a:r>
            <a:r>
              <a:rPr lang="en-US" sz="1100" dirty="0" err="1"/>
              <a:t>SalePrice</a:t>
            </a:r>
            <a:r>
              <a:rPr lang="en-US" sz="1100" dirty="0"/>
              <a:t>.</a:t>
            </a:r>
            <a:endParaRPr lang="fr-FR" sz="110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(4:3)</PresentationFormat>
  <Slides>14</Slides>
  <Notes>13</Notes>
  <HiddenSlides>0</HiddenSlide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Office Theme</vt:lpstr>
      <vt:lpstr>House pricing predictions</vt:lpstr>
      <vt:lpstr>Introduction</vt:lpstr>
      <vt:lpstr>The Data</vt:lpstr>
      <vt:lpstr>Data Exploration</vt:lpstr>
      <vt:lpstr>Data Preparation</vt:lpstr>
      <vt:lpstr>Correlation</vt:lpstr>
      <vt:lpstr>Project Description 1/2</vt:lpstr>
      <vt:lpstr>Project Description 2/2</vt:lpstr>
      <vt:lpstr>Analysis and Results 1/2</vt:lpstr>
      <vt:lpstr>Analysis and Results 2/2</vt:lpstr>
      <vt:lpstr>Verification 1/2</vt:lpstr>
      <vt:lpstr>Verification 2/2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&lt;Enter your title here&gt;</dc:title>
  <dc:creator>Britni Epstein</dc:creator>
  <cp:revision>562</cp:revision>
  <dcterms:modified xsi:type="dcterms:W3CDTF">2022-09-10T07:51:53Z</dcterms:modified>
</cp:coreProperties>
</file>