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86"/>
  </p:normalViewPr>
  <p:slideViewPr>
    <p:cSldViewPr snapToGrid="0" snapToObjects="1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8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035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14137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549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2321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66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079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434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454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7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528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811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0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9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64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9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8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13D7-4C82-D846-BA27-8300916C8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>
                <a:solidFill>
                  <a:schemeClr val="accent1"/>
                </a:solidFill>
              </a:rPr>
              <a:t>Predicting New Market Viability for In-N-Out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EBD96-3DAA-4545-BA01-0795F5A15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0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6E7B-64A4-9A49-A678-D2016A7A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Seattle a good potential market?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45D2-2029-E642-A7DB-3E199A32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1"/>
            <a:ext cx="8596668" cy="2612362"/>
          </a:xfrm>
        </p:spPr>
        <p:txBody>
          <a:bodyPr/>
          <a:lstStyle/>
          <a:p>
            <a:r>
              <a:rPr lang="en-US" dirty="0"/>
              <a:t>Seattle has a predicted higher percentage of 1</a:t>
            </a:r>
            <a:r>
              <a:rPr lang="en-US" baseline="30000" dirty="0"/>
              <a:t>st</a:t>
            </a:r>
            <a:r>
              <a:rPr lang="en-US" dirty="0"/>
              <a:t> tier and 2</a:t>
            </a:r>
            <a:r>
              <a:rPr lang="en-US" baseline="30000" dirty="0"/>
              <a:t>nd</a:t>
            </a:r>
            <a:r>
              <a:rPr lang="en-US" dirty="0"/>
              <a:t> tier areas and a predicted lower percentage of 4</a:t>
            </a:r>
            <a:r>
              <a:rPr lang="en-US" baseline="30000" dirty="0"/>
              <a:t>th</a:t>
            </a:r>
            <a:r>
              <a:rPr lang="en-US" dirty="0"/>
              <a:t> tier areas.</a:t>
            </a:r>
          </a:p>
          <a:p>
            <a:r>
              <a:rPr lang="en-US" dirty="0"/>
              <a:t>Tier 3 brought in the most revenue of all the individual tiers in the training set. Would this remain the case in Seattle?</a:t>
            </a:r>
          </a:p>
          <a:p>
            <a:pPr lvl="1"/>
            <a:r>
              <a:rPr lang="en-US" dirty="0"/>
              <a:t>In-N-Out is well established and has a loyal following in CA </a:t>
            </a:r>
          </a:p>
          <a:p>
            <a:pPr lvl="1"/>
            <a:r>
              <a:rPr lang="en-US" dirty="0"/>
              <a:t>It can thus take more risks in opening stores that might underperform</a:t>
            </a:r>
          </a:p>
          <a:p>
            <a:pPr lvl="1"/>
            <a:r>
              <a:rPr lang="en-US" dirty="0"/>
              <a:t>Tier 3’s earning potential is a long-term gamble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5EE88-8F55-964B-8A1B-32780C04B7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4128" y="1508225"/>
            <a:ext cx="6103080" cy="19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5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007C-7B2A-D34C-906D-F53A1AFC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A11CD-4B09-EE48-A901-3F0F51AC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model makes clear predictions as-is about which areas would be advantageous to explore further.</a:t>
            </a:r>
          </a:p>
          <a:p>
            <a:pPr lvl="1"/>
            <a:r>
              <a:rPr lang="en-US" dirty="0"/>
              <a:t>E.g. prediction of sales numbers using regression. </a:t>
            </a:r>
          </a:p>
          <a:p>
            <a:r>
              <a:rPr lang="en-US" dirty="0"/>
              <a:t>Further modeling should make use of further demographic information beyond median income and population density. </a:t>
            </a:r>
          </a:p>
          <a:p>
            <a:r>
              <a:rPr lang="en-US" dirty="0"/>
              <a:t>Further modeling should take into account all current </a:t>
            </a:r>
            <a:r>
              <a:rPr lang="en-US"/>
              <a:t>In-N-Out locations. </a:t>
            </a:r>
            <a:endParaRPr lang="en-US" dirty="0"/>
          </a:p>
          <a:p>
            <a:r>
              <a:rPr lang="en-US" dirty="0"/>
              <a:t> Advantage: this model can be used to predict viability in any area In-N-Out might wish to expand into</a:t>
            </a:r>
          </a:p>
        </p:txBody>
      </p:sp>
    </p:spTree>
    <p:extLst>
      <p:ext uri="{BB962C8B-B14F-4D97-AF65-F5344CB8AC3E}">
        <p14:creationId xmlns:p14="http://schemas.microsoft.com/office/powerpoint/2010/main" val="77676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6140-71F0-F04D-9EA4-0CE258D7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In-N-Out: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4C67-F626-B945-B9C8-C8667B51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1948 in Baldwin Park, CA</a:t>
            </a:r>
          </a:p>
          <a:p>
            <a:r>
              <a:rPr lang="en-US" dirty="0"/>
              <a:t>Cautious growth</a:t>
            </a:r>
          </a:p>
          <a:p>
            <a:pPr lvl="1"/>
            <a:r>
              <a:rPr lang="en-US" dirty="0"/>
              <a:t>Opened 300</a:t>
            </a:r>
            <a:r>
              <a:rPr lang="en-US" baseline="30000" dirty="0"/>
              <a:t>th</a:t>
            </a:r>
            <a:r>
              <a:rPr lang="en-US" dirty="0"/>
              <a:t> store in 2015</a:t>
            </a:r>
          </a:p>
          <a:p>
            <a:r>
              <a:rPr lang="en-US" dirty="0"/>
              <a:t>Minimalist menu with extremely fresh ingredients</a:t>
            </a:r>
          </a:p>
          <a:p>
            <a:pPr lvl="1"/>
            <a:r>
              <a:rPr lang="en-US" dirty="0"/>
              <a:t>All locations within 600 miles of distribution center</a:t>
            </a:r>
          </a:p>
          <a:p>
            <a:r>
              <a:rPr lang="en-US" dirty="0"/>
              <a:t>Began expansion out of California in 1992, now present in 5 other states</a:t>
            </a:r>
          </a:p>
          <a:p>
            <a:pPr lvl="1"/>
            <a:r>
              <a:rPr lang="en-US" dirty="0"/>
              <a:t>Nevada, Arizona, Texas, Utah, Oregon</a:t>
            </a:r>
          </a:p>
          <a:p>
            <a:r>
              <a:rPr lang="en-US" dirty="0"/>
              <a:t>Washington State borders their current territory– What metrics for their potential success in that market could we propose?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6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F56F-D305-E548-BEED-0F8803BE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8A0B-BA52-8F42-8249-F12DC1BE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predict what zip codes would be likely to have high performing stores if In-N-Out expanded to Seattle?</a:t>
            </a:r>
          </a:p>
          <a:p>
            <a:pPr lvl="1"/>
            <a:r>
              <a:rPr lang="en-US" dirty="0"/>
              <a:t>Yes, based on similarity to previous location choices. </a:t>
            </a:r>
          </a:p>
          <a:p>
            <a:r>
              <a:rPr lang="en-US" dirty="0"/>
              <a:t>K-means clustering is an ideal way to conduct preliminary research into a new region.</a:t>
            </a:r>
          </a:p>
          <a:p>
            <a:pPr lvl="1"/>
            <a:r>
              <a:rPr lang="en-US" dirty="0"/>
              <a:t>Sorts datasets into k number of groups/clusters based on similarities between </a:t>
            </a:r>
            <a:r>
              <a:rPr lang="en-US" dirty="0" err="1"/>
              <a:t>datapoints</a:t>
            </a:r>
            <a:r>
              <a:rPr lang="en-US" dirty="0"/>
              <a:t> -&gt; develops a model of the data</a:t>
            </a:r>
          </a:p>
          <a:p>
            <a:pPr lvl="1"/>
            <a:r>
              <a:rPr lang="en-US" dirty="0"/>
              <a:t>Allows us to extrapolate onto other datasets with the same inputs and sort them into categories using the criteria defined by the model. </a:t>
            </a:r>
          </a:p>
        </p:txBody>
      </p:sp>
    </p:spTree>
    <p:extLst>
      <p:ext uri="{BB962C8B-B14F-4D97-AF65-F5344CB8AC3E}">
        <p14:creationId xmlns:p14="http://schemas.microsoft.com/office/powerpoint/2010/main" val="194053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5223-3EDD-794D-88EC-EE07E7DD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Cleaning- In-N-Out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C3AB-CDB9-2D47-9785-04C94F8E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3" cy="3880773"/>
          </a:xfrm>
        </p:spPr>
        <p:txBody>
          <a:bodyPr/>
          <a:lstStyle/>
          <a:p>
            <a:r>
              <a:rPr lang="en-US" dirty="0"/>
              <a:t>In-N-Outs from 3 Regions</a:t>
            </a:r>
          </a:p>
          <a:p>
            <a:pPr lvl="1"/>
            <a:r>
              <a:rPr lang="en-US" dirty="0"/>
              <a:t>Los Angeles, SF Bay Area, Central Valley</a:t>
            </a:r>
          </a:p>
          <a:p>
            <a:r>
              <a:rPr lang="en-US" dirty="0"/>
              <a:t>Features included in dataset:</a:t>
            </a:r>
          </a:p>
          <a:p>
            <a:pPr lvl="1"/>
            <a:r>
              <a:rPr lang="en-US" dirty="0"/>
              <a:t>Latitude, Longitude</a:t>
            </a:r>
          </a:p>
          <a:p>
            <a:pPr lvl="1"/>
            <a:r>
              <a:rPr lang="en-US" dirty="0"/>
              <a:t>Randomly Generated Sales Numbers between $2M and $7M (Avg. $4.5M).</a:t>
            </a:r>
          </a:p>
          <a:p>
            <a:pPr lvl="1"/>
            <a:r>
              <a:rPr lang="en-US" dirty="0"/>
              <a:t>Median Income and Population Density</a:t>
            </a:r>
          </a:p>
          <a:p>
            <a:pPr lvl="1"/>
            <a:r>
              <a:rPr lang="en-US" dirty="0"/>
              <a:t>Foursquare: All Venues within 1000m of location.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45E15-6408-1D46-85D8-2263676FB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999" y="2462675"/>
            <a:ext cx="372974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2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5223-3EDD-794D-88EC-EE07E7DD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Cleaning- Seattle Zip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C3AB-CDB9-2D47-9785-04C94F8E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3" cy="3880773"/>
          </a:xfrm>
        </p:spPr>
        <p:txBody>
          <a:bodyPr/>
          <a:lstStyle/>
          <a:p>
            <a:r>
              <a:rPr lang="en-US" dirty="0"/>
              <a:t>166 Zip Codes from Seattle-Tacoma-Everett MSA</a:t>
            </a:r>
          </a:p>
          <a:p>
            <a:r>
              <a:rPr lang="en-US" dirty="0"/>
              <a:t>Features included in dataset:</a:t>
            </a:r>
          </a:p>
          <a:p>
            <a:pPr lvl="1"/>
            <a:r>
              <a:rPr lang="en-US" dirty="0"/>
              <a:t>Latitude, Longitude</a:t>
            </a:r>
          </a:p>
          <a:p>
            <a:pPr lvl="1"/>
            <a:r>
              <a:rPr lang="en-US" dirty="0"/>
              <a:t>Median Income and Population Density</a:t>
            </a:r>
          </a:p>
          <a:p>
            <a:pPr lvl="1"/>
            <a:r>
              <a:rPr lang="en-US" dirty="0"/>
              <a:t>Foursquare: All Venues within 3000m of center of Zip Code.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40E3F-C723-EB4C-A1F5-B3FA4372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780" y="2131561"/>
            <a:ext cx="4230942" cy="32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5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FD97-7686-E442-B7AE-6F185BF8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In-N-Out Clusters: Training Set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53719-F299-D246-A249-B0EC89AC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68" y="1768577"/>
            <a:ext cx="6172200" cy="4479823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3C836AA9-88E5-DD4E-BB10-532C490DA5E0}"/>
              </a:ext>
            </a:extLst>
          </p:cNvPr>
          <p:cNvSpPr txBox="1"/>
          <p:nvPr/>
        </p:nvSpPr>
        <p:spPr>
          <a:xfrm>
            <a:off x="333219" y="1768577"/>
            <a:ext cx="1423010" cy="1660423"/>
          </a:xfrm>
          <a:prstGeom prst="rect">
            <a:avLst/>
          </a:prstGeom>
          <a:solidFill>
            <a:schemeClr val="lt1">
              <a:alpha val="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Legend:</a:t>
            </a:r>
            <a:endParaRPr lang="en-US" sz="20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EA40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Cluster 0</a:t>
            </a:r>
            <a:endParaRPr lang="en-US" sz="20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8E54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Cluster 1</a:t>
            </a:r>
            <a:endParaRPr lang="en-US" sz="20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69DD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Cluster 2</a:t>
            </a:r>
            <a:endParaRPr lang="en-US" sz="20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D4D8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Cluster 3</a:t>
            </a:r>
            <a:endParaRPr lang="en-US" sz="20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0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ECDF-DF83-DB4E-BF9E-510DF84B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In-N-Out Clusters: Training Set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411B2-5188-3246-9DCA-8BC37E88F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33508"/>
            <a:ext cx="8596668" cy="32756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Clustering successful based on clear separation in average sales between groups.</a:t>
            </a:r>
          </a:p>
          <a:p>
            <a:pPr lvl="1"/>
            <a:r>
              <a:rPr lang="en-US" dirty="0"/>
              <a:t>Shows that the features chosen for inclusion in the model are relevant to sales.</a:t>
            </a:r>
          </a:p>
          <a:p>
            <a:r>
              <a:rPr lang="en-US" dirty="0"/>
              <a:t>Cluster 3 boasts the highest average yearly sales, followed by Cluster 0, Cluster 1 and Cluster 2. Cluster 1 brings in the highest revenue. </a:t>
            </a:r>
          </a:p>
          <a:p>
            <a:r>
              <a:rPr lang="en-US" dirty="0"/>
              <a:t>Where are these top-tier stores located? </a:t>
            </a:r>
          </a:p>
          <a:p>
            <a:pPr lvl="1"/>
            <a:r>
              <a:rPr lang="en-US" dirty="0"/>
              <a:t>Moderately wealthy suburbs of SF (e.g. San Ramon, Livermore, San José)</a:t>
            </a:r>
          </a:p>
          <a:p>
            <a:pPr lvl="1"/>
            <a:r>
              <a:rPr lang="en-US" dirty="0"/>
              <a:t>Northwestern parts of Los Angeles (e.g. Hollywood)</a:t>
            </a:r>
          </a:p>
          <a:p>
            <a:r>
              <a:rPr lang="en-US" dirty="0"/>
              <a:t>Where are the lowest performing stores located (Cluster 2)? </a:t>
            </a:r>
          </a:p>
          <a:p>
            <a:pPr lvl="1"/>
            <a:r>
              <a:rPr lang="en-US" dirty="0"/>
              <a:t>Poorer suburbs of San Francisco (e.g. Pinole, Union City)</a:t>
            </a:r>
          </a:p>
          <a:p>
            <a:pPr lvl="1"/>
            <a:r>
              <a:rPr lang="en-US" dirty="0"/>
              <a:t>Locations in the rural Central Valley (Visalia, Bakersfield)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75D55-58C9-CB44-8E97-878C5CA8C2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5030" y="1458412"/>
            <a:ext cx="8061275" cy="170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FA65-7637-AB41-9A2A-10050187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Zip Code Cluster Predictions: Test Set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415FD-FB67-E24F-8D04-5AAE1482DD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2378" y="2199605"/>
            <a:ext cx="4806580" cy="4048795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D02F175F-4F6E-474E-B43D-0ED683DB7090}"/>
              </a:ext>
            </a:extLst>
          </p:cNvPr>
          <p:cNvSpPr txBox="1"/>
          <p:nvPr/>
        </p:nvSpPr>
        <p:spPr>
          <a:xfrm>
            <a:off x="981401" y="2199605"/>
            <a:ext cx="1423010" cy="1660423"/>
          </a:xfrm>
          <a:prstGeom prst="rect">
            <a:avLst/>
          </a:prstGeom>
          <a:solidFill>
            <a:schemeClr val="lt1">
              <a:alpha val="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Legend:</a:t>
            </a:r>
            <a:endParaRPr lang="en-US" sz="20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D4D8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Tier 1</a:t>
            </a:r>
            <a:endParaRPr lang="en-US" sz="2000" dirty="0">
              <a:solidFill>
                <a:srgbClr val="EA403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EA40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Tier 2</a:t>
            </a:r>
            <a:endParaRPr lang="en-US" sz="20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8E54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8E54F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8E54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ier 3</a:t>
            </a:r>
            <a:endParaRPr lang="en-US" sz="20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69DD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69DD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Tier 4</a:t>
            </a:r>
            <a:endParaRPr lang="en-US" sz="20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1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96A6-359D-6B42-B137-864D54E0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Zip Code Cluster Predictions: Test Set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FEDE-E7D1-654F-8D0C-98C9E6B6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Northern suburbs of Seattle are predicted to perform worse than the Southern suburbs.</a:t>
            </a:r>
          </a:p>
          <a:p>
            <a:r>
              <a:rPr lang="en-US" dirty="0"/>
              <a:t>Areas directly east of the city center are predicted to be the best performing.</a:t>
            </a:r>
          </a:p>
          <a:p>
            <a:r>
              <a:rPr lang="en-US" dirty="0"/>
              <a:t>Further to the east, the further away from the urban core you go, the worse the areas are predicted to perform. </a:t>
            </a:r>
          </a:p>
          <a:p>
            <a:r>
              <a:rPr lang="en-US" dirty="0"/>
              <a:t>I.e. the model makes very clear predictions about where the best performing regions will be.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04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{DAC0FE19-E2AA-EA49-AE10-738996E4BB43}tf10001060</Template>
  <TotalTime>113</TotalTime>
  <Words>690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Garamond</vt:lpstr>
      <vt:lpstr>Trebuchet MS</vt:lpstr>
      <vt:lpstr>Wingdings 3</vt:lpstr>
      <vt:lpstr>Facet</vt:lpstr>
      <vt:lpstr>Predicting New Market Viability for In-N-Out</vt:lpstr>
      <vt:lpstr>In-N-Out: Background</vt:lpstr>
      <vt:lpstr>K-means clustering</vt:lpstr>
      <vt:lpstr>Data Collection and Cleaning- In-N-Out</vt:lpstr>
      <vt:lpstr>Data Collection and Cleaning- Seattle Zip Codes</vt:lpstr>
      <vt:lpstr>In-N-Out Clusters: Training Set Results</vt:lpstr>
      <vt:lpstr>In-N-Out Clusters: Training Set Results</vt:lpstr>
      <vt:lpstr>Seattle Zip Code Cluster Predictions: Test Set Results</vt:lpstr>
      <vt:lpstr>Seattle Zip Code Cluster Predictions: Test Set Results</vt:lpstr>
      <vt:lpstr>Is Seattle a good potential market? </vt:lpstr>
      <vt:lpstr>Conclusions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New Market Viability for In-N-Out</dc:title>
  <dc:creator>Brock Imel</dc:creator>
  <cp:lastModifiedBy>Brock Imel</cp:lastModifiedBy>
  <cp:revision>7</cp:revision>
  <dcterms:created xsi:type="dcterms:W3CDTF">2019-05-23T04:11:12Z</dcterms:created>
  <dcterms:modified xsi:type="dcterms:W3CDTF">2019-05-23T06:04:35Z</dcterms:modified>
</cp:coreProperties>
</file>