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1CC21-9667-4625-953C-C8737E73E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C1188-D5FF-47B0-A04B-E1D0AAEC2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1670-6AA3-449C-807B-C5DA6B06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AC02A-337D-42A3-97DD-658627FF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F25DD-12C6-44C9-A3EC-823AE41C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6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69D8E-DDCE-4B73-A78C-639EDFD5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09DEC2-3D96-4FB6-A428-E418B0D1F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5D2B2-4CEE-4673-A411-C725E4B3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2C37-23C4-49F9-BC57-1AA7C24B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BEA3-E2E3-49DD-86DE-0890F1B9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18C247-D8D8-40D0-9164-EEB51439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EA144-A7D7-4869-832C-92B1A5D7E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00C92-F7A6-4EA2-AB15-6E401ACB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86C1C-07FE-494B-BD70-25B97804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B3E5E-9DD7-42DC-A2B8-0667291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26D9A-B271-4FFD-9699-5E81FFD9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9083C-DB2F-468A-B2E7-048F1BB98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BEB7F-CBD8-4B3A-8F53-55B22A64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04B35-4C81-4D0C-B6ED-210F2648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A1F29-3845-4FFE-9D43-AD1277AD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DB374-00BA-4655-BB63-A50017C5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D0B3-8449-4117-8838-CB3395DD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CE3C6-596D-41E4-A339-BB2FC732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04193-2E6C-48B4-A0EA-BD37D933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CCFFB-DCD8-42FA-B45F-A7D39305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0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419DC-3B15-4528-AF83-3460ECD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49009-7181-47FA-BCEC-3BBB3B9E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59485-0809-4EB9-B6E4-D826F4153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9201-FA02-4C7E-ACDB-F176FEB7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9C9DBD-9F0F-47EF-92F8-67CFABE0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CA84-B234-453E-93FE-E5B1421B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9030-3D83-4B49-BE3F-0DC842F3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77B2A-35D7-4B3D-ADEE-AF4D7BFC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B33FCC-B40E-4844-B00B-9CD6DB4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A361A-5A78-4EEC-937C-38A08B67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CDDD53-C920-4C03-8858-914E38C8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88CAFC-AAAA-4146-BD81-C6FAAFCA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DEC65-0176-44D5-B1F5-63BECE61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6F399-BDED-4F21-A79B-539F615E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7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08BAF-08ED-4D77-AA38-2DE52FE5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953C3-11E2-41C6-B621-E282DFBA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94D1E2-C782-4333-B030-06934AF6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0F2FBA-66E2-4E0D-B6C9-3940A94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9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A4B74-4859-4F41-A5A1-E6533084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854C5-7FFE-4A69-9EBC-FA8297FC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5166-35B9-4BD7-83FA-04D3A59A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8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11C0A-FE61-4CF0-94D5-0044FA43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ABC9C-D9F5-48FD-9E22-7D0E2D97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5BF76-06B5-4D14-8553-AFC1834B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75FE4-4354-4F60-BF29-C0366FE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FC957-627D-4250-8F99-CBC2550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CB76-0985-4990-A05B-B4A0ADE2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14954-9B09-4D08-93B6-B8126D296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47B724-6EDA-4643-9E1F-CCCFFB14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2A715-3E69-4D64-8278-9A26DE23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D952-118A-4E48-8BF8-E0AFB0D3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E2FB0-78D4-4238-9281-DF31BB2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27380-35EA-41D2-98D6-E52B144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9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E08533-E677-48C9-8D13-720F8E90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AD951-E2F9-44EA-969B-5187E34E9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77A7B-FEF8-4016-B5B5-5FB7516B9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3C9D-A366-4B34-A60E-95EA289655D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B1297-D085-438B-97AB-10284FA2D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E5B5B-FB84-49D2-8511-8ED893D94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81E6-9051-455B-A32F-B316132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7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2DD1D-8530-4F82-A6F2-82CCC5A60AF2}"/>
              </a:ext>
            </a:extLst>
          </p:cNvPr>
          <p:cNvSpPr txBox="1"/>
          <p:nvPr/>
        </p:nvSpPr>
        <p:spPr>
          <a:xfrm>
            <a:off x="4345360" y="278266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</a:rPr>
              <a:t>Grafana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2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F61AFB-6BA2-421F-897A-A639054186FE}"/>
              </a:ext>
            </a:extLst>
          </p:cNvPr>
          <p:cNvSpPr txBox="1"/>
          <p:nvPr/>
        </p:nvSpPr>
        <p:spPr>
          <a:xfrm>
            <a:off x="268771" y="90619"/>
            <a:ext cx="426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 </a:t>
            </a:r>
            <a:r>
              <a:rPr lang="zh-CN" altLang="en-US" sz="3200" b="1">
                <a:solidFill>
                  <a:schemeClr val="bg1"/>
                </a:solidFill>
              </a:rPr>
              <a:t>展示可用内存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10D463-30D2-4F60-B693-C4270827E0D0}"/>
              </a:ext>
            </a:extLst>
          </p:cNvPr>
          <p:cNvSpPr txBox="1"/>
          <p:nvPr/>
        </p:nvSpPr>
        <p:spPr>
          <a:xfrm>
            <a:off x="335560" y="738231"/>
            <a:ext cx="78598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在</a:t>
            </a:r>
            <a:r>
              <a:rPr lang="en-US" altLang="zh-CN" sz="1400">
                <a:solidFill>
                  <a:schemeClr val="bg1"/>
                </a:solidFill>
              </a:rPr>
              <a:t>unix</a:t>
            </a:r>
            <a:r>
              <a:rPr lang="zh-CN" altLang="en-US" sz="1400">
                <a:solidFill>
                  <a:schemeClr val="bg1"/>
                </a:solidFill>
              </a:rPr>
              <a:t>中，</a:t>
            </a:r>
            <a:r>
              <a:rPr lang="en-US" altLang="zh-CN" sz="1400">
                <a:solidFill>
                  <a:schemeClr val="bg1"/>
                </a:solidFill>
              </a:rPr>
              <a:t>IEC</a:t>
            </a:r>
            <a:r>
              <a:rPr lang="zh-CN" altLang="en-US" sz="1400">
                <a:solidFill>
                  <a:schemeClr val="bg1"/>
                </a:solidFill>
              </a:rPr>
              <a:t>是二进制来计算的，即</a:t>
            </a:r>
            <a:r>
              <a:rPr lang="en-US" altLang="zh-CN" sz="1400">
                <a:solidFill>
                  <a:schemeClr val="bg1"/>
                </a:solidFill>
              </a:rPr>
              <a:t>1024 = 1KB </a:t>
            </a:r>
            <a:r>
              <a:rPr lang="zh-CN" altLang="en-US" sz="1400">
                <a:solidFill>
                  <a:schemeClr val="bg1"/>
                </a:solidFill>
              </a:rPr>
              <a:t>，所以内存、磁盘、我们可以使用</a:t>
            </a:r>
            <a:r>
              <a:rPr lang="en-US" altLang="zh-CN" sz="1400">
                <a:solidFill>
                  <a:schemeClr val="bg1"/>
                </a:solidFill>
              </a:rPr>
              <a:t>IEC</a:t>
            </a:r>
            <a:r>
              <a:rPr lang="zh-CN" altLang="en-US" sz="1400">
                <a:solidFill>
                  <a:schemeClr val="bg1"/>
                </a:solidFill>
              </a:rPr>
              <a:t>中的单位；</a:t>
            </a:r>
            <a:endParaRPr lang="en-US" altLang="zh-CN" sz="1400">
              <a:solidFill>
                <a:schemeClr val="bg1"/>
              </a:solidFill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</a:rPr>
              <a:t>查看可用内存：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C000"/>
                </a:solidFill>
              </a:rPr>
              <a:t>sum by(instance)(node_memory_MemAvailable_bytes)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63DDCA-189F-42B5-A6D8-F53C0B168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631" y="1538450"/>
            <a:ext cx="7890426" cy="474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7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A9ACEF-5187-4F34-9789-50F7191A2BA1}"/>
              </a:ext>
            </a:extLst>
          </p:cNvPr>
          <p:cNvSpPr txBox="1"/>
          <p:nvPr/>
        </p:nvSpPr>
        <p:spPr>
          <a:xfrm>
            <a:off x="476925" y="585971"/>
            <a:ext cx="11715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折线图：一般用于显示数据的变化；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点状图：若干数据系列中的各个数值之间的关系，类似</a:t>
            </a:r>
            <a:r>
              <a:rPr lang="en-US" altLang="zh-CN" sz="1400">
                <a:solidFill>
                  <a:schemeClr val="bg1"/>
                </a:solidFill>
              </a:rPr>
              <a:t>XY</a:t>
            </a:r>
            <a:r>
              <a:rPr lang="zh-CN" altLang="en-US" sz="1400">
                <a:solidFill>
                  <a:schemeClr val="bg1"/>
                </a:solidFill>
              </a:rPr>
              <a:t>轴，判断两个变量之间是否存在某种关联；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折叠图：一些数据走势比较接近重合度高，使用</a:t>
            </a:r>
            <a:r>
              <a:rPr lang="en-US" altLang="zh-CN" sz="1400">
                <a:solidFill>
                  <a:schemeClr val="bg1"/>
                </a:solidFill>
              </a:rPr>
              <a:t>stack</a:t>
            </a:r>
            <a:r>
              <a:rPr lang="zh-CN" altLang="en-US" sz="1400">
                <a:solidFill>
                  <a:schemeClr val="bg1"/>
                </a:solidFill>
              </a:rPr>
              <a:t>展示更有层次感；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梯状图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条状图：反映数据的差异性，适用于小规模数据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直方图</a:t>
            </a:r>
          </a:p>
        </p:txBody>
      </p:sp>
    </p:spTree>
    <p:extLst>
      <p:ext uri="{BB962C8B-B14F-4D97-AF65-F5344CB8AC3E}">
        <p14:creationId xmlns:p14="http://schemas.microsoft.com/office/powerpoint/2010/main" val="26502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8BDF04-CD8B-47D0-8574-7B4D5E18E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2" y="824354"/>
            <a:ext cx="10724444" cy="54124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948F72-8D22-4660-9453-8930B97B6235}"/>
              </a:ext>
            </a:extLst>
          </p:cNvPr>
          <p:cNvSpPr txBox="1"/>
          <p:nvPr/>
        </p:nvSpPr>
        <p:spPr>
          <a:xfrm>
            <a:off x="268771" y="90619"/>
            <a:ext cx="5453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 </a:t>
            </a:r>
            <a:r>
              <a:rPr lang="zh-CN" altLang="en-US" sz="3200" b="1">
                <a:solidFill>
                  <a:schemeClr val="bg1"/>
                </a:solidFill>
              </a:rPr>
              <a:t>展示可用内存使用率</a:t>
            </a:r>
          </a:p>
        </p:txBody>
      </p:sp>
    </p:spTree>
    <p:extLst>
      <p:ext uri="{BB962C8B-B14F-4D97-AF65-F5344CB8AC3E}">
        <p14:creationId xmlns:p14="http://schemas.microsoft.com/office/powerpoint/2010/main" val="346612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8EC0EF-6FCE-45B7-9413-7D09BAF9ED55}"/>
              </a:ext>
            </a:extLst>
          </p:cNvPr>
          <p:cNvSpPr txBox="1"/>
          <p:nvPr/>
        </p:nvSpPr>
        <p:spPr>
          <a:xfrm>
            <a:off x="268771" y="90619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 </a:t>
            </a:r>
            <a:r>
              <a:rPr lang="zh-CN" altLang="en-US" sz="3200" b="1">
                <a:solidFill>
                  <a:schemeClr val="bg1"/>
                </a:solidFill>
              </a:rPr>
              <a:t>线型图展示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F05345-9AD1-4789-993D-0DAFFB74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3" y="776359"/>
            <a:ext cx="10987826" cy="55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7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35BEF3-22DE-493E-BEF9-13B7CFF1D0FA}"/>
              </a:ext>
            </a:extLst>
          </p:cNvPr>
          <p:cNvSpPr txBox="1"/>
          <p:nvPr/>
        </p:nvSpPr>
        <p:spPr>
          <a:xfrm>
            <a:off x="1499260" y="2156486"/>
            <a:ext cx="3304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>
                <a:solidFill>
                  <a:schemeClr val="bg1"/>
                </a:solidFill>
              </a:rPr>
              <a:t>目录</a:t>
            </a:r>
            <a:endParaRPr lang="en-US" altLang="zh-CN" sz="3200" b="1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bg1"/>
                </a:solidFill>
              </a:rPr>
              <a:t>Heatmap </a:t>
            </a:r>
            <a:r>
              <a:rPr lang="zh-CN" altLang="en-US" sz="3200" b="1">
                <a:solidFill>
                  <a:schemeClr val="bg1"/>
                </a:solidFill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9999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DEEB76-31E0-422F-A0C9-FDED9386B447}"/>
              </a:ext>
            </a:extLst>
          </p:cNvPr>
          <p:cNvSpPr txBox="1"/>
          <p:nvPr/>
        </p:nvSpPr>
        <p:spPr>
          <a:xfrm>
            <a:off x="268771" y="90619"/>
            <a:ext cx="3469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Heatmap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728DED-B1BC-4019-AC0D-9B3E5CBEBC75}"/>
              </a:ext>
            </a:extLst>
          </p:cNvPr>
          <p:cNvSpPr/>
          <p:nvPr/>
        </p:nvSpPr>
        <p:spPr>
          <a:xfrm>
            <a:off x="372534" y="110685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-apple-system"/>
              </a:rPr>
              <a:t>grafana Heatmap </a:t>
            </a: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常用于展示数据集中的趋势和模式，例如：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某一时间段内的流量变化情况；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不同地区或设备类型的使用情况比较；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大规模系统中的性能瓶颈分析；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人群行为、偏好和趋势分析；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气象、环境监测等领域中的数据可视化。</a:t>
            </a:r>
            <a:endParaRPr lang="zh-CN" altLang="en-US" sz="1400" b="0" i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A92E3C-2374-4495-9E43-DCC08A61A331}"/>
              </a:ext>
            </a:extLst>
          </p:cNvPr>
          <p:cNvSpPr txBox="1"/>
          <p:nvPr/>
        </p:nvSpPr>
        <p:spPr>
          <a:xfrm>
            <a:off x="372534" y="73723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运维用直方图还是比较少的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0C1139-6173-4E6D-8369-2A6B3CC3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80" y="2880432"/>
            <a:ext cx="9000000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3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3FF9AA-4A60-4275-9144-EEAFAE5699BC}"/>
              </a:ext>
            </a:extLst>
          </p:cNvPr>
          <p:cNvSpPr txBox="1"/>
          <p:nvPr/>
        </p:nvSpPr>
        <p:spPr>
          <a:xfrm>
            <a:off x="268771" y="90619"/>
            <a:ext cx="2496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Stat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B07E2-A22F-4C1F-AF95-0A34B1BB6DEA}"/>
              </a:ext>
            </a:extLst>
          </p:cNvPr>
          <p:cNvSpPr txBox="1"/>
          <p:nvPr/>
        </p:nvSpPr>
        <p:spPr>
          <a:xfrm>
            <a:off x="268771" y="675394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单位要统一，支持多值展示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A021AE-7541-4C1A-B47A-6164A64CC0A9}"/>
              </a:ext>
            </a:extLst>
          </p:cNvPr>
          <p:cNvSpPr txBox="1"/>
          <p:nvPr/>
        </p:nvSpPr>
        <p:spPr>
          <a:xfrm>
            <a:off x="268771" y="104472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水平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</a:rPr>
              <a:t>垂直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7F97A9-38DF-4C7C-880A-2B0F871D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90" y="1066094"/>
            <a:ext cx="8240886" cy="52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4CD17A2-154A-4500-95FE-0C0A43F7F460}"/>
              </a:ext>
            </a:extLst>
          </p:cNvPr>
          <p:cNvSpPr txBox="1"/>
          <p:nvPr/>
        </p:nvSpPr>
        <p:spPr>
          <a:xfrm>
            <a:off x="268771" y="90619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Table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1991D5-23E1-489D-AD35-BD25FB9E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5" y="654197"/>
            <a:ext cx="10430934" cy="554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6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C65A4C-C37A-49F9-AE60-247F37D9E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1" y="521759"/>
            <a:ext cx="11044938" cy="55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190E98-B5EC-4126-9A22-733D24E99237}"/>
              </a:ext>
            </a:extLst>
          </p:cNvPr>
          <p:cNvSpPr txBox="1"/>
          <p:nvPr/>
        </p:nvSpPr>
        <p:spPr>
          <a:xfrm>
            <a:off x="268771" y="90619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Gauge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5E2EE4-6F94-4036-9510-AB43E985635A}"/>
              </a:ext>
            </a:extLst>
          </p:cNvPr>
          <p:cNvSpPr/>
          <p:nvPr/>
        </p:nvSpPr>
        <p:spPr>
          <a:xfrm>
            <a:off x="268771" y="675394"/>
            <a:ext cx="11654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-apple-system"/>
              </a:rPr>
              <a:t>Grafana Gauge </a:t>
            </a: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常用于监测实时或历史数据的数值，并将其可视化为圆盘形式的仪表盘。它通常用于监测系统的性能指标，如 </a:t>
            </a:r>
            <a:r>
              <a:rPr lang="en-US" altLang="zh-CN" sz="1400">
                <a:solidFill>
                  <a:schemeClr val="bg1"/>
                </a:solidFill>
                <a:latin typeface="-apple-system"/>
              </a:rPr>
              <a:t>CPU </a:t>
            </a:r>
            <a:r>
              <a:rPr lang="zh-CN" altLang="en-US" sz="1400">
                <a:solidFill>
                  <a:schemeClr val="bg1"/>
                </a:solidFill>
                <a:latin typeface="-apple-system"/>
              </a:rPr>
              <a:t>利用率、内存使用量、网络流量等。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33E656-A6AF-4092-8544-9FE4541D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58" y="1769395"/>
            <a:ext cx="8829066" cy="4455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D79699-77D0-4088-B241-656A98CD4A0C}"/>
              </a:ext>
            </a:extLst>
          </p:cNvPr>
          <p:cNvSpPr txBox="1"/>
          <p:nvPr/>
        </p:nvSpPr>
        <p:spPr>
          <a:xfrm>
            <a:off x="268771" y="1244753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可以使用</a:t>
            </a:r>
            <a:r>
              <a:rPr lang="en-US" altLang="zh-CN" sz="1400">
                <a:solidFill>
                  <a:schemeClr val="bg1"/>
                </a:solidFill>
              </a:rPr>
              <a:t>Thresholds mode</a:t>
            </a:r>
            <a:r>
              <a:rPr lang="zh-CN" altLang="en-US" sz="1400">
                <a:solidFill>
                  <a:schemeClr val="bg1"/>
                </a:solidFill>
              </a:rPr>
              <a:t>搭配设置值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ED0679-D99D-4B55-958B-CCE67625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46" y="1074026"/>
            <a:ext cx="2285942" cy="6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1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951A87-32FA-4CDC-9BB5-CF95CE44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633762"/>
            <a:ext cx="10571428" cy="5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16DCD2-A005-4046-9531-F0F19AFE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611"/>
            <a:ext cx="12192000" cy="4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3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3554D-CEF0-47AD-9495-9B3251540FB3}"/>
              </a:ext>
            </a:extLst>
          </p:cNvPr>
          <p:cNvSpPr txBox="1"/>
          <p:nvPr/>
        </p:nvSpPr>
        <p:spPr>
          <a:xfrm>
            <a:off x="268771" y="90619"/>
            <a:ext cx="3693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Bar Gauge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C5CB0DA-054E-4B1C-AF02-E8B3C5AC3B96}"/>
              </a:ext>
            </a:extLst>
          </p:cNvPr>
          <p:cNvSpPr/>
          <p:nvPr/>
        </p:nvSpPr>
        <p:spPr>
          <a:xfrm>
            <a:off x="268771" y="675394"/>
            <a:ext cx="7902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3DC9B0"/>
                </a:solidFill>
                <a:latin typeface="Consolas" panose="020B0609020204030204" pitchFamily="49" charset="0"/>
              </a:rPr>
              <a:t>count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>
                <a:solidFill>
                  <a:srgbClr val="3DC9B0"/>
                </a:solidFill>
                <a:latin typeface="Consolas" panose="020B0609020204030204" pitchFamily="49" charset="0"/>
              </a:rPr>
              <a:t>by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73BF69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kube_pod_status_phase</a:t>
            </a:r>
            <a:r>
              <a:rPr lang="en-US" altLang="zh-CN" sz="140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>
                <a:solidFill>
                  <a:srgbClr val="73BF69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>
                <a:solidFill>
                  <a:srgbClr val="CE9178"/>
                </a:solidFill>
                <a:latin typeface="Consolas" panose="020B0609020204030204" pitchFamily="49" charset="0"/>
              </a:rPr>
              <a:t>"Running"</a:t>
            </a:r>
            <a:r>
              <a:rPr lang="en-US" altLang="zh-CN" sz="140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US" altLang="zh-CN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52BBDA-792A-4C8A-BD9A-8F756C45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4" y="1051408"/>
            <a:ext cx="10262532" cy="519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8AA8E7-14F2-4141-A49E-FDDA06B8E81F}"/>
              </a:ext>
            </a:extLst>
          </p:cNvPr>
          <p:cNvSpPr txBox="1"/>
          <p:nvPr/>
        </p:nvSpPr>
        <p:spPr>
          <a:xfrm>
            <a:off x="268771" y="90619"/>
            <a:ext cx="338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Pie chart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8B842C-8498-4C4B-8EC5-27C936C8DBE3}"/>
              </a:ext>
            </a:extLst>
          </p:cNvPr>
          <p:cNvSpPr txBox="1"/>
          <p:nvPr/>
        </p:nvSpPr>
        <p:spPr>
          <a:xfrm>
            <a:off x="361244" y="67539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不适合展示数据量多的，视觉上不如条状图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A6183B-1B2F-47CF-8837-AD3BF740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87" y="1163484"/>
            <a:ext cx="5819048" cy="22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72270E-150B-4996-A823-103E03EF7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5" y="1163484"/>
            <a:ext cx="4277798" cy="50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5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B513C1-0F00-4F2D-8540-8E67CEF499DD}"/>
              </a:ext>
            </a:extLst>
          </p:cNvPr>
          <p:cNvSpPr txBox="1"/>
          <p:nvPr/>
        </p:nvSpPr>
        <p:spPr>
          <a:xfrm>
            <a:off x="268771" y="90619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Text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56522-B7B5-4808-B6E6-E8A0DBBE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6" y="1013319"/>
            <a:ext cx="9572978" cy="48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6A4000-2DE0-443D-8276-4C0A7C7645BB}"/>
              </a:ext>
            </a:extLst>
          </p:cNvPr>
          <p:cNvSpPr txBox="1"/>
          <p:nvPr/>
        </p:nvSpPr>
        <p:spPr>
          <a:xfrm>
            <a:off x="268771" y="90619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Alert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85721E-D571-43A4-86DF-00DBF4AD2746}"/>
              </a:ext>
            </a:extLst>
          </p:cNvPr>
          <p:cNvSpPr txBox="1"/>
          <p:nvPr/>
        </p:nvSpPr>
        <p:spPr>
          <a:xfrm>
            <a:off x="268771" y="675394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线性图支持告警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96E796-BC79-43D9-BB6D-E8A8AD5B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0" y="983171"/>
            <a:ext cx="10465779" cy="52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77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4FBF13-B764-42E9-82A6-5F57BED99030}"/>
              </a:ext>
            </a:extLst>
          </p:cNvPr>
          <p:cNvSpPr txBox="1"/>
          <p:nvPr/>
        </p:nvSpPr>
        <p:spPr>
          <a:xfrm>
            <a:off x="268771" y="90619"/>
            <a:ext cx="266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Alert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33704-FC1A-44EE-959F-46598288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394"/>
            <a:ext cx="12192000" cy="20898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403981-5A7C-4CA4-BC77-41F12D56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47898"/>
            <a:ext cx="7467600" cy="37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9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AAF0C0-1F1C-491E-ACD8-21C4714A04C1}"/>
              </a:ext>
            </a:extLst>
          </p:cNvPr>
          <p:cNvSpPr txBox="1"/>
          <p:nvPr/>
        </p:nvSpPr>
        <p:spPr>
          <a:xfrm>
            <a:off x="268771" y="90619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</a:t>
            </a:r>
            <a:r>
              <a:rPr lang="zh-CN" altLang="en-US" sz="3200" b="1">
                <a:solidFill>
                  <a:schemeClr val="bg1"/>
                </a:solidFill>
              </a:rPr>
              <a:t>模板与变量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393336-426E-41BB-9E15-1ADD579F3E44}"/>
              </a:ext>
            </a:extLst>
          </p:cNvPr>
          <p:cNvSpPr txBox="1"/>
          <p:nvPr/>
        </p:nvSpPr>
        <p:spPr>
          <a:xfrm>
            <a:off x="268771" y="810229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变量是在设置中进行操作的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45C4F0-8251-4808-BCE7-C107EAD5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342664"/>
            <a:ext cx="3933650" cy="32698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A83854-4DFE-41DF-92FB-A8ADD4C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04" y="617314"/>
            <a:ext cx="4274916" cy="55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9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FC8127-055A-41E5-8E5D-552832030718}"/>
              </a:ext>
            </a:extLst>
          </p:cNvPr>
          <p:cNvSpPr txBox="1"/>
          <p:nvPr/>
        </p:nvSpPr>
        <p:spPr>
          <a:xfrm>
            <a:off x="268771" y="90619"/>
            <a:ext cx="3812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</a:rPr>
              <a:t>Grafana </a:t>
            </a:r>
            <a:r>
              <a:rPr lang="zh-CN" altLang="en-US" sz="3200" b="1">
                <a:solidFill>
                  <a:schemeClr val="bg1"/>
                </a:solidFill>
              </a:rPr>
              <a:t>模板与变量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6EF611-B96C-474F-929A-E1D846DE5386}"/>
              </a:ext>
            </a:extLst>
          </p:cNvPr>
          <p:cNvSpPr txBox="1"/>
          <p:nvPr/>
        </p:nvSpPr>
        <p:spPr>
          <a:xfrm>
            <a:off x="821803" y="237281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E421A6-9276-4884-8F45-9411EE13FBC3}"/>
              </a:ext>
            </a:extLst>
          </p:cNvPr>
          <p:cNvSpPr/>
          <p:nvPr/>
        </p:nvSpPr>
        <p:spPr>
          <a:xfrm>
            <a:off x="351098" y="837197"/>
            <a:ext cx="4556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在此查询中，</a:t>
            </a:r>
            <a:r>
              <a:rPr lang="en-US" altLang="zh-CN" sz="1400">
                <a:solidFill>
                  <a:srgbClr val="FFC000"/>
                </a:solidFill>
                <a:latin typeface="-apple-system"/>
              </a:rPr>
              <a:t>$job </a:t>
            </a:r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变量的值将被 </a:t>
            </a:r>
            <a:r>
              <a:rPr lang="en-US" altLang="zh-CN" sz="1400">
                <a:solidFill>
                  <a:srgbClr val="FFC000"/>
                </a:solidFill>
                <a:latin typeface="-apple-system"/>
              </a:rPr>
              <a:t>promQL </a:t>
            </a:r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引擎替换为所选的实际 </a:t>
            </a:r>
            <a:r>
              <a:rPr lang="en-US" altLang="zh-CN" sz="1400">
                <a:solidFill>
                  <a:srgbClr val="FFC000"/>
                </a:solidFill>
                <a:latin typeface="-apple-system"/>
              </a:rPr>
              <a:t>job </a:t>
            </a:r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名称。</a:t>
            </a:r>
            <a:endParaRPr lang="en-US" altLang="zh-CN" sz="1400">
              <a:solidFill>
                <a:srgbClr val="FFC000"/>
              </a:solidFill>
              <a:latin typeface="-apple-system"/>
            </a:endParaRPr>
          </a:p>
          <a:p>
            <a:endParaRPr lang="en-US" altLang="zh-CN" sz="1400">
              <a:solidFill>
                <a:srgbClr val="FFC000"/>
              </a:solidFill>
              <a:latin typeface="-apple-system"/>
            </a:endParaRPr>
          </a:p>
          <a:p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替换变量也可以直接修改</a:t>
            </a:r>
            <a:r>
              <a:rPr lang="en-US" altLang="zh-CN" sz="1400">
                <a:solidFill>
                  <a:srgbClr val="FFC000"/>
                </a:solidFill>
                <a:latin typeface="-apple-system"/>
              </a:rPr>
              <a:t>json</a:t>
            </a:r>
            <a:r>
              <a:rPr lang="zh-CN" altLang="en-US" sz="1400">
                <a:solidFill>
                  <a:srgbClr val="FFC000"/>
                </a:solidFill>
                <a:latin typeface="-apple-system"/>
              </a:rPr>
              <a:t>全部替换</a:t>
            </a:r>
            <a:endParaRPr lang="zh-CN" altLang="en-US" sz="1400">
              <a:solidFill>
                <a:srgbClr val="FFC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9293D1-BEAB-4765-AFBA-35222BBE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14" y="325136"/>
            <a:ext cx="6442736" cy="2262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D0539D-1CC4-4F18-92BD-F88B295A7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99" y="3014238"/>
            <a:ext cx="8790476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94DAE0-28DF-49E9-BC2D-FD6F8B5684D5}"/>
              </a:ext>
            </a:extLst>
          </p:cNvPr>
          <p:cNvSpPr txBox="1"/>
          <p:nvPr/>
        </p:nvSpPr>
        <p:spPr>
          <a:xfrm>
            <a:off x="268771" y="906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最佳实践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3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13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12396D-B6DC-4077-80BF-CA93E6D54E85}"/>
              </a:ext>
            </a:extLst>
          </p:cNvPr>
          <p:cNvSpPr txBox="1"/>
          <p:nvPr/>
        </p:nvSpPr>
        <p:spPr>
          <a:xfrm>
            <a:off x="268771" y="90619"/>
            <a:ext cx="3700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</a:t>
            </a:r>
            <a:r>
              <a:rPr lang="zh-CN" altLang="en-US" sz="3200" b="1">
                <a:solidFill>
                  <a:schemeClr val="bg1"/>
                </a:solidFill>
              </a:rPr>
              <a:t>数据可视化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A45D00-6F1D-468F-8D93-783746F3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68" y="2886266"/>
            <a:ext cx="7357154" cy="33766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65FC57D-81EA-4B5E-BE95-6DAF3F5DE871}"/>
              </a:ext>
            </a:extLst>
          </p:cNvPr>
          <p:cNvSpPr txBox="1"/>
          <p:nvPr/>
        </p:nvSpPr>
        <p:spPr>
          <a:xfrm>
            <a:off x="393700" y="876300"/>
            <a:ext cx="104358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>
                <a:solidFill>
                  <a:schemeClr val="bg1"/>
                </a:solidFill>
              </a:rPr>
              <a:t>Gafana</a:t>
            </a:r>
            <a:r>
              <a:rPr lang="zh-CN" altLang="en-US" sz="1600">
                <a:solidFill>
                  <a:schemeClr val="bg1"/>
                </a:solidFill>
              </a:rPr>
              <a:t>是一个开源的可视化平台，通过接入各种数据源</a:t>
            </a:r>
            <a:r>
              <a:rPr lang="en-US" altLang="zh-CN" sz="1600">
                <a:solidFill>
                  <a:schemeClr val="bg1"/>
                </a:solidFill>
              </a:rPr>
              <a:t>API</a:t>
            </a:r>
            <a:r>
              <a:rPr lang="zh-CN" altLang="en-US" sz="1600">
                <a:solidFill>
                  <a:schemeClr val="bg1"/>
                </a:solidFill>
              </a:rPr>
              <a:t>便可快速查询和可视化展示，将数据完美的展现出来；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数据源：</a:t>
            </a:r>
            <a:r>
              <a:rPr lang="en-US" altLang="zh-CN" sz="1600">
                <a:solidFill>
                  <a:schemeClr val="bg1"/>
                </a:solidFill>
              </a:rPr>
              <a:t>Prometheus</a:t>
            </a: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查询：</a:t>
            </a:r>
            <a:r>
              <a:rPr lang="en-US" altLang="zh-CN" sz="1600">
                <a:solidFill>
                  <a:schemeClr val="bg1"/>
                </a:solidFill>
              </a:rPr>
              <a:t>PromSQL</a:t>
            </a:r>
            <a:r>
              <a:rPr lang="zh-CN" altLang="en-US" sz="1600">
                <a:solidFill>
                  <a:schemeClr val="bg1"/>
                </a:solidFill>
              </a:rPr>
              <a:t>查询数据</a:t>
            </a:r>
            <a:endParaRPr lang="en-US" altLang="zh-CN" sz="1600">
              <a:solidFill>
                <a:schemeClr val="bg1"/>
              </a:solidFill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</a:rPr>
              <a:t>展示数据：模块化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Graph </a:t>
            </a:r>
            <a:r>
              <a:rPr lang="zh-CN" altLang="en-US" sz="1600">
                <a:solidFill>
                  <a:schemeClr val="bg1"/>
                </a:solidFill>
              </a:rPr>
              <a:t>图形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Singlestat </a:t>
            </a:r>
            <a:r>
              <a:rPr lang="zh-CN" altLang="en-US" sz="1600">
                <a:solidFill>
                  <a:schemeClr val="bg1"/>
                </a:solidFill>
              </a:rPr>
              <a:t>单值状态图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Stat </a:t>
            </a:r>
            <a:r>
              <a:rPr lang="zh-CN" altLang="en-US" sz="1600">
                <a:solidFill>
                  <a:schemeClr val="bg1"/>
                </a:solidFill>
              </a:rPr>
              <a:t>状态图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文本图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表格图</a:t>
            </a:r>
            <a:endParaRPr lang="en-US" altLang="zh-CN" sz="16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bg1"/>
                </a:solidFill>
              </a:rPr>
              <a:t>条状态度量值等待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1686BC-95E9-4694-8D3C-3B768CB3DD07}"/>
              </a:ext>
            </a:extLst>
          </p:cNvPr>
          <p:cNvSpPr/>
          <p:nvPr/>
        </p:nvSpPr>
        <p:spPr>
          <a:xfrm>
            <a:off x="4429668" y="2516934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https://grafana.com/</a:t>
            </a:r>
          </a:p>
        </p:txBody>
      </p:sp>
    </p:spTree>
    <p:extLst>
      <p:ext uri="{BB962C8B-B14F-4D97-AF65-F5344CB8AC3E}">
        <p14:creationId xmlns:p14="http://schemas.microsoft.com/office/powerpoint/2010/main" val="1020288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93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304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2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FCE8B0-EDA7-4A42-94D3-653F0EB54DB2}"/>
              </a:ext>
            </a:extLst>
          </p:cNvPr>
          <p:cNvSpPr txBox="1"/>
          <p:nvPr/>
        </p:nvSpPr>
        <p:spPr>
          <a:xfrm>
            <a:off x="268771" y="90619"/>
            <a:ext cx="2507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</a:t>
            </a:r>
            <a:r>
              <a:rPr lang="zh-CN" altLang="en-US" sz="3200" b="1">
                <a:solidFill>
                  <a:schemeClr val="bg1"/>
                </a:solidFill>
              </a:rPr>
              <a:t>插件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24DB17-D087-4DC4-90AF-75A98A48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31" y="1104396"/>
            <a:ext cx="9728171" cy="464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E4B4FA-4818-4C59-B4D4-DEA152644BC6}"/>
              </a:ext>
            </a:extLst>
          </p:cNvPr>
          <p:cNvSpPr txBox="1"/>
          <p:nvPr/>
        </p:nvSpPr>
        <p:spPr>
          <a:xfrm>
            <a:off x="268771" y="90619"/>
            <a:ext cx="3289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</a:t>
            </a:r>
            <a:r>
              <a:rPr lang="zh-CN" altLang="en-US" sz="3200" b="1">
                <a:solidFill>
                  <a:schemeClr val="bg1"/>
                </a:solidFill>
              </a:rPr>
              <a:t>菜单介绍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3F8B8F-E047-4A5F-B955-C83BB68E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9" y="847725"/>
            <a:ext cx="2904762" cy="40857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2A44A5-E42D-45B4-9A3C-6F0A630EAFA0}"/>
              </a:ext>
            </a:extLst>
          </p:cNvPr>
          <p:cNvSpPr txBox="1"/>
          <p:nvPr/>
        </p:nvSpPr>
        <p:spPr>
          <a:xfrm>
            <a:off x="3557406" y="847725"/>
            <a:ext cx="8277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Explore</a:t>
            </a:r>
            <a:r>
              <a:rPr lang="zh-CN" altLang="en-US" sz="1400">
                <a:solidFill>
                  <a:schemeClr val="bg1"/>
                </a:solidFill>
              </a:rPr>
              <a:t>：探索模式（相当于</a:t>
            </a:r>
            <a:r>
              <a:rPr lang="en-US" altLang="zh-CN" sz="1400">
                <a:solidFill>
                  <a:schemeClr val="bg1"/>
                </a:solidFill>
              </a:rPr>
              <a:t>SQL</a:t>
            </a:r>
            <a:r>
              <a:rPr lang="zh-CN" altLang="en-US" sz="1400">
                <a:solidFill>
                  <a:schemeClr val="bg1"/>
                </a:solidFill>
              </a:rPr>
              <a:t>查询客户端），主要用于快速编写查询语句，来查询数据源中的数据，这样我们就可以先关注于迭查询迭代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3FC827-31C5-45B8-AC57-79E5B352B089}"/>
              </a:ext>
            </a:extLst>
          </p:cNvPr>
          <p:cNvSpPr txBox="1"/>
          <p:nvPr/>
        </p:nvSpPr>
        <p:spPr>
          <a:xfrm>
            <a:off x="268771" y="90619"/>
            <a:ext cx="169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PromQL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77C0F6-593F-4FC5-9AF7-D9E7F641C5C1}"/>
              </a:ext>
            </a:extLst>
          </p:cNvPr>
          <p:cNvSpPr txBox="1"/>
          <p:nvPr/>
        </p:nvSpPr>
        <p:spPr>
          <a:xfrm>
            <a:off x="444500" y="675394"/>
            <a:ext cx="4996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对于 </a:t>
            </a:r>
            <a:r>
              <a:rPr lang="en-US" altLang="zh-CN" sz="1400">
                <a:solidFill>
                  <a:schemeClr val="bg1"/>
                </a:solidFill>
              </a:rPr>
              <a:t>PromQL</a:t>
            </a:r>
            <a:r>
              <a:rPr lang="zh-CN" altLang="en-US" sz="1400">
                <a:solidFill>
                  <a:schemeClr val="bg1"/>
                </a:solidFill>
              </a:rPr>
              <a:t>的编写和校验都可以在此位置配置，如图所示</a:t>
            </a:r>
            <a:r>
              <a:rPr lang="en-US" altLang="zh-CN" sz="1400">
                <a:solidFill>
                  <a:schemeClr val="bg1"/>
                </a:solidFill>
              </a:rPr>
              <a:t> 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BDA1DC-3DD9-4578-A1E1-FC994C32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2" y="1139230"/>
            <a:ext cx="6851496" cy="15526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409B48-A4DF-49AE-9607-BDAEF5202FB3}"/>
              </a:ext>
            </a:extLst>
          </p:cNvPr>
          <p:cNvSpPr txBox="1"/>
          <p:nvPr/>
        </p:nvSpPr>
        <p:spPr>
          <a:xfrm>
            <a:off x="5617110" y="675394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chemeClr val="bg1"/>
                </a:solidFill>
              </a:rPr>
              <a:t>up</a:t>
            </a:r>
            <a:r>
              <a:rPr lang="zh-CN" altLang="en-US" sz="1400">
                <a:solidFill>
                  <a:schemeClr val="bg1"/>
                </a:solidFill>
              </a:rPr>
              <a:t>：查询所有的监控指标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BF21AA-F5F1-4B25-92AF-E173F3223A9C}"/>
              </a:ext>
            </a:extLst>
          </p:cNvPr>
          <p:cNvSpPr txBox="1"/>
          <p:nvPr/>
        </p:nvSpPr>
        <p:spPr>
          <a:xfrm>
            <a:off x="444500" y="2847935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solidFill>
                  <a:srgbClr val="FFC000"/>
                </a:solidFill>
              </a:rPr>
              <a:t>匹配一条 过滤出一条符合标签的监控 </a:t>
            </a:r>
            <a:r>
              <a:rPr lang="en-US" altLang="zh-CN" sz="1400">
                <a:solidFill>
                  <a:srgbClr val="FFC000"/>
                </a:solidFill>
              </a:rPr>
              <a:t>up{job="node-exporter"}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F0D411-D405-4DE5-A9F1-F192FBE7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" y="3190916"/>
            <a:ext cx="6106404" cy="13657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439399-D515-49D1-86F5-EF0D49223949}"/>
              </a:ext>
            </a:extLst>
          </p:cNvPr>
          <p:cNvSpPr txBox="1"/>
          <p:nvPr/>
        </p:nvSpPr>
        <p:spPr>
          <a:xfrm>
            <a:off x="444500" y="4556640"/>
            <a:ext cx="111299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查看磁盘容量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node_filesystem_size_bytes{instance=~"k8s-master01|k8s-master02|k8s-master03|k8s-node01|k8s-node02",mountpoint='/'}/1024/1024/1024</a:t>
            </a:r>
          </a:p>
          <a:p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最近</a:t>
            </a:r>
            <a:r>
              <a:rPr lang="en-US" altLang="zh-CN" sz="1400">
                <a:solidFill>
                  <a:schemeClr val="bg1"/>
                </a:solidFill>
              </a:rPr>
              <a:t>5</a:t>
            </a:r>
            <a:r>
              <a:rPr lang="zh-CN" altLang="en-US" sz="1400">
                <a:solidFill>
                  <a:schemeClr val="bg1"/>
                </a:solidFill>
              </a:rPr>
              <a:t>分钟磁盘变化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node_filesystem_size_bytes{instance=~"k8s-master01|k8s-master02|k8s-master03|k8s-node01|k8s-node02",mountpoint</a:t>
            </a:r>
            <a:r>
              <a:rPr lang="en-US" altLang="zh-CN" sz="1400">
                <a:solidFill>
                  <a:srgbClr val="FFC000"/>
                </a:solidFill>
              </a:rPr>
              <a:t>='/'}[5m]</a:t>
            </a:r>
          </a:p>
          <a:p>
            <a:endParaRPr lang="en-US" altLang="zh-CN" sz="1400">
              <a:solidFill>
                <a:srgbClr val="FFC000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查看</a:t>
            </a:r>
            <a:r>
              <a:rPr lang="en-US" altLang="zh-CN" sz="1400">
                <a:solidFill>
                  <a:schemeClr val="bg1"/>
                </a:solidFill>
              </a:rPr>
              <a:t>5</a:t>
            </a:r>
            <a:r>
              <a:rPr lang="zh-CN" altLang="en-US" sz="1400">
                <a:solidFill>
                  <a:schemeClr val="bg1"/>
                </a:solidFill>
              </a:rPr>
              <a:t>分钟前的（常用于与当前值比较）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node_filesystem_size_bytes{instance=~"k8s-master01|k8s-master02|k8s-master03|k8s-node01|k8s-node02",mountpoint='/'} </a:t>
            </a:r>
            <a:r>
              <a:rPr lang="en-US" altLang="zh-CN" sz="1400">
                <a:solidFill>
                  <a:srgbClr val="FFC000"/>
                </a:solidFill>
              </a:rPr>
              <a:t>offset 5m</a:t>
            </a:r>
            <a:endParaRPr lang="zh-CN" altLang="en-US" sz="14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A67B898-8AC3-448D-B1D6-681A7403262B}"/>
              </a:ext>
            </a:extLst>
          </p:cNvPr>
          <p:cNvSpPr txBox="1"/>
          <p:nvPr/>
        </p:nvSpPr>
        <p:spPr>
          <a:xfrm>
            <a:off x="268771" y="90619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PromQL </a:t>
            </a:r>
            <a:r>
              <a:rPr lang="zh-CN" altLang="en-US" sz="3200" b="1">
                <a:solidFill>
                  <a:schemeClr val="bg1"/>
                </a:solidFill>
              </a:rPr>
              <a:t>操作符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ED0056-B505-4BD6-A7F0-77C1AA54BF7F}"/>
              </a:ext>
            </a:extLst>
          </p:cNvPr>
          <p:cNvSpPr txBox="1"/>
          <p:nvPr/>
        </p:nvSpPr>
        <p:spPr>
          <a:xfrm>
            <a:off x="427838" y="813732"/>
            <a:ext cx="95250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操作符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+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-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*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^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&gt;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&lt;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=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unless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0F3018-E9F0-4FD6-8125-3BDEC5BBD2CB}"/>
              </a:ext>
            </a:extLst>
          </p:cNvPr>
          <p:cNvSpPr txBox="1"/>
          <p:nvPr/>
        </p:nvSpPr>
        <p:spPr>
          <a:xfrm>
            <a:off x="1151113" y="1330437"/>
            <a:ext cx="11184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磁盘剩余：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node_filesystem_avail_bytes{instance=~"k8s-master01|k8s-master02|k8s-master03|k8s-node01|k8s-node02",mountpoint='/'}</a:t>
            </a:r>
            <a:r>
              <a:rPr lang="en-US" altLang="zh-CN" sz="1400">
                <a:solidFill>
                  <a:srgbClr val="FFC000"/>
                </a:solidFill>
              </a:rPr>
              <a:t>/1024/1024/1024</a:t>
            </a:r>
          </a:p>
          <a:p>
            <a:r>
              <a:rPr lang="en-US" altLang="zh-CN" sz="1400">
                <a:solidFill>
                  <a:schemeClr val="bg1"/>
                </a:solidFill>
              </a:rPr>
              <a:t>node_filesystem_avail_bytes{instance=~"k8s-master01|k8s-master02|k8s-master03|k8s-node01|k8s-node02",mountpoint='/'}</a:t>
            </a:r>
            <a:r>
              <a:rPr lang="en-US" altLang="zh-CN" sz="1400">
                <a:solidFill>
                  <a:srgbClr val="FFC000"/>
                </a:solidFill>
              </a:rPr>
              <a:t>/(1024^3)</a:t>
            </a:r>
            <a:endParaRPr lang="zh-CN" altLang="en-US" sz="140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CFB26D-CDD9-4311-AB0F-36B8B8ED6DD6}"/>
              </a:ext>
            </a:extLst>
          </p:cNvPr>
          <p:cNvSpPr txBox="1"/>
          <p:nvPr/>
        </p:nvSpPr>
        <p:spPr>
          <a:xfrm>
            <a:off x="1151113" y="2200924"/>
            <a:ext cx="88745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磁盘使用率：可用空间</a:t>
            </a:r>
            <a:r>
              <a:rPr lang="en-US" altLang="zh-CN" sz="1400">
                <a:solidFill>
                  <a:schemeClr val="bg1"/>
                </a:solidFill>
              </a:rPr>
              <a:t>/</a:t>
            </a:r>
            <a:r>
              <a:rPr lang="zh-CN" altLang="en-US" sz="1400">
                <a:solidFill>
                  <a:schemeClr val="bg1"/>
                </a:solidFill>
              </a:rPr>
              <a:t>总大小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rgbClr val="FFC000"/>
                </a:solidFill>
              </a:rPr>
              <a:t>ceil((1-(node_filesystem_avail_bytes{mountpoint=~"/"} / node_filesystem_size_bytes{mountpoint="/"}))*100)</a:t>
            </a:r>
          </a:p>
          <a:p>
            <a:endParaRPr lang="en-US" altLang="zh-CN" sz="1400">
              <a:solidFill>
                <a:srgbClr val="FFC000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大于</a:t>
            </a:r>
            <a:r>
              <a:rPr lang="en-US" altLang="zh-CN" sz="1400">
                <a:solidFill>
                  <a:schemeClr val="bg1"/>
                </a:solidFill>
              </a:rPr>
              <a:t>40</a:t>
            </a:r>
            <a:r>
              <a:rPr lang="zh-CN" altLang="en-US" sz="1400">
                <a:solidFill>
                  <a:schemeClr val="bg1"/>
                </a:solidFill>
              </a:rPr>
              <a:t>：</a:t>
            </a: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rgbClr val="FFC000"/>
                </a:solidFill>
              </a:rPr>
              <a:t>ceil((1-(node_filesystem_avail_bytes{mountpoint=~"/"} / node_filesystem_size_bytes{mountpoint="/"}))*100) &gt; 40</a:t>
            </a:r>
          </a:p>
        </p:txBody>
      </p:sp>
    </p:spTree>
    <p:extLst>
      <p:ext uri="{BB962C8B-B14F-4D97-AF65-F5344CB8AC3E}">
        <p14:creationId xmlns:p14="http://schemas.microsoft.com/office/powerpoint/2010/main" val="308227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47A45F-864B-4944-8220-4833BB56E357}"/>
              </a:ext>
            </a:extLst>
          </p:cNvPr>
          <p:cNvSpPr txBox="1"/>
          <p:nvPr/>
        </p:nvSpPr>
        <p:spPr>
          <a:xfrm>
            <a:off x="268771" y="90619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PromQL </a:t>
            </a:r>
            <a:r>
              <a:rPr lang="zh-CN" altLang="en-US" sz="3200" b="1">
                <a:solidFill>
                  <a:schemeClr val="bg1"/>
                </a:solidFill>
              </a:rPr>
              <a:t>常用函数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DF6CA9-748B-4258-A066-7DE11F4729B5}"/>
              </a:ext>
            </a:extLst>
          </p:cNvPr>
          <p:cNvSpPr txBox="1"/>
          <p:nvPr/>
        </p:nvSpPr>
        <p:spPr>
          <a:xfrm>
            <a:off x="474133" y="891822"/>
            <a:ext cx="319029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rgbClr val="FFC000"/>
                </a:solidFill>
              </a:rPr>
              <a:t>函数：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Sum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By </a:t>
            </a:r>
            <a:r>
              <a:rPr lang="zh-CN" altLang="en-US" sz="1400">
                <a:solidFill>
                  <a:srgbClr val="FFC000"/>
                </a:solidFill>
              </a:rPr>
              <a:t>根据条件匹配相当于</a:t>
            </a:r>
            <a:r>
              <a:rPr lang="en-US" altLang="zh-CN" sz="1400">
                <a:solidFill>
                  <a:srgbClr val="FFC000"/>
                </a:solidFill>
              </a:rPr>
              <a:t>sql</a:t>
            </a:r>
            <a:r>
              <a:rPr lang="zh-CN" altLang="en-US" sz="1400">
                <a:solidFill>
                  <a:srgbClr val="FFC000"/>
                </a:solidFill>
              </a:rPr>
              <a:t>的</a:t>
            </a:r>
            <a:r>
              <a:rPr lang="en-US" altLang="zh-CN" sz="1400">
                <a:solidFill>
                  <a:srgbClr val="FFC000"/>
                </a:solidFill>
              </a:rPr>
              <a:t>where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topk: </a:t>
            </a:r>
            <a:r>
              <a:rPr lang="zh-CN" altLang="en-US" sz="1400">
                <a:solidFill>
                  <a:srgbClr val="FFC000"/>
                </a:solidFill>
              </a:rPr>
              <a:t>排序正向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Bottomk </a:t>
            </a:r>
            <a:r>
              <a:rPr lang="zh-CN" altLang="en-US" sz="1400">
                <a:solidFill>
                  <a:srgbClr val="FFC000"/>
                </a:solidFill>
              </a:rPr>
              <a:t>： 后三位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Max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Avg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Ceil </a:t>
            </a:r>
            <a:r>
              <a:rPr lang="zh-CN" altLang="en-US" sz="1400">
                <a:solidFill>
                  <a:srgbClr val="FFC000"/>
                </a:solidFill>
              </a:rPr>
              <a:t>四舍五入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Floor </a:t>
            </a:r>
            <a:r>
              <a:rPr lang="zh-CN" altLang="en-US" sz="1400">
                <a:solidFill>
                  <a:srgbClr val="FFC000"/>
                </a:solidFill>
              </a:rPr>
              <a:t>直接去掉小数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Sort </a:t>
            </a:r>
            <a:r>
              <a:rPr lang="zh-CN" altLang="en-US" sz="1400">
                <a:solidFill>
                  <a:srgbClr val="FFC000"/>
                </a:solidFill>
              </a:rPr>
              <a:t>排序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Sort_desc </a:t>
            </a:r>
            <a:r>
              <a:rPr lang="zh-CN" altLang="en-US" sz="1400">
                <a:solidFill>
                  <a:srgbClr val="FFC000"/>
                </a:solidFill>
              </a:rPr>
              <a:t>倒叙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Predict </a:t>
            </a:r>
            <a:r>
              <a:rPr lang="zh-CN" altLang="en-US" sz="1400">
                <a:solidFill>
                  <a:srgbClr val="FFC000"/>
                </a:solidFill>
              </a:rPr>
              <a:t>预测</a:t>
            </a:r>
            <a:endParaRPr lang="en-US" altLang="zh-CN" sz="1400">
              <a:solidFill>
                <a:srgbClr val="FFC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FFC000"/>
                </a:solidFill>
              </a:rPr>
              <a:t>Increase </a:t>
            </a:r>
            <a:r>
              <a:rPr lang="zh-CN" altLang="en-US" sz="1400">
                <a:solidFill>
                  <a:srgbClr val="FFC000"/>
                </a:solidFill>
              </a:rPr>
              <a:t>时间范围内增长了多少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2DB04B-EFE5-421A-9990-A93E9AE4D4F6}"/>
              </a:ext>
            </a:extLst>
          </p:cNvPr>
          <p:cNvSpPr txBox="1"/>
          <p:nvPr/>
        </p:nvSpPr>
        <p:spPr>
          <a:xfrm>
            <a:off x="5065142" y="383006"/>
            <a:ext cx="64828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统计根分区的空间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sum(node_filesystem_free_bytes)/(1024^3)</a:t>
            </a:r>
          </a:p>
          <a:p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统计</a:t>
            </a:r>
            <a:r>
              <a:rPr lang="en-US" altLang="zh-CN" sz="1400">
                <a:solidFill>
                  <a:schemeClr val="bg1"/>
                </a:solidFill>
              </a:rPr>
              <a:t>cpu</a:t>
            </a:r>
            <a:r>
              <a:rPr lang="zh-CN" altLang="en-US" sz="1400">
                <a:solidFill>
                  <a:schemeClr val="bg1"/>
                </a:solidFill>
              </a:rPr>
              <a:t>使用时间：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sum(node_cpu_seconds_total) by(instance)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r>
              <a:rPr lang="zh-CN" altLang="en-US" sz="1400">
                <a:solidFill>
                  <a:schemeClr val="bg1"/>
                </a:solidFill>
              </a:rPr>
              <a:t>排序，取前三位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topk(3,sum(node_cpu_seconds_total) by(instance))</a:t>
            </a:r>
          </a:p>
          <a:p>
            <a:r>
              <a:rPr lang="zh-CN" altLang="en-US" sz="1400">
                <a:solidFill>
                  <a:schemeClr val="bg1"/>
                </a:solidFill>
              </a:rPr>
              <a:t>后三位：</a:t>
            </a:r>
            <a:endParaRPr lang="en-US" altLang="zh-CN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bottomk(3,sum(node_cpu_seconds_total) by(instance))</a:t>
            </a:r>
          </a:p>
          <a:p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Sum: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sum by(instance)( node_filesystem_free_bytes{mountpoint='/'}/(1024^3)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r>
              <a:rPr lang="en-US" altLang="zh-CN" sz="1400">
                <a:solidFill>
                  <a:schemeClr val="bg1"/>
                </a:solidFill>
              </a:rPr>
              <a:t>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</a:rPr>
              <a:t>floor(sum by(instance)(node_filesystem_free_bytes{mountpoint='/'}/(1024^3)))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A3272-E462-47C2-B29D-0F4B24B9A418}"/>
              </a:ext>
            </a:extLst>
          </p:cNvPr>
          <p:cNvSpPr txBox="1"/>
          <p:nvPr/>
        </p:nvSpPr>
        <p:spPr>
          <a:xfrm>
            <a:off x="383822" y="4353324"/>
            <a:ext cx="3145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非常重要的两个函数：</a:t>
            </a:r>
            <a:endParaRPr lang="en-US" altLang="zh-CN" sz="140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rate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400">
                <a:solidFill>
                  <a:schemeClr val="bg1"/>
                </a:solidFill>
              </a:rPr>
              <a:t>Irate </a:t>
            </a:r>
            <a:r>
              <a:rPr lang="zh-CN" altLang="en-US" sz="1400">
                <a:solidFill>
                  <a:schemeClr val="bg1"/>
                </a:solidFill>
              </a:rPr>
              <a:t>比 </a:t>
            </a:r>
            <a:r>
              <a:rPr lang="en-US" altLang="zh-CN" sz="1400">
                <a:solidFill>
                  <a:schemeClr val="bg1"/>
                </a:solidFill>
              </a:rPr>
              <a:t>rate </a:t>
            </a:r>
            <a:r>
              <a:rPr lang="zh-CN" altLang="en-US" sz="1400">
                <a:solidFill>
                  <a:schemeClr val="bg1"/>
                </a:solidFill>
              </a:rPr>
              <a:t>提供了更改的灵敏度</a:t>
            </a:r>
          </a:p>
        </p:txBody>
      </p:sp>
    </p:spTree>
    <p:extLst>
      <p:ext uri="{BB962C8B-B14F-4D97-AF65-F5344CB8AC3E}">
        <p14:creationId xmlns:p14="http://schemas.microsoft.com/office/powerpoint/2010/main" val="98847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D1E078-BFF0-4D57-9898-6019FAE27E77}"/>
              </a:ext>
            </a:extLst>
          </p:cNvPr>
          <p:cNvSpPr txBox="1"/>
          <p:nvPr/>
        </p:nvSpPr>
        <p:spPr>
          <a:xfrm>
            <a:off x="268771" y="90619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>
                <a:solidFill>
                  <a:schemeClr val="bg1"/>
                </a:solidFill>
              </a:rPr>
              <a:t>Grafana Panel</a:t>
            </a:r>
            <a:r>
              <a:rPr lang="zh-CN" altLang="en-US" sz="3200" b="1">
                <a:solidFill>
                  <a:schemeClr val="bg1"/>
                </a:solidFill>
              </a:rPr>
              <a:t>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2A1D4-FD63-4C57-BDC5-16F68C7BA64C}"/>
              </a:ext>
            </a:extLst>
          </p:cNvPr>
          <p:cNvSpPr txBox="1"/>
          <p:nvPr/>
        </p:nvSpPr>
        <p:spPr>
          <a:xfrm>
            <a:off x="344971" y="675394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solidFill>
                  <a:srgbClr val="FFC000"/>
                </a:solidFill>
              </a:rPr>
              <a:t>Grafana </a:t>
            </a:r>
            <a:r>
              <a:rPr lang="zh-CN" altLang="en-US" sz="1400">
                <a:solidFill>
                  <a:srgbClr val="FFC000"/>
                </a:solidFill>
              </a:rPr>
              <a:t>提供了丰富的绘图选项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41875B-90FC-4B4D-BBAE-D5850B5A689C}"/>
              </a:ext>
            </a:extLst>
          </p:cNvPr>
          <p:cNvSpPr txBox="1"/>
          <p:nvPr/>
        </p:nvSpPr>
        <p:spPr>
          <a:xfrm>
            <a:off x="344971" y="104180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>
                <a:solidFill>
                  <a:schemeClr val="bg1"/>
                </a:solidFill>
              </a:rPr>
              <a:t>线型图：根分区磁盘使用率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C46414-31ED-4BF9-A3DC-74C50A48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78" y="1408218"/>
            <a:ext cx="9460088" cy="47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3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11169</TotalTime>
  <Words>934</Words>
  <Application>Microsoft Office PowerPoint</Application>
  <PresentationFormat>宽屏</PresentationFormat>
  <Paragraphs>132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-apple-system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dxx</dc:creator>
  <cp:lastModifiedBy>dxx</cp:lastModifiedBy>
  <cp:revision>68</cp:revision>
  <dcterms:created xsi:type="dcterms:W3CDTF">2023-04-05T04:03:34Z</dcterms:created>
  <dcterms:modified xsi:type="dcterms:W3CDTF">2023-04-19T02:30:39Z</dcterms:modified>
</cp:coreProperties>
</file>